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5" r:id="rId5"/>
    <p:sldId id="2147480869" r:id="rId6"/>
    <p:sldId id="316" r:id="rId7"/>
    <p:sldId id="2147480874" r:id="rId8"/>
    <p:sldId id="2147480872" r:id="rId9"/>
    <p:sldId id="317" r:id="rId10"/>
    <p:sldId id="2147480875" r:id="rId11"/>
    <p:sldId id="2147480873" r:id="rId12"/>
  </p:sldIdLst>
  <p:sldSz cx="12192000" cy="6858000"/>
  <p:notesSz cx="6797675" cy="992822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B5"/>
    <a:srgbClr val="006600"/>
    <a:srgbClr val="9EB8DA"/>
    <a:srgbClr val="009E3B"/>
    <a:srgbClr val="002776"/>
    <a:srgbClr val="454546"/>
    <a:srgbClr val="3D3D3E"/>
    <a:srgbClr val="3DE0BC"/>
    <a:srgbClr val="105B97"/>
    <a:srgbClr val="F3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BC08-858E-45B5-BEBC-7E8F1DDF4B80}" v="19" dt="2024-10-07T18:40:37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>
        <p:scale>
          <a:sx n="60" d="100"/>
          <a:sy n="60" d="100"/>
        </p:scale>
        <p:origin x="884" y="2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caconsultores.sharepoint.com/sites/P3-Projetos_Ativos_2/Documentos%20Compartilhados/Projetos_Ativos_2/IBJR/P044-24%20-%20Reforma%20tributaria/03-Dados/canalizacao_taxacao_pa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1768760181979"/>
          <c:y val="6.7508873828838425E-2"/>
          <c:w val="0.8147340485377137"/>
          <c:h val="0.79049746155117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6"/>
              <c:spPr>
                <a:solidFill>
                  <a:srgbClr val="FFC000"/>
                </a:solidFill>
                <a:ln w="2540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C-4134-82F9-2E8E0717755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FFC000"/>
                </a:solidFill>
                <a:ln w="2540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1C-4134-82F9-2E8E07177550}"/>
              </c:ext>
            </c:extLst>
          </c:dPt>
          <c:dLbls>
            <c:dLbl>
              <c:idx val="0"/>
              <c:layout>
                <c:manualLayout>
                  <c:x val="-3.4401012704177593E-2"/>
                  <c:y val="-3.2869154126097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GB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E41C-4134-82F9-2E8E07177550}"/>
                </c:ext>
              </c:extLst>
            </c:dLbl>
            <c:dLbl>
              <c:idx val="1"/>
              <c:layout>
                <c:manualLayout>
                  <c:x val="-4.3522943731763034E-2"/>
                  <c:y val="2.6494571289495394E-2"/>
                </c:manualLayout>
              </c:layout>
              <c:tx>
                <c:rich>
                  <a:bodyPr/>
                  <a:lstStyle/>
                  <a:p>
                    <a:fld id="{856B3D12-A377-45B1-A6C2-557F837873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41C-4134-82F9-2E8E07177550}"/>
                </c:ext>
              </c:extLst>
            </c:dLbl>
            <c:dLbl>
              <c:idx val="2"/>
              <c:layout>
                <c:manualLayout>
                  <c:x val="-4.115490503120247E-2"/>
                  <c:y val="-2.7193436991567968E-2"/>
                </c:manualLayout>
              </c:layout>
              <c:tx>
                <c:rich>
                  <a:bodyPr/>
                  <a:lstStyle/>
                  <a:p>
                    <a:fld id="{CACDEDDD-515F-469A-A516-829C74D224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41C-4134-82F9-2E8E07177550}"/>
                </c:ext>
              </c:extLst>
            </c:dLbl>
            <c:dLbl>
              <c:idx val="3"/>
              <c:layout>
                <c:manualLayout>
                  <c:x val="-7.4381343870296865E-2"/>
                  <c:y val="-1.8886042374017841E-3"/>
                </c:manualLayout>
              </c:layout>
              <c:tx>
                <c:rich>
                  <a:bodyPr/>
                  <a:lstStyle/>
                  <a:p>
                    <a:fld id="{7A64F00E-329F-45D2-A9F7-03320E8F88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41C-4134-82F9-2E8E07177550}"/>
                </c:ext>
              </c:extLst>
            </c:dLbl>
            <c:dLbl>
              <c:idx val="4"/>
              <c:layout>
                <c:manualLayout>
                  <c:x val="-4.120602177462146E-2"/>
                  <c:y val="-2.9495128111287083E-2"/>
                </c:manualLayout>
              </c:layout>
              <c:tx>
                <c:rich>
                  <a:bodyPr/>
                  <a:lstStyle/>
                  <a:p>
                    <a:fld id="{A3EE7E45-44B5-4057-A17A-34B1359784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41C-4134-82F9-2E8E07177550}"/>
                </c:ext>
              </c:extLst>
            </c:dLbl>
            <c:dLbl>
              <c:idx val="5"/>
              <c:layout>
                <c:manualLayout>
                  <c:x val="-4.5223686683995783E-2"/>
                  <c:y val="-2.9495128111287083E-2"/>
                </c:manualLayout>
              </c:layout>
              <c:tx>
                <c:rich>
                  <a:bodyPr/>
                  <a:lstStyle/>
                  <a:p>
                    <a:fld id="{8EBE85AC-96D0-46A1-89C7-73A3BB3E6B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41C-4134-82F9-2E8E07177550}"/>
                </c:ext>
              </c:extLst>
            </c:dLbl>
            <c:dLbl>
              <c:idx val="6"/>
              <c:layout>
                <c:manualLayout>
                  <c:x val="-4.2925840902840219E-2"/>
                  <c:y val="-3.026163377069813E-2"/>
                </c:manualLayout>
              </c:layout>
              <c:tx>
                <c:rich>
                  <a:bodyPr/>
                  <a:lstStyle/>
                  <a:p>
                    <a:fld id="{529755E0-3018-49F5-81EF-53FEEA346E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41C-4134-82F9-2E8E07177550}"/>
                </c:ext>
              </c:extLst>
            </c:dLbl>
            <c:dLbl>
              <c:idx val="7"/>
              <c:layout>
                <c:manualLayout>
                  <c:x val="-1.157039995493336E-2"/>
                  <c:y val="-2.1060274865948539E-2"/>
                </c:manualLayout>
              </c:layout>
              <c:tx>
                <c:rich>
                  <a:bodyPr/>
                  <a:lstStyle/>
                  <a:p>
                    <a:fld id="{ADB3C55B-7F5D-4DE2-92ED-6BC1F353CE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41C-4134-82F9-2E8E07177550}"/>
                </c:ext>
              </c:extLst>
            </c:dLbl>
            <c:dLbl>
              <c:idx val="8"/>
              <c:layout>
                <c:manualLayout>
                  <c:x val="-4.9436218359451292E-2"/>
                  <c:y val="2.6995797528306942E-2"/>
                </c:manualLayout>
              </c:layout>
              <c:tx>
                <c:rich>
                  <a:bodyPr/>
                  <a:lstStyle/>
                  <a:p>
                    <a:fld id="{B4545186-E260-43C8-9186-64BC61922B07}" type="CELLRANGE">
                      <a:rPr lang="en-US"/>
                      <a:pPr/>
                      <a:t>[CELLRANGE]</a:t>
                    </a:fld>
                    <a:r>
                      <a:rPr lang="en-US"/>
                      <a:t>¹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41C-4134-82F9-2E8E07177550}"/>
                </c:ext>
              </c:extLst>
            </c:dLbl>
            <c:dLbl>
              <c:idx val="9"/>
              <c:layout>
                <c:manualLayout>
                  <c:x val="-3.3330360958883351E-2"/>
                  <c:y val="3.2621537014043481E-2"/>
                </c:manualLayout>
              </c:layout>
              <c:tx>
                <c:rich>
                  <a:bodyPr/>
                  <a:lstStyle/>
                  <a:p>
                    <a:fld id="{C6CD4FC0-9F03-4771-ACD6-C276B83D3F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41C-4134-82F9-2E8E07177550}"/>
                </c:ext>
              </c:extLst>
            </c:dLbl>
            <c:dLbl>
              <c:idx val="10"/>
              <c:layout>
                <c:manualLayout>
                  <c:x val="-4.494050733367852E-2"/>
                  <c:y val="2.6482251154408738E-2"/>
                </c:manualLayout>
              </c:layout>
              <c:tx>
                <c:rich>
                  <a:bodyPr/>
                  <a:lstStyle/>
                  <a:p>
                    <a:fld id="{857E0221-4EE6-4C30-99AB-AE608D4B4F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41C-4134-82F9-2E8E07177550}"/>
                </c:ext>
              </c:extLst>
            </c:dLbl>
            <c:dLbl>
              <c:idx val="11"/>
              <c:layout>
                <c:manualLayout>
                  <c:x val="-4.218112921701575E-2"/>
                  <c:y val="2.8017436614716763E-2"/>
                </c:manualLayout>
              </c:layout>
              <c:tx>
                <c:rich>
                  <a:bodyPr/>
                  <a:lstStyle/>
                  <a:p>
                    <a:fld id="{AA65CD29-1BD0-453A-8417-5925B3780B4C}" type="CELLRANGE">
                      <a:rPr lang="en-US"/>
                      <a:pPr/>
                      <a:t>[CELLRANGE]</a:t>
                    </a:fld>
                    <a:r>
                      <a:rPr lang="en-US"/>
                      <a:t>²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41C-4134-82F9-2E8E07177550}"/>
                </c:ext>
              </c:extLst>
            </c:dLbl>
            <c:dLbl>
              <c:idx val="12"/>
              <c:layout>
                <c:manualLayout>
                  <c:x val="-4.0734117925956659E-2"/>
                  <c:y val="2.5715745494997552E-2"/>
                </c:manualLayout>
              </c:layout>
              <c:tx>
                <c:rich>
                  <a:bodyPr/>
                  <a:lstStyle/>
                  <a:p>
                    <a:fld id="{ECAB4602-5D12-443F-8961-38E137FCBD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41C-4134-82F9-2E8E07177550}"/>
                </c:ext>
              </c:extLst>
            </c:dLbl>
            <c:dLbl>
              <c:idx val="13"/>
              <c:layout>
                <c:manualLayout>
                  <c:x val="-4.6039146906001763E-2"/>
                  <c:y val="2.8783700702851626E-2"/>
                </c:manualLayout>
              </c:layout>
              <c:tx>
                <c:rich>
                  <a:bodyPr/>
                  <a:lstStyle/>
                  <a:p>
                    <a:fld id="{D84AF8A1-625C-4E40-81B7-18BB5AE2B0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41C-4134-82F9-2E8E07177550}"/>
                </c:ext>
              </c:extLst>
            </c:dLbl>
            <c:dLbl>
              <c:idx val="14"/>
              <c:layout>
                <c:manualLayout>
                  <c:x val="-3.8084566725407706E-2"/>
                  <c:y val="2.9564700638835241E-2"/>
                </c:manualLayout>
              </c:layout>
              <c:tx>
                <c:rich>
                  <a:bodyPr/>
                  <a:lstStyle/>
                  <a:p>
                    <a:fld id="{79ED7688-7D17-4780-878C-230D2E972A83}" type="CELLRANGE">
                      <a:rPr lang="en-US"/>
                      <a:pPr/>
                      <a:t>[CELLRANGE]</a:t>
                    </a:fld>
                    <a:r>
                      <a:rPr lang="en-US"/>
                      <a:t>³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41C-4134-82F9-2E8E07177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[canalizacao_taxacao_paises.xlsx]Planilha3!$D$2:$D$16</c:f>
              <c:numCache>
                <c:formatCode>0%</c:formatCode>
                <c:ptCount val="15"/>
                <c:pt idx="0">
                  <c:v>0.15</c:v>
                </c:pt>
                <c:pt idx="1">
                  <c:v>0.23</c:v>
                </c:pt>
                <c:pt idx="2">
                  <c:v>0.2</c:v>
                </c:pt>
                <c:pt idx="3">
                  <c:v>0.18</c:v>
                </c:pt>
                <c:pt idx="4">
                  <c:v>0.11</c:v>
                </c:pt>
                <c:pt idx="5">
                  <c:v>0.15</c:v>
                </c:pt>
                <c:pt idx="6">
                  <c:v>0.2</c:v>
                </c:pt>
                <c:pt idx="7">
                  <c:v>0.22</c:v>
                </c:pt>
                <c:pt idx="8">
                  <c:v>0.16</c:v>
                </c:pt>
                <c:pt idx="9">
                  <c:v>0.2</c:v>
                </c:pt>
                <c:pt idx="10">
                  <c:v>0.35</c:v>
                </c:pt>
                <c:pt idx="11">
                  <c:v>0.48</c:v>
                </c:pt>
                <c:pt idx="12">
                  <c:v>0.55000000000000004</c:v>
                </c:pt>
                <c:pt idx="13">
                  <c:v>0.22</c:v>
                </c:pt>
                <c:pt idx="14">
                  <c:v>0.12</c:v>
                </c:pt>
              </c:numCache>
            </c:numRef>
          </c:xVal>
          <c:yVal>
            <c:numRef>
              <c:f>[canalizacao_taxacao_paises.xlsx]Planilha3!$C$2:$C$16</c:f>
              <c:numCache>
                <c:formatCode>0%</c:formatCode>
                <c:ptCount val="15"/>
                <c:pt idx="0">
                  <c:v>0.95</c:v>
                </c:pt>
                <c:pt idx="1">
                  <c:v>0.93</c:v>
                </c:pt>
                <c:pt idx="2">
                  <c:v>0.92</c:v>
                </c:pt>
                <c:pt idx="3">
                  <c:v>0.91</c:v>
                </c:pt>
                <c:pt idx="4">
                  <c:v>0.86</c:v>
                </c:pt>
                <c:pt idx="5">
                  <c:v>0.84</c:v>
                </c:pt>
                <c:pt idx="6">
                  <c:v>0.83</c:v>
                </c:pt>
                <c:pt idx="7">
                  <c:v>0.82</c:v>
                </c:pt>
                <c:pt idx="8">
                  <c:v>0.82</c:v>
                </c:pt>
                <c:pt idx="9">
                  <c:v>0.81</c:v>
                </c:pt>
                <c:pt idx="10">
                  <c:v>0.69</c:v>
                </c:pt>
                <c:pt idx="11">
                  <c:v>0.63</c:v>
                </c:pt>
                <c:pt idx="12">
                  <c:v>0.6</c:v>
                </c:pt>
                <c:pt idx="13">
                  <c:v>0.56999999999999995</c:v>
                </c:pt>
                <c:pt idx="14">
                  <c:v>0.56000000000000005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[canalizacao_taxacao_paises.xlsx]Planilha3!$B$2:$B$16</c15:f>
                <c15:dlblRangeCache>
                  <c:ptCount val="15"/>
                  <c:pt idx="0">
                    <c:v>UK</c:v>
                  </c:pt>
                  <c:pt idx="1">
                    <c:v>RCHE</c:v>
                  </c:pt>
                  <c:pt idx="2">
                    <c:v>DIN</c:v>
                  </c:pt>
                  <c:pt idx="3">
                    <c:v>SUE</c:v>
                  </c:pt>
                  <c:pt idx="4">
                    <c:v>BEL</c:v>
                  </c:pt>
                  <c:pt idx="5">
                    <c:v>HUN</c:v>
                  </c:pt>
                  <c:pt idx="6">
                    <c:v>ESP</c:v>
                  </c:pt>
                  <c:pt idx="7">
                    <c:v>ITA</c:v>
                  </c:pt>
                  <c:pt idx="8">
                    <c:v>ROM</c:v>
                  </c:pt>
                  <c:pt idx="9">
                    <c:v>BUL</c:v>
                  </c:pt>
                  <c:pt idx="10">
                    <c:v>GRE</c:v>
                  </c:pt>
                  <c:pt idx="11">
                    <c:v>ALE</c:v>
                  </c:pt>
                  <c:pt idx="12">
                    <c:v>FRA</c:v>
                  </c:pt>
                  <c:pt idx="13">
                    <c:v>ESLO</c:v>
                  </c:pt>
                  <c:pt idx="14">
                    <c:v>FIN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E41C-4134-82F9-2E8E07177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2816528"/>
        <c:axId val="1522817008"/>
      </c:scatterChart>
      <c:valAx>
        <c:axId val="1522816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Tributação</a:t>
                </a:r>
                <a:r>
                  <a:rPr lang="pt-BR" sz="1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sobre GGR (%)</a:t>
                </a:r>
                <a:endParaRPr lang="pt-B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2817008"/>
        <c:crosses val="autoZero"/>
        <c:crossBetween val="midCat"/>
      </c:valAx>
      <c:valAx>
        <c:axId val="1522817008"/>
        <c:scaling>
          <c:orientation val="minMax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Canalização</a:t>
                </a:r>
                <a:r>
                  <a:rPr lang="pt-BR" sz="1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(%)</a:t>
                </a:r>
                <a:endParaRPr lang="pt-B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281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0.23141</cdr:x>
      <cdr:y>0.05543</cdr:y>
    </cdr:from>
    <cdr:to>
      <cdr:x>0.52609</cdr:x>
      <cdr:y>0.43018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42159B15-3A44-FDF9-7D40-12EAF619A981}"/>
            </a:ext>
          </a:extLst>
        </cdr:cNvPr>
        <cdr:cNvSpPr/>
      </cdr:nvSpPr>
      <cdr:spPr>
        <a:xfrm xmlns:a="http://schemas.openxmlformats.org/drawingml/2006/main">
          <a:off x="1328708" y="250267"/>
          <a:ext cx="1692000" cy="169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  <a:alpha val="20000"/>
          </a:schemeClr>
        </a:solidFill>
        <a:ln xmlns:a="http://schemas.openxmlformats.org/drawingml/2006/main">
          <a:solidFill>
            <a:srgbClr val="00B050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3701D-4330-4EE7-9BF0-6431F8E2A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CF998-A782-4C8A-8747-A2CA7D048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422E-181F-4E69-B889-4841EA1EE446}" type="datetimeFigureOut">
              <a:rPr lang="en-ID" smtClean="0"/>
              <a:t>25/11/2024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B75D-11DD-4E29-B21A-3BEFD7843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2A97F-C387-40BF-A80D-9B120372E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A19D-7FE1-442D-97C1-2F2B47ADD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76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7041-6594-4BE2-8703-78B4E00C91E5}" type="datetimeFigureOut">
              <a:rPr lang="en-ID" smtClean="0"/>
              <a:t>25/11/2024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837E-594B-4F0F-92F5-F20D4296AC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832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myhirschi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https://www.slideserve.com/golda/life-coaching</a:t>
            </a:r>
          </a:p>
          <a:p>
            <a:r>
              <a:rPr lang="en-US"/>
              <a:t>Photo by </a:t>
            </a:r>
            <a:r>
              <a:rPr lang="en-US">
                <a:hlinkClick r:id="rId3"/>
              </a:rPr>
              <a:t>Amy Hirschi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349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B617F-446B-E241-8DA2-96CC4AC379BC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Dylan Gillis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548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453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B617F-446B-E241-8DA2-96CC4AC379BC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6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57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361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4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D4F50A-5055-49DA-BB8F-2562F5049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014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D4F50A-5055-49DA-BB8F-2562F5049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967E64-14E7-49F0-BB62-7D7FC2D6111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41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8D9FE51-1EF0-4EE1-BFA5-121486003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8D9FE51-1EF0-4EE1-BFA5-121486003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8A80063-B2A1-44A4-9477-86F03686A88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4172D-3A62-419F-A113-3244E227419E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F69AE-4D01-485E-9278-24ABC36D3312}"/>
              </a:ext>
            </a:extLst>
          </p:cNvPr>
          <p:cNvSpPr txBox="1"/>
          <p:nvPr userDrawn="1"/>
        </p:nvSpPr>
        <p:spPr>
          <a:xfrm>
            <a:off x="3048000" y="3498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0876BFF-1584-4FA6-A406-00684317F9C8}" type="slidenum">
              <a:rPr lang="en-US" sz="1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1AAA21-F482-412E-A625-049E0606D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0471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1AAA21-F482-412E-A625-049E0606D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F1AF5EF-56D3-45E3-AFBB-0E2A5080DB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68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41B1A9E-F8FD-4983-8B3D-23700D970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22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41B1A9E-F8FD-4983-8B3D-23700D970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1763D3-5CD9-4A81-8364-B592C5D0AC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183D6-7FE7-4530-9DB9-4AB8D2358B97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9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638300"/>
            <a:ext cx="6008204" cy="4457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7D67F87-3359-F092-6F13-E21923D2C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304" y="419174"/>
            <a:ext cx="576522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spc="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EGA FOR [CLIENT NAME]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8A2CE3-8A5F-9E2D-E293-256583CA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35AA68-F172-4A78-B889-683911552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1116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35AA68-F172-4A78-B889-683911552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E72F155-0712-4AE2-8211-2F0289E5D9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1859F-6E04-4E0C-8AFF-FDA759EFDF71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D05BBD-75A3-45A1-A625-FA5B13A1F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52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3D05BBD-75A3-45A1-A625-FA5B13A1F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F088084-F7F4-4ED5-9E51-297D0641542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34F2D28-F53C-4EB4-B9CE-CDE75BBCF3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023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34F2D28-F53C-4EB4-B9CE-CDE75BBCF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F8B75C5-941E-49C8-8273-E7412CD2EFD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AE5C-5552-4643-989C-8AE429D5B217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7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C4B0497-6A5C-424D-AAA0-E56311C70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293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C4B0497-6A5C-424D-AAA0-E56311C70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9185E84-E0D0-4923-8F1C-101A943E86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8D353-4356-4C3F-8CDC-6F906CBBE8F4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9F89DD-CA58-45CD-90F9-4278575A1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852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9F89DD-CA58-45CD-90F9-4278575A1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EA4E1EA-D881-409B-8C04-1257A8D74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A0191-1FAF-4367-B442-46F8272CC223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B731006-58D8-B94F-AA95-AAB2C19D9432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CBAD09-A2C3-40B0-A715-021BD86198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675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CBAD09-A2C3-40B0-A715-021BD8619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2723C81-9794-4AE4-8C4E-C87F3BBF3CA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0F438-6357-471D-B823-78B04120A93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B6927B9-FE2F-6547-888C-BB7E7A88DD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84743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7772400" imgH="10058400" progId="TCLayout.ActiveDocument.1">
                  <p:embed/>
                </p:oleObj>
              </mc:Choice>
              <mc:Fallback>
                <p:oleObj name="think-cell Slide" r:id="rId1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B6927B9-FE2F-6547-888C-BB7E7A88D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B02A9F1-D26D-C949-A8F3-A16AA4A7248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66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e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9AE7114-9FC1-4F91-A9B7-7E998A1462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5124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9AE7114-9FC1-4F91-A9B7-7E998A146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508539-447C-4B7E-9E16-99BA4C728E9B}"/>
              </a:ext>
            </a:extLst>
          </p:cNvPr>
          <p:cNvSpPr/>
          <p:nvPr/>
        </p:nvSpPr>
        <p:spPr>
          <a:xfrm>
            <a:off x="0" y="326290"/>
            <a:ext cx="12192000" cy="6858000"/>
          </a:xfrm>
          <a:custGeom>
            <a:avLst/>
            <a:gdLst>
              <a:gd name="connsiteX0" fmla="*/ 814491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632200 h 6858000"/>
              <a:gd name="connsiteX5" fmla="*/ 6045282 w 12192000"/>
              <a:gd name="connsiteY5" fmla="*/ 3632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814491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632200"/>
                </a:lnTo>
                <a:lnTo>
                  <a:pt x="6045282" y="3632200"/>
                </a:lnTo>
                <a:close/>
              </a:path>
            </a:pathLst>
          </a:custGeom>
          <a:solidFill>
            <a:srgbClr val="009E3B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0C85FF7-7175-4706-84BA-B56A2442AF44}"/>
              </a:ext>
            </a:extLst>
          </p:cNvPr>
          <p:cNvSpPr/>
          <p:nvPr/>
        </p:nvSpPr>
        <p:spPr>
          <a:xfrm>
            <a:off x="0" y="6350"/>
            <a:ext cx="8144912" cy="3632200"/>
          </a:xfrm>
          <a:custGeom>
            <a:avLst/>
            <a:gdLst>
              <a:gd name="connsiteX0" fmla="*/ 0 w 8144912"/>
              <a:gd name="connsiteY0" fmla="*/ 0 h 3632200"/>
              <a:gd name="connsiteX1" fmla="*/ 8144912 w 8144912"/>
              <a:gd name="connsiteY1" fmla="*/ 0 h 3632200"/>
              <a:gd name="connsiteX2" fmla="*/ 6045282 w 8144912"/>
              <a:gd name="connsiteY2" fmla="*/ 3632200 h 3632200"/>
              <a:gd name="connsiteX3" fmla="*/ 0 w 8144912"/>
              <a:gd name="connsiteY3" fmla="*/ 363220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4912" h="3632200">
                <a:moveTo>
                  <a:pt x="0" y="0"/>
                </a:moveTo>
                <a:lnTo>
                  <a:pt x="8144912" y="0"/>
                </a:lnTo>
                <a:lnTo>
                  <a:pt x="6045282" y="3632200"/>
                </a:lnTo>
                <a:lnTo>
                  <a:pt x="0" y="36322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878CFA-222A-48EE-B48E-83BFEB73F8F5}"/>
              </a:ext>
            </a:extLst>
          </p:cNvPr>
          <p:cNvSpPr/>
          <p:nvPr/>
        </p:nvSpPr>
        <p:spPr>
          <a:xfrm>
            <a:off x="2" y="1822450"/>
            <a:ext cx="6088359" cy="3213100"/>
          </a:xfrm>
          <a:custGeom>
            <a:avLst/>
            <a:gdLst>
              <a:gd name="connsiteX0" fmla="*/ 0 w 6088359"/>
              <a:gd name="connsiteY0" fmla="*/ 0 h 3213100"/>
              <a:gd name="connsiteX1" fmla="*/ 6088359 w 6088359"/>
              <a:gd name="connsiteY1" fmla="*/ 0 h 3213100"/>
              <a:gd name="connsiteX2" fmla="*/ 4230994 w 6088359"/>
              <a:gd name="connsiteY2" fmla="*/ 3213100 h 3213100"/>
              <a:gd name="connsiteX3" fmla="*/ 0 w 6088359"/>
              <a:gd name="connsiteY3" fmla="*/ 321310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359" h="3213100">
                <a:moveTo>
                  <a:pt x="0" y="0"/>
                </a:moveTo>
                <a:lnTo>
                  <a:pt x="6088359" y="0"/>
                </a:lnTo>
                <a:lnTo>
                  <a:pt x="4230994" y="3213100"/>
                </a:lnTo>
                <a:lnTo>
                  <a:pt x="0" y="3213100"/>
                </a:lnTo>
                <a:close/>
              </a:path>
            </a:pathLst>
          </a:cu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D0215C-75E0-44E0-A679-A5920A7140E1}"/>
              </a:ext>
            </a:extLst>
          </p:cNvPr>
          <p:cNvSpPr txBox="1">
            <a:spLocks/>
          </p:cNvSpPr>
          <p:nvPr/>
        </p:nvSpPr>
        <p:spPr>
          <a:xfrm>
            <a:off x="416408" y="1986211"/>
            <a:ext cx="4052225" cy="27699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Contribuições do IBJR para a discussão da Reforma Tributária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DC146DE-4DA3-498D-A3C4-1A7630371D95}"/>
              </a:ext>
            </a:extLst>
          </p:cNvPr>
          <p:cNvSpPr/>
          <p:nvPr/>
        </p:nvSpPr>
        <p:spPr>
          <a:xfrm rot="10800000">
            <a:off x="7879186" y="5134710"/>
            <a:ext cx="4317294" cy="1729640"/>
          </a:xfrm>
          <a:custGeom>
            <a:avLst/>
            <a:gdLst>
              <a:gd name="connsiteX0" fmla="*/ 0 w 6088359"/>
              <a:gd name="connsiteY0" fmla="*/ 0 h 3213100"/>
              <a:gd name="connsiteX1" fmla="*/ 6088359 w 6088359"/>
              <a:gd name="connsiteY1" fmla="*/ 0 h 3213100"/>
              <a:gd name="connsiteX2" fmla="*/ 4230994 w 6088359"/>
              <a:gd name="connsiteY2" fmla="*/ 3213100 h 3213100"/>
              <a:gd name="connsiteX3" fmla="*/ 0 w 6088359"/>
              <a:gd name="connsiteY3" fmla="*/ 321310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359" h="3213100">
                <a:moveTo>
                  <a:pt x="0" y="0"/>
                </a:moveTo>
                <a:lnTo>
                  <a:pt x="6088359" y="0"/>
                </a:lnTo>
                <a:lnTo>
                  <a:pt x="4230994" y="3213100"/>
                </a:lnTo>
                <a:lnTo>
                  <a:pt x="0" y="3213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5" y="326290"/>
            <a:ext cx="3510951" cy="12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44D2C0-C93F-F57F-6FD0-A6494AB0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88" y="2712144"/>
            <a:ext cx="351707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3D3D3E"/>
                </a:solidFill>
              </a:rPr>
              <a:t>Quem</a:t>
            </a:r>
            <a:r>
              <a:rPr lang="en-US" dirty="0">
                <a:solidFill>
                  <a:srgbClr val="3D3D3E"/>
                </a:solidFill>
              </a:rPr>
              <a:t> </a:t>
            </a:r>
            <a:r>
              <a:rPr lang="en-US" dirty="0" err="1">
                <a:solidFill>
                  <a:srgbClr val="3D3D3E"/>
                </a:solidFill>
              </a:rPr>
              <a:t>somos</a:t>
            </a:r>
            <a:r>
              <a:rPr lang="en-US" dirty="0">
                <a:solidFill>
                  <a:srgbClr val="3D3D3E"/>
                </a:solidFill>
              </a:rPr>
              <a:t>?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4960E36D-AC27-A5AA-858C-A563E493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600"/>
            <a:ext cx="12191980" cy="389307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4399B-59E2-36DC-56C9-18A1EC33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57" y="2712144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r>
              <a:rPr lang="pt-BR" sz="1500" dirty="0">
                <a:latin typeface="+mn-lt"/>
                <a:cs typeface="+mn-cs"/>
              </a:rPr>
              <a:t>Lançado em Março de 2023, o IBJR vem para dar suporte ao desenvolvimento sustentável e responsável do mercado de jogos brasileiro.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r>
              <a:rPr lang="pt-BR" sz="1500" dirty="0">
                <a:latin typeface="+mn-lt"/>
                <a:cs typeface="+mn-cs"/>
              </a:rPr>
              <a:t>Nossa missão consiste na busca por diálogo com todos os setores da sociedade interessados em aprofundar seu conhecimento sobre a indústria e compreender sua integração equilibrada e harmoniosa com a economia brasileira, seguindo as melhores práticas internacionais.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CC4DC3E3-C25F-EC4E-ABCA-B69EA8862A60}"/>
              </a:ext>
            </a:extLst>
          </p:cNvPr>
          <p:cNvCxnSpPr>
            <a:cxnSpLocks/>
          </p:cNvCxnSpPr>
          <p:nvPr/>
        </p:nvCxnSpPr>
        <p:spPr>
          <a:xfrm>
            <a:off x="7202864" y="2686868"/>
            <a:ext cx="0" cy="41769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4AB47-4D3E-F9DF-1C19-101A68E6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6460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24" name="Picture 23" descr="A group of people sitting around a wooden table&#10;&#10;Description automatically generated">
            <a:extLst>
              <a:ext uri="{FF2B5EF4-FFF2-40B4-BE49-F238E27FC236}">
                <a16:creationId xmlns:a16="http://schemas.microsoft.com/office/drawing/2014/main" id="{A13EB3DE-AE0B-4270-A673-0E473FD07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3121" b="2146"/>
          <a:stretch>
            <a:fillRect/>
          </a:stretch>
        </p:blipFill>
        <p:spPr>
          <a:xfrm>
            <a:off x="39760" y="1828804"/>
            <a:ext cx="7466271" cy="4402095"/>
          </a:xfrm>
          <a:custGeom>
            <a:avLst/>
            <a:gdLst>
              <a:gd name="connsiteX0" fmla="*/ 0 w 5676897"/>
              <a:gd name="connsiteY0" fmla="*/ 0 h 3816350"/>
              <a:gd name="connsiteX1" fmla="*/ 5676897 w 5676897"/>
              <a:gd name="connsiteY1" fmla="*/ 0 h 3816350"/>
              <a:gd name="connsiteX2" fmla="*/ 3470818 w 5676897"/>
              <a:gd name="connsiteY2" fmla="*/ 3816350 h 3816350"/>
              <a:gd name="connsiteX3" fmla="*/ 0 w 5676897"/>
              <a:gd name="connsiteY3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897" h="3816350">
                <a:moveTo>
                  <a:pt x="0" y="0"/>
                </a:moveTo>
                <a:lnTo>
                  <a:pt x="5676897" y="0"/>
                </a:lnTo>
                <a:lnTo>
                  <a:pt x="3470818" y="3816350"/>
                </a:lnTo>
                <a:lnTo>
                  <a:pt x="0" y="38163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D3D3E"/>
                </a:solidFill>
              </a:rPr>
              <a:t>Membros</a:t>
            </a:r>
            <a:r>
              <a:rPr lang="en-US" dirty="0">
                <a:solidFill>
                  <a:srgbClr val="3D3D3E"/>
                </a:solidFill>
              </a:rPr>
              <a:t> e </a:t>
            </a:r>
            <a:r>
              <a:rPr lang="en-US" dirty="0" err="1">
                <a:solidFill>
                  <a:srgbClr val="3D3D3E"/>
                </a:solidFill>
              </a:rPr>
              <a:t>associados</a:t>
            </a:r>
            <a:endParaRPr lang="en-ID" dirty="0">
              <a:solidFill>
                <a:srgbClr val="3D3D3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3ADA0C-11CE-46CA-B160-C58B961377C0}"/>
              </a:ext>
            </a:extLst>
          </p:cNvPr>
          <p:cNvSpPr/>
          <p:nvPr/>
        </p:nvSpPr>
        <p:spPr>
          <a:xfrm>
            <a:off x="1" y="1828804"/>
            <a:ext cx="7593497" cy="4402095"/>
          </a:xfrm>
          <a:custGeom>
            <a:avLst/>
            <a:gdLst>
              <a:gd name="connsiteX0" fmla="*/ 0 w 5676899"/>
              <a:gd name="connsiteY0" fmla="*/ 0 h 3816350"/>
              <a:gd name="connsiteX1" fmla="*/ 5676899 w 5676899"/>
              <a:gd name="connsiteY1" fmla="*/ 0 h 3816350"/>
              <a:gd name="connsiteX2" fmla="*/ 3470820 w 5676899"/>
              <a:gd name="connsiteY2" fmla="*/ 3816350 h 3816350"/>
              <a:gd name="connsiteX3" fmla="*/ 0 w 5676899"/>
              <a:gd name="connsiteY3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899" h="3816350">
                <a:moveTo>
                  <a:pt x="0" y="0"/>
                </a:moveTo>
                <a:lnTo>
                  <a:pt x="5676899" y="0"/>
                </a:lnTo>
                <a:lnTo>
                  <a:pt x="3470820" y="3816350"/>
                </a:lnTo>
                <a:lnTo>
                  <a:pt x="0" y="3816350"/>
                </a:lnTo>
                <a:close/>
              </a:path>
            </a:pathLst>
          </a:custGeom>
          <a:solidFill>
            <a:srgbClr val="00277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D641E-6085-CE62-193C-27AE7268E1AE}"/>
              </a:ext>
            </a:extLst>
          </p:cNvPr>
          <p:cNvSpPr txBox="1"/>
          <p:nvPr/>
        </p:nvSpPr>
        <p:spPr>
          <a:xfrm>
            <a:off x="191496" y="1928223"/>
            <a:ext cx="4932267" cy="37702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O Instituto Brasileiro de Jogo Responsável (IBJR) representa, entre membros e associados, em torno de 75% do mercado de apostas no Brasil, consolidando-se como uma referência no setor. As empresas associadas possuem licenças em diversos países, o que demonstra seu comprometimento com padrões internacionais de regulação e segurança.</a:t>
            </a:r>
          </a:p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Além disso, o IBJR foi pioneiro na criação de um guia de boas práticas, promovendo a ética e a responsabilidade no mercado. </a:t>
            </a:r>
          </a:p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Outro marco importante foi o acordo firmado com o Conselho Nacional de Autorregulamentação Publicitária (Conar), reforçando o compromisso com a publicidade responsável e transparente, alinhada às melhores práticas globais.</a:t>
            </a:r>
            <a:endParaRPr lang="pt-BR" sz="1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C33EE-7CAC-7983-D6B4-FC8BB4FBB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139" y="1827498"/>
            <a:ext cx="6863909" cy="1830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6E9E65-76A0-A04B-B8C9-5126ECFC4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139" y="3887376"/>
            <a:ext cx="6887762" cy="1419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10575-08ED-A357-DB71-F50EF6C5C7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8734" y="3593992"/>
            <a:ext cx="6905069" cy="293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465ACE-B61D-A867-6F22-91E3739748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21C66-FB09-F1C6-6D91-A299D8952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950" y="3064701"/>
            <a:ext cx="1146344" cy="586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ABB93-5CE7-101F-860E-F54EA7CE27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0447" y="3146445"/>
            <a:ext cx="2371750" cy="50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7D63A-4C7C-2FF5-CFBC-31711AF046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3498" y="2486958"/>
            <a:ext cx="1257108" cy="6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8" y="1448281"/>
            <a:ext cx="11247672" cy="889000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3D3D3E"/>
                </a:solidFill>
              </a:rPr>
              <a:t>O Imposto Seletivo a concursos de prognósticos foi incluído no texto do PLP 68/2024 (Art. 406 § 1º inciso VII) sem levar em conta as particularidades do setor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10BBC59-0920-1E00-1477-145308366F53}"/>
              </a:ext>
            </a:extLst>
          </p:cNvPr>
          <p:cNvSpPr txBox="1">
            <a:spLocks/>
          </p:cNvSpPr>
          <p:nvPr/>
        </p:nvSpPr>
        <p:spPr>
          <a:xfrm>
            <a:off x="693859" y="3303523"/>
            <a:ext cx="990882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Setor de apostas é caracterizado por conviver com concorrência imposta pelo mercado irregular.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Carga tributária é um dos principais fatores que determina a competitividade entre o mercado regulado e o irregular.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Governo já está endereçando uma regulamentação robusta para o setor, que inclui pagamento de tributos específicos.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A8D9F28-4A4A-6370-6822-85659BF59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599"/>
            <a:ext cx="12191980" cy="31133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44D2C0-C93F-F57F-6FD0-A6494AB0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30" y="2407344"/>
            <a:ext cx="4250769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000" b="1" kern="1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Regulação já impõe contribuição obrigatória de 12% sobre o GGR para atender externalidades negativas</a:t>
            </a:r>
            <a:endParaRPr lang="en-US" sz="4000" dirty="0">
              <a:solidFill>
                <a:srgbClr val="3D3D3E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4960E36D-AC27-A5AA-858C-A563E493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599"/>
            <a:ext cx="12191980" cy="31133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4399B-59E2-36DC-56C9-18A1EC33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1" y="2405063"/>
            <a:ext cx="6521976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Contribuição já funciona, na prática, como um Imposto Seletivo para o setor.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Arrecadação direcionada a educação, segurança pública, esporte, turismo, seguridade social 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Há também exigência de pagamento de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R$ 30 milhões de outorga, válida por 5 anos.</a:t>
            </a:r>
          </a:p>
        </p:txBody>
      </p: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CC4DC3E3-C25F-EC4E-ABCA-B69EA8862A60}"/>
              </a:ext>
            </a:extLst>
          </p:cNvPr>
          <p:cNvCxnSpPr>
            <a:cxnSpLocks/>
          </p:cNvCxnSpPr>
          <p:nvPr/>
        </p:nvCxnSpPr>
        <p:spPr>
          <a:xfrm>
            <a:off x="7202864" y="2686868"/>
            <a:ext cx="0" cy="41769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E3F179-6EF0-8B7E-2220-37EF3B508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8" name="CaixaDeTexto 28">
            <a:extLst>
              <a:ext uri="{FF2B5EF4-FFF2-40B4-BE49-F238E27FC236}">
                <a16:creationId xmlns:a16="http://schemas.microsoft.com/office/drawing/2014/main" id="{794A6E42-BE53-3A88-87EF-F0BE9CD53284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42F7D9-E533-4069-B96B-0E9B36995454}"/>
              </a:ext>
            </a:extLst>
          </p:cNvPr>
          <p:cNvSpPr/>
          <p:nvPr/>
        </p:nvSpPr>
        <p:spPr>
          <a:xfrm>
            <a:off x="-2771226" y="1744747"/>
            <a:ext cx="8326163" cy="2015356"/>
          </a:xfrm>
          <a:custGeom>
            <a:avLst/>
            <a:gdLst>
              <a:gd name="connsiteX0" fmla="*/ 2382273 w 10319657"/>
              <a:gd name="connsiteY0" fmla="*/ 0 h 4121150"/>
              <a:gd name="connsiteX1" fmla="*/ 10319657 w 10319657"/>
              <a:gd name="connsiteY1" fmla="*/ 0 h 4121150"/>
              <a:gd name="connsiteX2" fmla="*/ 10319657 w 10319657"/>
              <a:gd name="connsiteY2" fmla="*/ 4121150 h 4121150"/>
              <a:gd name="connsiteX3" fmla="*/ 0 w 10319657"/>
              <a:gd name="connsiteY3" fmla="*/ 412115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9657" h="4121150">
                <a:moveTo>
                  <a:pt x="2382273" y="0"/>
                </a:moveTo>
                <a:lnTo>
                  <a:pt x="10319657" y="0"/>
                </a:lnTo>
                <a:lnTo>
                  <a:pt x="10319657" y="4121150"/>
                </a:lnTo>
                <a:lnTo>
                  <a:pt x="0" y="4121150"/>
                </a:lnTo>
                <a:close/>
              </a:path>
            </a:pathLst>
          </a:custGeom>
          <a:solidFill>
            <a:srgbClr val="009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406400"/>
            <a:ext cx="11125200" cy="889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D3D3E"/>
                </a:solidFill>
              </a:rPr>
              <a:t>Imposto Seletivo para o setor traz risco à canalização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7" name="CaixaDeTexto 26">
            <a:extLst>
              <a:ext uri="{FF2B5EF4-FFF2-40B4-BE49-F238E27FC236}">
                <a16:creationId xmlns:a16="http://schemas.microsoft.com/office/drawing/2014/main" id="{B18961E9-02BF-DF73-71CA-3B02D4607817}"/>
              </a:ext>
            </a:extLst>
          </p:cNvPr>
          <p:cNvSpPr txBox="1"/>
          <p:nvPr/>
        </p:nvSpPr>
        <p:spPr>
          <a:xfrm>
            <a:off x="167639" y="1928416"/>
            <a:ext cx="2956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~35%</a:t>
            </a:r>
            <a:r>
              <a:rPr lang="pt-BR" sz="2400" baseline="620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*</a:t>
            </a:r>
            <a:r>
              <a:rPr lang="pt-BR" sz="32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deverá ser a carga sobre consumo incidente sobre operadores no Brasil</a:t>
            </a:r>
            <a:endParaRPr lang="pt-BR" sz="3200" dirty="0">
              <a:solidFill>
                <a:schemeClr val="bg1"/>
              </a:solidFill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8" name="Chave Esquerda 52">
            <a:extLst>
              <a:ext uri="{FF2B5EF4-FFF2-40B4-BE49-F238E27FC236}">
                <a16:creationId xmlns:a16="http://schemas.microsoft.com/office/drawing/2014/main" id="{327A612C-0774-EC6C-83FA-E65040275B96}"/>
              </a:ext>
            </a:extLst>
          </p:cNvPr>
          <p:cNvSpPr/>
          <p:nvPr/>
        </p:nvSpPr>
        <p:spPr>
          <a:xfrm>
            <a:off x="3051735" y="2131270"/>
            <a:ext cx="108000" cy="900000"/>
          </a:xfrm>
          <a:prstGeom prst="leftBrac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9" name="CaixaDeTexto 54">
            <a:extLst>
              <a:ext uri="{FF2B5EF4-FFF2-40B4-BE49-F238E27FC236}">
                <a16:creationId xmlns:a16="http://schemas.microsoft.com/office/drawing/2014/main" id="{6A87AAA7-3A9A-31B2-8497-81499CD92939}"/>
              </a:ext>
            </a:extLst>
          </p:cNvPr>
          <p:cNvSpPr txBox="1"/>
          <p:nvPr/>
        </p:nvSpPr>
        <p:spPr>
          <a:xfrm>
            <a:off x="3124339" y="2114476"/>
            <a:ext cx="879838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12%</a:t>
            </a:r>
          </a:p>
          <a:p>
            <a:pPr algn="r">
              <a:spcBef>
                <a:spcPts val="400"/>
              </a:spcBef>
            </a:pP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15,58%</a:t>
            </a:r>
            <a:endParaRPr lang="pt-BR" sz="1600" dirty="0">
              <a:solidFill>
                <a:schemeClr val="bg1"/>
              </a:solidFill>
            </a:endParaRPr>
          </a:p>
          <a:p>
            <a:pPr algn="r">
              <a:spcBef>
                <a:spcPts val="400"/>
              </a:spcBef>
            </a:pP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7,74%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55">
            <a:extLst>
              <a:ext uri="{FF2B5EF4-FFF2-40B4-BE49-F238E27FC236}">
                <a16:creationId xmlns:a16="http://schemas.microsoft.com/office/drawing/2014/main" id="{87D36BA5-2A88-A8E9-BCFD-475DAC76C1CF}"/>
              </a:ext>
            </a:extLst>
          </p:cNvPr>
          <p:cNvSpPr txBox="1"/>
          <p:nvPr/>
        </p:nvSpPr>
        <p:spPr>
          <a:xfrm>
            <a:off x="3934504" y="2082777"/>
            <a:ext cx="1620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Contribuição</a:t>
            </a: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IBS</a:t>
            </a: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CBS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ixaDeTexto 56">
            <a:extLst>
              <a:ext uri="{FF2B5EF4-FFF2-40B4-BE49-F238E27FC236}">
                <a16:creationId xmlns:a16="http://schemas.microsoft.com/office/drawing/2014/main" id="{989F89BF-435D-FD71-A895-66C42E4A4F95}"/>
              </a:ext>
            </a:extLst>
          </p:cNvPr>
          <p:cNvSpPr txBox="1"/>
          <p:nvPr/>
        </p:nvSpPr>
        <p:spPr>
          <a:xfrm>
            <a:off x="3046545" y="3087260"/>
            <a:ext cx="2486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Segoe UI (Body)"/>
              </a:rPr>
              <a:t>*Além de IRPJ e CSLL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405064" y="3702009"/>
            <a:ext cx="514987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1800" dirty="0">
                <a:latin typeface="+mn-lt"/>
                <a:cs typeface="+mn-cs"/>
              </a:rPr>
              <a:t>Mesmo sem considerar introdução de Imposto Seletivo sobre o setor, carga brasileira já será mais elevada do que a de países com sucesso de canalização.</a:t>
            </a:r>
          </a:p>
        </p:txBody>
      </p:sp>
      <p:graphicFrame>
        <p:nvGraphicFramePr>
          <p:cNvPr id="16" name="Gráfico 3">
            <a:extLst>
              <a:ext uri="{FF2B5EF4-FFF2-40B4-BE49-F238E27FC236}">
                <a16:creationId xmlns:a16="http://schemas.microsoft.com/office/drawing/2014/main" id="{2E2B7964-889D-5549-6B42-CE036C36C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317670"/>
              </p:ext>
            </p:extLst>
          </p:nvPr>
        </p:nvGraphicFramePr>
        <p:xfrm>
          <a:off x="6096000" y="1384326"/>
          <a:ext cx="5741762" cy="45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" name="Agrupar 21">
            <a:extLst>
              <a:ext uri="{FF2B5EF4-FFF2-40B4-BE49-F238E27FC236}">
                <a16:creationId xmlns:a16="http://schemas.microsoft.com/office/drawing/2014/main" id="{56EDB711-A062-FCCF-8D2C-020EC0E07047}"/>
              </a:ext>
            </a:extLst>
          </p:cNvPr>
          <p:cNvGrpSpPr/>
          <p:nvPr/>
        </p:nvGrpSpPr>
        <p:grpSpPr>
          <a:xfrm>
            <a:off x="6222633" y="5591646"/>
            <a:ext cx="1954053" cy="283576"/>
            <a:chOff x="355298" y="5977648"/>
            <a:chExt cx="1954053" cy="319891"/>
          </a:xfrm>
        </p:grpSpPr>
        <p:sp>
          <p:nvSpPr>
            <p:cNvPr id="18" name="Retângulo 23">
              <a:extLst>
                <a:ext uri="{FF2B5EF4-FFF2-40B4-BE49-F238E27FC236}">
                  <a16:creationId xmlns:a16="http://schemas.microsoft.com/office/drawing/2014/main" id="{687CA86F-44AD-98FE-92E2-501759120D22}"/>
                </a:ext>
              </a:extLst>
            </p:cNvPr>
            <p:cNvSpPr/>
            <p:nvPr/>
          </p:nvSpPr>
          <p:spPr>
            <a:xfrm>
              <a:off x="355298" y="6050675"/>
              <a:ext cx="72000" cy="54000"/>
            </a:xfrm>
            <a:prstGeom prst="rect">
              <a:avLst/>
            </a:prstGeom>
            <a:solidFill>
              <a:srgbClr val="1F4E79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25">
              <a:extLst>
                <a:ext uri="{FF2B5EF4-FFF2-40B4-BE49-F238E27FC236}">
                  <a16:creationId xmlns:a16="http://schemas.microsoft.com/office/drawing/2014/main" id="{19C583F7-C61E-62C6-8507-6C873341A9B2}"/>
                </a:ext>
              </a:extLst>
            </p:cNvPr>
            <p:cNvSpPr/>
            <p:nvPr/>
          </p:nvSpPr>
          <p:spPr>
            <a:xfrm>
              <a:off x="355298" y="6170511"/>
              <a:ext cx="72000" cy="54000"/>
            </a:xfrm>
            <a:prstGeom prst="rect">
              <a:avLst/>
            </a:prstGeom>
            <a:solidFill>
              <a:srgbClr val="FFC000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30">
              <a:extLst>
                <a:ext uri="{FF2B5EF4-FFF2-40B4-BE49-F238E27FC236}">
                  <a16:creationId xmlns:a16="http://schemas.microsoft.com/office/drawing/2014/main" id="{D6D1DC76-AF86-023E-ECAF-68850D069BA0}"/>
                </a:ext>
              </a:extLst>
            </p:cNvPr>
            <p:cNvSpPr txBox="1"/>
            <p:nvPr/>
          </p:nvSpPr>
          <p:spPr>
            <a:xfrm>
              <a:off x="379108" y="5977648"/>
              <a:ext cx="1930243" cy="200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Sem</a:t>
              </a:r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tributação de apostas na fonte</a:t>
              </a:r>
            </a:p>
          </p:txBody>
        </p:sp>
        <p:sp>
          <p:nvSpPr>
            <p:cNvPr id="21" name="CaixaDeTexto 31">
              <a:extLst>
                <a:ext uri="{FF2B5EF4-FFF2-40B4-BE49-F238E27FC236}">
                  <a16:creationId xmlns:a16="http://schemas.microsoft.com/office/drawing/2014/main" id="{F6E52C92-CB17-E975-124A-05639969259A}"/>
                </a:ext>
              </a:extLst>
            </p:cNvPr>
            <p:cNvSpPr txBox="1"/>
            <p:nvPr/>
          </p:nvSpPr>
          <p:spPr>
            <a:xfrm>
              <a:off x="379107" y="6097484"/>
              <a:ext cx="193024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Com</a:t>
              </a:r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tributação de apostas na fonte</a:t>
              </a:r>
            </a:p>
          </p:txBody>
        </p:sp>
      </p:grpSp>
      <p:sp>
        <p:nvSpPr>
          <p:cNvPr id="22" name="Caixa de Texto 10">
            <a:extLst>
              <a:ext uri="{FF2B5EF4-FFF2-40B4-BE49-F238E27FC236}">
                <a16:creationId xmlns:a16="http://schemas.microsoft.com/office/drawing/2014/main" id="{AB86A319-852B-3473-D499-BD3E74F70E1F}"/>
              </a:ext>
            </a:extLst>
          </p:cNvPr>
          <p:cNvSpPr txBox="1"/>
          <p:nvPr/>
        </p:nvSpPr>
        <p:spPr>
          <a:xfrm>
            <a:off x="9623083" y="1407061"/>
            <a:ext cx="1218440" cy="241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 b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Pós-Reforma</a:t>
            </a:r>
            <a:endParaRPr lang="pt-BR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to 4">
            <a:extLst>
              <a:ext uri="{FF2B5EF4-FFF2-40B4-BE49-F238E27FC236}">
                <a16:creationId xmlns:a16="http://schemas.microsoft.com/office/drawing/2014/main" id="{42B3B944-C391-5500-EBC3-932BBB117230}"/>
              </a:ext>
            </a:extLst>
          </p:cNvPr>
          <p:cNvCxnSpPr/>
          <p:nvPr/>
        </p:nvCxnSpPr>
        <p:spPr>
          <a:xfrm>
            <a:off x="9670220" y="1544975"/>
            <a:ext cx="0" cy="3708000"/>
          </a:xfrm>
          <a:prstGeom prst="line">
            <a:avLst/>
          </a:prstGeom>
          <a:ln w="952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">
            <a:extLst>
              <a:ext uri="{FF2B5EF4-FFF2-40B4-BE49-F238E27FC236}">
                <a16:creationId xmlns:a16="http://schemas.microsoft.com/office/drawing/2014/main" id="{BDF5392D-7F95-3859-7C9D-1AE64B95EED5}"/>
              </a:ext>
            </a:extLst>
          </p:cNvPr>
          <p:cNvCxnSpPr/>
          <p:nvPr/>
        </p:nvCxnSpPr>
        <p:spPr>
          <a:xfrm>
            <a:off x="8485400" y="1535665"/>
            <a:ext cx="0" cy="370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 de Texto 10">
            <a:extLst>
              <a:ext uri="{FF2B5EF4-FFF2-40B4-BE49-F238E27FC236}">
                <a16:creationId xmlns:a16="http://schemas.microsoft.com/office/drawing/2014/main" id="{FC806CD2-B2A2-9884-4D45-EE01621DDFB3}"/>
              </a:ext>
            </a:extLst>
          </p:cNvPr>
          <p:cNvSpPr txBox="1"/>
          <p:nvPr/>
        </p:nvSpPr>
        <p:spPr>
          <a:xfrm>
            <a:off x="8435605" y="1413767"/>
            <a:ext cx="1218440" cy="241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 b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Atual</a:t>
            </a:r>
            <a:endParaRPr lang="pt-BR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406400"/>
            <a:ext cx="11125200" cy="889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D3D3E"/>
                </a:solidFill>
              </a:rPr>
              <a:t>Impacto sobre a alíquota e arrecadação seriam mínimos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405064" y="1414131"/>
            <a:ext cx="5149873" cy="474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Nota Técnica recente do Ministério da Fazenda demonstra que a expectativa de diminuição da alíquota de referência a partir da tributação de operadores de apostas seria irrisória.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Medida não contribui de forma eficiente para a arrecadação, mas pode prejudicar o sucesso da regulamentação do setor.</a:t>
            </a: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259826"/>
            <a:ext cx="115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ESTIMATIVA DE IMPACTO SOBRE A ALÍQUOTA DE REFERÊNCIA DO IBS E DA CBS DAS MUDANÇAS INTRODUZIDAS DURANTE A TRAMITAÇÃO DA REGULAMENTAÇÃO DA REFORMA TRIBUTÁRIA.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7955BD-30DF-227B-3210-38FA4EE07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914" y="1260051"/>
            <a:ext cx="5813447" cy="443317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ABAC54B-639F-C80B-9232-D2779612152A}"/>
              </a:ext>
            </a:extLst>
          </p:cNvPr>
          <p:cNvSpPr/>
          <p:nvPr/>
        </p:nvSpPr>
        <p:spPr>
          <a:xfrm>
            <a:off x="6540499" y="2228850"/>
            <a:ext cx="5483861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8" y="359707"/>
            <a:ext cx="11125200" cy="889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3D3D3E"/>
                </a:solidFill>
              </a:rPr>
              <a:t>Conclusões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334728" y="2384839"/>
            <a:ext cx="1082059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Imposto Seletivo tem objetivos extrafiscais que podem ser melhor atendidos pela regulamentação.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A regulamentação já prevê a Contribuição Social sobre o GGR, parte da qual é destinada a compensar potenciais externalidades negativas, mais eficiente do que o Imposto Seletivo.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aumento de preços no mercado regulado não resolve o problema da </a:t>
            </a:r>
            <a:r>
              <a:rPr lang="pt-BR" sz="2000" dirty="0" err="1">
                <a:latin typeface="+mn-lt"/>
                <a:cs typeface="+mn-cs"/>
              </a:rPr>
              <a:t>ludopatia</a:t>
            </a:r>
            <a:r>
              <a:rPr lang="pt-BR" sz="2000" dirty="0">
                <a:latin typeface="+mn-lt"/>
                <a:cs typeface="+mn-cs"/>
              </a:rPr>
              <a:t>, apenas empurra o consumidor para o mercado ilegal.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consumidor que optar por operadores não regulados perde as proteções e garantias oferecidas pela regulação, o que aumenta os riscos e as externalidades negativas que a regulação busca evitar.</a:t>
            </a: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30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0ps.UB5gx63fzRFdD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SOX6z6TmiJrtpEZPUn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8Ke_bBdwbDcySV3NOK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oGnvVz38fyDwzX9uom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C6JjGHxclOcC9mpfu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_96fGnV7maXJXeezgN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lMmChe9DXzjBbC6Ns.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fXOqYtZIwjn.KCVDk5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OC9BprqMdNtcYEXKF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FArVL.DeOOXVc5P4RA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K5ABAoYQ7P94TI78Qohw"/>
</p:tagLst>
</file>

<file path=ppt/theme/theme1.xml><?xml version="1.0" encoding="utf-8"?>
<a:theme xmlns:a="http://schemas.openxmlformats.org/drawingml/2006/main" name="Office Theme">
  <a:themeElements>
    <a:clrScheme name="Coaching Serv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86B"/>
      </a:accent1>
      <a:accent2>
        <a:srgbClr val="9B9CF0"/>
      </a:accent2>
      <a:accent3>
        <a:srgbClr val="6BE2E4"/>
      </a:accent3>
      <a:accent4>
        <a:srgbClr val="02CFCE"/>
      </a:accent4>
      <a:accent5>
        <a:srgbClr val="E8E8FA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0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52A4CA9FAD946B58F10A4A94389E2" ma:contentTypeVersion="9" ma:contentTypeDescription="Create a new document." ma:contentTypeScope="" ma:versionID="5083224b72f16fefb873af9b6e221a03">
  <xsd:schema xmlns:xsd="http://www.w3.org/2001/XMLSchema" xmlns:xs="http://www.w3.org/2001/XMLSchema" xmlns:p="http://schemas.microsoft.com/office/2006/metadata/properties" xmlns:ns2="6f138163-fbdc-4ca6-8ba9-c3339b025d5b" xmlns:ns3="625696ab-cf17-4d59-8cb8-e11eae4b2c2f" targetNamespace="http://schemas.microsoft.com/office/2006/metadata/properties" ma:root="true" ma:fieldsID="030f727052c1f2bc43191b0dd598b870" ns2:_="" ns3:_="">
    <xsd:import namespace="6f138163-fbdc-4ca6-8ba9-c3339b025d5b"/>
    <xsd:import namespace="625696ab-cf17-4d59-8cb8-e11eae4b2c2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38163-fbdc-4ca6-8ba9-c3339b025d5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696ab-cf17-4d59-8cb8-e11eae4b2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f138163-fbdc-4ca6-8ba9-c3339b025d5b" xsi:nil="true"/>
    <MigrationWizIdVersion xmlns="6f138163-fbdc-4ca6-8ba9-c3339b025d5b" xsi:nil="true"/>
    <MigrationWizIdPermissions xmlns="6f138163-fbdc-4ca6-8ba9-c3339b025d5b" xsi:nil="true"/>
  </documentManagement>
</p:properties>
</file>

<file path=customXml/itemProps1.xml><?xml version="1.0" encoding="utf-8"?>
<ds:datastoreItem xmlns:ds="http://schemas.openxmlformats.org/officeDocument/2006/customXml" ds:itemID="{A6B27E62-0820-4B98-B2FE-427A0E4B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9B2B6-8DFE-4E42-AB94-5679668C7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38163-fbdc-4ca6-8ba9-c3339b025d5b"/>
    <ds:schemaRef ds:uri="625696ab-cf17-4d59-8cb8-e11eae4b2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D94C0F-CE40-48C9-85F4-519E4ADFC9BB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6f138163-fbdc-4ca6-8ba9-c3339b025d5b"/>
    <ds:schemaRef ds:uri="http://purl.org/dc/dcmitype/"/>
    <ds:schemaRef ds:uri="625696ab-cf17-4d59-8cb8-e11eae4b2c2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702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Poppins</vt:lpstr>
      <vt:lpstr>Poppins SemiBold</vt:lpstr>
      <vt:lpstr>Segoe UI</vt:lpstr>
      <vt:lpstr>Segoe UI (Body)</vt:lpstr>
      <vt:lpstr>Segoe UI Light</vt:lpstr>
      <vt:lpstr>Office Theme</vt:lpstr>
      <vt:lpstr>think-cell Slide</vt:lpstr>
      <vt:lpstr>PowerPoint Presentation</vt:lpstr>
      <vt:lpstr>Quem somos?</vt:lpstr>
      <vt:lpstr>Membros e associados</vt:lpstr>
      <vt:lpstr>O Imposto Seletivo a concursos de prognósticos foi incluído no texto do PLP 68/2024 (Art. 406 § 1º inciso VII) sem levar em conta as particularidades do setor</vt:lpstr>
      <vt:lpstr>Regulação já impõe contribuição obrigatória de 12% sobre o GGR para atender externalidades negativas</vt:lpstr>
      <vt:lpstr>Imposto Seletivo para o setor traz risco à canalização</vt:lpstr>
      <vt:lpstr>Impacto sobre a alíquota e arrecadação seriam mínimos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erybagas</dc:creator>
  <cp:lastModifiedBy>Farina, Gabriela</cp:lastModifiedBy>
  <cp:revision>12</cp:revision>
  <cp:lastPrinted>2024-10-07T18:40:41Z</cp:lastPrinted>
  <dcterms:created xsi:type="dcterms:W3CDTF">2019-08-16T12:08:31Z</dcterms:created>
  <dcterms:modified xsi:type="dcterms:W3CDTF">2024-11-25T15:26:19Z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44d2a8-7a08-4580-b3ec-5c3d2cbf40d0_Enabled">
    <vt:lpwstr>true</vt:lpwstr>
  </property>
  <property fmtid="{D5CDD505-2E9C-101B-9397-08002B2CF9AE}" pid="3" name="MSIP_Label_e944d2a8-7a08-4580-b3ec-5c3d2cbf40d0_SetDate">
    <vt:lpwstr>2023-08-29T14:23:52Z</vt:lpwstr>
  </property>
  <property fmtid="{D5CDD505-2E9C-101B-9397-08002B2CF9AE}" pid="4" name="MSIP_Label_e944d2a8-7a08-4580-b3ec-5c3d2cbf40d0_Method">
    <vt:lpwstr>Privileged</vt:lpwstr>
  </property>
  <property fmtid="{D5CDD505-2E9C-101B-9397-08002B2CF9AE}" pid="5" name="MSIP_Label_e944d2a8-7a08-4580-b3ec-5c3d2cbf40d0_Name">
    <vt:lpwstr>Betway Group - Public</vt:lpwstr>
  </property>
  <property fmtid="{D5CDD505-2E9C-101B-9397-08002B2CF9AE}" pid="6" name="MSIP_Label_e944d2a8-7a08-4580-b3ec-5c3d2cbf40d0_SiteId">
    <vt:lpwstr>a846695f-8a0c-4f65-a4af-9ce3266a6c1b</vt:lpwstr>
  </property>
  <property fmtid="{D5CDD505-2E9C-101B-9397-08002B2CF9AE}" pid="7" name="MSIP_Label_e944d2a8-7a08-4580-b3ec-5c3d2cbf40d0_ActionId">
    <vt:lpwstr>3904ecf9-5768-4642-b3f3-6b42798265cb</vt:lpwstr>
  </property>
  <property fmtid="{D5CDD505-2E9C-101B-9397-08002B2CF9AE}" pid="8" name="MSIP_Label_e944d2a8-7a08-4580-b3ec-5c3d2cbf40d0_ContentBits">
    <vt:lpwstr>0</vt:lpwstr>
  </property>
  <property fmtid="{D5CDD505-2E9C-101B-9397-08002B2CF9AE}" pid="9" name="ContentTypeId">
    <vt:lpwstr>0x01010097E52A4CA9FAD946B58F10A4A94389E2</vt:lpwstr>
  </property>
  <property fmtid="{D5CDD505-2E9C-101B-9397-08002B2CF9AE}" pid="10" name="MSIP_Label_5f26e6e3-6d2a-4ac7-97a4-9ab6e39e71c2_Enabled">
    <vt:lpwstr>true</vt:lpwstr>
  </property>
  <property fmtid="{D5CDD505-2E9C-101B-9397-08002B2CF9AE}" pid="11" name="MSIP_Label_5f26e6e3-6d2a-4ac7-97a4-9ab6e39e71c2_SetDate">
    <vt:lpwstr>2023-08-29T20:43:45Z</vt:lpwstr>
  </property>
  <property fmtid="{D5CDD505-2E9C-101B-9397-08002B2CF9AE}" pid="12" name="MSIP_Label_5f26e6e3-6d2a-4ac7-97a4-9ab6e39e71c2_Method">
    <vt:lpwstr>Standard</vt:lpwstr>
  </property>
  <property fmtid="{D5CDD505-2E9C-101B-9397-08002B2CF9AE}" pid="13" name="MSIP_Label_5f26e6e3-6d2a-4ac7-97a4-9ab6e39e71c2_Name">
    <vt:lpwstr>Unclassified</vt:lpwstr>
  </property>
  <property fmtid="{D5CDD505-2E9C-101B-9397-08002B2CF9AE}" pid="14" name="MSIP_Label_5f26e6e3-6d2a-4ac7-97a4-9ab6e39e71c2_SiteId">
    <vt:lpwstr>c514bc36-4b33-48d2-bbb1-a3c97d4bf41d</vt:lpwstr>
  </property>
  <property fmtid="{D5CDD505-2E9C-101B-9397-08002B2CF9AE}" pid="15" name="MSIP_Label_5f26e6e3-6d2a-4ac7-97a4-9ab6e39e71c2_ActionId">
    <vt:lpwstr>40d423b2-a23a-4a24-a862-498ef653276b</vt:lpwstr>
  </property>
  <property fmtid="{D5CDD505-2E9C-101B-9397-08002B2CF9AE}" pid="16" name="MSIP_Label_5f26e6e3-6d2a-4ac7-97a4-9ab6e39e71c2_ContentBits">
    <vt:lpwstr>0</vt:lpwstr>
  </property>
  <property fmtid="{D5CDD505-2E9C-101B-9397-08002B2CF9AE}" pid="17" name="MediaServiceImageTags">
    <vt:lpwstr/>
  </property>
</Properties>
</file>