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3"/>
  </p:notesMasterIdLst>
  <p:sldIdLst>
    <p:sldId id="312" r:id="rId2"/>
    <p:sldId id="5584" r:id="rId3"/>
    <p:sldId id="5585" r:id="rId4"/>
    <p:sldId id="5593" r:id="rId5"/>
    <p:sldId id="5594" r:id="rId6"/>
    <p:sldId id="5586" r:id="rId7"/>
    <p:sldId id="5582" r:id="rId8"/>
    <p:sldId id="5583" r:id="rId9"/>
    <p:sldId id="5587" r:id="rId10"/>
    <p:sldId id="5588" r:id="rId11"/>
    <p:sldId id="5589" r:id="rId12"/>
    <p:sldId id="5595" r:id="rId13"/>
    <p:sldId id="5597" r:id="rId14"/>
    <p:sldId id="5602" r:id="rId15"/>
    <p:sldId id="5603" r:id="rId16"/>
    <p:sldId id="5591" r:id="rId17"/>
    <p:sldId id="5592" r:id="rId18"/>
    <p:sldId id="3004" r:id="rId19"/>
    <p:sldId id="3006" r:id="rId20"/>
    <p:sldId id="3008" r:id="rId21"/>
    <p:sldId id="5581" r:id="rId22"/>
  </p:sldIdLst>
  <p:sldSz cx="9144000" cy="5143500" type="screen16x9"/>
  <p:notesSz cx="6858000" cy="9144000"/>
  <p:embeddedFontLst>
    <p:embeddedFont>
      <p:font typeface="PT Sans Narrow" panose="020B0604020202020204" charset="0"/>
      <p:regular r:id="rId24"/>
      <p:bold r:id="rId25"/>
    </p:embeddedFont>
    <p:embeddedFont>
      <p:font typeface="Open Sans" panose="020B0604020202020204" charset="0"/>
      <p:regular r:id="rId26"/>
      <p:bold r:id="rId27"/>
      <p:italic r:id="rId28"/>
      <p:boldItalic r:id="rId29"/>
    </p:embeddedFont>
    <p:embeddedFont>
      <p:font typeface="Questrial" panose="020B0604020202020204" charset="0"/>
      <p:regular r:id="rId30"/>
    </p:embeddedFont>
    <p:embeddedFont>
      <p:font typeface="Tahoma" panose="020B0604030504040204" pitchFamily="34" charset="0"/>
      <p:regular r:id="rId31"/>
      <p:bold r:id="rId32"/>
    </p:embeddedFont>
    <p:embeddedFont>
      <p:font typeface="Montserrat" panose="020B0604020202020204" charset="0"/>
      <p:regular r:id="rId33"/>
      <p:bold r:id="rId34"/>
      <p:italic r:id="rId35"/>
      <p:boldItalic r:id="rId36"/>
    </p:embeddedFont>
    <p:embeddedFont>
      <p:font typeface="Britannic Bold" panose="020B0903060703020204" pitchFamily="3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87"/>
  </p:normalViewPr>
  <p:slideViewPr>
    <p:cSldViewPr snapToGrid="0">
      <p:cViewPr varScale="1">
        <p:scale>
          <a:sx n="98" d="100"/>
          <a:sy n="98" d="100"/>
        </p:scale>
        <p:origin x="37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87232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983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4935550"/>
            <a:ext cx="9144000" cy="2079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0" name="Google Shape;30;p4"/>
          <p:cNvSpPr txBox="1"/>
          <p:nvPr/>
        </p:nvSpPr>
        <p:spPr>
          <a:xfrm>
            <a:off x="6462825" y="4877400"/>
            <a:ext cx="26811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>
                <a:solidFill>
                  <a:schemeClr val="bg1"/>
                </a:solidFill>
              </a:rPr>
              <a:t>Inteligência artificial responsável</a:t>
            </a:r>
            <a:endParaRPr sz="900" b="1" dirty="0">
              <a:solidFill>
                <a:schemeClr val="bg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93C47D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0"/>
              <a:buNone/>
              <a:defRPr sz="13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T Sans Narrow"/>
              <a:buNone/>
              <a:defRPr sz="3600" b="1">
                <a:solidFill>
                  <a:srgbClr val="0B5394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6" r:id="rId5"/>
    <p:sldLayoutId id="214748365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ctrTitle"/>
          </p:nvPr>
        </p:nvSpPr>
        <p:spPr>
          <a:xfrm>
            <a:off x="1000287" y="1508723"/>
            <a:ext cx="7136700" cy="9885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t-BR" sz="3600" dirty="0"/>
              <a:t>Inteligência Artificial no Brasil: Onde estamos e para onde vamos?</a:t>
            </a:r>
            <a:endParaRPr lang="en-GB" sz="3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2031421" y="2620347"/>
            <a:ext cx="47548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/>
              <a:t>André Carlos Ponce de Leon Ferreira de Carvalho</a:t>
            </a:r>
          </a:p>
          <a:p>
            <a:pPr algn="ctr"/>
            <a:endParaRPr lang="pt-BR" sz="1600" dirty="0"/>
          </a:p>
          <a:p>
            <a:pPr algn="ctr"/>
            <a:endParaRPr lang="pt-BR" sz="1600" dirty="0"/>
          </a:p>
          <a:p>
            <a:pPr algn="ctr"/>
            <a:r>
              <a:rPr lang="pt-BR" sz="1600" dirty="0"/>
              <a:t>Universidade de São Paulo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273" y="0"/>
            <a:ext cx="1395727" cy="92701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10" y="215296"/>
            <a:ext cx="1295284" cy="58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47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14AA6C-E87B-A244-34BE-2FEDA4E5D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Talento Top em IA/Talento em IA (%)</a:t>
            </a:r>
            <a:endParaRPr lang="en-GB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756AF921-91DA-C3C0-06CD-A9EB4E120C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10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3582275-0710-414F-826A-1E0C41851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93" y="1048683"/>
            <a:ext cx="6609905" cy="376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98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14AA6C-E87B-A244-34BE-2FEDA4E5D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Talento Top em IA/Talento em IA (%)</a:t>
            </a:r>
            <a:endParaRPr lang="en-GB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756AF921-91DA-C3C0-06CD-A9EB4E120C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11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CCF3C11-C85B-79DD-99DA-378E4CAAD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4" y="1230024"/>
            <a:ext cx="8299134" cy="343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30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14AA6C-E87B-A244-34BE-2FEDA4E5D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Talento em IA por universidade</a:t>
            </a:r>
            <a:endParaRPr lang="en-GB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756AF921-91DA-C3C0-06CD-A9EB4E120C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12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47BC55DC-6B22-B78F-241F-0085DDDDC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080000"/>
            <a:ext cx="5203106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22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14AA6C-E87B-A244-34BE-2FEDA4E5D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Talento em IA por universidade</a:t>
            </a:r>
            <a:endParaRPr lang="en-GB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756AF921-91DA-C3C0-06CD-A9EB4E120C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13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47BC55DC-6B22-B78F-241F-0085DDDDC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080000"/>
            <a:ext cx="5203106" cy="3240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BBB582B-FDBB-850A-608E-7CD468DBE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678" y="1835899"/>
            <a:ext cx="753991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01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14AA6C-E87B-A244-34BE-2FEDA4E5D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Talento </a:t>
            </a:r>
            <a:r>
              <a:rPr lang="pt-BR" sz="3600" dirty="0">
                <a:solidFill>
                  <a:srgbClr val="FF0000"/>
                </a:solidFill>
              </a:rPr>
              <a:t>TOP</a:t>
            </a:r>
            <a:r>
              <a:rPr lang="pt-BR" sz="3600" dirty="0"/>
              <a:t> em IA por universidade</a:t>
            </a:r>
            <a:endParaRPr lang="en-GB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756AF921-91DA-C3C0-06CD-A9EB4E120C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14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BCCC967-C1E4-2996-F9CE-9D1A638EE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080000"/>
            <a:ext cx="6829981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09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14AA6C-E87B-A244-34BE-2FEDA4E5D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Talento </a:t>
            </a:r>
            <a:r>
              <a:rPr lang="pt-BR" sz="3600" dirty="0">
                <a:solidFill>
                  <a:srgbClr val="FF0000"/>
                </a:solidFill>
              </a:rPr>
              <a:t>TOP</a:t>
            </a:r>
            <a:r>
              <a:rPr lang="pt-BR" sz="3600" dirty="0"/>
              <a:t> em IA por universidade</a:t>
            </a:r>
            <a:endParaRPr lang="en-GB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756AF921-91DA-C3C0-06CD-A9EB4E120C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15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BCCC967-C1E4-2996-F9CE-9D1A638EE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080000"/>
            <a:ext cx="6829981" cy="3240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BEBB508-EB49-80B0-C5BD-BA23A5714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495" y="1783217"/>
            <a:ext cx="7296805" cy="2880000"/>
          </a:xfrm>
          <a:prstGeom prst="rect">
            <a:avLst/>
          </a:prstGeom>
        </p:spPr>
      </p:pic>
      <p:sp>
        <p:nvSpPr>
          <p:cNvPr id="6" name="Retângulo Arredondado 2">
            <a:extLst>
              <a:ext uri="{FF2B5EF4-FFF2-40B4-BE49-F238E27FC236}">
                <a16:creationId xmlns:a16="http://schemas.microsoft.com/office/drawing/2014/main" xmlns="" id="{9ED088D5-B6C9-F9D0-771B-84703DD03046}"/>
              </a:ext>
            </a:extLst>
          </p:cNvPr>
          <p:cNvSpPr/>
          <p:nvPr/>
        </p:nvSpPr>
        <p:spPr bwMode="auto">
          <a:xfrm>
            <a:off x="1246433" y="2944345"/>
            <a:ext cx="2201862" cy="288032"/>
          </a:xfrm>
          <a:prstGeom prst="round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146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C446EB-783D-FA33-3A87-88F35BA51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Dados da FAPESP sobre IA no Brasil</a:t>
            </a:r>
            <a:endParaRPr lang="en-GB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9EFEFCFD-1414-D17C-86FF-2EE9931C6A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16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1AF50C53-5605-25F4-D49A-38E81A6B1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203" y="1110366"/>
            <a:ext cx="7379594" cy="359042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2F34E937-E4A7-1A5B-C547-55EC0BCA760C}"/>
              </a:ext>
            </a:extLst>
          </p:cNvPr>
          <p:cNvSpPr txBox="1"/>
          <p:nvPr/>
        </p:nvSpPr>
        <p:spPr>
          <a:xfrm>
            <a:off x="3352800" y="4667510"/>
            <a:ext cx="49584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https://revistapesquisa.fapesp.br/publicacoes-cientificas-sobre-inteligencia-artificial1/</a:t>
            </a:r>
          </a:p>
        </p:txBody>
      </p:sp>
    </p:spTree>
    <p:extLst>
      <p:ext uri="{BB962C8B-B14F-4D97-AF65-F5344CB8AC3E}">
        <p14:creationId xmlns:p14="http://schemas.microsoft.com/office/powerpoint/2010/main" val="1012788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C446EB-783D-FA33-3A87-88F35BA51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Dados da FAPESP sobre IA no Brasil</a:t>
            </a:r>
            <a:endParaRPr lang="en-GB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9EFEFCFD-1414-D17C-86FF-2EE9931C6A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17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A5075B4B-1E1E-D5EA-E5C0-06E9F7A05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546" y="1010083"/>
            <a:ext cx="4666601" cy="388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55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Onde estamos?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18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4" y="1099930"/>
            <a:ext cx="5267971" cy="3420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119808" y="4589514"/>
            <a:ext cx="57580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https://www.tortoisemedia.com/intelligence/global-ai/#rankings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FD55A7B-961D-8D5E-95B7-0C3825E8A82F}"/>
              </a:ext>
            </a:extLst>
          </p:cNvPr>
          <p:cNvSpPr txBox="1"/>
          <p:nvPr/>
        </p:nvSpPr>
        <p:spPr>
          <a:xfrm>
            <a:off x="6366617" y="1099930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/>
              <a:t>Ranking global de IA</a:t>
            </a:r>
          </a:p>
          <a:p>
            <a:r>
              <a:rPr lang="pt-BR" sz="1800"/>
              <a:t>28 de junho de 2023</a:t>
            </a:r>
          </a:p>
        </p:txBody>
      </p:sp>
    </p:spTree>
    <p:extLst>
      <p:ext uri="{BB962C8B-B14F-4D97-AF65-F5344CB8AC3E}">
        <p14:creationId xmlns:p14="http://schemas.microsoft.com/office/powerpoint/2010/main" val="3043029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Onde estamos?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19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19808" y="4589514"/>
            <a:ext cx="57580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https://www.tortoisemedia.com/intelligence/global-ai/#rankings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08" y="1087895"/>
            <a:ext cx="5701473" cy="3420000"/>
          </a:xfrm>
          <a:prstGeom prst="rect">
            <a:avLst/>
          </a:prstGeom>
        </p:spPr>
      </p:pic>
      <p:sp>
        <p:nvSpPr>
          <p:cNvPr id="5" name="Retângulo Arredondado 4"/>
          <p:cNvSpPr/>
          <p:nvPr/>
        </p:nvSpPr>
        <p:spPr>
          <a:xfrm>
            <a:off x="3079531" y="1387366"/>
            <a:ext cx="620110" cy="178675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ângulo Arredondado 8"/>
          <p:cNvSpPr/>
          <p:nvPr/>
        </p:nvSpPr>
        <p:spPr>
          <a:xfrm>
            <a:off x="5081751" y="1397876"/>
            <a:ext cx="341587" cy="178676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ângulo Arredondado 9"/>
          <p:cNvSpPr/>
          <p:nvPr/>
        </p:nvSpPr>
        <p:spPr>
          <a:xfrm>
            <a:off x="3951889" y="1387366"/>
            <a:ext cx="620110" cy="178675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ângulo Arredondado 10"/>
          <p:cNvSpPr/>
          <p:nvPr/>
        </p:nvSpPr>
        <p:spPr>
          <a:xfrm>
            <a:off x="6085489" y="1392621"/>
            <a:ext cx="341587" cy="178676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6884277" y="2049517"/>
            <a:ext cx="1915909" cy="24622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>
                <a:solidFill>
                  <a:srgbClr val="F00000"/>
                </a:solidFill>
              </a:rPr>
              <a:t>Infraestrutura</a:t>
            </a:r>
          </a:p>
          <a:p>
            <a:endParaRPr lang="pt-BR">
              <a:solidFill>
                <a:srgbClr val="F00000"/>
              </a:solidFill>
            </a:endParaRPr>
          </a:p>
          <a:p>
            <a:r>
              <a:rPr lang="pt-BR">
                <a:solidFill>
                  <a:srgbClr val="F00000"/>
                </a:solidFill>
              </a:rPr>
              <a:t>Ambiente operacional</a:t>
            </a:r>
          </a:p>
          <a:p>
            <a:endParaRPr lang="pt-BR">
              <a:solidFill>
                <a:srgbClr val="F00000"/>
              </a:solidFill>
            </a:endParaRPr>
          </a:p>
          <a:p>
            <a:r>
              <a:rPr lang="pt-BR">
                <a:solidFill>
                  <a:srgbClr val="F00000"/>
                </a:solidFill>
              </a:rPr>
              <a:t>Pesquisa</a:t>
            </a:r>
          </a:p>
          <a:p>
            <a:endParaRPr lang="pt-BR">
              <a:solidFill>
                <a:srgbClr val="F00000"/>
              </a:solidFill>
            </a:endParaRPr>
          </a:p>
          <a:p>
            <a:r>
              <a:rPr lang="pt-BR">
                <a:solidFill>
                  <a:srgbClr val="F00000"/>
                </a:solidFill>
              </a:rPr>
              <a:t>Desenvolvimento</a:t>
            </a:r>
          </a:p>
          <a:p>
            <a:endParaRPr lang="pt-BR">
              <a:solidFill>
                <a:srgbClr val="F00000"/>
              </a:solidFill>
            </a:endParaRPr>
          </a:p>
          <a:p>
            <a:r>
              <a:rPr lang="pt-BR">
                <a:solidFill>
                  <a:srgbClr val="F00000"/>
                </a:solidFill>
              </a:rPr>
              <a:t>Comercial</a:t>
            </a:r>
          </a:p>
          <a:p>
            <a:endParaRPr lang="pt-BR">
              <a:solidFill>
                <a:srgbClr val="F00000"/>
              </a:solidFill>
            </a:endParaRPr>
          </a:p>
          <a:p>
            <a:r>
              <a:rPr lang="pt-BR">
                <a:solidFill>
                  <a:srgbClr val="F00000"/>
                </a:solidFill>
              </a:rPr>
              <a:t>Intensidade</a:t>
            </a:r>
          </a:p>
        </p:txBody>
      </p:sp>
      <p:sp>
        <p:nvSpPr>
          <p:cNvPr id="12" name="Elipse 11"/>
          <p:cNvSpPr/>
          <p:nvPr/>
        </p:nvSpPr>
        <p:spPr>
          <a:xfrm>
            <a:off x="2795752" y="1366345"/>
            <a:ext cx="283779" cy="220717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ixaDeTexto 12"/>
          <p:cNvSpPr txBox="1"/>
          <p:nvPr/>
        </p:nvSpPr>
        <p:spPr>
          <a:xfrm>
            <a:off x="6879022" y="1623848"/>
            <a:ext cx="780983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>
                <a:solidFill>
                  <a:srgbClr val="1E00D2"/>
                </a:solidFill>
              </a:rPr>
              <a:t>Talento</a:t>
            </a:r>
          </a:p>
        </p:txBody>
      </p:sp>
    </p:spTree>
    <p:extLst>
      <p:ext uri="{BB962C8B-B14F-4D97-AF65-F5344CB8AC3E}">
        <p14:creationId xmlns:p14="http://schemas.microsoft.com/office/powerpoint/2010/main" val="2224997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37FAB6-2AD3-B9F1-E856-163B4718B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Mercado mundial para a IA</a:t>
            </a:r>
            <a:endParaRPr lang="en-GB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5C873B47-00F6-6E77-3ABB-D8C8502F9C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C6F715F-0B55-305E-A875-847E3735E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80" y="1098468"/>
            <a:ext cx="5921512" cy="350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27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Apenas talento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20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849" y="1040524"/>
            <a:ext cx="2570785" cy="375416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845" y="1040525"/>
            <a:ext cx="2443818" cy="3762704"/>
          </a:xfrm>
          <a:prstGeom prst="rect">
            <a:avLst/>
          </a:prstGeom>
        </p:spPr>
      </p:pic>
      <p:sp>
        <p:nvSpPr>
          <p:cNvPr id="6" name="Retângulo Arredondado 5"/>
          <p:cNvSpPr/>
          <p:nvPr/>
        </p:nvSpPr>
        <p:spPr>
          <a:xfrm>
            <a:off x="1072055" y="1219200"/>
            <a:ext cx="2648607" cy="199697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Arredondado 7"/>
          <p:cNvSpPr/>
          <p:nvPr/>
        </p:nvSpPr>
        <p:spPr>
          <a:xfrm>
            <a:off x="1066800" y="4409090"/>
            <a:ext cx="2648607" cy="1996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ângulo Arredondado 8"/>
          <p:cNvSpPr/>
          <p:nvPr/>
        </p:nvSpPr>
        <p:spPr>
          <a:xfrm>
            <a:off x="3815255" y="1045779"/>
            <a:ext cx="2532993" cy="8565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ângulo Arredondado 9"/>
          <p:cNvSpPr/>
          <p:nvPr/>
        </p:nvSpPr>
        <p:spPr>
          <a:xfrm>
            <a:off x="3799490" y="2081048"/>
            <a:ext cx="2532993" cy="2722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ângulo Arredondado 10"/>
          <p:cNvSpPr/>
          <p:nvPr/>
        </p:nvSpPr>
        <p:spPr>
          <a:xfrm>
            <a:off x="1072056" y="4067504"/>
            <a:ext cx="2648607" cy="1996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15927101-729E-B671-E6E4-59CE783D30C4}"/>
              </a:ext>
            </a:extLst>
          </p:cNvPr>
          <p:cNvSpPr/>
          <p:nvPr/>
        </p:nvSpPr>
        <p:spPr>
          <a:xfrm>
            <a:off x="3715407" y="3255264"/>
            <a:ext cx="2795121" cy="167693"/>
          </a:xfrm>
          <a:prstGeom prst="rect">
            <a:avLst/>
          </a:prstGeom>
          <a:noFill/>
          <a:ln w="571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DF7F0412-F3CD-995F-8D32-A19BA10438D6}"/>
              </a:ext>
            </a:extLst>
          </p:cNvPr>
          <p:cNvSpPr/>
          <p:nvPr/>
        </p:nvSpPr>
        <p:spPr>
          <a:xfrm>
            <a:off x="5916168" y="3255264"/>
            <a:ext cx="205740" cy="16769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686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21</a:t>
            </a:fld>
            <a:endParaRPr lang="pt-BR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1D047DF4-7B26-4057-B8F4-430CF9802CE3}"/>
              </a:ext>
            </a:extLst>
          </p:cNvPr>
          <p:cNvSpPr txBox="1"/>
          <p:nvPr/>
        </p:nvSpPr>
        <p:spPr>
          <a:xfrm>
            <a:off x="657653" y="1655151"/>
            <a:ext cx="8126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>
                <a:latin typeface="Britannic Bold" panose="020B0903060703020204" pitchFamily="34" charset="0"/>
              </a:rPr>
              <a:t>Muito obrigado</a:t>
            </a:r>
          </a:p>
        </p:txBody>
      </p:sp>
    </p:spTree>
    <p:extLst>
      <p:ext uri="{BB962C8B-B14F-4D97-AF65-F5344CB8AC3E}">
        <p14:creationId xmlns:p14="http://schemas.microsoft.com/office/powerpoint/2010/main" val="2075641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37FAB6-2AD3-B9F1-E856-163B4718B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Mercado mundial para a IA por região em 2022</a:t>
            </a:r>
            <a:endParaRPr lang="en-GB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5C873B47-00F6-6E77-3ABB-D8C8502F9C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974D604-AF31-96A6-D3DD-F85A187CC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76" y="1139214"/>
            <a:ext cx="6784848" cy="367738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199868A7-8F2B-3C34-EC69-DA00F87657CF}"/>
              </a:ext>
            </a:extLst>
          </p:cNvPr>
          <p:cNvSpPr txBox="1"/>
          <p:nvPr/>
        </p:nvSpPr>
        <p:spPr>
          <a:xfrm>
            <a:off x="5536693" y="4004286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7030A0"/>
                </a:solidFill>
              </a:rPr>
              <a:t>América Latina e Oriente Médio</a:t>
            </a:r>
            <a:endParaRPr lang="en-GB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79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FBD60C-F97D-7454-FE3C-4A341E6A4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Investimento dos países em IA</a:t>
            </a:r>
            <a:endParaRPr lang="en-GB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E8133520-68E1-F96B-13EC-F378E4E00E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8729846-7958-5A75-7BD9-922FD2445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678" y="998529"/>
            <a:ext cx="1900611" cy="37568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F2F95359-4EF5-D7AA-5526-B9168ED51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95" y="1004551"/>
            <a:ext cx="4335887" cy="375085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D748D7C-A757-2235-6866-84C6A721D27B}"/>
              </a:ext>
            </a:extLst>
          </p:cNvPr>
          <p:cNvSpPr txBox="1"/>
          <p:nvPr/>
        </p:nvSpPr>
        <p:spPr>
          <a:xfrm>
            <a:off x="5069982" y="4752420"/>
            <a:ext cx="3339923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" dirty="0"/>
              <a:t>https://</a:t>
            </a:r>
            <a:r>
              <a:rPr lang="pt-BR" sz="400" dirty="0" err="1"/>
              <a:t>www.linkedin.com</a:t>
            </a:r>
            <a:r>
              <a:rPr lang="pt-BR" sz="400" dirty="0"/>
              <a:t>/posts/brennan-m-woodruff_pretty-informative-graphics-for-a-few-reasons-activity-7114394301165404160-ln0l/</a:t>
            </a:r>
          </a:p>
        </p:txBody>
      </p:sp>
    </p:spTree>
    <p:extLst>
      <p:ext uri="{BB962C8B-B14F-4D97-AF65-F5344CB8AC3E}">
        <p14:creationId xmlns:p14="http://schemas.microsoft.com/office/powerpoint/2010/main" val="41866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40A46C1A-6E74-77A1-8408-05674B2F1E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5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CD7F5549-3FCE-A413-FA63-3FC33B727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1185496"/>
            <a:ext cx="4109095" cy="3575394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859B7C2A-1B91-BB96-71F7-DDCD89907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40225"/>
            <a:ext cx="8520600" cy="707400"/>
          </a:xfrm>
        </p:spPr>
        <p:txBody>
          <a:bodyPr/>
          <a:lstStyle/>
          <a:p>
            <a:r>
              <a:rPr lang="pt-BR" dirty="0"/>
              <a:t>Investimento dos países em IA</a:t>
            </a:r>
            <a:endParaRPr lang="en-GB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114BA9E4-DE31-EC6F-8DA2-32B7877418C9}"/>
              </a:ext>
            </a:extLst>
          </p:cNvPr>
          <p:cNvSpPr txBox="1"/>
          <p:nvPr/>
        </p:nvSpPr>
        <p:spPr>
          <a:xfrm>
            <a:off x="4420795" y="4514669"/>
            <a:ext cx="41761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/>
              <a:t>https://currentaffairs.adda247.com/india-ranks-5th-in-countries-with-most-ai-investment/</a:t>
            </a:r>
          </a:p>
        </p:txBody>
      </p:sp>
    </p:spTree>
    <p:extLst>
      <p:ext uri="{BB962C8B-B14F-4D97-AF65-F5344CB8AC3E}">
        <p14:creationId xmlns:p14="http://schemas.microsoft.com/office/powerpoint/2010/main" val="593537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1A935C-5B32-20DE-EEED-8B911D288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Mundo procura talentos em IA</a:t>
            </a:r>
            <a:endParaRPr lang="en-GB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3C3291BC-25B7-8366-841E-A288FE5D64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6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B6F4E68D-2F28-72CE-3196-BDFF87FCF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409" y="1124163"/>
            <a:ext cx="3766841" cy="377243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1D1432DE-338C-E94C-FA1A-C56A1F863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93" y="1193436"/>
            <a:ext cx="2705099" cy="55386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D7ABE8A9-BEA3-6736-F0B3-12467F3ED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93" y="2770326"/>
            <a:ext cx="2769107" cy="202113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43D607E3-DE33-4C7D-3E8F-19D791E893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293" y="1885600"/>
            <a:ext cx="2610612" cy="75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82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42E07F6-DC0A-0AA8-B152-AD993B30C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Mundo procura talentos em IA</a:t>
            </a:r>
            <a:endParaRPr lang="en-GB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AA665D46-D8BD-0705-BC4C-134C7B8EC3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7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7CC4392-6F11-DAB3-636C-C486E666D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446" y="955548"/>
            <a:ext cx="5195208" cy="386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21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CAC0B9-72E7-8506-1116-2B938EB0E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Formamos poucos em IA</a:t>
            </a:r>
            <a:endParaRPr lang="en-GB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B204B1A0-3174-C335-5C6A-101EAE07A3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8</a:t>
            </a:fld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17B2610D-EC24-7CB2-61D8-99F54F3F9BBB}"/>
              </a:ext>
            </a:extLst>
          </p:cNvPr>
          <p:cNvSpPr txBox="1"/>
          <p:nvPr/>
        </p:nvSpPr>
        <p:spPr>
          <a:xfrm>
            <a:off x="2173104" y="4557219"/>
            <a:ext cx="2727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https://jfgagne.ai/global-ai-talent-report-2020/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A0016558-6029-C525-B4CE-D5F5FB6D1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48" y="808653"/>
            <a:ext cx="8645252" cy="374856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9638970B-1FAC-8763-5970-FB814BE6D00F}"/>
              </a:ext>
            </a:extLst>
          </p:cNvPr>
          <p:cNvSpPr txBox="1"/>
          <p:nvPr/>
        </p:nvSpPr>
        <p:spPr>
          <a:xfrm>
            <a:off x="2692125" y="3041512"/>
            <a:ext cx="504056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População da Holanda: 17.3 milhões</a:t>
            </a:r>
          </a:p>
          <a:p>
            <a:r>
              <a:rPr lang="pt-BR" b="1" dirty="0"/>
              <a:t>População do Brasil:  211 milhões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165DEC45-7AE3-C6A3-30DE-1BA4DF90ED5D}"/>
              </a:ext>
            </a:extLst>
          </p:cNvPr>
          <p:cNvSpPr/>
          <p:nvPr/>
        </p:nvSpPr>
        <p:spPr bwMode="auto">
          <a:xfrm>
            <a:off x="342784" y="3858744"/>
            <a:ext cx="1392957" cy="216024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149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14AA6C-E87B-A244-34BE-2FEDA4E5D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Distribuição do talento global em IA</a:t>
            </a:r>
            <a:endParaRPr lang="en-GB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561061E-2FE5-766B-20B8-623DA0A50B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r>
              <a:rPr lang="pt-BR" dirty="0"/>
              <a:t>Relatório da Universidade de Tsinghua (2018)</a:t>
            </a:r>
          </a:p>
          <a:p>
            <a:pPr lvl="1">
              <a:lnSpc>
                <a:spcPts val="2000"/>
              </a:lnSpc>
            </a:pPr>
            <a:r>
              <a:rPr lang="pt-BR" dirty="0"/>
              <a:t>Ranqueada como melhor universidade chinesa</a:t>
            </a:r>
          </a:p>
          <a:p>
            <a:pPr lvl="1">
              <a:lnSpc>
                <a:spcPts val="2000"/>
              </a:lnSpc>
            </a:pPr>
            <a:r>
              <a:rPr lang="pt-BR" dirty="0"/>
              <a:t>Apontou falta de talentos na China</a:t>
            </a:r>
          </a:p>
          <a:p>
            <a:pPr>
              <a:lnSpc>
                <a:spcPts val="2000"/>
              </a:lnSpc>
            </a:pPr>
            <a:r>
              <a:rPr lang="pt-BR" dirty="0"/>
              <a:t>No final de 2017, identificou 204.575 talentos</a:t>
            </a:r>
          </a:p>
          <a:p>
            <a:pPr lvl="1">
              <a:lnSpc>
                <a:spcPts val="2000"/>
              </a:lnSpc>
            </a:pPr>
            <a:r>
              <a:rPr lang="pt-BR" dirty="0"/>
              <a:t>Estados Unidos: 28.536 </a:t>
            </a:r>
          </a:p>
          <a:p>
            <a:pPr lvl="1">
              <a:lnSpc>
                <a:spcPts val="2000"/>
              </a:lnSpc>
            </a:pPr>
            <a:r>
              <a:rPr lang="pt-BR" dirty="0"/>
              <a:t>China (Segundo lugar): 18.232</a:t>
            </a:r>
          </a:p>
          <a:p>
            <a:pPr>
              <a:lnSpc>
                <a:spcPts val="2000"/>
              </a:lnSpc>
            </a:pPr>
            <a:r>
              <a:rPr lang="pt-BR" dirty="0"/>
              <a:t>Talentos top em IA</a:t>
            </a:r>
          </a:p>
          <a:p>
            <a:pPr lvl="1">
              <a:lnSpc>
                <a:spcPts val="2000"/>
              </a:lnSpc>
            </a:pPr>
            <a:r>
              <a:rPr lang="pt-BR" dirty="0"/>
              <a:t>Estados Unidos (primeiro lugar): 5.518 de pessoas</a:t>
            </a:r>
          </a:p>
          <a:p>
            <a:pPr lvl="1">
              <a:lnSpc>
                <a:spcPts val="2000"/>
              </a:lnSpc>
            </a:pPr>
            <a:r>
              <a:rPr lang="pt-BR" dirty="0"/>
              <a:t>China (oitavo lugar): 977 de pessoas</a:t>
            </a:r>
          </a:p>
          <a:p>
            <a:endParaRPr lang="en-GB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756AF921-91DA-C3C0-06CD-A9EB4E120C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9190118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54037</TotalTime>
  <Words>266</Words>
  <Application>Microsoft Office PowerPoint</Application>
  <PresentationFormat>Apresentação na tela (16:9)</PresentationFormat>
  <Paragraphs>77</Paragraphs>
  <Slides>21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PT Sans Narrow</vt:lpstr>
      <vt:lpstr>Open Sans</vt:lpstr>
      <vt:lpstr>Arial</vt:lpstr>
      <vt:lpstr>Questrial</vt:lpstr>
      <vt:lpstr>Tahoma</vt:lpstr>
      <vt:lpstr>Montserrat</vt:lpstr>
      <vt:lpstr>Britannic Bold</vt:lpstr>
      <vt:lpstr>Tropic</vt:lpstr>
      <vt:lpstr>Inteligência Artificial no Brasil: Onde estamos e para onde vamos?</vt:lpstr>
      <vt:lpstr>Mercado mundial para a IA</vt:lpstr>
      <vt:lpstr>Mercado mundial para a IA por região em 2022</vt:lpstr>
      <vt:lpstr>Investimento dos países em IA</vt:lpstr>
      <vt:lpstr>Investimento dos países em IA</vt:lpstr>
      <vt:lpstr>Mundo procura talentos em IA</vt:lpstr>
      <vt:lpstr>Mundo procura talentos em IA</vt:lpstr>
      <vt:lpstr>Formamos poucos em IA</vt:lpstr>
      <vt:lpstr>Distribuição do talento global em IA</vt:lpstr>
      <vt:lpstr>Talento Top em IA/Talento em IA (%)</vt:lpstr>
      <vt:lpstr>Talento Top em IA/Talento em IA (%)</vt:lpstr>
      <vt:lpstr>Talento em IA por universidade</vt:lpstr>
      <vt:lpstr>Talento em IA por universidade</vt:lpstr>
      <vt:lpstr>Talento TOP em IA por universidade</vt:lpstr>
      <vt:lpstr>Talento TOP em IA por universidade</vt:lpstr>
      <vt:lpstr>Dados da FAPESP sobre IA no Brasil</vt:lpstr>
      <vt:lpstr>Dados da FAPESP sobre IA no Brasil</vt:lpstr>
      <vt:lpstr>Onde estamos?</vt:lpstr>
      <vt:lpstr>Onde estamos?</vt:lpstr>
      <vt:lpstr>Apenas talento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Brasileiro de Inteligência Artificial para Cidades Inteligentes</dc:title>
  <dc:creator>André</dc:creator>
  <cp:lastModifiedBy>Felipe Luiz da Silva</cp:lastModifiedBy>
  <cp:revision>426</cp:revision>
  <cp:lastPrinted>2021-03-18T14:55:51Z</cp:lastPrinted>
  <dcterms:modified xsi:type="dcterms:W3CDTF">2023-10-19T16:10:24Z</dcterms:modified>
</cp:coreProperties>
</file>