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6" r:id="rId2"/>
    <p:sldId id="327" r:id="rId3"/>
    <p:sldId id="328" r:id="rId4"/>
    <p:sldId id="329" r:id="rId5"/>
    <p:sldId id="335" r:id="rId6"/>
    <p:sldId id="257" r:id="rId7"/>
    <p:sldId id="262" r:id="rId8"/>
    <p:sldId id="275" r:id="rId9"/>
    <p:sldId id="284" r:id="rId10"/>
    <p:sldId id="344" r:id="rId11"/>
    <p:sldId id="345" r:id="rId12"/>
    <p:sldId id="343" r:id="rId13"/>
    <p:sldId id="295" r:id="rId14"/>
    <p:sldId id="320" r:id="rId15"/>
    <p:sldId id="330" r:id="rId16"/>
    <p:sldId id="342" r:id="rId17"/>
    <p:sldId id="331" r:id="rId18"/>
    <p:sldId id="346" r:id="rId19"/>
    <p:sldId id="332" r:id="rId20"/>
    <p:sldId id="355" r:id="rId21"/>
    <p:sldId id="353" r:id="rId22"/>
    <p:sldId id="354" r:id="rId23"/>
    <p:sldId id="351" r:id="rId24"/>
    <p:sldId id="352" r:id="rId25"/>
    <p:sldId id="347" r:id="rId26"/>
    <p:sldId id="349" r:id="rId27"/>
    <p:sldId id="348" r:id="rId28"/>
    <p:sldId id="350" r:id="rId29"/>
    <p:sldId id="333" r:id="rId30"/>
    <p:sldId id="334" r:id="rId31"/>
    <p:sldId id="336" r:id="rId32"/>
    <p:sldId id="339" r:id="rId33"/>
    <p:sldId id="338" r:id="rId34"/>
    <p:sldId id="341" r:id="rId3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86" d="100"/>
          <a:sy n="86" d="100"/>
        </p:scale>
        <p:origin x="69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0A1FE-AC54-489A-8E8B-5EADDBD42BC1}" type="datetimeFigureOut">
              <a:rPr lang="pt-BR" smtClean="0"/>
              <a:t>16/03/2022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4D7A2-5DAB-4DD0-B721-C49BCD0F86AA}" type="slidenum">
              <a:rPr lang="pt-BR" smtClean="0"/>
              <a:t>‹nº›</a:t>
            </a:fld>
            <a:endParaRPr lang="pt-BR"/>
          </a:p>
        </p:txBody>
      </p:sp>
    </p:spTree>
    <p:extLst>
      <p:ext uri="{BB962C8B-B14F-4D97-AF65-F5344CB8AC3E}">
        <p14:creationId xmlns:p14="http://schemas.microsoft.com/office/powerpoint/2010/main" val="894420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827BD7-FF72-4153-84A1-00254F470D7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CCC6B53-5315-4FC4-BD47-A9955B14F8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C468E06-A74C-4B4F-8511-B6E82560F990}"/>
              </a:ext>
            </a:extLst>
          </p:cNvPr>
          <p:cNvSpPr>
            <a:spLocks noGrp="1"/>
          </p:cNvSpPr>
          <p:nvPr>
            <p:ph type="dt" sz="half" idx="10"/>
          </p:nvPr>
        </p:nvSpPr>
        <p:spPr/>
        <p:txBody>
          <a:bodyPr/>
          <a:lstStyle/>
          <a:p>
            <a:r>
              <a:rPr lang="pt-BR"/>
              <a:t>2022</a:t>
            </a:r>
          </a:p>
        </p:txBody>
      </p:sp>
      <p:sp>
        <p:nvSpPr>
          <p:cNvPr id="5" name="Espaço Reservado para Rodapé 4">
            <a:extLst>
              <a:ext uri="{FF2B5EF4-FFF2-40B4-BE49-F238E27FC236}">
                <a16:creationId xmlns:a16="http://schemas.microsoft.com/office/drawing/2014/main" id="{BD2C8712-1D7B-4C68-92B1-4D694FFCC4D2}"/>
              </a:ext>
            </a:extLst>
          </p:cNvPr>
          <p:cNvSpPr>
            <a:spLocks noGrp="1"/>
          </p:cNvSpPr>
          <p:nvPr>
            <p:ph type="ftr" sz="quarter" idx="11"/>
          </p:nvPr>
        </p:nvSpPr>
        <p:spPr/>
        <p:txBody>
          <a:bodyPr/>
          <a:lstStyle/>
          <a:p>
            <a:r>
              <a:rPr lang="pt-BR"/>
              <a:t>Associação Brasileira de Criminalística</a:t>
            </a:r>
          </a:p>
        </p:txBody>
      </p:sp>
      <p:sp>
        <p:nvSpPr>
          <p:cNvPr id="6" name="Espaço Reservado para Número de Slide 5">
            <a:extLst>
              <a:ext uri="{FF2B5EF4-FFF2-40B4-BE49-F238E27FC236}">
                <a16:creationId xmlns:a16="http://schemas.microsoft.com/office/drawing/2014/main" id="{749583F8-DA29-4763-8C31-1147FC76DB64}"/>
              </a:ext>
            </a:extLst>
          </p:cNvPr>
          <p:cNvSpPr>
            <a:spLocks noGrp="1"/>
          </p:cNvSpPr>
          <p:nvPr>
            <p:ph type="sldNum" sz="quarter" idx="12"/>
          </p:nvPr>
        </p:nvSpPr>
        <p:spPr/>
        <p:txBody>
          <a:bodyPr/>
          <a:lstStyle/>
          <a:p>
            <a:fld id="{5906CD73-2498-4BE0-A4EC-7791F17A17E8}" type="slidenum">
              <a:rPr lang="pt-BR" smtClean="0"/>
              <a:t>‹nº›</a:t>
            </a:fld>
            <a:endParaRPr lang="pt-BR"/>
          </a:p>
        </p:txBody>
      </p:sp>
      <p:sp>
        <p:nvSpPr>
          <p:cNvPr id="10" name="Retângulo 9">
            <a:extLst>
              <a:ext uri="{FF2B5EF4-FFF2-40B4-BE49-F238E27FC236}">
                <a16:creationId xmlns:a16="http://schemas.microsoft.com/office/drawing/2014/main" id="{798BD785-5DAD-4CE6-B3B7-F42FD329283A}"/>
              </a:ext>
            </a:extLst>
          </p:cNvPr>
          <p:cNvSpPr/>
          <p:nvPr userDrawn="1"/>
        </p:nvSpPr>
        <p:spPr>
          <a:xfrm>
            <a:off x="0" y="153824"/>
            <a:ext cx="838200" cy="84603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pic>
        <p:nvPicPr>
          <p:cNvPr id="11" name="Gráfico 10" descr="Acento Circunflexo à Esquerda com preenchimento sólido">
            <a:extLst>
              <a:ext uri="{FF2B5EF4-FFF2-40B4-BE49-F238E27FC236}">
                <a16:creationId xmlns:a16="http://schemas.microsoft.com/office/drawing/2014/main" id="{41F3AFB5-86A5-4AFE-A091-243CFF3DE2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4939" y="212680"/>
            <a:ext cx="728321" cy="728321"/>
          </a:xfrm>
          <a:prstGeom prst="rect">
            <a:avLst/>
          </a:prstGeom>
        </p:spPr>
      </p:pic>
    </p:spTree>
    <p:extLst>
      <p:ext uri="{BB962C8B-B14F-4D97-AF65-F5344CB8AC3E}">
        <p14:creationId xmlns:p14="http://schemas.microsoft.com/office/powerpoint/2010/main" val="3561235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2903B1-CC29-4BFA-BBBB-ED5E158D0D1E}"/>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EFDFFCE-00D5-4A19-B674-D6071533C56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87CE131-BA27-493A-A7D0-2BF65FF501C4}"/>
              </a:ext>
            </a:extLst>
          </p:cNvPr>
          <p:cNvSpPr>
            <a:spLocks noGrp="1"/>
          </p:cNvSpPr>
          <p:nvPr>
            <p:ph type="dt" sz="half" idx="10"/>
          </p:nvPr>
        </p:nvSpPr>
        <p:spPr/>
        <p:txBody>
          <a:bodyPr/>
          <a:lstStyle/>
          <a:p>
            <a:r>
              <a:rPr lang="pt-BR"/>
              <a:t>2022</a:t>
            </a:r>
          </a:p>
        </p:txBody>
      </p:sp>
      <p:sp>
        <p:nvSpPr>
          <p:cNvPr id="5" name="Espaço Reservado para Rodapé 4">
            <a:extLst>
              <a:ext uri="{FF2B5EF4-FFF2-40B4-BE49-F238E27FC236}">
                <a16:creationId xmlns:a16="http://schemas.microsoft.com/office/drawing/2014/main" id="{5D21E78C-F654-47ED-84C3-EBC8EFEF0F2A}"/>
              </a:ext>
            </a:extLst>
          </p:cNvPr>
          <p:cNvSpPr>
            <a:spLocks noGrp="1"/>
          </p:cNvSpPr>
          <p:nvPr>
            <p:ph type="ftr" sz="quarter" idx="11"/>
          </p:nvPr>
        </p:nvSpPr>
        <p:spPr/>
        <p:txBody>
          <a:bodyPr/>
          <a:lstStyle/>
          <a:p>
            <a:r>
              <a:rPr lang="pt-BR"/>
              <a:t>Associação Brasileira de Criminalística</a:t>
            </a:r>
          </a:p>
        </p:txBody>
      </p:sp>
      <p:sp>
        <p:nvSpPr>
          <p:cNvPr id="6" name="Espaço Reservado para Número de Slide 5">
            <a:extLst>
              <a:ext uri="{FF2B5EF4-FFF2-40B4-BE49-F238E27FC236}">
                <a16:creationId xmlns:a16="http://schemas.microsoft.com/office/drawing/2014/main" id="{D1B28F75-D050-4163-AC71-CF31F9653AF2}"/>
              </a:ext>
            </a:extLst>
          </p:cNvPr>
          <p:cNvSpPr>
            <a:spLocks noGrp="1"/>
          </p:cNvSpPr>
          <p:nvPr>
            <p:ph type="sldNum" sz="quarter" idx="12"/>
          </p:nvPr>
        </p:nvSpPr>
        <p:spPr/>
        <p:txBody>
          <a:bodyPr/>
          <a:lstStyle/>
          <a:p>
            <a:fld id="{5906CD73-2498-4BE0-A4EC-7791F17A17E8}" type="slidenum">
              <a:rPr lang="pt-BR" smtClean="0"/>
              <a:t>‹nº›</a:t>
            </a:fld>
            <a:endParaRPr lang="pt-BR"/>
          </a:p>
        </p:txBody>
      </p:sp>
      <p:sp>
        <p:nvSpPr>
          <p:cNvPr id="7" name="Retângulo 6">
            <a:extLst>
              <a:ext uri="{FF2B5EF4-FFF2-40B4-BE49-F238E27FC236}">
                <a16:creationId xmlns:a16="http://schemas.microsoft.com/office/drawing/2014/main" id="{6B17BD15-9DAC-4BF4-99B7-F0A88E7F35B8}"/>
              </a:ext>
            </a:extLst>
          </p:cNvPr>
          <p:cNvSpPr/>
          <p:nvPr userDrawn="1"/>
        </p:nvSpPr>
        <p:spPr>
          <a:xfrm>
            <a:off x="0" y="153824"/>
            <a:ext cx="838200" cy="84603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pic>
        <p:nvPicPr>
          <p:cNvPr id="8" name="Gráfico 7" descr="Acento Circunflexo à Esquerda com preenchimento sólido">
            <a:extLst>
              <a:ext uri="{FF2B5EF4-FFF2-40B4-BE49-F238E27FC236}">
                <a16:creationId xmlns:a16="http://schemas.microsoft.com/office/drawing/2014/main" id="{03C2A8AC-438A-4F37-825D-9119B80CA09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4939" y="212680"/>
            <a:ext cx="728321" cy="728321"/>
          </a:xfrm>
          <a:prstGeom prst="rect">
            <a:avLst/>
          </a:prstGeom>
        </p:spPr>
      </p:pic>
    </p:spTree>
    <p:extLst>
      <p:ext uri="{BB962C8B-B14F-4D97-AF65-F5344CB8AC3E}">
        <p14:creationId xmlns:p14="http://schemas.microsoft.com/office/powerpoint/2010/main" val="3834383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27399B-36D6-4225-A8B5-461B45323ABB}"/>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D92EF6DA-2501-41FB-BDB8-DEF8EF2CA4D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9625ADC-4532-43FD-8865-C07A23560F9D}"/>
              </a:ext>
            </a:extLst>
          </p:cNvPr>
          <p:cNvSpPr>
            <a:spLocks noGrp="1"/>
          </p:cNvSpPr>
          <p:nvPr>
            <p:ph type="dt" sz="half" idx="10"/>
          </p:nvPr>
        </p:nvSpPr>
        <p:spPr/>
        <p:txBody>
          <a:bodyPr/>
          <a:lstStyle/>
          <a:p>
            <a:r>
              <a:rPr lang="pt-BR"/>
              <a:t>2022</a:t>
            </a:r>
          </a:p>
        </p:txBody>
      </p:sp>
      <p:sp>
        <p:nvSpPr>
          <p:cNvPr id="5" name="Espaço Reservado para Rodapé 4">
            <a:extLst>
              <a:ext uri="{FF2B5EF4-FFF2-40B4-BE49-F238E27FC236}">
                <a16:creationId xmlns:a16="http://schemas.microsoft.com/office/drawing/2014/main" id="{6B475B56-C47F-4624-AD3D-0CC5616B5210}"/>
              </a:ext>
            </a:extLst>
          </p:cNvPr>
          <p:cNvSpPr>
            <a:spLocks noGrp="1"/>
          </p:cNvSpPr>
          <p:nvPr>
            <p:ph type="ftr" sz="quarter" idx="11"/>
          </p:nvPr>
        </p:nvSpPr>
        <p:spPr/>
        <p:txBody>
          <a:bodyPr/>
          <a:lstStyle/>
          <a:p>
            <a:r>
              <a:rPr lang="pt-BR"/>
              <a:t>Associação Brasileira de Criminalística</a:t>
            </a:r>
          </a:p>
        </p:txBody>
      </p:sp>
      <p:sp>
        <p:nvSpPr>
          <p:cNvPr id="6" name="Espaço Reservado para Número de Slide 5">
            <a:extLst>
              <a:ext uri="{FF2B5EF4-FFF2-40B4-BE49-F238E27FC236}">
                <a16:creationId xmlns:a16="http://schemas.microsoft.com/office/drawing/2014/main" id="{7DD695E0-0B85-44C5-AB82-5A375D3CB315}"/>
              </a:ext>
            </a:extLst>
          </p:cNvPr>
          <p:cNvSpPr>
            <a:spLocks noGrp="1"/>
          </p:cNvSpPr>
          <p:nvPr>
            <p:ph type="sldNum" sz="quarter" idx="12"/>
          </p:nvPr>
        </p:nvSpPr>
        <p:spPr/>
        <p:txBody>
          <a:bodyPr/>
          <a:lstStyle/>
          <a:p>
            <a:fld id="{5906CD73-2498-4BE0-A4EC-7791F17A17E8}" type="slidenum">
              <a:rPr lang="pt-BR" smtClean="0"/>
              <a:t>‹nº›</a:t>
            </a:fld>
            <a:endParaRPr lang="pt-BR"/>
          </a:p>
        </p:txBody>
      </p:sp>
      <p:sp>
        <p:nvSpPr>
          <p:cNvPr id="7" name="Retângulo 6">
            <a:extLst>
              <a:ext uri="{FF2B5EF4-FFF2-40B4-BE49-F238E27FC236}">
                <a16:creationId xmlns:a16="http://schemas.microsoft.com/office/drawing/2014/main" id="{592EEF50-BC78-4E9D-BBCA-A9FF5AC47A63}"/>
              </a:ext>
            </a:extLst>
          </p:cNvPr>
          <p:cNvSpPr/>
          <p:nvPr userDrawn="1"/>
        </p:nvSpPr>
        <p:spPr>
          <a:xfrm>
            <a:off x="0" y="153824"/>
            <a:ext cx="838200" cy="84603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pic>
        <p:nvPicPr>
          <p:cNvPr id="8" name="Gráfico 7" descr="Acento Circunflexo à Esquerda com preenchimento sólido">
            <a:extLst>
              <a:ext uri="{FF2B5EF4-FFF2-40B4-BE49-F238E27FC236}">
                <a16:creationId xmlns:a16="http://schemas.microsoft.com/office/drawing/2014/main" id="{D7592872-C623-497F-BEED-84FED9643F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4939" y="212680"/>
            <a:ext cx="728321" cy="728321"/>
          </a:xfrm>
          <a:prstGeom prst="rect">
            <a:avLst/>
          </a:prstGeom>
        </p:spPr>
      </p:pic>
    </p:spTree>
    <p:extLst>
      <p:ext uri="{BB962C8B-B14F-4D97-AF65-F5344CB8AC3E}">
        <p14:creationId xmlns:p14="http://schemas.microsoft.com/office/powerpoint/2010/main" val="1018770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47E91E-5278-4A0A-ADA5-DCD44F733AC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0194C11-4859-490A-8FEF-4F8C0E43F58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D56A2B4-05F7-42E0-AC4D-F03C82D91468}"/>
              </a:ext>
            </a:extLst>
          </p:cNvPr>
          <p:cNvSpPr>
            <a:spLocks noGrp="1"/>
          </p:cNvSpPr>
          <p:nvPr>
            <p:ph type="dt" sz="half" idx="10"/>
          </p:nvPr>
        </p:nvSpPr>
        <p:spPr/>
        <p:txBody>
          <a:bodyPr/>
          <a:lstStyle/>
          <a:p>
            <a:r>
              <a:rPr lang="pt-BR"/>
              <a:t>2022</a:t>
            </a:r>
          </a:p>
        </p:txBody>
      </p:sp>
      <p:sp>
        <p:nvSpPr>
          <p:cNvPr id="5" name="Espaço Reservado para Rodapé 4">
            <a:extLst>
              <a:ext uri="{FF2B5EF4-FFF2-40B4-BE49-F238E27FC236}">
                <a16:creationId xmlns:a16="http://schemas.microsoft.com/office/drawing/2014/main" id="{1CF461E2-54C3-40FB-8B09-5C0B7B6F5D89}"/>
              </a:ext>
            </a:extLst>
          </p:cNvPr>
          <p:cNvSpPr>
            <a:spLocks noGrp="1"/>
          </p:cNvSpPr>
          <p:nvPr>
            <p:ph type="ftr" sz="quarter" idx="11"/>
          </p:nvPr>
        </p:nvSpPr>
        <p:spPr/>
        <p:txBody>
          <a:bodyPr/>
          <a:lstStyle/>
          <a:p>
            <a:r>
              <a:rPr lang="pt-BR"/>
              <a:t>Associação Brasileira de Criminalística</a:t>
            </a:r>
          </a:p>
        </p:txBody>
      </p:sp>
      <p:sp>
        <p:nvSpPr>
          <p:cNvPr id="6" name="Espaço Reservado para Número de Slide 5">
            <a:extLst>
              <a:ext uri="{FF2B5EF4-FFF2-40B4-BE49-F238E27FC236}">
                <a16:creationId xmlns:a16="http://schemas.microsoft.com/office/drawing/2014/main" id="{6B2558D3-24DC-4E05-BB64-B810E43B0295}"/>
              </a:ext>
            </a:extLst>
          </p:cNvPr>
          <p:cNvSpPr>
            <a:spLocks noGrp="1"/>
          </p:cNvSpPr>
          <p:nvPr>
            <p:ph type="sldNum" sz="quarter" idx="12"/>
          </p:nvPr>
        </p:nvSpPr>
        <p:spPr/>
        <p:txBody>
          <a:bodyPr/>
          <a:lstStyle/>
          <a:p>
            <a:fld id="{5906CD73-2498-4BE0-A4EC-7791F17A17E8}" type="slidenum">
              <a:rPr lang="pt-BR" smtClean="0"/>
              <a:t>‹nº›</a:t>
            </a:fld>
            <a:endParaRPr lang="pt-BR"/>
          </a:p>
        </p:txBody>
      </p:sp>
      <p:sp>
        <p:nvSpPr>
          <p:cNvPr id="7" name="Retângulo 6">
            <a:extLst>
              <a:ext uri="{FF2B5EF4-FFF2-40B4-BE49-F238E27FC236}">
                <a16:creationId xmlns:a16="http://schemas.microsoft.com/office/drawing/2014/main" id="{DE36C6FF-A8EE-4CF7-B154-2A3DD22A5EA5}"/>
              </a:ext>
            </a:extLst>
          </p:cNvPr>
          <p:cNvSpPr/>
          <p:nvPr userDrawn="1"/>
        </p:nvSpPr>
        <p:spPr>
          <a:xfrm>
            <a:off x="0" y="153824"/>
            <a:ext cx="838200" cy="84603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pic>
        <p:nvPicPr>
          <p:cNvPr id="8" name="Gráfico 7" descr="Acento Circunflexo à Esquerda com preenchimento sólido">
            <a:extLst>
              <a:ext uri="{FF2B5EF4-FFF2-40B4-BE49-F238E27FC236}">
                <a16:creationId xmlns:a16="http://schemas.microsoft.com/office/drawing/2014/main" id="{24E77433-3885-4461-A6A7-CF77F67586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4939" y="212680"/>
            <a:ext cx="728321" cy="728321"/>
          </a:xfrm>
          <a:prstGeom prst="rect">
            <a:avLst/>
          </a:prstGeom>
        </p:spPr>
      </p:pic>
    </p:spTree>
    <p:extLst>
      <p:ext uri="{BB962C8B-B14F-4D97-AF65-F5344CB8AC3E}">
        <p14:creationId xmlns:p14="http://schemas.microsoft.com/office/powerpoint/2010/main" val="2203647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76DCC2-4E85-4F4F-A7C3-23899696B3B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F909694D-991F-4AF6-9CB1-A470A41C0F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087549F-4583-416E-87EB-A8D438295957}"/>
              </a:ext>
            </a:extLst>
          </p:cNvPr>
          <p:cNvSpPr>
            <a:spLocks noGrp="1"/>
          </p:cNvSpPr>
          <p:nvPr>
            <p:ph type="dt" sz="half" idx="10"/>
          </p:nvPr>
        </p:nvSpPr>
        <p:spPr/>
        <p:txBody>
          <a:bodyPr/>
          <a:lstStyle/>
          <a:p>
            <a:r>
              <a:rPr lang="pt-BR"/>
              <a:t>2022</a:t>
            </a:r>
          </a:p>
        </p:txBody>
      </p:sp>
      <p:sp>
        <p:nvSpPr>
          <p:cNvPr id="5" name="Espaço Reservado para Rodapé 4">
            <a:extLst>
              <a:ext uri="{FF2B5EF4-FFF2-40B4-BE49-F238E27FC236}">
                <a16:creationId xmlns:a16="http://schemas.microsoft.com/office/drawing/2014/main" id="{54239E58-1688-4A4C-A8E4-AFC102A5C76E}"/>
              </a:ext>
            </a:extLst>
          </p:cNvPr>
          <p:cNvSpPr>
            <a:spLocks noGrp="1"/>
          </p:cNvSpPr>
          <p:nvPr>
            <p:ph type="ftr" sz="quarter" idx="11"/>
          </p:nvPr>
        </p:nvSpPr>
        <p:spPr/>
        <p:txBody>
          <a:bodyPr/>
          <a:lstStyle/>
          <a:p>
            <a:r>
              <a:rPr lang="pt-BR"/>
              <a:t>Associação Brasileira de Criminalística</a:t>
            </a:r>
          </a:p>
        </p:txBody>
      </p:sp>
      <p:sp>
        <p:nvSpPr>
          <p:cNvPr id="6" name="Espaço Reservado para Número de Slide 5">
            <a:extLst>
              <a:ext uri="{FF2B5EF4-FFF2-40B4-BE49-F238E27FC236}">
                <a16:creationId xmlns:a16="http://schemas.microsoft.com/office/drawing/2014/main" id="{6B97D4C3-4451-42E5-B8F6-29B780E41111}"/>
              </a:ext>
            </a:extLst>
          </p:cNvPr>
          <p:cNvSpPr>
            <a:spLocks noGrp="1"/>
          </p:cNvSpPr>
          <p:nvPr>
            <p:ph type="sldNum" sz="quarter" idx="12"/>
          </p:nvPr>
        </p:nvSpPr>
        <p:spPr/>
        <p:txBody>
          <a:bodyPr/>
          <a:lstStyle/>
          <a:p>
            <a:fld id="{5906CD73-2498-4BE0-A4EC-7791F17A17E8}" type="slidenum">
              <a:rPr lang="pt-BR" smtClean="0"/>
              <a:t>‹nº›</a:t>
            </a:fld>
            <a:endParaRPr lang="pt-BR"/>
          </a:p>
        </p:txBody>
      </p:sp>
      <p:sp>
        <p:nvSpPr>
          <p:cNvPr id="7" name="Retângulo 6">
            <a:extLst>
              <a:ext uri="{FF2B5EF4-FFF2-40B4-BE49-F238E27FC236}">
                <a16:creationId xmlns:a16="http://schemas.microsoft.com/office/drawing/2014/main" id="{A6627B33-7DD2-47D3-90DD-A667801B6AC2}"/>
              </a:ext>
            </a:extLst>
          </p:cNvPr>
          <p:cNvSpPr/>
          <p:nvPr userDrawn="1"/>
        </p:nvSpPr>
        <p:spPr>
          <a:xfrm>
            <a:off x="0" y="153824"/>
            <a:ext cx="838200" cy="84603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pic>
        <p:nvPicPr>
          <p:cNvPr id="8" name="Gráfico 7" descr="Acento Circunflexo à Esquerda com preenchimento sólido">
            <a:extLst>
              <a:ext uri="{FF2B5EF4-FFF2-40B4-BE49-F238E27FC236}">
                <a16:creationId xmlns:a16="http://schemas.microsoft.com/office/drawing/2014/main" id="{ED716450-92FF-47AD-AD18-6D62B49033E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4939" y="212680"/>
            <a:ext cx="728321" cy="728321"/>
          </a:xfrm>
          <a:prstGeom prst="rect">
            <a:avLst/>
          </a:prstGeom>
        </p:spPr>
      </p:pic>
    </p:spTree>
    <p:extLst>
      <p:ext uri="{BB962C8B-B14F-4D97-AF65-F5344CB8AC3E}">
        <p14:creationId xmlns:p14="http://schemas.microsoft.com/office/powerpoint/2010/main" val="2744397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D71743-CFA8-4DEE-9EC0-B6FBDFA3731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2B221A8-0F85-45D9-ACC8-0E473514A7D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3F153BE-9983-4DE1-94F6-647F857EEAB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BB8875B-92C3-4B7D-82D1-93A5C05064CF}"/>
              </a:ext>
            </a:extLst>
          </p:cNvPr>
          <p:cNvSpPr>
            <a:spLocks noGrp="1"/>
          </p:cNvSpPr>
          <p:nvPr>
            <p:ph type="dt" sz="half" idx="10"/>
          </p:nvPr>
        </p:nvSpPr>
        <p:spPr/>
        <p:txBody>
          <a:bodyPr/>
          <a:lstStyle/>
          <a:p>
            <a:r>
              <a:rPr lang="pt-BR"/>
              <a:t>2022</a:t>
            </a:r>
          </a:p>
        </p:txBody>
      </p:sp>
      <p:sp>
        <p:nvSpPr>
          <p:cNvPr id="6" name="Espaço Reservado para Rodapé 5">
            <a:extLst>
              <a:ext uri="{FF2B5EF4-FFF2-40B4-BE49-F238E27FC236}">
                <a16:creationId xmlns:a16="http://schemas.microsoft.com/office/drawing/2014/main" id="{BADCC3B1-D980-4E75-93E5-ABABC5F0A27D}"/>
              </a:ext>
            </a:extLst>
          </p:cNvPr>
          <p:cNvSpPr>
            <a:spLocks noGrp="1"/>
          </p:cNvSpPr>
          <p:nvPr>
            <p:ph type="ftr" sz="quarter" idx="11"/>
          </p:nvPr>
        </p:nvSpPr>
        <p:spPr/>
        <p:txBody>
          <a:bodyPr/>
          <a:lstStyle/>
          <a:p>
            <a:r>
              <a:rPr lang="pt-BR"/>
              <a:t>Associação Brasileira de Criminalística</a:t>
            </a:r>
          </a:p>
        </p:txBody>
      </p:sp>
      <p:sp>
        <p:nvSpPr>
          <p:cNvPr id="7" name="Espaço Reservado para Número de Slide 6">
            <a:extLst>
              <a:ext uri="{FF2B5EF4-FFF2-40B4-BE49-F238E27FC236}">
                <a16:creationId xmlns:a16="http://schemas.microsoft.com/office/drawing/2014/main" id="{1957F1FC-5B86-4F17-AF53-0B9F4B1110B7}"/>
              </a:ext>
            </a:extLst>
          </p:cNvPr>
          <p:cNvSpPr>
            <a:spLocks noGrp="1"/>
          </p:cNvSpPr>
          <p:nvPr>
            <p:ph type="sldNum" sz="quarter" idx="12"/>
          </p:nvPr>
        </p:nvSpPr>
        <p:spPr/>
        <p:txBody>
          <a:bodyPr/>
          <a:lstStyle/>
          <a:p>
            <a:fld id="{5906CD73-2498-4BE0-A4EC-7791F17A17E8}" type="slidenum">
              <a:rPr lang="pt-BR" smtClean="0"/>
              <a:t>‹nº›</a:t>
            </a:fld>
            <a:endParaRPr lang="pt-BR"/>
          </a:p>
        </p:txBody>
      </p:sp>
      <p:sp>
        <p:nvSpPr>
          <p:cNvPr id="8" name="Retângulo 7">
            <a:extLst>
              <a:ext uri="{FF2B5EF4-FFF2-40B4-BE49-F238E27FC236}">
                <a16:creationId xmlns:a16="http://schemas.microsoft.com/office/drawing/2014/main" id="{1EA3134A-0A77-4B50-B436-6729A2719E25}"/>
              </a:ext>
            </a:extLst>
          </p:cNvPr>
          <p:cNvSpPr/>
          <p:nvPr userDrawn="1"/>
        </p:nvSpPr>
        <p:spPr>
          <a:xfrm>
            <a:off x="0" y="153824"/>
            <a:ext cx="838200" cy="84603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pic>
        <p:nvPicPr>
          <p:cNvPr id="9" name="Gráfico 8" descr="Acento Circunflexo à Esquerda com preenchimento sólido">
            <a:extLst>
              <a:ext uri="{FF2B5EF4-FFF2-40B4-BE49-F238E27FC236}">
                <a16:creationId xmlns:a16="http://schemas.microsoft.com/office/drawing/2014/main" id="{AEEFB9B7-E9C0-47BC-88F9-7F459DE53A6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4939" y="212680"/>
            <a:ext cx="728321" cy="728321"/>
          </a:xfrm>
          <a:prstGeom prst="rect">
            <a:avLst/>
          </a:prstGeom>
        </p:spPr>
      </p:pic>
    </p:spTree>
    <p:extLst>
      <p:ext uri="{BB962C8B-B14F-4D97-AF65-F5344CB8AC3E}">
        <p14:creationId xmlns:p14="http://schemas.microsoft.com/office/powerpoint/2010/main" val="348281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99AD74-6D3A-4928-B74B-AAA7A9B2B74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9CB4D42-9E3E-4880-8864-DF5C48DA2E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99E0F18-6B81-4791-80CC-FDD752168EA0}"/>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994065D-7FE4-48DC-9C4E-03A295F96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9C3CB3D-B351-4115-99AA-76F092C5AC5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9CCEA6D-EA2A-4492-B4AB-964870324DFA}"/>
              </a:ext>
            </a:extLst>
          </p:cNvPr>
          <p:cNvSpPr>
            <a:spLocks noGrp="1"/>
          </p:cNvSpPr>
          <p:nvPr>
            <p:ph type="dt" sz="half" idx="10"/>
          </p:nvPr>
        </p:nvSpPr>
        <p:spPr/>
        <p:txBody>
          <a:bodyPr/>
          <a:lstStyle/>
          <a:p>
            <a:r>
              <a:rPr lang="pt-BR"/>
              <a:t>2022</a:t>
            </a:r>
          </a:p>
        </p:txBody>
      </p:sp>
      <p:sp>
        <p:nvSpPr>
          <p:cNvPr id="8" name="Espaço Reservado para Rodapé 7">
            <a:extLst>
              <a:ext uri="{FF2B5EF4-FFF2-40B4-BE49-F238E27FC236}">
                <a16:creationId xmlns:a16="http://schemas.microsoft.com/office/drawing/2014/main" id="{8D27BC41-605B-42FA-91F1-DD2C1389C185}"/>
              </a:ext>
            </a:extLst>
          </p:cNvPr>
          <p:cNvSpPr>
            <a:spLocks noGrp="1"/>
          </p:cNvSpPr>
          <p:nvPr>
            <p:ph type="ftr" sz="quarter" idx="11"/>
          </p:nvPr>
        </p:nvSpPr>
        <p:spPr/>
        <p:txBody>
          <a:bodyPr/>
          <a:lstStyle/>
          <a:p>
            <a:r>
              <a:rPr lang="pt-BR"/>
              <a:t>Associação Brasileira de Criminalística</a:t>
            </a:r>
          </a:p>
        </p:txBody>
      </p:sp>
      <p:sp>
        <p:nvSpPr>
          <p:cNvPr id="9" name="Espaço Reservado para Número de Slide 8">
            <a:extLst>
              <a:ext uri="{FF2B5EF4-FFF2-40B4-BE49-F238E27FC236}">
                <a16:creationId xmlns:a16="http://schemas.microsoft.com/office/drawing/2014/main" id="{7F234F2E-5D1B-4F7A-A565-15B8AE32F09C}"/>
              </a:ext>
            </a:extLst>
          </p:cNvPr>
          <p:cNvSpPr>
            <a:spLocks noGrp="1"/>
          </p:cNvSpPr>
          <p:nvPr>
            <p:ph type="sldNum" sz="quarter" idx="12"/>
          </p:nvPr>
        </p:nvSpPr>
        <p:spPr/>
        <p:txBody>
          <a:bodyPr/>
          <a:lstStyle/>
          <a:p>
            <a:fld id="{5906CD73-2498-4BE0-A4EC-7791F17A17E8}" type="slidenum">
              <a:rPr lang="pt-BR" smtClean="0"/>
              <a:t>‹nº›</a:t>
            </a:fld>
            <a:endParaRPr lang="pt-BR"/>
          </a:p>
        </p:txBody>
      </p:sp>
      <p:sp>
        <p:nvSpPr>
          <p:cNvPr id="10" name="Retângulo 9">
            <a:extLst>
              <a:ext uri="{FF2B5EF4-FFF2-40B4-BE49-F238E27FC236}">
                <a16:creationId xmlns:a16="http://schemas.microsoft.com/office/drawing/2014/main" id="{AF23E031-7044-4657-9EF0-B1CB5F3DC247}"/>
              </a:ext>
            </a:extLst>
          </p:cNvPr>
          <p:cNvSpPr/>
          <p:nvPr userDrawn="1"/>
        </p:nvSpPr>
        <p:spPr>
          <a:xfrm>
            <a:off x="0" y="153824"/>
            <a:ext cx="838200" cy="84603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pic>
        <p:nvPicPr>
          <p:cNvPr id="11" name="Gráfico 10" descr="Acento Circunflexo à Esquerda com preenchimento sólido">
            <a:extLst>
              <a:ext uri="{FF2B5EF4-FFF2-40B4-BE49-F238E27FC236}">
                <a16:creationId xmlns:a16="http://schemas.microsoft.com/office/drawing/2014/main" id="{4F998C5B-B479-4C1E-A0A5-A1DB1FDC494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4939" y="212680"/>
            <a:ext cx="728321" cy="728321"/>
          </a:xfrm>
          <a:prstGeom prst="rect">
            <a:avLst/>
          </a:prstGeom>
        </p:spPr>
      </p:pic>
    </p:spTree>
    <p:extLst>
      <p:ext uri="{BB962C8B-B14F-4D97-AF65-F5344CB8AC3E}">
        <p14:creationId xmlns:p14="http://schemas.microsoft.com/office/powerpoint/2010/main" val="2687742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0C651-BA2C-46FB-A206-79428C14F95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8AD2A81-74C8-4685-B3AC-5DAADF91A982}"/>
              </a:ext>
            </a:extLst>
          </p:cNvPr>
          <p:cNvSpPr>
            <a:spLocks noGrp="1"/>
          </p:cNvSpPr>
          <p:nvPr>
            <p:ph type="dt" sz="half" idx="10"/>
          </p:nvPr>
        </p:nvSpPr>
        <p:spPr/>
        <p:txBody>
          <a:bodyPr/>
          <a:lstStyle/>
          <a:p>
            <a:r>
              <a:rPr lang="pt-BR"/>
              <a:t>2022</a:t>
            </a:r>
          </a:p>
        </p:txBody>
      </p:sp>
      <p:sp>
        <p:nvSpPr>
          <p:cNvPr id="4" name="Espaço Reservado para Rodapé 3">
            <a:extLst>
              <a:ext uri="{FF2B5EF4-FFF2-40B4-BE49-F238E27FC236}">
                <a16:creationId xmlns:a16="http://schemas.microsoft.com/office/drawing/2014/main" id="{E4F1B3E8-A294-4D3C-9494-44B8FE3BAE3D}"/>
              </a:ext>
            </a:extLst>
          </p:cNvPr>
          <p:cNvSpPr>
            <a:spLocks noGrp="1"/>
          </p:cNvSpPr>
          <p:nvPr>
            <p:ph type="ftr" sz="quarter" idx="11"/>
          </p:nvPr>
        </p:nvSpPr>
        <p:spPr/>
        <p:txBody>
          <a:bodyPr/>
          <a:lstStyle/>
          <a:p>
            <a:r>
              <a:rPr lang="pt-BR"/>
              <a:t>Associação Brasileira de Criminalística</a:t>
            </a:r>
          </a:p>
        </p:txBody>
      </p:sp>
      <p:sp>
        <p:nvSpPr>
          <p:cNvPr id="5" name="Espaço Reservado para Número de Slide 4">
            <a:extLst>
              <a:ext uri="{FF2B5EF4-FFF2-40B4-BE49-F238E27FC236}">
                <a16:creationId xmlns:a16="http://schemas.microsoft.com/office/drawing/2014/main" id="{755726B5-411E-4D72-A832-059C8AF21E45}"/>
              </a:ext>
            </a:extLst>
          </p:cNvPr>
          <p:cNvSpPr>
            <a:spLocks noGrp="1"/>
          </p:cNvSpPr>
          <p:nvPr>
            <p:ph type="sldNum" sz="quarter" idx="12"/>
          </p:nvPr>
        </p:nvSpPr>
        <p:spPr/>
        <p:txBody>
          <a:bodyPr/>
          <a:lstStyle/>
          <a:p>
            <a:fld id="{5906CD73-2498-4BE0-A4EC-7791F17A17E8}" type="slidenum">
              <a:rPr lang="pt-BR" smtClean="0"/>
              <a:t>‹nº›</a:t>
            </a:fld>
            <a:endParaRPr lang="pt-BR"/>
          </a:p>
        </p:txBody>
      </p:sp>
      <p:sp>
        <p:nvSpPr>
          <p:cNvPr id="6" name="Retângulo 5">
            <a:extLst>
              <a:ext uri="{FF2B5EF4-FFF2-40B4-BE49-F238E27FC236}">
                <a16:creationId xmlns:a16="http://schemas.microsoft.com/office/drawing/2014/main" id="{9D0FE7D5-9376-4840-B316-1820FCA060C4}"/>
              </a:ext>
            </a:extLst>
          </p:cNvPr>
          <p:cNvSpPr/>
          <p:nvPr userDrawn="1"/>
        </p:nvSpPr>
        <p:spPr>
          <a:xfrm>
            <a:off x="0" y="153824"/>
            <a:ext cx="838200" cy="84603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pic>
        <p:nvPicPr>
          <p:cNvPr id="7" name="Gráfico 6" descr="Acento Circunflexo à Esquerda com preenchimento sólido">
            <a:extLst>
              <a:ext uri="{FF2B5EF4-FFF2-40B4-BE49-F238E27FC236}">
                <a16:creationId xmlns:a16="http://schemas.microsoft.com/office/drawing/2014/main" id="{BFAFD137-BB04-4211-B77C-72257ED828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4939" y="212680"/>
            <a:ext cx="728321" cy="728321"/>
          </a:xfrm>
          <a:prstGeom prst="rect">
            <a:avLst/>
          </a:prstGeom>
        </p:spPr>
      </p:pic>
    </p:spTree>
    <p:extLst>
      <p:ext uri="{BB962C8B-B14F-4D97-AF65-F5344CB8AC3E}">
        <p14:creationId xmlns:p14="http://schemas.microsoft.com/office/powerpoint/2010/main" val="850672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CB36C954-3EB4-4762-ABC6-215123CA2BFC}"/>
              </a:ext>
            </a:extLst>
          </p:cNvPr>
          <p:cNvSpPr>
            <a:spLocks noGrp="1"/>
          </p:cNvSpPr>
          <p:nvPr>
            <p:ph type="dt" sz="half" idx="10"/>
          </p:nvPr>
        </p:nvSpPr>
        <p:spPr/>
        <p:txBody>
          <a:bodyPr/>
          <a:lstStyle/>
          <a:p>
            <a:r>
              <a:rPr lang="pt-BR"/>
              <a:t>2022</a:t>
            </a:r>
          </a:p>
        </p:txBody>
      </p:sp>
      <p:sp>
        <p:nvSpPr>
          <p:cNvPr id="3" name="Espaço Reservado para Rodapé 2">
            <a:extLst>
              <a:ext uri="{FF2B5EF4-FFF2-40B4-BE49-F238E27FC236}">
                <a16:creationId xmlns:a16="http://schemas.microsoft.com/office/drawing/2014/main" id="{20CA330A-C20C-4F12-9EB6-33DE84B9F62A}"/>
              </a:ext>
            </a:extLst>
          </p:cNvPr>
          <p:cNvSpPr>
            <a:spLocks noGrp="1"/>
          </p:cNvSpPr>
          <p:nvPr>
            <p:ph type="ftr" sz="quarter" idx="11"/>
          </p:nvPr>
        </p:nvSpPr>
        <p:spPr/>
        <p:txBody>
          <a:bodyPr/>
          <a:lstStyle/>
          <a:p>
            <a:r>
              <a:rPr lang="pt-BR"/>
              <a:t>Associação Brasileira de Criminalística</a:t>
            </a:r>
          </a:p>
        </p:txBody>
      </p:sp>
      <p:sp>
        <p:nvSpPr>
          <p:cNvPr id="4" name="Espaço Reservado para Número de Slide 3">
            <a:extLst>
              <a:ext uri="{FF2B5EF4-FFF2-40B4-BE49-F238E27FC236}">
                <a16:creationId xmlns:a16="http://schemas.microsoft.com/office/drawing/2014/main" id="{D69ABB7C-7873-472B-A8A2-420EB57EBA4D}"/>
              </a:ext>
            </a:extLst>
          </p:cNvPr>
          <p:cNvSpPr>
            <a:spLocks noGrp="1"/>
          </p:cNvSpPr>
          <p:nvPr>
            <p:ph type="sldNum" sz="quarter" idx="12"/>
          </p:nvPr>
        </p:nvSpPr>
        <p:spPr/>
        <p:txBody>
          <a:bodyPr/>
          <a:lstStyle/>
          <a:p>
            <a:fld id="{5906CD73-2498-4BE0-A4EC-7791F17A17E8}" type="slidenum">
              <a:rPr lang="pt-BR" smtClean="0"/>
              <a:t>‹nº›</a:t>
            </a:fld>
            <a:endParaRPr lang="pt-BR"/>
          </a:p>
        </p:txBody>
      </p:sp>
      <p:sp>
        <p:nvSpPr>
          <p:cNvPr id="5" name="Retângulo 4">
            <a:extLst>
              <a:ext uri="{FF2B5EF4-FFF2-40B4-BE49-F238E27FC236}">
                <a16:creationId xmlns:a16="http://schemas.microsoft.com/office/drawing/2014/main" id="{940B097C-07DE-4CC7-8F44-1F9347BBB4BB}"/>
              </a:ext>
            </a:extLst>
          </p:cNvPr>
          <p:cNvSpPr/>
          <p:nvPr userDrawn="1"/>
        </p:nvSpPr>
        <p:spPr>
          <a:xfrm>
            <a:off x="0" y="153824"/>
            <a:ext cx="838200" cy="84603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pic>
        <p:nvPicPr>
          <p:cNvPr id="6" name="Gráfico 5" descr="Acento Circunflexo à Esquerda com preenchimento sólido">
            <a:extLst>
              <a:ext uri="{FF2B5EF4-FFF2-40B4-BE49-F238E27FC236}">
                <a16:creationId xmlns:a16="http://schemas.microsoft.com/office/drawing/2014/main" id="{92C4DFE8-1DB4-49B3-9E0A-A5BC5A144F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4939" y="212680"/>
            <a:ext cx="728321" cy="728321"/>
          </a:xfrm>
          <a:prstGeom prst="rect">
            <a:avLst/>
          </a:prstGeom>
        </p:spPr>
      </p:pic>
    </p:spTree>
    <p:extLst>
      <p:ext uri="{BB962C8B-B14F-4D97-AF65-F5344CB8AC3E}">
        <p14:creationId xmlns:p14="http://schemas.microsoft.com/office/powerpoint/2010/main" val="90466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350DCB-158F-419C-B2B5-F5FA574D804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0887CCBB-218B-46E8-8F0E-312A190600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1AC632D-4362-43E6-9163-25D56D2C3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FFEAC58-F882-4451-9D98-61BB0D4CA300}"/>
              </a:ext>
            </a:extLst>
          </p:cNvPr>
          <p:cNvSpPr>
            <a:spLocks noGrp="1"/>
          </p:cNvSpPr>
          <p:nvPr>
            <p:ph type="dt" sz="half" idx="10"/>
          </p:nvPr>
        </p:nvSpPr>
        <p:spPr/>
        <p:txBody>
          <a:bodyPr/>
          <a:lstStyle/>
          <a:p>
            <a:r>
              <a:rPr lang="pt-BR"/>
              <a:t>2022</a:t>
            </a:r>
          </a:p>
        </p:txBody>
      </p:sp>
      <p:sp>
        <p:nvSpPr>
          <p:cNvPr id="6" name="Espaço Reservado para Rodapé 5">
            <a:extLst>
              <a:ext uri="{FF2B5EF4-FFF2-40B4-BE49-F238E27FC236}">
                <a16:creationId xmlns:a16="http://schemas.microsoft.com/office/drawing/2014/main" id="{927D1D2C-BB50-4A38-9450-3D5AD755C4FF}"/>
              </a:ext>
            </a:extLst>
          </p:cNvPr>
          <p:cNvSpPr>
            <a:spLocks noGrp="1"/>
          </p:cNvSpPr>
          <p:nvPr>
            <p:ph type="ftr" sz="quarter" idx="11"/>
          </p:nvPr>
        </p:nvSpPr>
        <p:spPr/>
        <p:txBody>
          <a:bodyPr/>
          <a:lstStyle/>
          <a:p>
            <a:r>
              <a:rPr lang="pt-BR"/>
              <a:t>Associação Brasileira de Criminalística</a:t>
            </a:r>
          </a:p>
        </p:txBody>
      </p:sp>
      <p:sp>
        <p:nvSpPr>
          <p:cNvPr id="7" name="Espaço Reservado para Número de Slide 6">
            <a:extLst>
              <a:ext uri="{FF2B5EF4-FFF2-40B4-BE49-F238E27FC236}">
                <a16:creationId xmlns:a16="http://schemas.microsoft.com/office/drawing/2014/main" id="{ECEB02AF-CA4A-4206-BFF2-48369E46888A}"/>
              </a:ext>
            </a:extLst>
          </p:cNvPr>
          <p:cNvSpPr>
            <a:spLocks noGrp="1"/>
          </p:cNvSpPr>
          <p:nvPr>
            <p:ph type="sldNum" sz="quarter" idx="12"/>
          </p:nvPr>
        </p:nvSpPr>
        <p:spPr/>
        <p:txBody>
          <a:bodyPr/>
          <a:lstStyle/>
          <a:p>
            <a:fld id="{5906CD73-2498-4BE0-A4EC-7791F17A17E8}" type="slidenum">
              <a:rPr lang="pt-BR" smtClean="0"/>
              <a:t>‹nº›</a:t>
            </a:fld>
            <a:endParaRPr lang="pt-BR"/>
          </a:p>
        </p:txBody>
      </p:sp>
      <p:sp>
        <p:nvSpPr>
          <p:cNvPr id="8" name="Retângulo 7">
            <a:extLst>
              <a:ext uri="{FF2B5EF4-FFF2-40B4-BE49-F238E27FC236}">
                <a16:creationId xmlns:a16="http://schemas.microsoft.com/office/drawing/2014/main" id="{1A093EA9-C8DD-4504-8289-A33F8468B30D}"/>
              </a:ext>
            </a:extLst>
          </p:cNvPr>
          <p:cNvSpPr/>
          <p:nvPr userDrawn="1"/>
        </p:nvSpPr>
        <p:spPr>
          <a:xfrm>
            <a:off x="0" y="153824"/>
            <a:ext cx="838200" cy="84603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pic>
        <p:nvPicPr>
          <p:cNvPr id="9" name="Gráfico 8" descr="Acento Circunflexo à Esquerda com preenchimento sólido">
            <a:extLst>
              <a:ext uri="{FF2B5EF4-FFF2-40B4-BE49-F238E27FC236}">
                <a16:creationId xmlns:a16="http://schemas.microsoft.com/office/drawing/2014/main" id="{B7E8D047-658C-4616-8A76-927617B433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4939" y="212680"/>
            <a:ext cx="728321" cy="728321"/>
          </a:xfrm>
          <a:prstGeom prst="rect">
            <a:avLst/>
          </a:prstGeom>
        </p:spPr>
      </p:pic>
    </p:spTree>
    <p:extLst>
      <p:ext uri="{BB962C8B-B14F-4D97-AF65-F5344CB8AC3E}">
        <p14:creationId xmlns:p14="http://schemas.microsoft.com/office/powerpoint/2010/main" val="1070718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BAF70-8D8D-480B-BDBA-AA3D4A57E01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C1EE615-5972-4BFD-AED9-D694DADAD8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6B9C6A3-5DFF-419D-BF61-424B21297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4F31997-2D51-4043-89CF-0A8B5B85B157}"/>
              </a:ext>
            </a:extLst>
          </p:cNvPr>
          <p:cNvSpPr>
            <a:spLocks noGrp="1"/>
          </p:cNvSpPr>
          <p:nvPr>
            <p:ph type="dt" sz="half" idx="10"/>
          </p:nvPr>
        </p:nvSpPr>
        <p:spPr/>
        <p:txBody>
          <a:bodyPr/>
          <a:lstStyle/>
          <a:p>
            <a:r>
              <a:rPr lang="pt-BR"/>
              <a:t>2022</a:t>
            </a:r>
          </a:p>
        </p:txBody>
      </p:sp>
      <p:sp>
        <p:nvSpPr>
          <p:cNvPr id="6" name="Espaço Reservado para Rodapé 5">
            <a:extLst>
              <a:ext uri="{FF2B5EF4-FFF2-40B4-BE49-F238E27FC236}">
                <a16:creationId xmlns:a16="http://schemas.microsoft.com/office/drawing/2014/main" id="{C49C431C-CD75-400A-9627-85FFAEB2DB59}"/>
              </a:ext>
            </a:extLst>
          </p:cNvPr>
          <p:cNvSpPr>
            <a:spLocks noGrp="1"/>
          </p:cNvSpPr>
          <p:nvPr>
            <p:ph type="ftr" sz="quarter" idx="11"/>
          </p:nvPr>
        </p:nvSpPr>
        <p:spPr/>
        <p:txBody>
          <a:bodyPr/>
          <a:lstStyle/>
          <a:p>
            <a:r>
              <a:rPr lang="pt-BR"/>
              <a:t>Associação Brasileira de Criminalística</a:t>
            </a:r>
          </a:p>
        </p:txBody>
      </p:sp>
      <p:sp>
        <p:nvSpPr>
          <p:cNvPr id="7" name="Espaço Reservado para Número de Slide 6">
            <a:extLst>
              <a:ext uri="{FF2B5EF4-FFF2-40B4-BE49-F238E27FC236}">
                <a16:creationId xmlns:a16="http://schemas.microsoft.com/office/drawing/2014/main" id="{4DCC3652-7604-4DD3-B838-FB5E8A79853D}"/>
              </a:ext>
            </a:extLst>
          </p:cNvPr>
          <p:cNvSpPr>
            <a:spLocks noGrp="1"/>
          </p:cNvSpPr>
          <p:nvPr>
            <p:ph type="sldNum" sz="quarter" idx="12"/>
          </p:nvPr>
        </p:nvSpPr>
        <p:spPr/>
        <p:txBody>
          <a:bodyPr/>
          <a:lstStyle/>
          <a:p>
            <a:fld id="{5906CD73-2498-4BE0-A4EC-7791F17A17E8}" type="slidenum">
              <a:rPr lang="pt-BR" smtClean="0"/>
              <a:t>‹nº›</a:t>
            </a:fld>
            <a:endParaRPr lang="pt-BR"/>
          </a:p>
        </p:txBody>
      </p:sp>
      <p:sp>
        <p:nvSpPr>
          <p:cNvPr id="8" name="Retângulo 7">
            <a:extLst>
              <a:ext uri="{FF2B5EF4-FFF2-40B4-BE49-F238E27FC236}">
                <a16:creationId xmlns:a16="http://schemas.microsoft.com/office/drawing/2014/main" id="{5A95FE76-C41F-4721-964B-C17E4736A4F3}"/>
              </a:ext>
            </a:extLst>
          </p:cNvPr>
          <p:cNvSpPr/>
          <p:nvPr userDrawn="1"/>
        </p:nvSpPr>
        <p:spPr>
          <a:xfrm>
            <a:off x="0" y="153824"/>
            <a:ext cx="838200" cy="84603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pic>
        <p:nvPicPr>
          <p:cNvPr id="9" name="Gráfico 8" descr="Acento Circunflexo à Esquerda com preenchimento sólido">
            <a:extLst>
              <a:ext uri="{FF2B5EF4-FFF2-40B4-BE49-F238E27FC236}">
                <a16:creationId xmlns:a16="http://schemas.microsoft.com/office/drawing/2014/main" id="{52B6EEDA-941A-452C-BDAD-717738FF50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54939" y="212680"/>
            <a:ext cx="728321" cy="728321"/>
          </a:xfrm>
          <a:prstGeom prst="rect">
            <a:avLst/>
          </a:prstGeom>
        </p:spPr>
      </p:pic>
    </p:spTree>
    <p:extLst>
      <p:ext uri="{BB962C8B-B14F-4D97-AF65-F5344CB8AC3E}">
        <p14:creationId xmlns:p14="http://schemas.microsoft.com/office/powerpoint/2010/main" val="4092773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D8658401-EBE1-4430-AE42-DCB245522B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B25C2C1-DE28-4410-BB97-23B006F373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34AD2E1-A808-4612-B43B-18C7D1BED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pt-BR"/>
              <a:t>2022</a:t>
            </a:r>
          </a:p>
        </p:txBody>
      </p:sp>
      <p:sp>
        <p:nvSpPr>
          <p:cNvPr id="5" name="Espaço Reservado para Rodapé 4">
            <a:extLst>
              <a:ext uri="{FF2B5EF4-FFF2-40B4-BE49-F238E27FC236}">
                <a16:creationId xmlns:a16="http://schemas.microsoft.com/office/drawing/2014/main" id="{2F6E3A86-BD0B-4F69-9D1E-C52CC27F22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a:t>Associação Brasileira de Criminalística</a:t>
            </a:r>
          </a:p>
        </p:txBody>
      </p:sp>
      <p:sp>
        <p:nvSpPr>
          <p:cNvPr id="6" name="Espaço Reservado para Número de Slide 5">
            <a:extLst>
              <a:ext uri="{FF2B5EF4-FFF2-40B4-BE49-F238E27FC236}">
                <a16:creationId xmlns:a16="http://schemas.microsoft.com/office/drawing/2014/main" id="{0A1053B6-6899-4ED8-A9B0-380162FA0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6CD73-2498-4BE0-A4EC-7791F17A17E8}" type="slidenum">
              <a:rPr lang="pt-BR" smtClean="0"/>
              <a:t>‹nº›</a:t>
            </a:fld>
            <a:endParaRPr lang="pt-BR"/>
          </a:p>
        </p:txBody>
      </p:sp>
      <p:sp>
        <p:nvSpPr>
          <p:cNvPr id="7" name="Retângulo 6">
            <a:extLst>
              <a:ext uri="{FF2B5EF4-FFF2-40B4-BE49-F238E27FC236}">
                <a16:creationId xmlns:a16="http://schemas.microsoft.com/office/drawing/2014/main" id="{2674CECB-C8BC-4D19-A502-BB235FC9F029}"/>
              </a:ext>
            </a:extLst>
          </p:cNvPr>
          <p:cNvSpPr/>
          <p:nvPr userDrawn="1"/>
        </p:nvSpPr>
        <p:spPr>
          <a:xfrm>
            <a:off x="0" y="153824"/>
            <a:ext cx="838200" cy="84603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pic>
        <p:nvPicPr>
          <p:cNvPr id="8" name="Gráfico 7" descr="Acento Circunflexo à Esquerda com preenchimento sólido">
            <a:extLst>
              <a:ext uri="{FF2B5EF4-FFF2-40B4-BE49-F238E27FC236}">
                <a16:creationId xmlns:a16="http://schemas.microsoft.com/office/drawing/2014/main" id="{D7DE6A82-8A10-4EF6-813A-54F306A6B96A}"/>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0800000">
            <a:off x="54939" y="212680"/>
            <a:ext cx="728321" cy="728321"/>
          </a:xfrm>
          <a:prstGeom prst="rect">
            <a:avLst/>
          </a:prstGeom>
        </p:spPr>
      </p:pic>
    </p:spTree>
    <p:extLst>
      <p:ext uri="{BB962C8B-B14F-4D97-AF65-F5344CB8AC3E}">
        <p14:creationId xmlns:p14="http://schemas.microsoft.com/office/powerpoint/2010/main" val="8210161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F406AEF8-DA7E-4EB1-8EE0-DA4D6A5B2CE3}"/>
              </a:ext>
            </a:extLst>
          </p:cNvPr>
          <p:cNvSpPr/>
          <p:nvPr/>
        </p:nvSpPr>
        <p:spPr>
          <a:xfrm>
            <a:off x="3228886" y="2696714"/>
            <a:ext cx="5734228" cy="2287819"/>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675B0449-804C-422E-BC4C-27B7E8485692}"/>
              </a:ext>
            </a:extLst>
          </p:cNvPr>
          <p:cNvSpPr>
            <a:spLocks noGrp="1"/>
          </p:cNvSpPr>
          <p:nvPr>
            <p:ph type="ctrTitle"/>
          </p:nvPr>
        </p:nvSpPr>
        <p:spPr>
          <a:xfrm>
            <a:off x="3651955" y="2641809"/>
            <a:ext cx="4888090" cy="2208253"/>
          </a:xfrm>
        </p:spPr>
        <p:txBody>
          <a:bodyPr anchor="b">
            <a:normAutofit/>
          </a:bodyPr>
          <a:lstStyle/>
          <a:p>
            <a:r>
              <a:rPr lang="pt-BR" sz="4400" b="1" dirty="0">
                <a:solidFill>
                  <a:schemeClr val="bg1"/>
                </a:solidFill>
                <a:latin typeface="Arial" panose="020B0604020202020204" pitchFamily="34" charset="0"/>
                <a:cs typeface="Arial" panose="020B0604020202020204" pitchFamily="34" charset="0"/>
              </a:rPr>
              <a:t>ASSOCIAÇÃO BRASILEIRA DE CRIMINALÍSTICA</a:t>
            </a:r>
          </a:p>
        </p:txBody>
      </p:sp>
      <p:pic>
        <p:nvPicPr>
          <p:cNvPr id="4" name="Imagem 3">
            <a:extLst>
              <a:ext uri="{FF2B5EF4-FFF2-40B4-BE49-F238E27FC236}">
                <a16:creationId xmlns:a16="http://schemas.microsoft.com/office/drawing/2014/main" id="{FAAF3E50-6AF9-4E80-9A8D-89F592717024}"/>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5040383" y="183296"/>
            <a:ext cx="2043933" cy="2459534"/>
          </a:xfrm>
          <a:prstGeom prst="rect">
            <a:avLst/>
          </a:prstGeom>
          <a:noFill/>
        </p:spPr>
      </p:pic>
      <p:sp>
        <p:nvSpPr>
          <p:cNvPr id="12" name="Retângulo 11">
            <a:extLst>
              <a:ext uri="{FF2B5EF4-FFF2-40B4-BE49-F238E27FC236}">
                <a16:creationId xmlns:a16="http://schemas.microsoft.com/office/drawing/2014/main" id="{A5D47E61-FBDE-422A-B86E-5C97FDE216A7}"/>
              </a:ext>
            </a:extLst>
          </p:cNvPr>
          <p:cNvSpPr/>
          <p:nvPr/>
        </p:nvSpPr>
        <p:spPr>
          <a:xfrm>
            <a:off x="3584656" y="4850062"/>
            <a:ext cx="4955389" cy="9323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Subtítulo 2">
            <a:extLst>
              <a:ext uri="{FF2B5EF4-FFF2-40B4-BE49-F238E27FC236}">
                <a16:creationId xmlns:a16="http://schemas.microsoft.com/office/drawing/2014/main" id="{680EEFCC-D793-4C18-BB9D-88004284E4C1}"/>
              </a:ext>
            </a:extLst>
          </p:cNvPr>
          <p:cNvSpPr>
            <a:spLocks noGrp="1"/>
          </p:cNvSpPr>
          <p:nvPr>
            <p:ph type="subTitle" idx="1"/>
          </p:nvPr>
        </p:nvSpPr>
        <p:spPr>
          <a:xfrm>
            <a:off x="3869528" y="5092301"/>
            <a:ext cx="4452943" cy="1208141"/>
          </a:xfrm>
        </p:spPr>
        <p:txBody>
          <a:bodyPr>
            <a:normAutofit/>
          </a:bodyPr>
          <a:lstStyle/>
          <a:p>
            <a:pPr>
              <a:lnSpc>
                <a:spcPct val="50000"/>
              </a:lnSpc>
            </a:pPr>
            <a:r>
              <a:rPr lang="pt-BR" b="1" dirty="0">
                <a:solidFill>
                  <a:schemeClr val="bg1"/>
                </a:solidFill>
                <a:latin typeface="Arial" panose="020B0604020202020204" pitchFamily="34" charset="0"/>
                <a:cs typeface="Arial" panose="020B0604020202020204" pitchFamily="34" charset="0"/>
              </a:rPr>
              <a:t>LEANDRO CERQUEIRA LIMA</a:t>
            </a:r>
          </a:p>
          <a:p>
            <a:pPr>
              <a:lnSpc>
                <a:spcPct val="50000"/>
              </a:lnSpc>
            </a:pPr>
            <a:r>
              <a:rPr lang="pt-BR" dirty="0">
                <a:solidFill>
                  <a:schemeClr val="bg1"/>
                </a:solidFill>
              </a:rPr>
              <a:t>Presidente - Perito Criminal</a:t>
            </a:r>
          </a:p>
        </p:txBody>
      </p:sp>
      <p:sp>
        <p:nvSpPr>
          <p:cNvPr id="6" name="Espaço Reservado para Rodapé 5">
            <a:extLst>
              <a:ext uri="{FF2B5EF4-FFF2-40B4-BE49-F238E27FC236}">
                <a16:creationId xmlns:a16="http://schemas.microsoft.com/office/drawing/2014/main" id="{813C44CA-9794-4864-8B8E-5E536A9CC912}"/>
              </a:ext>
            </a:extLst>
          </p:cNvPr>
          <p:cNvSpPr>
            <a:spLocks noGrp="1"/>
          </p:cNvSpPr>
          <p:nvPr>
            <p:ph type="ftr" sz="quarter" idx="11"/>
          </p:nvPr>
        </p:nvSpPr>
        <p:spPr/>
        <p:txBody>
          <a:bodyPr/>
          <a:lstStyle/>
          <a:p>
            <a:r>
              <a:rPr lang="pt-BR"/>
              <a:t>Associação Brasileira de Criminalística</a:t>
            </a:r>
          </a:p>
        </p:txBody>
      </p:sp>
      <p:sp>
        <p:nvSpPr>
          <p:cNvPr id="7" name="Espaço Reservado para Número de Slide 6">
            <a:extLst>
              <a:ext uri="{FF2B5EF4-FFF2-40B4-BE49-F238E27FC236}">
                <a16:creationId xmlns:a16="http://schemas.microsoft.com/office/drawing/2014/main" id="{4107BD40-0737-443F-9A1E-021740417C50}"/>
              </a:ext>
            </a:extLst>
          </p:cNvPr>
          <p:cNvSpPr>
            <a:spLocks noGrp="1"/>
          </p:cNvSpPr>
          <p:nvPr>
            <p:ph type="sldNum" sz="quarter" idx="12"/>
          </p:nvPr>
        </p:nvSpPr>
        <p:spPr/>
        <p:txBody>
          <a:bodyPr/>
          <a:lstStyle/>
          <a:p>
            <a:fld id="{5906CD73-2498-4BE0-A4EC-7791F17A17E8}" type="slidenum">
              <a:rPr lang="pt-BR" smtClean="0"/>
              <a:t>1</a:t>
            </a:fld>
            <a:endParaRPr lang="pt-BR"/>
          </a:p>
        </p:txBody>
      </p:sp>
      <p:sp>
        <p:nvSpPr>
          <p:cNvPr id="8" name="Espaço Reservado para Data 7">
            <a:extLst>
              <a:ext uri="{FF2B5EF4-FFF2-40B4-BE49-F238E27FC236}">
                <a16:creationId xmlns:a16="http://schemas.microsoft.com/office/drawing/2014/main" id="{406D28FC-8218-4A7D-B479-A0FB7E47316F}"/>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299379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24658F05-4A41-411D-BB83-E289CB4B6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088" y="2176584"/>
            <a:ext cx="9065896" cy="4430591"/>
          </a:xfrm>
          <a:prstGeom prst="rect">
            <a:avLst/>
          </a:prstGeom>
        </p:spPr>
      </p:pic>
      <p:pic>
        <p:nvPicPr>
          <p:cNvPr id="5" name="Imagem 4">
            <a:extLst>
              <a:ext uri="{FF2B5EF4-FFF2-40B4-BE49-F238E27FC236}">
                <a16:creationId xmlns:a16="http://schemas.microsoft.com/office/drawing/2014/main" id="{ABCE1BA8-458C-42D8-9F79-C92673F2B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320" y="52635"/>
            <a:ext cx="9787067" cy="2374774"/>
          </a:xfrm>
          <a:prstGeom prst="rect">
            <a:avLst/>
          </a:prstGeom>
        </p:spPr>
      </p:pic>
      <p:sp>
        <p:nvSpPr>
          <p:cNvPr id="2" name="Espaço Reservado para Rodapé 1">
            <a:extLst>
              <a:ext uri="{FF2B5EF4-FFF2-40B4-BE49-F238E27FC236}">
                <a16:creationId xmlns:a16="http://schemas.microsoft.com/office/drawing/2014/main" id="{838B4695-E87C-43CD-8518-54B984ADEFB2}"/>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72698710-875C-4D38-89F5-B954BD94C79F}"/>
              </a:ext>
            </a:extLst>
          </p:cNvPr>
          <p:cNvSpPr>
            <a:spLocks noGrp="1"/>
          </p:cNvSpPr>
          <p:nvPr>
            <p:ph type="sldNum" sz="quarter" idx="12"/>
          </p:nvPr>
        </p:nvSpPr>
        <p:spPr/>
        <p:txBody>
          <a:bodyPr/>
          <a:lstStyle/>
          <a:p>
            <a:fld id="{5906CD73-2498-4BE0-A4EC-7791F17A17E8}" type="slidenum">
              <a:rPr lang="pt-BR" smtClean="0"/>
              <a:t>10</a:t>
            </a:fld>
            <a:endParaRPr lang="pt-BR"/>
          </a:p>
        </p:txBody>
      </p:sp>
      <p:sp>
        <p:nvSpPr>
          <p:cNvPr id="4" name="Espaço Reservado para Data 3">
            <a:extLst>
              <a:ext uri="{FF2B5EF4-FFF2-40B4-BE49-F238E27FC236}">
                <a16:creationId xmlns:a16="http://schemas.microsoft.com/office/drawing/2014/main" id="{05F27C82-E58D-4070-B1BC-2FF419FB236E}"/>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2362581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2713D71-1D05-4F72-9FAE-36AA45A9D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956" y="72112"/>
            <a:ext cx="7562088" cy="6149226"/>
          </a:xfrm>
          <a:prstGeom prst="rect">
            <a:avLst/>
          </a:prstGeom>
        </p:spPr>
      </p:pic>
      <p:sp>
        <p:nvSpPr>
          <p:cNvPr id="2" name="Espaço Reservado para Rodapé 1">
            <a:extLst>
              <a:ext uri="{FF2B5EF4-FFF2-40B4-BE49-F238E27FC236}">
                <a16:creationId xmlns:a16="http://schemas.microsoft.com/office/drawing/2014/main" id="{B6152A3C-3CB2-4BEA-B6C6-4DCF6B24F049}"/>
              </a:ext>
            </a:extLst>
          </p:cNvPr>
          <p:cNvSpPr>
            <a:spLocks noGrp="1"/>
          </p:cNvSpPr>
          <p:nvPr>
            <p:ph type="ftr" sz="quarter" idx="11"/>
          </p:nvPr>
        </p:nvSpPr>
        <p:spPr/>
        <p:txBody>
          <a:bodyPr/>
          <a:lstStyle/>
          <a:p>
            <a:r>
              <a:rPr lang="pt-BR"/>
              <a:t>Associação Brasileira de Criminalística</a:t>
            </a:r>
            <a:endParaRPr lang="pt-BR" dirty="0"/>
          </a:p>
        </p:txBody>
      </p:sp>
      <p:sp>
        <p:nvSpPr>
          <p:cNvPr id="4" name="Espaço Reservado para Número de Slide 3">
            <a:extLst>
              <a:ext uri="{FF2B5EF4-FFF2-40B4-BE49-F238E27FC236}">
                <a16:creationId xmlns:a16="http://schemas.microsoft.com/office/drawing/2014/main" id="{A3938855-54DA-4390-AE40-CE1035C8EFFC}"/>
              </a:ext>
            </a:extLst>
          </p:cNvPr>
          <p:cNvSpPr>
            <a:spLocks noGrp="1"/>
          </p:cNvSpPr>
          <p:nvPr>
            <p:ph type="sldNum" sz="quarter" idx="12"/>
          </p:nvPr>
        </p:nvSpPr>
        <p:spPr/>
        <p:txBody>
          <a:bodyPr/>
          <a:lstStyle/>
          <a:p>
            <a:fld id="{5906CD73-2498-4BE0-A4EC-7791F17A17E8}" type="slidenum">
              <a:rPr lang="pt-BR" smtClean="0"/>
              <a:t>11</a:t>
            </a:fld>
            <a:endParaRPr lang="pt-BR"/>
          </a:p>
        </p:txBody>
      </p:sp>
      <p:sp>
        <p:nvSpPr>
          <p:cNvPr id="5" name="Espaço Reservado para Data 4">
            <a:extLst>
              <a:ext uri="{FF2B5EF4-FFF2-40B4-BE49-F238E27FC236}">
                <a16:creationId xmlns:a16="http://schemas.microsoft.com/office/drawing/2014/main" id="{B5FBC53F-C826-4656-871B-FDF23869BBB8}"/>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3640348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FFA8DCF2-B315-443A-9E31-7D63DEEB0A48}"/>
              </a:ext>
            </a:extLst>
          </p:cNvPr>
          <p:cNvSpPr/>
          <p:nvPr/>
        </p:nvSpPr>
        <p:spPr>
          <a:xfrm>
            <a:off x="905873" y="1430858"/>
            <a:ext cx="10694578" cy="3653889"/>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1">
            <a:extLst>
              <a:ext uri="{FF2B5EF4-FFF2-40B4-BE49-F238E27FC236}">
                <a16:creationId xmlns:a16="http://schemas.microsoft.com/office/drawing/2014/main" id="{A078183D-D908-42B1-9579-16910244EFD1}"/>
              </a:ext>
            </a:extLst>
          </p:cNvPr>
          <p:cNvSpPr txBox="1">
            <a:spLocks/>
          </p:cNvSpPr>
          <p:nvPr/>
        </p:nvSpPr>
        <p:spPr>
          <a:xfrm>
            <a:off x="1409700" y="2167083"/>
            <a:ext cx="9686924" cy="20288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pt-BR" sz="2700" b="1" dirty="0">
                <a:solidFill>
                  <a:schemeClr val="bg1"/>
                </a:solidFill>
                <a:latin typeface="Arial" panose="020B0604020202020204" pitchFamily="34" charset="0"/>
              </a:rPr>
              <a:t>A PADRONIZAÇÃO DA NOMENCLATURA TAMBÉM MELHORA O ENTENDIMENTO DA POPULAÇÃO DO QUE É A ATIVIDADE DE PERÍCIA OFICIAL NO ÂMBITO CRIMINAL E DO QUE SE ESPERA DO TRABALHO DOS PERITOS OFICIAIS.</a:t>
            </a:r>
          </a:p>
        </p:txBody>
      </p:sp>
      <p:sp>
        <p:nvSpPr>
          <p:cNvPr id="2" name="Espaço Reservado para Rodapé 1">
            <a:extLst>
              <a:ext uri="{FF2B5EF4-FFF2-40B4-BE49-F238E27FC236}">
                <a16:creationId xmlns:a16="http://schemas.microsoft.com/office/drawing/2014/main" id="{DAE5DBAC-8C19-485B-876F-19D00A4B205E}"/>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9B28C4B4-EB12-48B5-8A53-6241212421E8}"/>
              </a:ext>
            </a:extLst>
          </p:cNvPr>
          <p:cNvSpPr>
            <a:spLocks noGrp="1"/>
          </p:cNvSpPr>
          <p:nvPr>
            <p:ph type="sldNum" sz="quarter" idx="12"/>
          </p:nvPr>
        </p:nvSpPr>
        <p:spPr/>
        <p:txBody>
          <a:bodyPr/>
          <a:lstStyle/>
          <a:p>
            <a:fld id="{5906CD73-2498-4BE0-A4EC-7791F17A17E8}" type="slidenum">
              <a:rPr lang="pt-BR" smtClean="0"/>
              <a:t>12</a:t>
            </a:fld>
            <a:endParaRPr lang="pt-BR"/>
          </a:p>
        </p:txBody>
      </p:sp>
      <p:sp>
        <p:nvSpPr>
          <p:cNvPr id="6" name="Espaço Reservado para Data 5">
            <a:extLst>
              <a:ext uri="{FF2B5EF4-FFF2-40B4-BE49-F238E27FC236}">
                <a16:creationId xmlns:a16="http://schemas.microsoft.com/office/drawing/2014/main" id="{E0B74DD4-57A1-4CD4-A81C-C701432E5288}"/>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2108766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AA6AC237-D090-470C-B3FD-3CF4C725E328}"/>
              </a:ext>
            </a:extLst>
          </p:cNvPr>
          <p:cNvSpPr/>
          <p:nvPr/>
        </p:nvSpPr>
        <p:spPr>
          <a:xfrm>
            <a:off x="2144994" y="320675"/>
            <a:ext cx="7397098" cy="132556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D7B84A19-6535-4D3A-98D0-D87C9D6522E9}"/>
              </a:ext>
            </a:extLst>
          </p:cNvPr>
          <p:cNvSpPr>
            <a:spLocks noGrp="1"/>
          </p:cNvSpPr>
          <p:nvPr>
            <p:ph type="title"/>
          </p:nvPr>
        </p:nvSpPr>
        <p:spPr>
          <a:xfrm>
            <a:off x="2649908" y="335422"/>
            <a:ext cx="6194989" cy="1325563"/>
          </a:xfrm>
        </p:spPr>
        <p:txBody>
          <a:bodyPr>
            <a:normAutofit/>
          </a:bodyPr>
          <a:lstStyle/>
          <a:p>
            <a:pPr algn="ctr"/>
            <a:r>
              <a:rPr lang="pt-BR" sz="3600" b="1" dirty="0">
                <a:solidFill>
                  <a:schemeClr val="bg1"/>
                </a:solidFill>
              </a:rPr>
              <a:t>NOMENCLATURA DOS ÓRGÃOS </a:t>
            </a:r>
            <a:br>
              <a:rPr lang="pt-BR" sz="3600" b="1" dirty="0">
                <a:solidFill>
                  <a:schemeClr val="bg1"/>
                </a:solidFill>
              </a:rPr>
            </a:br>
            <a:r>
              <a:rPr lang="pt-BR" sz="3600" b="1" dirty="0">
                <a:solidFill>
                  <a:schemeClr val="bg1"/>
                </a:solidFill>
              </a:rPr>
              <a:t>PERICIAIS NOS ESTADOS</a:t>
            </a:r>
          </a:p>
        </p:txBody>
      </p:sp>
      <p:sp>
        <p:nvSpPr>
          <p:cNvPr id="4" name="Espaço Reservado para Conteúdo 3">
            <a:extLst>
              <a:ext uri="{FF2B5EF4-FFF2-40B4-BE49-F238E27FC236}">
                <a16:creationId xmlns:a16="http://schemas.microsoft.com/office/drawing/2014/main" id="{2F5480A6-DEB3-4641-9FDE-3DB712D9800B}"/>
              </a:ext>
            </a:extLst>
          </p:cNvPr>
          <p:cNvSpPr>
            <a:spLocks noGrp="1"/>
          </p:cNvSpPr>
          <p:nvPr>
            <p:ph sz="half" idx="1"/>
          </p:nvPr>
        </p:nvSpPr>
        <p:spPr/>
        <p:txBody>
          <a:bodyPr>
            <a:normAutofit lnSpcReduction="10000"/>
          </a:bodyPr>
          <a:lstStyle/>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Coordenadoria-Geral de Perícias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(MS, SE)</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Departamento de Polícia Técnica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(BA, DF)</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Departamento de Polícia Técnico-Científica</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(AC, AM, PI, RJ)</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Departamento Técnico-Científico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(RR)</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Gerência-Geral de Polícia Científica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(PE)</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Instituto de Polícia Científica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(PB)</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Instituto-Geral de Perícias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(RS)</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Instituto Técnico-Científico de Perícia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(RN)</a:t>
            </a:r>
          </a:p>
          <a:p>
            <a:endParaRPr lang="pt-BR" dirty="0"/>
          </a:p>
        </p:txBody>
      </p:sp>
      <p:sp>
        <p:nvSpPr>
          <p:cNvPr id="5" name="Espaço Reservado para Conteúdo 4">
            <a:extLst>
              <a:ext uri="{FF2B5EF4-FFF2-40B4-BE49-F238E27FC236}">
                <a16:creationId xmlns:a16="http://schemas.microsoft.com/office/drawing/2014/main" id="{0B72348C-0550-4B96-979B-000E5DE769D0}"/>
              </a:ext>
            </a:extLst>
          </p:cNvPr>
          <p:cNvSpPr>
            <a:spLocks noGrp="1"/>
          </p:cNvSpPr>
          <p:nvPr>
            <p:ph sz="half" idx="2"/>
          </p:nvPr>
        </p:nvSpPr>
        <p:spPr/>
        <p:txBody>
          <a:bodyPr>
            <a:normAutofit lnSpcReduction="10000"/>
          </a:bodyPr>
          <a:lstStyle/>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Perícia Oficial de Natureza Criminal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(MA)</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Perícia Oficial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(AL) </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Perícia Oficial e Identificação Técnica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(MT)</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Polícia Científica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(AP, PA, PR, SC)</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Perícia Forense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(CE)</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Polícia Técnico-Científica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(RO)</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Superintendência de Polícia Científica </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(TO)</a:t>
            </a:r>
          </a:p>
          <a:p>
            <a:pPr>
              <a:lnSpc>
                <a:spcPct val="107000"/>
              </a:lnSpc>
              <a:spcAft>
                <a:spcPts val="800"/>
              </a:spcAft>
            </a:pPr>
            <a:r>
              <a:rPr lang="pt-BR" sz="18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Superintendência de Polícia Técnico-Científica</a:t>
            </a:r>
            <a:r>
              <a:rPr lang="pt-BR"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    (ES, GO, MG, SP)</a:t>
            </a:r>
          </a:p>
          <a:p>
            <a:endParaRPr lang="pt-BR" dirty="0"/>
          </a:p>
        </p:txBody>
      </p:sp>
      <p:sp>
        <p:nvSpPr>
          <p:cNvPr id="3" name="Espaço Reservado para Rodapé 2">
            <a:extLst>
              <a:ext uri="{FF2B5EF4-FFF2-40B4-BE49-F238E27FC236}">
                <a16:creationId xmlns:a16="http://schemas.microsoft.com/office/drawing/2014/main" id="{88F1096F-3871-4248-9724-0AF1A8849C9D}"/>
              </a:ext>
            </a:extLst>
          </p:cNvPr>
          <p:cNvSpPr>
            <a:spLocks noGrp="1"/>
          </p:cNvSpPr>
          <p:nvPr>
            <p:ph type="ftr" sz="quarter" idx="11"/>
          </p:nvPr>
        </p:nvSpPr>
        <p:spPr/>
        <p:txBody>
          <a:bodyPr/>
          <a:lstStyle/>
          <a:p>
            <a:r>
              <a:rPr lang="pt-BR" dirty="0"/>
              <a:t>Associação Brasileira de Criminalística</a:t>
            </a:r>
          </a:p>
        </p:txBody>
      </p:sp>
      <p:sp>
        <p:nvSpPr>
          <p:cNvPr id="6" name="Espaço Reservado para Número de Slide 5">
            <a:extLst>
              <a:ext uri="{FF2B5EF4-FFF2-40B4-BE49-F238E27FC236}">
                <a16:creationId xmlns:a16="http://schemas.microsoft.com/office/drawing/2014/main" id="{9CE3EE52-4D13-4E5F-AC42-4D1C5AAC2D4C}"/>
              </a:ext>
            </a:extLst>
          </p:cNvPr>
          <p:cNvSpPr>
            <a:spLocks noGrp="1"/>
          </p:cNvSpPr>
          <p:nvPr>
            <p:ph type="sldNum" sz="quarter" idx="12"/>
          </p:nvPr>
        </p:nvSpPr>
        <p:spPr/>
        <p:txBody>
          <a:bodyPr/>
          <a:lstStyle/>
          <a:p>
            <a:fld id="{5906CD73-2498-4BE0-A4EC-7791F17A17E8}" type="slidenum">
              <a:rPr lang="pt-BR" smtClean="0"/>
              <a:t>13</a:t>
            </a:fld>
            <a:endParaRPr lang="pt-BR" dirty="0"/>
          </a:p>
        </p:txBody>
      </p:sp>
      <p:sp>
        <p:nvSpPr>
          <p:cNvPr id="8" name="Espaço Reservado para Data 7">
            <a:extLst>
              <a:ext uri="{FF2B5EF4-FFF2-40B4-BE49-F238E27FC236}">
                <a16:creationId xmlns:a16="http://schemas.microsoft.com/office/drawing/2014/main" id="{EC9B74AF-015F-488A-B6DD-1D537D265DBA}"/>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4067793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2CD9D26E-4EAD-4850-986E-F4E31A7C5039}"/>
              </a:ext>
            </a:extLst>
          </p:cNvPr>
          <p:cNvSpPr/>
          <p:nvPr/>
        </p:nvSpPr>
        <p:spPr>
          <a:xfrm>
            <a:off x="684608" y="1288278"/>
            <a:ext cx="10822784" cy="428144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a:extLst>
              <a:ext uri="{FF2B5EF4-FFF2-40B4-BE49-F238E27FC236}">
                <a16:creationId xmlns:a16="http://schemas.microsoft.com/office/drawing/2014/main" id="{E5456340-3E90-4F3E-83EA-32DBBE772905}"/>
              </a:ext>
            </a:extLst>
          </p:cNvPr>
          <p:cNvSpPr>
            <a:spLocks noGrp="1"/>
          </p:cNvSpPr>
          <p:nvPr>
            <p:ph type="title"/>
          </p:nvPr>
        </p:nvSpPr>
        <p:spPr>
          <a:xfrm>
            <a:off x="838200" y="365125"/>
            <a:ext cx="10515600" cy="5817014"/>
          </a:xfrm>
        </p:spPr>
        <p:txBody>
          <a:bodyPr>
            <a:normAutofit/>
          </a:bodyPr>
          <a:lstStyle/>
          <a:p>
            <a:pPr algn="just"/>
            <a:r>
              <a:rPr lang="pt-BR" sz="2400" dirty="0">
                <a:solidFill>
                  <a:schemeClr val="bg1"/>
                </a:solidFill>
                <a:latin typeface="Arial" panose="020B0604020202020204" pitchFamily="34" charset="0"/>
              </a:rPr>
              <a:t>EM TODOS OS ESTADOS, MESMO ONDE A PERÍCIA É SUBORDINADA À POLÍCIA CIVIL, EXISTEM ESTRUTURAS ESPECÍFICAS PARA A PERÍCIA (DEPARTAMENTOS OU SUPERINTENDÊNCIAS) COM VIATURAS E EQUIPAMENTOS ESPECÍFICOS, E EM TODO O BRASIL OS DIRETORES DOS ÓRGÃOS PERICIAIS SÃO PERITOS OFICIAIS.</a:t>
            </a:r>
            <a:br>
              <a:rPr lang="pt-BR" sz="2400" dirty="0">
                <a:solidFill>
                  <a:schemeClr val="bg1"/>
                </a:solidFill>
                <a:latin typeface="Arial" panose="020B0604020202020204" pitchFamily="34" charset="0"/>
              </a:rPr>
            </a:br>
            <a:br>
              <a:rPr lang="pt-BR" sz="2400" dirty="0">
                <a:solidFill>
                  <a:schemeClr val="bg1"/>
                </a:solidFill>
                <a:latin typeface="Arial" panose="020B0604020202020204" pitchFamily="34" charset="0"/>
              </a:rPr>
            </a:br>
            <a:r>
              <a:rPr lang="pt-BR" sz="2400" dirty="0">
                <a:solidFill>
                  <a:schemeClr val="bg1"/>
                </a:solidFill>
                <a:latin typeface="Arial" panose="020B0604020202020204" pitchFamily="34" charset="0"/>
              </a:rPr>
              <a:t>ASSIM SENDO, É FALACIOSA A INFORMAÇÃO DE QUE A PEC GERARÁ CUSTOS, POIS, ALÉM DE NÃO OBRIGAR A DESVINCULÃÇÃO, JÁ EXISTEM ESTRUTURAS ESPECÍFICAS PARA A PERÍCIA EM TODOS OS ESTADOS.</a:t>
            </a:r>
            <a:endParaRPr lang="pt-BR" sz="2400" b="1" dirty="0">
              <a:solidFill>
                <a:schemeClr val="bg1"/>
              </a:solidFill>
              <a:latin typeface="Arial" panose="020B0604020202020204" pitchFamily="34" charset="0"/>
            </a:endParaRPr>
          </a:p>
        </p:txBody>
      </p:sp>
      <p:sp>
        <p:nvSpPr>
          <p:cNvPr id="2" name="Espaço Reservado para Rodapé 1">
            <a:extLst>
              <a:ext uri="{FF2B5EF4-FFF2-40B4-BE49-F238E27FC236}">
                <a16:creationId xmlns:a16="http://schemas.microsoft.com/office/drawing/2014/main" id="{AD1E88EB-40FC-4551-AA2B-B23D3980C158}"/>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7064F836-910F-4008-96E2-B54C7AE4F299}"/>
              </a:ext>
            </a:extLst>
          </p:cNvPr>
          <p:cNvSpPr>
            <a:spLocks noGrp="1"/>
          </p:cNvSpPr>
          <p:nvPr>
            <p:ph type="sldNum" sz="quarter" idx="12"/>
          </p:nvPr>
        </p:nvSpPr>
        <p:spPr/>
        <p:txBody>
          <a:bodyPr/>
          <a:lstStyle/>
          <a:p>
            <a:fld id="{5906CD73-2498-4BE0-A4EC-7791F17A17E8}" type="slidenum">
              <a:rPr lang="pt-BR" smtClean="0"/>
              <a:t>14</a:t>
            </a:fld>
            <a:endParaRPr lang="pt-BR"/>
          </a:p>
        </p:txBody>
      </p:sp>
      <p:sp>
        <p:nvSpPr>
          <p:cNvPr id="6" name="Espaço Reservado para Data 5">
            <a:extLst>
              <a:ext uri="{FF2B5EF4-FFF2-40B4-BE49-F238E27FC236}">
                <a16:creationId xmlns:a16="http://schemas.microsoft.com/office/drawing/2014/main" id="{F8E3AC89-CD8E-4F68-9B6F-DAB33DBE73E5}"/>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900717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0BFCD9C3-3B40-471E-BF3F-AF4812458122}"/>
              </a:ext>
            </a:extLst>
          </p:cNvPr>
          <p:cNvSpPr/>
          <p:nvPr/>
        </p:nvSpPr>
        <p:spPr>
          <a:xfrm>
            <a:off x="693151" y="1258621"/>
            <a:ext cx="10660649" cy="47001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CAFC68AB-83C8-4AF5-A331-D6665612F4BD}"/>
              </a:ext>
            </a:extLst>
          </p:cNvPr>
          <p:cNvSpPr/>
          <p:nvPr/>
        </p:nvSpPr>
        <p:spPr>
          <a:xfrm>
            <a:off x="693153" y="2622134"/>
            <a:ext cx="4007034" cy="47001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D8A06278-2CC2-4887-8A99-B06D9CE054C9}"/>
              </a:ext>
            </a:extLst>
          </p:cNvPr>
          <p:cNvSpPr/>
          <p:nvPr/>
        </p:nvSpPr>
        <p:spPr>
          <a:xfrm>
            <a:off x="702470" y="4096393"/>
            <a:ext cx="3857715" cy="47001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3CBE5B36-6A5F-426C-9BA4-53F803AE18FB}"/>
              </a:ext>
            </a:extLst>
          </p:cNvPr>
          <p:cNvSpPr/>
          <p:nvPr/>
        </p:nvSpPr>
        <p:spPr>
          <a:xfrm>
            <a:off x="7930969" y="4028140"/>
            <a:ext cx="1359262" cy="47001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A3A80AD7-104E-4E2D-B243-0FBAF8FB71C6}"/>
              </a:ext>
            </a:extLst>
          </p:cNvPr>
          <p:cNvSpPr/>
          <p:nvPr/>
        </p:nvSpPr>
        <p:spPr>
          <a:xfrm>
            <a:off x="1726250" y="4836278"/>
            <a:ext cx="3819971" cy="47001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E9102EE3-DD2F-41ED-A8F2-5CFC234D3B2E}"/>
              </a:ext>
            </a:extLst>
          </p:cNvPr>
          <p:cNvSpPr/>
          <p:nvPr/>
        </p:nvSpPr>
        <p:spPr>
          <a:xfrm>
            <a:off x="4560185" y="4469034"/>
            <a:ext cx="2977206" cy="401879"/>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Rodapé 1">
            <a:extLst>
              <a:ext uri="{FF2B5EF4-FFF2-40B4-BE49-F238E27FC236}">
                <a16:creationId xmlns:a16="http://schemas.microsoft.com/office/drawing/2014/main" id="{27086681-CE47-4B3A-9EFD-D985A9D9B20B}"/>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9F173BE2-8ACB-4ECC-B0B0-0FA854F26CD8}"/>
              </a:ext>
            </a:extLst>
          </p:cNvPr>
          <p:cNvSpPr>
            <a:spLocks noGrp="1"/>
          </p:cNvSpPr>
          <p:nvPr>
            <p:ph type="sldNum" sz="quarter" idx="12"/>
          </p:nvPr>
        </p:nvSpPr>
        <p:spPr/>
        <p:txBody>
          <a:bodyPr/>
          <a:lstStyle/>
          <a:p>
            <a:fld id="{5906CD73-2498-4BE0-A4EC-7791F17A17E8}" type="slidenum">
              <a:rPr lang="pt-BR" smtClean="0"/>
              <a:t>15</a:t>
            </a:fld>
            <a:endParaRPr lang="pt-BR"/>
          </a:p>
        </p:txBody>
      </p:sp>
      <p:sp>
        <p:nvSpPr>
          <p:cNvPr id="12" name="Espaço Reservado para Data 11">
            <a:extLst>
              <a:ext uri="{FF2B5EF4-FFF2-40B4-BE49-F238E27FC236}">
                <a16:creationId xmlns:a16="http://schemas.microsoft.com/office/drawing/2014/main" id="{8B2653E8-6D0C-42E9-BE51-454F8FD9DD4A}"/>
              </a:ext>
            </a:extLst>
          </p:cNvPr>
          <p:cNvSpPr>
            <a:spLocks noGrp="1"/>
          </p:cNvSpPr>
          <p:nvPr>
            <p:ph type="dt" sz="half" idx="10"/>
          </p:nvPr>
        </p:nvSpPr>
        <p:spPr/>
        <p:txBody>
          <a:bodyPr/>
          <a:lstStyle/>
          <a:p>
            <a:r>
              <a:rPr lang="pt-BR"/>
              <a:t>2022</a:t>
            </a:r>
          </a:p>
        </p:txBody>
      </p:sp>
      <p:sp>
        <p:nvSpPr>
          <p:cNvPr id="4" name="Título 3">
            <a:extLst>
              <a:ext uri="{FF2B5EF4-FFF2-40B4-BE49-F238E27FC236}">
                <a16:creationId xmlns:a16="http://schemas.microsoft.com/office/drawing/2014/main" id="{E5456340-3E90-4F3E-83EA-32DBBE772905}"/>
              </a:ext>
            </a:extLst>
          </p:cNvPr>
          <p:cNvSpPr>
            <a:spLocks noGrp="1"/>
          </p:cNvSpPr>
          <p:nvPr>
            <p:ph type="title"/>
          </p:nvPr>
        </p:nvSpPr>
        <p:spPr>
          <a:xfrm>
            <a:off x="838200" y="365125"/>
            <a:ext cx="10515600" cy="5817014"/>
          </a:xfrm>
        </p:spPr>
        <p:txBody>
          <a:bodyPr>
            <a:normAutofit/>
          </a:bodyPr>
          <a:lstStyle/>
          <a:p>
            <a:pPr algn="just"/>
            <a:r>
              <a:rPr lang="pt-BR" sz="2600" b="1" i="0" u="none" strike="noStrike" baseline="0" dirty="0">
                <a:solidFill>
                  <a:schemeClr val="bg1"/>
                </a:solidFill>
                <a:latin typeface="Arial" panose="020B0604020202020204" pitchFamily="34" charset="0"/>
              </a:rPr>
              <a:t>NÃO ALTERA A ESTRUTURA DA POLÍCIA FEDERAL</a:t>
            </a:r>
            <a:r>
              <a:rPr lang="pt-BR" sz="2600" b="0" i="0" u="none" strike="noStrike" baseline="0" dirty="0">
                <a:solidFill>
                  <a:schemeClr val="bg1"/>
                </a:solidFill>
                <a:latin typeface="Arial" panose="020B0604020202020204" pitchFamily="34" charset="0"/>
              </a:rPr>
              <a:t>, </a:t>
            </a:r>
            <a:r>
              <a:rPr lang="pt-BR" sz="2600" b="0" i="0" u="none" strike="noStrike" baseline="0" dirty="0">
                <a:latin typeface="Arial" panose="020B0604020202020204" pitchFamily="34" charset="0"/>
              </a:rPr>
              <a:t>RESPEITANDO A RESERVA CONSTITUCIONAL DE INICIATIVA DO PRESIDENTE DA REPÚBLICA.</a:t>
            </a:r>
            <a:br>
              <a:rPr lang="pt-BR" sz="2600" b="0" i="0" u="none" strike="noStrike" baseline="0" dirty="0">
                <a:latin typeface="Arial" panose="020B0604020202020204" pitchFamily="34" charset="0"/>
              </a:rPr>
            </a:br>
            <a:br>
              <a:rPr lang="pt-BR" sz="2600" b="0" i="0" u="none" strike="noStrike" baseline="0" dirty="0">
                <a:latin typeface="Arial" panose="020B0604020202020204" pitchFamily="34" charset="0"/>
              </a:rPr>
            </a:br>
            <a:r>
              <a:rPr lang="pt-BR" sz="2600" b="1" i="0" u="none" strike="noStrike" baseline="0" dirty="0">
                <a:solidFill>
                  <a:schemeClr val="bg1"/>
                </a:solidFill>
                <a:latin typeface="Arial" panose="020B0604020202020204" pitchFamily="34" charset="0"/>
              </a:rPr>
              <a:t>NÃO ALTERA O CPP</a:t>
            </a:r>
            <a:r>
              <a:rPr lang="pt-BR" sz="2600" b="0" i="0" u="none" strike="noStrike" baseline="0" dirty="0">
                <a:solidFill>
                  <a:schemeClr val="bg1"/>
                </a:solidFill>
                <a:latin typeface="Arial" panose="020B0604020202020204" pitchFamily="34" charset="0"/>
              </a:rPr>
              <a:t>, </a:t>
            </a:r>
            <a:r>
              <a:rPr lang="pt-BR" sz="2600" b="0" i="0" u="none" strike="noStrike" baseline="0" dirty="0">
                <a:latin typeface="Arial" panose="020B0604020202020204" pitchFamily="34" charset="0"/>
              </a:rPr>
              <a:t>POIS SOMENTE DIZ QUE AS PERÍCIAS OFICIAS DE NATUREZA CRIMINAL SERÃO REALIZADAS PELA POLÍCIA CIENTÍFICA.</a:t>
            </a:r>
            <a:br>
              <a:rPr lang="pt-BR" sz="2600" b="0" i="0" u="none" strike="noStrike" baseline="0" dirty="0">
                <a:latin typeface="Arial" panose="020B0604020202020204" pitchFamily="34" charset="0"/>
              </a:rPr>
            </a:br>
            <a:br>
              <a:rPr lang="pt-BR" sz="2600" b="0" i="0" u="none" strike="noStrike" baseline="0" dirty="0">
                <a:latin typeface="Arial" panose="020B0604020202020204" pitchFamily="34" charset="0"/>
              </a:rPr>
            </a:br>
            <a:r>
              <a:rPr lang="pt-BR" sz="2600" b="1" i="0" u="none" strike="noStrike" baseline="0" dirty="0">
                <a:solidFill>
                  <a:schemeClr val="bg1"/>
                </a:solidFill>
                <a:latin typeface="Arial" panose="020B0604020202020204" pitchFamily="34" charset="0"/>
              </a:rPr>
              <a:t>MANTÉM A PREVISÃO</a:t>
            </a:r>
            <a:r>
              <a:rPr lang="pt-BR" sz="2600" b="0" i="0" u="none" strike="noStrike" baseline="0" dirty="0">
                <a:solidFill>
                  <a:schemeClr val="bg1"/>
                </a:solidFill>
                <a:latin typeface="Arial" panose="020B0604020202020204" pitchFamily="34" charset="0"/>
              </a:rPr>
              <a:t> </a:t>
            </a:r>
            <a:r>
              <a:rPr lang="pt-BR" sz="2600" b="0" i="0" u="none" strike="noStrike" baseline="0" dirty="0">
                <a:latin typeface="Arial" panose="020B0604020202020204" pitchFamily="34" charset="0"/>
              </a:rPr>
              <a:t>NO CPP DO PERITO </a:t>
            </a:r>
            <a:r>
              <a:rPr lang="pt-BR" sz="2600" b="1" i="0" u="none" strike="noStrike" baseline="0" dirty="0">
                <a:solidFill>
                  <a:schemeClr val="bg1"/>
                </a:solidFill>
                <a:latin typeface="Arial" panose="020B0604020202020204" pitchFamily="34" charset="0"/>
              </a:rPr>
              <a:t>AD-HOC</a:t>
            </a:r>
            <a:r>
              <a:rPr lang="pt-BR" sz="2600" b="0" i="0" u="none" strike="noStrike" baseline="0" dirty="0">
                <a:solidFill>
                  <a:schemeClr val="bg1"/>
                </a:solidFill>
                <a:latin typeface="Arial" panose="020B0604020202020204" pitchFamily="34" charset="0"/>
              </a:rPr>
              <a:t> </a:t>
            </a:r>
            <a:r>
              <a:rPr lang="pt-BR" sz="2600" b="0" i="0" u="none" strike="noStrike" baseline="0" dirty="0">
                <a:latin typeface="Arial" panose="020B0604020202020204" pitchFamily="34" charset="0"/>
              </a:rPr>
              <a:t>(NOMEADO PELO DELEGADO), DO </a:t>
            </a:r>
            <a:r>
              <a:rPr lang="pt-BR" sz="2600" b="1" i="0" u="none" strike="noStrike" baseline="0" dirty="0">
                <a:solidFill>
                  <a:schemeClr val="bg1"/>
                </a:solidFill>
                <a:latin typeface="Arial" panose="020B0604020202020204" pitchFamily="34" charset="0"/>
              </a:rPr>
              <a:t>PERITO JUDICIAL </a:t>
            </a:r>
            <a:r>
              <a:rPr lang="pt-BR" sz="2600" b="0" i="0" u="none" strike="noStrike" baseline="0" dirty="0">
                <a:latin typeface="Arial" panose="020B0604020202020204" pitchFamily="34" charset="0"/>
              </a:rPr>
              <a:t>(NOMEADO PELO JUIZ) E DO </a:t>
            </a:r>
            <a:r>
              <a:rPr lang="pt-BR" sz="2600" b="1" i="0" u="none" strike="noStrike" baseline="0" dirty="0">
                <a:solidFill>
                  <a:schemeClr val="bg1"/>
                </a:solidFill>
                <a:latin typeface="Arial" panose="020B0604020202020204" pitchFamily="34" charset="0"/>
              </a:rPr>
              <a:t>ASSISTENTE</a:t>
            </a:r>
            <a:r>
              <a:rPr lang="pt-BR" sz="2600" b="1" i="0" u="none" strike="noStrike" baseline="0" dirty="0">
                <a:latin typeface="Arial" panose="020B0604020202020204" pitchFamily="34" charset="0"/>
              </a:rPr>
              <a:t> </a:t>
            </a:r>
            <a:r>
              <a:rPr lang="pt-BR" sz="2600" b="1" i="0" u="none" strike="noStrike" baseline="0" dirty="0">
                <a:solidFill>
                  <a:schemeClr val="bg1"/>
                </a:solidFill>
                <a:latin typeface="Arial" panose="020B0604020202020204" pitchFamily="34" charset="0"/>
              </a:rPr>
              <a:t>TÉCNICO</a:t>
            </a:r>
            <a:r>
              <a:rPr lang="pt-BR" sz="2600" b="1" i="0" u="none" strike="noStrike" baseline="0" dirty="0">
                <a:latin typeface="Arial" panose="020B0604020202020204" pitchFamily="34" charset="0"/>
              </a:rPr>
              <a:t> </a:t>
            </a:r>
            <a:r>
              <a:rPr lang="pt-BR" sz="2600" b="0" i="0" u="none" strike="noStrike" baseline="0" dirty="0">
                <a:latin typeface="Arial" panose="020B0604020202020204" pitchFamily="34" charset="0"/>
              </a:rPr>
              <a:t>(CONTRATADO PELAS PARTES).</a:t>
            </a:r>
            <a:endParaRPr lang="pt-BR" sz="2600" b="1" dirty="0">
              <a:latin typeface="Arial" panose="020B0604020202020204" pitchFamily="34" charset="0"/>
            </a:endParaRPr>
          </a:p>
        </p:txBody>
      </p:sp>
    </p:spTree>
    <p:extLst>
      <p:ext uri="{BB962C8B-B14F-4D97-AF65-F5344CB8AC3E}">
        <p14:creationId xmlns:p14="http://schemas.microsoft.com/office/powerpoint/2010/main" val="2456959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60329071-BE76-44C6-9179-D2CB33156413}"/>
              </a:ext>
            </a:extLst>
          </p:cNvPr>
          <p:cNvSpPr/>
          <p:nvPr/>
        </p:nvSpPr>
        <p:spPr>
          <a:xfrm>
            <a:off x="838200" y="1267796"/>
            <a:ext cx="5836065" cy="32151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8A361398-90C4-4A4D-A2BE-2475D2B08FC7}"/>
              </a:ext>
            </a:extLst>
          </p:cNvPr>
          <p:cNvSpPr/>
          <p:nvPr/>
        </p:nvSpPr>
        <p:spPr>
          <a:xfrm>
            <a:off x="838200" y="839531"/>
            <a:ext cx="10822784" cy="43797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71C8D6AB-39DB-415D-9103-A52BF4172F84}"/>
              </a:ext>
            </a:extLst>
          </p:cNvPr>
          <p:cNvSpPr/>
          <p:nvPr/>
        </p:nvSpPr>
        <p:spPr>
          <a:xfrm>
            <a:off x="915345" y="1221840"/>
            <a:ext cx="2759347" cy="367469"/>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a:extLst>
              <a:ext uri="{FF2B5EF4-FFF2-40B4-BE49-F238E27FC236}">
                <a16:creationId xmlns:a16="http://schemas.microsoft.com/office/drawing/2014/main" id="{E5456340-3E90-4F3E-83EA-32DBBE772905}"/>
              </a:ext>
            </a:extLst>
          </p:cNvPr>
          <p:cNvSpPr>
            <a:spLocks noGrp="1"/>
          </p:cNvSpPr>
          <p:nvPr>
            <p:ph type="title"/>
          </p:nvPr>
        </p:nvSpPr>
        <p:spPr>
          <a:xfrm>
            <a:off x="838200" y="783868"/>
            <a:ext cx="10515600" cy="5817014"/>
          </a:xfrm>
        </p:spPr>
        <p:txBody>
          <a:bodyPr>
            <a:normAutofit/>
          </a:bodyPr>
          <a:lstStyle/>
          <a:p>
            <a:pPr algn="just"/>
            <a:r>
              <a:rPr lang="pt-BR" sz="2500" b="1" i="0" u="none" strike="noStrike" baseline="0" dirty="0">
                <a:solidFill>
                  <a:schemeClr val="bg1"/>
                </a:solidFill>
                <a:latin typeface="Arial" panose="020B0604020202020204" pitchFamily="34" charset="0"/>
              </a:rPr>
              <a:t>NÃO ENTRA NO MÉRITO DE QUAIS SERVIDORES SÃO CONSIDERADOS PERITOS OFICIAIS</a:t>
            </a:r>
            <a:r>
              <a:rPr lang="pt-BR" sz="2500" i="0" u="none" strike="noStrike" baseline="0" dirty="0">
                <a:solidFill>
                  <a:schemeClr val="bg1"/>
                </a:solidFill>
                <a:latin typeface="Arial" panose="020B0604020202020204" pitchFamily="34" charset="0"/>
              </a:rPr>
              <a:t>, </a:t>
            </a:r>
            <a:r>
              <a:rPr lang="pt-BR" sz="2500" i="0" u="none" strike="noStrike" baseline="0" dirty="0">
                <a:latin typeface="Arial" panose="020B0604020202020204" pitchFamily="34" charset="0"/>
              </a:rPr>
              <a:t>SOMENTE DIZ QUE A POLÍCIA CIENTÍFICA SERÁ DIRIGIDA POR PERITO OFICIAL DE CARREIRA DA ATIVA, DEIXANDO DE FORA DESTA DISCUSSÃO ESTA QUESTÃO, QUE DEVE SER RESOLVIDA EM CADA ESTADO.</a:t>
            </a:r>
            <a:br>
              <a:rPr lang="pt-BR" sz="2500" i="0" u="none" strike="noStrike" baseline="0" dirty="0">
                <a:latin typeface="Arial" panose="020B0604020202020204" pitchFamily="34" charset="0"/>
              </a:rPr>
            </a:br>
            <a:br>
              <a:rPr lang="pt-BR" sz="2500" i="0" u="none" strike="noStrike" baseline="0" dirty="0">
                <a:latin typeface="Arial" panose="020B0604020202020204" pitchFamily="34" charset="0"/>
              </a:rPr>
            </a:br>
            <a:r>
              <a:rPr lang="pt-BR" sz="2500" i="0" u="none" strike="noStrike" baseline="0" dirty="0">
                <a:latin typeface="Arial" panose="020B0604020202020204" pitchFamily="34" charset="0"/>
              </a:rPr>
              <a:t>CASO SEJA INCLUÍDO NO TEXTO ALGO NESTE SENTIDO, COMO PRETENDE A EMENDA Nº 01, APRESENTADA PELO SENADOR NELSON TRAD, ENTENDEMOS QUE DEVE SER INCLUÍDA UMA REGRA DE TRANSIÇÃO, QUE DETERMINE COMO ÚNICO RESPONSÁVEL PELAS PERÍCIAS OFICIAIS O PERITO OFICIAL, DANDO PRAZO PARA QUE SE REALIZE A ADEQUAÇÃO EM TODOS OS ENTES FEDERATIVOS, DE FORMA A EVITAR QUE ESTA CONFUSÃO SE PROLONGUE ETERNAMENTE COM DIVERSOS CARGOS QUERENDO SE TORNAR PERITOS OFICIAIS E FAZER PERÍCIAS.</a:t>
            </a:r>
            <a:endParaRPr lang="pt-BR" sz="2500" b="1" dirty="0">
              <a:latin typeface="Arial" panose="020B0604020202020204" pitchFamily="34" charset="0"/>
            </a:endParaRPr>
          </a:p>
        </p:txBody>
      </p:sp>
      <p:sp>
        <p:nvSpPr>
          <p:cNvPr id="2" name="Espaço Reservado para Rodapé 1">
            <a:extLst>
              <a:ext uri="{FF2B5EF4-FFF2-40B4-BE49-F238E27FC236}">
                <a16:creationId xmlns:a16="http://schemas.microsoft.com/office/drawing/2014/main" id="{87767B56-AB98-4959-8069-00F68698EF1A}"/>
              </a:ext>
            </a:extLst>
          </p:cNvPr>
          <p:cNvSpPr>
            <a:spLocks noGrp="1"/>
          </p:cNvSpPr>
          <p:nvPr>
            <p:ph type="ftr" sz="quarter" idx="11"/>
          </p:nvPr>
        </p:nvSpPr>
        <p:spPr/>
        <p:txBody>
          <a:bodyPr/>
          <a:lstStyle/>
          <a:p>
            <a:r>
              <a:rPr lang="pt-BR" dirty="0"/>
              <a:t>Associação Brasileira de Criminalística</a:t>
            </a:r>
          </a:p>
        </p:txBody>
      </p:sp>
      <p:sp>
        <p:nvSpPr>
          <p:cNvPr id="3" name="Espaço Reservado para Número de Slide 2">
            <a:extLst>
              <a:ext uri="{FF2B5EF4-FFF2-40B4-BE49-F238E27FC236}">
                <a16:creationId xmlns:a16="http://schemas.microsoft.com/office/drawing/2014/main" id="{DED5F1BD-778E-40E8-AAB6-C614B9D1BB6D}"/>
              </a:ext>
            </a:extLst>
          </p:cNvPr>
          <p:cNvSpPr>
            <a:spLocks noGrp="1"/>
          </p:cNvSpPr>
          <p:nvPr>
            <p:ph type="sldNum" sz="quarter" idx="12"/>
          </p:nvPr>
        </p:nvSpPr>
        <p:spPr/>
        <p:txBody>
          <a:bodyPr/>
          <a:lstStyle/>
          <a:p>
            <a:fld id="{5906CD73-2498-4BE0-A4EC-7791F17A17E8}" type="slidenum">
              <a:rPr lang="pt-BR" smtClean="0"/>
              <a:t>16</a:t>
            </a:fld>
            <a:endParaRPr lang="pt-BR"/>
          </a:p>
        </p:txBody>
      </p:sp>
      <p:sp>
        <p:nvSpPr>
          <p:cNvPr id="7" name="Espaço Reservado para Data 6">
            <a:extLst>
              <a:ext uri="{FF2B5EF4-FFF2-40B4-BE49-F238E27FC236}">
                <a16:creationId xmlns:a16="http://schemas.microsoft.com/office/drawing/2014/main" id="{B7577CDB-7177-495A-8D61-5046CC0499DA}"/>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1045752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80007312-ED77-4D5B-A89A-3E556D53412A}"/>
              </a:ext>
            </a:extLst>
          </p:cNvPr>
          <p:cNvSpPr/>
          <p:nvPr/>
        </p:nvSpPr>
        <p:spPr>
          <a:xfrm>
            <a:off x="761552" y="2262975"/>
            <a:ext cx="10822784" cy="43797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3CA9C7AF-0D8D-4854-99C4-9260EBF62914}"/>
              </a:ext>
            </a:extLst>
          </p:cNvPr>
          <p:cNvSpPr/>
          <p:nvPr/>
        </p:nvSpPr>
        <p:spPr>
          <a:xfrm>
            <a:off x="735883" y="2700947"/>
            <a:ext cx="5360117" cy="43797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a:extLst>
              <a:ext uri="{FF2B5EF4-FFF2-40B4-BE49-F238E27FC236}">
                <a16:creationId xmlns:a16="http://schemas.microsoft.com/office/drawing/2014/main" id="{E5456340-3E90-4F3E-83EA-32DBBE772905}"/>
              </a:ext>
            </a:extLst>
          </p:cNvPr>
          <p:cNvSpPr>
            <a:spLocks noGrp="1"/>
          </p:cNvSpPr>
          <p:nvPr>
            <p:ph type="title"/>
          </p:nvPr>
        </p:nvSpPr>
        <p:spPr>
          <a:xfrm>
            <a:off x="838200" y="783869"/>
            <a:ext cx="10515600" cy="5817014"/>
          </a:xfrm>
        </p:spPr>
        <p:txBody>
          <a:bodyPr>
            <a:normAutofit/>
          </a:bodyPr>
          <a:lstStyle/>
          <a:p>
            <a:pPr algn="just"/>
            <a:r>
              <a:rPr lang="pt-BR" sz="2800" b="1" i="0" u="none" strike="noStrike" baseline="0" dirty="0">
                <a:solidFill>
                  <a:schemeClr val="bg1"/>
                </a:solidFill>
                <a:latin typeface="Arial" panose="020B0604020202020204" pitchFamily="34" charset="0"/>
              </a:rPr>
              <a:t>GARANTE QUE QUEM FAZ PERÍCIA (PERITO OFICIAL) NÃO INVESTIGA NEM FISCALIZA</a:t>
            </a:r>
            <a:r>
              <a:rPr lang="pt-BR" sz="2800" b="0" i="0" u="none" strike="noStrike" baseline="0" dirty="0">
                <a:solidFill>
                  <a:schemeClr val="bg1"/>
                </a:solidFill>
                <a:latin typeface="Arial" panose="020B0604020202020204" pitchFamily="34" charset="0"/>
              </a:rPr>
              <a:t>, </a:t>
            </a:r>
            <a:r>
              <a:rPr lang="pt-BR" sz="2800" b="0" i="0" u="none" strike="noStrike" baseline="0" dirty="0">
                <a:latin typeface="Arial" panose="020B0604020202020204" pitchFamily="34" charset="0"/>
              </a:rPr>
              <a:t>MANTENDO CADA ÓRGÃO E SERVIDOR COM AS ATRIBUIÇÕES PARA AS QUAIS FORAM CRIADOS, ALÉM DE EVITAR QUE A</a:t>
            </a:r>
            <a:br>
              <a:rPr lang="pt-BR" sz="2800" b="0" i="0" u="none" strike="noStrike" baseline="0" dirty="0">
                <a:latin typeface="Arial" panose="020B0604020202020204" pitchFamily="34" charset="0"/>
              </a:rPr>
            </a:br>
            <a:r>
              <a:rPr lang="pt-BR" sz="2800" b="0" i="0" u="none" strike="noStrike" baseline="0" dirty="0">
                <a:latin typeface="Arial" panose="020B0604020202020204" pitchFamily="34" charset="0"/>
              </a:rPr>
              <a:t>LINHA ADOTADA PELA INVESTIGAÇÃO DE UM CRIME OU FALHAS EM UMA FISCALIZAÇÃO INTERFIRAM NA ATUAÇÃO DOS PERITOS OFICIAIS.</a:t>
            </a:r>
            <a:endParaRPr lang="pt-BR" sz="2800" b="1" dirty="0">
              <a:latin typeface="Arial" panose="020B0604020202020204" pitchFamily="34" charset="0"/>
            </a:endParaRPr>
          </a:p>
        </p:txBody>
      </p:sp>
      <p:sp>
        <p:nvSpPr>
          <p:cNvPr id="2" name="Espaço Reservado para Rodapé 1">
            <a:extLst>
              <a:ext uri="{FF2B5EF4-FFF2-40B4-BE49-F238E27FC236}">
                <a16:creationId xmlns:a16="http://schemas.microsoft.com/office/drawing/2014/main" id="{01B9914A-8CCE-44BD-B200-362B3E331836}"/>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D571CC32-9A76-4664-9322-E7CB3342833A}"/>
              </a:ext>
            </a:extLst>
          </p:cNvPr>
          <p:cNvSpPr>
            <a:spLocks noGrp="1"/>
          </p:cNvSpPr>
          <p:nvPr>
            <p:ph type="sldNum" sz="quarter" idx="12"/>
          </p:nvPr>
        </p:nvSpPr>
        <p:spPr/>
        <p:txBody>
          <a:bodyPr/>
          <a:lstStyle/>
          <a:p>
            <a:fld id="{5906CD73-2498-4BE0-A4EC-7791F17A17E8}" type="slidenum">
              <a:rPr lang="pt-BR" smtClean="0"/>
              <a:t>17</a:t>
            </a:fld>
            <a:endParaRPr lang="pt-BR"/>
          </a:p>
        </p:txBody>
      </p:sp>
      <p:sp>
        <p:nvSpPr>
          <p:cNvPr id="7" name="Espaço Reservado para Data 6">
            <a:extLst>
              <a:ext uri="{FF2B5EF4-FFF2-40B4-BE49-F238E27FC236}">
                <a16:creationId xmlns:a16="http://schemas.microsoft.com/office/drawing/2014/main" id="{49D0A5CA-E65F-433C-AB81-02F1EA650F84}"/>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3293097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01B9914A-8CCE-44BD-B200-362B3E331836}"/>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D571CC32-9A76-4664-9322-E7CB3342833A}"/>
              </a:ext>
            </a:extLst>
          </p:cNvPr>
          <p:cNvSpPr>
            <a:spLocks noGrp="1"/>
          </p:cNvSpPr>
          <p:nvPr>
            <p:ph type="sldNum" sz="quarter" idx="12"/>
          </p:nvPr>
        </p:nvSpPr>
        <p:spPr/>
        <p:txBody>
          <a:bodyPr/>
          <a:lstStyle/>
          <a:p>
            <a:fld id="{5906CD73-2498-4BE0-A4EC-7791F17A17E8}" type="slidenum">
              <a:rPr lang="pt-BR" smtClean="0"/>
              <a:t>18</a:t>
            </a:fld>
            <a:endParaRPr lang="pt-BR"/>
          </a:p>
        </p:txBody>
      </p:sp>
      <p:sp>
        <p:nvSpPr>
          <p:cNvPr id="7" name="Espaço Reservado para Data 6">
            <a:extLst>
              <a:ext uri="{FF2B5EF4-FFF2-40B4-BE49-F238E27FC236}">
                <a16:creationId xmlns:a16="http://schemas.microsoft.com/office/drawing/2014/main" id="{49D0A5CA-E65F-433C-AB81-02F1EA650F84}"/>
              </a:ext>
            </a:extLst>
          </p:cNvPr>
          <p:cNvSpPr>
            <a:spLocks noGrp="1"/>
          </p:cNvSpPr>
          <p:nvPr>
            <p:ph type="dt" sz="half" idx="10"/>
          </p:nvPr>
        </p:nvSpPr>
        <p:spPr/>
        <p:txBody>
          <a:bodyPr/>
          <a:lstStyle/>
          <a:p>
            <a:r>
              <a:rPr lang="pt-BR"/>
              <a:t>2022</a:t>
            </a:r>
          </a:p>
        </p:txBody>
      </p:sp>
      <p:pic>
        <p:nvPicPr>
          <p:cNvPr id="5" name="Imagem 4">
            <a:extLst>
              <a:ext uri="{FF2B5EF4-FFF2-40B4-BE49-F238E27FC236}">
                <a16:creationId xmlns:a16="http://schemas.microsoft.com/office/drawing/2014/main" id="{AB81FF1F-5F8E-4E88-91E7-C9ADBB4B8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812" y="1428576"/>
            <a:ext cx="9876376" cy="4000847"/>
          </a:xfrm>
          <a:prstGeom prst="rect">
            <a:avLst/>
          </a:prstGeom>
        </p:spPr>
      </p:pic>
    </p:spTree>
    <p:extLst>
      <p:ext uri="{BB962C8B-B14F-4D97-AF65-F5344CB8AC3E}">
        <p14:creationId xmlns:p14="http://schemas.microsoft.com/office/powerpoint/2010/main" val="3038166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9066D5B2-E3C9-4508-8CBB-68F7FC9A05AC}"/>
              </a:ext>
            </a:extLst>
          </p:cNvPr>
          <p:cNvSpPr/>
          <p:nvPr/>
        </p:nvSpPr>
        <p:spPr>
          <a:xfrm>
            <a:off x="684609" y="3259719"/>
            <a:ext cx="2195324" cy="43797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D3DE0B3A-02E6-4F33-9CD8-FF0F897FA174}"/>
              </a:ext>
            </a:extLst>
          </p:cNvPr>
          <p:cNvSpPr/>
          <p:nvPr/>
        </p:nvSpPr>
        <p:spPr>
          <a:xfrm>
            <a:off x="3628881" y="2428550"/>
            <a:ext cx="7878510" cy="43797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6ECD66C1-88BA-4317-8457-3AF6EF034540}"/>
              </a:ext>
            </a:extLst>
          </p:cNvPr>
          <p:cNvSpPr/>
          <p:nvPr/>
        </p:nvSpPr>
        <p:spPr>
          <a:xfrm>
            <a:off x="684609" y="2866522"/>
            <a:ext cx="10822782" cy="43797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a:extLst>
              <a:ext uri="{FF2B5EF4-FFF2-40B4-BE49-F238E27FC236}">
                <a16:creationId xmlns:a16="http://schemas.microsoft.com/office/drawing/2014/main" id="{E5456340-3E90-4F3E-83EA-32DBBE772905}"/>
              </a:ext>
            </a:extLst>
          </p:cNvPr>
          <p:cNvSpPr>
            <a:spLocks noGrp="1"/>
          </p:cNvSpPr>
          <p:nvPr>
            <p:ph type="title"/>
          </p:nvPr>
        </p:nvSpPr>
        <p:spPr>
          <a:xfrm>
            <a:off x="838200" y="365125"/>
            <a:ext cx="10515600" cy="5817014"/>
          </a:xfrm>
        </p:spPr>
        <p:txBody>
          <a:bodyPr>
            <a:normAutofit/>
          </a:bodyPr>
          <a:lstStyle/>
          <a:p>
            <a:pPr algn="just"/>
            <a:r>
              <a:rPr lang="pt-BR" sz="2800" dirty="0">
                <a:latin typeface="Arial" panose="020B0604020202020204" pitchFamily="34" charset="0"/>
              </a:rPr>
              <a:t>COM RELAÇÃO AO ASSUNTO, O GRANDE JURISTA GUILHERME DE SOUZA NUCCI DIZ QUE PERITOS OFICIAIS </a:t>
            </a:r>
            <a:r>
              <a:rPr lang="pt-BR" sz="2800" i="1" dirty="0">
                <a:latin typeface="Arial" panose="020B0604020202020204" pitchFamily="34" charset="0"/>
              </a:rPr>
              <a:t>"SÃO PESSOAS QUE EXERCEM A ATIVIDADE POR PROFISSÃO E </a:t>
            </a:r>
            <a:r>
              <a:rPr lang="pt-BR" sz="2800" b="1" i="1" dirty="0">
                <a:solidFill>
                  <a:schemeClr val="bg1"/>
                </a:solidFill>
                <a:latin typeface="Arial" panose="020B0604020202020204" pitchFamily="34" charset="0"/>
              </a:rPr>
              <a:t>PERTENCEM A ÓRGÃO ESPECIAL DO ESTADO DESTINADO EXCLUSIVAMENTE A PRODUZIR PERÍCIAS</a:t>
            </a:r>
            <a:r>
              <a:rPr lang="pt-BR" sz="2800" i="1" dirty="0">
                <a:solidFill>
                  <a:schemeClr val="bg1"/>
                </a:solidFill>
                <a:latin typeface="Arial" panose="020B0604020202020204" pitchFamily="34" charset="0"/>
              </a:rPr>
              <a:t>. </a:t>
            </a:r>
            <a:r>
              <a:rPr lang="pt-BR" sz="2800" i="1" dirty="0">
                <a:latin typeface="Arial" panose="020B0604020202020204" pitchFamily="34" charset="0"/>
              </a:rPr>
              <a:t>NOTE-SE QUE A LEI EXIGE A REALIZAÇÃO DA PERÍCIA POR UM PROFISSIONAL, QUE É CONSIDERADO, PARA TODOS OS EFEITOS, AUXILIAR DA JUSTIÇA (ARTIGO 275, CPP), SUBMETENDO-SE ÀS MESMAS CAUSAS DE SUSPEIÇÃO DOS MAGISTRADOS (ARTIGO 280, CPP)".</a:t>
            </a:r>
            <a:endParaRPr lang="pt-BR" sz="2800" b="1" dirty="0">
              <a:latin typeface="Arial" panose="020B0604020202020204" pitchFamily="34" charset="0"/>
            </a:endParaRPr>
          </a:p>
        </p:txBody>
      </p:sp>
      <p:sp>
        <p:nvSpPr>
          <p:cNvPr id="2" name="Espaço Reservado para Rodapé 1">
            <a:extLst>
              <a:ext uri="{FF2B5EF4-FFF2-40B4-BE49-F238E27FC236}">
                <a16:creationId xmlns:a16="http://schemas.microsoft.com/office/drawing/2014/main" id="{2726C01C-F428-4173-A637-ECD97981E569}"/>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224CF6DD-2EEF-4513-B15D-ABA8261643AD}"/>
              </a:ext>
            </a:extLst>
          </p:cNvPr>
          <p:cNvSpPr>
            <a:spLocks noGrp="1"/>
          </p:cNvSpPr>
          <p:nvPr>
            <p:ph type="sldNum" sz="quarter" idx="12"/>
          </p:nvPr>
        </p:nvSpPr>
        <p:spPr/>
        <p:txBody>
          <a:bodyPr/>
          <a:lstStyle/>
          <a:p>
            <a:fld id="{5906CD73-2498-4BE0-A4EC-7791F17A17E8}" type="slidenum">
              <a:rPr lang="pt-BR" smtClean="0"/>
              <a:t>19</a:t>
            </a:fld>
            <a:endParaRPr lang="pt-BR"/>
          </a:p>
        </p:txBody>
      </p:sp>
      <p:sp>
        <p:nvSpPr>
          <p:cNvPr id="7" name="Espaço Reservado para Data 6">
            <a:extLst>
              <a:ext uri="{FF2B5EF4-FFF2-40B4-BE49-F238E27FC236}">
                <a16:creationId xmlns:a16="http://schemas.microsoft.com/office/drawing/2014/main" id="{A818EB02-AFBA-461E-9ED8-ABC4ECF685C6}"/>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3490359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tângulo 14">
            <a:extLst>
              <a:ext uri="{FF2B5EF4-FFF2-40B4-BE49-F238E27FC236}">
                <a16:creationId xmlns:a16="http://schemas.microsoft.com/office/drawing/2014/main" id="{84BB8A96-E907-4639-B850-754CF641DEDE}"/>
              </a:ext>
            </a:extLst>
          </p:cNvPr>
          <p:cNvSpPr/>
          <p:nvPr/>
        </p:nvSpPr>
        <p:spPr>
          <a:xfrm>
            <a:off x="1769863" y="650065"/>
            <a:ext cx="8006526" cy="2287819"/>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Subtítulo 2">
            <a:extLst>
              <a:ext uri="{FF2B5EF4-FFF2-40B4-BE49-F238E27FC236}">
                <a16:creationId xmlns:a16="http://schemas.microsoft.com/office/drawing/2014/main" id="{680EEFCC-D793-4C18-BB9D-88004284E4C1}"/>
              </a:ext>
            </a:extLst>
          </p:cNvPr>
          <p:cNvSpPr>
            <a:spLocks noGrp="1"/>
          </p:cNvSpPr>
          <p:nvPr>
            <p:ph type="subTitle" idx="1"/>
          </p:nvPr>
        </p:nvSpPr>
        <p:spPr>
          <a:xfrm>
            <a:off x="1783218" y="3920117"/>
            <a:ext cx="8100167" cy="1604888"/>
          </a:xfrm>
        </p:spPr>
        <p:txBody>
          <a:bodyPr anchor="ctr">
            <a:normAutofit/>
          </a:bodyPr>
          <a:lstStyle/>
          <a:p>
            <a:pPr algn="just"/>
            <a:r>
              <a:rPr lang="pt-BR" sz="3000" b="0" i="0" u="none" strike="noStrike" baseline="0" dirty="0">
                <a:solidFill>
                  <a:schemeClr val="tx1">
                    <a:lumMod val="75000"/>
                    <a:lumOff val="25000"/>
                  </a:schemeClr>
                </a:solidFill>
                <a:latin typeface="Arial" panose="020B0604020202020204" pitchFamily="34" charset="0"/>
                <a:cs typeface="Arial" panose="020B0604020202020204" pitchFamily="34" charset="0"/>
              </a:rPr>
              <a:t>Altera a Constituição Federal, para incluir as polícias científicas no rol dos órgãos de segurança pública.</a:t>
            </a:r>
            <a:endParaRPr lang="pt-BR" sz="3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Espaço Reservado para Rodapé 3">
            <a:extLst>
              <a:ext uri="{FF2B5EF4-FFF2-40B4-BE49-F238E27FC236}">
                <a16:creationId xmlns:a16="http://schemas.microsoft.com/office/drawing/2014/main" id="{520A3A8C-1BD1-44BA-BA5E-48C219020C7A}"/>
              </a:ext>
            </a:extLst>
          </p:cNvPr>
          <p:cNvSpPr>
            <a:spLocks noGrp="1"/>
          </p:cNvSpPr>
          <p:nvPr>
            <p:ph type="ftr" sz="quarter" idx="11"/>
          </p:nvPr>
        </p:nvSpPr>
        <p:spPr/>
        <p:txBody>
          <a:bodyPr/>
          <a:lstStyle/>
          <a:p>
            <a:r>
              <a:rPr lang="pt-BR"/>
              <a:t>Associação Brasileira de Criminalística</a:t>
            </a:r>
          </a:p>
        </p:txBody>
      </p:sp>
      <p:sp>
        <p:nvSpPr>
          <p:cNvPr id="5" name="Espaço Reservado para Número de Slide 4">
            <a:extLst>
              <a:ext uri="{FF2B5EF4-FFF2-40B4-BE49-F238E27FC236}">
                <a16:creationId xmlns:a16="http://schemas.microsoft.com/office/drawing/2014/main" id="{5CCA55FF-225D-478D-89F7-D47BC170C464}"/>
              </a:ext>
            </a:extLst>
          </p:cNvPr>
          <p:cNvSpPr>
            <a:spLocks noGrp="1"/>
          </p:cNvSpPr>
          <p:nvPr>
            <p:ph type="sldNum" sz="quarter" idx="12"/>
          </p:nvPr>
        </p:nvSpPr>
        <p:spPr/>
        <p:txBody>
          <a:bodyPr/>
          <a:lstStyle/>
          <a:p>
            <a:fld id="{5906CD73-2498-4BE0-A4EC-7791F17A17E8}" type="slidenum">
              <a:rPr lang="pt-BR" smtClean="0"/>
              <a:t>2</a:t>
            </a:fld>
            <a:endParaRPr lang="pt-BR"/>
          </a:p>
        </p:txBody>
      </p:sp>
      <p:sp>
        <p:nvSpPr>
          <p:cNvPr id="16" name="Retângulo 15">
            <a:extLst>
              <a:ext uri="{FF2B5EF4-FFF2-40B4-BE49-F238E27FC236}">
                <a16:creationId xmlns:a16="http://schemas.microsoft.com/office/drawing/2014/main" id="{D9F235DB-BFBB-48B1-942B-30DB4C62D5CE}"/>
              </a:ext>
            </a:extLst>
          </p:cNvPr>
          <p:cNvSpPr/>
          <p:nvPr/>
        </p:nvSpPr>
        <p:spPr>
          <a:xfrm>
            <a:off x="2292031" y="2650335"/>
            <a:ext cx="6834877" cy="9323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675B0449-804C-422E-BC4C-27B7E8485692}"/>
              </a:ext>
            </a:extLst>
          </p:cNvPr>
          <p:cNvSpPr>
            <a:spLocks noGrp="1"/>
          </p:cNvSpPr>
          <p:nvPr>
            <p:ph type="ctrTitle"/>
          </p:nvPr>
        </p:nvSpPr>
        <p:spPr>
          <a:xfrm>
            <a:off x="1992766" y="161272"/>
            <a:ext cx="7681073" cy="4381500"/>
          </a:xfrm>
        </p:spPr>
        <p:txBody>
          <a:bodyPr anchor="ctr">
            <a:normAutofit/>
          </a:bodyPr>
          <a:lstStyle/>
          <a:p>
            <a:r>
              <a:rPr lang="pt-BR" sz="4400" b="1" i="0" u="sng" strike="noStrike" baseline="0" dirty="0">
                <a:solidFill>
                  <a:schemeClr val="bg1"/>
                </a:solidFill>
                <a:latin typeface="Arial" panose="020B0604020202020204" pitchFamily="34" charset="0"/>
              </a:rPr>
              <a:t>PEC 76/2019 </a:t>
            </a:r>
            <a:r>
              <a:rPr lang="pt-BR" sz="4400" b="1" i="0" u="none" strike="noStrike" baseline="0" dirty="0">
                <a:solidFill>
                  <a:schemeClr val="bg1"/>
                </a:solidFill>
                <a:latin typeface="Arial" panose="020B0604020202020204" pitchFamily="34" charset="0"/>
              </a:rPr>
              <a:t>– PEC DA POLÍCIA CIENTÍFICA</a:t>
            </a:r>
            <a:br>
              <a:rPr lang="pt-BR" sz="3200" b="1" i="0" u="none" strike="noStrike" baseline="0" dirty="0">
                <a:latin typeface="Arial" panose="020B0604020202020204" pitchFamily="34" charset="0"/>
              </a:rPr>
            </a:br>
            <a:br>
              <a:rPr lang="pt-BR" sz="3200" b="1" i="0" u="none" strike="noStrike" baseline="0" dirty="0">
                <a:latin typeface="Arial" panose="020B0604020202020204" pitchFamily="34" charset="0"/>
              </a:rPr>
            </a:br>
            <a:r>
              <a:rPr lang="pt-BR" sz="2400" b="1" i="0" u="none" strike="noStrike" baseline="0" dirty="0">
                <a:solidFill>
                  <a:schemeClr val="bg1"/>
                </a:solidFill>
                <a:latin typeface="Arial" panose="020B0604020202020204" pitchFamily="34" charset="0"/>
              </a:rPr>
              <a:t>AUTOR: SENADOR ANTÔNIO ANASTASIA</a:t>
            </a:r>
            <a:endParaRPr lang="pt-BR" sz="2400" b="1" dirty="0">
              <a:solidFill>
                <a:schemeClr val="bg1"/>
              </a:solidFill>
              <a:latin typeface="+mn-lt"/>
            </a:endParaRPr>
          </a:p>
        </p:txBody>
      </p:sp>
      <p:sp>
        <p:nvSpPr>
          <p:cNvPr id="13" name="Espaço Reservado para Data 12">
            <a:extLst>
              <a:ext uri="{FF2B5EF4-FFF2-40B4-BE49-F238E27FC236}">
                <a16:creationId xmlns:a16="http://schemas.microsoft.com/office/drawing/2014/main" id="{C291DE25-8638-4541-B373-42B028A7D558}"/>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250140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01B9914A-8CCE-44BD-B200-362B3E331836}"/>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D571CC32-9A76-4664-9322-E7CB3342833A}"/>
              </a:ext>
            </a:extLst>
          </p:cNvPr>
          <p:cNvSpPr>
            <a:spLocks noGrp="1"/>
          </p:cNvSpPr>
          <p:nvPr>
            <p:ph type="sldNum" sz="quarter" idx="12"/>
          </p:nvPr>
        </p:nvSpPr>
        <p:spPr/>
        <p:txBody>
          <a:bodyPr/>
          <a:lstStyle/>
          <a:p>
            <a:fld id="{5906CD73-2498-4BE0-A4EC-7791F17A17E8}" type="slidenum">
              <a:rPr lang="pt-BR" smtClean="0"/>
              <a:t>20</a:t>
            </a:fld>
            <a:endParaRPr lang="pt-BR"/>
          </a:p>
        </p:txBody>
      </p:sp>
      <p:sp>
        <p:nvSpPr>
          <p:cNvPr id="7" name="Espaço Reservado para Data 6">
            <a:extLst>
              <a:ext uri="{FF2B5EF4-FFF2-40B4-BE49-F238E27FC236}">
                <a16:creationId xmlns:a16="http://schemas.microsoft.com/office/drawing/2014/main" id="{49D0A5CA-E65F-433C-AB81-02F1EA650F84}"/>
              </a:ext>
            </a:extLst>
          </p:cNvPr>
          <p:cNvSpPr>
            <a:spLocks noGrp="1"/>
          </p:cNvSpPr>
          <p:nvPr>
            <p:ph type="dt" sz="half" idx="10"/>
          </p:nvPr>
        </p:nvSpPr>
        <p:spPr/>
        <p:txBody>
          <a:bodyPr/>
          <a:lstStyle/>
          <a:p>
            <a:r>
              <a:rPr lang="pt-BR"/>
              <a:t>2022</a:t>
            </a:r>
          </a:p>
        </p:txBody>
      </p:sp>
      <p:pic>
        <p:nvPicPr>
          <p:cNvPr id="11" name="Imagem 10">
            <a:extLst>
              <a:ext uri="{FF2B5EF4-FFF2-40B4-BE49-F238E27FC236}">
                <a16:creationId xmlns:a16="http://schemas.microsoft.com/office/drawing/2014/main" id="{8183407B-9ECF-4301-AFD1-7C4D8E268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346" y="1579193"/>
            <a:ext cx="10575308" cy="3699613"/>
          </a:xfrm>
          <a:prstGeom prst="rect">
            <a:avLst/>
          </a:prstGeom>
        </p:spPr>
      </p:pic>
    </p:spTree>
    <p:extLst>
      <p:ext uri="{BB962C8B-B14F-4D97-AF65-F5344CB8AC3E}">
        <p14:creationId xmlns:p14="http://schemas.microsoft.com/office/powerpoint/2010/main" val="4172574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01B9914A-8CCE-44BD-B200-362B3E331836}"/>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D571CC32-9A76-4664-9322-E7CB3342833A}"/>
              </a:ext>
            </a:extLst>
          </p:cNvPr>
          <p:cNvSpPr>
            <a:spLocks noGrp="1"/>
          </p:cNvSpPr>
          <p:nvPr>
            <p:ph type="sldNum" sz="quarter" idx="12"/>
          </p:nvPr>
        </p:nvSpPr>
        <p:spPr/>
        <p:txBody>
          <a:bodyPr/>
          <a:lstStyle/>
          <a:p>
            <a:fld id="{5906CD73-2498-4BE0-A4EC-7791F17A17E8}" type="slidenum">
              <a:rPr lang="pt-BR" smtClean="0"/>
              <a:t>21</a:t>
            </a:fld>
            <a:endParaRPr lang="pt-BR"/>
          </a:p>
        </p:txBody>
      </p:sp>
      <p:sp>
        <p:nvSpPr>
          <p:cNvPr id="7" name="Espaço Reservado para Data 6">
            <a:extLst>
              <a:ext uri="{FF2B5EF4-FFF2-40B4-BE49-F238E27FC236}">
                <a16:creationId xmlns:a16="http://schemas.microsoft.com/office/drawing/2014/main" id="{49D0A5CA-E65F-433C-AB81-02F1EA650F84}"/>
              </a:ext>
            </a:extLst>
          </p:cNvPr>
          <p:cNvSpPr>
            <a:spLocks noGrp="1"/>
          </p:cNvSpPr>
          <p:nvPr>
            <p:ph type="dt" sz="half" idx="10"/>
          </p:nvPr>
        </p:nvSpPr>
        <p:spPr/>
        <p:txBody>
          <a:bodyPr/>
          <a:lstStyle/>
          <a:p>
            <a:r>
              <a:rPr lang="pt-BR"/>
              <a:t>2022</a:t>
            </a:r>
          </a:p>
        </p:txBody>
      </p:sp>
      <p:pic>
        <p:nvPicPr>
          <p:cNvPr id="5" name="Imagem 4">
            <a:extLst>
              <a:ext uri="{FF2B5EF4-FFF2-40B4-BE49-F238E27FC236}">
                <a16:creationId xmlns:a16="http://schemas.microsoft.com/office/drawing/2014/main" id="{0236445F-73E7-441D-AA6A-7582B2EDA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416" y="1382852"/>
            <a:ext cx="10021168" cy="4092295"/>
          </a:xfrm>
          <a:prstGeom prst="rect">
            <a:avLst/>
          </a:prstGeom>
        </p:spPr>
      </p:pic>
    </p:spTree>
    <p:extLst>
      <p:ext uri="{BB962C8B-B14F-4D97-AF65-F5344CB8AC3E}">
        <p14:creationId xmlns:p14="http://schemas.microsoft.com/office/powerpoint/2010/main" val="242871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01B9914A-8CCE-44BD-B200-362B3E331836}"/>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D571CC32-9A76-4664-9322-E7CB3342833A}"/>
              </a:ext>
            </a:extLst>
          </p:cNvPr>
          <p:cNvSpPr>
            <a:spLocks noGrp="1"/>
          </p:cNvSpPr>
          <p:nvPr>
            <p:ph type="sldNum" sz="quarter" idx="12"/>
          </p:nvPr>
        </p:nvSpPr>
        <p:spPr/>
        <p:txBody>
          <a:bodyPr/>
          <a:lstStyle/>
          <a:p>
            <a:fld id="{5906CD73-2498-4BE0-A4EC-7791F17A17E8}" type="slidenum">
              <a:rPr lang="pt-BR" smtClean="0"/>
              <a:t>22</a:t>
            </a:fld>
            <a:endParaRPr lang="pt-BR"/>
          </a:p>
        </p:txBody>
      </p:sp>
      <p:sp>
        <p:nvSpPr>
          <p:cNvPr id="7" name="Espaço Reservado para Data 6">
            <a:extLst>
              <a:ext uri="{FF2B5EF4-FFF2-40B4-BE49-F238E27FC236}">
                <a16:creationId xmlns:a16="http://schemas.microsoft.com/office/drawing/2014/main" id="{49D0A5CA-E65F-433C-AB81-02F1EA650F84}"/>
              </a:ext>
            </a:extLst>
          </p:cNvPr>
          <p:cNvSpPr>
            <a:spLocks noGrp="1"/>
          </p:cNvSpPr>
          <p:nvPr>
            <p:ph type="dt" sz="half" idx="10"/>
          </p:nvPr>
        </p:nvSpPr>
        <p:spPr/>
        <p:txBody>
          <a:bodyPr/>
          <a:lstStyle/>
          <a:p>
            <a:r>
              <a:rPr lang="pt-BR"/>
              <a:t>2022</a:t>
            </a:r>
          </a:p>
        </p:txBody>
      </p:sp>
      <p:pic>
        <p:nvPicPr>
          <p:cNvPr id="6" name="Imagem 5">
            <a:extLst>
              <a:ext uri="{FF2B5EF4-FFF2-40B4-BE49-F238E27FC236}">
                <a16:creationId xmlns:a16="http://schemas.microsoft.com/office/drawing/2014/main" id="{2D7BA6FE-D416-4CD8-8ABF-B75991CF6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933" y="1329508"/>
            <a:ext cx="10082134" cy="4198984"/>
          </a:xfrm>
          <a:prstGeom prst="rect">
            <a:avLst/>
          </a:prstGeom>
        </p:spPr>
      </p:pic>
    </p:spTree>
    <p:extLst>
      <p:ext uri="{BB962C8B-B14F-4D97-AF65-F5344CB8AC3E}">
        <p14:creationId xmlns:p14="http://schemas.microsoft.com/office/powerpoint/2010/main" val="2907728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01B9914A-8CCE-44BD-B200-362B3E331836}"/>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D571CC32-9A76-4664-9322-E7CB3342833A}"/>
              </a:ext>
            </a:extLst>
          </p:cNvPr>
          <p:cNvSpPr>
            <a:spLocks noGrp="1"/>
          </p:cNvSpPr>
          <p:nvPr>
            <p:ph type="sldNum" sz="quarter" idx="12"/>
          </p:nvPr>
        </p:nvSpPr>
        <p:spPr/>
        <p:txBody>
          <a:bodyPr/>
          <a:lstStyle/>
          <a:p>
            <a:fld id="{5906CD73-2498-4BE0-A4EC-7791F17A17E8}" type="slidenum">
              <a:rPr lang="pt-BR" smtClean="0"/>
              <a:t>23</a:t>
            </a:fld>
            <a:endParaRPr lang="pt-BR"/>
          </a:p>
        </p:txBody>
      </p:sp>
      <p:sp>
        <p:nvSpPr>
          <p:cNvPr id="7" name="Espaço Reservado para Data 6">
            <a:extLst>
              <a:ext uri="{FF2B5EF4-FFF2-40B4-BE49-F238E27FC236}">
                <a16:creationId xmlns:a16="http://schemas.microsoft.com/office/drawing/2014/main" id="{49D0A5CA-E65F-433C-AB81-02F1EA650F84}"/>
              </a:ext>
            </a:extLst>
          </p:cNvPr>
          <p:cNvSpPr>
            <a:spLocks noGrp="1"/>
          </p:cNvSpPr>
          <p:nvPr>
            <p:ph type="dt" sz="half" idx="10"/>
          </p:nvPr>
        </p:nvSpPr>
        <p:spPr/>
        <p:txBody>
          <a:bodyPr/>
          <a:lstStyle/>
          <a:p>
            <a:r>
              <a:rPr lang="pt-BR"/>
              <a:t>2022</a:t>
            </a:r>
          </a:p>
        </p:txBody>
      </p:sp>
      <p:pic>
        <p:nvPicPr>
          <p:cNvPr id="5" name="Imagem 4">
            <a:extLst>
              <a:ext uri="{FF2B5EF4-FFF2-40B4-BE49-F238E27FC236}">
                <a16:creationId xmlns:a16="http://schemas.microsoft.com/office/drawing/2014/main" id="{3E8736E0-DD7F-42FA-B26C-A3CEDF01D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01" y="1714954"/>
            <a:ext cx="10979398" cy="3428091"/>
          </a:xfrm>
          <a:prstGeom prst="rect">
            <a:avLst/>
          </a:prstGeom>
        </p:spPr>
      </p:pic>
    </p:spTree>
    <p:extLst>
      <p:ext uri="{BB962C8B-B14F-4D97-AF65-F5344CB8AC3E}">
        <p14:creationId xmlns:p14="http://schemas.microsoft.com/office/powerpoint/2010/main" val="1427911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01B9914A-8CCE-44BD-B200-362B3E331836}"/>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D571CC32-9A76-4664-9322-E7CB3342833A}"/>
              </a:ext>
            </a:extLst>
          </p:cNvPr>
          <p:cNvSpPr>
            <a:spLocks noGrp="1"/>
          </p:cNvSpPr>
          <p:nvPr>
            <p:ph type="sldNum" sz="quarter" idx="12"/>
          </p:nvPr>
        </p:nvSpPr>
        <p:spPr/>
        <p:txBody>
          <a:bodyPr/>
          <a:lstStyle/>
          <a:p>
            <a:fld id="{5906CD73-2498-4BE0-A4EC-7791F17A17E8}" type="slidenum">
              <a:rPr lang="pt-BR" smtClean="0"/>
              <a:t>24</a:t>
            </a:fld>
            <a:endParaRPr lang="pt-BR"/>
          </a:p>
        </p:txBody>
      </p:sp>
      <p:sp>
        <p:nvSpPr>
          <p:cNvPr id="7" name="Espaço Reservado para Data 6">
            <a:extLst>
              <a:ext uri="{FF2B5EF4-FFF2-40B4-BE49-F238E27FC236}">
                <a16:creationId xmlns:a16="http://schemas.microsoft.com/office/drawing/2014/main" id="{49D0A5CA-E65F-433C-AB81-02F1EA650F84}"/>
              </a:ext>
            </a:extLst>
          </p:cNvPr>
          <p:cNvSpPr>
            <a:spLocks noGrp="1"/>
          </p:cNvSpPr>
          <p:nvPr>
            <p:ph type="dt" sz="half" idx="10"/>
          </p:nvPr>
        </p:nvSpPr>
        <p:spPr/>
        <p:txBody>
          <a:bodyPr/>
          <a:lstStyle/>
          <a:p>
            <a:r>
              <a:rPr lang="pt-BR"/>
              <a:t>2022</a:t>
            </a:r>
          </a:p>
        </p:txBody>
      </p:sp>
      <p:pic>
        <p:nvPicPr>
          <p:cNvPr id="5" name="Imagem 4">
            <a:extLst>
              <a:ext uri="{FF2B5EF4-FFF2-40B4-BE49-F238E27FC236}">
                <a16:creationId xmlns:a16="http://schemas.microsoft.com/office/drawing/2014/main" id="{3D733DDA-8FD1-4D21-97C1-F58800AC6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277" y="704575"/>
            <a:ext cx="10580130" cy="5252341"/>
          </a:xfrm>
          <a:prstGeom prst="rect">
            <a:avLst/>
          </a:prstGeom>
        </p:spPr>
      </p:pic>
    </p:spTree>
    <p:extLst>
      <p:ext uri="{BB962C8B-B14F-4D97-AF65-F5344CB8AC3E}">
        <p14:creationId xmlns:p14="http://schemas.microsoft.com/office/powerpoint/2010/main" val="2200241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01B9914A-8CCE-44BD-B200-362B3E331836}"/>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D571CC32-9A76-4664-9322-E7CB3342833A}"/>
              </a:ext>
            </a:extLst>
          </p:cNvPr>
          <p:cNvSpPr>
            <a:spLocks noGrp="1"/>
          </p:cNvSpPr>
          <p:nvPr>
            <p:ph type="sldNum" sz="quarter" idx="12"/>
          </p:nvPr>
        </p:nvSpPr>
        <p:spPr/>
        <p:txBody>
          <a:bodyPr/>
          <a:lstStyle/>
          <a:p>
            <a:fld id="{5906CD73-2498-4BE0-A4EC-7791F17A17E8}" type="slidenum">
              <a:rPr lang="pt-BR" smtClean="0"/>
              <a:t>25</a:t>
            </a:fld>
            <a:endParaRPr lang="pt-BR"/>
          </a:p>
        </p:txBody>
      </p:sp>
      <p:sp>
        <p:nvSpPr>
          <p:cNvPr id="7" name="Espaço Reservado para Data 6">
            <a:extLst>
              <a:ext uri="{FF2B5EF4-FFF2-40B4-BE49-F238E27FC236}">
                <a16:creationId xmlns:a16="http://schemas.microsoft.com/office/drawing/2014/main" id="{49D0A5CA-E65F-433C-AB81-02F1EA650F84}"/>
              </a:ext>
            </a:extLst>
          </p:cNvPr>
          <p:cNvSpPr>
            <a:spLocks noGrp="1"/>
          </p:cNvSpPr>
          <p:nvPr>
            <p:ph type="dt" sz="half" idx="10"/>
          </p:nvPr>
        </p:nvSpPr>
        <p:spPr/>
        <p:txBody>
          <a:bodyPr/>
          <a:lstStyle/>
          <a:p>
            <a:r>
              <a:rPr lang="pt-BR"/>
              <a:t>2022</a:t>
            </a:r>
          </a:p>
        </p:txBody>
      </p:sp>
      <p:pic>
        <p:nvPicPr>
          <p:cNvPr id="8" name="Imagem 7">
            <a:extLst>
              <a:ext uri="{FF2B5EF4-FFF2-40B4-BE49-F238E27FC236}">
                <a16:creationId xmlns:a16="http://schemas.microsoft.com/office/drawing/2014/main" id="{70436F36-CF8B-4B32-ADFF-AA90DC9AC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756" y="613166"/>
            <a:ext cx="7704488" cy="5631668"/>
          </a:xfrm>
          <a:prstGeom prst="rect">
            <a:avLst/>
          </a:prstGeom>
        </p:spPr>
      </p:pic>
    </p:spTree>
    <p:extLst>
      <p:ext uri="{BB962C8B-B14F-4D97-AF65-F5344CB8AC3E}">
        <p14:creationId xmlns:p14="http://schemas.microsoft.com/office/powerpoint/2010/main" val="2121629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01B9914A-8CCE-44BD-B200-362B3E331836}"/>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D571CC32-9A76-4664-9322-E7CB3342833A}"/>
              </a:ext>
            </a:extLst>
          </p:cNvPr>
          <p:cNvSpPr>
            <a:spLocks noGrp="1"/>
          </p:cNvSpPr>
          <p:nvPr>
            <p:ph type="sldNum" sz="quarter" idx="12"/>
          </p:nvPr>
        </p:nvSpPr>
        <p:spPr/>
        <p:txBody>
          <a:bodyPr/>
          <a:lstStyle/>
          <a:p>
            <a:fld id="{5906CD73-2498-4BE0-A4EC-7791F17A17E8}" type="slidenum">
              <a:rPr lang="pt-BR" smtClean="0"/>
              <a:t>26</a:t>
            </a:fld>
            <a:endParaRPr lang="pt-BR"/>
          </a:p>
        </p:txBody>
      </p:sp>
      <p:sp>
        <p:nvSpPr>
          <p:cNvPr id="7" name="Espaço Reservado para Data 6">
            <a:extLst>
              <a:ext uri="{FF2B5EF4-FFF2-40B4-BE49-F238E27FC236}">
                <a16:creationId xmlns:a16="http://schemas.microsoft.com/office/drawing/2014/main" id="{49D0A5CA-E65F-433C-AB81-02F1EA650F84}"/>
              </a:ext>
            </a:extLst>
          </p:cNvPr>
          <p:cNvSpPr>
            <a:spLocks noGrp="1"/>
          </p:cNvSpPr>
          <p:nvPr>
            <p:ph type="dt" sz="half" idx="10"/>
          </p:nvPr>
        </p:nvSpPr>
        <p:spPr/>
        <p:txBody>
          <a:bodyPr/>
          <a:lstStyle/>
          <a:p>
            <a:r>
              <a:rPr lang="pt-BR"/>
              <a:t>2022</a:t>
            </a:r>
          </a:p>
        </p:txBody>
      </p:sp>
      <p:pic>
        <p:nvPicPr>
          <p:cNvPr id="10" name="Imagem 9">
            <a:extLst>
              <a:ext uri="{FF2B5EF4-FFF2-40B4-BE49-F238E27FC236}">
                <a16:creationId xmlns:a16="http://schemas.microsoft.com/office/drawing/2014/main" id="{119ED0AE-3E34-4B3E-BD3B-D7CAD522A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5864" y="1273531"/>
            <a:ext cx="6101135" cy="4241310"/>
          </a:xfrm>
          <a:prstGeom prst="rect">
            <a:avLst/>
          </a:prstGeom>
        </p:spPr>
      </p:pic>
      <p:pic>
        <p:nvPicPr>
          <p:cNvPr id="12" name="Imagem 11">
            <a:extLst>
              <a:ext uri="{FF2B5EF4-FFF2-40B4-BE49-F238E27FC236}">
                <a16:creationId xmlns:a16="http://schemas.microsoft.com/office/drawing/2014/main" id="{DBCA3B56-F673-44F7-AFDC-96B849332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22" y="1273531"/>
            <a:ext cx="5950735" cy="3937661"/>
          </a:xfrm>
          <a:prstGeom prst="rect">
            <a:avLst/>
          </a:prstGeom>
        </p:spPr>
      </p:pic>
    </p:spTree>
    <p:extLst>
      <p:ext uri="{BB962C8B-B14F-4D97-AF65-F5344CB8AC3E}">
        <p14:creationId xmlns:p14="http://schemas.microsoft.com/office/powerpoint/2010/main" val="4143129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AA6AC237-D090-470C-B3FD-3CF4C725E328}"/>
              </a:ext>
            </a:extLst>
          </p:cNvPr>
          <p:cNvSpPr/>
          <p:nvPr/>
        </p:nvSpPr>
        <p:spPr>
          <a:xfrm>
            <a:off x="2144994" y="320675"/>
            <a:ext cx="7397098" cy="132556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D7B84A19-6535-4D3A-98D0-D87C9D6522E9}"/>
              </a:ext>
            </a:extLst>
          </p:cNvPr>
          <p:cNvSpPr>
            <a:spLocks noGrp="1"/>
          </p:cNvSpPr>
          <p:nvPr>
            <p:ph type="title"/>
          </p:nvPr>
        </p:nvSpPr>
        <p:spPr>
          <a:xfrm>
            <a:off x="2649908" y="335422"/>
            <a:ext cx="6194989" cy="1325563"/>
          </a:xfrm>
        </p:spPr>
        <p:txBody>
          <a:bodyPr>
            <a:normAutofit fontScale="90000"/>
          </a:bodyPr>
          <a:lstStyle/>
          <a:p>
            <a:pPr algn="ctr"/>
            <a:r>
              <a:rPr lang="pt-BR" sz="3600" b="1" dirty="0">
                <a:solidFill>
                  <a:schemeClr val="bg1"/>
                </a:solidFill>
              </a:rPr>
              <a:t>PROPOSTA APRESENTADA  PELA ASSOCIAÇÃO DOS SERVIDORES DO SISTEMA PENAL DO TOCANTINS</a:t>
            </a:r>
          </a:p>
        </p:txBody>
      </p:sp>
      <p:sp>
        <p:nvSpPr>
          <p:cNvPr id="3" name="Espaço Reservado para Rodapé 2">
            <a:extLst>
              <a:ext uri="{FF2B5EF4-FFF2-40B4-BE49-F238E27FC236}">
                <a16:creationId xmlns:a16="http://schemas.microsoft.com/office/drawing/2014/main" id="{88F1096F-3871-4248-9724-0AF1A8849C9D}"/>
              </a:ext>
            </a:extLst>
          </p:cNvPr>
          <p:cNvSpPr>
            <a:spLocks noGrp="1"/>
          </p:cNvSpPr>
          <p:nvPr>
            <p:ph type="ftr" sz="quarter" idx="11"/>
          </p:nvPr>
        </p:nvSpPr>
        <p:spPr/>
        <p:txBody>
          <a:bodyPr/>
          <a:lstStyle/>
          <a:p>
            <a:r>
              <a:rPr lang="pt-BR" dirty="0"/>
              <a:t>Associação Brasileira de Criminalística</a:t>
            </a:r>
          </a:p>
        </p:txBody>
      </p:sp>
      <p:sp>
        <p:nvSpPr>
          <p:cNvPr id="6" name="Espaço Reservado para Número de Slide 5">
            <a:extLst>
              <a:ext uri="{FF2B5EF4-FFF2-40B4-BE49-F238E27FC236}">
                <a16:creationId xmlns:a16="http://schemas.microsoft.com/office/drawing/2014/main" id="{9CE3EE52-4D13-4E5F-AC42-4D1C5AAC2D4C}"/>
              </a:ext>
            </a:extLst>
          </p:cNvPr>
          <p:cNvSpPr>
            <a:spLocks noGrp="1"/>
          </p:cNvSpPr>
          <p:nvPr>
            <p:ph type="sldNum" sz="quarter" idx="12"/>
          </p:nvPr>
        </p:nvSpPr>
        <p:spPr/>
        <p:txBody>
          <a:bodyPr/>
          <a:lstStyle/>
          <a:p>
            <a:fld id="{5906CD73-2498-4BE0-A4EC-7791F17A17E8}" type="slidenum">
              <a:rPr lang="pt-BR" smtClean="0"/>
              <a:t>27</a:t>
            </a:fld>
            <a:endParaRPr lang="pt-BR" dirty="0"/>
          </a:p>
        </p:txBody>
      </p:sp>
      <p:sp>
        <p:nvSpPr>
          <p:cNvPr id="8" name="Espaço Reservado para Data 7">
            <a:extLst>
              <a:ext uri="{FF2B5EF4-FFF2-40B4-BE49-F238E27FC236}">
                <a16:creationId xmlns:a16="http://schemas.microsoft.com/office/drawing/2014/main" id="{EC9B74AF-015F-488A-B6DD-1D537D265DBA}"/>
              </a:ext>
            </a:extLst>
          </p:cNvPr>
          <p:cNvSpPr>
            <a:spLocks noGrp="1"/>
          </p:cNvSpPr>
          <p:nvPr>
            <p:ph type="dt" sz="half" idx="10"/>
          </p:nvPr>
        </p:nvSpPr>
        <p:spPr/>
        <p:txBody>
          <a:bodyPr/>
          <a:lstStyle/>
          <a:p>
            <a:r>
              <a:rPr lang="pt-BR"/>
              <a:t>2022</a:t>
            </a:r>
          </a:p>
        </p:txBody>
      </p:sp>
      <p:pic>
        <p:nvPicPr>
          <p:cNvPr id="13" name="Imagem 12">
            <a:extLst>
              <a:ext uri="{FF2B5EF4-FFF2-40B4-BE49-F238E27FC236}">
                <a16:creationId xmlns:a16="http://schemas.microsoft.com/office/drawing/2014/main" id="{5BF3E2BE-BF44-431E-8856-0AB8950ED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508" y="1827400"/>
            <a:ext cx="6782045" cy="4528950"/>
          </a:xfrm>
          <a:prstGeom prst="rect">
            <a:avLst/>
          </a:prstGeom>
        </p:spPr>
      </p:pic>
    </p:spTree>
    <p:extLst>
      <p:ext uri="{BB962C8B-B14F-4D97-AF65-F5344CB8AC3E}">
        <p14:creationId xmlns:p14="http://schemas.microsoft.com/office/powerpoint/2010/main" val="654830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01B9914A-8CCE-44BD-B200-362B3E331836}"/>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D571CC32-9A76-4664-9322-E7CB3342833A}"/>
              </a:ext>
            </a:extLst>
          </p:cNvPr>
          <p:cNvSpPr>
            <a:spLocks noGrp="1"/>
          </p:cNvSpPr>
          <p:nvPr>
            <p:ph type="sldNum" sz="quarter" idx="12"/>
          </p:nvPr>
        </p:nvSpPr>
        <p:spPr/>
        <p:txBody>
          <a:bodyPr/>
          <a:lstStyle/>
          <a:p>
            <a:fld id="{5906CD73-2498-4BE0-A4EC-7791F17A17E8}" type="slidenum">
              <a:rPr lang="pt-BR" smtClean="0"/>
              <a:t>28</a:t>
            </a:fld>
            <a:endParaRPr lang="pt-BR"/>
          </a:p>
        </p:txBody>
      </p:sp>
      <p:sp>
        <p:nvSpPr>
          <p:cNvPr id="7" name="Espaço Reservado para Data 6">
            <a:extLst>
              <a:ext uri="{FF2B5EF4-FFF2-40B4-BE49-F238E27FC236}">
                <a16:creationId xmlns:a16="http://schemas.microsoft.com/office/drawing/2014/main" id="{49D0A5CA-E65F-433C-AB81-02F1EA650F84}"/>
              </a:ext>
            </a:extLst>
          </p:cNvPr>
          <p:cNvSpPr>
            <a:spLocks noGrp="1"/>
          </p:cNvSpPr>
          <p:nvPr>
            <p:ph type="dt" sz="half" idx="10"/>
          </p:nvPr>
        </p:nvSpPr>
        <p:spPr/>
        <p:txBody>
          <a:bodyPr/>
          <a:lstStyle/>
          <a:p>
            <a:r>
              <a:rPr lang="pt-BR"/>
              <a:t>2022</a:t>
            </a:r>
          </a:p>
        </p:txBody>
      </p:sp>
      <p:pic>
        <p:nvPicPr>
          <p:cNvPr id="5" name="Imagem 4">
            <a:extLst>
              <a:ext uri="{FF2B5EF4-FFF2-40B4-BE49-F238E27FC236}">
                <a16:creationId xmlns:a16="http://schemas.microsoft.com/office/drawing/2014/main" id="{9992307C-51CD-42E7-B027-D69351D7D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434" y="0"/>
            <a:ext cx="6647976" cy="6449775"/>
          </a:xfrm>
          <a:prstGeom prst="rect">
            <a:avLst/>
          </a:prstGeom>
        </p:spPr>
      </p:pic>
    </p:spTree>
    <p:extLst>
      <p:ext uri="{BB962C8B-B14F-4D97-AF65-F5344CB8AC3E}">
        <p14:creationId xmlns:p14="http://schemas.microsoft.com/office/powerpoint/2010/main" val="4186127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D0F92EA5-B57C-491D-8F2D-8F20EC9E8220}"/>
              </a:ext>
            </a:extLst>
          </p:cNvPr>
          <p:cNvSpPr/>
          <p:nvPr/>
        </p:nvSpPr>
        <p:spPr>
          <a:xfrm>
            <a:off x="684608" y="1580972"/>
            <a:ext cx="10822784" cy="3717421"/>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a:extLst>
              <a:ext uri="{FF2B5EF4-FFF2-40B4-BE49-F238E27FC236}">
                <a16:creationId xmlns:a16="http://schemas.microsoft.com/office/drawing/2014/main" id="{E5456340-3E90-4F3E-83EA-32DBBE772905}"/>
              </a:ext>
            </a:extLst>
          </p:cNvPr>
          <p:cNvSpPr>
            <a:spLocks noGrp="1"/>
          </p:cNvSpPr>
          <p:nvPr>
            <p:ph type="title"/>
          </p:nvPr>
        </p:nvSpPr>
        <p:spPr>
          <a:xfrm>
            <a:off x="838200" y="365125"/>
            <a:ext cx="10515600" cy="5817014"/>
          </a:xfrm>
        </p:spPr>
        <p:txBody>
          <a:bodyPr>
            <a:normAutofit/>
          </a:bodyPr>
          <a:lstStyle/>
          <a:p>
            <a:pPr algn="just"/>
            <a:r>
              <a:rPr lang="pt-BR" sz="2600" b="0" i="0" u="none" strike="noStrike" baseline="0" dirty="0">
                <a:solidFill>
                  <a:schemeClr val="bg1"/>
                </a:solidFill>
                <a:latin typeface="+mn-lt"/>
              </a:rPr>
              <a:t>COM UM ÚNICO ÓRGÃO RESPONSÁVEL PELA PERÍCIA EVITA-SE DUPLICIDADE NA APLICAÇÃO DE RECURSOS NA AQUISIÇÃO DE EQUIPAMENTOS, INSUMOS E TREINAMENTO DE SERVIDORES, ALÉM DE VEDAR A POSSIBILIDADE DE EXISTIR MAIS DE UM LAUDO PERICIAL OFICIAL SOBRE O MESMO EXAME.</a:t>
            </a:r>
            <a:br>
              <a:rPr lang="pt-BR" sz="2600" b="0" i="0" u="none" strike="noStrike" baseline="0" dirty="0">
                <a:solidFill>
                  <a:schemeClr val="bg1"/>
                </a:solidFill>
                <a:latin typeface="+mn-lt"/>
              </a:rPr>
            </a:br>
            <a:br>
              <a:rPr lang="pt-BR" sz="2600" b="0" i="0" u="none" strike="noStrike" baseline="0" dirty="0">
                <a:solidFill>
                  <a:schemeClr val="bg1"/>
                </a:solidFill>
                <a:latin typeface="+mn-lt"/>
              </a:rPr>
            </a:br>
            <a:r>
              <a:rPr lang="pt-BR" sz="2600" b="0" i="0" u="none" strike="noStrike" baseline="0" dirty="0">
                <a:solidFill>
                  <a:schemeClr val="bg1"/>
                </a:solidFill>
                <a:latin typeface="+mn-lt"/>
              </a:rPr>
              <a:t>POR ISSO </a:t>
            </a:r>
            <a:r>
              <a:rPr lang="pt-BR" sz="2600" b="1" i="0" u="none" strike="noStrike" baseline="0" dirty="0">
                <a:solidFill>
                  <a:schemeClr val="bg1"/>
                </a:solidFill>
                <a:latin typeface="+mn-lt"/>
              </a:rPr>
              <a:t>É ESSENCIAL MANTER A EXCLUSIVIDADE </a:t>
            </a:r>
            <a:r>
              <a:rPr lang="pt-BR" sz="2600" b="0" i="0" u="none" strike="noStrike" baseline="0" dirty="0">
                <a:solidFill>
                  <a:schemeClr val="bg1"/>
                </a:solidFill>
                <a:latin typeface="+mn-lt"/>
              </a:rPr>
              <a:t>DA POLÍCIA CIENTÍFICA NA REALIZAÇÃO DE PERÍCIAS OFICIAIS DE NATUREZA CRIMINAL.</a:t>
            </a:r>
            <a:endParaRPr lang="pt-BR" sz="2600" b="1" dirty="0">
              <a:solidFill>
                <a:schemeClr val="bg1"/>
              </a:solidFill>
              <a:latin typeface="+mn-lt"/>
            </a:endParaRPr>
          </a:p>
        </p:txBody>
      </p:sp>
      <p:sp>
        <p:nvSpPr>
          <p:cNvPr id="2" name="Espaço Reservado para Rodapé 1">
            <a:extLst>
              <a:ext uri="{FF2B5EF4-FFF2-40B4-BE49-F238E27FC236}">
                <a16:creationId xmlns:a16="http://schemas.microsoft.com/office/drawing/2014/main" id="{10592C74-07A7-4BD0-8008-5876B1341CBD}"/>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E5F2CFDD-7122-4DC2-89BF-10807D58F008}"/>
              </a:ext>
            </a:extLst>
          </p:cNvPr>
          <p:cNvSpPr>
            <a:spLocks noGrp="1"/>
          </p:cNvSpPr>
          <p:nvPr>
            <p:ph type="sldNum" sz="quarter" idx="12"/>
          </p:nvPr>
        </p:nvSpPr>
        <p:spPr/>
        <p:txBody>
          <a:bodyPr/>
          <a:lstStyle/>
          <a:p>
            <a:fld id="{5906CD73-2498-4BE0-A4EC-7791F17A17E8}" type="slidenum">
              <a:rPr lang="pt-BR" smtClean="0"/>
              <a:t>29</a:t>
            </a:fld>
            <a:endParaRPr lang="pt-BR"/>
          </a:p>
        </p:txBody>
      </p:sp>
      <p:sp>
        <p:nvSpPr>
          <p:cNvPr id="6" name="Espaço Reservado para Data 5">
            <a:extLst>
              <a:ext uri="{FF2B5EF4-FFF2-40B4-BE49-F238E27FC236}">
                <a16:creationId xmlns:a16="http://schemas.microsoft.com/office/drawing/2014/main" id="{9D533635-0901-48B4-8508-BFDEAA2A8D29}"/>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1761923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262E643B-F7ED-435B-9436-4098566AADE8}"/>
              </a:ext>
            </a:extLst>
          </p:cNvPr>
          <p:cNvSpPr/>
          <p:nvPr/>
        </p:nvSpPr>
        <p:spPr>
          <a:xfrm>
            <a:off x="6208520" y="1779870"/>
            <a:ext cx="2841476" cy="36512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Rodapé 1">
            <a:extLst>
              <a:ext uri="{FF2B5EF4-FFF2-40B4-BE49-F238E27FC236}">
                <a16:creationId xmlns:a16="http://schemas.microsoft.com/office/drawing/2014/main" id="{76D38084-A450-4838-96B1-191F5E2E8C30}"/>
              </a:ext>
            </a:extLst>
          </p:cNvPr>
          <p:cNvSpPr>
            <a:spLocks noGrp="1"/>
          </p:cNvSpPr>
          <p:nvPr>
            <p:ph type="ftr" sz="quarter" idx="11"/>
          </p:nvPr>
        </p:nvSpPr>
        <p:spPr/>
        <p:txBody>
          <a:bodyPr/>
          <a:lstStyle/>
          <a:p>
            <a:r>
              <a:rPr lang="pt-BR"/>
              <a:t>Associação Brasileira de Criminalística</a:t>
            </a:r>
          </a:p>
        </p:txBody>
      </p:sp>
      <p:sp>
        <p:nvSpPr>
          <p:cNvPr id="4" name="Espaço Reservado para Número de Slide 3">
            <a:extLst>
              <a:ext uri="{FF2B5EF4-FFF2-40B4-BE49-F238E27FC236}">
                <a16:creationId xmlns:a16="http://schemas.microsoft.com/office/drawing/2014/main" id="{0556D8E2-F51C-4B90-8ACC-CFC42BFAAC43}"/>
              </a:ext>
            </a:extLst>
          </p:cNvPr>
          <p:cNvSpPr>
            <a:spLocks noGrp="1"/>
          </p:cNvSpPr>
          <p:nvPr>
            <p:ph type="sldNum" sz="quarter" idx="12"/>
          </p:nvPr>
        </p:nvSpPr>
        <p:spPr/>
        <p:txBody>
          <a:bodyPr/>
          <a:lstStyle/>
          <a:p>
            <a:fld id="{5906CD73-2498-4BE0-A4EC-7791F17A17E8}" type="slidenum">
              <a:rPr lang="pt-BR" smtClean="0"/>
              <a:t>3</a:t>
            </a:fld>
            <a:endParaRPr lang="pt-BR" dirty="0"/>
          </a:p>
        </p:txBody>
      </p:sp>
      <p:sp>
        <p:nvSpPr>
          <p:cNvPr id="11" name="Retângulo 10">
            <a:extLst>
              <a:ext uri="{FF2B5EF4-FFF2-40B4-BE49-F238E27FC236}">
                <a16:creationId xmlns:a16="http://schemas.microsoft.com/office/drawing/2014/main" id="{C1732DC4-4539-43EE-906A-5BE18638C2C5}"/>
              </a:ext>
            </a:extLst>
          </p:cNvPr>
          <p:cNvSpPr/>
          <p:nvPr/>
        </p:nvSpPr>
        <p:spPr>
          <a:xfrm>
            <a:off x="10105759" y="3963315"/>
            <a:ext cx="1516522" cy="36512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E729015A-9B16-4A2E-8C9E-C53725B5AF91}"/>
              </a:ext>
            </a:extLst>
          </p:cNvPr>
          <p:cNvSpPr/>
          <p:nvPr/>
        </p:nvSpPr>
        <p:spPr>
          <a:xfrm>
            <a:off x="3386448" y="5800666"/>
            <a:ext cx="1441926" cy="36512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Data 5">
            <a:extLst>
              <a:ext uri="{FF2B5EF4-FFF2-40B4-BE49-F238E27FC236}">
                <a16:creationId xmlns:a16="http://schemas.microsoft.com/office/drawing/2014/main" id="{ADB8534B-6896-46D3-B948-F363ED9091B9}"/>
              </a:ext>
            </a:extLst>
          </p:cNvPr>
          <p:cNvSpPr>
            <a:spLocks noGrp="1"/>
          </p:cNvSpPr>
          <p:nvPr>
            <p:ph type="dt" sz="half" idx="10"/>
          </p:nvPr>
        </p:nvSpPr>
        <p:spPr/>
        <p:txBody>
          <a:bodyPr/>
          <a:lstStyle/>
          <a:p>
            <a:r>
              <a:rPr lang="pt-BR" dirty="0"/>
              <a:t>2022</a:t>
            </a:r>
          </a:p>
        </p:txBody>
      </p:sp>
      <p:sp>
        <p:nvSpPr>
          <p:cNvPr id="9" name="Retângulo 8">
            <a:extLst>
              <a:ext uri="{FF2B5EF4-FFF2-40B4-BE49-F238E27FC236}">
                <a16:creationId xmlns:a16="http://schemas.microsoft.com/office/drawing/2014/main" id="{831ACF98-5F13-4315-9702-FA425736A1E8}"/>
              </a:ext>
            </a:extLst>
          </p:cNvPr>
          <p:cNvSpPr/>
          <p:nvPr/>
        </p:nvSpPr>
        <p:spPr>
          <a:xfrm>
            <a:off x="940750" y="4285710"/>
            <a:ext cx="1785358" cy="36512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Subtítulo 2">
            <a:extLst>
              <a:ext uri="{FF2B5EF4-FFF2-40B4-BE49-F238E27FC236}">
                <a16:creationId xmlns:a16="http://schemas.microsoft.com/office/drawing/2014/main" id="{680EEFCC-D793-4C18-BB9D-88004284E4C1}"/>
              </a:ext>
            </a:extLst>
          </p:cNvPr>
          <p:cNvSpPr>
            <a:spLocks noGrp="1"/>
          </p:cNvSpPr>
          <p:nvPr>
            <p:ph type="subTitle" idx="1"/>
          </p:nvPr>
        </p:nvSpPr>
        <p:spPr>
          <a:xfrm>
            <a:off x="940750" y="692209"/>
            <a:ext cx="10784079" cy="5734219"/>
          </a:xfrm>
        </p:spPr>
        <p:txBody>
          <a:bodyPr anchor="ctr">
            <a:normAutofit lnSpcReduction="10000"/>
          </a:bodyPr>
          <a:lstStyle/>
          <a:p>
            <a:pPr algn="just"/>
            <a:r>
              <a:rPr lang="pt-BR" b="1" i="0" u="none" strike="noStrike" baseline="0" dirty="0">
                <a:solidFill>
                  <a:schemeClr val="tx1">
                    <a:lumMod val="75000"/>
                    <a:lumOff val="25000"/>
                  </a:schemeClr>
                </a:solidFill>
                <a:latin typeface="Arial" panose="020B0604020202020204" pitchFamily="34" charset="0"/>
                <a:cs typeface="Arial" panose="020B0604020202020204" pitchFamily="34" charset="0"/>
              </a:rPr>
              <a:t>Art. 1º </a:t>
            </a:r>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Os </a:t>
            </a:r>
            <a:r>
              <a:rPr lang="pt-BR" b="0" i="0" u="none" strike="noStrike" baseline="0" dirty="0" err="1">
                <a:solidFill>
                  <a:schemeClr val="tx1">
                    <a:lumMod val="75000"/>
                    <a:lumOff val="25000"/>
                  </a:schemeClr>
                </a:solidFill>
                <a:latin typeface="Arial" panose="020B0604020202020204" pitchFamily="34" charset="0"/>
                <a:cs typeface="Arial" panose="020B0604020202020204" pitchFamily="34" charset="0"/>
              </a:rPr>
              <a:t>arts</a:t>
            </a:r>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 21, 24, 32 e 144 da Constituição Federal passam a vigorar com as seguintes alterações:</a:t>
            </a:r>
          </a:p>
          <a:p>
            <a:pPr algn="just"/>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a:t>
            </a:r>
            <a:r>
              <a:rPr lang="pt-BR" b="1" i="0" u="none" strike="noStrike" baseline="0" dirty="0">
                <a:solidFill>
                  <a:schemeClr val="tx1">
                    <a:lumMod val="75000"/>
                    <a:lumOff val="25000"/>
                  </a:schemeClr>
                </a:solidFill>
                <a:latin typeface="Arial" panose="020B0604020202020204" pitchFamily="34" charset="0"/>
                <a:cs typeface="Arial" panose="020B0604020202020204" pitchFamily="34" charset="0"/>
              </a:rPr>
              <a:t>Art. 21</a:t>
            </a:r>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 ······································································</a:t>
            </a:r>
          </a:p>
          <a:p>
            <a:pPr algn="just"/>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XIV - organizar e manter a polícia civil </a:t>
            </a:r>
            <a:r>
              <a:rPr lang="pt-BR" b="1" i="0" u="none" strike="noStrike" baseline="0" dirty="0">
                <a:solidFill>
                  <a:schemeClr val="bg1"/>
                </a:solidFill>
                <a:latin typeface="Arial" panose="020B0604020202020204" pitchFamily="34" charset="0"/>
                <a:cs typeface="Arial" panose="020B0604020202020204" pitchFamily="34" charset="0"/>
              </a:rPr>
              <a:t>a polícia científica</a:t>
            </a:r>
            <a:r>
              <a:rPr lang="pt-BR" b="0" i="0" u="none" strike="noStrike" baseline="0" dirty="0">
                <a:solidFill>
                  <a:schemeClr val="bg1"/>
                </a:solidFill>
                <a:latin typeface="Arial" panose="020B0604020202020204" pitchFamily="34" charset="0"/>
                <a:cs typeface="Arial" panose="020B0604020202020204" pitchFamily="34" charset="0"/>
              </a:rPr>
              <a:t>, </a:t>
            </a:r>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a polícia militar e o corpo de bombeiros militar do Distrito Federal, bem como prestar assistência financeira ao Distrito Federal para a execução de serviços públicos, por meio de fundo próprio.</a:t>
            </a:r>
          </a:p>
          <a:p>
            <a:pPr algn="just"/>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 "(NR)</a:t>
            </a:r>
          </a:p>
          <a:p>
            <a:pPr algn="just"/>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a:t>
            </a:r>
            <a:r>
              <a:rPr lang="pt-BR" b="1" i="0" u="none" strike="noStrike" baseline="0" dirty="0">
                <a:solidFill>
                  <a:schemeClr val="tx1">
                    <a:lumMod val="75000"/>
                    <a:lumOff val="25000"/>
                  </a:schemeClr>
                </a:solidFill>
                <a:latin typeface="Arial" panose="020B0604020202020204" pitchFamily="34" charset="0"/>
                <a:cs typeface="Arial" panose="020B0604020202020204" pitchFamily="34" charset="0"/>
              </a:rPr>
              <a:t>Art. 24 </a:t>
            </a:r>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a:t>
            </a:r>
          </a:p>
          <a:p>
            <a:pPr algn="just"/>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XVI -organização, garantias, direitos e deveres das polícias civis </a:t>
            </a:r>
            <a:r>
              <a:rPr lang="pt-BR" b="1" i="0" u="none" strike="noStrike" baseline="0" dirty="0">
                <a:solidFill>
                  <a:schemeClr val="bg1"/>
                </a:solidFill>
                <a:latin typeface="Arial" panose="020B0604020202020204" pitchFamily="34" charset="0"/>
                <a:cs typeface="Arial" panose="020B0604020202020204" pitchFamily="34" charset="0"/>
              </a:rPr>
              <a:t>e polícias científicas</a:t>
            </a:r>
            <a:r>
              <a:rPr lang="pt-BR" b="0" i="0" u="none" strike="noStrike" baseline="0" dirty="0">
                <a:solidFill>
                  <a:schemeClr val="bg1"/>
                </a:solidFill>
                <a:latin typeface="Arial" panose="020B0604020202020204" pitchFamily="34" charset="0"/>
                <a:cs typeface="Arial" panose="020B0604020202020204" pitchFamily="34" charset="0"/>
              </a:rPr>
              <a:t>.</a:t>
            </a:r>
          </a:p>
          <a:p>
            <a:pPr algn="just"/>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......................................................................................"(NR)</a:t>
            </a:r>
          </a:p>
          <a:p>
            <a:pPr algn="just"/>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a:t>
            </a:r>
            <a:r>
              <a:rPr lang="pt-BR" b="1" i="0" u="none" strike="noStrike" baseline="0" dirty="0">
                <a:solidFill>
                  <a:schemeClr val="tx1">
                    <a:lumMod val="75000"/>
                    <a:lumOff val="25000"/>
                  </a:schemeClr>
                </a:solidFill>
                <a:latin typeface="Arial" panose="020B0604020202020204" pitchFamily="34" charset="0"/>
                <a:cs typeface="Arial" panose="020B0604020202020204" pitchFamily="34" charset="0"/>
              </a:rPr>
              <a:t>Art. 32 </a:t>
            </a:r>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a:t>
            </a:r>
          </a:p>
          <a:p>
            <a:pPr algn="just"/>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 4° Lei federal disporá sobre a utilização, pelo Governo do Distrito Federal das polícias civil, </a:t>
            </a:r>
            <a:r>
              <a:rPr lang="pt-BR" b="1" i="0" u="none" strike="noStrike" baseline="0" dirty="0">
                <a:solidFill>
                  <a:schemeClr val="bg1"/>
                </a:solidFill>
                <a:latin typeface="Arial" panose="020B0604020202020204" pitchFamily="34" charset="0"/>
                <a:cs typeface="Arial" panose="020B0604020202020204" pitchFamily="34" charset="0"/>
              </a:rPr>
              <a:t>científica</a:t>
            </a:r>
            <a:r>
              <a:rPr lang="pt-BR" b="0" i="0" u="none" strike="noStrike" baseline="0" dirty="0">
                <a:solidFill>
                  <a:schemeClr val="bg1"/>
                </a:solidFill>
                <a:latin typeface="Arial" panose="020B0604020202020204" pitchFamily="34" charset="0"/>
                <a:cs typeface="Arial" panose="020B0604020202020204" pitchFamily="34" charset="0"/>
              </a:rPr>
              <a:t>, </a:t>
            </a:r>
            <a:r>
              <a:rPr lang="pt-BR" b="0" i="0" u="none" strike="noStrike" baseline="0" dirty="0">
                <a:solidFill>
                  <a:schemeClr val="tx1">
                    <a:lumMod val="75000"/>
                    <a:lumOff val="25000"/>
                  </a:schemeClr>
                </a:solidFill>
                <a:latin typeface="Arial" panose="020B0604020202020204" pitchFamily="34" charset="0"/>
                <a:cs typeface="Arial" panose="020B0604020202020204" pitchFamily="34" charset="0"/>
              </a:rPr>
              <a:t>militar e do corpo de bombeiros militar." (NR)</a:t>
            </a:r>
          </a:p>
          <a:p>
            <a:pPr algn="l"/>
            <a:endParaRPr lang="pt-BR"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718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7A5AEB0A-57DE-4E29-92E5-7FC05E7C0E28}"/>
              </a:ext>
            </a:extLst>
          </p:cNvPr>
          <p:cNvSpPr/>
          <p:nvPr/>
        </p:nvSpPr>
        <p:spPr>
          <a:xfrm>
            <a:off x="684608" y="2070797"/>
            <a:ext cx="10822784" cy="311921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a:extLst>
              <a:ext uri="{FF2B5EF4-FFF2-40B4-BE49-F238E27FC236}">
                <a16:creationId xmlns:a16="http://schemas.microsoft.com/office/drawing/2014/main" id="{E5456340-3E90-4F3E-83EA-32DBBE772905}"/>
              </a:ext>
            </a:extLst>
          </p:cNvPr>
          <p:cNvSpPr>
            <a:spLocks noGrp="1"/>
          </p:cNvSpPr>
          <p:nvPr>
            <p:ph type="title"/>
          </p:nvPr>
        </p:nvSpPr>
        <p:spPr>
          <a:xfrm>
            <a:off x="838200" y="721898"/>
            <a:ext cx="10515600" cy="5817014"/>
          </a:xfrm>
        </p:spPr>
        <p:txBody>
          <a:bodyPr>
            <a:normAutofit/>
          </a:bodyPr>
          <a:lstStyle/>
          <a:p>
            <a:pPr algn="just"/>
            <a:r>
              <a:rPr lang="pt-BR" sz="2800" b="0" i="0" u="none" strike="noStrike" baseline="0" dirty="0">
                <a:solidFill>
                  <a:schemeClr val="bg1"/>
                </a:solidFill>
                <a:latin typeface="Calibry"/>
              </a:rPr>
              <a:t>COM A POLÍCIA CIENTÍFICA EM PLENO FUNCIONAMENTO, QUALQUER ÓRGÃO ENVOLVIDO NA PERSECUÇÃO PENAL PODERÁ REQUISITAR SEUS SERVIÇOS PERICIAIS, ADEQUANDO A PERÍCIA À APLICAÇÃO DO “CICLO COMPLETO DE POLÍCIA”, ALÉM DE MELHORAR O ATENDIMENTO PRESTADO AO MINISTÉRIO PÚBLICO E AO PODER JUDICIÁRIO.</a:t>
            </a:r>
            <a:endParaRPr lang="pt-BR" sz="2800" b="1" dirty="0">
              <a:solidFill>
                <a:schemeClr val="bg1"/>
              </a:solidFill>
              <a:latin typeface="Calibry"/>
            </a:endParaRPr>
          </a:p>
        </p:txBody>
      </p:sp>
      <p:sp>
        <p:nvSpPr>
          <p:cNvPr id="2" name="Espaço Reservado para Rodapé 1">
            <a:extLst>
              <a:ext uri="{FF2B5EF4-FFF2-40B4-BE49-F238E27FC236}">
                <a16:creationId xmlns:a16="http://schemas.microsoft.com/office/drawing/2014/main" id="{ED3F3E11-160C-4D85-9115-E69CB5325CB7}"/>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211BE5EA-203E-4407-BD6B-230E4B28A364}"/>
              </a:ext>
            </a:extLst>
          </p:cNvPr>
          <p:cNvSpPr>
            <a:spLocks noGrp="1"/>
          </p:cNvSpPr>
          <p:nvPr>
            <p:ph type="sldNum" sz="quarter" idx="12"/>
          </p:nvPr>
        </p:nvSpPr>
        <p:spPr/>
        <p:txBody>
          <a:bodyPr/>
          <a:lstStyle/>
          <a:p>
            <a:fld id="{5906CD73-2498-4BE0-A4EC-7791F17A17E8}" type="slidenum">
              <a:rPr lang="pt-BR" smtClean="0"/>
              <a:t>30</a:t>
            </a:fld>
            <a:endParaRPr lang="pt-BR"/>
          </a:p>
        </p:txBody>
      </p:sp>
      <p:sp>
        <p:nvSpPr>
          <p:cNvPr id="6" name="Espaço Reservado para Data 5">
            <a:extLst>
              <a:ext uri="{FF2B5EF4-FFF2-40B4-BE49-F238E27FC236}">
                <a16:creationId xmlns:a16="http://schemas.microsoft.com/office/drawing/2014/main" id="{F4B5757F-40E7-4F75-8FF1-04F451C7ECC9}"/>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1362001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5AD613FE-7D1E-4721-9B91-7BD7E3FE4BE7}"/>
              </a:ext>
            </a:extLst>
          </p:cNvPr>
          <p:cNvSpPr/>
          <p:nvPr/>
        </p:nvSpPr>
        <p:spPr>
          <a:xfrm>
            <a:off x="2025353" y="168771"/>
            <a:ext cx="7836494" cy="66017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04B15044-8C93-41B4-B99D-08A10F463473}"/>
              </a:ext>
            </a:extLst>
          </p:cNvPr>
          <p:cNvSpPr/>
          <p:nvPr/>
        </p:nvSpPr>
        <p:spPr>
          <a:xfrm>
            <a:off x="3888336" y="672164"/>
            <a:ext cx="4265064" cy="46442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DGSC">
            <a:hlinkClick r:id="" action="ppaction://media"/>
            <a:extLst>
              <a:ext uri="{FF2B5EF4-FFF2-40B4-BE49-F238E27FC236}">
                <a16:creationId xmlns:a16="http://schemas.microsoft.com/office/drawing/2014/main" id="{7ABBE376-B50F-44C5-B35A-6FA3AE01AD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5006" y="1425529"/>
            <a:ext cx="7381988" cy="4921325"/>
          </a:xfrm>
          <a:prstGeom prst="rect">
            <a:avLst/>
          </a:prstGeom>
        </p:spPr>
      </p:pic>
      <p:sp>
        <p:nvSpPr>
          <p:cNvPr id="4" name="Título 2">
            <a:extLst>
              <a:ext uri="{FF2B5EF4-FFF2-40B4-BE49-F238E27FC236}">
                <a16:creationId xmlns:a16="http://schemas.microsoft.com/office/drawing/2014/main" id="{1646A8AD-B7F4-467C-9D03-0AF201A0CF25}"/>
              </a:ext>
            </a:extLst>
          </p:cNvPr>
          <p:cNvSpPr txBox="1">
            <a:spLocks/>
          </p:cNvSpPr>
          <p:nvPr/>
        </p:nvSpPr>
        <p:spPr>
          <a:xfrm>
            <a:off x="1456346" y="277530"/>
            <a:ext cx="9144000" cy="9232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600" dirty="0">
                <a:solidFill>
                  <a:schemeClr val="bg1"/>
                </a:solidFill>
                <a:latin typeface="Arial" panose="020B0604020202020204" pitchFamily="34" charset="0"/>
              </a:rPr>
              <a:t>Delegado-Geral da Polícia Civil de SC (2011-2015)</a:t>
            </a:r>
          </a:p>
          <a:p>
            <a:pPr algn="ctr"/>
            <a:r>
              <a:rPr lang="pt-BR" sz="2600" dirty="0">
                <a:solidFill>
                  <a:schemeClr val="bg1"/>
                </a:solidFill>
                <a:latin typeface="Arial" panose="020B0604020202020204" pitchFamily="34" charset="0"/>
              </a:rPr>
              <a:t>Dr. Aldo Pinheiro D´Ávila</a:t>
            </a:r>
          </a:p>
        </p:txBody>
      </p:sp>
      <p:sp>
        <p:nvSpPr>
          <p:cNvPr id="2" name="Espaço Reservado para Rodapé 1">
            <a:extLst>
              <a:ext uri="{FF2B5EF4-FFF2-40B4-BE49-F238E27FC236}">
                <a16:creationId xmlns:a16="http://schemas.microsoft.com/office/drawing/2014/main" id="{C50A3B61-9C0E-4268-9AF7-C0E8FA2903F0}"/>
              </a:ext>
            </a:extLst>
          </p:cNvPr>
          <p:cNvSpPr>
            <a:spLocks noGrp="1"/>
          </p:cNvSpPr>
          <p:nvPr>
            <p:ph type="ftr" sz="quarter" idx="11"/>
          </p:nvPr>
        </p:nvSpPr>
        <p:spPr/>
        <p:txBody>
          <a:bodyPr/>
          <a:lstStyle/>
          <a:p>
            <a:r>
              <a:rPr lang="pt-BR"/>
              <a:t>Associação Brasileira de Criminalística</a:t>
            </a:r>
          </a:p>
        </p:txBody>
      </p:sp>
      <p:sp>
        <p:nvSpPr>
          <p:cNvPr id="5" name="Espaço Reservado para Número de Slide 4">
            <a:extLst>
              <a:ext uri="{FF2B5EF4-FFF2-40B4-BE49-F238E27FC236}">
                <a16:creationId xmlns:a16="http://schemas.microsoft.com/office/drawing/2014/main" id="{205E0217-51C5-44F7-B14E-518B2412389D}"/>
              </a:ext>
            </a:extLst>
          </p:cNvPr>
          <p:cNvSpPr>
            <a:spLocks noGrp="1"/>
          </p:cNvSpPr>
          <p:nvPr>
            <p:ph type="sldNum" sz="quarter" idx="12"/>
          </p:nvPr>
        </p:nvSpPr>
        <p:spPr/>
        <p:txBody>
          <a:bodyPr/>
          <a:lstStyle/>
          <a:p>
            <a:fld id="{5906CD73-2498-4BE0-A4EC-7791F17A17E8}" type="slidenum">
              <a:rPr lang="pt-BR" smtClean="0"/>
              <a:t>31</a:t>
            </a:fld>
            <a:endParaRPr lang="pt-BR"/>
          </a:p>
        </p:txBody>
      </p:sp>
      <p:sp>
        <p:nvSpPr>
          <p:cNvPr id="9" name="Espaço Reservado para Data 8">
            <a:extLst>
              <a:ext uri="{FF2B5EF4-FFF2-40B4-BE49-F238E27FC236}">
                <a16:creationId xmlns:a16="http://schemas.microsoft.com/office/drawing/2014/main" id="{A92321E1-7402-420A-9ED1-1B5012B37479}"/>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179228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09CB360C-E4D5-4747-8364-EA601BC5F0A2}"/>
              </a:ext>
            </a:extLst>
          </p:cNvPr>
          <p:cNvSpPr/>
          <p:nvPr/>
        </p:nvSpPr>
        <p:spPr>
          <a:xfrm>
            <a:off x="1524000" y="136525"/>
            <a:ext cx="9008692" cy="1393699"/>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MPSC">
            <a:hlinkClick r:id="" action="ppaction://media"/>
            <a:extLst>
              <a:ext uri="{FF2B5EF4-FFF2-40B4-BE49-F238E27FC236}">
                <a16:creationId xmlns:a16="http://schemas.microsoft.com/office/drawing/2014/main" id="{3384EEEA-5C76-4F54-BFCC-E33E879B28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6023" y="1667431"/>
            <a:ext cx="7179954" cy="4786636"/>
          </a:xfrm>
          <a:prstGeom prst="rect">
            <a:avLst/>
          </a:prstGeom>
        </p:spPr>
      </p:pic>
      <p:sp>
        <p:nvSpPr>
          <p:cNvPr id="3" name="Título 2">
            <a:extLst>
              <a:ext uri="{FF2B5EF4-FFF2-40B4-BE49-F238E27FC236}">
                <a16:creationId xmlns:a16="http://schemas.microsoft.com/office/drawing/2014/main" id="{67809CB1-648A-4C22-81C2-EABFE8609693}"/>
              </a:ext>
            </a:extLst>
          </p:cNvPr>
          <p:cNvSpPr>
            <a:spLocks noGrp="1"/>
          </p:cNvSpPr>
          <p:nvPr>
            <p:ph type="ctrTitle"/>
          </p:nvPr>
        </p:nvSpPr>
        <p:spPr>
          <a:xfrm>
            <a:off x="1456346" y="-130883"/>
            <a:ext cx="9144000" cy="1562471"/>
          </a:xfrm>
        </p:spPr>
        <p:txBody>
          <a:bodyPr>
            <a:normAutofit fontScale="90000"/>
          </a:bodyPr>
          <a:lstStyle/>
          <a:p>
            <a:r>
              <a:rPr lang="pt-BR" sz="2800" dirty="0">
                <a:solidFill>
                  <a:schemeClr val="bg1"/>
                </a:solidFill>
                <a:latin typeface="Arial" panose="020B0604020202020204" pitchFamily="34" charset="0"/>
              </a:rPr>
              <a:t>Promotor de Justiça de SC, Dr. Andrey Cunha Amorim</a:t>
            </a:r>
            <a:br>
              <a:rPr lang="pt-BR" sz="2800" dirty="0">
                <a:solidFill>
                  <a:schemeClr val="bg1"/>
                </a:solidFill>
                <a:latin typeface="Arial" panose="020B0604020202020204" pitchFamily="34" charset="0"/>
              </a:rPr>
            </a:br>
            <a:r>
              <a:rPr lang="pt-BR" sz="2800" dirty="0">
                <a:solidFill>
                  <a:schemeClr val="bg1"/>
                </a:solidFill>
                <a:latin typeface="Arial" panose="020B0604020202020204" pitchFamily="34" charset="0"/>
              </a:rPr>
              <a:t>Diretor da Escola do Ministério Público de SC (2002-2006)</a:t>
            </a:r>
            <a:br>
              <a:rPr lang="pt-BR" sz="2800" dirty="0">
                <a:solidFill>
                  <a:schemeClr val="bg1"/>
                </a:solidFill>
                <a:latin typeface="Arial" panose="020B0604020202020204" pitchFamily="34" charset="0"/>
              </a:rPr>
            </a:br>
            <a:r>
              <a:rPr lang="pt-BR" sz="2800" dirty="0">
                <a:solidFill>
                  <a:schemeClr val="bg1"/>
                </a:solidFill>
                <a:latin typeface="Arial" panose="020B0604020202020204" pitchFamily="34" charset="0"/>
              </a:rPr>
              <a:t>Presidente da Associação Catarinense do MP (2010-2014)</a:t>
            </a:r>
          </a:p>
        </p:txBody>
      </p:sp>
      <p:sp>
        <p:nvSpPr>
          <p:cNvPr id="4" name="Espaço Reservado para Rodapé 3">
            <a:extLst>
              <a:ext uri="{FF2B5EF4-FFF2-40B4-BE49-F238E27FC236}">
                <a16:creationId xmlns:a16="http://schemas.microsoft.com/office/drawing/2014/main" id="{61C8F03D-8CA0-42AE-9FCB-0670CB3D86FC}"/>
              </a:ext>
            </a:extLst>
          </p:cNvPr>
          <p:cNvSpPr>
            <a:spLocks noGrp="1"/>
          </p:cNvSpPr>
          <p:nvPr>
            <p:ph type="ftr" sz="quarter" idx="11"/>
          </p:nvPr>
        </p:nvSpPr>
        <p:spPr/>
        <p:txBody>
          <a:bodyPr/>
          <a:lstStyle/>
          <a:p>
            <a:r>
              <a:rPr lang="pt-BR"/>
              <a:t>Associação Brasileira de Criminalística</a:t>
            </a:r>
          </a:p>
        </p:txBody>
      </p:sp>
      <p:sp>
        <p:nvSpPr>
          <p:cNvPr id="5" name="Espaço Reservado para Número de Slide 4">
            <a:extLst>
              <a:ext uri="{FF2B5EF4-FFF2-40B4-BE49-F238E27FC236}">
                <a16:creationId xmlns:a16="http://schemas.microsoft.com/office/drawing/2014/main" id="{22F24D60-31E2-4732-90C8-FDF2CF62EED7}"/>
              </a:ext>
            </a:extLst>
          </p:cNvPr>
          <p:cNvSpPr>
            <a:spLocks noGrp="1"/>
          </p:cNvSpPr>
          <p:nvPr>
            <p:ph type="sldNum" sz="quarter" idx="12"/>
          </p:nvPr>
        </p:nvSpPr>
        <p:spPr/>
        <p:txBody>
          <a:bodyPr/>
          <a:lstStyle/>
          <a:p>
            <a:fld id="{5906CD73-2498-4BE0-A4EC-7791F17A17E8}" type="slidenum">
              <a:rPr lang="pt-BR" smtClean="0"/>
              <a:t>32</a:t>
            </a:fld>
            <a:endParaRPr lang="pt-BR"/>
          </a:p>
        </p:txBody>
      </p:sp>
      <p:sp>
        <p:nvSpPr>
          <p:cNvPr id="8" name="Espaço Reservado para Data 7">
            <a:extLst>
              <a:ext uri="{FF2B5EF4-FFF2-40B4-BE49-F238E27FC236}">
                <a16:creationId xmlns:a16="http://schemas.microsoft.com/office/drawing/2014/main" id="{6216ED84-447B-47D4-9B52-A7392255AF5E}"/>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345086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F972D82F-618F-4490-98EC-265630481058}"/>
              </a:ext>
            </a:extLst>
          </p:cNvPr>
          <p:cNvSpPr/>
          <p:nvPr/>
        </p:nvSpPr>
        <p:spPr>
          <a:xfrm>
            <a:off x="684608" y="1780240"/>
            <a:ext cx="10822784" cy="311921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a:extLst>
              <a:ext uri="{FF2B5EF4-FFF2-40B4-BE49-F238E27FC236}">
                <a16:creationId xmlns:a16="http://schemas.microsoft.com/office/drawing/2014/main" id="{E5456340-3E90-4F3E-83EA-32DBBE772905}"/>
              </a:ext>
            </a:extLst>
          </p:cNvPr>
          <p:cNvSpPr>
            <a:spLocks noGrp="1"/>
          </p:cNvSpPr>
          <p:nvPr>
            <p:ph type="title"/>
          </p:nvPr>
        </p:nvSpPr>
        <p:spPr>
          <a:xfrm>
            <a:off x="838200" y="365125"/>
            <a:ext cx="10515600" cy="5817014"/>
          </a:xfrm>
        </p:spPr>
        <p:txBody>
          <a:bodyPr>
            <a:normAutofit/>
          </a:bodyPr>
          <a:lstStyle/>
          <a:p>
            <a:pPr algn="just"/>
            <a:r>
              <a:rPr lang="pt-BR" sz="2800" dirty="0">
                <a:solidFill>
                  <a:schemeClr val="bg1"/>
                </a:solidFill>
                <a:latin typeface="Calibry"/>
              </a:rPr>
              <a:t>OS VÍDEOS APRESENTADOS FORAM GRAVADOS HÁ 10 ANOS, HOJE O INSTITUTO-GERAL DE PERÍCIAS DE SANTA CATARINA É DENOMINADO POLÍCIA CIENTÍFICA DE SANTA CATARINA E O SEU PERITO-GERAL ATUALMENTE OCUPA O CARGO DE PRESIDENTE DO COLEGIADO DE SEGURANÇA PÚBLICA DO ESTADO.</a:t>
            </a:r>
            <a:endParaRPr lang="pt-BR" sz="2800" b="1" dirty="0">
              <a:solidFill>
                <a:schemeClr val="bg1"/>
              </a:solidFill>
              <a:latin typeface="Calibry"/>
            </a:endParaRPr>
          </a:p>
        </p:txBody>
      </p:sp>
      <p:sp>
        <p:nvSpPr>
          <p:cNvPr id="2" name="Espaço Reservado para Rodapé 1">
            <a:extLst>
              <a:ext uri="{FF2B5EF4-FFF2-40B4-BE49-F238E27FC236}">
                <a16:creationId xmlns:a16="http://schemas.microsoft.com/office/drawing/2014/main" id="{158FC52D-D099-4865-8F7B-AE0137080EDB}"/>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81735CBE-4DC9-44F7-A41D-9F73FD12B7EF}"/>
              </a:ext>
            </a:extLst>
          </p:cNvPr>
          <p:cNvSpPr>
            <a:spLocks noGrp="1"/>
          </p:cNvSpPr>
          <p:nvPr>
            <p:ph type="sldNum" sz="quarter" idx="12"/>
          </p:nvPr>
        </p:nvSpPr>
        <p:spPr/>
        <p:txBody>
          <a:bodyPr/>
          <a:lstStyle/>
          <a:p>
            <a:fld id="{5906CD73-2498-4BE0-A4EC-7791F17A17E8}" type="slidenum">
              <a:rPr lang="pt-BR" smtClean="0"/>
              <a:t>33</a:t>
            </a:fld>
            <a:endParaRPr lang="pt-BR"/>
          </a:p>
        </p:txBody>
      </p:sp>
      <p:sp>
        <p:nvSpPr>
          <p:cNvPr id="6" name="Espaço Reservado para Data 5">
            <a:extLst>
              <a:ext uri="{FF2B5EF4-FFF2-40B4-BE49-F238E27FC236}">
                <a16:creationId xmlns:a16="http://schemas.microsoft.com/office/drawing/2014/main" id="{36F4927D-C4BB-47CD-AFBE-97B395491279}"/>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2185197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3CA782EF-103C-4F24-8FCF-C7AD7C9644D1}"/>
              </a:ext>
            </a:extLst>
          </p:cNvPr>
          <p:cNvSpPr/>
          <p:nvPr/>
        </p:nvSpPr>
        <p:spPr>
          <a:xfrm>
            <a:off x="531016" y="2919188"/>
            <a:ext cx="10822784" cy="2459534"/>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a:extLst>
              <a:ext uri="{FF2B5EF4-FFF2-40B4-BE49-F238E27FC236}">
                <a16:creationId xmlns:a16="http://schemas.microsoft.com/office/drawing/2014/main" id="{E5456340-3E90-4F3E-83EA-32DBBE772905}"/>
              </a:ext>
            </a:extLst>
          </p:cNvPr>
          <p:cNvSpPr>
            <a:spLocks noGrp="1"/>
          </p:cNvSpPr>
          <p:nvPr>
            <p:ph type="title"/>
          </p:nvPr>
        </p:nvSpPr>
        <p:spPr>
          <a:xfrm>
            <a:off x="684608" y="1240448"/>
            <a:ext cx="10515600" cy="5817014"/>
          </a:xfrm>
        </p:spPr>
        <p:txBody>
          <a:bodyPr>
            <a:normAutofit/>
          </a:bodyPr>
          <a:lstStyle/>
          <a:p>
            <a:pPr algn="just"/>
            <a:r>
              <a:rPr lang="pt-BR" sz="2800" dirty="0">
                <a:solidFill>
                  <a:schemeClr val="bg1"/>
                </a:solidFill>
                <a:latin typeface="Calibri "/>
              </a:rPr>
              <a:t>ASSIM SENDO, OS PERITOS OFICIAIS DE TODO O BRASIL RESSALTAM A URGÊNCIA DA APROVAÇÃO DA PEC 76/2019, POIS SE TRATA DE UMA DEMANDA JUSTA E NECESSÁRIA PARA A PERÍCIA E, SOBRETUDO, PARA A POPULAÇÃO BRASILEIRA.  MUITO OBRIGADO.</a:t>
            </a:r>
            <a:endParaRPr lang="pt-BR" sz="2800" b="1" dirty="0">
              <a:solidFill>
                <a:schemeClr val="bg1"/>
              </a:solidFill>
              <a:latin typeface="Calibri "/>
            </a:endParaRPr>
          </a:p>
        </p:txBody>
      </p:sp>
      <p:sp>
        <p:nvSpPr>
          <p:cNvPr id="2" name="Espaço Reservado para Rodapé 1">
            <a:extLst>
              <a:ext uri="{FF2B5EF4-FFF2-40B4-BE49-F238E27FC236}">
                <a16:creationId xmlns:a16="http://schemas.microsoft.com/office/drawing/2014/main" id="{3381E051-DA44-4DC9-9BFC-1569FCFCB493}"/>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8E736C37-1BCF-47D7-9C35-41AF8FBF860F}"/>
              </a:ext>
            </a:extLst>
          </p:cNvPr>
          <p:cNvSpPr>
            <a:spLocks noGrp="1"/>
          </p:cNvSpPr>
          <p:nvPr>
            <p:ph type="sldNum" sz="quarter" idx="12"/>
          </p:nvPr>
        </p:nvSpPr>
        <p:spPr/>
        <p:txBody>
          <a:bodyPr/>
          <a:lstStyle/>
          <a:p>
            <a:fld id="{5906CD73-2498-4BE0-A4EC-7791F17A17E8}" type="slidenum">
              <a:rPr lang="pt-BR" smtClean="0"/>
              <a:t>34</a:t>
            </a:fld>
            <a:endParaRPr lang="pt-BR"/>
          </a:p>
        </p:txBody>
      </p:sp>
      <p:sp>
        <p:nvSpPr>
          <p:cNvPr id="6" name="Espaço Reservado para Data 5">
            <a:extLst>
              <a:ext uri="{FF2B5EF4-FFF2-40B4-BE49-F238E27FC236}">
                <a16:creationId xmlns:a16="http://schemas.microsoft.com/office/drawing/2014/main" id="{695A35AA-E3AD-47BB-87CF-FCF4C0CF1A97}"/>
              </a:ext>
            </a:extLst>
          </p:cNvPr>
          <p:cNvSpPr>
            <a:spLocks noGrp="1"/>
          </p:cNvSpPr>
          <p:nvPr>
            <p:ph type="dt" sz="half" idx="10"/>
          </p:nvPr>
        </p:nvSpPr>
        <p:spPr/>
        <p:txBody>
          <a:bodyPr/>
          <a:lstStyle/>
          <a:p>
            <a:r>
              <a:rPr lang="pt-BR"/>
              <a:t>2022</a:t>
            </a:r>
          </a:p>
        </p:txBody>
      </p:sp>
      <p:pic>
        <p:nvPicPr>
          <p:cNvPr id="7" name="Imagem 6">
            <a:extLst>
              <a:ext uri="{FF2B5EF4-FFF2-40B4-BE49-F238E27FC236}">
                <a16:creationId xmlns:a16="http://schemas.microsoft.com/office/drawing/2014/main" id="{1B1CA829-C747-4EC4-9B66-8B9121B0357B}"/>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920441" y="379326"/>
            <a:ext cx="2043933" cy="2459534"/>
          </a:xfrm>
          <a:prstGeom prst="rect">
            <a:avLst/>
          </a:prstGeom>
          <a:noFill/>
        </p:spPr>
      </p:pic>
    </p:spTree>
    <p:extLst>
      <p:ext uri="{BB962C8B-B14F-4D97-AF65-F5344CB8AC3E}">
        <p14:creationId xmlns:p14="http://schemas.microsoft.com/office/powerpoint/2010/main" val="1504593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A333FE8-D4D7-4DBD-9C77-280BE620F586}"/>
              </a:ext>
            </a:extLst>
          </p:cNvPr>
          <p:cNvSpPr/>
          <p:nvPr/>
        </p:nvSpPr>
        <p:spPr>
          <a:xfrm>
            <a:off x="3238855" y="1662779"/>
            <a:ext cx="3862699" cy="350378"/>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5CF4FD30-7475-403A-B26C-45D31E93BCAC}"/>
              </a:ext>
            </a:extLst>
          </p:cNvPr>
          <p:cNvSpPr/>
          <p:nvPr/>
        </p:nvSpPr>
        <p:spPr>
          <a:xfrm>
            <a:off x="914400" y="3896882"/>
            <a:ext cx="10818976" cy="159806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Rodapé 1">
            <a:extLst>
              <a:ext uri="{FF2B5EF4-FFF2-40B4-BE49-F238E27FC236}">
                <a16:creationId xmlns:a16="http://schemas.microsoft.com/office/drawing/2014/main" id="{742C3E62-C4AC-488B-BD92-EFE8F891BB50}"/>
              </a:ext>
            </a:extLst>
          </p:cNvPr>
          <p:cNvSpPr>
            <a:spLocks noGrp="1"/>
          </p:cNvSpPr>
          <p:nvPr>
            <p:ph type="ftr" sz="quarter" idx="11"/>
          </p:nvPr>
        </p:nvSpPr>
        <p:spPr/>
        <p:txBody>
          <a:bodyPr/>
          <a:lstStyle/>
          <a:p>
            <a:r>
              <a:rPr lang="pt-BR"/>
              <a:t>Associação Brasileira de Criminalística</a:t>
            </a:r>
          </a:p>
        </p:txBody>
      </p:sp>
      <p:sp>
        <p:nvSpPr>
          <p:cNvPr id="4" name="Espaço Reservado para Número de Slide 3">
            <a:extLst>
              <a:ext uri="{FF2B5EF4-FFF2-40B4-BE49-F238E27FC236}">
                <a16:creationId xmlns:a16="http://schemas.microsoft.com/office/drawing/2014/main" id="{CDF41083-6EE0-42AC-B2B6-696FFB550372}"/>
              </a:ext>
            </a:extLst>
          </p:cNvPr>
          <p:cNvSpPr>
            <a:spLocks noGrp="1"/>
          </p:cNvSpPr>
          <p:nvPr>
            <p:ph type="sldNum" sz="quarter" idx="12"/>
          </p:nvPr>
        </p:nvSpPr>
        <p:spPr/>
        <p:txBody>
          <a:bodyPr/>
          <a:lstStyle/>
          <a:p>
            <a:fld id="{5906CD73-2498-4BE0-A4EC-7791F17A17E8}" type="slidenum">
              <a:rPr lang="pt-BR" smtClean="0"/>
              <a:t>4</a:t>
            </a:fld>
            <a:endParaRPr lang="pt-BR"/>
          </a:p>
        </p:txBody>
      </p:sp>
      <p:sp>
        <p:nvSpPr>
          <p:cNvPr id="7" name="Espaço Reservado para Data 6">
            <a:extLst>
              <a:ext uri="{FF2B5EF4-FFF2-40B4-BE49-F238E27FC236}">
                <a16:creationId xmlns:a16="http://schemas.microsoft.com/office/drawing/2014/main" id="{F15A1E5E-0387-4EB6-B165-162753AFC8F3}"/>
              </a:ext>
            </a:extLst>
          </p:cNvPr>
          <p:cNvSpPr>
            <a:spLocks noGrp="1"/>
          </p:cNvSpPr>
          <p:nvPr>
            <p:ph type="dt" sz="half" idx="10"/>
          </p:nvPr>
        </p:nvSpPr>
        <p:spPr/>
        <p:txBody>
          <a:bodyPr/>
          <a:lstStyle/>
          <a:p>
            <a:r>
              <a:rPr lang="pt-BR"/>
              <a:t>2022</a:t>
            </a:r>
          </a:p>
        </p:txBody>
      </p:sp>
      <p:sp>
        <p:nvSpPr>
          <p:cNvPr id="3" name="Subtítulo 2">
            <a:extLst>
              <a:ext uri="{FF2B5EF4-FFF2-40B4-BE49-F238E27FC236}">
                <a16:creationId xmlns:a16="http://schemas.microsoft.com/office/drawing/2014/main" id="{680EEFCC-D793-4C18-BB9D-88004284E4C1}"/>
              </a:ext>
            </a:extLst>
          </p:cNvPr>
          <p:cNvSpPr>
            <a:spLocks noGrp="1"/>
          </p:cNvSpPr>
          <p:nvPr>
            <p:ph type="subTitle" idx="1"/>
          </p:nvPr>
        </p:nvSpPr>
        <p:spPr>
          <a:xfrm>
            <a:off x="914400" y="738174"/>
            <a:ext cx="10818976" cy="5521911"/>
          </a:xfrm>
        </p:spPr>
        <p:txBody>
          <a:bodyPr>
            <a:normAutofit/>
          </a:bodyPr>
          <a:lstStyle/>
          <a:p>
            <a:pPr algn="just"/>
            <a:r>
              <a:rPr lang="pt-BR" b="0" i="0" u="none" strike="noStrike" baseline="0" dirty="0">
                <a:solidFill>
                  <a:schemeClr val="tx1">
                    <a:lumMod val="85000"/>
                    <a:lumOff val="15000"/>
                  </a:schemeClr>
                </a:solidFill>
                <a:latin typeface="Arial" panose="020B0604020202020204" pitchFamily="34" charset="0"/>
              </a:rPr>
              <a:t>"</a:t>
            </a:r>
            <a:r>
              <a:rPr lang="pt-BR" b="1" i="0" u="none" strike="noStrike" baseline="0" dirty="0">
                <a:solidFill>
                  <a:schemeClr val="tx1">
                    <a:lumMod val="85000"/>
                    <a:lumOff val="15000"/>
                  </a:schemeClr>
                </a:solidFill>
                <a:latin typeface="Arial" panose="020B0604020202020204" pitchFamily="34" charset="0"/>
              </a:rPr>
              <a:t>Art. 144 . </a:t>
            </a:r>
            <a:r>
              <a:rPr lang="pt-BR" b="0" i="0" u="none" strike="noStrike" baseline="0" dirty="0">
                <a:solidFill>
                  <a:schemeClr val="tx1">
                    <a:lumMod val="85000"/>
                    <a:lumOff val="15000"/>
                  </a:schemeClr>
                </a:solidFill>
                <a:latin typeface="Arial" panose="020B0604020202020204" pitchFamily="34" charset="0"/>
              </a:rPr>
              <a:t>.........................................................................</a:t>
            </a:r>
          </a:p>
          <a:p>
            <a:pPr algn="just"/>
            <a:r>
              <a:rPr lang="pt-BR" dirty="0">
                <a:solidFill>
                  <a:schemeClr val="tx1">
                    <a:lumMod val="85000"/>
                    <a:lumOff val="15000"/>
                  </a:schemeClr>
                </a:solidFill>
                <a:latin typeface="Arial" panose="020B0604020202020204" pitchFamily="34" charset="0"/>
              </a:rPr>
              <a:t>..........................................................................................</a:t>
            </a:r>
            <a:endParaRPr lang="pt-BR" b="0" i="0" u="none" strike="noStrike" baseline="0" dirty="0">
              <a:solidFill>
                <a:schemeClr val="tx1">
                  <a:lumMod val="85000"/>
                  <a:lumOff val="15000"/>
                </a:schemeClr>
              </a:solidFill>
              <a:latin typeface="Arial" panose="020B0604020202020204" pitchFamily="34" charset="0"/>
            </a:endParaRPr>
          </a:p>
          <a:p>
            <a:pPr algn="just"/>
            <a:r>
              <a:rPr lang="pt-BR" b="0" i="0" u="none" strike="noStrike" baseline="0" dirty="0">
                <a:solidFill>
                  <a:schemeClr val="tx1">
                    <a:lumMod val="85000"/>
                    <a:lumOff val="15000"/>
                  </a:schemeClr>
                </a:solidFill>
                <a:latin typeface="Arial" panose="020B0604020202020204" pitchFamily="34" charset="0"/>
              </a:rPr>
              <a:t>IV -polícias civis </a:t>
            </a:r>
            <a:r>
              <a:rPr lang="pt-BR" b="1" i="0" u="none" strike="noStrike" baseline="0" dirty="0">
                <a:solidFill>
                  <a:schemeClr val="bg1"/>
                </a:solidFill>
                <a:latin typeface="Arial" panose="020B0604020202020204" pitchFamily="34" charset="0"/>
              </a:rPr>
              <a:t>e polícias científicas</a:t>
            </a:r>
            <a:r>
              <a:rPr lang="pt-BR" b="0" i="0" u="none" strike="noStrike" baseline="0" dirty="0">
                <a:solidFill>
                  <a:schemeClr val="bg1"/>
                </a:solidFill>
                <a:latin typeface="Arial" panose="020B0604020202020204" pitchFamily="34" charset="0"/>
              </a:rPr>
              <a:t>.</a:t>
            </a:r>
          </a:p>
          <a:p>
            <a:pPr algn="just"/>
            <a:r>
              <a:rPr lang="pt-BR" dirty="0">
                <a:solidFill>
                  <a:schemeClr val="tx1">
                    <a:lumMod val="85000"/>
                    <a:lumOff val="15000"/>
                  </a:schemeClr>
                </a:solidFill>
                <a:latin typeface="Arial" panose="020B0604020202020204" pitchFamily="34" charset="0"/>
              </a:rPr>
              <a:t>..........................................................................................</a:t>
            </a:r>
            <a:endParaRPr lang="pt-BR" b="0" i="0" u="none" strike="noStrike" baseline="0" dirty="0">
              <a:solidFill>
                <a:schemeClr val="tx1">
                  <a:lumMod val="85000"/>
                  <a:lumOff val="15000"/>
                </a:schemeClr>
              </a:solidFill>
              <a:latin typeface="Arial" panose="020B0604020202020204" pitchFamily="34" charset="0"/>
            </a:endParaRPr>
          </a:p>
          <a:p>
            <a:pPr algn="just"/>
            <a:r>
              <a:rPr lang="pt-BR" b="0" i="0" u="none" strike="noStrike" baseline="0" dirty="0">
                <a:solidFill>
                  <a:schemeClr val="tx1">
                    <a:lumMod val="85000"/>
                    <a:lumOff val="15000"/>
                  </a:schemeClr>
                </a:solidFill>
                <a:latin typeface="Arial" panose="020B0604020202020204" pitchFamily="34" charset="0"/>
              </a:rPr>
              <a:t>§ 6° As polícias militares e os corpos de bombeiros militares, forças auxiliares e reserva do Exército, subordinam-se, juntamente com as polícias civis e científicas, aos Governadores dos Estados, do Distrito Federal e dos Territórios.</a:t>
            </a:r>
          </a:p>
          <a:p>
            <a:pPr algn="just"/>
            <a:r>
              <a:rPr lang="pt-BR" b="1" i="0" u="none" strike="noStrike" baseline="0" dirty="0">
                <a:solidFill>
                  <a:schemeClr val="bg1"/>
                </a:solidFill>
                <a:latin typeface="Arial" panose="020B0604020202020204" pitchFamily="34" charset="0"/>
              </a:rPr>
              <a:t>§ 11. Às polícias científicas dos Estados e do Distrito Federal, dirigidas por perito oficial de carreira da ativa do Estado ou Distrito Federal, incumbem, ressalvada a competência da União, exercer, com exclusividade, as </a:t>
            </a:r>
            <a:r>
              <a:rPr lang="pt-BR" b="1" dirty="0">
                <a:solidFill>
                  <a:schemeClr val="bg1"/>
                </a:solidFill>
                <a:latin typeface="Arial" panose="020B0604020202020204" pitchFamily="34" charset="0"/>
              </a:rPr>
              <a:t>fun</a:t>
            </a:r>
            <a:r>
              <a:rPr lang="pt-BR" b="1" i="0" u="none" strike="noStrike" baseline="0" dirty="0">
                <a:solidFill>
                  <a:schemeClr val="bg1"/>
                </a:solidFill>
                <a:latin typeface="Arial" panose="020B0604020202020204" pitchFamily="34" charset="0"/>
              </a:rPr>
              <a:t>ções de perícia oficial de natureza criminal.</a:t>
            </a:r>
          </a:p>
          <a:p>
            <a:pPr algn="just"/>
            <a:r>
              <a:rPr lang="pt-BR" b="0" i="0" u="none" strike="noStrike" baseline="0" dirty="0">
                <a:solidFill>
                  <a:schemeClr val="tx1">
                    <a:lumMod val="85000"/>
                    <a:lumOff val="15000"/>
                  </a:schemeClr>
                </a:solidFill>
                <a:latin typeface="Arial" panose="020B0604020202020204" pitchFamily="34" charset="0"/>
              </a:rPr>
              <a:t>§ 12. Leis dos Estados e do Distrito Federal deverão estabelecer a organização da polícia científica." (NR)</a:t>
            </a:r>
            <a:endParaRPr lang="pt-BR"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660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769318C6-8F7B-4B82-872D-3A9AA272FE29}"/>
              </a:ext>
            </a:extLst>
          </p:cNvPr>
          <p:cNvSpPr/>
          <p:nvPr/>
        </p:nvSpPr>
        <p:spPr>
          <a:xfrm>
            <a:off x="1589518" y="3500331"/>
            <a:ext cx="1991882" cy="380701"/>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Rodapé 1">
            <a:extLst>
              <a:ext uri="{FF2B5EF4-FFF2-40B4-BE49-F238E27FC236}">
                <a16:creationId xmlns:a16="http://schemas.microsoft.com/office/drawing/2014/main" id="{80530D47-E6CA-4A37-9AD4-BE739E6C5652}"/>
              </a:ext>
            </a:extLst>
          </p:cNvPr>
          <p:cNvSpPr>
            <a:spLocks noGrp="1"/>
          </p:cNvSpPr>
          <p:nvPr>
            <p:ph type="ftr" sz="quarter" idx="11"/>
          </p:nvPr>
        </p:nvSpPr>
        <p:spPr/>
        <p:txBody>
          <a:bodyPr/>
          <a:lstStyle/>
          <a:p>
            <a:r>
              <a:rPr lang="pt-BR"/>
              <a:t>Associação Brasileira de Criminalística</a:t>
            </a:r>
          </a:p>
        </p:txBody>
      </p:sp>
      <p:sp>
        <p:nvSpPr>
          <p:cNvPr id="4" name="Espaço Reservado para Número de Slide 3">
            <a:extLst>
              <a:ext uri="{FF2B5EF4-FFF2-40B4-BE49-F238E27FC236}">
                <a16:creationId xmlns:a16="http://schemas.microsoft.com/office/drawing/2014/main" id="{3E38B8C3-7CA3-4197-A3BD-1DF12D09DDE5}"/>
              </a:ext>
            </a:extLst>
          </p:cNvPr>
          <p:cNvSpPr>
            <a:spLocks noGrp="1"/>
          </p:cNvSpPr>
          <p:nvPr>
            <p:ph type="sldNum" sz="quarter" idx="12"/>
          </p:nvPr>
        </p:nvSpPr>
        <p:spPr/>
        <p:txBody>
          <a:bodyPr/>
          <a:lstStyle/>
          <a:p>
            <a:fld id="{5906CD73-2498-4BE0-A4EC-7791F17A17E8}" type="slidenum">
              <a:rPr lang="pt-BR" smtClean="0"/>
              <a:t>5</a:t>
            </a:fld>
            <a:endParaRPr lang="pt-BR"/>
          </a:p>
        </p:txBody>
      </p:sp>
      <p:sp>
        <p:nvSpPr>
          <p:cNvPr id="5" name="Retângulo 4">
            <a:extLst>
              <a:ext uri="{FF2B5EF4-FFF2-40B4-BE49-F238E27FC236}">
                <a16:creationId xmlns:a16="http://schemas.microsoft.com/office/drawing/2014/main" id="{7341F3EA-8B50-41E0-8F4D-7EBAFBE459AB}"/>
              </a:ext>
            </a:extLst>
          </p:cNvPr>
          <p:cNvSpPr/>
          <p:nvPr/>
        </p:nvSpPr>
        <p:spPr>
          <a:xfrm>
            <a:off x="1589518" y="2482140"/>
            <a:ext cx="9078482" cy="380701"/>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6EB46BB4-C68A-48FB-8DBB-03C3D899E8BF}"/>
              </a:ext>
            </a:extLst>
          </p:cNvPr>
          <p:cNvSpPr/>
          <p:nvPr/>
        </p:nvSpPr>
        <p:spPr>
          <a:xfrm>
            <a:off x="1589518" y="2862841"/>
            <a:ext cx="1486968" cy="380701"/>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A8B48B57-AC8D-4B14-A151-AAF2CAB3DEC5}"/>
              </a:ext>
            </a:extLst>
          </p:cNvPr>
          <p:cNvSpPr/>
          <p:nvPr/>
        </p:nvSpPr>
        <p:spPr>
          <a:xfrm>
            <a:off x="7050280" y="3162360"/>
            <a:ext cx="3617720" cy="380701"/>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Subtítulo 2">
            <a:extLst>
              <a:ext uri="{FF2B5EF4-FFF2-40B4-BE49-F238E27FC236}">
                <a16:creationId xmlns:a16="http://schemas.microsoft.com/office/drawing/2014/main" id="{680EEFCC-D793-4C18-BB9D-88004284E4C1}"/>
              </a:ext>
            </a:extLst>
          </p:cNvPr>
          <p:cNvSpPr>
            <a:spLocks noGrp="1"/>
          </p:cNvSpPr>
          <p:nvPr>
            <p:ph type="subTitle" idx="1"/>
          </p:nvPr>
        </p:nvSpPr>
        <p:spPr>
          <a:xfrm>
            <a:off x="1524000" y="2482140"/>
            <a:ext cx="9144000" cy="2513768"/>
          </a:xfrm>
        </p:spPr>
        <p:txBody>
          <a:bodyPr>
            <a:normAutofit/>
          </a:bodyPr>
          <a:lstStyle/>
          <a:p>
            <a:pPr algn="just"/>
            <a:r>
              <a:rPr lang="pt-BR" b="1" i="0" u="none" strike="noStrike" baseline="0" dirty="0">
                <a:solidFill>
                  <a:schemeClr val="bg1"/>
                </a:solidFill>
                <a:latin typeface="Arial" panose="020B0604020202020204" pitchFamily="34" charset="0"/>
              </a:rPr>
              <a:t>Art. 2° Nas unidades da Federação onde já houver estrutura autônoma</a:t>
            </a:r>
            <a:r>
              <a:rPr lang="pt-BR" b="0" i="0" u="none" strike="noStrike" baseline="0" dirty="0">
                <a:solidFill>
                  <a:schemeClr val="bg1"/>
                </a:solidFill>
                <a:latin typeface="Arial" panose="020B0604020202020204" pitchFamily="34" charset="0"/>
              </a:rPr>
              <a:t>, </a:t>
            </a:r>
            <a:r>
              <a:rPr lang="pt-BR" b="0" i="0" u="none" strike="noStrike" baseline="0" dirty="0">
                <a:solidFill>
                  <a:schemeClr val="tx1">
                    <a:lumMod val="85000"/>
                    <a:lumOff val="15000"/>
                  </a:schemeClr>
                </a:solidFill>
                <a:latin typeface="Arial" panose="020B0604020202020204" pitchFamily="34" charset="0"/>
              </a:rPr>
              <a:t>dedicada às atividades de perícia oficial de natureza criminal, o Governador encaminhará, </a:t>
            </a:r>
            <a:r>
              <a:rPr lang="pt-BR" b="1" i="0" u="none" strike="noStrike" baseline="0" dirty="0">
                <a:solidFill>
                  <a:schemeClr val="bg1"/>
                </a:solidFill>
                <a:latin typeface="Arial" panose="020B0604020202020204" pitchFamily="34" charset="0"/>
              </a:rPr>
              <a:t>no prazo de cento e oitenta dias</a:t>
            </a:r>
            <a:r>
              <a:rPr lang="pt-BR" b="0" i="0" u="none" strike="noStrike" baseline="0" dirty="0">
                <a:solidFill>
                  <a:schemeClr val="bg1"/>
                </a:solidFill>
                <a:latin typeface="Arial" panose="020B0604020202020204" pitchFamily="34" charset="0"/>
              </a:rPr>
              <a:t> </a:t>
            </a:r>
            <a:r>
              <a:rPr lang="pt-BR" b="0" i="0" u="none" strike="noStrike" baseline="0" dirty="0">
                <a:solidFill>
                  <a:schemeClr val="tx1">
                    <a:lumMod val="85000"/>
                    <a:lumOff val="15000"/>
                  </a:schemeClr>
                </a:solidFill>
                <a:latin typeface="Arial" panose="020B0604020202020204" pitchFamily="34" charset="0"/>
              </a:rPr>
              <a:t>da promulgação desta Emenda à Constituição, emenda à constituição Estadual e projeto de lei complementar compatibilizando a estrutura existente com o disposto nesta Emenda à Constituição.</a:t>
            </a:r>
            <a:endParaRPr lang="pt-BR"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8" name="Espaço Reservado para Data 7">
            <a:extLst>
              <a:ext uri="{FF2B5EF4-FFF2-40B4-BE49-F238E27FC236}">
                <a16:creationId xmlns:a16="http://schemas.microsoft.com/office/drawing/2014/main" id="{D287542B-A597-4191-93D2-98036F5BF248}"/>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3051575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2A666CEF-B76E-42C7-905C-B0B9C681EC55}"/>
              </a:ext>
            </a:extLst>
          </p:cNvPr>
          <p:cNvSpPr/>
          <p:nvPr/>
        </p:nvSpPr>
        <p:spPr>
          <a:xfrm>
            <a:off x="6237812" y="3858628"/>
            <a:ext cx="5366574" cy="2372233"/>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spaço Reservado para Conteúdo 11">
            <a:extLst>
              <a:ext uri="{FF2B5EF4-FFF2-40B4-BE49-F238E27FC236}">
                <a16:creationId xmlns:a16="http://schemas.microsoft.com/office/drawing/2014/main" id="{A3AAB51A-D988-4A64-AF68-AA48AACA2F5D}"/>
              </a:ext>
            </a:extLst>
          </p:cNvPr>
          <p:cNvSpPr txBox="1">
            <a:spLocks/>
          </p:cNvSpPr>
          <p:nvPr/>
        </p:nvSpPr>
        <p:spPr>
          <a:xfrm>
            <a:off x="6422787" y="3646626"/>
            <a:ext cx="5181599" cy="25842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sv-SE" sz="1800" dirty="0">
              <a:solidFill>
                <a:schemeClr val="tx1">
                  <a:lumMod val="85000"/>
                  <a:lumOff val="15000"/>
                </a:schemeClr>
              </a:solidFill>
              <a:latin typeface="Arial" panose="020B0604020202020204" pitchFamily="34" charset="0"/>
            </a:endParaRPr>
          </a:p>
          <a:p>
            <a:pPr marL="0" indent="0" algn="ctr">
              <a:buNone/>
            </a:pPr>
            <a:r>
              <a:rPr lang="sv-SE" sz="1800" b="1" u="sng" dirty="0">
                <a:solidFill>
                  <a:schemeClr val="bg1"/>
                </a:solidFill>
                <a:latin typeface="Arial" panose="020B0604020202020204" pitchFamily="34" charset="0"/>
              </a:rPr>
              <a:t>DATA DA DESVINCULAÇÃO</a:t>
            </a:r>
            <a:endParaRPr lang="sv-SE" sz="1800" b="1" i="0" u="sng" strike="noStrike" baseline="0" dirty="0">
              <a:solidFill>
                <a:schemeClr val="bg1"/>
              </a:solidFill>
              <a:latin typeface="Arial" panose="020B0604020202020204" pitchFamily="34" charset="0"/>
            </a:endParaRPr>
          </a:p>
          <a:p>
            <a:pPr marL="0" indent="0" algn="just">
              <a:buNone/>
            </a:pPr>
            <a:r>
              <a:rPr lang="sv-SE" sz="800" b="1" i="0" u="none" strike="noStrike" baseline="0" dirty="0">
                <a:solidFill>
                  <a:schemeClr val="tx1">
                    <a:lumMod val="85000"/>
                    <a:lumOff val="15000"/>
                  </a:schemeClr>
                </a:solidFill>
                <a:latin typeface="Arial" panose="020B0604020202020204" pitchFamily="34" charset="0"/>
              </a:rPr>
              <a:t> </a:t>
            </a:r>
          </a:p>
          <a:p>
            <a:pPr marL="0" indent="0" algn="just">
              <a:buNone/>
            </a:pPr>
            <a:r>
              <a:rPr lang="sv-SE" sz="1800" b="1" i="0" u="none" strike="noStrike" baseline="0" dirty="0">
                <a:solidFill>
                  <a:schemeClr val="tx1">
                    <a:lumMod val="85000"/>
                    <a:lumOff val="15000"/>
                  </a:schemeClr>
                </a:solidFill>
                <a:latin typeface="Arial" panose="020B0604020202020204" pitchFamily="34" charset="0"/>
              </a:rPr>
              <a:t>PE</a:t>
            </a:r>
            <a:r>
              <a:rPr lang="sv-SE" sz="1800" b="0" i="0" u="none" strike="noStrike" baseline="0" dirty="0">
                <a:solidFill>
                  <a:schemeClr val="tx1">
                    <a:lumMod val="85000"/>
                    <a:lumOff val="15000"/>
                  </a:schemeClr>
                </a:solidFill>
                <a:latin typeface="Arial" panose="020B0604020202020204" pitchFamily="34" charset="0"/>
              </a:rPr>
              <a:t> – 1974, </a:t>
            </a:r>
            <a:r>
              <a:rPr lang="sv-SE" sz="1800" b="1" i="0" u="none" strike="noStrike" baseline="0" dirty="0">
                <a:solidFill>
                  <a:schemeClr val="tx1">
                    <a:lumMod val="85000"/>
                    <a:lumOff val="15000"/>
                  </a:schemeClr>
                </a:solidFill>
                <a:latin typeface="Arial" panose="020B0604020202020204" pitchFamily="34" charset="0"/>
              </a:rPr>
              <a:t>RN</a:t>
            </a:r>
            <a:r>
              <a:rPr lang="sv-SE" sz="1800" b="0" i="0" u="none" strike="noStrike" baseline="0" dirty="0">
                <a:solidFill>
                  <a:schemeClr val="tx1">
                    <a:lumMod val="85000"/>
                    <a:lumOff val="15000"/>
                  </a:schemeClr>
                </a:solidFill>
                <a:latin typeface="Arial" panose="020B0604020202020204" pitchFamily="34" charset="0"/>
              </a:rPr>
              <a:t> – 1975, </a:t>
            </a:r>
            <a:r>
              <a:rPr lang="sv-SE" sz="1800" b="1" i="0" u="none" strike="noStrike" baseline="0" dirty="0">
                <a:solidFill>
                  <a:schemeClr val="tx1">
                    <a:lumMod val="85000"/>
                    <a:lumOff val="15000"/>
                  </a:schemeClr>
                </a:solidFill>
                <a:latin typeface="Arial" panose="020B0604020202020204" pitchFamily="34" charset="0"/>
              </a:rPr>
              <a:t>RS</a:t>
            </a:r>
            <a:r>
              <a:rPr lang="sv-SE" sz="1800" b="0" i="0" u="none" strike="noStrike" baseline="0" dirty="0">
                <a:solidFill>
                  <a:schemeClr val="tx1">
                    <a:lumMod val="85000"/>
                    <a:lumOff val="15000"/>
                  </a:schemeClr>
                </a:solidFill>
                <a:latin typeface="Arial" panose="020B0604020202020204" pitchFamily="34" charset="0"/>
              </a:rPr>
              <a:t> – 1989, </a:t>
            </a:r>
            <a:r>
              <a:rPr lang="sv-SE" sz="1800" b="1" i="0" u="none" strike="noStrike" baseline="0" dirty="0">
                <a:solidFill>
                  <a:schemeClr val="tx1">
                    <a:lumMod val="85000"/>
                    <a:lumOff val="15000"/>
                  </a:schemeClr>
                </a:solidFill>
                <a:latin typeface="Arial" panose="020B0604020202020204" pitchFamily="34" charset="0"/>
              </a:rPr>
              <a:t>MT</a:t>
            </a:r>
            <a:r>
              <a:rPr lang="sv-SE" sz="1800" b="0" i="0" u="none" strike="noStrike" baseline="0" dirty="0">
                <a:solidFill>
                  <a:schemeClr val="tx1">
                    <a:lumMod val="85000"/>
                    <a:lumOff val="15000"/>
                  </a:schemeClr>
                </a:solidFill>
                <a:latin typeface="Arial" panose="020B0604020202020204" pitchFamily="34" charset="0"/>
              </a:rPr>
              <a:t> – 1990, </a:t>
            </a:r>
            <a:r>
              <a:rPr lang="sv-SE" sz="1800" b="1" i="0" u="none" strike="noStrike" baseline="0" dirty="0">
                <a:solidFill>
                  <a:schemeClr val="tx1">
                    <a:lumMod val="85000"/>
                    <a:lumOff val="15000"/>
                  </a:schemeClr>
                </a:solidFill>
                <a:latin typeface="Arial" panose="020B0604020202020204" pitchFamily="34" charset="0"/>
              </a:rPr>
              <a:t>BA</a:t>
            </a:r>
            <a:r>
              <a:rPr lang="sv-SE" sz="1800" b="0" i="0" u="none" strike="noStrike" baseline="0" dirty="0">
                <a:solidFill>
                  <a:schemeClr val="tx1">
                    <a:lumMod val="85000"/>
                    <a:lumOff val="15000"/>
                  </a:schemeClr>
                </a:solidFill>
                <a:latin typeface="Arial" panose="020B0604020202020204" pitchFamily="34" charset="0"/>
              </a:rPr>
              <a:t> – 1991, </a:t>
            </a:r>
            <a:r>
              <a:rPr lang="pt-BR" sz="1800" b="1" i="0" u="none" strike="noStrike" baseline="0" dirty="0">
                <a:solidFill>
                  <a:schemeClr val="tx1">
                    <a:lumMod val="85000"/>
                    <a:lumOff val="15000"/>
                  </a:schemeClr>
                </a:solidFill>
                <a:latin typeface="Arial" panose="020B0604020202020204" pitchFamily="34" charset="0"/>
              </a:rPr>
              <a:t>SE</a:t>
            </a:r>
            <a:r>
              <a:rPr lang="pt-BR" sz="1800" b="0" i="0" u="none" strike="noStrike" baseline="0" dirty="0">
                <a:solidFill>
                  <a:schemeClr val="tx1">
                    <a:lumMod val="85000"/>
                    <a:lumOff val="15000"/>
                  </a:schemeClr>
                </a:solidFill>
                <a:latin typeface="Arial" panose="020B0604020202020204" pitchFamily="34" charset="0"/>
              </a:rPr>
              <a:t> – 1991, </a:t>
            </a:r>
            <a:r>
              <a:rPr lang="pt-BR" sz="1800" b="1" i="0" u="none" strike="noStrike" baseline="0" dirty="0">
                <a:solidFill>
                  <a:schemeClr val="tx1">
                    <a:lumMod val="85000"/>
                    <a:lumOff val="15000"/>
                  </a:schemeClr>
                </a:solidFill>
                <a:latin typeface="Arial" panose="020B0604020202020204" pitchFamily="34" charset="0"/>
              </a:rPr>
              <a:t>AP</a:t>
            </a:r>
            <a:r>
              <a:rPr lang="pt-BR" sz="1800" b="0" i="0" u="none" strike="noStrike" baseline="0" dirty="0">
                <a:solidFill>
                  <a:schemeClr val="tx1">
                    <a:lumMod val="85000"/>
                    <a:lumOff val="15000"/>
                  </a:schemeClr>
                </a:solidFill>
                <a:latin typeface="Arial" panose="020B0604020202020204" pitchFamily="34" charset="0"/>
              </a:rPr>
              <a:t> – 1992, </a:t>
            </a:r>
            <a:r>
              <a:rPr lang="pt-BR" sz="1800" b="1" i="0" u="none" strike="noStrike" baseline="0" dirty="0">
                <a:solidFill>
                  <a:schemeClr val="tx1">
                    <a:lumMod val="85000"/>
                    <a:lumOff val="15000"/>
                  </a:schemeClr>
                </a:solidFill>
                <a:latin typeface="Arial" panose="020B0604020202020204" pitchFamily="34" charset="0"/>
              </a:rPr>
              <a:t>SP</a:t>
            </a:r>
            <a:r>
              <a:rPr lang="pt-BR" sz="1800" b="0" i="0" u="none" strike="noStrike" baseline="0" dirty="0">
                <a:solidFill>
                  <a:schemeClr val="tx1">
                    <a:lumMod val="85000"/>
                    <a:lumOff val="15000"/>
                  </a:schemeClr>
                </a:solidFill>
                <a:latin typeface="Arial" panose="020B0604020202020204" pitchFamily="34" charset="0"/>
              </a:rPr>
              <a:t> – 1998, </a:t>
            </a:r>
            <a:r>
              <a:rPr lang="pt-BR" sz="1800" b="1" i="0" u="none" strike="noStrike" baseline="0" dirty="0">
                <a:solidFill>
                  <a:schemeClr val="tx1">
                    <a:lumMod val="85000"/>
                    <a:lumOff val="15000"/>
                  </a:schemeClr>
                </a:solidFill>
                <a:latin typeface="Arial" panose="020B0604020202020204" pitchFamily="34" charset="0"/>
              </a:rPr>
              <a:t>PA</a:t>
            </a:r>
            <a:r>
              <a:rPr lang="pt-BR" sz="1800" b="0" i="0" u="none" strike="noStrike" baseline="0" dirty="0">
                <a:solidFill>
                  <a:schemeClr val="tx1">
                    <a:lumMod val="85000"/>
                    <a:lumOff val="15000"/>
                  </a:schemeClr>
                </a:solidFill>
                <a:latin typeface="Arial" panose="020B0604020202020204" pitchFamily="34" charset="0"/>
              </a:rPr>
              <a:t> – 2000, </a:t>
            </a:r>
            <a:r>
              <a:rPr lang="pt-BR" sz="1800" b="1" i="0" u="none" strike="noStrike" baseline="0" dirty="0">
                <a:solidFill>
                  <a:schemeClr val="tx1">
                    <a:lumMod val="85000"/>
                    <a:lumOff val="15000"/>
                  </a:schemeClr>
                </a:solidFill>
                <a:latin typeface="Arial" panose="020B0604020202020204" pitchFamily="34" charset="0"/>
              </a:rPr>
              <a:t>PR</a:t>
            </a:r>
            <a:r>
              <a:rPr lang="pt-BR" sz="1800" b="0" i="0" u="none" strike="noStrike" baseline="0" dirty="0">
                <a:solidFill>
                  <a:schemeClr val="tx1">
                    <a:lumMod val="85000"/>
                    <a:lumOff val="15000"/>
                  </a:schemeClr>
                </a:solidFill>
                <a:latin typeface="Arial" panose="020B0604020202020204" pitchFamily="34" charset="0"/>
              </a:rPr>
              <a:t> – 2001, </a:t>
            </a:r>
            <a:r>
              <a:rPr lang="pt-BR" sz="1800" b="1" i="0" u="none" strike="noStrike" baseline="0" dirty="0">
                <a:solidFill>
                  <a:schemeClr val="tx1">
                    <a:lumMod val="85000"/>
                    <a:lumOff val="15000"/>
                  </a:schemeClr>
                </a:solidFill>
                <a:latin typeface="Arial" panose="020B0604020202020204" pitchFamily="34" charset="0"/>
              </a:rPr>
              <a:t>GO</a:t>
            </a:r>
            <a:r>
              <a:rPr lang="pt-BR" sz="1800" b="0" i="0" u="none" strike="noStrike" baseline="0" dirty="0">
                <a:solidFill>
                  <a:schemeClr val="tx1">
                    <a:lumMod val="85000"/>
                    <a:lumOff val="15000"/>
                  </a:schemeClr>
                </a:solidFill>
                <a:latin typeface="Arial" panose="020B0604020202020204" pitchFamily="34" charset="0"/>
              </a:rPr>
              <a:t> – 2002, </a:t>
            </a:r>
            <a:r>
              <a:rPr lang="pt-BR" sz="1800" b="1" i="0" u="none" strike="noStrike" baseline="0" dirty="0">
                <a:solidFill>
                  <a:schemeClr val="tx1">
                    <a:lumMod val="85000"/>
                    <a:lumOff val="15000"/>
                  </a:schemeClr>
                </a:solidFill>
                <a:latin typeface="Arial" panose="020B0604020202020204" pitchFamily="34" charset="0"/>
              </a:rPr>
              <a:t>AL</a:t>
            </a:r>
            <a:r>
              <a:rPr lang="pt-BR" sz="1800" b="0" i="0" u="none" strike="noStrike" baseline="0" dirty="0">
                <a:solidFill>
                  <a:schemeClr val="tx1">
                    <a:lumMod val="85000"/>
                    <a:lumOff val="15000"/>
                  </a:schemeClr>
                </a:solidFill>
                <a:latin typeface="Arial" panose="020B0604020202020204" pitchFamily="34" charset="0"/>
              </a:rPr>
              <a:t> – 2003, </a:t>
            </a:r>
            <a:r>
              <a:rPr lang="pt-BR" sz="1800" b="1" i="0" u="none" strike="noStrike" baseline="0" dirty="0">
                <a:solidFill>
                  <a:schemeClr val="tx1">
                    <a:lumMod val="85000"/>
                    <a:lumOff val="15000"/>
                  </a:schemeClr>
                </a:solidFill>
                <a:latin typeface="Arial" panose="020B0604020202020204" pitchFamily="34" charset="0"/>
              </a:rPr>
              <a:t>MS</a:t>
            </a:r>
            <a:r>
              <a:rPr lang="pt-BR" sz="1800" b="0" i="0" u="none" strike="noStrike" baseline="0" dirty="0">
                <a:solidFill>
                  <a:schemeClr val="tx1">
                    <a:lumMod val="85000"/>
                    <a:lumOff val="15000"/>
                  </a:schemeClr>
                </a:solidFill>
                <a:latin typeface="Arial" panose="020B0604020202020204" pitchFamily="34" charset="0"/>
              </a:rPr>
              <a:t> – 2005, </a:t>
            </a:r>
            <a:r>
              <a:rPr lang="pt-BR" sz="1800" b="1" i="0" u="none" strike="noStrike" baseline="0" dirty="0">
                <a:solidFill>
                  <a:schemeClr val="tx1">
                    <a:lumMod val="85000"/>
                    <a:lumOff val="15000"/>
                  </a:schemeClr>
                </a:solidFill>
                <a:latin typeface="Arial" panose="020B0604020202020204" pitchFamily="34" charset="0"/>
              </a:rPr>
              <a:t>SC</a:t>
            </a:r>
            <a:r>
              <a:rPr lang="pt-BR" sz="1800" b="0" i="0" u="none" strike="noStrike" baseline="0" dirty="0">
                <a:solidFill>
                  <a:schemeClr val="tx1">
                    <a:lumMod val="85000"/>
                    <a:lumOff val="15000"/>
                  </a:schemeClr>
                </a:solidFill>
                <a:latin typeface="Arial" panose="020B0604020202020204" pitchFamily="34" charset="0"/>
              </a:rPr>
              <a:t> – 2005, </a:t>
            </a:r>
            <a:r>
              <a:rPr lang="pt-BR" sz="1800" b="1" i="0" u="none" strike="noStrike" baseline="0" dirty="0">
                <a:solidFill>
                  <a:schemeClr val="tx1">
                    <a:lumMod val="85000"/>
                    <a:lumOff val="15000"/>
                  </a:schemeClr>
                </a:solidFill>
                <a:latin typeface="Arial" panose="020B0604020202020204" pitchFamily="34" charset="0"/>
              </a:rPr>
              <a:t>CE</a:t>
            </a:r>
            <a:r>
              <a:rPr lang="pt-BR" sz="1800" b="0" i="0" u="none" strike="noStrike" baseline="0" dirty="0">
                <a:solidFill>
                  <a:schemeClr val="tx1">
                    <a:lumMod val="85000"/>
                    <a:lumOff val="15000"/>
                  </a:schemeClr>
                </a:solidFill>
                <a:latin typeface="Arial" panose="020B0604020202020204" pitchFamily="34" charset="0"/>
              </a:rPr>
              <a:t> – 2008, </a:t>
            </a:r>
            <a:r>
              <a:rPr lang="pt-BR" sz="1800" b="1" i="0" u="none" strike="noStrike" baseline="0" dirty="0">
                <a:solidFill>
                  <a:schemeClr val="tx1">
                    <a:lumMod val="85000"/>
                    <a:lumOff val="15000"/>
                  </a:schemeClr>
                </a:solidFill>
                <a:latin typeface="Arial" panose="020B0604020202020204" pitchFamily="34" charset="0"/>
              </a:rPr>
              <a:t>TO</a:t>
            </a:r>
            <a:r>
              <a:rPr lang="pt-BR" sz="1800" b="0" i="0" u="none" strike="noStrike" baseline="0" dirty="0">
                <a:solidFill>
                  <a:schemeClr val="tx1">
                    <a:lumMod val="85000"/>
                    <a:lumOff val="15000"/>
                  </a:schemeClr>
                </a:solidFill>
                <a:latin typeface="Arial" panose="020B0604020202020204" pitchFamily="34" charset="0"/>
              </a:rPr>
              <a:t> – 2009, </a:t>
            </a:r>
            <a:r>
              <a:rPr lang="pt-BR" sz="1800" b="1" i="0" u="none" strike="noStrike" baseline="0" dirty="0">
                <a:solidFill>
                  <a:schemeClr val="tx1">
                    <a:lumMod val="85000"/>
                    <a:lumOff val="15000"/>
                  </a:schemeClr>
                </a:solidFill>
                <a:latin typeface="Arial" panose="020B0604020202020204" pitchFamily="34" charset="0"/>
              </a:rPr>
              <a:t>AM </a:t>
            </a:r>
            <a:r>
              <a:rPr lang="pt-BR" sz="1800" b="0" i="0" u="none" strike="noStrike" baseline="0" dirty="0">
                <a:solidFill>
                  <a:schemeClr val="tx1">
                    <a:lumMod val="85000"/>
                    <a:lumOff val="15000"/>
                  </a:schemeClr>
                </a:solidFill>
                <a:latin typeface="Arial" panose="020B0604020202020204" pitchFamily="34" charset="0"/>
              </a:rPr>
              <a:t>– 2014, </a:t>
            </a:r>
            <a:r>
              <a:rPr lang="pt-BR" sz="1800" b="1" i="0" u="none" strike="noStrike" baseline="0" dirty="0">
                <a:solidFill>
                  <a:schemeClr val="tx1">
                    <a:lumMod val="85000"/>
                    <a:lumOff val="15000"/>
                  </a:schemeClr>
                </a:solidFill>
                <a:latin typeface="Arial" panose="020B0604020202020204" pitchFamily="34" charset="0"/>
              </a:rPr>
              <a:t>RO</a:t>
            </a:r>
            <a:r>
              <a:rPr lang="pt-BR" sz="1800" b="0" i="0" u="none" strike="noStrike" baseline="0" dirty="0">
                <a:solidFill>
                  <a:schemeClr val="tx1">
                    <a:lumMod val="85000"/>
                    <a:lumOff val="15000"/>
                  </a:schemeClr>
                </a:solidFill>
                <a:latin typeface="Arial" panose="020B0604020202020204" pitchFamily="34" charset="0"/>
              </a:rPr>
              <a:t> – 2015, </a:t>
            </a:r>
            <a:r>
              <a:rPr lang="pt-BR" sz="1800" b="1" i="0" u="none" strike="noStrike" baseline="0" dirty="0">
                <a:solidFill>
                  <a:schemeClr val="tx1">
                    <a:lumMod val="85000"/>
                    <a:lumOff val="15000"/>
                  </a:schemeClr>
                </a:solidFill>
                <a:latin typeface="Arial" panose="020B0604020202020204" pitchFamily="34" charset="0"/>
              </a:rPr>
              <a:t>MA</a:t>
            </a:r>
            <a:r>
              <a:rPr lang="pt-BR" sz="1800" b="0" i="0" u="none" strike="noStrike" baseline="0" dirty="0">
                <a:solidFill>
                  <a:schemeClr val="tx1">
                    <a:lumMod val="85000"/>
                    <a:lumOff val="15000"/>
                  </a:schemeClr>
                </a:solidFill>
                <a:latin typeface="Arial" panose="020B0604020202020204" pitchFamily="34" charset="0"/>
              </a:rPr>
              <a:t> – 2019.</a:t>
            </a:r>
            <a:endParaRPr lang="pt-BR" dirty="0">
              <a:solidFill>
                <a:schemeClr val="tx1">
                  <a:lumMod val="85000"/>
                  <a:lumOff val="15000"/>
                </a:schemeClr>
              </a:solidFill>
              <a:latin typeface="Arial" panose="020B0604020202020204" pitchFamily="34" charset="0"/>
            </a:endParaRPr>
          </a:p>
        </p:txBody>
      </p:sp>
      <p:sp>
        <p:nvSpPr>
          <p:cNvPr id="5" name="Retângulo 4">
            <a:extLst>
              <a:ext uri="{FF2B5EF4-FFF2-40B4-BE49-F238E27FC236}">
                <a16:creationId xmlns:a16="http://schemas.microsoft.com/office/drawing/2014/main" id="{E2D93E57-A116-4F85-8F31-B63FE75C7E30}"/>
              </a:ext>
            </a:extLst>
          </p:cNvPr>
          <p:cNvSpPr/>
          <p:nvPr/>
        </p:nvSpPr>
        <p:spPr>
          <a:xfrm>
            <a:off x="6257658" y="617376"/>
            <a:ext cx="2040308" cy="43254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5EB94A8F-FB00-461D-B09E-0368BA7118FE}"/>
              </a:ext>
            </a:extLst>
          </p:cNvPr>
          <p:cNvSpPr/>
          <p:nvPr/>
        </p:nvSpPr>
        <p:spPr>
          <a:xfrm>
            <a:off x="6096000" y="2031495"/>
            <a:ext cx="4851160" cy="43254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41055415-4AA0-422E-B109-0BF11A878C5C}"/>
              </a:ext>
            </a:extLst>
          </p:cNvPr>
          <p:cNvPicPr>
            <a:picLocks noChangeAspect="1"/>
          </p:cNvPicPr>
          <p:nvPr/>
        </p:nvPicPr>
        <p:blipFill rotWithShape="1">
          <a:blip r:embed="rId2">
            <a:extLst>
              <a:ext uri="{28A0092B-C50C-407E-A947-70E740481C1C}">
                <a14:useLocalDpi xmlns:a14="http://schemas.microsoft.com/office/drawing/2010/main" val="0"/>
              </a:ext>
            </a:extLst>
          </a:blip>
          <a:srcRect l="10193"/>
          <a:stretch/>
        </p:blipFill>
        <p:spPr>
          <a:xfrm>
            <a:off x="983570" y="299051"/>
            <a:ext cx="5181600" cy="6239861"/>
          </a:xfrm>
          <a:prstGeom prst="rect">
            <a:avLst/>
          </a:prstGeom>
        </p:spPr>
      </p:pic>
      <p:sp>
        <p:nvSpPr>
          <p:cNvPr id="2" name="Espaço Reservado para Rodapé 1">
            <a:extLst>
              <a:ext uri="{FF2B5EF4-FFF2-40B4-BE49-F238E27FC236}">
                <a16:creationId xmlns:a16="http://schemas.microsoft.com/office/drawing/2014/main" id="{507F8864-364A-4387-9AC1-8B3769F3DE30}"/>
              </a:ext>
            </a:extLst>
          </p:cNvPr>
          <p:cNvSpPr>
            <a:spLocks noGrp="1"/>
          </p:cNvSpPr>
          <p:nvPr>
            <p:ph type="ftr" sz="quarter" idx="11"/>
          </p:nvPr>
        </p:nvSpPr>
        <p:spPr/>
        <p:txBody>
          <a:bodyPr/>
          <a:lstStyle/>
          <a:p>
            <a:r>
              <a:rPr lang="pt-BR"/>
              <a:t>Associação Brasileira de Criminalística</a:t>
            </a:r>
          </a:p>
        </p:txBody>
      </p:sp>
      <p:sp>
        <p:nvSpPr>
          <p:cNvPr id="4" name="Espaço Reservado para Número de Slide 3">
            <a:extLst>
              <a:ext uri="{FF2B5EF4-FFF2-40B4-BE49-F238E27FC236}">
                <a16:creationId xmlns:a16="http://schemas.microsoft.com/office/drawing/2014/main" id="{948CBE2C-1FCA-454E-85EE-06B831773B99}"/>
              </a:ext>
            </a:extLst>
          </p:cNvPr>
          <p:cNvSpPr>
            <a:spLocks noGrp="1"/>
          </p:cNvSpPr>
          <p:nvPr>
            <p:ph type="sldNum" sz="quarter" idx="12"/>
          </p:nvPr>
        </p:nvSpPr>
        <p:spPr/>
        <p:txBody>
          <a:bodyPr/>
          <a:lstStyle/>
          <a:p>
            <a:fld id="{5906CD73-2498-4BE0-A4EC-7791F17A17E8}" type="slidenum">
              <a:rPr lang="pt-BR" smtClean="0"/>
              <a:t>6</a:t>
            </a:fld>
            <a:endParaRPr lang="pt-BR"/>
          </a:p>
        </p:txBody>
      </p:sp>
      <p:sp>
        <p:nvSpPr>
          <p:cNvPr id="12" name="Espaço Reservado para Conteúdo 11">
            <a:extLst>
              <a:ext uri="{FF2B5EF4-FFF2-40B4-BE49-F238E27FC236}">
                <a16:creationId xmlns:a16="http://schemas.microsoft.com/office/drawing/2014/main" id="{3299A645-7816-4F3A-BB13-F9BD650640C6}"/>
              </a:ext>
            </a:extLst>
          </p:cNvPr>
          <p:cNvSpPr>
            <a:spLocks noGrp="1"/>
          </p:cNvSpPr>
          <p:nvPr>
            <p:ph sz="half" idx="1"/>
          </p:nvPr>
        </p:nvSpPr>
        <p:spPr>
          <a:xfrm>
            <a:off x="6172200" y="627139"/>
            <a:ext cx="5181600" cy="3285624"/>
          </a:xfrm>
        </p:spPr>
        <p:txBody>
          <a:bodyPr>
            <a:normAutofit lnSpcReduction="10000"/>
          </a:bodyPr>
          <a:lstStyle/>
          <a:p>
            <a:pPr marL="0" indent="0" algn="just">
              <a:buNone/>
            </a:pPr>
            <a:r>
              <a:rPr lang="pt-BR" u="sng" dirty="0">
                <a:solidFill>
                  <a:schemeClr val="bg1"/>
                </a:solidFill>
              </a:rPr>
              <a:t>Polícia Civil</a:t>
            </a:r>
            <a:r>
              <a:rPr lang="pt-BR" dirty="0">
                <a:solidFill>
                  <a:schemeClr val="bg1"/>
                </a:solidFill>
              </a:rPr>
              <a:t>: </a:t>
            </a:r>
          </a:p>
          <a:p>
            <a:pPr marL="0" indent="0" algn="just">
              <a:buNone/>
            </a:pPr>
            <a:r>
              <a:rPr lang="pt-BR" dirty="0">
                <a:solidFill>
                  <a:schemeClr val="tx1">
                    <a:lumMod val="85000"/>
                    <a:lumOff val="15000"/>
                  </a:schemeClr>
                </a:solidFill>
              </a:rPr>
              <a:t>AC, DF, ES, MG, PB, PI, RJ e RR.</a:t>
            </a:r>
          </a:p>
          <a:p>
            <a:endParaRPr lang="pt-BR" dirty="0">
              <a:solidFill>
                <a:schemeClr val="tx1">
                  <a:lumMod val="85000"/>
                  <a:lumOff val="15000"/>
                </a:schemeClr>
              </a:solidFill>
            </a:endParaRPr>
          </a:p>
          <a:p>
            <a:pPr marL="0" indent="0" algn="just">
              <a:buNone/>
            </a:pPr>
            <a:r>
              <a:rPr lang="pt-BR" u="sng" dirty="0">
                <a:solidFill>
                  <a:schemeClr val="bg1"/>
                </a:solidFill>
              </a:rPr>
              <a:t>Secretaria de Segurança Pública</a:t>
            </a:r>
            <a:r>
              <a:rPr lang="pt-BR" dirty="0">
                <a:solidFill>
                  <a:schemeClr val="bg1"/>
                </a:solidFill>
              </a:rPr>
              <a:t>:  </a:t>
            </a:r>
          </a:p>
          <a:p>
            <a:pPr marL="0" indent="0" algn="just">
              <a:buNone/>
            </a:pPr>
            <a:r>
              <a:rPr lang="pt-BR" dirty="0">
                <a:solidFill>
                  <a:schemeClr val="tx1">
                    <a:lumMod val="85000"/>
                    <a:lumOff val="15000"/>
                  </a:schemeClr>
                </a:solidFill>
              </a:rPr>
              <a:t>AL, AM, AP, CE, BA, GO, MA, MS, MT, PA, PE, PR, RN, RS, RO, SC, SE, SP e TO.</a:t>
            </a:r>
          </a:p>
          <a:p>
            <a:endParaRPr lang="pt-BR" dirty="0">
              <a:solidFill>
                <a:schemeClr val="tx1">
                  <a:lumMod val="85000"/>
                  <a:lumOff val="15000"/>
                </a:schemeClr>
              </a:solidFill>
            </a:endParaRPr>
          </a:p>
        </p:txBody>
      </p:sp>
      <p:sp>
        <p:nvSpPr>
          <p:cNvPr id="6" name="Espaço Reservado para Data 5">
            <a:extLst>
              <a:ext uri="{FF2B5EF4-FFF2-40B4-BE49-F238E27FC236}">
                <a16:creationId xmlns:a16="http://schemas.microsoft.com/office/drawing/2014/main" id="{0C517802-6DEB-4F8C-97DC-95BF89FA9CC8}"/>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329061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AA124CE-A726-4111-8F0C-5F0F3917604F}"/>
              </a:ext>
            </a:extLst>
          </p:cNvPr>
          <p:cNvSpPr/>
          <p:nvPr/>
        </p:nvSpPr>
        <p:spPr>
          <a:xfrm>
            <a:off x="3204673" y="4871103"/>
            <a:ext cx="2674834" cy="367469"/>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ECB6859E-95D4-40FB-8AE3-A4C3AFCE03CF}"/>
              </a:ext>
            </a:extLst>
          </p:cNvPr>
          <p:cNvSpPr/>
          <p:nvPr/>
        </p:nvSpPr>
        <p:spPr>
          <a:xfrm>
            <a:off x="3664721" y="5316740"/>
            <a:ext cx="4114800" cy="367469"/>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50A8FCC8-63EA-4883-A171-877A5D29EDD0}"/>
              </a:ext>
            </a:extLst>
          </p:cNvPr>
          <p:cNvSpPr/>
          <p:nvPr/>
        </p:nvSpPr>
        <p:spPr>
          <a:xfrm>
            <a:off x="1619912" y="636101"/>
            <a:ext cx="8006526" cy="155554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53B8E47C-DD7D-46E9-8C5E-2E7ACE58E5D1}"/>
              </a:ext>
            </a:extLst>
          </p:cNvPr>
          <p:cNvSpPr/>
          <p:nvPr/>
        </p:nvSpPr>
        <p:spPr>
          <a:xfrm>
            <a:off x="2474614" y="1725480"/>
            <a:ext cx="6635203" cy="9323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1673D5C3-594C-418F-80BD-076626BCC1DB}"/>
              </a:ext>
            </a:extLst>
          </p:cNvPr>
          <p:cNvSpPr>
            <a:spLocks noGrp="1"/>
          </p:cNvSpPr>
          <p:nvPr>
            <p:ph type="ctrTitle"/>
          </p:nvPr>
        </p:nvSpPr>
        <p:spPr>
          <a:xfrm>
            <a:off x="2474614" y="837069"/>
            <a:ext cx="6297122" cy="749485"/>
          </a:xfrm>
        </p:spPr>
        <p:txBody>
          <a:bodyPr>
            <a:normAutofit/>
          </a:bodyPr>
          <a:lstStyle/>
          <a:p>
            <a:r>
              <a:rPr lang="pt-BR" sz="4400" b="1" dirty="0">
                <a:solidFill>
                  <a:schemeClr val="bg1"/>
                </a:solidFill>
                <a:latin typeface="Arial" panose="020B0604020202020204" pitchFamily="34" charset="0"/>
                <a:cs typeface="Arial" panose="020B0604020202020204" pitchFamily="34" charset="0"/>
              </a:rPr>
              <a:t>MODELO ADOTADO</a:t>
            </a:r>
          </a:p>
        </p:txBody>
      </p:sp>
      <p:sp>
        <p:nvSpPr>
          <p:cNvPr id="3" name="Subtítulo 2">
            <a:extLst>
              <a:ext uri="{FF2B5EF4-FFF2-40B4-BE49-F238E27FC236}">
                <a16:creationId xmlns:a16="http://schemas.microsoft.com/office/drawing/2014/main" id="{E636C3AB-A55F-4B2C-8D9F-DFFAAC04201E}"/>
              </a:ext>
            </a:extLst>
          </p:cNvPr>
          <p:cNvSpPr>
            <a:spLocks noGrp="1"/>
          </p:cNvSpPr>
          <p:nvPr>
            <p:ph type="subTitle" idx="1"/>
          </p:nvPr>
        </p:nvSpPr>
        <p:spPr>
          <a:xfrm>
            <a:off x="2474614" y="1847908"/>
            <a:ext cx="6703082" cy="871721"/>
          </a:xfrm>
        </p:spPr>
        <p:txBody>
          <a:bodyPr>
            <a:normAutofit/>
          </a:bodyPr>
          <a:lstStyle/>
          <a:p>
            <a:r>
              <a:rPr lang="pt-BR" dirty="0">
                <a:solidFill>
                  <a:schemeClr val="bg1"/>
                </a:solidFill>
              </a:rPr>
              <a:t>MESMO APLICADO AOS CORPOS DE BOMBEIROS MILITARES NA CONSTITUIÇÃO FEDERAL DE 1988</a:t>
            </a:r>
          </a:p>
        </p:txBody>
      </p:sp>
      <p:sp>
        <p:nvSpPr>
          <p:cNvPr id="4" name="Subtítulo 2">
            <a:extLst>
              <a:ext uri="{FF2B5EF4-FFF2-40B4-BE49-F238E27FC236}">
                <a16:creationId xmlns:a16="http://schemas.microsoft.com/office/drawing/2014/main" id="{C212C9BB-CAA2-40EB-9D76-D67267362E7E}"/>
              </a:ext>
            </a:extLst>
          </p:cNvPr>
          <p:cNvSpPr txBox="1">
            <a:spLocks/>
          </p:cNvSpPr>
          <p:nvPr/>
        </p:nvSpPr>
        <p:spPr>
          <a:xfrm>
            <a:off x="1004008" y="3281022"/>
            <a:ext cx="10011521" cy="237713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pt-BR" b="1" i="1" u="none" strike="noStrike" baseline="0" dirty="0">
                <a:latin typeface="Times-Italic"/>
              </a:rPr>
              <a:t>Art. 144. </a:t>
            </a:r>
            <a:r>
              <a:rPr lang="pt-BR" b="0" i="1" u="none" strike="noStrike" baseline="0" dirty="0">
                <a:latin typeface="Times-Italic"/>
              </a:rPr>
              <a:t>A segurança pública, dever do Estado, direito e responsabilidade de todos, é exercida para a preservação da ordem pública e da incolumidade das pessoas e do patrimônio, através dos seguintes órgãos:</a:t>
            </a:r>
          </a:p>
          <a:p>
            <a:pPr algn="just"/>
            <a:r>
              <a:rPr lang="pt-BR" b="0" i="1" u="none" strike="noStrike" baseline="0" dirty="0">
                <a:latin typeface="Times-Italic"/>
              </a:rPr>
              <a:t>........</a:t>
            </a:r>
          </a:p>
          <a:p>
            <a:pPr algn="just"/>
            <a:r>
              <a:rPr lang="pt-BR" b="0" i="1" u="none" strike="noStrike" baseline="0" dirty="0">
                <a:latin typeface="Times-Italic"/>
              </a:rPr>
              <a:t>IV -polícias civis </a:t>
            </a:r>
            <a:r>
              <a:rPr lang="pt-BR" b="1" i="1" u="none" strike="noStrike" baseline="0" dirty="0">
                <a:solidFill>
                  <a:schemeClr val="bg1"/>
                </a:solidFill>
                <a:latin typeface="Times-BoldItalic"/>
              </a:rPr>
              <a:t>e polícias científicas</a:t>
            </a:r>
            <a:r>
              <a:rPr lang="pt-BR" b="0" i="1" u="none" strike="noStrike" baseline="0" dirty="0">
                <a:solidFill>
                  <a:schemeClr val="bg1"/>
                </a:solidFill>
                <a:latin typeface="Times-Italic"/>
              </a:rPr>
              <a:t>. </a:t>
            </a:r>
            <a:r>
              <a:rPr lang="pt-BR" b="0" i="1" u="none" strike="noStrike" baseline="0" dirty="0">
                <a:latin typeface="Times-Italic"/>
              </a:rPr>
              <a:t>(incluído pela PEC 76/2019)</a:t>
            </a:r>
          </a:p>
          <a:p>
            <a:pPr algn="just"/>
            <a:r>
              <a:rPr lang="pt-BR" b="0" i="1" u="none" strike="noStrike" baseline="0" dirty="0">
                <a:latin typeface="Times-Italic"/>
              </a:rPr>
              <a:t>V - polícias militares </a:t>
            </a:r>
            <a:r>
              <a:rPr lang="pt-BR" b="1" i="1" u="none" strike="noStrike" baseline="0" dirty="0">
                <a:solidFill>
                  <a:schemeClr val="bg1"/>
                </a:solidFill>
                <a:latin typeface="Times-Italic"/>
              </a:rPr>
              <a:t>e corpos de bombeiros militares</a:t>
            </a:r>
            <a:r>
              <a:rPr lang="pt-BR" b="0" i="1" u="none" strike="noStrike" baseline="0" dirty="0">
                <a:solidFill>
                  <a:schemeClr val="bg1"/>
                </a:solidFill>
                <a:latin typeface="Times-Italic"/>
              </a:rPr>
              <a:t>.</a:t>
            </a:r>
          </a:p>
          <a:p>
            <a:pPr algn="just"/>
            <a:r>
              <a:rPr lang="pt-BR" b="0" i="1" u="none" strike="noStrike" baseline="0" dirty="0">
                <a:latin typeface="Times-Italic"/>
              </a:rPr>
              <a:t>........</a:t>
            </a:r>
            <a:endParaRPr lang="pt-BR" dirty="0"/>
          </a:p>
        </p:txBody>
      </p:sp>
      <p:sp>
        <p:nvSpPr>
          <p:cNvPr id="5" name="Espaço Reservado para Rodapé 4">
            <a:extLst>
              <a:ext uri="{FF2B5EF4-FFF2-40B4-BE49-F238E27FC236}">
                <a16:creationId xmlns:a16="http://schemas.microsoft.com/office/drawing/2014/main" id="{AAB64ED5-E3A9-4B19-9D11-951E5285CF1C}"/>
              </a:ext>
            </a:extLst>
          </p:cNvPr>
          <p:cNvSpPr>
            <a:spLocks noGrp="1"/>
          </p:cNvSpPr>
          <p:nvPr>
            <p:ph type="ftr" sz="quarter" idx="11"/>
          </p:nvPr>
        </p:nvSpPr>
        <p:spPr/>
        <p:txBody>
          <a:bodyPr/>
          <a:lstStyle/>
          <a:p>
            <a:r>
              <a:rPr lang="pt-BR"/>
              <a:t>Associação Brasileira de Criminalística</a:t>
            </a:r>
          </a:p>
        </p:txBody>
      </p:sp>
      <p:sp>
        <p:nvSpPr>
          <p:cNvPr id="6" name="Espaço Reservado para Número de Slide 5">
            <a:extLst>
              <a:ext uri="{FF2B5EF4-FFF2-40B4-BE49-F238E27FC236}">
                <a16:creationId xmlns:a16="http://schemas.microsoft.com/office/drawing/2014/main" id="{9BBE4432-2DC0-4C0A-9A8B-B55AE29487EC}"/>
              </a:ext>
            </a:extLst>
          </p:cNvPr>
          <p:cNvSpPr>
            <a:spLocks noGrp="1"/>
          </p:cNvSpPr>
          <p:nvPr>
            <p:ph type="sldNum" sz="quarter" idx="12"/>
          </p:nvPr>
        </p:nvSpPr>
        <p:spPr/>
        <p:txBody>
          <a:bodyPr/>
          <a:lstStyle/>
          <a:p>
            <a:fld id="{5906CD73-2498-4BE0-A4EC-7791F17A17E8}" type="slidenum">
              <a:rPr lang="pt-BR" smtClean="0"/>
              <a:t>7</a:t>
            </a:fld>
            <a:endParaRPr lang="pt-BR"/>
          </a:p>
        </p:txBody>
      </p:sp>
      <p:sp>
        <p:nvSpPr>
          <p:cNvPr id="12" name="Espaço Reservado para Data 11">
            <a:extLst>
              <a:ext uri="{FF2B5EF4-FFF2-40B4-BE49-F238E27FC236}">
                <a16:creationId xmlns:a16="http://schemas.microsoft.com/office/drawing/2014/main" id="{F4A1BE1C-A869-43D0-8750-C9F8B0E7CC0C}"/>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1471304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E2C50EF6-D3AC-427A-ADB6-BE0BC713F7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2419" y="226062"/>
            <a:ext cx="5392501" cy="6323621"/>
          </a:xfrm>
          <a:prstGeom prst="rect">
            <a:avLst/>
          </a:prstGeom>
        </p:spPr>
      </p:pic>
      <p:pic>
        <p:nvPicPr>
          <p:cNvPr id="9" name="Imagem 8">
            <a:extLst>
              <a:ext uri="{FF2B5EF4-FFF2-40B4-BE49-F238E27FC236}">
                <a16:creationId xmlns:a16="http://schemas.microsoft.com/office/drawing/2014/main" id="{FB67AA81-AD88-44B3-863D-72176408CE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41889" y="226062"/>
            <a:ext cx="5230680" cy="6193788"/>
          </a:xfrm>
          <a:prstGeom prst="rect">
            <a:avLst/>
          </a:prstGeom>
        </p:spPr>
      </p:pic>
      <p:sp>
        <p:nvSpPr>
          <p:cNvPr id="2" name="Espaço Reservado para Rodapé 1">
            <a:extLst>
              <a:ext uri="{FF2B5EF4-FFF2-40B4-BE49-F238E27FC236}">
                <a16:creationId xmlns:a16="http://schemas.microsoft.com/office/drawing/2014/main" id="{5451BEEE-1265-42FB-AB02-83384EE2A0CD}"/>
              </a:ext>
            </a:extLst>
          </p:cNvPr>
          <p:cNvSpPr>
            <a:spLocks noGrp="1"/>
          </p:cNvSpPr>
          <p:nvPr>
            <p:ph type="ftr" sz="quarter" idx="11"/>
          </p:nvPr>
        </p:nvSpPr>
        <p:spPr/>
        <p:txBody>
          <a:bodyPr/>
          <a:lstStyle/>
          <a:p>
            <a:r>
              <a:rPr lang="pt-BR"/>
              <a:t>Associação Brasileira de Criminalística</a:t>
            </a:r>
          </a:p>
        </p:txBody>
      </p:sp>
      <p:sp>
        <p:nvSpPr>
          <p:cNvPr id="3" name="Espaço Reservado para Número de Slide 2">
            <a:extLst>
              <a:ext uri="{FF2B5EF4-FFF2-40B4-BE49-F238E27FC236}">
                <a16:creationId xmlns:a16="http://schemas.microsoft.com/office/drawing/2014/main" id="{A9D7E65A-F2D1-46D9-BB11-73CD4F00BB67}"/>
              </a:ext>
            </a:extLst>
          </p:cNvPr>
          <p:cNvSpPr>
            <a:spLocks noGrp="1"/>
          </p:cNvSpPr>
          <p:nvPr>
            <p:ph type="sldNum" sz="quarter" idx="12"/>
          </p:nvPr>
        </p:nvSpPr>
        <p:spPr/>
        <p:txBody>
          <a:bodyPr/>
          <a:lstStyle/>
          <a:p>
            <a:fld id="{5906CD73-2498-4BE0-A4EC-7791F17A17E8}" type="slidenum">
              <a:rPr lang="pt-BR" smtClean="0"/>
              <a:t>8</a:t>
            </a:fld>
            <a:endParaRPr lang="pt-BR"/>
          </a:p>
        </p:txBody>
      </p:sp>
      <p:sp>
        <p:nvSpPr>
          <p:cNvPr id="4" name="Espaço Reservado para Data 3">
            <a:extLst>
              <a:ext uri="{FF2B5EF4-FFF2-40B4-BE49-F238E27FC236}">
                <a16:creationId xmlns:a16="http://schemas.microsoft.com/office/drawing/2014/main" id="{A5070E1D-8263-48E5-9700-7C3AE89F9BBF}"/>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1074424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89E77A86-854F-4734-B753-C8245015E3CE}"/>
              </a:ext>
            </a:extLst>
          </p:cNvPr>
          <p:cNvSpPr/>
          <p:nvPr/>
        </p:nvSpPr>
        <p:spPr>
          <a:xfrm>
            <a:off x="905873" y="1803720"/>
            <a:ext cx="10694578" cy="3653889"/>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5A95D66F-BE45-4823-BCA4-20CD94D8F792}"/>
              </a:ext>
            </a:extLst>
          </p:cNvPr>
          <p:cNvSpPr>
            <a:spLocks noGrp="1"/>
          </p:cNvSpPr>
          <p:nvPr>
            <p:ph type="ctrTitle"/>
          </p:nvPr>
        </p:nvSpPr>
        <p:spPr>
          <a:xfrm>
            <a:off x="1409700" y="1975644"/>
            <a:ext cx="9686924" cy="2906712"/>
          </a:xfrm>
        </p:spPr>
        <p:txBody>
          <a:bodyPr>
            <a:normAutofit fontScale="90000"/>
          </a:bodyPr>
          <a:lstStyle/>
          <a:p>
            <a:pPr algn="just"/>
            <a:r>
              <a:rPr lang="pt-BR" sz="3200" dirty="0">
                <a:solidFill>
                  <a:schemeClr val="bg1"/>
                </a:solidFill>
                <a:latin typeface="+mn-lt"/>
              </a:rPr>
              <a:t>CONSIDERANDO QUE AINDA EXISTEM CORPOS DE BOMBEIROS SUBORDINADOS ÀS POLÍCIAS MILITARES, </a:t>
            </a:r>
            <a:r>
              <a:rPr lang="pt-BR" sz="3200" b="1" dirty="0">
                <a:solidFill>
                  <a:schemeClr val="bg1"/>
                </a:solidFill>
                <a:latin typeface="Arial" panose="020B0604020202020204" pitchFamily="34" charset="0"/>
              </a:rPr>
              <a:t>PODEMOS AFIRMAR QUE A PEC 76 NÃO OBRIGA OS ESTADOS A DESVINCULAREM OS ÓRGÃOS PERICIAIS DAS POLÍCIAS CIVIS E, POR ISSO, NÃO GERA CUSTOS E RESPEITA O PACTO FEDERATIVO.</a:t>
            </a:r>
          </a:p>
        </p:txBody>
      </p:sp>
      <p:sp>
        <p:nvSpPr>
          <p:cNvPr id="3" name="Espaço Reservado para Rodapé 2">
            <a:extLst>
              <a:ext uri="{FF2B5EF4-FFF2-40B4-BE49-F238E27FC236}">
                <a16:creationId xmlns:a16="http://schemas.microsoft.com/office/drawing/2014/main" id="{E91939F3-B280-4F4E-AF59-A8B6324E7A4B}"/>
              </a:ext>
            </a:extLst>
          </p:cNvPr>
          <p:cNvSpPr>
            <a:spLocks noGrp="1"/>
          </p:cNvSpPr>
          <p:nvPr>
            <p:ph type="ftr" sz="quarter" idx="11"/>
          </p:nvPr>
        </p:nvSpPr>
        <p:spPr/>
        <p:txBody>
          <a:bodyPr/>
          <a:lstStyle/>
          <a:p>
            <a:r>
              <a:rPr lang="pt-BR"/>
              <a:t>Associação Brasileira de Criminalística</a:t>
            </a:r>
          </a:p>
        </p:txBody>
      </p:sp>
      <p:sp>
        <p:nvSpPr>
          <p:cNvPr id="4" name="Espaço Reservado para Número de Slide 3">
            <a:extLst>
              <a:ext uri="{FF2B5EF4-FFF2-40B4-BE49-F238E27FC236}">
                <a16:creationId xmlns:a16="http://schemas.microsoft.com/office/drawing/2014/main" id="{623FFD05-F4DE-4B69-AAB1-172DCBFFD530}"/>
              </a:ext>
            </a:extLst>
          </p:cNvPr>
          <p:cNvSpPr>
            <a:spLocks noGrp="1"/>
          </p:cNvSpPr>
          <p:nvPr>
            <p:ph type="sldNum" sz="quarter" idx="12"/>
          </p:nvPr>
        </p:nvSpPr>
        <p:spPr/>
        <p:txBody>
          <a:bodyPr/>
          <a:lstStyle/>
          <a:p>
            <a:fld id="{5906CD73-2498-4BE0-A4EC-7791F17A17E8}" type="slidenum">
              <a:rPr lang="pt-BR" smtClean="0"/>
              <a:t>9</a:t>
            </a:fld>
            <a:endParaRPr lang="pt-BR"/>
          </a:p>
        </p:txBody>
      </p:sp>
      <p:sp>
        <p:nvSpPr>
          <p:cNvPr id="6" name="Espaço Reservado para Data 5">
            <a:extLst>
              <a:ext uri="{FF2B5EF4-FFF2-40B4-BE49-F238E27FC236}">
                <a16:creationId xmlns:a16="http://schemas.microsoft.com/office/drawing/2014/main" id="{2204030F-33D0-4D93-ADE5-E52E12743D06}"/>
              </a:ext>
            </a:extLst>
          </p:cNvPr>
          <p:cNvSpPr>
            <a:spLocks noGrp="1"/>
          </p:cNvSpPr>
          <p:nvPr>
            <p:ph type="dt" sz="half" idx="10"/>
          </p:nvPr>
        </p:nvSpPr>
        <p:spPr/>
        <p:txBody>
          <a:bodyPr/>
          <a:lstStyle/>
          <a:p>
            <a:r>
              <a:rPr lang="pt-BR"/>
              <a:t>2022</a:t>
            </a:r>
          </a:p>
        </p:txBody>
      </p:sp>
    </p:spTree>
    <p:extLst>
      <p:ext uri="{BB962C8B-B14F-4D97-AF65-F5344CB8AC3E}">
        <p14:creationId xmlns:p14="http://schemas.microsoft.com/office/powerpoint/2010/main" val="337310042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1244</TotalTime>
  <Words>1681</Words>
  <Application>Microsoft Office PowerPoint</Application>
  <PresentationFormat>Widescreen</PresentationFormat>
  <Paragraphs>172</Paragraphs>
  <Slides>34</Slides>
  <Notes>0</Notes>
  <HiddenSlides>0</HiddenSlides>
  <MMClips>2</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34</vt:i4>
      </vt:variant>
    </vt:vector>
  </HeadingPairs>
  <TitlesOfParts>
    <vt:vector size="42" baseType="lpstr">
      <vt:lpstr>Arial</vt:lpstr>
      <vt:lpstr>Calibri</vt:lpstr>
      <vt:lpstr>Calibri </vt:lpstr>
      <vt:lpstr>Calibri Light</vt:lpstr>
      <vt:lpstr>Calibry</vt:lpstr>
      <vt:lpstr>Times-BoldItalic</vt:lpstr>
      <vt:lpstr>Times-Italic</vt:lpstr>
      <vt:lpstr>Tema do Office</vt:lpstr>
      <vt:lpstr>ASSOCIAÇÃO BRASILEIRA DE CRIMINALÍSTICA</vt:lpstr>
      <vt:lpstr>PEC 76/2019 – PEC DA POLÍCIA CIENTÍFICA  AUTOR: SENADOR ANTÔNIO ANASTASIA</vt:lpstr>
      <vt:lpstr>Apresentação do PowerPoint</vt:lpstr>
      <vt:lpstr>Apresentação do PowerPoint</vt:lpstr>
      <vt:lpstr>Apresentação do PowerPoint</vt:lpstr>
      <vt:lpstr>Apresentação do PowerPoint</vt:lpstr>
      <vt:lpstr>MODELO ADOTADO</vt:lpstr>
      <vt:lpstr>Apresentação do PowerPoint</vt:lpstr>
      <vt:lpstr>CONSIDERANDO QUE AINDA EXISTEM CORPOS DE BOMBEIROS SUBORDINADOS ÀS POLÍCIAS MILITARES, PODEMOS AFIRMAR QUE A PEC 76 NÃO OBRIGA OS ESTADOS A DESVINCULAREM OS ÓRGÃOS PERICIAIS DAS POLÍCIAS CIVIS E, POR ISSO, NÃO GERA CUSTOS E RESPEITA O PACTO FEDERATIVO.</vt:lpstr>
      <vt:lpstr>Apresentação do PowerPoint</vt:lpstr>
      <vt:lpstr>Apresentação do PowerPoint</vt:lpstr>
      <vt:lpstr>Apresentação do PowerPoint</vt:lpstr>
      <vt:lpstr>NOMENCLATURA DOS ÓRGÃOS  PERICIAIS NOS ESTADOS</vt:lpstr>
      <vt:lpstr>EM TODOS OS ESTADOS, MESMO ONDE A PERÍCIA É SUBORDINADA À POLÍCIA CIVIL, EXISTEM ESTRUTURAS ESPECÍFICAS PARA A PERÍCIA (DEPARTAMENTOS OU SUPERINTENDÊNCIAS) COM VIATURAS E EQUIPAMENTOS ESPECÍFICOS, E EM TODO O BRASIL OS DIRETORES DOS ÓRGÃOS PERICIAIS SÃO PERITOS OFICIAIS.  ASSIM SENDO, É FALACIOSA A INFORMAÇÃO DE QUE A PEC GERARÁ CUSTOS, POIS, ALÉM DE NÃO OBRIGAR A DESVINCULÃÇÃO, JÁ EXISTEM ESTRUTURAS ESPECÍFICAS PARA A PERÍCIA EM TODOS OS ESTADOS.</vt:lpstr>
      <vt:lpstr>NÃO ALTERA A ESTRUTURA DA POLÍCIA FEDERAL, RESPEITANDO A RESERVA CONSTITUCIONAL DE INICIATIVA DO PRESIDENTE DA REPÚBLICA.  NÃO ALTERA O CPP, POIS SOMENTE DIZ QUE AS PERÍCIAS OFICIAS DE NATUREZA CRIMINAL SERÃO REALIZADAS PELA POLÍCIA CIENTÍFICA.  MANTÉM A PREVISÃO NO CPP DO PERITO AD-HOC (NOMEADO PELO DELEGADO), DO PERITO JUDICIAL (NOMEADO PELO JUIZ) E DO ASSISTENTE TÉCNICO (CONTRATADO PELAS PARTES).</vt:lpstr>
      <vt:lpstr>NÃO ENTRA NO MÉRITO DE QUAIS SERVIDORES SÃO CONSIDERADOS PERITOS OFICIAIS, SOMENTE DIZ QUE A POLÍCIA CIENTÍFICA SERÁ DIRIGIDA POR PERITO OFICIAL DE CARREIRA DA ATIVA, DEIXANDO DE FORA DESTA DISCUSSÃO ESTA QUESTÃO, QUE DEVE SER RESOLVIDA EM CADA ESTADO.  CASO SEJA INCLUÍDO NO TEXTO ALGO NESTE SENTIDO, COMO PRETENDE A EMENDA Nº 01, APRESENTADA PELO SENADOR NELSON TRAD, ENTENDEMOS QUE DEVE SER INCLUÍDA UMA REGRA DE TRANSIÇÃO, QUE DETERMINE COMO ÚNICO RESPONSÁVEL PELAS PERÍCIAS OFICIAIS O PERITO OFICIAL, DANDO PRAZO PARA QUE SE REALIZE A ADEQUAÇÃO EM TODOS OS ENTES FEDERATIVOS, DE FORMA A EVITAR QUE ESTA CONFUSÃO SE PROLONGUE ETERNAMENTE COM DIVERSOS CARGOS QUERENDO SE TORNAR PERITOS OFICIAIS E FAZER PERÍCIAS.</vt:lpstr>
      <vt:lpstr>GARANTE QUE QUEM FAZ PERÍCIA (PERITO OFICIAL) NÃO INVESTIGA NEM FISCALIZA, MANTENDO CADA ÓRGÃO E SERVIDOR COM AS ATRIBUIÇÕES PARA AS QUAIS FORAM CRIADOS, ALÉM DE EVITAR QUE A LINHA ADOTADA PELA INVESTIGAÇÃO DE UM CRIME OU FALHAS EM UMA FISCALIZAÇÃO INTERFIRAM NA ATUAÇÃO DOS PERITOS OFICIAIS.</vt:lpstr>
      <vt:lpstr>Apresentação do PowerPoint</vt:lpstr>
      <vt:lpstr>COM RELAÇÃO AO ASSUNTO, O GRANDE JURISTA GUILHERME DE SOUZA NUCCI DIZ QUE PERITOS OFICIAIS "SÃO PESSOAS QUE EXERCEM A ATIVIDADE POR PROFISSÃO E PERTENCEM A ÓRGÃO ESPECIAL DO ESTADO DESTINADO EXCLUSIVAMENTE A PRODUZIR PERÍCIAS. NOTE-SE QUE A LEI EXIGE A REALIZAÇÃO DA PERÍCIA POR UM PROFISSIONAL, QUE É CONSIDERADO, PARA TODOS OS EFEITOS, AUXILIAR DA JUSTIÇA (ARTIGO 275, CPP), SUBMETENDO-SE ÀS MESMAS CAUSAS DE SUSPEIÇÃO DOS MAGISTRADOS (ARTIGO 280, CPP)".</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PROPOSTA APRESENTADA  PELA ASSOCIAÇÃO DOS SERVIDORES DO SISTEMA PENAL DO TOCANTINS</vt:lpstr>
      <vt:lpstr>Apresentação do PowerPoint</vt:lpstr>
      <vt:lpstr>COM UM ÚNICO ÓRGÃO RESPONSÁVEL PELA PERÍCIA EVITA-SE DUPLICIDADE NA APLICAÇÃO DE RECURSOS NA AQUISIÇÃO DE EQUIPAMENTOS, INSUMOS E TREINAMENTO DE SERVIDORES, ALÉM DE VEDAR A POSSIBILIDADE DE EXISTIR MAIS DE UM LAUDO PERICIAL OFICIAL SOBRE O MESMO EXAME.  POR ISSO É ESSENCIAL MANTER A EXCLUSIVIDADE DA POLÍCIA CIENTÍFICA NA REALIZAÇÃO DE PERÍCIAS OFICIAIS DE NATUREZA CRIMINAL.</vt:lpstr>
      <vt:lpstr>COM A POLÍCIA CIENTÍFICA EM PLENO FUNCIONAMENTO, QUALQUER ÓRGÃO ENVOLVIDO NA PERSECUÇÃO PENAL PODERÁ REQUISITAR SEUS SERVIÇOS PERICIAIS, ADEQUANDO A PERÍCIA À APLICAÇÃO DO “CICLO COMPLETO DE POLÍCIA”, ALÉM DE MELHORAR O ATENDIMENTO PRESTADO AO MINISTÉRIO PÚBLICO E AO PODER JUDICIÁRIO.</vt:lpstr>
      <vt:lpstr>Apresentação do PowerPoint</vt:lpstr>
      <vt:lpstr>Promotor de Justiça de SC, Dr. Andrey Cunha Amorim Diretor da Escola do Ministério Público de SC (2002-2006) Presidente da Associação Catarinense do MP (2010-2014)</vt:lpstr>
      <vt:lpstr>OS VÍDEOS APRESENTADOS FORAM GRAVADOS HÁ 10 ANOS, HOJE O INSTITUTO-GERAL DE PERÍCIAS DE SANTA CATARINA É DENOMINADO POLÍCIA CIENTÍFICA DE SANTA CATARINA E O SEU PERITO-GERAL ATUALMENTE OCUPA O CARGO DE PRESIDENTE DO COLEGIADO DE SEGURANÇA PÚBLICA DO ESTADO.</vt:lpstr>
      <vt:lpstr>ASSIM SENDO, OS PERITOS OFICIAIS DE TODO O BRASIL RESSALTAM A URGÊNCIA DA APROVAÇÃO DA PEC 76/2019, POIS SE TRATA DE UMA DEMANDA JUSTA E NECESSÁRIA PARA A PERÍCIA E, SOBRETUDO, PARA A POPULAÇÃO BRASILEIRA.  MUITO 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Associação Brasileira de Criminalística</dc:title>
  <dc:creator>Leandro</dc:creator>
  <cp:lastModifiedBy>Leandro Lima</cp:lastModifiedBy>
  <cp:revision>36</cp:revision>
  <dcterms:created xsi:type="dcterms:W3CDTF">2019-05-09T06:13:28Z</dcterms:created>
  <dcterms:modified xsi:type="dcterms:W3CDTF">2022-03-17T00:48:37Z</dcterms:modified>
</cp:coreProperties>
</file>