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3" r:id="rId8"/>
    <p:sldMasterId id="2147483669" r:id="rId9"/>
  </p:sldMasterIdLst>
  <p:notesMasterIdLst>
    <p:notesMasterId r:id="rId25"/>
  </p:notesMasterIdLst>
  <p:handoutMasterIdLst>
    <p:handoutMasterId r:id="rId26"/>
  </p:handoutMasterIdLst>
  <p:sldIdLst>
    <p:sldId id="256" r:id="rId10"/>
    <p:sldId id="282" r:id="rId11"/>
    <p:sldId id="283" r:id="rId12"/>
    <p:sldId id="287" r:id="rId13"/>
    <p:sldId id="277" r:id="rId14"/>
    <p:sldId id="273" r:id="rId15"/>
    <p:sldId id="301" r:id="rId16"/>
    <p:sldId id="285" r:id="rId17"/>
    <p:sldId id="300" r:id="rId18"/>
    <p:sldId id="288" r:id="rId19"/>
    <p:sldId id="289" r:id="rId20"/>
    <p:sldId id="297" r:id="rId21"/>
    <p:sldId id="298" r:id="rId22"/>
    <p:sldId id="299" r:id="rId23"/>
    <p:sldId id="28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72"/>
    <a:srgbClr val="0D5948"/>
    <a:srgbClr val="0E7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 snapToGrid="0" snapToObjects="1">
      <p:cViewPr varScale="1">
        <p:scale>
          <a:sx n="64" d="100"/>
          <a:sy n="64" d="100"/>
        </p:scale>
        <p:origin x="13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-279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89A08-880E-4B87-8956-4E4BD217B2B7}" type="datetimeFigureOut">
              <a:rPr lang="pt-BR" smtClean="0"/>
              <a:t>09/03/2016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57AB5-F0DE-4B80-9025-0CB5289CA6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704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1A7C7-BD94-4CF4-A99C-877BFAB52252}" type="datetimeFigureOut">
              <a:rPr lang="pt-BR" smtClean="0"/>
              <a:t>09/03/2016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BCCEC-27C0-4043-8F27-7F6304495E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63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B6C79-80F9-4105-A47C-573E1DA6AC17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1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B6C79-80F9-4105-A47C-573E1DA6AC17}" type="slidenum">
              <a:rPr lang="pt-BR" smtClean="0">
                <a:solidFill>
                  <a:prstClr val="black"/>
                </a:solidFill>
              </a:rPr>
              <a:pPr/>
              <a:t>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96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935" y="4477239"/>
            <a:ext cx="5608291" cy="524986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rgbClr val="0D594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935" y="5017113"/>
            <a:ext cx="4101185" cy="512322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marL="0" indent="0" algn="l">
              <a:buNone/>
              <a:defRPr sz="1600" baseline="0">
                <a:solidFill>
                  <a:srgbClr val="0E706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942005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58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3533734-6432-4C27-A711-FFACE812F8C5}" type="datetimeFigureOut">
              <a:rPr lang="pt-BR" smtClean="0"/>
              <a:t>09/03/2016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2B6EC9-71DE-4C72-8840-26661BA33F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39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11935" y="3914352"/>
            <a:ext cx="6703858" cy="501375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11935" y="4649365"/>
            <a:ext cx="5466412" cy="129773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976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84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51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02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25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01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36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80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0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935" y="4159098"/>
            <a:ext cx="6703858" cy="677108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935" y="4894111"/>
            <a:ext cx="5466412" cy="1752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1974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277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755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8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5903" cy="114300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D5948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99490" cy="452596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D5948"/>
                </a:solidFill>
              </a:defRPr>
            </a:lvl1pPr>
            <a:lvl2pPr>
              <a:defRPr sz="1400">
                <a:solidFill>
                  <a:srgbClr val="0D5948"/>
                </a:solidFill>
              </a:defRPr>
            </a:lvl2pPr>
            <a:lvl3pPr>
              <a:defRPr sz="1400">
                <a:solidFill>
                  <a:srgbClr val="0D5948"/>
                </a:solidFill>
              </a:defRPr>
            </a:lvl3pPr>
            <a:lvl4pPr>
              <a:defRPr sz="1400">
                <a:solidFill>
                  <a:srgbClr val="0D5948"/>
                </a:solidFill>
              </a:defRPr>
            </a:lvl4pPr>
            <a:lvl5pPr>
              <a:defRPr sz="1400">
                <a:solidFill>
                  <a:srgbClr val="0D5948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>
              <a:defRPr sz="1200" baseline="0">
                <a:solidFill>
                  <a:srgbClr val="0D5948"/>
                </a:solidFill>
              </a:defRPr>
            </a:lvl1pPr>
          </a:lstStyle>
          <a:p>
            <a:pPr defTabSz="45720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 algn="ctr">
              <a:defRPr sz="1200" baseline="0">
                <a:solidFill>
                  <a:srgbClr val="0D5948"/>
                </a:solidFill>
              </a:defRPr>
            </a:lvl1pPr>
          </a:lstStyle>
          <a:p>
            <a:pPr defTabSz="45720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799" y="-16641"/>
            <a:ext cx="334579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200" baseline="0">
                <a:solidFill>
                  <a:srgbClr val="0D5948"/>
                </a:solidFill>
              </a:defRPr>
            </a:lvl1pPr>
          </a:lstStyle>
          <a:p>
            <a:pPr defTabSz="457200"/>
            <a:fld id="{E4F0CE28-35E2-434B-BAB2-A278FFE9D210}" type="slidenum">
              <a:rPr lang="en-US" smtClean="0"/>
              <a:pPr defTabSz="457200"/>
              <a:t>‹nº›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433613" y="1600200"/>
            <a:ext cx="3799490" cy="452596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D5948"/>
                </a:solidFill>
              </a:defRPr>
            </a:lvl1pPr>
            <a:lvl2pPr>
              <a:defRPr sz="1400">
                <a:solidFill>
                  <a:srgbClr val="0D5948"/>
                </a:solidFill>
              </a:defRPr>
            </a:lvl2pPr>
            <a:lvl3pPr>
              <a:defRPr sz="1400">
                <a:solidFill>
                  <a:srgbClr val="0D5948"/>
                </a:solidFill>
              </a:defRPr>
            </a:lvl3pPr>
            <a:lvl4pPr>
              <a:defRPr sz="1400">
                <a:solidFill>
                  <a:srgbClr val="0D5948"/>
                </a:solidFill>
              </a:defRPr>
            </a:lvl4pPr>
            <a:lvl5pPr>
              <a:defRPr sz="1400">
                <a:solidFill>
                  <a:srgbClr val="0D5948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27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11935" y="4159098"/>
            <a:ext cx="6703858" cy="677108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11935" y="4894111"/>
            <a:ext cx="5466412" cy="1752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1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11935" y="4159098"/>
            <a:ext cx="6703858" cy="677108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11935" y="4894111"/>
            <a:ext cx="5466412" cy="1752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68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11935" y="4159098"/>
            <a:ext cx="6703858" cy="677108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11935" y="4894111"/>
            <a:ext cx="5466412" cy="1752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5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11935" y="4159098"/>
            <a:ext cx="6703858" cy="677108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11935" y="4894111"/>
            <a:ext cx="5466412" cy="1752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1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23352" cy="114300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D5948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23352" cy="452596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D5948"/>
                </a:solidFill>
              </a:defRPr>
            </a:lvl1pPr>
            <a:lvl2pPr>
              <a:defRPr sz="1400">
                <a:solidFill>
                  <a:srgbClr val="0D5948"/>
                </a:solidFill>
              </a:defRPr>
            </a:lvl2pPr>
            <a:lvl3pPr>
              <a:defRPr sz="1400">
                <a:solidFill>
                  <a:srgbClr val="0D5948"/>
                </a:solidFill>
              </a:defRPr>
            </a:lvl3pPr>
            <a:lvl4pPr>
              <a:defRPr sz="1400">
                <a:solidFill>
                  <a:srgbClr val="0D5948"/>
                </a:solidFill>
              </a:defRPr>
            </a:lvl4pPr>
            <a:lvl5pPr>
              <a:defRPr sz="1400">
                <a:solidFill>
                  <a:srgbClr val="0D5948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>
              <a:defRPr sz="1200" baseline="0">
                <a:solidFill>
                  <a:srgbClr val="0D5948"/>
                </a:solidFill>
              </a:defRPr>
            </a:lvl1pPr>
          </a:lstStyle>
          <a:p>
            <a:fld id="{F1C10135-75AF-A748-A3E8-100B064BCE4D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 algn="ctr">
              <a:defRPr sz="1200" baseline="0">
                <a:solidFill>
                  <a:srgbClr val="0D594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799" y="-16641"/>
            <a:ext cx="334579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200" baseline="0">
                <a:solidFill>
                  <a:srgbClr val="0D5948"/>
                </a:solidFill>
              </a:defRPr>
            </a:lvl1pPr>
          </a:lstStyle>
          <a:p>
            <a:fld id="{E4F0CE28-35E2-434B-BAB2-A278FFE9D21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72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75903" cy="114300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D5948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99490" cy="452596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D5948"/>
                </a:solidFill>
              </a:defRPr>
            </a:lvl1pPr>
            <a:lvl2pPr>
              <a:defRPr sz="1400">
                <a:solidFill>
                  <a:srgbClr val="0D5948"/>
                </a:solidFill>
              </a:defRPr>
            </a:lvl2pPr>
            <a:lvl3pPr>
              <a:defRPr sz="1400">
                <a:solidFill>
                  <a:srgbClr val="0D5948"/>
                </a:solidFill>
              </a:defRPr>
            </a:lvl3pPr>
            <a:lvl4pPr>
              <a:defRPr sz="1400">
                <a:solidFill>
                  <a:srgbClr val="0D5948"/>
                </a:solidFill>
              </a:defRPr>
            </a:lvl4pPr>
            <a:lvl5pPr>
              <a:defRPr sz="1400">
                <a:solidFill>
                  <a:srgbClr val="0D5948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>
              <a:defRPr sz="1200" baseline="0">
                <a:solidFill>
                  <a:srgbClr val="0D5948"/>
                </a:solidFill>
              </a:defRPr>
            </a:lvl1pPr>
          </a:lstStyle>
          <a:p>
            <a:fld id="{F1C10135-75AF-A748-A3E8-100B064BCE4D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 algn="ctr">
              <a:defRPr sz="1200" baseline="0">
                <a:solidFill>
                  <a:srgbClr val="0D594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799" y="-16641"/>
            <a:ext cx="334579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200" baseline="0">
                <a:solidFill>
                  <a:srgbClr val="0D5948"/>
                </a:solidFill>
              </a:defRPr>
            </a:lvl1pPr>
          </a:lstStyle>
          <a:p>
            <a:fld id="{E4F0CE28-35E2-434B-BAB2-A278FFE9D210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433613" y="1600200"/>
            <a:ext cx="3799490" cy="4525963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D5948"/>
                </a:solidFill>
              </a:defRPr>
            </a:lvl1pPr>
            <a:lvl2pPr>
              <a:defRPr sz="1400">
                <a:solidFill>
                  <a:srgbClr val="0D5948"/>
                </a:solidFill>
              </a:defRPr>
            </a:lvl2pPr>
            <a:lvl3pPr>
              <a:defRPr sz="1400">
                <a:solidFill>
                  <a:srgbClr val="0D5948"/>
                </a:solidFill>
              </a:defRPr>
            </a:lvl3pPr>
            <a:lvl4pPr>
              <a:defRPr sz="1400">
                <a:solidFill>
                  <a:srgbClr val="0D5948"/>
                </a:solidFill>
              </a:defRPr>
            </a:lvl4pPr>
            <a:lvl5pPr>
              <a:defRPr sz="1400">
                <a:solidFill>
                  <a:srgbClr val="0D5948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74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674"/>
            <a:ext cx="7635766" cy="2405498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D5948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7932"/>
            <a:ext cx="7635766" cy="2911749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D5948"/>
                </a:solidFill>
                <a:latin typeface="Verdana"/>
                <a:cs typeface="Verdana"/>
              </a:defRPr>
            </a:lvl1pPr>
            <a:lvl2pPr>
              <a:defRPr sz="1400">
                <a:solidFill>
                  <a:srgbClr val="0D5948"/>
                </a:solidFill>
                <a:latin typeface="Verdana"/>
                <a:cs typeface="Verdana"/>
              </a:defRPr>
            </a:lvl2pPr>
            <a:lvl3pPr>
              <a:defRPr sz="1400">
                <a:solidFill>
                  <a:srgbClr val="0D5948"/>
                </a:solidFill>
                <a:latin typeface="Verdana"/>
                <a:cs typeface="Verdana"/>
              </a:defRPr>
            </a:lvl3pPr>
            <a:lvl4pPr>
              <a:defRPr sz="1400">
                <a:solidFill>
                  <a:srgbClr val="0D5948"/>
                </a:solidFill>
                <a:latin typeface="Verdana"/>
                <a:cs typeface="Verdana"/>
              </a:defRPr>
            </a:lvl4pPr>
            <a:lvl5pPr>
              <a:defRPr sz="1400">
                <a:solidFill>
                  <a:srgbClr val="0D5948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wrap="none" lIns="0" tIns="0" rIns="0" bIns="0" anchor="b" anchorCtr="0"/>
          <a:lstStyle>
            <a:lvl1pPr>
              <a:defRPr sz="1200" baseline="0">
                <a:solidFill>
                  <a:srgbClr val="0D5948"/>
                </a:solidFill>
              </a:defRPr>
            </a:lvl1pPr>
          </a:lstStyle>
          <a:p>
            <a:fld id="{F1C10135-75AF-A748-A3E8-100B064BCE4D}" type="datetimeFigureOut">
              <a:rPr lang="en-US" smtClean="0"/>
              <a:pPr/>
              <a:t>3/9/2016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 algn="ctr">
              <a:defRPr sz="1200" baseline="0">
                <a:solidFill>
                  <a:srgbClr val="0D594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799" y="-16641"/>
            <a:ext cx="334579" cy="365125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defRPr sz="1200" baseline="0">
                <a:solidFill>
                  <a:srgbClr val="0D5948"/>
                </a:solidFill>
              </a:defRPr>
            </a:lvl1pPr>
          </a:lstStyle>
          <a:p>
            <a:fld id="{E4F0CE28-35E2-434B-BAB2-A278FFE9D21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1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9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arador_verd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5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arador_amarel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7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arador_azul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5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arador_verde_clar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5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arador_amarelo_escur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8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teudo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  <p:sldLayoutId id="2147483665" r:id="rId3"/>
    <p:sldLayoutId id="2147483668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_Agradeciment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1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94239BF-8988-4817-882A-90137ABB26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09/03/2016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DA4B0E-C096-40A3-99C2-0CE93963E8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12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aticon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ntonio.britto@interfarma.org.br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9982" y="4477239"/>
            <a:ext cx="5608291" cy="524986"/>
          </a:xfrm>
        </p:spPr>
        <p:txBody>
          <a:bodyPr/>
          <a:lstStyle/>
          <a:p>
            <a:r>
              <a:rPr lang="en-US" sz="1600" b="1" dirty="0" err="1" smtClean="0">
                <a:latin typeface="Verdana"/>
                <a:cs typeface="Verdana"/>
              </a:rPr>
              <a:t>Audiência</a:t>
            </a:r>
            <a:r>
              <a:rPr lang="en-US" sz="1600" b="1" dirty="0" smtClean="0">
                <a:latin typeface="Verdana"/>
                <a:cs typeface="Verdana"/>
              </a:rPr>
              <a:t> </a:t>
            </a:r>
            <a:r>
              <a:rPr lang="en-US" sz="1600" b="1" dirty="0" err="1" smtClean="0">
                <a:latin typeface="Verdana"/>
                <a:cs typeface="Verdana"/>
              </a:rPr>
              <a:t>Pública</a:t>
            </a:r>
            <a:r>
              <a:rPr lang="en-US" sz="1600" b="1" dirty="0" smtClean="0">
                <a:latin typeface="Verdana"/>
                <a:cs typeface="Verdana"/>
              </a:rPr>
              <a:t/>
            </a:r>
            <a:br>
              <a:rPr lang="en-US" sz="1600" b="1" dirty="0" smtClean="0">
                <a:latin typeface="Verdana"/>
                <a:cs typeface="Verdana"/>
              </a:rPr>
            </a:br>
            <a:r>
              <a:rPr lang="en-US" sz="1600" b="1" dirty="0" err="1" smtClean="0">
                <a:latin typeface="Verdana"/>
                <a:cs typeface="Verdana"/>
              </a:rPr>
              <a:t>Projeto</a:t>
            </a:r>
            <a:r>
              <a:rPr lang="en-US" sz="1600" b="1" dirty="0" smtClean="0">
                <a:latin typeface="Verdana"/>
                <a:cs typeface="Verdana"/>
              </a:rPr>
              <a:t> de Lei do </a:t>
            </a:r>
            <a:r>
              <a:rPr lang="en-US" sz="1600" b="1" dirty="0" err="1" smtClean="0">
                <a:latin typeface="Verdana"/>
                <a:cs typeface="Verdana"/>
              </a:rPr>
              <a:t>Senado</a:t>
            </a:r>
            <a:r>
              <a:rPr lang="en-US" sz="1600" b="1" dirty="0" smtClean="0">
                <a:latin typeface="Verdana"/>
                <a:cs typeface="Verdana"/>
              </a:rPr>
              <a:t> nº 727|2015</a:t>
            </a:r>
            <a:br>
              <a:rPr lang="en-US" sz="1600" b="1" dirty="0" smtClean="0">
                <a:latin typeface="Verdana"/>
                <a:cs typeface="Verdana"/>
              </a:rPr>
            </a:br>
            <a:r>
              <a:rPr lang="en-US" sz="1600" b="1" i="1" dirty="0" err="1" smtClean="0">
                <a:latin typeface="Verdana"/>
                <a:cs typeface="Verdana"/>
              </a:rPr>
              <a:t>Comissão</a:t>
            </a:r>
            <a:r>
              <a:rPr lang="en-US" sz="1600" b="1" i="1" dirty="0" smtClean="0">
                <a:latin typeface="Verdana"/>
                <a:cs typeface="Verdana"/>
              </a:rPr>
              <a:t> de </a:t>
            </a:r>
            <a:r>
              <a:rPr lang="en-US" sz="1600" b="1" i="1" dirty="0" err="1" smtClean="0">
                <a:latin typeface="Verdana"/>
                <a:cs typeface="Verdana"/>
              </a:rPr>
              <a:t>Assuntos</a:t>
            </a:r>
            <a:r>
              <a:rPr lang="en-US" sz="1600" b="1" i="1" dirty="0" smtClean="0">
                <a:latin typeface="Verdana"/>
                <a:cs typeface="Verdana"/>
              </a:rPr>
              <a:t> </a:t>
            </a:r>
            <a:r>
              <a:rPr lang="en-US" sz="1600" b="1" i="1" dirty="0" err="1" smtClean="0">
                <a:latin typeface="Verdana"/>
                <a:cs typeface="Verdana"/>
              </a:rPr>
              <a:t>Sociais</a:t>
            </a:r>
            <a:r>
              <a:rPr lang="en-US" sz="1600" b="1" i="1" dirty="0" smtClean="0">
                <a:latin typeface="Verdana"/>
                <a:cs typeface="Verdana"/>
              </a:rPr>
              <a:t> (CAS)</a:t>
            </a:r>
            <a:br>
              <a:rPr lang="en-US" sz="1600" b="1" i="1" dirty="0" smtClean="0">
                <a:latin typeface="Verdana"/>
                <a:cs typeface="Verdana"/>
              </a:rPr>
            </a:br>
            <a:endParaRPr lang="en-US" sz="1600" b="1" i="1" dirty="0">
              <a:latin typeface="Verdana"/>
              <a:cs typeface="Verdan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9982" y="6133578"/>
            <a:ext cx="4101185" cy="512322"/>
          </a:xfrm>
        </p:spPr>
        <p:txBody>
          <a:bodyPr/>
          <a:lstStyle/>
          <a:p>
            <a:r>
              <a:rPr lang="en-US" sz="1200" dirty="0" smtClean="0">
                <a:latin typeface="Verdana"/>
                <a:cs typeface="Verdana"/>
              </a:rPr>
              <a:t>Brasília, 09 de </a:t>
            </a:r>
            <a:r>
              <a:rPr lang="en-US" sz="1200" dirty="0" err="1" smtClean="0">
                <a:latin typeface="Verdana"/>
                <a:cs typeface="Verdana"/>
              </a:rPr>
              <a:t>Março</a:t>
            </a:r>
            <a:r>
              <a:rPr lang="en-US" sz="1200" dirty="0">
                <a:latin typeface="Verdana"/>
                <a:cs typeface="Verdana"/>
              </a:rPr>
              <a:t> </a:t>
            </a:r>
            <a:r>
              <a:rPr lang="en-US" sz="1200" dirty="0" smtClean="0">
                <a:latin typeface="Verdana"/>
                <a:cs typeface="Verdana"/>
              </a:rPr>
              <a:t>de 2016</a:t>
            </a:r>
            <a:endParaRPr lang="en-US" sz="1200" dirty="0">
              <a:latin typeface="Verdana"/>
              <a:cs typeface="Verdana"/>
            </a:endParaRPr>
          </a:p>
        </p:txBody>
      </p:sp>
      <p:sp>
        <p:nvSpPr>
          <p:cNvPr id="4" name="AutoShape 2" descr="Resultado de imagem para anvis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407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ÔNUS DA DEMORA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7200" y="1467288"/>
            <a:ext cx="7687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  paciente brasileiro demora para ter acesso aos medicamentos inovadores já disponíveis em outros países, alguns essenciais para doenças com poucas opções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terapêuticas, principalmente, </a:t>
            </a: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área de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oncologia;</a:t>
            </a:r>
            <a:endParaRPr lang="pt-BR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16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falta desses medicamentos no mercado pode ser munição para a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judicialização;</a:t>
            </a:r>
            <a:endParaRPr lang="pt-BR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16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competitividade do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negócio </a:t>
            </a: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acaba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sendo comprometida, </a:t>
            </a: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afetando o paciente pela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demora da entrada de </a:t>
            </a: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genéricos e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similares </a:t>
            </a:r>
            <a:r>
              <a:rPr lang="pt-BR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</a:t>
            </a:r>
            <a:r>
              <a:rPr lang="pt-BR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mercado.</a:t>
            </a:r>
            <a:endParaRPr lang="pt-BR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641" y="4689446"/>
            <a:ext cx="1825007" cy="182500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906" y="4689446"/>
            <a:ext cx="1825007" cy="182500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170" y="4689446"/>
            <a:ext cx="1825007" cy="1825007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485564" y="6621290"/>
            <a:ext cx="580892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Icon made by </a:t>
            </a:r>
            <a:r>
              <a:rPr lang="en-US" sz="800" dirty="0" err="1" smtClean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Freepick</a:t>
            </a:r>
            <a:r>
              <a:rPr lang="en-US" sz="800" dirty="0" smtClean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 </a:t>
            </a:r>
            <a:r>
              <a:rPr lang="en-US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 tooltip="Flaticon"/>
              </a:rPr>
              <a:t>www.flaticon.com</a:t>
            </a:r>
            <a:r>
              <a:rPr lang="en-US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pt-BR" sz="800" dirty="0">
              <a:solidFill>
                <a:srgbClr val="0E706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80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366" y="1887291"/>
            <a:ext cx="7740502" cy="4525963"/>
          </a:xfrm>
        </p:spPr>
        <p:txBody>
          <a:bodyPr/>
          <a:lstStyle/>
          <a:p>
            <a:pPr marL="457200" indent="-457200">
              <a:buClr>
                <a:srgbClr val="FF9E00"/>
              </a:buClr>
              <a:buFont typeface="Arial" charset="0"/>
              <a:buChar char="•"/>
            </a:pPr>
            <a:r>
              <a:rPr lang="pt-BR" sz="20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ANVISA tem apenas 17 anos;</a:t>
            </a:r>
          </a:p>
          <a:p>
            <a:pPr marL="457200" indent="-457200">
              <a:buClr>
                <a:srgbClr val="FF9E00"/>
              </a:buClr>
              <a:buFont typeface="Arial" charset="0"/>
              <a:buChar char="•"/>
            </a:pPr>
            <a:endParaRPr lang="pt-BR" sz="20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Arial" charset="0"/>
              <a:buChar char="•"/>
            </a:pPr>
            <a:r>
              <a:rPr lang="pt-BR" sz="20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Nesse período, tornou-se uma das Agências mais conceituadas do mundo pela qualidade dos técnicos e pelo rigor e padrão da regulação sanitária;</a:t>
            </a:r>
          </a:p>
          <a:p>
            <a:pPr marL="457200" indent="-457200">
              <a:buClr>
                <a:srgbClr val="FF9E00"/>
              </a:buClr>
              <a:buFont typeface="Arial" charset="0"/>
              <a:buChar char="•"/>
            </a:pPr>
            <a:endParaRPr lang="pt-BR" sz="20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Arial" charset="0"/>
              <a:buChar char="•"/>
            </a:pPr>
            <a:r>
              <a:rPr lang="pt-BR" sz="20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Entretanto, o desafio é fazer boas leis tornarem-se “boas realidades”.</a:t>
            </a:r>
            <a:endParaRPr lang="pt-BR" sz="20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BUSCA DA JUSTIÇA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93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366" y="1419439"/>
            <a:ext cx="8176434" cy="4525963"/>
          </a:xfrm>
        </p:spPr>
        <p:txBody>
          <a:bodyPr/>
          <a:lstStyle/>
          <a:p>
            <a:pPr>
              <a:buClr>
                <a:srgbClr val="FF9E00"/>
              </a:buClr>
            </a:pP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 isso depende de algumas condições:</a:t>
            </a:r>
            <a:endParaRPr lang="pt-BR" sz="18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endParaRPr lang="pt-BR" sz="20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r>
              <a:rPr lang="pt-BR" sz="1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Institucionais: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ANVISA tem sido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vítima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sucessivas e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prejudiciais interferências políticas;</a:t>
            </a: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r>
              <a:rPr lang="pt-BR" sz="1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Tecnológicas: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semana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passada, durante cinco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dias,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ANVISA não recebia nem enviava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e-mails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A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lém disso, o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de submissão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eletrônica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pedidos teve que ser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substituído, temporariamente,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pelo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papel!</a:t>
            </a: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endParaRPr lang="pt-BR" sz="16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r>
              <a:rPr lang="pt-BR" sz="1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Equipe: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 responsável por cosméticos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pt-BR" sz="1600" dirty="0" err="1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agrodefensivos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derivados do tabaco, saneantes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medicamentos, insumos farmacêuticos, dispositivos médicos.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ANVISA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 cerca de 2,5 mil técnicos, contra 14 mil na FDA;</a:t>
            </a: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Clr>
                <a:srgbClr val="FF9E00"/>
              </a:buClr>
              <a:buFont typeface="+mj-lt"/>
              <a:buAutoNum type="arabicPeriod"/>
            </a:pPr>
            <a:r>
              <a:rPr lang="pt-BR" sz="1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Gerenciais: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ANVISA ama regular o detalhe insignificante e com isso não consegue cuidar o estratégico relevante. É preciso revisar processos e pensar: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que é essencial para a população? o que envolve realmente risco sanitário?</a:t>
            </a:r>
          </a:p>
          <a:p>
            <a:pPr>
              <a:buClr>
                <a:srgbClr val="FF9E00"/>
              </a:buClr>
            </a:pPr>
            <a:endParaRPr lang="pt-BR" sz="20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BUSCA DA JUSTIÇA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480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69861" y="1695897"/>
            <a:ext cx="7740502" cy="4525963"/>
          </a:xfrm>
        </p:spPr>
        <p:txBody>
          <a:bodyPr/>
          <a:lstStyle/>
          <a:p>
            <a:pPr>
              <a:buClr>
                <a:srgbClr val="FF9E00"/>
              </a:buClr>
            </a:pP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PLS 727|2015 é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considerado por todos um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avanço,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 poderia ser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aperfeiçoado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seis propostas:</a:t>
            </a:r>
          </a:p>
          <a:p>
            <a:pPr>
              <a:buClr>
                <a:srgbClr val="FF9E00"/>
              </a:buClr>
            </a:pPr>
            <a:endParaRPr lang="pt-BR" sz="18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Tempos são considerados apenas 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partir da chegada do processo ao técnico. 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portaria aos andares superiores não vale para a ANVISA. Obviamente para quem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faz o requerimento,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tempo tem que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considerado 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partir da entrada do processo, como em qualquer outro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setor;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endParaRPr lang="pt-BR" sz="16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Cada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vez que os técnicos decidem pedir um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esclarecimento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os tempos são interrompidos. Sugere-se emenda para que as exigências sejam feitas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uma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só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vez;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Outros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setores sob a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responsabilidade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ANVISA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serão incluídos?</a:t>
            </a: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AutoNum type="arabicPeriod"/>
            </a:pPr>
            <a:endParaRPr lang="pt-BR" sz="20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SUGESTÃO DE EMENDAS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08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366" y="1663998"/>
            <a:ext cx="7740502" cy="4525963"/>
          </a:xfrm>
        </p:spPr>
        <p:txBody>
          <a:bodyPr/>
          <a:lstStyle/>
          <a:p>
            <a:pPr marL="457200" indent="-457200">
              <a:buClr>
                <a:srgbClr val="FF9E00"/>
              </a:buClr>
              <a:buFont typeface="+mj-lt"/>
              <a:buAutoNum type="arabicPeriod" startAt="4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Descentralização e melhor utilização de recursos humanos estaduais e municipais na vigilância sanitária, especialmente no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controle de portos, aeroportos e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fronteiras;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 startAt="4"/>
            </a:pP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 startAt="4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mesmo deveria acontecer com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consultores externos ou possíveis entidades credenciadas para atividades técnicas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específicas;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 startAt="4"/>
            </a:pP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 startAt="4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Sobre a definição de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categorias para priorização dos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medicamentos: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 startAt="4"/>
            </a:pPr>
            <a:endParaRPr lang="pt-BR" sz="16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Sugere-se que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responsabilidade da classificação,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dada sua importância,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deva ser da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Diretoria da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ANVISA;</a:t>
            </a: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endParaRPr lang="pt-BR" sz="14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Recomenda-se comando legal apontando critérios para a priorização, entre eles, medicamentos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aumentem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ompetição no mercado, facilitando o acesso e os inovadores que permitam novas terapias especialmente para doenças graves e raras não tratadas com a medicação já existente.</a:t>
            </a: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AutoNum type="arabicPeriod" startAt="4"/>
            </a:pPr>
            <a:endParaRPr lang="pt-BR" sz="20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SUGESTÃO DE EMENDAS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35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 smtClean="0"/>
              <a:t>MUITO OBRIGADO</a:t>
            </a:r>
            <a:endParaRPr lang="en-US" sz="3200" b="1" dirty="0"/>
          </a:p>
        </p:txBody>
      </p:sp>
      <p:sp>
        <p:nvSpPr>
          <p:cNvPr id="3" name="Retângulo 1"/>
          <p:cNvSpPr>
            <a:spLocks noChangeArrowheads="1"/>
          </p:cNvSpPr>
          <p:nvPr/>
        </p:nvSpPr>
        <p:spPr bwMode="auto">
          <a:xfrm>
            <a:off x="511935" y="4553585"/>
            <a:ext cx="6985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14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Antônio</a:t>
            </a:r>
            <a:r>
              <a:rPr lang="en-US" altLang="pt-BR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Britto</a:t>
            </a:r>
            <a:br>
              <a:rPr lang="en-US" altLang="pt-BR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pt-BR" sz="1400" dirty="0" err="1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Presidente-executivo</a:t>
            </a:r>
            <a:r>
              <a:rPr lang="en-US" altLang="pt-BR" sz="1400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INTERFARMA</a:t>
            </a:r>
            <a:r>
              <a:rPr lang="en-US" altLang="pt-BR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altLang="pt-BR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pt-BR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antonio.britto@interfarma.org.br</a:t>
            </a:r>
            <a:r>
              <a:rPr lang="en-US" altLang="pt-BR" sz="14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| (+55 11) 5180-3471</a:t>
            </a:r>
            <a:endParaRPr lang="en-US" altLang="pt-BR" sz="1400" i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85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297180" y="1423317"/>
            <a:ext cx="9749790" cy="809625"/>
          </a:xfrm>
          <a:prstGeom prst="rect">
            <a:avLst/>
          </a:prstGeom>
          <a:solidFill>
            <a:srgbClr val="00837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0" y="3308348"/>
            <a:ext cx="4256690" cy="57149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6072"/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-22860" y="3801107"/>
            <a:ext cx="4256690" cy="57149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6072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833389" y="1609636"/>
            <a:ext cx="34772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56 ASSOCIADAS</a:t>
            </a:r>
            <a:endParaRPr lang="pt-BR" sz="28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Espaço Reservado para Conteúdo 2"/>
          <p:cNvSpPr>
            <a:spLocks noGrp="1"/>
          </p:cNvSpPr>
          <p:nvPr>
            <p:ph idx="1"/>
          </p:nvPr>
        </p:nvSpPr>
        <p:spPr>
          <a:xfrm>
            <a:off x="662880" y="2503437"/>
            <a:ext cx="8229600" cy="4525963"/>
          </a:xfrm>
        </p:spPr>
        <p:txBody>
          <a:bodyPr>
            <a:normAutofit/>
          </a:bodyPr>
          <a:lstStyle/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ABBOTT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ABBVIE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ACTAVIS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ACTELION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AEGERION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ALEXION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ALLERGAN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AMGEN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ASTELLAS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ASTRAZENECA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BAGÓ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BAXTER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BAYER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BESINS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BIOGEN </a:t>
            </a:r>
            <a:r>
              <a:rPr lang="pt-BR" sz="11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IDEC</a:t>
            </a: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BIOMARIN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BIOMINAS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BOEHRINGER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BRISTOL-MYERS SQUIBB</a:t>
            </a:r>
          </a:p>
        </p:txBody>
      </p:sp>
      <p:sp>
        <p:nvSpPr>
          <p:cNvPr id="34" name="Espaço Reservado para Conteúdo 2"/>
          <p:cNvSpPr txBox="1">
            <a:spLocks/>
          </p:cNvSpPr>
          <p:nvPr/>
        </p:nvSpPr>
        <p:spPr>
          <a:xfrm>
            <a:off x="3419872" y="2503437"/>
            <a:ext cx="71494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CELGENE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CHIESI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DAIICHI SANKYO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EISAI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FERRING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GALDERMA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 HEALTHCARE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GENZYME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GLAXOSMITHKLINE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GLENMARK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GRÜNENTHAL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HOSPIRA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LILLY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IPSEN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ISDIN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JANSSEN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LEO PHARMA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LUNDBECK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MERCK S.A</a:t>
            </a:r>
          </a:p>
        </p:txBody>
      </p:sp>
      <p:sp>
        <p:nvSpPr>
          <p:cNvPr id="35" name="Espaço Reservado para Conteúdo 2"/>
          <p:cNvSpPr txBox="1">
            <a:spLocks/>
          </p:cNvSpPr>
          <p:nvPr/>
        </p:nvSpPr>
        <p:spPr>
          <a:xfrm>
            <a:off x="6228184" y="2503437"/>
            <a:ext cx="79415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MSD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MUNDIPHARMA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NOVARTIS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 NORDISK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PFIZER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PHARMAPRAXIS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PIERRE FABRE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RECKITT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ROCHE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SANOFI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SERVIER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SHIRE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STIEFEL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TAKEDA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TEVA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THERASKIN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UCB</a:t>
            </a:r>
          </a:p>
          <a:p>
            <a:pPr>
              <a:buClr>
                <a:srgbClr val="FF9E16"/>
              </a:buClr>
            </a:pPr>
            <a:r>
              <a:rPr lang="pt-BR" sz="11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ZAMBON</a:t>
            </a:r>
            <a:endParaRPr lang="pt-BR" sz="11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879505"/>
          </a:xfrm>
        </p:spPr>
        <p:txBody>
          <a:bodyPr anchor="ctr">
            <a:normAutofit/>
          </a:bodyPr>
          <a:lstStyle/>
          <a:p>
            <a:r>
              <a:rPr lang="pt-BR" altLang="pt-BR" sz="40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INTERFARMA</a:t>
            </a:r>
            <a:endParaRPr lang="pt-BR" altLang="pt-BR" sz="40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297180" y="1576915"/>
            <a:ext cx="9749790" cy="809625"/>
          </a:xfrm>
          <a:prstGeom prst="rect">
            <a:avLst/>
          </a:prstGeom>
          <a:solidFill>
            <a:srgbClr val="00837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2745" y="1786564"/>
            <a:ext cx="8497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52,8% </a:t>
            </a:r>
            <a:r>
              <a:rPr lang="pt-BR" sz="20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DO MERCADO FARMACÊUTICO BRASILEIRO</a:t>
            </a:r>
            <a:endParaRPr lang="pt-BR" sz="20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879505"/>
          </a:xfrm>
        </p:spPr>
        <p:txBody>
          <a:bodyPr anchor="ctr">
            <a:normAutofit/>
          </a:bodyPr>
          <a:lstStyle/>
          <a:p>
            <a:r>
              <a:rPr lang="pt-BR" altLang="pt-BR" sz="40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INTERFARMA</a:t>
            </a:r>
            <a:endParaRPr lang="pt-BR" altLang="pt-BR" sz="40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CaixaDeTexto 3"/>
          <p:cNvSpPr txBox="1">
            <a:spLocks noChangeArrowheads="1"/>
          </p:cNvSpPr>
          <p:nvPr/>
        </p:nvSpPr>
        <p:spPr bwMode="auto">
          <a:xfrm>
            <a:off x="1555234" y="6597352"/>
            <a:ext cx="654515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22860" rIns="0" bIns="0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defTabSz="957263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900" b="1" dirty="0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pt-BR" altLang="pt-BR" sz="900" dirty="0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IMS Health. </a:t>
            </a:r>
            <a:r>
              <a:rPr lang="pt-BR" altLang="pt-BR" sz="900" dirty="0" err="1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</a:t>
            </a:r>
            <a:r>
              <a:rPr lang="pt-BR" altLang="pt-BR" sz="900" dirty="0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DEZEMBRO2015 - PPP - Preço com desconto (</a:t>
            </a:r>
            <a:r>
              <a:rPr lang="pt-BR" altLang="pt-BR" sz="900" dirty="0" err="1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Pharmacy</a:t>
            </a:r>
            <a:r>
              <a:rPr lang="pt-BR" altLang="pt-BR" sz="900" dirty="0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900" dirty="0" err="1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Purchase</a:t>
            </a:r>
            <a:r>
              <a:rPr lang="pt-BR" altLang="pt-BR" sz="900" dirty="0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altLang="pt-BR" sz="900" dirty="0" err="1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Price</a:t>
            </a:r>
            <a:r>
              <a:rPr lang="pt-BR" altLang="pt-BR" sz="900" dirty="0" smtClean="0">
                <a:solidFill>
                  <a:srgbClr val="4F271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 </a:t>
            </a:r>
            <a:endParaRPr lang="pt-BR" altLang="pt-BR" sz="800" dirty="0" smtClean="0">
              <a:solidFill>
                <a:srgbClr val="4F271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39" y="2460972"/>
            <a:ext cx="8046823" cy="400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71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 sz="40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TIPOS DE MEDICAMENTOS</a:t>
            </a:r>
            <a:endParaRPr lang="pt-BR" sz="40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440705"/>
            <a:ext cx="8229600" cy="4525963"/>
          </a:xfrm>
        </p:spPr>
        <p:txBody>
          <a:bodyPr/>
          <a:lstStyle/>
          <a:p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medicamentos quanto à sua origem podem ser: Sintéticos, Biológicos,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Fitoterápicos ou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Homeopáticos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1600" b="1" u="sng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Sintéticos</a:t>
            </a:r>
          </a:p>
          <a:p>
            <a:pPr algn="ctr"/>
            <a:endParaRPr lang="pt-BR" sz="1600" b="1" u="sng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medicamentos sintéticos, à base de substâncias químicas sintetizadas em laboratório, dividem-se em:</a:t>
            </a:r>
          </a:p>
          <a:p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 no país: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 que para registro deve apresentar a comprovação de eficácia e segurança e qualidade através de estudos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clínicos;</a:t>
            </a: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Referência</a:t>
            </a:r>
            <a:r>
              <a:rPr lang="pt-BR" sz="14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o medicamento cuja eficácia, segurança e qualidade foram comprovadas cientificamente. Todo medicamento referência possui marca e em geral é o medicamento novo, podendo, em alguns casos ser o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similar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marL="285750" indent="-2857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Genérico</a:t>
            </a:r>
            <a:r>
              <a:rPr lang="pt-BR" sz="14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o medicamento que fez estudo de bioequivalência demonstrando que sua eficácia, segurança e qualidade são equivalentes ao do medicamento Referência e, portanto, são intercambiáveis. Não possuem marca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comercial;</a:t>
            </a: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Similar: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 o medicamento que fez estudo de bioequivalência demonstrando que sua eficácia, segurança e qualidade são equivalentes ao do medicamento Referência e, portanto, são intercambiáveis. Diferentemente do medicamento genérico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possuem marca comercial.</a:t>
            </a: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pt-BR" sz="14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 sz="40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TIPOS DE MEDICAMENTOS</a:t>
            </a:r>
            <a:endParaRPr lang="pt-BR" sz="40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600200"/>
            <a:ext cx="7931888" cy="4525963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t-BR" sz="1600" b="1" u="sng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Biológicos</a:t>
            </a:r>
          </a:p>
          <a:p>
            <a:pPr algn="ctr">
              <a:spcBef>
                <a:spcPts val="0"/>
              </a:spcBef>
            </a:pPr>
            <a:endParaRPr lang="pt-BR" sz="1600" b="1" u="sng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0"/>
              </a:spcBef>
            </a:pP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Medicamentos Biológicos são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medicamentos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produzidos ou extraídos de seres vivos por meio de processos biotecnológicos.</a:t>
            </a:r>
          </a:p>
          <a:p>
            <a:pPr>
              <a:spcBef>
                <a:spcPts val="0"/>
              </a:spcBef>
            </a:pP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Novos (produto biológico novo):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são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produzidos em sistemas vivos, a partir de insumos variáveis, e as características do produto final dependem de muitos fatores e da consistência do processo de produção. Desta forma, não podem ser replicados de forma idêntica. Para comparar sua eficácia, qualidade e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segurança apresentam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estudos clínicos e de </a:t>
            </a:r>
            <a:r>
              <a:rPr lang="pt-BR" sz="1400" dirty="0" err="1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imunogenicidade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>
              <a:spcBef>
                <a:spcPts val="0"/>
              </a:spcBef>
              <a:buClr>
                <a:srgbClr val="FF9E16"/>
              </a:buClr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Bef>
                <a:spcPts val="0"/>
              </a:spcBef>
              <a:buClr>
                <a:srgbClr val="FF9E16"/>
              </a:buClr>
              <a:buFont typeface="Arial" panose="020B0604020202020204" pitchFamily="34" charset="0"/>
              <a:buChar char="•"/>
            </a:pPr>
            <a:r>
              <a:rPr lang="pt-BR" sz="1400" b="1" dirty="0" err="1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Biossimilar</a:t>
            </a:r>
            <a:r>
              <a:rPr lang="pt-BR" sz="14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são medicamentos biológicos que comprovaram a </a:t>
            </a:r>
            <a:r>
              <a:rPr lang="pt-BR" sz="1400" dirty="0" err="1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biossimilaridade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A </a:t>
            </a:r>
            <a:r>
              <a:rPr lang="pt-BR" sz="1400" dirty="0" err="1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biossimilaridade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 uma propriedade de um produto biológico em relação a outro, considerado como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comparador 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atestada por estudo de comparabilidade. Esta comparação científica, no que diz respeito a parâmetros de qualidade, eficácia e segurança, de um produto biológico com um comparador tem por objetivo, estabelecer que não existem diferenças clinicamente significativas em termos de qualidade, eficácia e segurança entre o </a:t>
            </a:r>
            <a:r>
              <a:rPr lang="pt-BR" sz="1400" dirty="0" err="1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biossimilar</a:t>
            </a:r>
            <a:r>
              <a:rPr lang="pt-BR" sz="14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o produto biológico comparador. Em resumo: o medicamento biológico novo comparador, diferentemente do genérico, não são iguais, mas </a:t>
            </a:r>
            <a:r>
              <a:rPr lang="pt-BR" sz="14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semelhantes.</a:t>
            </a:r>
            <a:endParaRPr lang="pt-BR" sz="14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2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PRAZOS PARA REGISTRO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883559"/>
              </p:ext>
            </p:extLst>
          </p:nvPr>
        </p:nvGraphicFramePr>
        <p:xfrm>
          <a:off x="382770" y="2194046"/>
          <a:ext cx="8420988" cy="2896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4225"/>
                <a:gridCol w="3179135"/>
                <a:gridCol w="2817628"/>
              </a:tblGrid>
              <a:tr h="4021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CATEGORIA</a:t>
                      </a:r>
                    </a:p>
                  </a:txBody>
                  <a:tcPr marL="53164" marR="53164" marT="0" marB="0" anchor="ctr"/>
                </a:tc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MÉDIA </a:t>
                      </a: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TEMPO PARA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REGISTRO (em dias)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03/2014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03/2015</a:t>
                      </a:r>
                    </a:p>
                    <a:p>
                      <a:pPr marL="90170" algn="ctr"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MÉDIA DE TEMPO PARA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REGISTRO (em dias)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03/2015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</a:t>
                      </a: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03/2016</a:t>
                      </a:r>
                    </a:p>
                  </a:txBody>
                  <a:tcPr marL="53164" marR="53164" marT="0" marB="0" anchor="ctr"/>
                </a:tc>
              </a:tr>
              <a:tr h="4021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BIOLÓGICOS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NOVOS</a:t>
                      </a:r>
                    </a:p>
                  </a:txBody>
                  <a:tcPr marL="53164" marR="53164" marT="0" marB="0" anchor="ctr"/>
                </a:tc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600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444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164" marR="53164" marT="0" marB="0" anchor="ctr"/>
                </a:tc>
              </a:tr>
              <a:tr h="5987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NOVOS </a:t>
                      </a:r>
                    </a:p>
                  </a:txBody>
                  <a:tcPr marL="53164" marR="53164" marT="0" marB="0" anchor="ctr"/>
                </a:tc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692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466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164" marR="53164" marT="0" marB="0" anchor="ctr"/>
                </a:tc>
              </a:tr>
              <a:tr h="4021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SIMILARES</a:t>
                      </a:r>
                    </a:p>
                  </a:txBody>
                  <a:tcPr marL="53164" marR="53164" marT="0" marB="0" anchor="ctr"/>
                </a:tc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1.344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1.278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164" marR="53164" marT="0" marB="0" anchor="ctr"/>
                </a:tc>
              </a:tr>
              <a:tr h="4021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GENÉRICOS</a:t>
                      </a:r>
                    </a:p>
                  </a:txBody>
                  <a:tcPr marL="53164" marR="53164" marT="0" marB="0" anchor="ctr"/>
                </a:tc>
                <a:tc>
                  <a:txBody>
                    <a:bodyPr/>
                    <a:lstStyle/>
                    <a:p>
                      <a:pPr marL="90170"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1.033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1.093</a:t>
                      </a:r>
                      <a:endParaRPr lang="pt-B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3164" marR="53164" marT="0" marB="0" anchor="ctr"/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382769" y="6359416"/>
            <a:ext cx="822959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b="1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pt-BR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Análise INTERFARMA. Dados </a:t>
            </a:r>
            <a:r>
              <a:rPr lang="pt-BR" sz="800" dirty="0" err="1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OptionLine</a:t>
            </a:r>
            <a:r>
              <a:rPr lang="pt-BR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 03 de março de </a:t>
            </a:r>
            <a:r>
              <a:rPr lang="pt-BR" sz="800" dirty="0" smtClean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2016.</a:t>
            </a:r>
            <a:endParaRPr lang="pt-BR" sz="800" dirty="0">
              <a:solidFill>
                <a:srgbClr val="0E706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44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PRAZOS PARA REGISTRO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82769" y="6359416"/>
            <a:ext cx="822959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b="1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pt-BR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Análise INTERFARMA. Dados </a:t>
            </a:r>
            <a:r>
              <a:rPr lang="pt-BR" sz="800" dirty="0" err="1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OptionLine</a:t>
            </a:r>
            <a:r>
              <a:rPr lang="pt-BR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 03 de março de </a:t>
            </a:r>
            <a:r>
              <a:rPr lang="pt-BR" sz="800" dirty="0" smtClean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2016.</a:t>
            </a:r>
            <a:endParaRPr lang="pt-BR" sz="800" dirty="0">
              <a:solidFill>
                <a:srgbClr val="0E706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299748"/>
              </p:ext>
            </p:extLst>
          </p:nvPr>
        </p:nvGraphicFramePr>
        <p:xfrm>
          <a:off x="457200" y="1932666"/>
          <a:ext cx="8229600" cy="4209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6995"/>
                <a:gridCol w="2541182"/>
                <a:gridCol w="2881423"/>
              </a:tblGrid>
              <a:tr h="4657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CATEGORIA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NÚMERO </a:t>
                      </a: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REGISTROS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(EM DIAS) FEVEREIRO/2016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MÉDIA DE TEMPO PARA O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REGISTRO (EM DIAS)</a:t>
                      </a:r>
                      <a:b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(ÚLTIMOS 12 MESES)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  <a:tr h="465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BIOLÓGICOS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NOVOS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03 REGISTROS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444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  <a:tr h="465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BIOLÓGICOS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VIA DE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COMPARABILIDADE 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 REGISTRO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1.176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  <a:tr h="465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BIOLÓGICOS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PDP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01 REGISTRO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125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  <a:tr h="465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SINTÉTICOS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NOVOS(REGISTRO </a:t>
                      </a: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ELETRÔNICO)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01 REGISTRO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466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  <a:tr h="465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SINTÉTICOS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SIMILARES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01 REGISTRO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1.278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  <a:tr h="4657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SINTÉTICOS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GENÉRICOS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08 REGISTROS</a:t>
                      </a:r>
                    </a:p>
                  </a:txBody>
                  <a:tcPr marL="61568" marR="6156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1.089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1568" marR="61568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3670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1" i="0" u="none" strike="noStrike" cap="none" normalizeH="0" baseline="0" smtClean="0">
                <a:ln>
                  <a:noFill/>
                </a:ln>
                <a:solidFill>
                  <a:srgbClr val="00837B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pt-BR" altLang="pt-BR" sz="1600" b="1" i="0" u="none" strike="noStrike" cap="none" normalizeH="0" baseline="0" smtClean="0">
                <a:ln>
                  <a:noFill/>
                </a:ln>
                <a:solidFill>
                  <a:srgbClr val="00837B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pt-BR" altLang="pt-BR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4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CASOS EMBLEMÁTICOS</a:t>
            </a:r>
            <a:b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36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DEMORA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35817"/>
              </p:ext>
            </p:extLst>
          </p:nvPr>
        </p:nvGraphicFramePr>
        <p:xfrm>
          <a:off x="297717" y="1733258"/>
          <a:ext cx="8484781" cy="42315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4488"/>
                <a:gridCol w="2626242"/>
                <a:gridCol w="2498651"/>
                <a:gridCol w="1435400"/>
              </a:tblGrid>
              <a:tr h="7467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INDICAÇÃO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TEMPO QUE AGUARDA/AGUARDOU NA FILA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TEMPO QUE AGUARDA NA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TEMPO DE ESPERA ATÉ O MOMENTO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Doença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rara/órfã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Aguardou por 7 meses até entrar em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Está em análise há 20 meses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27 meses</a:t>
                      </a: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Doença </a:t>
                      </a:r>
                      <a:r>
                        <a:rPr lang="pt-BR" sz="14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rara/órfã</a:t>
                      </a:r>
                      <a:endParaRPr lang="pt-BR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Aguardou por 9 meses até entrar em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Está em análise há 12 meses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21 meses</a:t>
                      </a: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Oncológico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Aguardou por 44 meses até entrar em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Está em análise há 14 meses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58 meses</a:t>
                      </a: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Oncológico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Aguardou por 6 meses até entrar em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Está em análise há 11 meses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 meses</a:t>
                      </a: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Oncológico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Ainda aguarda na fila há 28 meses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Análise ainda não iniciada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28 meses</a:t>
                      </a: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Oncológico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Aguardou por 3 meses até entrar em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Está em análise há 12 meses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 meses</a:t>
                      </a:r>
                    </a:p>
                  </a:txBody>
                  <a:tcPr marL="65353" marR="65353" marT="0" marB="0" anchor="ctr"/>
                </a:tc>
              </a:tr>
              <a:tr h="4978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Oncológico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Aguardou por 12 meses até entrar em análise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Está em análise há 1 mês</a:t>
                      </a:r>
                    </a:p>
                  </a:txBody>
                  <a:tcPr marL="65353" marR="6535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 meses</a:t>
                      </a:r>
                    </a:p>
                  </a:txBody>
                  <a:tcPr marL="65353" marR="65353" marT="0" marB="0" anchor="ctr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82769" y="6359416"/>
            <a:ext cx="822959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b="1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Fonte: </a:t>
            </a:r>
            <a:r>
              <a:rPr lang="pt-BR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Análise INTERFARMA. Dados </a:t>
            </a:r>
            <a:r>
              <a:rPr lang="pt-BR" sz="800" dirty="0" err="1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OptionLine</a:t>
            </a:r>
            <a:r>
              <a:rPr lang="pt-BR" sz="800" dirty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 03 de março de </a:t>
            </a:r>
            <a:r>
              <a:rPr lang="pt-BR" sz="800" dirty="0" smtClean="0">
                <a:solidFill>
                  <a:srgbClr val="0E70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2016.</a:t>
            </a:r>
            <a:endParaRPr lang="pt-BR" sz="800" dirty="0">
              <a:solidFill>
                <a:srgbClr val="0E706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7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366" y="1515136"/>
            <a:ext cx="7740502" cy="4525963"/>
          </a:xfrm>
        </p:spPr>
        <p:txBody>
          <a:bodyPr/>
          <a:lstStyle/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empresa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“A” obteve o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registro na ANVISA em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26/08/2013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endParaRPr lang="pt-BR" sz="1800" dirty="0" smtClean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06/01/2014: protocolou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pedido de preço na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CMED;</a:t>
            </a: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 25/03/2014: recebeu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ofício 164/2014;</a:t>
            </a: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preço não atendeu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sua necessidade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foi solicitada a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reconsideração e em seguida fez o recurso que no CTE foi distribuído para a Fazenda, onde só teve a decisão final em fevereiro de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2016.</a:t>
            </a: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Tempo </a:t>
            </a:r>
            <a:r>
              <a:rPr lang="pt-BR" sz="16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espera para uma 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decisão: </a:t>
            </a:r>
            <a:r>
              <a:rPr lang="pt-BR" sz="16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anos e 1 mês</a:t>
            </a:r>
            <a:r>
              <a:rPr lang="pt-BR" sz="16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200150" lvl="1" indent="-457200">
              <a:buClr>
                <a:srgbClr val="FF9E00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Processo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primeiro anticorpo monoclonal registrado em </a:t>
            </a:r>
            <a:r>
              <a:rPr lang="pt-BR" sz="18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junho de 2015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</a:t>
            </a:r>
            <a:r>
              <a:rPr lang="pt-BR" sz="1800" dirty="0" err="1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biossimilar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Brasil, da empresa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“B”,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foi classificado como caso omisso e até o momento não teve aprovação de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preço;</a:t>
            </a: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endParaRPr lang="pt-BR" sz="18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Clr>
                <a:srgbClr val="FF9E00"/>
              </a:buClr>
              <a:buFont typeface="+mj-lt"/>
              <a:buAutoNum type="arabicPeriod"/>
            </a:pP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Produto </a:t>
            </a:r>
            <a:r>
              <a:rPr lang="pt-BR" sz="1800" dirty="0" err="1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radiofármaco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</a:t>
            </a:r>
            <a:r>
              <a:rPr lang="pt-BR" sz="1800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“C”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classificado como caso omisso demorou </a:t>
            </a:r>
            <a:r>
              <a:rPr lang="pt-BR" sz="1800" b="1" dirty="0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sete </a:t>
            </a:r>
            <a:r>
              <a:rPr lang="pt-BR" sz="1800" b="1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meses </a:t>
            </a:r>
            <a:r>
              <a:rPr lang="pt-BR" sz="1800" dirty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ter uma decisão.</a:t>
            </a:r>
          </a:p>
          <a:p>
            <a:pPr marL="457200" indent="-457200">
              <a:buClr>
                <a:srgbClr val="FF9E00"/>
              </a:buClr>
              <a:buAutoNum type="arabicPeriod"/>
            </a:pPr>
            <a:endParaRPr lang="pt-BR" sz="2000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/>
          <a:lstStyle/>
          <a:p>
            <a:r>
              <a:rPr lang="pt-BR" sz="3600" b="1" smtClean="0">
                <a:solidFill>
                  <a:srgbClr val="0060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PRAZOS PARA PREÇOS</a:t>
            </a:r>
            <a:endParaRPr lang="pt-BR" sz="3600" b="1" dirty="0">
              <a:solidFill>
                <a:srgbClr val="00607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77710"/>
      </p:ext>
    </p:extLst>
  </p:cSld>
  <p:clrMapOvr>
    <a:masterClrMapping/>
  </p:clrMapOvr>
</p:sld>
</file>

<file path=ppt/theme/theme1.xml><?xml version="1.0" encoding="utf-8"?>
<a:theme xmlns:a="http://schemas.openxmlformats.org/drawingml/2006/main" name="Cap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apítulo - 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apítulo - 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apítulo - 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Capítulo - 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Capítulo - 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Conteú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Contra Cap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1307</Words>
  <Application>Microsoft Office PowerPoint</Application>
  <PresentationFormat>Apresentação na tela (4:3)</PresentationFormat>
  <Paragraphs>227</Paragraphs>
  <Slides>15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9</vt:i4>
      </vt:variant>
      <vt:variant>
        <vt:lpstr>Títulos de slides</vt:lpstr>
      </vt:variant>
      <vt:variant>
        <vt:i4>15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Capa</vt:lpstr>
      <vt:lpstr>Capítulo - A</vt:lpstr>
      <vt:lpstr>Capítulo - B</vt:lpstr>
      <vt:lpstr>Capítulo - C</vt:lpstr>
      <vt:lpstr>Capítulo - D</vt:lpstr>
      <vt:lpstr>Capítulo - E</vt:lpstr>
      <vt:lpstr>Conteúdo</vt:lpstr>
      <vt:lpstr>Contra Capa</vt:lpstr>
      <vt:lpstr>Tema do Office</vt:lpstr>
      <vt:lpstr>Audiência Pública Projeto de Lei do Senado nº 727|2015 Comissão de Assuntos Sociais (CAS) </vt:lpstr>
      <vt:lpstr>INTERFARMA</vt:lpstr>
      <vt:lpstr>INTERFARMA</vt:lpstr>
      <vt:lpstr>TIPOS DE MEDICAMENTOS</vt:lpstr>
      <vt:lpstr>TIPOS DE MEDICAMENTOS</vt:lpstr>
      <vt:lpstr>PRAZOS PARA REGISTRO</vt:lpstr>
      <vt:lpstr>PRAZOS PARA REGISTRO</vt:lpstr>
      <vt:lpstr>CASOS EMBLEMÁTICOS DE DEMORA</vt:lpstr>
      <vt:lpstr>PRAZOS PARA PREÇOS</vt:lpstr>
      <vt:lpstr>ÔNUS DA DEMORA</vt:lpstr>
      <vt:lpstr>EM BUSCA DA JUSTIÇA</vt:lpstr>
      <vt:lpstr>EM BUSCA DA JUSTIÇA</vt:lpstr>
      <vt:lpstr>SUGESTÃO DE EMENDAS</vt:lpstr>
      <vt:lpstr>SUGESTÃO DE EMENDAS</vt:lpstr>
      <vt:lpstr>MUITO 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conception</dc:creator>
  <cp:lastModifiedBy>Regina Valeria Ribas Mariz de Oliveira</cp:lastModifiedBy>
  <cp:revision>64</cp:revision>
  <dcterms:created xsi:type="dcterms:W3CDTF">2015-05-07T20:14:59Z</dcterms:created>
  <dcterms:modified xsi:type="dcterms:W3CDTF">2016-03-09T12:09:03Z</dcterms:modified>
</cp:coreProperties>
</file>