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5" r:id="rId19"/>
    <p:sldId id="277" r:id="rId20"/>
    <p:sldId id="25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DC9B-E3D2-AC48-8CC8-7090827F536A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EAE2-4E3A-1F4B-987E-3819D15B45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1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DC9B-E3D2-AC48-8CC8-7090827F536A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EAE2-4E3A-1F4B-987E-3819D15B45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9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DC9B-E3D2-AC48-8CC8-7090827F536A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EAE2-4E3A-1F4B-987E-3819D15B45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5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DC9B-E3D2-AC48-8CC8-7090827F536A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EAE2-4E3A-1F4B-987E-3819D15B45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6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DC9B-E3D2-AC48-8CC8-7090827F536A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EAE2-4E3A-1F4B-987E-3819D15B45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14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DC9B-E3D2-AC48-8CC8-7090827F536A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EAE2-4E3A-1F4B-987E-3819D15B45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7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DC9B-E3D2-AC48-8CC8-7090827F536A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EAE2-4E3A-1F4B-987E-3819D15B45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6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DC9B-E3D2-AC48-8CC8-7090827F536A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EAE2-4E3A-1F4B-987E-3819D15B45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3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DC9B-E3D2-AC48-8CC8-7090827F536A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EAE2-4E3A-1F4B-987E-3819D15B45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2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DC9B-E3D2-AC48-8CC8-7090827F536A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EAE2-4E3A-1F4B-987E-3819D15B45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DC9B-E3D2-AC48-8CC8-7090827F536A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EAE2-4E3A-1F4B-987E-3819D15B45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1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0DC9B-E3D2-AC48-8CC8-7090827F536A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7EAE2-4E3A-1F4B-987E-3819D15B45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9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a-templat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4"/>
          <a:stretch/>
        </p:blipFill>
        <p:spPr>
          <a:xfrm>
            <a:off x="0" y="-60960"/>
            <a:ext cx="9144000" cy="6918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0817" y="1720531"/>
            <a:ext cx="51494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9900"/>
                </a:solidFill>
              </a:rPr>
              <a:t>Audiência Pública Comissão Senado do Futuro - Fundo Constitucional do Distrito Federal</a:t>
            </a:r>
            <a:endParaRPr lang="en-US" sz="4000" dirty="0">
              <a:solidFill>
                <a:srgbClr val="009900"/>
              </a:solidFill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4452965" y="6051649"/>
            <a:ext cx="514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8000"/>
                </a:solidFill>
              </a:rPr>
              <a:t>Sinpol/DF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5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a-templat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9" r="41532" b="10481"/>
          <a:stretch/>
        </p:blipFill>
        <p:spPr>
          <a:xfrm>
            <a:off x="564292" y="54600"/>
            <a:ext cx="8015416" cy="568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a-templat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"/>
          <a:stretch/>
        </p:blipFill>
        <p:spPr>
          <a:xfrm>
            <a:off x="0" y="8239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603"/>
            <a:ext cx="8229600" cy="718139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VALORIZAÇÃO PROFISSIONAL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" t="9119" r="30360" b="12402"/>
          <a:stretch/>
        </p:blipFill>
        <p:spPr>
          <a:xfrm>
            <a:off x="708454" y="802680"/>
            <a:ext cx="7512908" cy="494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3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a-templat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"/>
          <a:stretch/>
        </p:blipFill>
        <p:spPr>
          <a:xfrm>
            <a:off x="0" y="-8237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603"/>
            <a:ext cx="8229600" cy="718139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VALORIZAÇÃO PROFISSIONAL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57200" y="1153297"/>
            <a:ext cx="8279028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pt-BR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2008 e 2009, todas as carreiras de estado do funcionalismo federal foram reestruturadas e a </a:t>
            </a:r>
            <a:r>
              <a:rPr lang="pt-BR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PCDF ficou de fora</a:t>
            </a:r>
            <a:r>
              <a:rPr lang="pt-BR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pt-BR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2013 cerca de 33 carreiras do executivo do GDF foram reestruturadas, </a:t>
            </a:r>
            <a:r>
              <a:rPr lang="pt-BR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inclusive PMDF e CBMDF </a:t>
            </a:r>
            <a:r>
              <a:rPr lang="pt-BR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seus auxílios moradia e uniforme.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 últimos nove anos, </a:t>
            </a:r>
            <a:r>
              <a:rPr lang="pt-BR" sz="27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somente a PCDF não foi reestruturada</a:t>
            </a:r>
            <a:r>
              <a:rPr lang="pt-BR" sz="27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7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7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a-templat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"/>
          <a:stretch/>
        </p:blipFill>
        <p:spPr>
          <a:xfrm>
            <a:off x="0" y="-8237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603"/>
            <a:ext cx="8229600" cy="718139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VALORIZAÇÃO PROFISSIONAL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57200" y="1153297"/>
            <a:ext cx="8279028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pt-BR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2008 e 2009, todas as carreiras de estado do funcionalismo federal foram reestruturadas e a </a:t>
            </a:r>
            <a:r>
              <a:rPr lang="pt-BR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PCDF ficou de fora</a:t>
            </a:r>
            <a:r>
              <a:rPr lang="pt-BR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pt-BR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2013 cerca de 33 carreiras do executivo do GDF foram reestruturadas, </a:t>
            </a:r>
            <a:r>
              <a:rPr lang="pt-BR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inclusive PMDF e CBMDF </a:t>
            </a:r>
            <a:r>
              <a:rPr lang="pt-BR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seus auxílios moradia e uniforme.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 últimos nove anos, </a:t>
            </a:r>
            <a:r>
              <a:rPr lang="pt-BR" sz="27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somente a PCDF não foi reestruturada</a:t>
            </a:r>
            <a:r>
              <a:rPr lang="pt-BR" sz="27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7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6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a-templat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"/>
          <a:stretch/>
        </p:blipFill>
        <p:spPr>
          <a:xfrm>
            <a:off x="0" y="-8237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603"/>
            <a:ext cx="8229600" cy="718139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FALTA DE ATENÇÃO À SAÚDE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32486" y="955289"/>
            <a:ext cx="82790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2800" dirty="0"/>
              <a:t>O modelo de assistência à saúde não atende os policiais civis.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2800" dirty="0"/>
              <a:t>A policlínica não possui médicos, psicólogos e psiquiatras suficientes.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2800" dirty="0"/>
              <a:t>Dos 18 milhões reservados para a saúde do policial, apenas 8 milhões são utilizados.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2800" dirty="0"/>
              <a:t>Necessário atendimento universal, integral e desburocratizado.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2800" dirty="0"/>
              <a:t>PMDF E CBMDF possuem modelos mais abrangentes e que dispõem de um valor muito superior aos da PCDF, por meio de hospital e convênios.</a:t>
            </a:r>
            <a:endParaRPr lang="pt-BR" sz="27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a-templat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"/>
          <a:stretch/>
        </p:blipFill>
        <p:spPr>
          <a:xfrm>
            <a:off x="8237" y="4227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87"/>
            <a:ext cx="8229600" cy="718139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DIREITOS NÃO GARANTIDOS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7" r="30450" b="10320"/>
          <a:stretch/>
        </p:blipFill>
        <p:spPr>
          <a:xfrm>
            <a:off x="1210960" y="746362"/>
            <a:ext cx="5675872" cy="53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a-templat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"/>
          <a:stretch/>
        </p:blipFill>
        <p:spPr>
          <a:xfrm>
            <a:off x="0" y="-8237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743"/>
            <a:ext cx="8229600" cy="718139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CONSEQUÊNCIAS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32486" y="955289"/>
            <a:ext cx="8279028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3100" b="1" dirty="0"/>
              <a:t>Delegacias </a:t>
            </a:r>
            <a:r>
              <a:rPr lang="pt-BR" sz="3100" b="1" dirty="0" smtClean="0"/>
              <a:t>fechadas       </a:t>
            </a:r>
            <a:r>
              <a:rPr lang="pt-BR" sz="3100" dirty="0" smtClean="0"/>
              <a:t>População prejudicada; </a:t>
            </a:r>
            <a:endParaRPr lang="pt-BR" sz="3100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3100" b="1" dirty="0"/>
              <a:t>Policiais sem </a:t>
            </a:r>
            <a:r>
              <a:rPr lang="pt-BR" sz="3100" b="1" dirty="0" smtClean="0"/>
              <a:t>equipamentos       </a:t>
            </a:r>
            <a:r>
              <a:rPr lang="pt-BR" sz="3100" dirty="0"/>
              <a:t>em risco de morte para os operadores e os </a:t>
            </a:r>
            <a:r>
              <a:rPr lang="pt-BR" sz="3100" dirty="0" smtClean="0"/>
              <a:t>cidadãos;</a:t>
            </a:r>
            <a:endParaRPr lang="pt-BR" sz="3100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3100" b="1" dirty="0" smtClean="0"/>
              <a:t>Falta </a:t>
            </a:r>
            <a:r>
              <a:rPr lang="pt-BR" sz="3100" b="1" dirty="0"/>
              <a:t>de </a:t>
            </a:r>
            <a:r>
              <a:rPr lang="pt-BR" sz="3100" b="1" dirty="0" smtClean="0"/>
              <a:t>efetivo       </a:t>
            </a:r>
            <a:r>
              <a:rPr lang="pt-BR" sz="3100" dirty="0"/>
              <a:t>sobrecarga de </a:t>
            </a:r>
            <a:r>
              <a:rPr lang="pt-BR" sz="3100" dirty="0" smtClean="0"/>
              <a:t>trabalho, </a:t>
            </a:r>
            <a:r>
              <a:rPr lang="pt-BR" sz="3100" dirty="0"/>
              <a:t>atraso no atendimento primário, demora nas investigações, atraso nas novas </a:t>
            </a:r>
            <a:r>
              <a:rPr lang="pt-BR" sz="3100" dirty="0" smtClean="0"/>
              <a:t>prisões;</a:t>
            </a:r>
            <a:endParaRPr lang="pt-BR" sz="3100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3100" b="1" dirty="0" smtClean="0"/>
              <a:t>Falta </a:t>
            </a:r>
            <a:r>
              <a:rPr lang="pt-BR" sz="3100" b="1" dirty="0"/>
              <a:t>de </a:t>
            </a:r>
            <a:r>
              <a:rPr lang="pt-BR" sz="3100" b="1" dirty="0" smtClean="0"/>
              <a:t>valorização</a:t>
            </a:r>
            <a:r>
              <a:rPr lang="pt-BR" sz="3100" dirty="0" smtClean="0"/>
              <a:t>      </a:t>
            </a:r>
            <a:r>
              <a:rPr lang="pt-BR" sz="3100" dirty="0"/>
              <a:t>desestímulo e </a:t>
            </a:r>
            <a:r>
              <a:rPr lang="pt-BR" sz="3100" dirty="0" smtClean="0"/>
              <a:t>evasão;</a:t>
            </a:r>
            <a:endParaRPr lang="pt-BR" sz="3100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3100" b="1" dirty="0"/>
              <a:t>Sem investigações não há </a:t>
            </a:r>
            <a:r>
              <a:rPr lang="pt-BR" sz="3100" b="1" dirty="0" smtClean="0"/>
              <a:t>prisões</a:t>
            </a:r>
            <a:r>
              <a:rPr lang="pt-BR" sz="3100" dirty="0" smtClean="0"/>
              <a:t>       </a:t>
            </a:r>
            <a:r>
              <a:rPr lang="pt-BR" sz="3100" dirty="0"/>
              <a:t>aumento da impunidade e reincidência </a:t>
            </a:r>
            <a:r>
              <a:rPr lang="pt-BR" sz="3100" dirty="0" smtClean="0"/>
              <a:t>criminal;</a:t>
            </a:r>
            <a:endParaRPr lang="pt-BR" sz="3100" dirty="0">
              <a:solidFill>
                <a:srgbClr val="C00000"/>
              </a:solidFill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4382526" y="1117915"/>
            <a:ext cx="370702" cy="296562"/>
          </a:xfrm>
          <a:prstGeom prst="rightArrow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5787080" y="1606928"/>
            <a:ext cx="696098" cy="296562"/>
          </a:xfrm>
          <a:prstGeom prst="rightArrow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3739974" y="2591347"/>
            <a:ext cx="708458" cy="296562"/>
          </a:xfrm>
          <a:prstGeom prst="rightArrow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6557318" y="4465455"/>
            <a:ext cx="543698" cy="296562"/>
          </a:xfrm>
          <a:prstGeom prst="rightArrow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4263081" y="3975304"/>
            <a:ext cx="370702" cy="296562"/>
          </a:xfrm>
          <a:prstGeom prst="rightArrow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328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a-templat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"/>
          <a:stretch/>
        </p:blipFill>
        <p:spPr>
          <a:xfrm>
            <a:off x="0" y="-8237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743"/>
            <a:ext cx="8229600" cy="718139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CONSEQUÊNCIAS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32485" y="955289"/>
            <a:ext cx="8554995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3100" b="1" dirty="0" smtClean="0"/>
              <a:t>Índice de insegurança da população      </a:t>
            </a:r>
            <a:r>
              <a:rPr lang="pt-BR" sz="3100" dirty="0" smtClean="0"/>
              <a:t>80% CBN; </a:t>
            </a:r>
            <a:endParaRPr lang="pt-BR" sz="3100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3200" dirty="0"/>
              <a:t>Índice </a:t>
            </a:r>
            <a:r>
              <a:rPr lang="pt-BR" sz="3200" dirty="0" smtClean="0"/>
              <a:t>nos 3 </a:t>
            </a:r>
            <a:r>
              <a:rPr lang="pt-BR" sz="3200" dirty="0"/>
              <a:t>anos e meio do atual Governo do Distrito Federal</a:t>
            </a:r>
            <a:r>
              <a:rPr lang="pt-BR" sz="3100" b="1" dirty="0" smtClean="0"/>
              <a:t>      </a:t>
            </a:r>
            <a:r>
              <a:rPr lang="pt-BR" sz="3100" dirty="0" smtClean="0"/>
              <a:t>mais</a:t>
            </a:r>
            <a:r>
              <a:rPr lang="pt-BR" sz="3100" b="1" dirty="0" smtClean="0"/>
              <a:t>  </a:t>
            </a:r>
            <a:r>
              <a:rPr lang="pt-BR" sz="3100" dirty="0" smtClean="0"/>
              <a:t>de</a:t>
            </a:r>
            <a:r>
              <a:rPr lang="pt-BR" sz="3100" b="1" dirty="0" smtClean="0"/>
              <a:t>   </a:t>
            </a:r>
            <a:r>
              <a:rPr lang="pt-BR" sz="3200" b="1" dirty="0" smtClean="0">
                <a:solidFill>
                  <a:srgbClr val="C00000"/>
                </a:solidFill>
              </a:rPr>
              <a:t>950 </a:t>
            </a:r>
            <a:r>
              <a:rPr lang="pt-BR" sz="3200" b="1" dirty="0">
                <a:solidFill>
                  <a:srgbClr val="C00000"/>
                </a:solidFill>
              </a:rPr>
              <a:t>mil </a:t>
            </a:r>
            <a:r>
              <a:rPr lang="pt-BR" sz="3200" dirty="0">
                <a:solidFill>
                  <a:srgbClr val="C00000"/>
                </a:solidFill>
              </a:rPr>
              <a:t>ocorrências criminais</a:t>
            </a:r>
            <a:r>
              <a:rPr lang="pt-BR" sz="3100" dirty="0" smtClean="0">
                <a:solidFill>
                  <a:srgbClr val="C00000"/>
                </a:solidFill>
              </a:rPr>
              <a:t>;</a:t>
            </a:r>
            <a:endParaRPr lang="pt-BR" sz="3100" dirty="0">
              <a:solidFill>
                <a:srgbClr val="C000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3200" dirty="0"/>
              <a:t>O percentual de solução de homicídios em 2009 </a:t>
            </a:r>
            <a:r>
              <a:rPr lang="pt-BR" sz="3200" b="1" dirty="0"/>
              <a:t>era 81</a:t>
            </a:r>
            <a:r>
              <a:rPr lang="pt-BR" sz="3200" b="1" dirty="0" smtClean="0"/>
              <a:t>%</a:t>
            </a:r>
            <a:r>
              <a:rPr lang="pt-BR" sz="3200" dirty="0" smtClean="0"/>
              <a:t>       Atualmente </a:t>
            </a:r>
            <a:r>
              <a:rPr lang="pt-BR" sz="3200" b="1" dirty="0"/>
              <a:t>está em </a:t>
            </a:r>
            <a:r>
              <a:rPr lang="pt-BR" sz="3200" b="1" dirty="0" smtClean="0"/>
              <a:t>42%</a:t>
            </a:r>
            <a:r>
              <a:rPr lang="pt-BR" sz="3100" b="1" dirty="0" smtClean="0"/>
              <a:t>;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3200" dirty="0"/>
              <a:t>Em 2017 houve </a:t>
            </a:r>
            <a:r>
              <a:rPr lang="pt-BR" sz="3200" dirty="0">
                <a:solidFill>
                  <a:srgbClr val="C00000"/>
                </a:solidFill>
              </a:rPr>
              <a:t>36 mil roubos a pedestres</a:t>
            </a:r>
            <a:r>
              <a:rPr lang="pt-BR" sz="3200" dirty="0"/>
              <a:t> no DF. Média de </a:t>
            </a:r>
            <a:r>
              <a:rPr lang="pt-BR" sz="3200" dirty="0">
                <a:solidFill>
                  <a:srgbClr val="C00000"/>
                </a:solidFill>
              </a:rPr>
              <a:t>100 por </a:t>
            </a:r>
            <a:r>
              <a:rPr lang="pt-BR" sz="3200" dirty="0" smtClean="0">
                <a:solidFill>
                  <a:srgbClr val="C00000"/>
                </a:solidFill>
              </a:rPr>
              <a:t>dia</a:t>
            </a:r>
            <a:r>
              <a:rPr lang="pt-BR" sz="3200" dirty="0"/>
              <a:t> </a:t>
            </a:r>
            <a:r>
              <a:rPr lang="pt-BR" sz="3200" dirty="0" smtClean="0"/>
              <a:t>   Apenas </a:t>
            </a:r>
            <a:r>
              <a:rPr lang="pt-BR" sz="3200" dirty="0"/>
              <a:t>em </a:t>
            </a:r>
            <a:r>
              <a:rPr lang="pt-BR" sz="3200" b="1" dirty="0"/>
              <a:t>4%</a:t>
            </a:r>
            <a:r>
              <a:rPr lang="pt-BR" sz="3200" dirty="0"/>
              <a:t> dos casos foi </a:t>
            </a:r>
            <a:r>
              <a:rPr lang="pt-BR" sz="3200" b="1" dirty="0"/>
              <a:t>instaurado inquérito </a:t>
            </a:r>
            <a:r>
              <a:rPr lang="pt-BR" sz="3200" b="1" dirty="0" smtClean="0"/>
              <a:t>policial.</a:t>
            </a:r>
            <a:endParaRPr lang="pt-BR" sz="3100" b="1" dirty="0"/>
          </a:p>
        </p:txBody>
      </p:sp>
      <p:sp>
        <p:nvSpPr>
          <p:cNvPr id="5" name="Seta para a direita 4"/>
          <p:cNvSpPr/>
          <p:nvPr/>
        </p:nvSpPr>
        <p:spPr>
          <a:xfrm>
            <a:off x="6857999" y="1125604"/>
            <a:ext cx="370702" cy="296562"/>
          </a:xfrm>
          <a:prstGeom prst="rightArrow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3568012" y="2109089"/>
            <a:ext cx="434546" cy="296562"/>
          </a:xfrm>
          <a:prstGeom prst="rightArrow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5268096" y="4555564"/>
            <a:ext cx="416012" cy="296562"/>
          </a:xfrm>
          <a:prstGeom prst="rightArrow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3414583" y="3555175"/>
            <a:ext cx="370702" cy="296562"/>
          </a:xfrm>
          <a:prstGeom prst="rightArrow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405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a-templat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603"/>
            <a:ext cx="8229600" cy="718139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CONCLUSÃO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32486" y="955289"/>
            <a:ext cx="82790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/>
              <a:t>O FUNDO CONSTITUCIONAL </a:t>
            </a:r>
            <a:r>
              <a:rPr lang="pt-BR" sz="2800" dirty="0"/>
              <a:t>vem sendo mal utilizado e mal fiscalizado. A União tem apenas se incumbido de repassar os valores ao Governo do Distrito Federal, </a:t>
            </a:r>
            <a:r>
              <a:rPr lang="pt-BR" sz="2800" b="1" dirty="0"/>
              <a:t>que os usa de forma indiscriminada</a:t>
            </a:r>
            <a:r>
              <a:rPr lang="pt-BR" sz="2800" dirty="0"/>
              <a:t>, </a:t>
            </a:r>
            <a:r>
              <a:rPr lang="pt-BR" sz="2800" b="1" dirty="0"/>
              <a:t>com desvio e de forma ilegal</a:t>
            </a:r>
            <a:r>
              <a:rPr lang="pt-BR" sz="2800" dirty="0"/>
              <a:t>. Há pagamento de inativos da saúde e da educação que não poderiam estar recebendo pelo Fundo Constitucional, segundo o Tribunal de Contas da União. </a:t>
            </a:r>
            <a:r>
              <a:rPr lang="pt-BR" sz="2800" b="1" dirty="0">
                <a:solidFill>
                  <a:srgbClr val="C00000"/>
                </a:solidFill>
              </a:rPr>
              <a:t>O GDF realiza manobras contábeis</a:t>
            </a:r>
            <a:r>
              <a:rPr lang="pt-BR" sz="2800" dirty="0"/>
              <a:t>, utilizando o fundo constitucional, para cumprir os mínimos constitucionais em educação e </a:t>
            </a:r>
            <a:r>
              <a:rPr lang="pt-BR" sz="2800" dirty="0" smtClean="0"/>
              <a:t>saúde.</a:t>
            </a:r>
            <a:endParaRPr lang="pt-BR" sz="27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1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a-templat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"/>
          <a:stretch/>
        </p:blipFill>
        <p:spPr>
          <a:xfrm>
            <a:off x="0" y="-8237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603"/>
            <a:ext cx="8229600" cy="718139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PROPOSTA LEGISLATIVA QUE </a:t>
            </a:r>
            <a:r>
              <a:rPr lang="pt-BR" b="1" dirty="0" smtClean="0"/>
              <a:t>VISE: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432486" y="955289"/>
            <a:ext cx="827902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200" dirty="0" smtClean="0"/>
              <a:t>A </a:t>
            </a:r>
            <a:r>
              <a:rPr lang="pt-BR" sz="2200" b="1" dirty="0"/>
              <a:t>Polícia Civil do DF</a:t>
            </a:r>
            <a:r>
              <a:rPr lang="pt-BR" sz="2200" dirty="0"/>
              <a:t> ser parte </a:t>
            </a:r>
            <a:r>
              <a:rPr lang="pt-BR" sz="2200" b="1" dirty="0"/>
              <a:t>integrante do novo Ministério da Segurança Pública</a:t>
            </a:r>
            <a:r>
              <a:rPr lang="pt-BR" sz="2200" dirty="0"/>
              <a:t>, com reversão dos custos hoje destinados para o FCDF serem geridos exclusivamente pela União, uma vez que a Segurança Pública da Capital é de interesse da União Federal e não do governo do DF.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200" dirty="0" smtClean="0"/>
              <a:t>Determinar </a:t>
            </a:r>
            <a:r>
              <a:rPr lang="pt-BR" sz="2200" dirty="0"/>
              <a:t>percentuais a serem utilizados por cada uma das forças de segurança, saúde e educação, </a:t>
            </a:r>
            <a:r>
              <a:rPr lang="pt-BR" sz="2200" b="1" dirty="0">
                <a:solidFill>
                  <a:srgbClr val="C00000"/>
                </a:solidFill>
              </a:rPr>
              <a:t>não devendo o da PCDF ser menor do que 20% do Fundo Constitucional</a:t>
            </a:r>
            <a:r>
              <a:rPr lang="pt-BR" sz="22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200" b="1" dirty="0" smtClean="0"/>
              <a:t>Encaminhar </a:t>
            </a:r>
            <a:r>
              <a:rPr lang="pt-BR" sz="2200" b="1" dirty="0"/>
              <a:t>relatório ao Tribunal de Contas da União sobre o desvio de finalidade do Fundo Constitucional</a:t>
            </a:r>
            <a:r>
              <a:rPr lang="pt-BR" sz="2200" dirty="0"/>
              <a:t>, o que tem ocasionado fragilidades no sistema de segurança da Capital, que é de interesse da União.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200" b="1" dirty="0" smtClean="0"/>
              <a:t>Regulamentar </a:t>
            </a:r>
            <a:r>
              <a:rPr lang="pt-BR" sz="2200" b="1" dirty="0"/>
              <a:t>a previdência complementar dos servidores que ingressaram recentemente na PCDF</a:t>
            </a:r>
            <a:r>
              <a:rPr lang="pt-BR" sz="2200" dirty="0"/>
              <a:t>, dando-lhes a opção de migrarem o regime previdenciário do FUNPRESP.</a:t>
            </a:r>
            <a:endParaRPr lang="pt-BR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6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a-templat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FUNDO CONSTITUCIONAL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0028"/>
            <a:ext cx="8229600" cy="3324567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4100" dirty="0" smtClean="0"/>
              <a:t> </a:t>
            </a:r>
            <a:r>
              <a:rPr lang="pt-BR" sz="4600" dirty="0" smtClean="0"/>
              <a:t>A </a:t>
            </a:r>
            <a:r>
              <a:rPr lang="pt-BR" sz="4600" b="1" dirty="0" smtClean="0"/>
              <a:t>Polícia Civil do Distrito Federal - PCDF</a:t>
            </a:r>
            <a:r>
              <a:rPr lang="pt-BR" sz="4600" dirty="0" smtClean="0"/>
              <a:t> </a:t>
            </a:r>
            <a:r>
              <a:rPr lang="pt-BR" sz="4600" dirty="0"/>
              <a:t>é organizada e mantida pela União, com recursos federais, provenientes do Fundo Constitucional. Isso acontece porque o constituinte de 88 visualizou o Distrito Federal como um ente distinto dos demais estados federados, em relação à segurança pública, uma vez que aqui estão as sedes dos poderes constituídos da República, embaixadas e organismos internacionais com sede no Brasil.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631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brigado-templat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8"/>
          <a:stretch/>
        </p:blipFill>
        <p:spPr>
          <a:xfrm>
            <a:off x="0" y="0"/>
            <a:ext cx="91593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9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a-templat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OS INVESTIMENTOS NA PCDF ESTÃO DIMINUINDO A CADA ANO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4634"/>
            <a:ext cx="8229600" cy="289342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dirty="0" smtClean="0"/>
              <a:t>Ao </a:t>
            </a:r>
            <a:r>
              <a:rPr lang="pt-BR" dirty="0"/>
              <a:t>longo dos últimos anos, a </a:t>
            </a:r>
            <a:r>
              <a:rPr lang="pt-BR" b="1" dirty="0" smtClean="0"/>
              <a:t>PCDF</a:t>
            </a:r>
            <a:r>
              <a:rPr lang="pt-BR" dirty="0" smtClean="0"/>
              <a:t> </a:t>
            </a:r>
            <a:r>
              <a:rPr lang="pt-BR" dirty="0"/>
              <a:t>vem sofrendo um sucateamento material e de recursos humanos, os quais </a:t>
            </a:r>
            <a:r>
              <a:rPr lang="pt-BR" dirty="0" smtClean="0"/>
              <a:t>tem </a:t>
            </a:r>
            <a:r>
              <a:rPr lang="pt-BR" dirty="0"/>
              <a:t>trazido consequências dramáticas para a população do Distrito Federal e Entorno.</a:t>
            </a:r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185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a-templat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72"/>
            <a:ext cx="8229600" cy="648471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SUCATEAMENTO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17713" y="5226589"/>
            <a:ext cx="88673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pt-BR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PCDF </a:t>
            </a:r>
            <a:r>
              <a:rPr lang="pt-BR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perde a cada ano aproximadamente </a:t>
            </a:r>
            <a:r>
              <a:rPr lang="pt-BR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pt-BR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$ 500 </a:t>
            </a:r>
            <a:r>
              <a:rPr lang="pt-BR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milhões.</a:t>
            </a:r>
            <a:endParaRPr lang="pt-BR" sz="2800" b="1" dirty="0">
              <a:solidFill>
                <a:srgbClr val="C00000"/>
              </a:solidFill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6" t="1228" r="38557" b="11770"/>
          <a:stretch/>
        </p:blipFill>
        <p:spPr>
          <a:xfrm>
            <a:off x="217713" y="764206"/>
            <a:ext cx="3887058" cy="4351320"/>
          </a:xfr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" r="46306" b="10160"/>
          <a:stretch/>
        </p:blipFill>
        <p:spPr>
          <a:xfrm>
            <a:off x="4387813" y="670134"/>
            <a:ext cx="4473146" cy="462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4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a-templat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"/>
          <a:stretch/>
        </p:blipFill>
        <p:spPr>
          <a:xfrm>
            <a:off x="0" y="30799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99"/>
            <a:ext cx="8229600" cy="613636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ESTRUTURA FÍSICA</a:t>
            </a:r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t="1973" r="22776" b="-681"/>
          <a:stretch/>
        </p:blipFill>
        <p:spPr>
          <a:xfrm>
            <a:off x="827314" y="644435"/>
            <a:ext cx="6923315" cy="5233851"/>
          </a:xfrm>
        </p:spPr>
      </p:pic>
    </p:spTree>
    <p:extLst>
      <p:ext uri="{BB962C8B-B14F-4D97-AF65-F5344CB8AC3E}">
        <p14:creationId xmlns:p14="http://schemas.microsoft.com/office/powerpoint/2010/main" val="132955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a-templat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67"/>
            <a:ext cx="8229600" cy="718139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ESTRUTURA FÍSICA</a:t>
            </a:r>
            <a:endParaRPr lang="pt-BR" dirty="0"/>
          </a:p>
        </p:txBody>
      </p:sp>
      <p:pic>
        <p:nvPicPr>
          <p:cNvPr id="10" name="Espaço Reservado para Conteúdo 9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8" t="626" r="24132" b="15290"/>
          <a:stretch/>
        </p:blipFill>
        <p:spPr>
          <a:xfrm>
            <a:off x="1663337" y="710226"/>
            <a:ext cx="5834743" cy="5133225"/>
          </a:xfrm>
        </p:spPr>
      </p:pic>
    </p:spTree>
    <p:extLst>
      <p:ext uri="{BB962C8B-B14F-4D97-AF65-F5344CB8AC3E}">
        <p14:creationId xmlns:p14="http://schemas.microsoft.com/office/powerpoint/2010/main" val="409540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a-templat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832"/>
            <a:ext cx="8229600" cy="672105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ESTRUTURA FÍSICA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7" t="5436" r="33873" b="10287"/>
          <a:stretch/>
        </p:blipFill>
        <p:spPr>
          <a:xfrm>
            <a:off x="740229" y="652850"/>
            <a:ext cx="6984274" cy="5181894"/>
          </a:xfrm>
        </p:spPr>
      </p:pic>
    </p:spTree>
    <p:extLst>
      <p:ext uri="{BB962C8B-B14F-4D97-AF65-F5344CB8AC3E}">
        <p14:creationId xmlns:p14="http://schemas.microsoft.com/office/powerpoint/2010/main" val="44917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a-templat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3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HÁ 15 DELEGACIAS FECHADAS A NOITE E AOS FINAIS DE SEMANA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52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3000" dirty="0"/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buFont typeface="Wingdings" panose="05000000000000000000" pitchFamily="2" charset="2"/>
              <a:buChar char="ü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 smtClean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r="3428" b="14741"/>
          <a:stretch/>
        </p:blipFill>
        <p:spPr>
          <a:xfrm>
            <a:off x="191588" y="1330163"/>
            <a:ext cx="8942481" cy="453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a-templat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603"/>
            <a:ext cx="8229600" cy="718139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EQUIPAMENTOS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9" t="2466" r="41238" b="11016"/>
          <a:stretch/>
        </p:blipFill>
        <p:spPr>
          <a:xfrm>
            <a:off x="209006" y="783203"/>
            <a:ext cx="5617028" cy="5365049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191794" y="1310066"/>
            <a:ext cx="259515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rgbClr val="C00000"/>
                </a:solidFill>
              </a:rPr>
              <a:t>Policiais precisam pagar </a:t>
            </a:r>
            <a:r>
              <a:rPr lang="pt-BR" sz="2000" b="1" dirty="0" smtClean="0">
                <a:solidFill>
                  <a:srgbClr val="C00000"/>
                </a:solidFill>
              </a:rPr>
              <a:t>equipamentos como: uniformes, </a:t>
            </a:r>
            <a:r>
              <a:rPr lang="pt-BR" sz="2000" b="1" dirty="0">
                <a:solidFill>
                  <a:srgbClr val="C00000"/>
                </a:solidFill>
              </a:rPr>
              <a:t>calças operacionais, camisas padronizadas, botas, coletes operacionais, cintos táticos, coldres, óculos e abafadores táticos para treinamento. O Estado exige o uso, mas não oferece o equipamento</a:t>
            </a:r>
          </a:p>
        </p:txBody>
      </p:sp>
    </p:spTree>
    <p:extLst>
      <p:ext uri="{BB962C8B-B14F-4D97-AF65-F5344CB8AC3E}">
        <p14:creationId xmlns:p14="http://schemas.microsoft.com/office/powerpoint/2010/main" val="329496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774</Words>
  <Application>Microsoft Office PowerPoint</Application>
  <PresentationFormat>Apresentação na tela (4:3)</PresentationFormat>
  <Paragraphs>90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Office Theme</vt:lpstr>
      <vt:lpstr>Apresentação do PowerPoint</vt:lpstr>
      <vt:lpstr>FUNDO CONSTITUCIONAL</vt:lpstr>
      <vt:lpstr>OS INVESTIMENTOS NA PCDF ESTÃO DIMINUINDO A CADA ANO</vt:lpstr>
      <vt:lpstr>SUCATEAMENTO</vt:lpstr>
      <vt:lpstr>ESTRUTURA FÍSICA</vt:lpstr>
      <vt:lpstr>ESTRUTURA FÍSICA</vt:lpstr>
      <vt:lpstr>ESTRUTURA FÍSICA</vt:lpstr>
      <vt:lpstr>HÁ 15 DELEGACIAS FECHADAS A NOITE E AOS FINAIS DE SEMANA</vt:lpstr>
      <vt:lpstr>EQUIPAMENTOS</vt:lpstr>
      <vt:lpstr>Apresentação do PowerPoint</vt:lpstr>
      <vt:lpstr>VALORIZAÇÃO PROFISSIONAL</vt:lpstr>
      <vt:lpstr>VALORIZAÇÃO PROFISSIONAL</vt:lpstr>
      <vt:lpstr>VALORIZAÇÃO PROFISSIONAL</vt:lpstr>
      <vt:lpstr>FALTA DE ATENÇÃO À SAÚDE</vt:lpstr>
      <vt:lpstr>DIREITOS NÃO GARANTIDOS</vt:lpstr>
      <vt:lpstr>CONSEQUÊNCIAS</vt:lpstr>
      <vt:lpstr>CONSEQUÊNCIAS</vt:lpstr>
      <vt:lpstr>CONCLUSÃO</vt:lpstr>
      <vt:lpstr>PROPOSTA LEGISLATIVA QUE VISE: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Proativa</dc:creator>
  <cp:lastModifiedBy>Evangelita Oliveira Morais</cp:lastModifiedBy>
  <cp:revision>48</cp:revision>
  <dcterms:created xsi:type="dcterms:W3CDTF">2016-06-28T14:47:37Z</dcterms:created>
  <dcterms:modified xsi:type="dcterms:W3CDTF">2018-06-28T18:23:18Z</dcterms:modified>
</cp:coreProperties>
</file>