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6" r:id="rId18"/>
    <p:sldId id="275" r:id="rId19"/>
    <p:sldId id="277" r:id="rId20"/>
    <p:sldId id="25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 snapToObjects="1">
      <p:cViewPr varScale="1">
        <p:scale>
          <a:sx n="116" d="100"/>
          <a:sy n="116" d="100"/>
        </p:scale>
        <p:origin x="14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13112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5996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3522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456919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13147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01701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96623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69288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008246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9814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230DC9B-E3D2-AC48-8CC8-7090827F536A}" type="datetimeFigureOut">
              <a:rPr lang="en-US" smtClean="0"/>
              <a:t>6/28/2018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7EAE2-4E3A-1F4B-987E-3819D15B4554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20959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ap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4"/>
          <a:stretch/>
        </p:blipFill>
        <p:spPr>
          <a:xfrm>
            <a:off x="0" y="-60960"/>
            <a:ext cx="9144000" cy="69189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590817" y="1720531"/>
            <a:ext cx="5149490" cy="31700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dirty="0">
                <a:solidFill>
                  <a:srgbClr val="009900"/>
                </a:solidFill>
              </a:rPr>
              <a:t>Audiência Pública Comissão Senado do Futuro - Fundo Constitucional do Distrito Federal</a:t>
            </a:r>
            <a:endParaRPr lang="en-US" sz="4000" dirty="0">
              <a:solidFill>
                <a:srgbClr val="009900"/>
              </a:solidFill>
            </a:endParaRPr>
          </a:p>
        </p:txBody>
      </p:sp>
      <p:sp>
        <p:nvSpPr>
          <p:cNvPr id="6" name="TextBox 4"/>
          <p:cNvSpPr txBox="1"/>
          <p:nvPr/>
        </p:nvSpPr>
        <p:spPr>
          <a:xfrm>
            <a:off x="4452965" y="6051649"/>
            <a:ext cx="51494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rgbClr val="008000"/>
                </a:solidFill>
              </a:rPr>
              <a:t>Sinpol/DF</a:t>
            </a:r>
            <a:endParaRPr lang="en-US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495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99" r="41532" b="10481"/>
          <a:stretch/>
        </p:blipFill>
        <p:spPr>
          <a:xfrm>
            <a:off x="564292" y="54600"/>
            <a:ext cx="8015416" cy="56871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9901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8239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VALORIZAÇÃO PROFISSIONAL</a:t>
            </a:r>
            <a:endParaRPr lang="pt-BR" dirty="0"/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12" t="9119" r="30360" b="12402"/>
          <a:stretch/>
        </p:blipFill>
        <p:spPr>
          <a:xfrm>
            <a:off x="708454" y="802680"/>
            <a:ext cx="7512908" cy="4948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032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-823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VALORIZAÇÃO PROFISSIONAL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57200" y="1153297"/>
            <a:ext cx="8279028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2008 e 2009, todas as carreiras de estado do funcionalismo federal foram reestruturadas e a </a:t>
            </a:r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PCDF ficou de fora</a:t>
            </a: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2013 cerca de 33 carreiras do executivo do GDF foram reestruturadas, </a:t>
            </a:r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inclusive PMDF e CBMDF </a:t>
            </a: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seus auxílios moradia e uniforme.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últimos nove anos, </a:t>
            </a:r>
            <a:r>
              <a:rPr lang="pt-BR" sz="27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somente a PCDF não foi reestruturada</a:t>
            </a:r>
            <a:r>
              <a:rPr lang="pt-BR" sz="27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7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40471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-823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VALORIZAÇÃO PROFISSIONAL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57200" y="1153297"/>
            <a:ext cx="8279028" cy="50372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2008 e 2009, todas as carreiras de estado do funcionalismo federal foram reestruturadas e a </a:t>
            </a:r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PCDF ficou de fora</a:t>
            </a: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pPr marL="285750" indent="-285750" algn="just">
              <a:lnSpc>
                <a:spcPct val="150000"/>
              </a:lnSpc>
              <a:spcAft>
                <a:spcPts val="800"/>
              </a:spcAft>
              <a:buFont typeface="Wingdings" panose="05000000000000000000" pitchFamily="2" charset="2"/>
              <a:buChar char="v"/>
            </a:pP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2013 cerca de 33 carreiras do executivo do GDF foram reestruturadas, </a:t>
            </a:r>
            <a:r>
              <a:rPr lang="pt-BR" sz="27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inclusive PMDF e CBMDF </a:t>
            </a: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 seus auxílios moradia e uniforme.</a:t>
            </a:r>
          </a:p>
          <a:p>
            <a:pPr marL="285750" indent="-285750">
              <a:buFont typeface="Wingdings" panose="05000000000000000000" pitchFamily="2" charset="2"/>
              <a:buChar char="v"/>
            </a:pPr>
            <a:r>
              <a:rPr lang="pt-BR" sz="27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Nos últimos nove anos, </a:t>
            </a:r>
            <a:r>
              <a:rPr lang="pt-BR" sz="27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somente a PCDF não foi reestruturada</a:t>
            </a:r>
            <a:r>
              <a:rPr lang="pt-BR" sz="2700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pt-BR" sz="27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48765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-823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FALTA DE ATENÇÃO À SAÚDE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32486" y="955289"/>
            <a:ext cx="827902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800" dirty="0"/>
              <a:t>O modelo de assistência à saúde não atende os policiais civis. 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800" dirty="0"/>
              <a:t>A policlínica não possui médicos, psicólogos e psiquiatras suficientes.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800" dirty="0"/>
              <a:t>Dos 18 milhões reservados para a saúde do policial, apenas 8 milhões são utilizados.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800" dirty="0"/>
              <a:t>Necessário atendimento universal, integral e desburocratizado.</a:t>
            </a:r>
          </a:p>
          <a:p>
            <a:pPr marL="457200" indent="-457200">
              <a:buFont typeface="Wingdings" panose="05000000000000000000" pitchFamily="2" charset="2"/>
              <a:buChar char="v"/>
            </a:pPr>
            <a:r>
              <a:rPr lang="pt-BR" sz="2800" dirty="0"/>
              <a:t>PMDF E CBMDF possuem modelos mais abrangentes e que dispõem de um valor muito superior aos da PCDF, por meio de hospital e convênios.</a:t>
            </a:r>
            <a:endParaRPr lang="pt-BR" sz="27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84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8237" y="422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987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DIREITOS NÃO GARANTIDOS</a:t>
            </a:r>
            <a:endParaRPr lang="pt-BR" dirty="0"/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117" r="30450" b="10320"/>
          <a:stretch/>
        </p:blipFill>
        <p:spPr>
          <a:xfrm>
            <a:off x="1210960" y="746362"/>
            <a:ext cx="5675872" cy="5302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3365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-823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74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CONSEQUÊNCIAS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32486" y="955289"/>
            <a:ext cx="8279028" cy="43858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100" b="1" dirty="0"/>
              <a:t>Delegacias </a:t>
            </a:r>
            <a:r>
              <a:rPr lang="pt-BR" sz="3100" b="1" dirty="0" smtClean="0"/>
              <a:t>fechadas       </a:t>
            </a:r>
            <a:r>
              <a:rPr lang="pt-BR" sz="3100" dirty="0" smtClean="0"/>
              <a:t>População prejudicada; </a:t>
            </a:r>
            <a:endParaRPr lang="pt-BR" sz="3100" dirty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100" b="1" dirty="0"/>
              <a:t>Policiais sem </a:t>
            </a:r>
            <a:r>
              <a:rPr lang="pt-BR" sz="3100" b="1" dirty="0" smtClean="0"/>
              <a:t>equipamentos       </a:t>
            </a:r>
            <a:r>
              <a:rPr lang="pt-BR" sz="3100" dirty="0"/>
              <a:t>em risco de morte para os operadores e os </a:t>
            </a:r>
            <a:r>
              <a:rPr lang="pt-BR" sz="3100" dirty="0" smtClean="0"/>
              <a:t>cidadãos;</a:t>
            </a:r>
            <a:endParaRPr lang="pt-BR" sz="3100" dirty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100" b="1" dirty="0" smtClean="0"/>
              <a:t>Falta </a:t>
            </a:r>
            <a:r>
              <a:rPr lang="pt-BR" sz="3100" b="1" dirty="0"/>
              <a:t>de </a:t>
            </a:r>
            <a:r>
              <a:rPr lang="pt-BR" sz="3100" b="1" dirty="0" smtClean="0"/>
              <a:t>efetivo       </a:t>
            </a:r>
            <a:r>
              <a:rPr lang="pt-BR" sz="3100" dirty="0"/>
              <a:t>sobrecarga de </a:t>
            </a:r>
            <a:r>
              <a:rPr lang="pt-BR" sz="3100" dirty="0" smtClean="0"/>
              <a:t>trabalho, </a:t>
            </a:r>
            <a:r>
              <a:rPr lang="pt-BR" sz="3100" dirty="0"/>
              <a:t>atraso no atendimento primário, demora nas investigações, atraso nas novas </a:t>
            </a:r>
            <a:r>
              <a:rPr lang="pt-BR" sz="3100" dirty="0" smtClean="0"/>
              <a:t>prisões;</a:t>
            </a:r>
            <a:endParaRPr lang="pt-BR" sz="3100" dirty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100" b="1" dirty="0" smtClean="0"/>
              <a:t>Falta </a:t>
            </a:r>
            <a:r>
              <a:rPr lang="pt-BR" sz="3100" b="1" dirty="0"/>
              <a:t>de </a:t>
            </a:r>
            <a:r>
              <a:rPr lang="pt-BR" sz="3100" b="1" dirty="0" smtClean="0"/>
              <a:t>valorização</a:t>
            </a:r>
            <a:r>
              <a:rPr lang="pt-BR" sz="3100" dirty="0" smtClean="0"/>
              <a:t>      </a:t>
            </a:r>
            <a:r>
              <a:rPr lang="pt-BR" sz="3100" dirty="0"/>
              <a:t>desestímulo e </a:t>
            </a:r>
            <a:r>
              <a:rPr lang="pt-BR" sz="3100" dirty="0" smtClean="0"/>
              <a:t>evasão;</a:t>
            </a:r>
            <a:endParaRPr lang="pt-BR" sz="3100" dirty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100" b="1" dirty="0"/>
              <a:t>Sem investigações não há </a:t>
            </a:r>
            <a:r>
              <a:rPr lang="pt-BR" sz="3100" b="1" dirty="0" smtClean="0"/>
              <a:t>prisões</a:t>
            </a:r>
            <a:r>
              <a:rPr lang="pt-BR" sz="3100" dirty="0" smtClean="0"/>
              <a:t>       </a:t>
            </a:r>
            <a:r>
              <a:rPr lang="pt-BR" sz="3100" dirty="0"/>
              <a:t>aumento da impunidade e reincidência </a:t>
            </a:r>
            <a:r>
              <a:rPr lang="pt-BR" sz="3100" dirty="0" smtClean="0"/>
              <a:t>criminal;</a:t>
            </a:r>
            <a:endParaRPr lang="pt-BR" sz="3100" dirty="0">
              <a:solidFill>
                <a:srgbClr val="C00000"/>
              </a:solidFill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4382526" y="1117915"/>
            <a:ext cx="370702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>
            <a:off x="5787080" y="1606928"/>
            <a:ext cx="696098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Seta para a direita 6"/>
          <p:cNvSpPr/>
          <p:nvPr/>
        </p:nvSpPr>
        <p:spPr>
          <a:xfrm>
            <a:off x="3739974" y="2591347"/>
            <a:ext cx="708458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6557318" y="4465455"/>
            <a:ext cx="543698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4263081" y="3975304"/>
            <a:ext cx="370702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63286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-823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974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CONSEQUÊNCIAS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32485" y="955289"/>
            <a:ext cx="8554995" cy="45089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100" b="1" dirty="0" smtClean="0"/>
              <a:t>Índice de insegurança da população      </a:t>
            </a:r>
            <a:r>
              <a:rPr lang="pt-BR" sz="3100" dirty="0" smtClean="0"/>
              <a:t>80% CBN; </a:t>
            </a:r>
            <a:endParaRPr lang="pt-BR" sz="3100" dirty="0"/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200" dirty="0"/>
              <a:t>Índice </a:t>
            </a:r>
            <a:r>
              <a:rPr lang="pt-BR" sz="3200" dirty="0" smtClean="0"/>
              <a:t>nos 3 </a:t>
            </a:r>
            <a:r>
              <a:rPr lang="pt-BR" sz="3200" dirty="0"/>
              <a:t>anos e meio do atual Governo do Distrito Federal</a:t>
            </a:r>
            <a:r>
              <a:rPr lang="pt-BR" sz="3100" b="1" dirty="0" smtClean="0"/>
              <a:t>      </a:t>
            </a:r>
            <a:r>
              <a:rPr lang="pt-BR" sz="3100" dirty="0" smtClean="0"/>
              <a:t>mais</a:t>
            </a:r>
            <a:r>
              <a:rPr lang="pt-BR" sz="3100" b="1" dirty="0" smtClean="0"/>
              <a:t>  </a:t>
            </a:r>
            <a:r>
              <a:rPr lang="pt-BR" sz="3100" dirty="0" smtClean="0"/>
              <a:t>de</a:t>
            </a:r>
            <a:r>
              <a:rPr lang="pt-BR" sz="3100" b="1" dirty="0" smtClean="0"/>
              <a:t>   </a:t>
            </a:r>
            <a:r>
              <a:rPr lang="pt-BR" sz="3200" b="1" dirty="0" smtClean="0">
                <a:solidFill>
                  <a:srgbClr val="C00000"/>
                </a:solidFill>
              </a:rPr>
              <a:t>950 </a:t>
            </a:r>
            <a:r>
              <a:rPr lang="pt-BR" sz="3200" b="1" dirty="0">
                <a:solidFill>
                  <a:srgbClr val="C00000"/>
                </a:solidFill>
              </a:rPr>
              <a:t>mil </a:t>
            </a:r>
            <a:r>
              <a:rPr lang="pt-BR" sz="3200" dirty="0">
                <a:solidFill>
                  <a:srgbClr val="C00000"/>
                </a:solidFill>
              </a:rPr>
              <a:t>ocorrências criminais</a:t>
            </a:r>
            <a:r>
              <a:rPr lang="pt-BR" sz="3100" dirty="0" smtClean="0">
                <a:solidFill>
                  <a:srgbClr val="C00000"/>
                </a:solidFill>
              </a:rPr>
              <a:t>;</a:t>
            </a:r>
            <a:endParaRPr lang="pt-BR" sz="3100" dirty="0">
              <a:solidFill>
                <a:srgbClr val="C00000"/>
              </a:solidFill>
            </a:endParaRP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200" dirty="0"/>
              <a:t>O percentual de solução de homicídios em 2009 </a:t>
            </a:r>
            <a:r>
              <a:rPr lang="pt-BR" sz="3200" b="1" dirty="0"/>
              <a:t>era 81</a:t>
            </a:r>
            <a:r>
              <a:rPr lang="pt-BR" sz="3200" b="1" dirty="0" smtClean="0"/>
              <a:t>%</a:t>
            </a:r>
            <a:r>
              <a:rPr lang="pt-BR" sz="3200" dirty="0" smtClean="0"/>
              <a:t>       Atualmente </a:t>
            </a:r>
            <a:r>
              <a:rPr lang="pt-BR" sz="3200" b="1" dirty="0"/>
              <a:t>está em </a:t>
            </a:r>
            <a:r>
              <a:rPr lang="pt-BR" sz="3200" b="1" dirty="0" smtClean="0"/>
              <a:t>42%</a:t>
            </a:r>
            <a:r>
              <a:rPr lang="pt-BR" sz="3100" b="1" dirty="0" smtClean="0"/>
              <a:t>;</a:t>
            </a:r>
          </a:p>
          <a:p>
            <a:pPr marL="457200" indent="-457200" algn="just">
              <a:buFont typeface="Wingdings" panose="05000000000000000000" pitchFamily="2" charset="2"/>
              <a:buChar char="v"/>
            </a:pPr>
            <a:r>
              <a:rPr lang="pt-BR" sz="3200" dirty="0"/>
              <a:t>Em 2017 houve </a:t>
            </a:r>
            <a:r>
              <a:rPr lang="pt-BR" sz="3200" dirty="0">
                <a:solidFill>
                  <a:srgbClr val="C00000"/>
                </a:solidFill>
              </a:rPr>
              <a:t>36 mil roubos a pedestres</a:t>
            </a:r>
            <a:r>
              <a:rPr lang="pt-BR" sz="3200" dirty="0"/>
              <a:t> no DF. Média de </a:t>
            </a:r>
            <a:r>
              <a:rPr lang="pt-BR" sz="3200" dirty="0">
                <a:solidFill>
                  <a:srgbClr val="C00000"/>
                </a:solidFill>
              </a:rPr>
              <a:t>100 por </a:t>
            </a:r>
            <a:r>
              <a:rPr lang="pt-BR" sz="3200" dirty="0" smtClean="0">
                <a:solidFill>
                  <a:srgbClr val="C00000"/>
                </a:solidFill>
              </a:rPr>
              <a:t>dia</a:t>
            </a:r>
            <a:r>
              <a:rPr lang="pt-BR" sz="3200" dirty="0"/>
              <a:t> </a:t>
            </a:r>
            <a:r>
              <a:rPr lang="pt-BR" sz="3200" dirty="0" smtClean="0"/>
              <a:t>   Apenas </a:t>
            </a:r>
            <a:r>
              <a:rPr lang="pt-BR" sz="3200" dirty="0"/>
              <a:t>em </a:t>
            </a:r>
            <a:r>
              <a:rPr lang="pt-BR" sz="3200" b="1" dirty="0"/>
              <a:t>4%</a:t>
            </a:r>
            <a:r>
              <a:rPr lang="pt-BR" sz="3200" dirty="0"/>
              <a:t> dos casos foi </a:t>
            </a:r>
            <a:r>
              <a:rPr lang="pt-BR" sz="3200" b="1" dirty="0"/>
              <a:t>instaurado inquérito </a:t>
            </a:r>
            <a:r>
              <a:rPr lang="pt-BR" sz="3200" b="1" dirty="0" smtClean="0"/>
              <a:t>policial.</a:t>
            </a:r>
            <a:endParaRPr lang="pt-BR" sz="3100" b="1" dirty="0"/>
          </a:p>
        </p:txBody>
      </p:sp>
      <p:sp>
        <p:nvSpPr>
          <p:cNvPr id="5" name="Seta para a direita 4"/>
          <p:cNvSpPr/>
          <p:nvPr/>
        </p:nvSpPr>
        <p:spPr>
          <a:xfrm>
            <a:off x="6857999" y="1125604"/>
            <a:ext cx="370702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Seta para a direita 5"/>
          <p:cNvSpPr/>
          <p:nvPr/>
        </p:nvSpPr>
        <p:spPr>
          <a:xfrm>
            <a:off x="3568012" y="2109089"/>
            <a:ext cx="434546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Seta para a direita 7"/>
          <p:cNvSpPr/>
          <p:nvPr/>
        </p:nvSpPr>
        <p:spPr>
          <a:xfrm>
            <a:off x="5268096" y="4555564"/>
            <a:ext cx="416012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" name="Seta para a direita 8"/>
          <p:cNvSpPr/>
          <p:nvPr/>
        </p:nvSpPr>
        <p:spPr>
          <a:xfrm>
            <a:off x="3414583" y="3555175"/>
            <a:ext cx="370702" cy="296562"/>
          </a:xfrm>
          <a:prstGeom prst="rightArrow">
            <a:avLst/>
          </a:prstGeom>
          <a:solidFill>
            <a:srgbClr val="92D050"/>
          </a:solidFill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640550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1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CONCLUSÃO</a:t>
            </a:r>
            <a:endParaRPr lang="pt-BR" dirty="0"/>
          </a:p>
        </p:txBody>
      </p:sp>
      <p:sp>
        <p:nvSpPr>
          <p:cNvPr id="3" name="Retângulo 2"/>
          <p:cNvSpPr/>
          <p:nvPr/>
        </p:nvSpPr>
        <p:spPr>
          <a:xfrm>
            <a:off x="432486" y="955289"/>
            <a:ext cx="8279028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800" b="1" dirty="0"/>
              <a:t>O FUNDO CONSTITUCIONAL </a:t>
            </a:r>
            <a:r>
              <a:rPr lang="pt-BR" sz="2800" dirty="0"/>
              <a:t>vem sendo mal utilizado e mal fiscalizado. A União tem apenas se incumbido de repassar os valores ao Governo do Distrito Federal, </a:t>
            </a:r>
            <a:r>
              <a:rPr lang="pt-BR" sz="2800" b="1" dirty="0"/>
              <a:t>que os usa de forma indiscriminada</a:t>
            </a:r>
            <a:r>
              <a:rPr lang="pt-BR" sz="2800" dirty="0"/>
              <a:t>, </a:t>
            </a:r>
            <a:r>
              <a:rPr lang="pt-BR" sz="2800" b="1" dirty="0"/>
              <a:t>com desvio e de forma ilegal</a:t>
            </a:r>
            <a:r>
              <a:rPr lang="pt-BR" sz="2800" dirty="0"/>
              <a:t>. Há pagamento de inativos da saúde e da educação que não poderiam estar recebendo pelo Fundo Constitucional, segundo o Tribunal de Contas da União. </a:t>
            </a:r>
            <a:r>
              <a:rPr lang="pt-BR" sz="2800" b="1" dirty="0">
                <a:solidFill>
                  <a:srgbClr val="C00000"/>
                </a:solidFill>
              </a:rPr>
              <a:t>O GDF realiza manobras contábeis</a:t>
            </a:r>
            <a:r>
              <a:rPr lang="pt-BR" sz="2800" dirty="0"/>
              <a:t>, utilizando o fundo constitucional, para cumprir os mínimos constitucionais em educação e </a:t>
            </a:r>
            <a:r>
              <a:rPr lang="pt-BR" sz="2800" dirty="0" smtClean="0"/>
              <a:t>saúde.</a:t>
            </a:r>
            <a:endParaRPr lang="pt-BR" sz="27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49109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-8237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PROPOSTA LEGISLATIVA QUE </a:t>
            </a:r>
            <a:r>
              <a:rPr lang="pt-BR" b="1" dirty="0" smtClean="0"/>
              <a:t>VISE:</a:t>
            </a:r>
            <a:endParaRPr lang="pt-BR" b="1" dirty="0"/>
          </a:p>
        </p:txBody>
      </p:sp>
      <p:sp>
        <p:nvSpPr>
          <p:cNvPr id="3" name="Retângulo 2"/>
          <p:cNvSpPr/>
          <p:nvPr/>
        </p:nvSpPr>
        <p:spPr>
          <a:xfrm>
            <a:off x="432486" y="955289"/>
            <a:ext cx="8279028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sz="2200" dirty="0" smtClean="0"/>
              <a:t>A </a:t>
            </a:r>
            <a:r>
              <a:rPr lang="pt-BR" sz="2200" b="1" dirty="0"/>
              <a:t>Polícia Civil do DF</a:t>
            </a:r>
            <a:r>
              <a:rPr lang="pt-BR" sz="2200" dirty="0"/>
              <a:t> ser parte </a:t>
            </a:r>
            <a:r>
              <a:rPr lang="pt-BR" sz="2200" b="1" dirty="0"/>
              <a:t>integrante do novo Ministério da Segurança Pública</a:t>
            </a:r>
            <a:r>
              <a:rPr lang="pt-BR" sz="2200" dirty="0"/>
              <a:t>, com reversão dos custos hoje destinados para o FCDF serem geridos exclusivamente pela União, uma vez que a Segurança Pública da Capital é de interesse da União Federal e não do governo do DF.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sz="2200" dirty="0" smtClean="0"/>
              <a:t>Determinar </a:t>
            </a:r>
            <a:r>
              <a:rPr lang="pt-BR" sz="2200" dirty="0"/>
              <a:t>percentuais a serem utilizados por cada uma das forças de segurança, saúde e educação, </a:t>
            </a:r>
            <a:r>
              <a:rPr lang="pt-BR" sz="2200" b="1" dirty="0">
                <a:solidFill>
                  <a:srgbClr val="C00000"/>
                </a:solidFill>
              </a:rPr>
              <a:t>não devendo o da PCDF ser menor do que 20% do Fundo Constitucional</a:t>
            </a:r>
            <a:r>
              <a:rPr lang="pt-BR" sz="2200" dirty="0"/>
              <a:t>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sz="2200" b="1" dirty="0" smtClean="0"/>
              <a:t>Encaminhar </a:t>
            </a:r>
            <a:r>
              <a:rPr lang="pt-BR" sz="2200" b="1" dirty="0"/>
              <a:t>relatório ao Tribunal de Contas da União sobre o desvio de finalidade do Fundo Constitucional</a:t>
            </a:r>
            <a:r>
              <a:rPr lang="pt-BR" sz="2200" dirty="0"/>
              <a:t>, o que tem ocasionado fragilidades no sistema de segurança da Capital, que é de interesse da União.</a:t>
            </a:r>
          </a:p>
          <a:p>
            <a:pPr marL="342900" indent="-342900" algn="just">
              <a:buFont typeface="Wingdings" panose="05000000000000000000" pitchFamily="2" charset="2"/>
              <a:buChar char="v"/>
            </a:pPr>
            <a:r>
              <a:rPr lang="pt-BR" sz="2200" b="1" dirty="0" smtClean="0"/>
              <a:t>Regulamentar </a:t>
            </a:r>
            <a:r>
              <a:rPr lang="pt-BR" sz="2200" b="1" dirty="0"/>
              <a:t>a previdência complementar dos servidores que ingressaram recentemente na PCDF</a:t>
            </a:r>
            <a:r>
              <a:rPr lang="pt-BR" sz="2200" dirty="0"/>
              <a:t>, dando-lhes a opção de migrarem o regime previdenciário do FUNPRESP.</a:t>
            </a:r>
            <a:endParaRPr lang="pt-BR" sz="22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6762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FUNDO CONSTITUCIONAL</a:t>
            </a:r>
            <a:endParaRPr lang="pt-B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30028"/>
            <a:ext cx="8229600" cy="3324567"/>
          </a:xfrm>
        </p:spPr>
        <p:txBody>
          <a:bodyPr>
            <a:normAutofit fontScale="62500" lnSpcReduction="20000"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sz="4100" dirty="0" smtClean="0"/>
              <a:t> </a:t>
            </a:r>
            <a:r>
              <a:rPr lang="pt-BR" sz="4600" dirty="0" smtClean="0"/>
              <a:t>A </a:t>
            </a:r>
            <a:r>
              <a:rPr lang="pt-BR" sz="4600" b="1" dirty="0" smtClean="0"/>
              <a:t>Polícia Civil do Distrito Federal - PCDF</a:t>
            </a:r>
            <a:r>
              <a:rPr lang="pt-BR" sz="4600" dirty="0" smtClean="0"/>
              <a:t> </a:t>
            </a:r>
            <a:r>
              <a:rPr lang="pt-BR" sz="4600" dirty="0"/>
              <a:t>é organizada e mantida pela União, com recursos federais, provenientes do Fundo Constitucional. Isso acontece porque o constituinte de 88 visualizou o Distrito Federal como um ente distinto dos demais estados federados, em relação à segurança pública, uma vez que aqui estão as sedes dos poderes constituídos da República, embaixadas e organismos internacionais com sede no Brasil.</a:t>
            </a:r>
          </a:p>
          <a:p>
            <a:pPr marL="0" indent="0" algn="just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763107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brigado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78"/>
          <a:stretch/>
        </p:blipFill>
        <p:spPr>
          <a:xfrm>
            <a:off x="0" y="0"/>
            <a:ext cx="915932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5693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b="1" dirty="0" smtClean="0"/>
              <a:t>OS INVESTIMENTOS NA PCDF ESTÃO DIMINUINDO A CADA ANO</a:t>
            </a:r>
            <a:endParaRPr lang="pt-BR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44634"/>
            <a:ext cx="8229600" cy="2893423"/>
          </a:xfrm>
        </p:spPr>
        <p:txBody>
          <a:bodyPr>
            <a:normAutofit/>
          </a:bodyPr>
          <a:lstStyle/>
          <a:p>
            <a:pPr algn="just">
              <a:buFont typeface="Wingdings" panose="05000000000000000000" pitchFamily="2" charset="2"/>
              <a:buChar char="v"/>
            </a:pPr>
            <a:r>
              <a:rPr lang="pt-BR" dirty="0" smtClean="0"/>
              <a:t>Ao </a:t>
            </a:r>
            <a:r>
              <a:rPr lang="pt-BR" dirty="0"/>
              <a:t>longo dos últimos anos, a </a:t>
            </a:r>
            <a:r>
              <a:rPr lang="pt-BR" b="1" dirty="0" smtClean="0"/>
              <a:t>PCDF</a:t>
            </a:r>
            <a:r>
              <a:rPr lang="pt-BR" dirty="0" smtClean="0"/>
              <a:t> </a:t>
            </a:r>
            <a:r>
              <a:rPr lang="pt-BR" dirty="0"/>
              <a:t>vem sofrendo um sucateamento material e de recursos humanos, os quais </a:t>
            </a:r>
            <a:r>
              <a:rPr lang="pt-BR" dirty="0" smtClean="0"/>
              <a:t>tem </a:t>
            </a:r>
            <a:r>
              <a:rPr lang="pt-BR" dirty="0"/>
              <a:t>trazido consequências dramáticas para a população do Distrito Federal e Entorno.</a:t>
            </a:r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 marL="0" indent="0">
              <a:buNone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4118519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672"/>
            <a:ext cx="8229600" cy="648471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SUCATEAMENTO</a:t>
            </a:r>
            <a:endParaRPr lang="pt-BR" dirty="0"/>
          </a:p>
        </p:txBody>
      </p:sp>
      <p:sp>
        <p:nvSpPr>
          <p:cNvPr id="8" name="Retângulo 7"/>
          <p:cNvSpPr/>
          <p:nvPr/>
        </p:nvSpPr>
        <p:spPr>
          <a:xfrm>
            <a:off x="217713" y="5226589"/>
            <a:ext cx="8867373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ctr">
              <a:buFont typeface="Wingdings" panose="05000000000000000000" pitchFamily="2" charset="2"/>
              <a:buChar char="v"/>
            </a:pPr>
            <a:r>
              <a:rPr lang="pt-BR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</a:t>
            </a:r>
            <a:r>
              <a:rPr lang="pt-BR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pt-BR" sz="28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PCDF </a:t>
            </a:r>
            <a:r>
              <a:rPr lang="pt-BR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perde a cada ano aproximadamente </a:t>
            </a:r>
            <a:r>
              <a:rPr lang="pt-BR" sz="32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</a:t>
            </a:r>
            <a:r>
              <a:rPr lang="pt-BR" sz="3200" b="1" dirty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$ 500 </a:t>
            </a:r>
            <a:r>
              <a:rPr lang="pt-BR" sz="2800" b="1" dirty="0" smtClean="0">
                <a:solidFill>
                  <a:srgbClr val="C0000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milhões.</a:t>
            </a:r>
            <a:endParaRPr lang="pt-BR" sz="2800" b="1" dirty="0">
              <a:solidFill>
                <a:srgbClr val="C00000"/>
              </a:solidFill>
            </a:endParaRPr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26" t="1228" r="38557" b="11770"/>
          <a:stretch/>
        </p:blipFill>
        <p:spPr>
          <a:xfrm>
            <a:off x="217713" y="764206"/>
            <a:ext cx="3887058" cy="4351320"/>
          </a:xfrm>
        </p:spPr>
      </p:pic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5" r="46306" b="10160"/>
          <a:stretch/>
        </p:blipFill>
        <p:spPr>
          <a:xfrm>
            <a:off x="4387813" y="670134"/>
            <a:ext cx="4473146" cy="46209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9541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30799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0799"/>
            <a:ext cx="8229600" cy="613636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ESTRUTURA FÍSICA</a:t>
            </a:r>
            <a:endParaRPr lang="pt-BR" dirty="0"/>
          </a:p>
        </p:txBody>
      </p:sp>
      <p:pic>
        <p:nvPicPr>
          <p:cNvPr id="8" name="Espaço Reservado para Conteúdo 7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834" t="1973" r="22776" b="-681"/>
          <a:stretch/>
        </p:blipFill>
        <p:spPr>
          <a:xfrm>
            <a:off x="827314" y="644435"/>
            <a:ext cx="6923315" cy="5233851"/>
          </a:xfrm>
        </p:spPr>
      </p:pic>
    </p:spTree>
    <p:extLst>
      <p:ext uri="{BB962C8B-B14F-4D97-AF65-F5344CB8AC3E}">
        <p14:creationId xmlns:p14="http://schemas.microsoft.com/office/powerpoint/2010/main" val="13295563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00467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ESTRUTURA FÍSICA</a:t>
            </a:r>
            <a:endParaRPr lang="pt-BR" dirty="0"/>
          </a:p>
        </p:txBody>
      </p:sp>
      <p:pic>
        <p:nvPicPr>
          <p:cNvPr id="10" name="Espaço Reservado para Conteúdo 9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358" t="626" r="24132" b="15290"/>
          <a:stretch/>
        </p:blipFill>
        <p:spPr>
          <a:xfrm>
            <a:off x="1663337" y="710226"/>
            <a:ext cx="5834743" cy="5133225"/>
          </a:xfrm>
        </p:spPr>
      </p:pic>
    </p:spTree>
    <p:extLst>
      <p:ext uri="{BB962C8B-B14F-4D97-AF65-F5344CB8AC3E}">
        <p14:creationId xmlns:p14="http://schemas.microsoft.com/office/powerpoint/2010/main" val="409540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832"/>
            <a:ext cx="8229600" cy="672105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ESTRUTURA FÍSICA</a:t>
            </a:r>
            <a:endParaRPr lang="pt-BR" dirty="0"/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747" t="5436" r="33873" b="10287"/>
          <a:stretch/>
        </p:blipFill>
        <p:spPr>
          <a:xfrm>
            <a:off x="740229" y="652850"/>
            <a:ext cx="6984274" cy="5181894"/>
          </a:xfrm>
        </p:spPr>
      </p:pic>
    </p:spTree>
    <p:extLst>
      <p:ext uri="{BB962C8B-B14F-4D97-AF65-F5344CB8AC3E}">
        <p14:creationId xmlns:p14="http://schemas.microsoft.com/office/powerpoint/2010/main" val="449171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1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4341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HÁ 15 DELEGACIAS FECHADAS A NOITE E AOS FINAIS DE SEMANA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11527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t-BR" sz="3000" dirty="0"/>
          </a:p>
          <a:p>
            <a:pPr>
              <a:buFont typeface="Wingdings" panose="05000000000000000000" pitchFamily="2" charset="2"/>
              <a:buChar char="Ø"/>
            </a:pPr>
            <a:endParaRPr lang="pt-BR" dirty="0"/>
          </a:p>
          <a:p>
            <a:pPr>
              <a:buFont typeface="Wingdings" panose="05000000000000000000" pitchFamily="2" charset="2"/>
              <a:buChar char="ü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 smtClean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  <a:p>
            <a:pPr>
              <a:buFont typeface="Wingdings" panose="05000000000000000000" pitchFamily="2" charset="2"/>
              <a:buChar char="v"/>
            </a:pPr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5" r="3428" b="14741"/>
          <a:stretch/>
        </p:blipFill>
        <p:spPr>
          <a:xfrm>
            <a:off x="191588" y="1330163"/>
            <a:ext cx="8942481" cy="45394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362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interna-template.pn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414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8603"/>
            <a:ext cx="8229600" cy="718139"/>
          </a:xfrm>
        </p:spPr>
        <p:txBody>
          <a:bodyPr>
            <a:normAutofit fontScale="90000"/>
          </a:bodyPr>
          <a:lstStyle/>
          <a:p>
            <a:r>
              <a:rPr lang="pt-BR" b="1" dirty="0"/>
              <a:t>EQUIPAMENTOS</a:t>
            </a:r>
            <a:endParaRPr lang="pt-BR" dirty="0"/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809" t="2466" r="41238" b="11016"/>
          <a:stretch/>
        </p:blipFill>
        <p:spPr>
          <a:xfrm>
            <a:off x="209006" y="783203"/>
            <a:ext cx="5617028" cy="5365049"/>
          </a:xfrm>
          <a:prstGeom prst="rect">
            <a:avLst/>
          </a:prstGeom>
        </p:spPr>
      </p:pic>
      <p:sp>
        <p:nvSpPr>
          <p:cNvPr id="9" name="CaixaDeTexto 8"/>
          <p:cNvSpPr txBox="1"/>
          <p:nvPr/>
        </p:nvSpPr>
        <p:spPr>
          <a:xfrm>
            <a:off x="6191794" y="1310066"/>
            <a:ext cx="2595155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000" b="1" dirty="0">
                <a:solidFill>
                  <a:srgbClr val="C00000"/>
                </a:solidFill>
              </a:rPr>
              <a:t>Policiais precisam pagar </a:t>
            </a:r>
            <a:r>
              <a:rPr lang="pt-BR" sz="2000" b="1" dirty="0" smtClean="0">
                <a:solidFill>
                  <a:srgbClr val="C00000"/>
                </a:solidFill>
              </a:rPr>
              <a:t>equipamentos como: uniformes, </a:t>
            </a:r>
            <a:r>
              <a:rPr lang="pt-BR" sz="2000" b="1" dirty="0">
                <a:solidFill>
                  <a:srgbClr val="C00000"/>
                </a:solidFill>
              </a:rPr>
              <a:t>calças operacionais, camisas padronizadas, botas, coletes operacionais, cintos táticos, coldres, óculos e abafadores táticos para treinamento. O Estado exige o uso, mas não oferece o equipamento</a:t>
            </a:r>
          </a:p>
        </p:txBody>
      </p:sp>
    </p:spTree>
    <p:extLst>
      <p:ext uri="{BB962C8B-B14F-4D97-AF65-F5344CB8AC3E}">
        <p14:creationId xmlns:p14="http://schemas.microsoft.com/office/powerpoint/2010/main" val="32949642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1205</TotalTime>
  <Words>774</Words>
  <Application>Microsoft Office PowerPoint</Application>
  <PresentationFormat>Apresentação na tela (4:3)</PresentationFormat>
  <Paragraphs>90</Paragraphs>
  <Slides>20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20</vt:i4>
      </vt:variant>
    </vt:vector>
  </HeadingPairs>
  <TitlesOfParts>
    <vt:vector size="25" baseType="lpstr">
      <vt:lpstr>Arial</vt:lpstr>
      <vt:lpstr>Calibri</vt:lpstr>
      <vt:lpstr>Times New Roman</vt:lpstr>
      <vt:lpstr>Wingdings</vt:lpstr>
      <vt:lpstr>Office Theme</vt:lpstr>
      <vt:lpstr>Apresentação do PowerPoint</vt:lpstr>
      <vt:lpstr>FUNDO CONSTITUCIONAL</vt:lpstr>
      <vt:lpstr>OS INVESTIMENTOS NA PCDF ESTÃO DIMINUINDO A CADA ANO</vt:lpstr>
      <vt:lpstr>SUCATEAMENTO</vt:lpstr>
      <vt:lpstr>ESTRUTURA FÍSICA</vt:lpstr>
      <vt:lpstr>ESTRUTURA FÍSICA</vt:lpstr>
      <vt:lpstr>ESTRUTURA FÍSICA</vt:lpstr>
      <vt:lpstr>HÁ 15 DELEGACIAS FECHADAS A NOITE E AOS FINAIS DE SEMANA</vt:lpstr>
      <vt:lpstr>EQUIPAMENTOS</vt:lpstr>
      <vt:lpstr>Apresentação do PowerPoint</vt:lpstr>
      <vt:lpstr>VALORIZAÇÃO PROFISSIONAL</vt:lpstr>
      <vt:lpstr>VALORIZAÇÃO PROFISSIONAL</vt:lpstr>
      <vt:lpstr>VALORIZAÇÃO PROFISSIONAL</vt:lpstr>
      <vt:lpstr>FALTA DE ATENÇÃO À SAÚDE</vt:lpstr>
      <vt:lpstr>DIREITOS NÃO GARANTIDOS</vt:lpstr>
      <vt:lpstr>CONSEQUÊNCIAS</vt:lpstr>
      <vt:lpstr>CONSEQUÊNCIAS</vt:lpstr>
      <vt:lpstr>CONCLUSÃO</vt:lpstr>
      <vt:lpstr>PROPOSTA LEGISLATIVA QUE VISE: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Proativa</dc:creator>
  <cp:lastModifiedBy>Evangelita Oliveira Morais</cp:lastModifiedBy>
  <cp:revision>48</cp:revision>
  <dcterms:created xsi:type="dcterms:W3CDTF">2016-06-28T14:47:37Z</dcterms:created>
  <dcterms:modified xsi:type="dcterms:W3CDTF">2018-06-28T18:23:18Z</dcterms:modified>
</cp:coreProperties>
</file>