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09" r:id="rId4"/>
    <p:sldMasterId id="2147483743" r:id="rId5"/>
    <p:sldMasterId id="2147483755" r:id="rId6"/>
  </p:sldMasterIdLst>
  <p:notesMasterIdLst>
    <p:notesMasterId r:id="rId55"/>
  </p:notesMasterIdLst>
  <p:handoutMasterIdLst>
    <p:handoutMasterId r:id="rId56"/>
  </p:handoutMasterIdLst>
  <p:sldIdLst>
    <p:sldId id="257" r:id="rId7"/>
    <p:sldId id="264" r:id="rId8"/>
    <p:sldId id="386" r:id="rId9"/>
    <p:sldId id="438" r:id="rId10"/>
    <p:sldId id="398" r:id="rId11"/>
    <p:sldId id="380" r:id="rId12"/>
    <p:sldId id="379" r:id="rId13"/>
    <p:sldId id="313" r:id="rId14"/>
    <p:sldId id="314" r:id="rId15"/>
    <p:sldId id="316" r:id="rId16"/>
    <p:sldId id="317" r:id="rId17"/>
    <p:sldId id="318" r:id="rId18"/>
    <p:sldId id="426" r:id="rId19"/>
    <p:sldId id="432" r:id="rId20"/>
    <p:sldId id="433" r:id="rId21"/>
    <p:sldId id="434" r:id="rId22"/>
    <p:sldId id="435" r:id="rId23"/>
    <p:sldId id="436" r:id="rId24"/>
    <p:sldId id="437" r:id="rId25"/>
    <p:sldId id="319" r:id="rId26"/>
    <p:sldId id="330" r:id="rId27"/>
    <p:sldId id="335" r:id="rId28"/>
    <p:sldId id="336" r:id="rId29"/>
    <p:sldId id="337" r:id="rId30"/>
    <p:sldId id="391" r:id="rId31"/>
    <p:sldId id="396" r:id="rId32"/>
    <p:sldId id="392" r:id="rId33"/>
    <p:sldId id="395" r:id="rId34"/>
    <p:sldId id="399" r:id="rId35"/>
    <p:sldId id="400" r:id="rId36"/>
    <p:sldId id="401" r:id="rId37"/>
    <p:sldId id="431" r:id="rId38"/>
    <p:sldId id="403" r:id="rId39"/>
    <p:sldId id="415" r:id="rId40"/>
    <p:sldId id="416" r:id="rId41"/>
    <p:sldId id="417" r:id="rId42"/>
    <p:sldId id="418" r:id="rId43"/>
    <p:sldId id="414" r:id="rId44"/>
    <p:sldId id="419" r:id="rId45"/>
    <p:sldId id="421" r:id="rId46"/>
    <p:sldId id="422" r:id="rId47"/>
    <p:sldId id="423" r:id="rId48"/>
    <p:sldId id="425" r:id="rId49"/>
    <p:sldId id="420" r:id="rId50"/>
    <p:sldId id="424" r:id="rId51"/>
    <p:sldId id="428" r:id="rId52"/>
    <p:sldId id="430" r:id="rId53"/>
    <p:sldId id="429" r:id="rId54"/>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67B9B743-244E-4359-813E-77EF941A3CEE}">
          <p14:sldIdLst>
            <p14:sldId id="257"/>
            <p14:sldId id="264"/>
            <p14:sldId id="386"/>
            <p14:sldId id="438"/>
            <p14:sldId id="398"/>
            <p14:sldId id="380"/>
            <p14:sldId id="379"/>
            <p14:sldId id="313"/>
            <p14:sldId id="314"/>
            <p14:sldId id="316"/>
            <p14:sldId id="317"/>
            <p14:sldId id="318"/>
            <p14:sldId id="426"/>
            <p14:sldId id="432"/>
            <p14:sldId id="433"/>
            <p14:sldId id="434"/>
            <p14:sldId id="435"/>
            <p14:sldId id="436"/>
            <p14:sldId id="437"/>
            <p14:sldId id="319"/>
          </p14:sldIdLst>
        </p14:section>
        <p14:section name="Seção sem Título" id="{0E99E415-F86F-4AFE-9251-938C2FE9A8ED}">
          <p14:sldIdLst>
            <p14:sldId id="330"/>
            <p14:sldId id="335"/>
            <p14:sldId id="336"/>
            <p14:sldId id="337"/>
            <p14:sldId id="391"/>
            <p14:sldId id="396"/>
            <p14:sldId id="392"/>
            <p14:sldId id="395"/>
            <p14:sldId id="399"/>
            <p14:sldId id="400"/>
            <p14:sldId id="401"/>
            <p14:sldId id="431"/>
            <p14:sldId id="403"/>
            <p14:sldId id="415"/>
            <p14:sldId id="416"/>
            <p14:sldId id="417"/>
            <p14:sldId id="418"/>
            <p14:sldId id="414"/>
            <p14:sldId id="419"/>
            <p14:sldId id="421"/>
            <p14:sldId id="422"/>
            <p14:sldId id="423"/>
            <p14:sldId id="425"/>
            <p14:sldId id="420"/>
            <p14:sldId id="424"/>
            <p14:sldId id="428"/>
            <p14:sldId id="430"/>
            <p14:sldId id="42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EB4E3"/>
    <a:srgbClr val="E9EDF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94614" autoAdjust="0"/>
  </p:normalViewPr>
  <p:slideViewPr>
    <p:cSldViewPr>
      <p:cViewPr varScale="1">
        <p:scale>
          <a:sx n="70" d="100"/>
          <a:sy n="70" d="100"/>
        </p:scale>
        <p:origin x="111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4" d="100"/>
          <a:sy n="64" d="100"/>
        </p:scale>
        <p:origin x="3202" y="8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113"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6764581-A8EC-4E0D-AB03-BF28C294229E}" type="datetimeFigureOut">
              <a:rPr lang="pt-BR" smtClean="0"/>
              <a:t>17/07/2018</a:t>
            </a:fld>
            <a:endParaRPr lang="pt-BR"/>
          </a:p>
        </p:txBody>
      </p:sp>
      <p:sp>
        <p:nvSpPr>
          <p:cNvPr id="4" name="Espaço Reservado para Rodapé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296064D-5A26-41D3-A4D7-F211093B1615}" type="slidenum">
              <a:rPr lang="pt-BR" smtClean="0"/>
              <a:t>‹nº›</a:t>
            </a:fld>
            <a:endParaRPr lang="pt-BR"/>
          </a:p>
        </p:txBody>
      </p:sp>
    </p:spTree>
    <p:extLst>
      <p:ext uri="{BB962C8B-B14F-4D97-AF65-F5344CB8AC3E}">
        <p14:creationId xmlns:p14="http://schemas.microsoft.com/office/powerpoint/2010/main" val="264580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E6152DA-C2EE-4745-B3F2-54E77B5E4843}" type="datetimeFigureOut">
              <a:rPr lang="pt-BR" smtClean="0"/>
              <a:t>17/07/2018</a:t>
            </a:fld>
            <a:endParaRPr lang="pt-BR"/>
          </a:p>
        </p:txBody>
      </p:sp>
      <p:sp>
        <p:nvSpPr>
          <p:cNvPr id="4" name="Espaço Reservado para Imagem de Sli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EDDB75-3047-410A-A68D-06D86FE6DB60}" type="slidenum">
              <a:rPr lang="pt-BR" smtClean="0"/>
              <a:t>‹nº›</a:t>
            </a:fld>
            <a:endParaRPr lang="pt-BR"/>
          </a:p>
        </p:txBody>
      </p:sp>
    </p:spTree>
    <p:extLst>
      <p:ext uri="{BB962C8B-B14F-4D97-AF65-F5344CB8AC3E}">
        <p14:creationId xmlns:p14="http://schemas.microsoft.com/office/powerpoint/2010/main" val="399449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EDDB75-3047-410A-A68D-06D86FE6DB60}" type="slidenum">
              <a:rPr lang="pt-BR" smtClean="0"/>
              <a:t>10</a:t>
            </a:fld>
            <a:endParaRPr lang="pt-BR"/>
          </a:p>
        </p:txBody>
      </p:sp>
    </p:spTree>
    <p:extLst>
      <p:ext uri="{BB962C8B-B14F-4D97-AF65-F5344CB8AC3E}">
        <p14:creationId xmlns:p14="http://schemas.microsoft.com/office/powerpoint/2010/main" val="3421571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9EDDB75-3047-410A-A68D-06D86FE6DB60}" type="slidenum">
              <a:rPr lang="pt-BR" smtClean="0"/>
              <a:t>17</a:t>
            </a:fld>
            <a:endParaRPr lang="pt-BR"/>
          </a:p>
        </p:txBody>
      </p:sp>
    </p:spTree>
    <p:extLst>
      <p:ext uri="{BB962C8B-B14F-4D97-AF65-F5344CB8AC3E}">
        <p14:creationId xmlns:p14="http://schemas.microsoft.com/office/powerpoint/2010/main" val="364332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19163" y="744538"/>
            <a:ext cx="4959350" cy="3721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E873FBC2-1CA1-454E-A7D8-53257384D88C}" type="slidenum">
              <a:rPr lang="pt-BR" smtClean="0">
                <a:solidFill>
                  <a:prstClr val="black"/>
                </a:solidFill>
              </a:rPr>
              <a:pPr>
                <a:defRPr/>
              </a:pPr>
              <a:t>29</a:t>
            </a:fld>
            <a:endParaRPr lang="pt-BR">
              <a:solidFill>
                <a:prstClr val="black"/>
              </a:solidFill>
            </a:endParaRPr>
          </a:p>
        </p:txBody>
      </p:sp>
    </p:spTree>
    <p:extLst>
      <p:ext uri="{BB962C8B-B14F-4D97-AF65-F5344CB8AC3E}">
        <p14:creationId xmlns:p14="http://schemas.microsoft.com/office/powerpoint/2010/main" val="7050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19163" y="744538"/>
            <a:ext cx="4959350" cy="3721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E873FBC2-1CA1-454E-A7D8-53257384D88C}" type="slidenum">
              <a:rPr lang="pt-BR" smtClean="0">
                <a:solidFill>
                  <a:prstClr val="black"/>
                </a:solidFill>
              </a:rPr>
              <a:pPr>
                <a:defRPr/>
              </a:pPr>
              <a:t>32</a:t>
            </a:fld>
            <a:endParaRPr lang="pt-BR">
              <a:solidFill>
                <a:prstClr val="black"/>
              </a:solidFill>
            </a:endParaRPr>
          </a:p>
        </p:txBody>
      </p:sp>
    </p:spTree>
    <p:extLst>
      <p:ext uri="{BB962C8B-B14F-4D97-AF65-F5344CB8AC3E}">
        <p14:creationId xmlns:p14="http://schemas.microsoft.com/office/powerpoint/2010/main" val="347060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19163" y="744538"/>
            <a:ext cx="4959350" cy="3721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E873FBC2-1CA1-454E-A7D8-53257384D88C}" type="slidenum">
              <a:rPr lang="pt-BR" smtClean="0">
                <a:solidFill>
                  <a:prstClr val="black"/>
                </a:solidFill>
              </a:rPr>
              <a:pPr>
                <a:defRPr/>
              </a:pPr>
              <a:t>33</a:t>
            </a:fld>
            <a:endParaRPr lang="pt-BR">
              <a:solidFill>
                <a:prstClr val="black"/>
              </a:solidFill>
            </a:endParaRPr>
          </a:p>
        </p:txBody>
      </p:sp>
    </p:spTree>
    <p:extLst>
      <p:ext uri="{BB962C8B-B14F-4D97-AF65-F5344CB8AC3E}">
        <p14:creationId xmlns:p14="http://schemas.microsoft.com/office/powerpoint/2010/main" val="498063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E781FB2-E067-48B5-8A65-7053D93B92E8}"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t>‹nº›</a:t>
            </a:fld>
            <a:endParaRPr lang="pt-BR"/>
          </a:p>
        </p:txBody>
      </p:sp>
      <p:sp>
        <p:nvSpPr>
          <p:cNvPr id="7" name="Rectangle 16"/>
          <p:cNvSpPr/>
          <p:nvPr userDrawn="1"/>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p:cNvPicPr>
            <a:picLocks noChangeAspect="1"/>
          </p:cNvPicPr>
          <p:nvPr userDrawn="1"/>
        </p:nvPicPr>
        <p:blipFill>
          <a:blip r:embed="rId2"/>
          <a:stretch>
            <a:fillRect/>
          </a:stretch>
        </p:blipFill>
        <p:spPr>
          <a:xfrm>
            <a:off x="7027131" y="95195"/>
            <a:ext cx="2020316" cy="235445"/>
          </a:xfrm>
          <a:prstGeom prst="rect">
            <a:avLst/>
          </a:prstGeom>
        </p:spPr>
      </p:pic>
      <p:sp>
        <p:nvSpPr>
          <p:cNvPr id="9" name="Rectangle 10"/>
          <p:cNvSpPr/>
          <p:nvPr userDrawn="1"/>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2458616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1678877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316165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
        <p:nvSpPr>
          <p:cNvPr id="7" name="Rectangle 16"/>
          <p:cNvSpPr/>
          <p:nvPr userDrawn="1"/>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p:cNvPicPr>
            <a:picLocks noChangeAspect="1"/>
          </p:cNvPicPr>
          <p:nvPr userDrawn="1"/>
        </p:nvPicPr>
        <p:blipFill>
          <a:blip r:embed="rId2"/>
          <a:stretch>
            <a:fillRect/>
          </a:stretch>
        </p:blipFill>
        <p:spPr>
          <a:xfrm>
            <a:off x="7027131" y="95195"/>
            <a:ext cx="2020316" cy="235445"/>
          </a:xfrm>
          <a:prstGeom prst="rect">
            <a:avLst/>
          </a:prstGeom>
        </p:spPr>
      </p:pic>
      <p:sp>
        <p:nvSpPr>
          <p:cNvPr id="9" name="Rectangle 10"/>
          <p:cNvSpPr/>
          <p:nvPr userDrawn="1"/>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2731322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4595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94502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11720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95239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30205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9212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898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2874479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3281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23870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68728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03742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88999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12692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04291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02313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Data 2"/>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4" name="Espaço Reservado para Rodapé 3"/>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42012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3" name="Espaço Reservado para Rodapé 2"/>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1176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DE781FB2-E067-48B5-8A65-7053D93B92E8}"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480398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19696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21686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título mestre</a:t>
            </a: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87255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32799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Duas Partes d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52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45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812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674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62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5951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E781FB2-E067-48B5-8A65-7053D93B92E8}" type="datetimeFigureOut">
              <a:rPr lang="pt-BR" smtClean="0"/>
              <a:t>17/07/2018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4198236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04082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303359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31048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78972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32330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19912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74532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37036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23746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5484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E781FB2-E067-48B5-8A65-7053D93B92E8}" type="datetimeFigureOut">
              <a:rPr lang="pt-BR" smtClean="0"/>
              <a:t>17/07/2018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1641572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Duas Partes d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33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133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82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28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173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18B359E2-5FAF-4AA6-ADF8-5603874F4455}"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2409278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8B359E2-5FAF-4AA6-ADF8-5603874F4455}"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1935346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18B359E2-5FAF-4AA6-ADF8-5603874F4455}"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2359785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18B359E2-5FAF-4AA6-ADF8-5603874F4455}" type="datetimeFigureOut">
              <a:rPr lang="pt-BR" smtClean="0"/>
              <a:t>17/07/2018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20741008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18B359E2-5FAF-4AA6-ADF8-5603874F4455}" type="datetimeFigureOut">
              <a:rPr lang="pt-BR" smtClean="0"/>
              <a:t>17/07/2018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34252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DE781FB2-E067-48B5-8A65-7053D93B92E8}" type="datetimeFigureOut">
              <a:rPr lang="pt-BR" smtClean="0"/>
              <a:t>17/07/2018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2612247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18B359E2-5FAF-4AA6-ADF8-5603874F4455}" type="datetimeFigureOut">
              <a:rPr lang="pt-BR" smtClean="0"/>
              <a:t>17/07/2018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2231766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8B359E2-5FAF-4AA6-ADF8-5603874F4455}" type="datetimeFigureOut">
              <a:rPr lang="pt-BR" smtClean="0"/>
              <a:t>17/07/2018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15885671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18B359E2-5FAF-4AA6-ADF8-5603874F4455}" type="datetimeFigureOut">
              <a:rPr lang="pt-BR" smtClean="0"/>
              <a:t>17/07/2018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1886575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18B359E2-5FAF-4AA6-ADF8-5603874F4455}" type="datetimeFigureOut">
              <a:rPr lang="pt-BR" smtClean="0"/>
              <a:t>17/07/2018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22504191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8B359E2-5FAF-4AA6-ADF8-5603874F4455}"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2699929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18B359E2-5FAF-4AA6-ADF8-5603874F4455}" type="datetimeFigureOut">
              <a:rPr lang="pt-BR" smtClean="0"/>
              <a:t>17/07/2018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9CD2CB8-9DC6-4C32-90DF-52D93E7DB85E}" type="slidenum">
              <a:rPr lang="pt-BR" smtClean="0"/>
              <a:t>‹nº›</a:t>
            </a:fld>
            <a:endParaRPr lang="pt-BR"/>
          </a:p>
        </p:txBody>
      </p:sp>
    </p:spTree>
    <p:extLst>
      <p:ext uri="{BB962C8B-B14F-4D97-AF65-F5344CB8AC3E}">
        <p14:creationId xmlns:p14="http://schemas.microsoft.com/office/powerpoint/2010/main" val="2674493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
        <p:nvSpPr>
          <p:cNvPr id="7" name="Rectangle 16"/>
          <p:cNvSpPr/>
          <p:nvPr userDrawn="1"/>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p:cNvPicPr>
            <a:picLocks noChangeAspect="1"/>
          </p:cNvPicPr>
          <p:nvPr userDrawn="1"/>
        </p:nvPicPr>
        <p:blipFill>
          <a:blip r:embed="rId2"/>
          <a:stretch>
            <a:fillRect/>
          </a:stretch>
        </p:blipFill>
        <p:spPr>
          <a:xfrm>
            <a:off x="7027131" y="95195"/>
            <a:ext cx="2020316" cy="235445"/>
          </a:xfrm>
          <a:prstGeom prst="rect">
            <a:avLst/>
          </a:prstGeom>
        </p:spPr>
      </p:pic>
      <p:sp>
        <p:nvSpPr>
          <p:cNvPr id="9" name="Rectangle 10"/>
          <p:cNvSpPr/>
          <p:nvPr userDrawn="1"/>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2782098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273626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08009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38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E781FB2-E067-48B5-8A65-7053D93B92E8}" type="datetimeFigureOut">
              <a:rPr lang="pt-BR" smtClean="0"/>
              <a:t>17/07/2018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3284478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946113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85888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142206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19388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04856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76852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67451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E781FB2-E067-48B5-8A65-7053D93B92E8}" type="datetimeFigureOut">
              <a:rPr lang="pt-BR" smtClean="0"/>
              <a:t>17/07/2018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1182603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E781FB2-E067-48B5-8A65-7053D93B92E8}" type="datetimeFigureOut">
              <a:rPr lang="pt-BR" smtClean="0"/>
              <a:t>17/07/2018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56CEF07-1133-4311-9405-67747561157A}" type="slidenum">
              <a:rPr lang="pt-BR" smtClean="0"/>
              <a:t>‹nº›</a:t>
            </a:fld>
            <a:endParaRPr lang="pt-BR"/>
          </a:p>
        </p:txBody>
      </p:sp>
    </p:spTree>
    <p:extLst>
      <p:ext uri="{BB962C8B-B14F-4D97-AF65-F5344CB8AC3E}">
        <p14:creationId xmlns:p14="http://schemas.microsoft.com/office/powerpoint/2010/main" val="162288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emf"/><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81FB2-E067-48B5-8A65-7053D93B92E8}" type="datetimeFigureOut">
              <a:rPr lang="pt-BR" smtClean="0"/>
              <a:t>17/07/2018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CEF07-1133-4311-9405-67747561157A}" type="slidenum">
              <a:rPr lang="pt-BR" smtClean="0"/>
              <a:t>‹nº›</a:t>
            </a:fld>
            <a:endParaRPr lang="pt-BR"/>
          </a:p>
        </p:txBody>
      </p:sp>
      <p:sp>
        <p:nvSpPr>
          <p:cNvPr id="7" name="Rectangle 16"/>
          <p:cNvSpPr/>
          <p:nvPr userDrawn="1"/>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p:cNvPicPr>
            <a:picLocks noChangeAspect="1"/>
          </p:cNvPicPr>
          <p:nvPr userDrawn="1"/>
        </p:nvPicPr>
        <p:blipFill>
          <a:blip r:embed="rId13"/>
          <a:stretch>
            <a:fillRect/>
          </a:stretch>
        </p:blipFill>
        <p:spPr>
          <a:xfrm>
            <a:off x="7027131" y="95195"/>
            <a:ext cx="2020316" cy="235445"/>
          </a:xfrm>
          <a:prstGeom prst="rect">
            <a:avLst/>
          </a:prstGeom>
        </p:spPr>
      </p:pic>
      <p:sp>
        <p:nvSpPr>
          <p:cNvPr id="9" name="Rectangle 10"/>
          <p:cNvSpPr/>
          <p:nvPr userDrawn="1"/>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1235042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
        <p:nvSpPr>
          <p:cNvPr id="7" name="Rectangle 16"/>
          <p:cNvSpPr/>
          <p:nvPr userDrawn="1"/>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p:cNvPicPr>
            <a:picLocks noChangeAspect="1"/>
          </p:cNvPicPr>
          <p:nvPr userDrawn="1"/>
        </p:nvPicPr>
        <p:blipFill>
          <a:blip r:embed="rId13"/>
          <a:stretch>
            <a:fillRect/>
          </a:stretch>
        </p:blipFill>
        <p:spPr>
          <a:xfrm>
            <a:off x="7027131" y="95195"/>
            <a:ext cx="2020316" cy="235445"/>
          </a:xfrm>
          <a:prstGeom prst="rect">
            <a:avLst/>
          </a:prstGeom>
        </p:spPr>
      </p:pic>
      <p:sp>
        <p:nvSpPr>
          <p:cNvPr id="9" name="Rectangle 10"/>
          <p:cNvSpPr/>
          <p:nvPr userDrawn="1"/>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1784746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xmlns="" id="{07F82F98-783B-4FCB-A00A-E78B9AF39253}"/>
              </a:ext>
            </a:extLst>
          </p:cNvPr>
          <p:cNvSpPr/>
          <p:nvPr userDrawn="1"/>
        </p:nvSpPr>
        <p:spPr>
          <a:xfrm>
            <a:off x="0" y="0"/>
            <a:ext cx="9144000" cy="332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26102772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2BA81-C055-4DC8-85AE-45A9F70FDA90}"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C283A-A435-4317-AA5D-B25B7C66FAF4}" type="slidenum">
              <a:rPr lang="pt-BR" smtClean="0">
                <a:solidFill>
                  <a:prstClr val="black">
                    <a:tint val="75000"/>
                  </a:prstClr>
                </a:solidFill>
              </a:rPr>
              <a:pPr/>
              <a:t>‹nº›</a:t>
            </a:fld>
            <a:endParaRPr lang="pt-BR">
              <a:solidFill>
                <a:prstClr val="black">
                  <a:tint val="75000"/>
                </a:prstClr>
              </a:solidFill>
            </a:endParaRPr>
          </a:p>
        </p:txBody>
      </p:sp>
      <p:sp>
        <p:nvSpPr>
          <p:cNvPr id="7" name="Retângulo 6">
            <a:extLst>
              <a:ext uri="{FF2B5EF4-FFF2-40B4-BE49-F238E27FC236}">
                <a16:creationId xmlns:a16="http://schemas.microsoft.com/office/drawing/2014/main" xmlns="" id="{56E07E9F-B800-4C44-9D3B-1C2DF4BDBC18}"/>
              </a:ext>
            </a:extLst>
          </p:cNvPr>
          <p:cNvSpPr/>
          <p:nvPr userDrawn="1"/>
        </p:nvSpPr>
        <p:spPr>
          <a:xfrm>
            <a:off x="0" y="0"/>
            <a:ext cx="9144000"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8516696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359E2-5FAF-4AA6-ADF8-5603874F4455}" type="datetimeFigureOut">
              <a:rPr lang="pt-BR" smtClean="0"/>
              <a:t>17/07/2018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2CB8-9DC6-4C32-90DF-52D93E7DB85E}" type="slidenum">
              <a:rPr lang="pt-BR" smtClean="0"/>
              <a:t>‹nº›</a:t>
            </a:fld>
            <a:endParaRPr lang="pt-BR"/>
          </a:p>
        </p:txBody>
      </p:sp>
    </p:spTree>
    <p:extLst>
      <p:ext uri="{BB962C8B-B14F-4D97-AF65-F5344CB8AC3E}">
        <p14:creationId xmlns:p14="http://schemas.microsoft.com/office/powerpoint/2010/main" val="424422555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81FB2-E067-48B5-8A65-7053D93B92E8}" type="datetimeFigureOut">
              <a:rPr lang="pt-BR" smtClean="0">
                <a:solidFill>
                  <a:prstClr val="black">
                    <a:tint val="75000"/>
                  </a:prstClr>
                </a:solidFill>
              </a:rPr>
              <a:pPr/>
              <a:t>17/07/2018</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CEF07-1133-4311-9405-67747561157A}" type="slidenum">
              <a:rPr lang="pt-BR" smtClean="0">
                <a:solidFill>
                  <a:prstClr val="black">
                    <a:tint val="75000"/>
                  </a:prstClr>
                </a:solidFill>
              </a:rPr>
              <a:pPr/>
              <a:t>‹nº›</a:t>
            </a:fld>
            <a:endParaRPr lang="pt-BR">
              <a:solidFill>
                <a:prstClr val="black">
                  <a:tint val="75000"/>
                </a:prstClr>
              </a:solidFill>
            </a:endParaRPr>
          </a:p>
        </p:txBody>
      </p:sp>
      <p:sp>
        <p:nvSpPr>
          <p:cNvPr id="7" name="Rectangle 16"/>
          <p:cNvSpPr/>
          <p:nvPr userDrawn="1"/>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p:cNvPicPr>
            <a:picLocks noChangeAspect="1"/>
          </p:cNvPicPr>
          <p:nvPr userDrawn="1"/>
        </p:nvPicPr>
        <p:blipFill>
          <a:blip r:embed="rId13"/>
          <a:stretch>
            <a:fillRect/>
          </a:stretch>
        </p:blipFill>
        <p:spPr>
          <a:xfrm>
            <a:off x="7027131" y="95195"/>
            <a:ext cx="2020316" cy="235445"/>
          </a:xfrm>
          <a:prstGeom prst="rect">
            <a:avLst/>
          </a:prstGeom>
        </p:spPr>
      </p:pic>
      <p:sp>
        <p:nvSpPr>
          <p:cNvPr id="9" name="Rectangle 10"/>
          <p:cNvSpPr/>
          <p:nvPr userDrawn="1"/>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81333702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slide" Target="slide40.xml"/></Relationships>
</file>

<file path=ppt/slides/_rels/slide2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tmp"/><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mp"/><Relationship Id="rId1" Type="http://schemas.openxmlformats.org/officeDocument/2006/relationships/slideLayout" Target="../slideLayouts/slideLayout29.xml"/><Relationship Id="rId5" Type="http://schemas.openxmlformats.org/officeDocument/2006/relationships/image" Target="../media/image1.emf"/><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slide" Target="slide5.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emf"/><Relationship Id="rId1" Type="http://schemas.openxmlformats.org/officeDocument/2006/relationships/slideLayout" Target="../slideLayouts/slideLayout56.xml"/><Relationship Id="rId4" Type="http://schemas.openxmlformats.org/officeDocument/2006/relationships/slide" Target="slide2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slide" Target="slide3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emf"/><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emf"/><Relationship Id="rId1" Type="http://schemas.openxmlformats.org/officeDocument/2006/relationships/slideLayout" Target="../slideLayouts/slideLayout56.xml"/><Relationship Id="rId4" Type="http://schemas.openxmlformats.org/officeDocument/2006/relationships/slide" Target="slide2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 Target="slide5.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slide" Target="slide25.xml"/><Relationship Id="rId7" Type="http://schemas.openxmlformats.org/officeDocument/2006/relationships/slide" Target="slide28.xml"/><Relationship Id="rId12"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29.xml"/><Relationship Id="rId11" Type="http://schemas.openxmlformats.org/officeDocument/2006/relationships/slide" Target="slide21.xml"/><Relationship Id="rId5" Type="http://schemas.openxmlformats.org/officeDocument/2006/relationships/slide" Target="slide26.xml"/><Relationship Id="rId10" Type="http://schemas.openxmlformats.org/officeDocument/2006/relationships/slide" Target="slide24.xml"/><Relationship Id="rId4" Type="http://schemas.openxmlformats.org/officeDocument/2006/relationships/slide" Target="slide22.xml"/><Relationship Id="rId9" Type="http://schemas.openxmlformats.org/officeDocument/2006/relationships/slide" Target="slide27.xml"/><Relationship Id="rId14" Type="http://schemas.openxmlformats.org/officeDocument/2006/relationships/slide" Target="slide46.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p:cNvSpPr txBox="1"/>
          <p:nvPr/>
        </p:nvSpPr>
        <p:spPr>
          <a:xfrm>
            <a:off x="-47722" y="6368313"/>
            <a:ext cx="9144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otham Black"/>
                <a:cs typeface="Gotham Black"/>
              </a:rPr>
              <a:t>Brasília, 30 de </a:t>
            </a:r>
            <a:r>
              <a:rPr kumimoji="0" lang="en-US" sz="2400" b="0" i="0" u="none" strike="noStrike" kern="0" cap="none" spc="0" normalizeH="0" baseline="0" noProof="0" dirty="0" err="1">
                <a:ln>
                  <a:noFill/>
                </a:ln>
                <a:solidFill>
                  <a:srgbClr val="FFFFFF"/>
                </a:solidFill>
                <a:effectLst/>
                <a:uLnTx/>
                <a:uFillTx/>
                <a:latin typeface="Gotham Black"/>
                <a:cs typeface="Gotham Black"/>
              </a:rPr>
              <a:t>novembro</a:t>
            </a:r>
            <a:r>
              <a:rPr kumimoji="0" lang="en-US" sz="2400" b="0" i="0" u="none" strike="noStrike" kern="0" cap="none" spc="0" normalizeH="0" baseline="0" noProof="0" dirty="0">
                <a:ln>
                  <a:noFill/>
                </a:ln>
                <a:solidFill>
                  <a:srgbClr val="FFFFFF"/>
                </a:solidFill>
                <a:effectLst/>
                <a:uLnTx/>
                <a:uFillTx/>
                <a:latin typeface="Gotham Black"/>
                <a:cs typeface="Gotham Black"/>
              </a:rPr>
              <a:t> de 2016</a:t>
            </a:r>
            <a:endParaRPr kumimoji="0" lang="en-US" sz="1100" b="0" i="0" u="none" strike="noStrike" kern="0" cap="none" spc="0" normalizeH="0" baseline="0" noProof="0" dirty="0">
              <a:ln>
                <a:noFill/>
              </a:ln>
              <a:solidFill>
                <a:srgbClr val="FFFFFF"/>
              </a:solidFill>
              <a:effectLst/>
              <a:uLnTx/>
              <a:uFillTx/>
              <a:latin typeface="Gotham Book"/>
              <a:cs typeface="Gotham Book"/>
            </a:endParaRPr>
          </a:p>
        </p:txBody>
      </p:sp>
      <p:pic>
        <p:nvPicPr>
          <p:cNvPr id="11" name="Picture 2" descr="_MG_709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pic>
        <p:nvPicPr>
          <p:cNvPr id="13" name="Picture 9" descr="fundo-capa.psd"/>
          <p:cNvPicPr>
            <a:picLocks noChangeAspect="1"/>
          </p:cNvPicPr>
          <p:nvPr/>
        </p:nvPicPr>
        <p:blipFill>
          <a:blip r:embed="rId3">
            <a:alphaModFix amt="34000"/>
            <a:extLst>
              <a:ext uri="{28A0092B-C50C-407E-A947-70E740481C1C}">
                <a14:useLocalDpi xmlns:a14="http://schemas.microsoft.com/office/drawing/2010/main"/>
              </a:ext>
            </a:extLst>
          </a:blip>
          <a:stretch>
            <a:fillRect/>
          </a:stretch>
        </p:blipFill>
        <p:spPr>
          <a:xfrm>
            <a:off x="-1" y="0"/>
            <a:ext cx="9144000" cy="6858000"/>
          </a:xfrm>
          <a:prstGeom prst="rect">
            <a:avLst/>
          </a:prstGeom>
        </p:spPr>
      </p:pic>
      <p:pic>
        <p:nvPicPr>
          <p:cNvPr id="14" name="Picture 4"/>
          <p:cNvPicPr>
            <a:picLocks noChangeAspect="1"/>
          </p:cNvPicPr>
          <p:nvPr/>
        </p:nvPicPr>
        <p:blipFill>
          <a:blip r:embed="rId4"/>
          <a:stretch>
            <a:fillRect/>
          </a:stretch>
        </p:blipFill>
        <p:spPr>
          <a:xfrm>
            <a:off x="2987824" y="845289"/>
            <a:ext cx="3600000" cy="514286"/>
          </a:xfrm>
          <a:prstGeom prst="rect">
            <a:avLst/>
          </a:prstGeom>
        </p:spPr>
      </p:pic>
      <p:sp>
        <p:nvSpPr>
          <p:cNvPr id="15" name="Rectangle 13"/>
          <p:cNvSpPr/>
          <p:nvPr/>
        </p:nvSpPr>
        <p:spPr>
          <a:xfrm>
            <a:off x="0" y="6117167"/>
            <a:ext cx="9144001" cy="740833"/>
          </a:xfrm>
          <a:prstGeom prst="rect">
            <a:avLst/>
          </a:prstGeom>
          <a:gradFill flip="none" rotWithShape="1">
            <a:gsLst>
              <a:gs pos="0">
                <a:srgbClr val="005AA1"/>
              </a:gs>
              <a:gs pos="100000">
                <a:srgbClr val="008C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AA1"/>
              </a:solidFill>
              <a:effectLst/>
              <a:uLnTx/>
              <a:uFillTx/>
            </a:endParaRPr>
          </a:p>
        </p:txBody>
      </p:sp>
      <p:sp>
        <p:nvSpPr>
          <p:cNvPr id="16" name="TextBox 5"/>
          <p:cNvSpPr txBox="1"/>
          <p:nvPr/>
        </p:nvSpPr>
        <p:spPr>
          <a:xfrm>
            <a:off x="107504" y="6368313"/>
            <a:ext cx="9144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otham Black"/>
                <a:cs typeface="Gotham Black"/>
              </a:rPr>
              <a:t>Brasília, </a:t>
            </a:r>
            <a:r>
              <a:rPr lang="en-US" sz="2400" kern="0" dirty="0" smtClean="0">
                <a:solidFill>
                  <a:srgbClr val="FFFFFF"/>
                </a:solidFill>
                <a:latin typeface="Gotham Black"/>
                <a:cs typeface="Gotham Black"/>
              </a:rPr>
              <a:t>17</a:t>
            </a:r>
            <a:r>
              <a:rPr kumimoji="0" lang="en-US" sz="2400" b="0" i="0" u="none" strike="noStrike" kern="0" cap="none" spc="0" normalizeH="0" baseline="0" noProof="0" dirty="0" smtClean="0">
                <a:ln>
                  <a:noFill/>
                </a:ln>
                <a:solidFill>
                  <a:srgbClr val="FFFFFF"/>
                </a:solidFill>
                <a:effectLst/>
                <a:uLnTx/>
                <a:uFillTx/>
                <a:latin typeface="Gotham Black"/>
                <a:cs typeface="Gotham Black"/>
              </a:rPr>
              <a:t> </a:t>
            </a:r>
            <a:r>
              <a:rPr kumimoji="0" lang="en-US" sz="2400" b="0" i="0" u="none" strike="noStrike" kern="0" cap="none" spc="0" normalizeH="0" baseline="0" noProof="0" dirty="0">
                <a:ln>
                  <a:noFill/>
                </a:ln>
                <a:solidFill>
                  <a:srgbClr val="FFFFFF"/>
                </a:solidFill>
                <a:effectLst/>
                <a:uLnTx/>
                <a:uFillTx/>
                <a:latin typeface="Gotham Black"/>
                <a:cs typeface="Gotham Black"/>
              </a:rPr>
              <a:t>de </a:t>
            </a:r>
            <a:r>
              <a:rPr kumimoji="0" lang="en-US" sz="2400" b="0" i="0" u="none" strike="noStrike" kern="0" cap="none" spc="0" normalizeH="0" baseline="0" noProof="0" dirty="0" err="1" smtClean="0">
                <a:ln>
                  <a:noFill/>
                </a:ln>
                <a:solidFill>
                  <a:srgbClr val="FFFFFF"/>
                </a:solidFill>
                <a:effectLst/>
                <a:uLnTx/>
                <a:uFillTx/>
                <a:latin typeface="Gotham Black"/>
                <a:cs typeface="Gotham Black"/>
              </a:rPr>
              <a:t>julho</a:t>
            </a:r>
            <a:r>
              <a:rPr kumimoji="0" lang="en-US" sz="2400" b="0" i="0" u="none" strike="noStrike" kern="0" cap="none" spc="0" normalizeH="0" baseline="0" noProof="0" dirty="0" smtClean="0">
                <a:ln>
                  <a:noFill/>
                </a:ln>
                <a:solidFill>
                  <a:srgbClr val="FFFFFF"/>
                </a:solidFill>
                <a:effectLst/>
                <a:uLnTx/>
                <a:uFillTx/>
                <a:latin typeface="Gotham Black"/>
                <a:cs typeface="Gotham Black"/>
              </a:rPr>
              <a:t> </a:t>
            </a:r>
            <a:r>
              <a:rPr kumimoji="0" lang="en-US" sz="2400" b="0" i="0" u="none" strike="noStrike" kern="0" cap="none" spc="0" normalizeH="0" baseline="0" noProof="0" dirty="0">
                <a:ln>
                  <a:noFill/>
                </a:ln>
                <a:solidFill>
                  <a:srgbClr val="FFFFFF"/>
                </a:solidFill>
                <a:effectLst/>
                <a:uLnTx/>
                <a:uFillTx/>
                <a:latin typeface="Gotham Black"/>
                <a:cs typeface="Gotham Black"/>
              </a:rPr>
              <a:t>de 2018</a:t>
            </a:r>
            <a:endParaRPr kumimoji="0" lang="en-US" sz="1100" b="0" i="0" u="none" strike="noStrike" kern="0" cap="none" spc="0" normalizeH="0" baseline="0" noProof="0" dirty="0">
              <a:ln>
                <a:noFill/>
              </a:ln>
              <a:solidFill>
                <a:srgbClr val="FFFFFF"/>
              </a:solidFill>
              <a:effectLst/>
              <a:uLnTx/>
              <a:uFillTx/>
              <a:latin typeface="Gotham Book"/>
              <a:cs typeface="Gotham Book"/>
            </a:endParaRPr>
          </a:p>
        </p:txBody>
      </p:sp>
      <p:sp>
        <p:nvSpPr>
          <p:cNvPr id="17" name="Título 1"/>
          <p:cNvSpPr>
            <a:spLocks noGrp="1"/>
          </p:cNvSpPr>
          <p:nvPr>
            <p:ph type="ctrTitle" idx="4294967295"/>
          </p:nvPr>
        </p:nvSpPr>
        <p:spPr>
          <a:xfrm>
            <a:off x="-47721" y="1637774"/>
            <a:ext cx="9191722" cy="2016299"/>
          </a:xfrm>
          <a:prstGeom prst="rect">
            <a:avLst/>
          </a:prstGeom>
        </p:spPr>
        <p:txBody>
          <a:bodyPr>
            <a:noAutofit/>
          </a:bodyPr>
          <a:lstStyle/>
          <a:p>
            <a:r>
              <a:rPr lang="pt-BR" sz="3200" b="1" dirty="0">
                <a:effectLst>
                  <a:outerShdw blurRad="38100" dist="38100" dir="2700000" algn="tl">
                    <a:srgbClr val="000000">
                      <a:alpha val="43137"/>
                    </a:srgbClr>
                  </a:outerShdw>
                </a:effectLst>
              </a:rPr>
              <a:t>PROJETO DE INTEGRAÇÃO DO RIO SÃO FRANCISCO</a:t>
            </a:r>
          </a:p>
        </p:txBody>
      </p:sp>
    </p:spTree>
    <p:extLst>
      <p:ext uri="{BB962C8B-B14F-4D97-AF65-F5344CB8AC3E}">
        <p14:creationId xmlns:p14="http://schemas.microsoft.com/office/powerpoint/2010/main" val="3191531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684568" y="1628800"/>
            <a:ext cx="648072"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OBRIGAÇÕES DA UNIÃO</a:t>
            </a:r>
            <a:endParaRPr lang="pt-BR" sz="1600" b="1" dirty="0">
              <a:solidFill>
                <a:srgbClr val="005AA1"/>
              </a:solidFill>
              <a:latin typeface="Gotham Book"/>
              <a:ea typeface="+mn-ea"/>
              <a:cs typeface="Gotham Book"/>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 y="755576"/>
            <a:ext cx="9153525" cy="5682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92920" b="87329"/>
          <a:stretch/>
        </p:blipFill>
        <p:spPr bwMode="auto">
          <a:xfrm>
            <a:off x="50800" y="5517232"/>
            <a:ext cx="648072"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435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86"/>
          <a:stretch/>
        </p:blipFill>
        <p:spPr bwMode="auto">
          <a:xfrm>
            <a:off x="107504" y="488825"/>
            <a:ext cx="8956228" cy="603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OBRIGAÇÕES DOS ESTADOS</a:t>
            </a:r>
            <a:endParaRPr lang="pt-BR" sz="1600" b="1" dirty="0">
              <a:solidFill>
                <a:srgbClr val="005AA1"/>
              </a:solidFill>
              <a:latin typeface="Gotham Book"/>
              <a:ea typeface="+mn-ea"/>
              <a:cs typeface="Gotham Book"/>
            </a:endParaRPr>
          </a:p>
        </p:txBody>
      </p:sp>
    </p:spTree>
    <p:extLst>
      <p:ext uri="{BB962C8B-B14F-4D97-AF65-F5344CB8AC3E}">
        <p14:creationId xmlns:p14="http://schemas.microsoft.com/office/powerpoint/2010/main" val="1602839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5536" y="188640"/>
            <a:ext cx="8229600" cy="1143000"/>
          </a:xfrm>
        </p:spPr>
        <p:txBody>
          <a:bodyPr>
            <a:noAutofit/>
          </a:bodyPr>
          <a:lstStyle/>
          <a:p>
            <a:r>
              <a:rPr lang="pt-BR" sz="2000" b="1" dirty="0"/>
              <a:t>DECRETO 5.995/2006</a:t>
            </a:r>
          </a:p>
        </p:txBody>
      </p:sp>
      <p:sp>
        <p:nvSpPr>
          <p:cNvPr id="8"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SITEMA DE GESTÃO DO PISF</a:t>
            </a:r>
            <a:endParaRPr lang="pt-BR" sz="1600" b="1" dirty="0">
              <a:solidFill>
                <a:srgbClr val="005AA1"/>
              </a:solidFill>
              <a:latin typeface="Gotham Book"/>
              <a:ea typeface="+mn-ea"/>
              <a:cs typeface="Gotham Book"/>
            </a:endParaRPr>
          </a:p>
        </p:txBody>
      </p:sp>
      <p:pic>
        <p:nvPicPr>
          <p:cNvPr id="7" name="Imagem 6">
            <a:extLst>
              <a:ext uri="{FF2B5EF4-FFF2-40B4-BE49-F238E27FC236}">
                <a16:creationId xmlns:a16="http://schemas.microsoft.com/office/drawing/2014/main" xmlns="" id="{971AFB4D-7B1E-4446-961D-C3A6EACC1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090937"/>
            <a:ext cx="8420100" cy="5257800"/>
          </a:xfrm>
          <a:prstGeom prst="rect">
            <a:avLst/>
          </a:prstGeom>
        </p:spPr>
      </p:pic>
      <p:sp>
        <p:nvSpPr>
          <p:cNvPr id="9" name="CaixaDeTexto 8">
            <a:extLst>
              <a:ext uri="{FF2B5EF4-FFF2-40B4-BE49-F238E27FC236}">
                <a16:creationId xmlns:a16="http://schemas.microsoft.com/office/drawing/2014/main" xmlns="" id="{0100F1F0-8EBE-4646-BB9E-58A5342F9C8A}"/>
              </a:ext>
            </a:extLst>
          </p:cNvPr>
          <p:cNvSpPr txBox="1"/>
          <p:nvPr/>
        </p:nvSpPr>
        <p:spPr>
          <a:xfrm>
            <a:off x="-4411624" y="5157192"/>
            <a:ext cx="662361" cy="230832"/>
          </a:xfrm>
          <a:prstGeom prst="rect">
            <a:avLst/>
          </a:prstGeom>
          <a:noFill/>
        </p:spPr>
        <p:txBody>
          <a:bodyPr wrap="none" rtlCol="0">
            <a:spAutoFit/>
          </a:bodyPr>
          <a:lstStyle/>
          <a:p>
            <a:r>
              <a:rPr lang="pt-BR" sz="900" b="1" dirty="0"/>
              <a:t>(COGERH)</a:t>
            </a:r>
          </a:p>
        </p:txBody>
      </p:sp>
      <p:sp>
        <p:nvSpPr>
          <p:cNvPr id="13" name="CaixaDeTexto 12">
            <a:extLst>
              <a:ext uri="{FF2B5EF4-FFF2-40B4-BE49-F238E27FC236}">
                <a16:creationId xmlns:a16="http://schemas.microsoft.com/office/drawing/2014/main" xmlns="" id="{F302E614-6E28-42A3-A961-E5036333A40B}"/>
              </a:ext>
            </a:extLst>
          </p:cNvPr>
          <p:cNvSpPr txBox="1"/>
          <p:nvPr/>
        </p:nvSpPr>
        <p:spPr>
          <a:xfrm>
            <a:off x="-3259496" y="5126300"/>
            <a:ext cx="570990" cy="230832"/>
          </a:xfrm>
          <a:prstGeom prst="rect">
            <a:avLst/>
          </a:prstGeom>
          <a:noFill/>
        </p:spPr>
        <p:txBody>
          <a:bodyPr wrap="none" rtlCol="0">
            <a:spAutoFit/>
          </a:bodyPr>
          <a:lstStyle/>
          <a:p>
            <a:r>
              <a:rPr lang="pt-BR" sz="900" b="1" dirty="0"/>
              <a:t>(IGARN)</a:t>
            </a:r>
          </a:p>
        </p:txBody>
      </p:sp>
      <p:sp>
        <p:nvSpPr>
          <p:cNvPr id="14" name="CaixaDeTexto 13">
            <a:extLst>
              <a:ext uri="{FF2B5EF4-FFF2-40B4-BE49-F238E27FC236}">
                <a16:creationId xmlns:a16="http://schemas.microsoft.com/office/drawing/2014/main" xmlns="" id="{D37BC58C-06A3-4C16-86C9-3E5D3211E134}"/>
              </a:ext>
            </a:extLst>
          </p:cNvPr>
          <p:cNvSpPr txBox="1"/>
          <p:nvPr/>
        </p:nvSpPr>
        <p:spPr>
          <a:xfrm>
            <a:off x="-2340768" y="5157192"/>
            <a:ext cx="647934" cy="230832"/>
          </a:xfrm>
          <a:prstGeom prst="rect">
            <a:avLst/>
          </a:prstGeom>
          <a:noFill/>
        </p:spPr>
        <p:txBody>
          <a:bodyPr wrap="none" rtlCol="0">
            <a:spAutoFit/>
          </a:bodyPr>
          <a:lstStyle/>
          <a:p>
            <a:r>
              <a:rPr lang="pt-BR" sz="900" b="1" dirty="0"/>
              <a:t>(CAGEPA)</a:t>
            </a:r>
          </a:p>
        </p:txBody>
      </p:sp>
      <p:sp>
        <p:nvSpPr>
          <p:cNvPr id="15" name="CaixaDeTexto 14">
            <a:extLst>
              <a:ext uri="{FF2B5EF4-FFF2-40B4-BE49-F238E27FC236}">
                <a16:creationId xmlns:a16="http://schemas.microsoft.com/office/drawing/2014/main" xmlns="" id="{4FBD1316-9EC8-4199-A3EC-278C37599163}"/>
              </a:ext>
            </a:extLst>
          </p:cNvPr>
          <p:cNvSpPr txBox="1"/>
          <p:nvPr/>
        </p:nvSpPr>
        <p:spPr>
          <a:xfrm>
            <a:off x="-1472289" y="5103886"/>
            <a:ext cx="737702" cy="230832"/>
          </a:xfrm>
          <a:prstGeom prst="rect">
            <a:avLst/>
          </a:prstGeom>
          <a:noFill/>
        </p:spPr>
        <p:txBody>
          <a:bodyPr wrap="none" rtlCol="0">
            <a:spAutoFit/>
          </a:bodyPr>
          <a:lstStyle/>
          <a:p>
            <a:r>
              <a:rPr lang="pt-BR" sz="900" b="1" dirty="0"/>
              <a:t>(COMPESA)</a:t>
            </a:r>
          </a:p>
        </p:txBody>
      </p:sp>
      <p:pic>
        <p:nvPicPr>
          <p:cNvPr id="12" name="Imagem 11">
            <a:extLst>
              <a:ext uri="{FF2B5EF4-FFF2-40B4-BE49-F238E27FC236}">
                <a16:creationId xmlns:a16="http://schemas.microsoft.com/office/drawing/2014/main" xmlns="" id="{86221AD6-A3BA-448A-BEE0-D32B43951F8B}"/>
              </a:ext>
            </a:extLst>
          </p:cNvPr>
          <p:cNvPicPr>
            <a:picLocks noChangeAspect="1"/>
          </p:cNvPicPr>
          <p:nvPr/>
        </p:nvPicPr>
        <p:blipFill>
          <a:blip r:embed="rId3"/>
          <a:stretch>
            <a:fillRect/>
          </a:stretch>
        </p:blipFill>
        <p:spPr>
          <a:xfrm>
            <a:off x="2134776" y="4390985"/>
            <a:ext cx="664522" cy="262151"/>
          </a:xfrm>
          <a:prstGeom prst="rect">
            <a:avLst/>
          </a:prstGeom>
        </p:spPr>
      </p:pic>
      <p:pic>
        <p:nvPicPr>
          <p:cNvPr id="16" name="Imagem 15">
            <a:extLst>
              <a:ext uri="{FF2B5EF4-FFF2-40B4-BE49-F238E27FC236}">
                <a16:creationId xmlns:a16="http://schemas.microsoft.com/office/drawing/2014/main" xmlns="" id="{57AAF244-5CF4-462E-9FC1-B4664E002FC9}"/>
              </a:ext>
            </a:extLst>
          </p:cNvPr>
          <p:cNvPicPr>
            <a:picLocks noChangeAspect="1"/>
          </p:cNvPicPr>
          <p:nvPr/>
        </p:nvPicPr>
        <p:blipFill>
          <a:blip r:embed="rId4"/>
          <a:stretch>
            <a:fillRect/>
          </a:stretch>
        </p:blipFill>
        <p:spPr>
          <a:xfrm>
            <a:off x="3248894" y="4390984"/>
            <a:ext cx="573074" cy="262151"/>
          </a:xfrm>
          <a:prstGeom prst="rect">
            <a:avLst/>
          </a:prstGeom>
        </p:spPr>
      </p:pic>
      <p:pic>
        <p:nvPicPr>
          <p:cNvPr id="17" name="Imagem 16">
            <a:extLst>
              <a:ext uri="{FF2B5EF4-FFF2-40B4-BE49-F238E27FC236}">
                <a16:creationId xmlns:a16="http://schemas.microsoft.com/office/drawing/2014/main" xmlns="" id="{194732A2-3FA5-4610-8990-C22819A18230}"/>
              </a:ext>
            </a:extLst>
          </p:cNvPr>
          <p:cNvPicPr>
            <a:picLocks noChangeAspect="1"/>
          </p:cNvPicPr>
          <p:nvPr/>
        </p:nvPicPr>
        <p:blipFill>
          <a:blip r:embed="rId5"/>
          <a:stretch>
            <a:fillRect/>
          </a:stretch>
        </p:blipFill>
        <p:spPr>
          <a:xfrm>
            <a:off x="4302224" y="4383202"/>
            <a:ext cx="646232" cy="262151"/>
          </a:xfrm>
          <a:prstGeom prst="rect">
            <a:avLst/>
          </a:prstGeom>
        </p:spPr>
      </p:pic>
      <p:pic>
        <p:nvPicPr>
          <p:cNvPr id="18" name="Imagem 17">
            <a:extLst>
              <a:ext uri="{FF2B5EF4-FFF2-40B4-BE49-F238E27FC236}">
                <a16:creationId xmlns:a16="http://schemas.microsoft.com/office/drawing/2014/main" xmlns="" id="{3F3E81C7-9C26-4076-A9ED-1EBD01A1AB69}"/>
              </a:ext>
            </a:extLst>
          </p:cNvPr>
          <p:cNvPicPr>
            <a:picLocks noChangeAspect="1"/>
          </p:cNvPicPr>
          <p:nvPr/>
        </p:nvPicPr>
        <p:blipFill>
          <a:blip r:embed="rId6"/>
          <a:stretch>
            <a:fillRect/>
          </a:stretch>
        </p:blipFill>
        <p:spPr>
          <a:xfrm>
            <a:off x="5353190" y="4390821"/>
            <a:ext cx="743776" cy="262151"/>
          </a:xfrm>
          <a:prstGeom prst="rect">
            <a:avLst/>
          </a:prstGeom>
        </p:spPr>
      </p:pic>
    </p:spTree>
    <p:extLst>
      <p:ext uri="{BB962C8B-B14F-4D97-AF65-F5344CB8AC3E}">
        <p14:creationId xmlns:p14="http://schemas.microsoft.com/office/powerpoint/2010/main" val="3448567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ângulo 11"/>
          <p:cNvSpPr/>
          <p:nvPr/>
        </p:nvSpPr>
        <p:spPr>
          <a:xfrm>
            <a:off x="362308" y="404664"/>
            <a:ext cx="8691418" cy="5940088"/>
          </a:xfrm>
          <a:prstGeom prst="rect">
            <a:avLst/>
          </a:prstGeom>
        </p:spPr>
        <p:txBody>
          <a:bodyPr wrap="square">
            <a:spAutoFit/>
          </a:bodyPr>
          <a:lstStyle/>
          <a:p>
            <a:pPr algn="just">
              <a:buClr>
                <a:srgbClr val="105766"/>
              </a:buClr>
            </a:pPr>
            <a:r>
              <a:rPr lang="pt-BR" sz="2000" b="1" u="sng" dirty="0">
                <a:solidFill>
                  <a:srgbClr val="105766"/>
                </a:solidFill>
                <a:latin typeface="Gotham Book"/>
              </a:rPr>
              <a:t>GESTÃO DO PISF - SITUAÇÃO ATUAL</a:t>
            </a:r>
          </a:p>
          <a:p>
            <a:pPr marL="285750" indent="-285750" algn="just">
              <a:buClr>
                <a:srgbClr val="105766"/>
              </a:buClr>
              <a:buFont typeface="Wingdings" panose="05000000000000000000" pitchFamily="2" charset="2"/>
              <a:buChar char="ü"/>
            </a:pPr>
            <a:endParaRPr lang="pt-BR" sz="2000"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sz="2000" b="1" dirty="0">
                <a:solidFill>
                  <a:srgbClr val="105766"/>
                </a:solidFill>
                <a:latin typeface="Gotham Book"/>
              </a:rPr>
              <a:t>O Plano de Gestão Anual – PGA foi elaborado pela CODEVASF mas a ANA solicitou alterações que estão previstas para serem finalizadas em </a:t>
            </a:r>
            <a:r>
              <a:rPr lang="pt-BR" sz="2000" b="1" dirty="0" smtClean="0">
                <a:solidFill>
                  <a:srgbClr val="105766"/>
                </a:solidFill>
                <a:latin typeface="Gotham Book"/>
              </a:rPr>
              <a:t>junho de </a:t>
            </a:r>
            <a:r>
              <a:rPr lang="pt-BR" sz="2000" b="1" dirty="0">
                <a:solidFill>
                  <a:srgbClr val="105766"/>
                </a:solidFill>
                <a:latin typeface="Gotham Book"/>
              </a:rPr>
              <a:t>2018. </a:t>
            </a:r>
          </a:p>
          <a:p>
            <a:pPr marL="285750" indent="-285750" algn="just">
              <a:buClr>
                <a:srgbClr val="105766"/>
              </a:buClr>
              <a:buFont typeface="Wingdings" panose="05000000000000000000" pitchFamily="2" charset="2"/>
              <a:buChar char="ü"/>
            </a:pPr>
            <a:endParaRPr lang="pt-BR" sz="2000"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sz="2000" b="1" dirty="0">
                <a:solidFill>
                  <a:srgbClr val="105766"/>
                </a:solidFill>
                <a:latin typeface="Gotham Book"/>
              </a:rPr>
              <a:t>O Contrato entre operadoras Estaduais e a Operadora Federal (CODEVASF) foi minutado, mas os estados </a:t>
            </a:r>
            <a:r>
              <a:rPr lang="pt-BR" sz="2000" b="1" dirty="0" smtClean="0">
                <a:solidFill>
                  <a:srgbClr val="105766"/>
                </a:solidFill>
                <a:latin typeface="Gotham Book"/>
              </a:rPr>
              <a:t>responderam que não assinariam o contrato alegando principalmente a </a:t>
            </a:r>
            <a:r>
              <a:rPr lang="pt-BR" sz="2000" b="1" dirty="0">
                <a:solidFill>
                  <a:srgbClr val="105766"/>
                </a:solidFill>
                <a:latin typeface="Gotham Book"/>
              </a:rPr>
              <a:t>indefinição do </a:t>
            </a:r>
            <a:r>
              <a:rPr lang="pt-BR" sz="2000" b="1" dirty="0" smtClean="0">
                <a:solidFill>
                  <a:srgbClr val="105766"/>
                </a:solidFill>
                <a:latin typeface="Gotham Book"/>
              </a:rPr>
              <a:t>PGA.</a:t>
            </a:r>
            <a:endParaRPr lang="pt-BR" sz="2000" b="1" dirty="0">
              <a:solidFill>
                <a:srgbClr val="105766"/>
              </a:solidFill>
              <a:latin typeface="Gotham Book"/>
            </a:endParaRPr>
          </a:p>
          <a:p>
            <a:pPr marL="285750" indent="-285750" algn="just">
              <a:buClr>
                <a:srgbClr val="105766"/>
              </a:buClr>
              <a:buFont typeface="Wingdings" panose="05000000000000000000" pitchFamily="2" charset="2"/>
              <a:buChar char="ü"/>
            </a:pPr>
            <a:endParaRPr lang="pt-BR" sz="2000"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sz="2000" b="1" dirty="0">
                <a:solidFill>
                  <a:srgbClr val="105766"/>
                </a:solidFill>
                <a:latin typeface="Gotham Book"/>
              </a:rPr>
              <a:t>O Governo Federal está preparando minuta de protocolo de intenções para criação de consórcio </a:t>
            </a:r>
            <a:r>
              <a:rPr lang="pt-BR" sz="2000" b="1" dirty="0" err="1">
                <a:solidFill>
                  <a:srgbClr val="105766"/>
                </a:solidFill>
                <a:latin typeface="Gotham Book"/>
              </a:rPr>
              <a:t>interfederativo</a:t>
            </a:r>
            <a:r>
              <a:rPr lang="pt-BR" sz="2000" b="1" dirty="0">
                <a:solidFill>
                  <a:srgbClr val="105766"/>
                </a:solidFill>
                <a:latin typeface="Gotham Book"/>
              </a:rPr>
              <a:t> para </a:t>
            </a:r>
            <a:r>
              <a:rPr lang="pt-BR" sz="2000" b="1" dirty="0" smtClean="0">
                <a:solidFill>
                  <a:srgbClr val="105766"/>
                </a:solidFill>
                <a:latin typeface="Gotham Book"/>
              </a:rPr>
              <a:t>que os Estados assumam </a:t>
            </a:r>
            <a:r>
              <a:rPr lang="pt-BR" sz="2000" b="1" dirty="0">
                <a:solidFill>
                  <a:srgbClr val="105766"/>
                </a:solidFill>
                <a:latin typeface="Gotham Book"/>
              </a:rPr>
              <a:t>a operação e manutenção do PISF.</a:t>
            </a:r>
          </a:p>
          <a:p>
            <a:pPr marL="285750" indent="-285750" algn="just">
              <a:buClr>
                <a:srgbClr val="105766"/>
              </a:buClr>
              <a:buFont typeface="Wingdings" panose="05000000000000000000" pitchFamily="2" charset="2"/>
              <a:buChar char="ü"/>
            </a:pPr>
            <a:endParaRPr lang="pt-BR" sz="2000"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sz="2000" b="1" dirty="0">
                <a:solidFill>
                  <a:srgbClr val="105766"/>
                </a:solidFill>
                <a:latin typeface="Gotham Book"/>
              </a:rPr>
              <a:t>O Ministério do planejamento contratou o BNDES para realizar os estudos de desestatização do PISF.</a:t>
            </a:r>
          </a:p>
          <a:p>
            <a:pPr marL="285750" indent="-285750" algn="just">
              <a:buClr>
                <a:srgbClr val="105766"/>
              </a:buClr>
              <a:buFont typeface="Wingdings" panose="05000000000000000000" pitchFamily="2" charset="2"/>
              <a:buChar char="ü"/>
            </a:pPr>
            <a:endParaRPr lang="pt-BR" sz="2000" b="1" dirty="0">
              <a:solidFill>
                <a:srgbClr val="105766"/>
              </a:solidFill>
              <a:latin typeface="Gotham Book"/>
            </a:endParaRPr>
          </a:p>
          <a:p>
            <a:pPr marL="285750" indent="-285750" algn="just">
              <a:buClr>
                <a:srgbClr val="105766"/>
              </a:buClr>
              <a:buFont typeface="Wingdings" panose="05000000000000000000" pitchFamily="2" charset="2"/>
              <a:buChar char="ü"/>
            </a:pPr>
            <a:endParaRPr lang="pt-BR" sz="2000" b="1" dirty="0">
              <a:solidFill>
                <a:srgbClr val="105766"/>
              </a:solidFill>
              <a:latin typeface="Gotham Book"/>
            </a:endParaRPr>
          </a:p>
        </p:txBody>
      </p:sp>
      <p:sp>
        <p:nvSpPr>
          <p:cNvPr id="7"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PISF</a:t>
            </a:r>
            <a:endParaRPr lang="pt-BR" sz="1600" b="1" dirty="0">
              <a:solidFill>
                <a:srgbClr val="005AA1"/>
              </a:solidFill>
              <a:latin typeface="Gotham Book"/>
              <a:ea typeface="+mn-ea"/>
              <a:cs typeface="Gotham Book"/>
            </a:endParaRPr>
          </a:p>
        </p:txBody>
      </p:sp>
    </p:spTree>
    <p:extLst>
      <p:ext uri="{BB962C8B-B14F-4D97-AF65-F5344CB8AC3E}">
        <p14:creationId xmlns:p14="http://schemas.microsoft.com/office/powerpoint/2010/main" val="67999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6" name="Imagem 5">
            <a:extLst>
              <a:ext uri="{FF2B5EF4-FFF2-40B4-BE49-F238E27FC236}">
                <a16:creationId xmlns:a16="http://schemas.microsoft.com/office/drawing/2014/main" xmlns="" id="{608DE304-987A-4F08-978C-BC068122E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a:ln>
            <a:noFill/>
          </a:ln>
          <a:effectLst>
            <a:outerShdw blurRad="292100" dist="139700" dir="2700000" algn="tl" rotWithShape="0">
              <a:srgbClr val="333333">
                <a:alpha val="65000"/>
              </a:srgbClr>
            </a:outerShdw>
          </a:effectLst>
        </p:spPr>
      </p:pic>
      <p:sp>
        <p:nvSpPr>
          <p:cNvPr id="2" name="Retângulo 1">
            <a:extLst>
              <a:ext uri="{FF2B5EF4-FFF2-40B4-BE49-F238E27FC236}">
                <a16:creationId xmlns:a16="http://schemas.microsoft.com/office/drawing/2014/main" xmlns="" id="{CBF4998F-F845-41CC-AEEB-7A208050A7DD}"/>
              </a:ext>
            </a:extLst>
          </p:cNvPr>
          <p:cNvSpPr/>
          <p:nvPr/>
        </p:nvSpPr>
        <p:spPr>
          <a:xfrm>
            <a:off x="3322207" y="422627"/>
            <a:ext cx="1927131" cy="369332"/>
          </a:xfrm>
          <a:prstGeom prst="rect">
            <a:avLst/>
          </a:prstGeom>
        </p:spPr>
        <p:txBody>
          <a:bodyPr wrap="none">
            <a:spAutoFit/>
          </a:bodyPr>
          <a:lstStyle/>
          <a:p>
            <a:r>
              <a:rPr lang="pt-BR" b="1" dirty="0">
                <a:solidFill>
                  <a:srgbClr val="005AA1"/>
                </a:solidFill>
                <a:latin typeface="Gotham Book"/>
                <a:cs typeface="Gotham Book"/>
              </a:rPr>
              <a:t>Ponte Sobre Canal</a:t>
            </a:r>
            <a:endParaRPr lang="pt-BR" dirty="0"/>
          </a:p>
        </p:txBody>
      </p:sp>
    </p:spTree>
    <p:extLst>
      <p:ext uri="{BB962C8B-B14F-4D97-AF65-F5344CB8AC3E}">
        <p14:creationId xmlns:p14="http://schemas.microsoft.com/office/powerpoint/2010/main" val="2974548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5" name="Imagem 4">
            <a:extLst>
              <a:ext uri="{FF2B5EF4-FFF2-40B4-BE49-F238E27FC236}">
                <a16:creationId xmlns:a16="http://schemas.microsoft.com/office/drawing/2014/main" xmlns="" id="{17440DEC-EB07-4FD5-9341-631995CF2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663" y="908720"/>
            <a:ext cx="7557025" cy="5667768"/>
          </a:xfrm>
          <a:prstGeom prst="rect">
            <a:avLst/>
          </a:prstGeom>
          <a:ln>
            <a:noFill/>
          </a:ln>
          <a:effectLst>
            <a:outerShdw blurRad="292100" dist="139700" dir="2700000" algn="tl" rotWithShape="0">
              <a:srgbClr val="333333">
                <a:alpha val="65000"/>
              </a:srgbClr>
            </a:outerShdw>
          </a:effectLst>
        </p:spPr>
      </p:pic>
      <p:sp>
        <p:nvSpPr>
          <p:cNvPr id="10" name="Retângulo 9">
            <a:extLst>
              <a:ext uri="{FF2B5EF4-FFF2-40B4-BE49-F238E27FC236}">
                <a16:creationId xmlns:a16="http://schemas.microsoft.com/office/drawing/2014/main" xmlns="" id="{C4D50245-E943-4646-A97E-A54F150EC502}"/>
              </a:ext>
            </a:extLst>
          </p:cNvPr>
          <p:cNvSpPr/>
          <p:nvPr/>
        </p:nvSpPr>
        <p:spPr>
          <a:xfrm>
            <a:off x="3322207" y="422627"/>
            <a:ext cx="2017347" cy="369332"/>
          </a:xfrm>
          <a:prstGeom prst="rect">
            <a:avLst/>
          </a:prstGeom>
        </p:spPr>
        <p:txBody>
          <a:bodyPr wrap="none">
            <a:spAutoFit/>
          </a:bodyPr>
          <a:lstStyle/>
          <a:p>
            <a:r>
              <a:rPr lang="pt-BR" b="1" dirty="0">
                <a:solidFill>
                  <a:srgbClr val="005AA1"/>
                </a:solidFill>
                <a:latin typeface="Gotham Book"/>
                <a:cs typeface="Gotham Book"/>
              </a:rPr>
              <a:t>Segmento de Canal</a:t>
            </a:r>
            <a:endParaRPr lang="pt-BR" dirty="0"/>
          </a:p>
        </p:txBody>
      </p:sp>
    </p:spTree>
    <p:extLst>
      <p:ext uri="{BB962C8B-B14F-4D97-AF65-F5344CB8AC3E}">
        <p14:creationId xmlns:p14="http://schemas.microsoft.com/office/powerpoint/2010/main" val="1089492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5" name="Imagem 4">
            <a:extLst>
              <a:ext uri="{FF2B5EF4-FFF2-40B4-BE49-F238E27FC236}">
                <a16:creationId xmlns:a16="http://schemas.microsoft.com/office/drawing/2014/main" xmlns="" id="{4457CE63-B395-4945-82FA-C7739332A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7" y="936413"/>
            <a:ext cx="7557025" cy="5667768"/>
          </a:xfrm>
          <a:prstGeom prst="rect">
            <a:avLst/>
          </a:prstGeom>
          <a:ln>
            <a:noFill/>
          </a:ln>
          <a:effectLst>
            <a:outerShdw blurRad="292100" dist="139700" dir="2700000" algn="tl" rotWithShape="0">
              <a:srgbClr val="333333">
                <a:alpha val="65000"/>
              </a:srgbClr>
            </a:outerShdw>
          </a:effectLst>
        </p:spPr>
      </p:pic>
      <p:sp>
        <p:nvSpPr>
          <p:cNvPr id="6" name="Retângulo 5">
            <a:extLst>
              <a:ext uri="{FF2B5EF4-FFF2-40B4-BE49-F238E27FC236}">
                <a16:creationId xmlns:a16="http://schemas.microsoft.com/office/drawing/2014/main" xmlns="" id="{E4219F35-BFEA-4B44-991B-E38DEFECF85E}"/>
              </a:ext>
            </a:extLst>
          </p:cNvPr>
          <p:cNvSpPr/>
          <p:nvPr/>
        </p:nvSpPr>
        <p:spPr>
          <a:xfrm>
            <a:off x="2699792" y="487645"/>
            <a:ext cx="3320717" cy="369332"/>
          </a:xfrm>
          <a:prstGeom prst="rect">
            <a:avLst/>
          </a:prstGeom>
        </p:spPr>
        <p:txBody>
          <a:bodyPr wrap="none">
            <a:spAutoFit/>
          </a:bodyPr>
          <a:lstStyle/>
          <a:p>
            <a:r>
              <a:rPr lang="pt-BR" b="1" dirty="0">
                <a:solidFill>
                  <a:srgbClr val="005AA1"/>
                </a:solidFill>
                <a:latin typeface="Gotham Book"/>
              </a:rPr>
              <a:t>Chegada do Canal em Terra Nova</a:t>
            </a:r>
            <a:endParaRPr lang="pt-BR" dirty="0"/>
          </a:p>
        </p:txBody>
      </p:sp>
    </p:spTree>
    <p:extLst>
      <p:ext uri="{BB962C8B-B14F-4D97-AF65-F5344CB8AC3E}">
        <p14:creationId xmlns:p14="http://schemas.microsoft.com/office/powerpoint/2010/main" val="123773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3"/>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5" name="Imagem 4">
            <a:extLst>
              <a:ext uri="{FF2B5EF4-FFF2-40B4-BE49-F238E27FC236}">
                <a16:creationId xmlns:a16="http://schemas.microsoft.com/office/drawing/2014/main" xmlns="" id="{58E812ED-3C9E-490F-B642-6927D9858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487" y="905808"/>
            <a:ext cx="7557025" cy="5667768"/>
          </a:xfrm>
          <a:prstGeom prst="rect">
            <a:avLst/>
          </a:prstGeom>
          <a:ln>
            <a:noFill/>
          </a:ln>
          <a:effectLst>
            <a:outerShdw blurRad="292100" dist="139700" dir="2700000" algn="tl" rotWithShape="0">
              <a:srgbClr val="333333">
                <a:alpha val="65000"/>
              </a:srgbClr>
            </a:outerShdw>
          </a:effectLst>
        </p:spPr>
      </p:pic>
      <p:sp>
        <p:nvSpPr>
          <p:cNvPr id="10" name="Retângulo 9">
            <a:extLst>
              <a:ext uri="{FF2B5EF4-FFF2-40B4-BE49-F238E27FC236}">
                <a16:creationId xmlns:a16="http://schemas.microsoft.com/office/drawing/2014/main" xmlns="" id="{F3C28F5D-5354-4AAD-BB5C-E452CB2598CD}"/>
              </a:ext>
            </a:extLst>
          </p:cNvPr>
          <p:cNvSpPr/>
          <p:nvPr/>
        </p:nvSpPr>
        <p:spPr>
          <a:xfrm>
            <a:off x="3322207" y="422627"/>
            <a:ext cx="1680588" cy="369332"/>
          </a:xfrm>
          <a:prstGeom prst="rect">
            <a:avLst/>
          </a:prstGeom>
        </p:spPr>
        <p:txBody>
          <a:bodyPr wrap="none">
            <a:spAutoFit/>
          </a:bodyPr>
          <a:lstStyle/>
          <a:p>
            <a:r>
              <a:rPr lang="pt-BR" b="1" dirty="0">
                <a:solidFill>
                  <a:srgbClr val="005AA1"/>
                </a:solidFill>
                <a:latin typeface="Gotham Book"/>
                <a:cs typeface="Gotham Book"/>
              </a:rPr>
              <a:t>Montante EBI-2</a:t>
            </a:r>
            <a:endParaRPr lang="pt-BR" dirty="0"/>
          </a:p>
        </p:txBody>
      </p:sp>
    </p:spTree>
    <p:extLst>
      <p:ext uri="{BB962C8B-B14F-4D97-AF65-F5344CB8AC3E}">
        <p14:creationId xmlns:p14="http://schemas.microsoft.com/office/powerpoint/2010/main" val="182274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11" name="Imagem 10">
            <a:extLst>
              <a:ext uri="{FF2B5EF4-FFF2-40B4-BE49-F238E27FC236}">
                <a16:creationId xmlns:a16="http://schemas.microsoft.com/office/drawing/2014/main" xmlns="" id="{A903B40D-8355-4BEE-8972-DD3E44FF1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852003"/>
            <a:ext cx="7972787" cy="5979590"/>
          </a:xfrm>
          <a:prstGeom prst="rect">
            <a:avLst/>
          </a:prstGeom>
          <a:ln>
            <a:noFill/>
          </a:ln>
          <a:effectLst>
            <a:outerShdw blurRad="292100" dist="139700" dir="2700000" algn="tl" rotWithShape="0">
              <a:srgbClr val="333333">
                <a:alpha val="65000"/>
              </a:srgbClr>
            </a:outerShdw>
          </a:effectLst>
        </p:spPr>
      </p:pic>
      <p:sp>
        <p:nvSpPr>
          <p:cNvPr id="12" name="Retângulo 11">
            <a:extLst>
              <a:ext uri="{FF2B5EF4-FFF2-40B4-BE49-F238E27FC236}">
                <a16:creationId xmlns:a16="http://schemas.microsoft.com/office/drawing/2014/main" xmlns="" id="{9C2960AF-5B65-48BF-9D4C-00D4ECD7EE0F}"/>
              </a:ext>
            </a:extLst>
          </p:cNvPr>
          <p:cNvSpPr/>
          <p:nvPr/>
        </p:nvSpPr>
        <p:spPr>
          <a:xfrm>
            <a:off x="2195736" y="404664"/>
            <a:ext cx="4149854" cy="369332"/>
          </a:xfrm>
          <a:prstGeom prst="rect">
            <a:avLst/>
          </a:prstGeom>
        </p:spPr>
        <p:txBody>
          <a:bodyPr wrap="none">
            <a:spAutoFit/>
          </a:bodyPr>
          <a:lstStyle/>
          <a:p>
            <a:r>
              <a:rPr lang="pt-BR" b="1" dirty="0">
                <a:solidFill>
                  <a:srgbClr val="005AA1"/>
                </a:solidFill>
                <a:latin typeface="Gotham Book"/>
                <a:cs typeface="Gotham Book"/>
              </a:rPr>
              <a:t>Estrutura de Controle reservatório </a:t>
            </a:r>
            <a:r>
              <a:rPr lang="pt-BR" b="1" dirty="0" err="1">
                <a:solidFill>
                  <a:srgbClr val="005AA1"/>
                </a:solidFill>
                <a:latin typeface="Gotham Book"/>
                <a:cs typeface="Gotham Book"/>
              </a:rPr>
              <a:t>Tucutú</a:t>
            </a:r>
            <a:endParaRPr lang="pt-BR" dirty="0"/>
          </a:p>
        </p:txBody>
      </p:sp>
    </p:spTree>
    <p:extLst>
      <p:ext uri="{BB962C8B-B14F-4D97-AF65-F5344CB8AC3E}">
        <p14:creationId xmlns:p14="http://schemas.microsoft.com/office/powerpoint/2010/main" val="39700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3203848" y="387035"/>
            <a:ext cx="2098523" cy="369332"/>
          </a:xfrm>
          <a:prstGeom prst="rect">
            <a:avLst/>
          </a:prstGeom>
        </p:spPr>
        <p:txBody>
          <a:bodyPr wrap="none">
            <a:spAutoFit/>
          </a:bodyPr>
          <a:lstStyle/>
          <a:p>
            <a:r>
              <a:rPr lang="pt-BR" b="1" dirty="0">
                <a:solidFill>
                  <a:srgbClr val="005AA1"/>
                </a:solidFill>
                <a:latin typeface="Gotham Book"/>
                <a:cs typeface="Gotham Book"/>
              </a:rPr>
              <a:t>Reservatório Tucutu</a:t>
            </a:r>
            <a:endParaRPr lang="pt-BR" dirty="0"/>
          </a:p>
        </p:txBody>
      </p:sp>
      <p:pic>
        <p:nvPicPr>
          <p:cNvPr id="4" name="Imagem 3">
            <a:extLst>
              <a:ext uri="{FF2B5EF4-FFF2-40B4-BE49-F238E27FC236}">
                <a16:creationId xmlns:a16="http://schemas.microsoft.com/office/drawing/2014/main" xmlns="" id="{591D125C-B8D7-4B6A-916C-6C3C5818B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08" y="716184"/>
            <a:ext cx="7557025" cy="5667768"/>
          </a:xfrm>
          <a:prstGeom prst="rect">
            <a:avLst/>
          </a:prstGeom>
          <a:ln>
            <a:noFill/>
          </a:ln>
          <a:effectLst>
            <a:outerShdw blurRad="292100" dist="139700" dir="2700000" algn="tl" rotWithShape="0">
              <a:srgbClr val="333333">
                <a:alpha val="65000"/>
              </a:srgbClr>
            </a:outerShdw>
          </a:effectLst>
        </p:spPr>
      </p:pic>
      <p:sp>
        <p:nvSpPr>
          <p:cNvPr id="10" name="Botão de ação: Retornar 9">
            <a:hlinkClick r:id="rId4" action="ppaction://hlinksldjump" highlightClick="1"/>
            <a:extLst>
              <a:ext uri="{FF2B5EF4-FFF2-40B4-BE49-F238E27FC236}">
                <a16:creationId xmlns:a16="http://schemas.microsoft.com/office/drawing/2014/main" xmlns="" id="{E2FC22EC-7763-49E2-8175-E5A7F64A5173}"/>
              </a:ext>
            </a:extLst>
          </p:cNvPr>
          <p:cNvSpPr/>
          <p:nvPr/>
        </p:nvSpPr>
        <p:spPr>
          <a:xfrm>
            <a:off x="4189239" y="6423542"/>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89792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p:cNvSpPr txBox="1"/>
          <p:nvPr/>
        </p:nvSpPr>
        <p:spPr>
          <a:xfrm>
            <a:off x="-47722" y="6368313"/>
            <a:ext cx="9144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otham Black"/>
                <a:cs typeface="Gotham Black"/>
              </a:rPr>
              <a:t>Brasília, 30 de </a:t>
            </a:r>
            <a:r>
              <a:rPr kumimoji="0" lang="en-US" sz="2400" b="0" i="0" u="none" strike="noStrike" kern="0" cap="none" spc="0" normalizeH="0" baseline="0" noProof="0" dirty="0" err="1">
                <a:ln>
                  <a:noFill/>
                </a:ln>
                <a:solidFill>
                  <a:srgbClr val="FFFFFF"/>
                </a:solidFill>
                <a:effectLst/>
                <a:uLnTx/>
                <a:uFillTx/>
                <a:latin typeface="Gotham Black"/>
                <a:cs typeface="Gotham Black"/>
              </a:rPr>
              <a:t>novembro</a:t>
            </a:r>
            <a:r>
              <a:rPr kumimoji="0" lang="en-US" sz="2400" b="0" i="0" u="none" strike="noStrike" kern="0" cap="none" spc="0" normalizeH="0" baseline="0" noProof="0" dirty="0">
                <a:ln>
                  <a:noFill/>
                </a:ln>
                <a:solidFill>
                  <a:srgbClr val="FFFFFF"/>
                </a:solidFill>
                <a:effectLst/>
                <a:uLnTx/>
                <a:uFillTx/>
                <a:latin typeface="Gotham Black"/>
                <a:cs typeface="Gotham Black"/>
              </a:rPr>
              <a:t> de 2016</a:t>
            </a:r>
            <a:endParaRPr kumimoji="0" lang="en-US" sz="1100" b="0" i="0" u="none" strike="noStrike" kern="0" cap="none" spc="0" normalizeH="0" baseline="0" noProof="0" dirty="0">
              <a:ln>
                <a:noFill/>
              </a:ln>
              <a:solidFill>
                <a:srgbClr val="FFFFFF"/>
              </a:solidFill>
              <a:effectLst/>
              <a:uLnTx/>
              <a:uFillTx/>
              <a:latin typeface="Gotham Book"/>
              <a:cs typeface="Gotham Book"/>
            </a:endParaRPr>
          </a:p>
        </p:txBody>
      </p:sp>
      <p:pic>
        <p:nvPicPr>
          <p:cNvPr id="11" name="Picture 2" descr="_MG_709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pic>
        <p:nvPicPr>
          <p:cNvPr id="14" name="Picture 4"/>
          <p:cNvPicPr>
            <a:picLocks noChangeAspect="1"/>
          </p:cNvPicPr>
          <p:nvPr/>
        </p:nvPicPr>
        <p:blipFill>
          <a:blip r:embed="rId3"/>
          <a:stretch>
            <a:fillRect/>
          </a:stretch>
        </p:blipFill>
        <p:spPr>
          <a:xfrm>
            <a:off x="2987824" y="845289"/>
            <a:ext cx="3600000" cy="514286"/>
          </a:xfrm>
          <a:prstGeom prst="rect">
            <a:avLst/>
          </a:prstGeom>
        </p:spPr>
      </p:pic>
      <p:sp>
        <p:nvSpPr>
          <p:cNvPr id="15" name="Rectangle 13"/>
          <p:cNvSpPr/>
          <p:nvPr/>
        </p:nvSpPr>
        <p:spPr>
          <a:xfrm>
            <a:off x="0" y="6117167"/>
            <a:ext cx="9144001" cy="740833"/>
          </a:xfrm>
          <a:prstGeom prst="rect">
            <a:avLst/>
          </a:prstGeom>
          <a:gradFill flip="none" rotWithShape="1">
            <a:gsLst>
              <a:gs pos="0">
                <a:srgbClr val="005AA1"/>
              </a:gs>
              <a:gs pos="100000">
                <a:srgbClr val="008C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AA1"/>
              </a:solidFill>
              <a:effectLst/>
              <a:uLnTx/>
              <a:uFillTx/>
            </a:endParaRPr>
          </a:p>
        </p:txBody>
      </p:sp>
      <p:sp>
        <p:nvSpPr>
          <p:cNvPr id="17" name="Título 1"/>
          <p:cNvSpPr>
            <a:spLocks noGrp="1"/>
          </p:cNvSpPr>
          <p:nvPr>
            <p:ph type="ctrTitle" idx="4294967295"/>
          </p:nvPr>
        </p:nvSpPr>
        <p:spPr>
          <a:xfrm>
            <a:off x="-52440" y="1611647"/>
            <a:ext cx="8987882" cy="2016299"/>
          </a:xfrm>
          <a:prstGeom prst="rect">
            <a:avLst/>
          </a:prstGeom>
        </p:spPr>
        <p:txBody>
          <a:bodyPr>
            <a:normAutofit/>
          </a:bodyPr>
          <a:lstStyle/>
          <a:p>
            <a:r>
              <a:rPr lang="pt-BR" sz="6000" b="1" dirty="0">
                <a:effectLst>
                  <a:outerShdw blurRad="38100" dist="38100" dir="2700000" algn="tl">
                    <a:srgbClr val="000000">
                      <a:alpha val="43137"/>
                    </a:srgbClr>
                  </a:outerShdw>
                </a:effectLst>
              </a:rPr>
              <a:t>A OBRA</a:t>
            </a:r>
          </a:p>
        </p:txBody>
      </p:sp>
    </p:spTree>
    <p:extLst>
      <p:ext uri="{BB962C8B-B14F-4D97-AF65-F5344CB8AC3E}">
        <p14:creationId xmlns:p14="http://schemas.microsoft.com/office/powerpoint/2010/main" val="175230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2130425"/>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dirty="0"/>
              <a:t> </a:t>
            </a:r>
          </a:p>
        </p:txBody>
      </p:sp>
      <p:pic>
        <p:nvPicPr>
          <p:cNvPr id="9" name="Picture 8"/>
          <p:cNvPicPr>
            <a:picLocks noChangeAspect="1"/>
          </p:cNvPicPr>
          <p:nvPr/>
        </p:nvPicPr>
        <p:blipFill>
          <a:blip r:embed="rId2"/>
          <a:stretch>
            <a:fillRect/>
          </a:stretch>
        </p:blipFill>
        <p:spPr>
          <a:xfrm>
            <a:off x="2773438" y="3086595"/>
            <a:ext cx="3600000" cy="514286"/>
          </a:xfrm>
          <a:prstGeom prst="rect">
            <a:avLst/>
          </a:prstGeom>
        </p:spPr>
      </p:pic>
      <p:sp>
        <p:nvSpPr>
          <p:cNvPr id="10" name="Rectangle 9"/>
          <p:cNvSpPr/>
          <p:nvPr/>
        </p:nvSpPr>
        <p:spPr>
          <a:xfrm>
            <a:off x="0" y="6117167"/>
            <a:ext cx="9144001" cy="740833"/>
          </a:xfrm>
          <a:prstGeom prst="rect">
            <a:avLst/>
          </a:prstGeom>
          <a:gradFill flip="none" rotWithShape="1">
            <a:gsLst>
              <a:gs pos="0">
                <a:srgbClr val="005AA1"/>
              </a:gs>
              <a:gs pos="100000">
                <a:srgbClr val="008C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1" name="Rectangle 10"/>
          <p:cNvSpPr/>
          <p:nvPr/>
        </p:nvSpPr>
        <p:spPr>
          <a:xfrm rot="10800000">
            <a:off x="0" y="345084"/>
            <a:ext cx="9144001" cy="36000"/>
          </a:xfrm>
          <a:prstGeom prst="rect">
            <a:avLst/>
          </a:prstGeom>
          <a:gradFill flip="none" rotWithShape="1">
            <a:gsLst>
              <a:gs pos="0">
                <a:srgbClr val="005AA1"/>
              </a:gs>
              <a:gs pos="100000">
                <a:srgbClr val="008C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8" name="Espaço Reservado para Conteúdo 2"/>
          <p:cNvSpPr txBox="1">
            <a:spLocks/>
          </p:cNvSpPr>
          <p:nvPr/>
        </p:nvSpPr>
        <p:spPr bwMode="auto">
          <a:xfrm>
            <a:off x="498603" y="614149"/>
            <a:ext cx="8229600" cy="2019300"/>
          </a:xfrm>
          <a:prstGeom prst="rect">
            <a:avLst/>
          </a:prstGeom>
          <a:noFill/>
          <a:ln w="9525">
            <a:noFill/>
            <a:miter lim="800000"/>
            <a:headEnd/>
            <a:tailEnd/>
          </a:ln>
        </p:spPr>
        <p:txBody>
          <a:bodyPr>
            <a:normAutofit/>
          </a:bodyPr>
          <a:lstStyle/>
          <a:p>
            <a:pPr fontAlgn="ctr">
              <a:spcBef>
                <a:spcPct val="20000"/>
              </a:spcBef>
              <a:buFont typeface="Arial" charset="0"/>
              <a:buNone/>
              <a:defRPr/>
            </a:pPr>
            <a:endParaRPr lang="pt-BR" sz="2400" b="1" dirty="0">
              <a:solidFill>
                <a:srgbClr val="002060"/>
              </a:solidFill>
            </a:endParaRPr>
          </a:p>
          <a:p>
            <a:pPr fontAlgn="ctr">
              <a:spcBef>
                <a:spcPct val="20000"/>
              </a:spcBef>
              <a:buFont typeface="Arial" charset="0"/>
              <a:buNone/>
              <a:defRPr/>
            </a:pPr>
            <a:endParaRPr lang="pt-BR" sz="2400" b="1" dirty="0">
              <a:solidFill>
                <a:srgbClr val="002060"/>
              </a:solidFill>
            </a:endParaRPr>
          </a:p>
          <a:p>
            <a:pPr algn="ctr" fontAlgn="ctr">
              <a:spcBef>
                <a:spcPct val="20000"/>
              </a:spcBef>
              <a:buFont typeface="Arial" charset="0"/>
              <a:buNone/>
              <a:defRPr/>
            </a:pPr>
            <a:r>
              <a:rPr lang="pt-BR" sz="2400" b="1" dirty="0">
                <a:solidFill>
                  <a:srgbClr val="0070C0"/>
                </a:solidFill>
              </a:rPr>
              <a:t>Obrigado</a:t>
            </a:r>
          </a:p>
          <a:p>
            <a:pPr algn="ctr" fontAlgn="ctr">
              <a:spcBef>
                <a:spcPct val="20000"/>
              </a:spcBef>
              <a:buFont typeface="Arial" charset="0"/>
              <a:buNone/>
              <a:defRPr/>
            </a:pPr>
            <a:r>
              <a:rPr lang="pt-BR" sz="2400" b="1" dirty="0" smtClean="0">
                <a:solidFill>
                  <a:srgbClr val="0070C0"/>
                </a:solidFill>
              </a:rPr>
              <a:t>(Julho/2018</a:t>
            </a:r>
            <a:r>
              <a:rPr lang="pt-BR" sz="2400" b="1" dirty="0">
                <a:solidFill>
                  <a:srgbClr val="0070C0"/>
                </a:solidFill>
              </a:rPr>
              <a:t>)</a:t>
            </a:r>
          </a:p>
        </p:txBody>
      </p:sp>
    </p:spTree>
    <p:extLst>
      <p:ext uri="{BB962C8B-B14F-4D97-AF65-F5344CB8AC3E}">
        <p14:creationId xmlns:p14="http://schemas.microsoft.com/office/powerpoint/2010/main" val="849560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570" y="980728"/>
            <a:ext cx="8474150" cy="5687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LESTE</a:t>
            </a:r>
            <a:endParaRPr lang="pt-BR" sz="1600" b="1" dirty="0">
              <a:solidFill>
                <a:srgbClr val="005AA1"/>
              </a:solidFill>
              <a:latin typeface="Gotham Book"/>
              <a:ea typeface="+mn-ea"/>
              <a:cs typeface="Gotham Book"/>
            </a:endParaRPr>
          </a:p>
        </p:txBody>
      </p:sp>
      <p:sp>
        <p:nvSpPr>
          <p:cNvPr id="3" name="Retângulo 2"/>
          <p:cNvSpPr/>
          <p:nvPr/>
        </p:nvSpPr>
        <p:spPr>
          <a:xfrm>
            <a:off x="8037349" y="6034381"/>
            <a:ext cx="648072" cy="261847"/>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pt-BR" sz="1100" b="1" dirty="0">
                <a:solidFill>
                  <a:schemeClr val="bg1"/>
                </a:solidFill>
              </a:rPr>
              <a:t>217 km</a:t>
            </a:r>
          </a:p>
        </p:txBody>
      </p:sp>
      <p:sp>
        <p:nvSpPr>
          <p:cNvPr id="8" name="Botão de ação: Retornar 7">
            <a:hlinkClick r:id="rId3" action="ppaction://hlinksldjump" highlightClick="1"/>
          </p:cNvPr>
          <p:cNvSpPr/>
          <p:nvPr/>
        </p:nvSpPr>
        <p:spPr>
          <a:xfrm>
            <a:off x="4147605" y="6480720"/>
            <a:ext cx="360040" cy="26064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xmlns="" id="{8D1CF96A-51FA-474D-B529-1F5877891F0D}"/>
              </a:ext>
            </a:extLst>
          </p:cNvPr>
          <p:cNvSpPr txBox="1"/>
          <p:nvPr/>
        </p:nvSpPr>
        <p:spPr>
          <a:xfrm>
            <a:off x="256134" y="404664"/>
            <a:ext cx="2722990" cy="369332"/>
          </a:xfrm>
          <a:prstGeom prst="rect">
            <a:avLst/>
          </a:prstGeom>
          <a:noFill/>
        </p:spPr>
        <p:txBody>
          <a:bodyPr wrap="none" rtlCol="0">
            <a:spAutoFit/>
          </a:bodyPr>
          <a:lstStyle/>
          <a:p>
            <a:r>
              <a:rPr lang="pt-BR" b="1" dirty="0">
                <a:solidFill>
                  <a:srgbClr val="0000FF"/>
                </a:solidFill>
              </a:rPr>
              <a:t>Avanço Operacional: 100%</a:t>
            </a:r>
          </a:p>
        </p:txBody>
      </p:sp>
      <p:sp>
        <p:nvSpPr>
          <p:cNvPr id="15" name="CaixaDeTexto 14">
            <a:extLst>
              <a:ext uri="{FF2B5EF4-FFF2-40B4-BE49-F238E27FC236}">
                <a16:creationId xmlns:a16="http://schemas.microsoft.com/office/drawing/2014/main" xmlns="" id="{861723F7-282A-4D72-BF84-D960F16E027F}"/>
              </a:ext>
            </a:extLst>
          </p:cNvPr>
          <p:cNvSpPr txBox="1"/>
          <p:nvPr/>
        </p:nvSpPr>
        <p:spPr>
          <a:xfrm>
            <a:off x="6805018" y="404664"/>
            <a:ext cx="2157194" cy="369332"/>
          </a:xfrm>
          <a:prstGeom prst="rect">
            <a:avLst/>
          </a:prstGeom>
          <a:noFill/>
        </p:spPr>
        <p:txBody>
          <a:bodyPr wrap="none" rtlCol="0">
            <a:spAutoFit/>
          </a:bodyPr>
          <a:lstStyle/>
          <a:p>
            <a:r>
              <a:rPr lang="pt-BR" b="1" dirty="0">
                <a:solidFill>
                  <a:srgbClr val="0000FF"/>
                </a:solidFill>
              </a:rPr>
              <a:t>Avanço Real: 96,67%</a:t>
            </a:r>
          </a:p>
        </p:txBody>
      </p:sp>
      <p:pic>
        <p:nvPicPr>
          <p:cNvPr id="20" name="Imagem 19">
            <a:hlinkClick r:id="rId4" action="ppaction://hlinksldjump"/>
            <a:extLst>
              <a:ext uri="{FF2B5EF4-FFF2-40B4-BE49-F238E27FC236}">
                <a16:creationId xmlns:a16="http://schemas.microsoft.com/office/drawing/2014/main" xmlns="" id="{C4F59D3C-F87A-4D65-8221-4974A88497B5}"/>
              </a:ext>
            </a:extLst>
          </p:cNvPr>
          <p:cNvPicPr>
            <a:picLocks noChangeAspect="1"/>
          </p:cNvPicPr>
          <p:nvPr/>
        </p:nvPicPr>
        <p:blipFill>
          <a:blip r:embed="rId5"/>
          <a:stretch>
            <a:fillRect/>
          </a:stretch>
        </p:blipFill>
        <p:spPr>
          <a:xfrm>
            <a:off x="8430566" y="698668"/>
            <a:ext cx="605930" cy="1135109"/>
          </a:xfrm>
          <a:prstGeom prst="rect">
            <a:avLst/>
          </a:prstGeom>
        </p:spPr>
      </p:pic>
    </p:spTree>
    <p:extLst>
      <p:ext uri="{BB962C8B-B14F-4D97-AF65-F5344CB8AC3E}">
        <p14:creationId xmlns:p14="http://schemas.microsoft.com/office/powerpoint/2010/main" val="3461072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179512" y="1465481"/>
            <a:ext cx="8691418" cy="238526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pt-BR" sz="1050" dirty="0"/>
          </a:p>
          <a:p>
            <a:pPr algn="just"/>
            <a:endParaRPr lang="pt-BR" sz="1050" b="1" dirty="0">
              <a:solidFill>
                <a:srgbClr val="105766"/>
              </a:solidFill>
              <a:latin typeface="Gotham Book"/>
            </a:endParaRPr>
          </a:p>
          <a:p>
            <a:r>
              <a:rPr lang="pt-BR" sz="2000" dirty="0"/>
              <a:t>O CAC completo (1291 km) beneficiará 95% da população do estado (8 milhões de pessoas).</a:t>
            </a:r>
          </a:p>
          <a:p>
            <a:endParaRPr lang="pt-BR" sz="2000" dirty="0"/>
          </a:p>
          <a:p>
            <a:pPr algn="just"/>
            <a:r>
              <a:rPr lang="pt-BR" sz="2000" dirty="0"/>
              <a:t>A área de influência do empreendimento, após o Trecho I construído e em operação abastecerá 24 municípios entre Jati e o rio </a:t>
            </a:r>
            <a:r>
              <a:rPr lang="pt-BR" sz="2000" dirty="0" err="1"/>
              <a:t>Cariús</a:t>
            </a:r>
            <a:r>
              <a:rPr lang="pt-BR" sz="2000" dirty="0"/>
              <a:t>, no Ceará, </a:t>
            </a:r>
            <a:r>
              <a:rPr lang="pt-BR" sz="2800" b="1" dirty="0"/>
              <a:t>beneficiando 561.000 pessoas</a:t>
            </a:r>
            <a:r>
              <a:rPr lang="pt-BR" sz="2000" dirty="0"/>
              <a:t>.</a:t>
            </a:r>
            <a:endParaRPr lang="pt-BR" sz="2000" b="1" dirty="0">
              <a:solidFill>
                <a:srgbClr val="105766"/>
              </a:solidFill>
              <a:latin typeface="Gotham Book"/>
            </a:endParaRPr>
          </a:p>
        </p:txBody>
      </p:sp>
      <p:sp>
        <p:nvSpPr>
          <p:cNvPr id="7"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CINTURÃO DAS ÁGUAS DO CEARÁ - CAC</a:t>
            </a:r>
            <a:endParaRPr lang="pt-BR" sz="1600" b="1" dirty="0">
              <a:solidFill>
                <a:srgbClr val="005AA1"/>
              </a:solidFill>
              <a:latin typeface="Gotham Book"/>
              <a:ea typeface="+mn-ea"/>
              <a:cs typeface="Gotham Book"/>
            </a:endParaRPr>
          </a:p>
        </p:txBody>
      </p:sp>
      <p:sp>
        <p:nvSpPr>
          <p:cNvPr id="4" name="Botão de ação: Retornar 3">
            <a:hlinkClick r:id="rId2" action="ppaction://hlinksldjump" highlightClick="1"/>
          </p:cNvPr>
          <p:cNvSpPr/>
          <p:nvPr/>
        </p:nvSpPr>
        <p:spPr>
          <a:xfrm>
            <a:off x="3850125" y="6394446"/>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70731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179512" y="1206660"/>
            <a:ext cx="8691418" cy="424731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pt-BR" sz="1700" dirty="0"/>
              <a:t>A Vertente Litorânea Paraibana é um sistema adutor, com extensão total de 130,43 km, desses, foram pactuados com MI 110,99 Km. </a:t>
            </a:r>
          </a:p>
          <a:p>
            <a:pPr algn="just"/>
            <a:endParaRPr lang="pt-BR" sz="900" dirty="0"/>
          </a:p>
          <a:p>
            <a:pPr algn="just"/>
            <a:r>
              <a:rPr lang="pt-BR" sz="1700" dirty="0"/>
              <a:t>O Sistema Adutor das Vertentes Litorâneas da Paraíba (Canal Acauã – Araçagi) tem por finalidade a integração das bacias hidrográficas da vertente litorânea paraibana com as águas oriundas do Eixo Leste do “Projeto de Integração do Rio São Francisco com as Bacias Hidrográficas do Nordeste Setentrional” PISF, visando atender às demandas prioritárias de consumo humano e de uso industrial dos municípios localizados na área de influência do empreendimento, bem como de projetos de irrigação a serem implantados ao longo do seu traçado. </a:t>
            </a:r>
          </a:p>
          <a:p>
            <a:pPr algn="just"/>
            <a:endParaRPr lang="pt-BR" sz="900" dirty="0"/>
          </a:p>
          <a:p>
            <a:pPr algn="just"/>
            <a:r>
              <a:rPr lang="pt-BR" sz="1700" dirty="0"/>
              <a:t>A área de influência do empreendimento é delimitada no projeto como sendo a Mesorregião do Agreste Paraibano: Itatuba, Mogeiro, Itabaiana, São José dos Ramos, Sobrado, Riachão do Poço, Sapé, Mari, Cuité de Mamanguape, Araçagi, Itapororoca, Curral de Cima e outros. Assim, serão direta e indiretamente beneficiados </a:t>
            </a:r>
            <a:r>
              <a:rPr lang="pt-BR" sz="2800" b="1" dirty="0"/>
              <a:t>aproximadamente 631 mil habitantes</a:t>
            </a:r>
            <a:r>
              <a:rPr lang="pt-BR" dirty="0"/>
              <a:t>. </a:t>
            </a:r>
            <a:endParaRPr lang="pt-BR" b="1" dirty="0">
              <a:solidFill>
                <a:srgbClr val="105766"/>
              </a:solidFill>
              <a:latin typeface="Gotham Book"/>
            </a:endParaRPr>
          </a:p>
        </p:txBody>
      </p:sp>
      <p:sp>
        <p:nvSpPr>
          <p:cNvPr id="7"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VERTENTE LITORÂNEA PARAIBANA</a:t>
            </a:r>
            <a:endParaRPr lang="pt-BR" sz="1600" b="1" dirty="0">
              <a:solidFill>
                <a:srgbClr val="005AA1"/>
              </a:solidFill>
              <a:latin typeface="Gotham Book"/>
              <a:ea typeface="+mn-ea"/>
              <a:cs typeface="Gotham Book"/>
            </a:endParaRPr>
          </a:p>
        </p:txBody>
      </p:sp>
      <p:sp>
        <p:nvSpPr>
          <p:cNvPr id="4" name="Botão de ação: Retornar 3">
            <a:hlinkClick r:id="rId2" action="ppaction://hlinksldjump" highlightClick="1"/>
          </p:cNvPr>
          <p:cNvSpPr/>
          <p:nvPr/>
        </p:nvSpPr>
        <p:spPr>
          <a:xfrm>
            <a:off x="3850125" y="6394446"/>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01527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p:cNvSpPr/>
          <p:nvPr/>
        </p:nvSpPr>
        <p:spPr>
          <a:xfrm>
            <a:off x="347618" y="1340768"/>
            <a:ext cx="8691418" cy="332398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pt-BR" dirty="0"/>
              <a:t>A Adutora do Agreste é um sistema que fornece aproximadamente 4m3/s de água tratada para o agreste Pernambucano. </a:t>
            </a:r>
          </a:p>
          <a:p>
            <a:pPr algn="just"/>
            <a:endParaRPr lang="pt-BR" dirty="0"/>
          </a:p>
          <a:p>
            <a:pPr algn="just"/>
            <a:r>
              <a:rPr lang="pt-BR" dirty="0"/>
              <a:t>Projeto tem por finalidade abastecer ou complementar o abastecimento d’água de 68 municípios, inclusive localidades urbanas e comunidades rurais situadas dentro da faixa de 2,5 km de cada lado da Adutora. </a:t>
            </a:r>
          </a:p>
          <a:p>
            <a:pPr algn="just"/>
            <a:endParaRPr lang="pt-BR" dirty="0"/>
          </a:p>
          <a:p>
            <a:pPr algn="just"/>
            <a:r>
              <a:rPr lang="pt-BR" dirty="0"/>
              <a:t>O sistema adutor completo </a:t>
            </a:r>
            <a:r>
              <a:rPr lang="pt-BR" sz="2400" b="1" dirty="0"/>
              <a:t>beneficiará uma população de mais de 2 milhões de habitantes</a:t>
            </a:r>
            <a:r>
              <a:rPr lang="pt-BR" dirty="0"/>
              <a:t>. Somente com a conclusão desta primeira Etapa estarão beneficiados 23 municípios e mais de 1,3 milhão de habitantes. </a:t>
            </a:r>
          </a:p>
          <a:p>
            <a:pPr algn="just"/>
            <a:endParaRPr lang="pt-BR" b="1" dirty="0">
              <a:solidFill>
                <a:srgbClr val="105766"/>
              </a:solidFill>
              <a:latin typeface="Gotham Book"/>
            </a:endParaRPr>
          </a:p>
        </p:txBody>
      </p:sp>
      <p:sp>
        <p:nvSpPr>
          <p:cNvPr id="7"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ADUTORA DO AGRESTE PERNAMBUCANO</a:t>
            </a:r>
            <a:endParaRPr lang="pt-BR" sz="1600" b="1" dirty="0">
              <a:solidFill>
                <a:srgbClr val="005AA1"/>
              </a:solidFill>
              <a:latin typeface="Gotham Book"/>
              <a:ea typeface="+mn-ea"/>
              <a:cs typeface="Gotham Book"/>
            </a:endParaRPr>
          </a:p>
        </p:txBody>
      </p:sp>
      <p:sp>
        <p:nvSpPr>
          <p:cNvPr id="4" name="Botão de ação: Retornar 3">
            <a:hlinkClick r:id="rId2" action="ppaction://hlinksldjump" highlightClick="1"/>
          </p:cNvPr>
          <p:cNvSpPr/>
          <p:nvPr/>
        </p:nvSpPr>
        <p:spPr>
          <a:xfrm>
            <a:off x="3850125" y="6394446"/>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10302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a:spLocks noGrp="1"/>
          </p:cNvSpPr>
          <p:nvPr>
            <p:ph idx="1"/>
          </p:nvPr>
        </p:nvSpPr>
        <p:spPr>
          <a:xfrm>
            <a:off x="251520" y="2348880"/>
            <a:ext cx="8676456" cy="1656184"/>
          </a:xfrm>
        </p:spPr>
        <p:style>
          <a:lnRef idx="1">
            <a:schemeClr val="accent5"/>
          </a:lnRef>
          <a:fillRef idx="2">
            <a:schemeClr val="accent5"/>
          </a:fillRef>
          <a:effectRef idx="1">
            <a:schemeClr val="accent5"/>
          </a:effectRef>
          <a:fontRef idx="minor">
            <a:schemeClr val="dk1"/>
          </a:fontRef>
        </p:style>
        <p:txBody>
          <a:bodyPr>
            <a:noAutofit/>
          </a:bodyPr>
          <a:lstStyle/>
          <a:p>
            <a:pPr marL="0" lvl="0" indent="0">
              <a:buNone/>
            </a:pPr>
            <a:r>
              <a:rPr lang="pt-BR" sz="2000" b="1" dirty="0"/>
              <a:t>Trecho III - 35 km</a:t>
            </a:r>
            <a:endParaRPr lang="pt-BR" sz="2000" dirty="0"/>
          </a:p>
          <a:p>
            <a:pPr marL="457200" lvl="1" indent="0">
              <a:buNone/>
            </a:pPr>
            <a:r>
              <a:rPr lang="pt-BR" sz="1600" dirty="0"/>
              <a:t>Projeto executivo concluído</a:t>
            </a:r>
          </a:p>
          <a:p>
            <a:pPr marL="457200" lvl="1" indent="0">
              <a:buNone/>
            </a:pPr>
            <a:r>
              <a:rPr lang="pt-BR" sz="1600" dirty="0"/>
              <a:t>Valor global estimado (execução, questões ambientais e serviços de engenharia do proprietário): R$ 700 milhões</a:t>
            </a:r>
          </a:p>
          <a:p>
            <a:pPr marL="457200" lvl="1" indent="0">
              <a:buNone/>
            </a:pPr>
            <a:r>
              <a:rPr lang="pt-BR" sz="1600" dirty="0"/>
              <a:t>Atualmente sem previsão orçamentária para continuidade do processo</a:t>
            </a:r>
          </a:p>
          <a:p>
            <a:pPr marL="0" indent="0">
              <a:buNone/>
            </a:pPr>
            <a:endParaRPr lang="pt-BR" sz="400" b="1" dirty="0"/>
          </a:p>
        </p:txBody>
      </p:sp>
      <p:sp>
        <p:nvSpPr>
          <p:cNvPr id="7" name="Título 1"/>
          <p:cNvSpPr txBox="1">
            <a:spLocks/>
          </p:cNvSpPr>
          <p:nvPr/>
        </p:nvSpPr>
        <p:spPr>
          <a:xfrm>
            <a:off x="0" y="-387424"/>
            <a:ext cx="82444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b="1" dirty="0">
                <a:solidFill>
                  <a:srgbClr val="005AA1"/>
                </a:solidFill>
                <a:latin typeface="Gotham Book"/>
                <a:ea typeface="+mn-ea"/>
                <a:cs typeface="Gotham Book"/>
              </a:rPr>
              <a:t>RAMAL DO SALGADO</a:t>
            </a:r>
          </a:p>
        </p:txBody>
      </p:sp>
      <p:sp>
        <p:nvSpPr>
          <p:cNvPr id="6" name="Botão de ação: Retornar 5">
            <a:hlinkClick r:id="rId2" action="ppaction://hlinksldjump" highlightClick="1"/>
          </p:cNvPr>
          <p:cNvSpPr/>
          <p:nvPr/>
        </p:nvSpPr>
        <p:spPr>
          <a:xfrm>
            <a:off x="3850125" y="6394446"/>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3941745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a:spLocks noGrp="1"/>
          </p:cNvSpPr>
          <p:nvPr>
            <p:ph idx="1"/>
          </p:nvPr>
        </p:nvSpPr>
        <p:spPr>
          <a:xfrm>
            <a:off x="251520" y="1700808"/>
            <a:ext cx="8676456" cy="2736304"/>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p>
            <a:pPr marL="457200" lvl="1" indent="0">
              <a:buNone/>
            </a:pPr>
            <a:endParaRPr lang="pt-BR" sz="1600" dirty="0">
              <a:solidFill>
                <a:schemeClr val="dk1"/>
              </a:solidFill>
            </a:endParaRPr>
          </a:p>
          <a:p>
            <a:pPr marL="0" indent="0">
              <a:buNone/>
            </a:pPr>
            <a:r>
              <a:rPr lang="pt-BR" sz="2000" b="1" dirty="0"/>
              <a:t>Trecho VI – 103 km</a:t>
            </a:r>
          </a:p>
          <a:p>
            <a:pPr marL="457200" lvl="1" indent="0">
              <a:buNone/>
            </a:pPr>
            <a:r>
              <a:rPr lang="pt-BR" sz="1600" dirty="0">
                <a:solidFill>
                  <a:schemeClr val="dk1"/>
                </a:solidFill>
              </a:rPr>
              <a:t>Projeto básico </a:t>
            </a:r>
            <a:r>
              <a:rPr lang="pt-BR" sz="1600" dirty="0" smtClean="0">
                <a:solidFill>
                  <a:schemeClr val="dk1"/>
                </a:solidFill>
              </a:rPr>
              <a:t>finalizado para 25m³/s. Porém, essa vazão difere da vazão inicial prevista nos estudos de viabilidade do PISF, que era de 10m³/s.</a:t>
            </a:r>
          </a:p>
          <a:p>
            <a:pPr marL="457200" lvl="1" indent="0">
              <a:buNone/>
            </a:pPr>
            <a:endParaRPr lang="pt-BR" sz="1600" dirty="0" smtClean="0">
              <a:solidFill>
                <a:schemeClr val="dk1"/>
              </a:solidFill>
            </a:endParaRPr>
          </a:p>
          <a:p>
            <a:pPr marL="457200" lvl="1" indent="0">
              <a:buNone/>
            </a:pPr>
            <a:r>
              <a:rPr lang="pt-BR" sz="1600" dirty="0" smtClean="0">
                <a:solidFill>
                  <a:schemeClr val="dk1"/>
                </a:solidFill>
              </a:rPr>
              <a:t>Este assunto precisa ser discutido no âmbito do Conselho Gestor do PISF, para posterior avaliação da ANA quanto a emissão do CERTOH.</a:t>
            </a:r>
            <a:endParaRPr lang="pt-BR" sz="1600" dirty="0">
              <a:solidFill>
                <a:schemeClr val="dk1"/>
              </a:solidFill>
            </a:endParaRPr>
          </a:p>
        </p:txBody>
      </p:sp>
      <p:sp>
        <p:nvSpPr>
          <p:cNvPr id="7" name="Título 1"/>
          <p:cNvSpPr txBox="1">
            <a:spLocks/>
          </p:cNvSpPr>
          <p:nvPr/>
        </p:nvSpPr>
        <p:spPr>
          <a:xfrm>
            <a:off x="0" y="-387424"/>
            <a:ext cx="824440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b="1" dirty="0">
                <a:solidFill>
                  <a:srgbClr val="005AA1"/>
                </a:solidFill>
                <a:latin typeface="Gotham Book"/>
                <a:ea typeface="+mn-ea"/>
                <a:cs typeface="Gotham Book"/>
              </a:rPr>
              <a:t>RAMAL DO ENTREMONTES</a:t>
            </a:r>
          </a:p>
        </p:txBody>
      </p:sp>
      <p:sp>
        <p:nvSpPr>
          <p:cNvPr id="6" name="Botão de ação: Retornar 5">
            <a:hlinkClick r:id="rId2" action="ppaction://hlinksldjump" highlightClick="1"/>
          </p:cNvPr>
          <p:cNvSpPr/>
          <p:nvPr/>
        </p:nvSpPr>
        <p:spPr>
          <a:xfrm>
            <a:off x="4285773" y="6220985"/>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18971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a:spLocks noGrp="1"/>
          </p:cNvSpPr>
          <p:nvPr>
            <p:ph idx="1"/>
          </p:nvPr>
        </p:nvSpPr>
        <p:spPr>
          <a:xfrm>
            <a:off x="467544" y="2060848"/>
            <a:ext cx="8208912" cy="2736304"/>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p>
            <a:pPr marL="0" indent="0">
              <a:buNone/>
            </a:pPr>
            <a:r>
              <a:rPr lang="pt-BR" sz="2000" b="1" dirty="0">
                <a:solidFill>
                  <a:schemeClr val="dk1"/>
                </a:solidFill>
              </a:rPr>
              <a:t>Trecho VII – 71 km</a:t>
            </a:r>
          </a:p>
          <a:p>
            <a:pPr marL="457200" lvl="1" indent="0">
              <a:buNone/>
            </a:pPr>
            <a:endParaRPr lang="pt-BR" sz="1600" dirty="0">
              <a:solidFill>
                <a:schemeClr val="dk1"/>
              </a:solidFill>
            </a:endParaRPr>
          </a:p>
          <a:p>
            <a:pPr marL="457200" lvl="1" indent="0">
              <a:buNone/>
            </a:pPr>
            <a:r>
              <a:rPr lang="pt-BR" sz="1600" dirty="0">
                <a:solidFill>
                  <a:schemeClr val="dk1"/>
                </a:solidFill>
              </a:rPr>
              <a:t>Valor global estimado (execução, questões ambientais e serviços de engenharia do proprietário): R$ 1.131.000.000,00 (data base </a:t>
            </a:r>
            <a:r>
              <a:rPr lang="pt-BR" sz="1600" dirty="0" err="1">
                <a:solidFill>
                  <a:schemeClr val="dk1"/>
                </a:solidFill>
              </a:rPr>
              <a:t>Nov</a:t>
            </a:r>
            <a:r>
              <a:rPr lang="pt-BR" sz="1600" dirty="0">
                <a:solidFill>
                  <a:schemeClr val="dk1"/>
                </a:solidFill>
              </a:rPr>
              <a:t>/2014)</a:t>
            </a:r>
          </a:p>
          <a:p>
            <a:pPr marL="457200" lvl="1" indent="0">
              <a:buNone/>
            </a:pPr>
            <a:r>
              <a:rPr lang="pt-BR" sz="1600" dirty="0"/>
              <a:t>Consórcio: EMSA-Ferreira Guedes</a:t>
            </a:r>
            <a:endParaRPr lang="pt-BR" sz="1600" dirty="0">
              <a:solidFill>
                <a:schemeClr val="dk1"/>
              </a:solidFill>
            </a:endParaRPr>
          </a:p>
          <a:p>
            <a:pPr marL="457200" lvl="1" indent="0">
              <a:buNone/>
            </a:pPr>
            <a:r>
              <a:rPr lang="pt-BR" sz="1600" dirty="0">
                <a:solidFill>
                  <a:schemeClr val="dk1"/>
                </a:solidFill>
              </a:rPr>
              <a:t>Obras já estão em execução</a:t>
            </a:r>
          </a:p>
          <a:p>
            <a:pPr marL="457200" lvl="1" indent="0">
              <a:buNone/>
            </a:pPr>
            <a:r>
              <a:rPr lang="pt-BR" sz="1600" dirty="0" smtClean="0"/>
              <a:t>Emitida </a:t>
            </a:r>
            <a:r>
              <a:rPr lang="pt-BR" sz="1600" dirty="0"/>
              <a:t>Ordem de Serviço em 27/02/2018</a:t>
            </a:r>
            <a:r>
              <a:rPr lang="pt-BR" sz="1600" dirty="0" smtClean="0"/>
              <a:t>.</a:t>
            </a:r>
          </a:p>
          <a:p>
            <a:pPr marL="457200" lvl="1" indent="0">
              <a:buNone/>
            </a:pPr>
            <a:r>
              <a:rPr lang="pt-BR" sz="1600" dirty="0" smtClean="0"/>
              <a:t>Data de Execução: 36 meses</a:t>
            </a:r>
          </a:p>
          <a:p>
            <a:pPr marL="457200" lvl="1" indent="0">
              <a:buNone/>
            </a:pPr>
            <a:r>
              <a:rPr lang="pt-BR" sz="1600" dirty="0" smtClean="0"/>
              <a:t>Data da ASV: 24/04/2018</a:t>
            </a:r>
          </a:p>
        </p:txBody>
      </p:sp>
      <p:sp>
        <p:nvSpPr>
          <p:cNvPr id="8"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RAMAL DO AGRESTE</a:t>
            </a:r>
          </a:p>
        </p:txBody>
      </p:sp>
      <p:sp>
        <p:nvSpPr>
          <p:cNvPr id="6" name="Botão de ação: Retornar 5">
            <a:hlinkClick r:id="rId2" action="ppaction://hlinksldjump" highlightClick="1"/>
          </p:cNvPr>
          <p:cNvSpPr/>
          <p:nvPr/>
        </p:nvSpPr>
        <p:spPr>
          <a:xfrm>
            <a:off x="4284867" y="6252153"/>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33529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a:spLocks noGrp="1"/>
          </p:cNvSpPr>
          <p:nvPr>
            <p:ph idx="1"/>
          </p:nvPr>
        </p:nvSpPr>
        <p:spPr>
          <a:xfrm>
            <a:off x="467544" y="1268760"/>
            <a:ext cx="8208912" cy="3291693"/>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p>
            <a:pPr marL="0" indent="0">
              <a:buNone/>
            </a:pPr>
            <a:r>
              <a:rPr lang="pt-BR" sz="2000" b="1" dirty="0">
                <a:solidFill>
                  <a:schemeClr val="dk1"/>
                </a:solidFill>
              </a:rPr>
              <a:t>Ramal do Piancó – 20 km</a:t>
            </a:r>
          </a:p>
          <a:p>
            <a:pPr marL="0" indent="0">
              <a:buNone/>
            </a:pPr>
            <a:endParaRPr lang="pt-BR" sz="2000" b="1" dirty="0">
              <a:solidFill>
                <a:schemeClr val="dk1"/>
              </a:solidFill>
            </a:endParaRPr>
          </a:p>
          <a:p>
            <a:pPr marL="457200" lvl="1" indent="0" algn="just">
              <a:buNone/>
            </a:pPr>
            <a:r>
              <a:rPr lang="pt-BR" sz="1600" dirty="0" smtClean="0">
                <a:solidFill>
                  <a:schemeClr val="dk1"/>
                </a:solidFill>
              </a:rPr>
              <a:t>Estudo </a:t>
            </a:r>
            <a:r>
              <a:rPr lang="pt-BR" sz="1600" dirty="0">
                <a:solidFill>
                  <a:schemeClr val="dk1"/>
                </a:solidFill>
              </a:rPr>
              <a:t>de Viabilidade Técnica, Econômica e Ambiental </a:t>
            </a:r>
            <a:r>
              <a:rPr lang="pt-BR" sz="1600" dirty="0" smtClean="0">
                <a:solidFill>
                  <a:schemeClr val="dk1"/>
                </a:solidFill>
              </a:rPr>
              <a:t>– EVTEA foi contratado em 15/05/2018, </a:t>
            </a:r>
            <a:r>
              <a:rPr lang="pt-BR" sz="1600" dirty="0">
                <a:solidFill>
                  <a:schemeClr val="dk1"/>
                </a:solidFill>
              </a:rPr>
              <a:t>no âmbito do Interáguas, pelo Banco Mundial, com </a:t>
            </a:r>
            <a:r>
              <a:rPr lang="pt-BR" sz="1600" dirty="0" smtClean="0">
                <a:solidFill>
                  <a:schemeClr val="dk1"/>
                </a:solidFill>
              </a:rPr>
              <a:t>prazo </a:t>
            </a:r>
            <a:r>
              <a:rPr lang="pt-BR" sz="1600" dirty="0">
                <a:solidFill>
                  <a:schemeClr val="dk1"/>
                </a:solidFill>
              </a:rPr>
              <a:t>para conclusão dos estudos </a:t>
            </a:r>
            <a:r>
              <a:rPr lang="pt-BR" sz="1600" dirty="0" smtClean="0">
                <a:solidFill>
                  <a:schemeClr val="dk1"/>
                </a:solidFill>
              </a:rPr>
              <a:t>de </a:t>
            </a:r>
            <a:r>
              <a:rPr lang="pt-BR" sz="1600" dirty="0">
                <a:solidFill>
                  <a:schemeClr val="dk1"/>
                </a:solidFill>
              </a:rPr>
              <a:t>180 dias.</a:t>
            </a:r>
          </a:p>
          <a:p>
            <a:pPr marL="457200" lvl="1" indent="0" algn="just">
              <a:buNone/>
            </a:pPr>
            <a:endParaRPr lang="pt-BR" sz="1600" dirty="0" smtClean="0">
              <a:solidFill>
                <a:schemeClr val="dk1"/>
              </a:solidFill>
            </a:endParaRPr>
          </a:p>
          <a:p>
            <a:pPr marL="457200" lvl="1" indent="0" algn="just">
              <a:buNone/>
            </a:pPr>
            <a:r>
              <a:rPr lang="pt-BR" sz="1600" dirty="0" smtClean="0">
                <a:solidFill>
                  <a:schemeClr val="dk1"/>
                </a:solidFill>
              </a:rPr>
              <a:t>A bancada da Paraíba solicitou que o recurso da emenda de bancada no valor de R$ 23 milhões para a execução de obra pelo DNOCS fosse transformado em elaboração do Projeto Executivo pelo MI, o Ministério está envidando esforços para contratar o Projeto Executivo até Dez/2018.</a:t>
            </a:r>
          </a:p>
          <a:p>
            <a:pPr marL="457200" lvl="1" indent="0" algn="just">
              <a:buNone/>
            </a:pPr>
            <a:r>
              <a:rPr lang="pt-BR" sz="1600" dirty="0" smtClean="0">
                <a:solidFill>
                  <a:schemeClr val="dk1"/>
                </a:solidFill>
              </a:rPr>
              <a:t> </a:t>
            </a:r>
            <a:endParaRPr lang="pt-BR" sz="2000" b="1" dirty="0">
              <a:solidFill>
                <a:schemeClr val="dk1"/>
              </a:solidFill>
            </a:endParaRPr>
          </a:p>
        </p:txBody>
      </p:sp>
      <p:sp>
        <p:nvSpPr>
          <p:cNvPr id="8"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RAMAL DO PIANCÓ</a:t>
            </a:r>
          </a:p>
        </p:txBody>
      </p:sp>
      <p:sp>
        <p:nvSpPr>
          <p:cNvPr id="6" name="Botão de ação: Retornar 5">
            <a:hlinkClick r:id="rId2" action="ppaction://hlinksldjump" highlightClick="1"/>
          </p:cNvPr>
          <p:cNvSpPr/>
          <p:nvPr/>
        </p:nvSpPr>
        <p:spPr>
          <a:xfrm>
            <a:off x="4427984" y="6220985"/>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65356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Recorte de Tela">
            <a:extLst>
              <a:ext uri="{FF2B5EF4-FFF2-40B4-BE49-F238E27FC236}">
                <a16:creationId xmlns:a16="http://schemas.microsoft.com/office/drawing/2014/main" xmlns="" id="{1A89BF6D-6EFA-4E25-B4CB-831487347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819"/>
            <a:ext cx="9144000" cy="6098361"/>
          </a:xfrm>
          <a:prstGeom prst="rect">
            <a:avLst/>
          </a:prstGeom>
        </p:spPr>
      </p:pic>
      <p:sp>
        <p:nvSpPr>
          <p:cNvPr id="16" name="Retângulo 15"/>
          <p:cNvSpPr/>
          <p:nvPr/>
        </p:nvSpPr>
        <p:spPr>
          <a:xfrm>
            <a:off x="1636016" y="-27384"/>
            <a:ext cx="6032328" cy="400110"/>
          </a:xfrm>
          <a:prstGeom prst="rect">
            <a:avLst/>
          </a:prstGeom>
        </p:spPr>
        <p:txBody>
          <a:bodyPr wrap="square">
            <a:spAutoFit/>
          </a:bodyPr>
          <a:lstStyle/>
          <a:p>
            <a:pPr algn="ctr">
              <a:spcBef>
                <a:spcPct val="0"/>
              </a:spcBef>
            </a:pPr>
            <a:r>
              <a:rPr lang="pt-PT" sz="2000" b="1" dirty="0">
                <a:solidFill>
                  <a:srgbClr val="005AA1"/>
                </a:solidFill>
                <a:latin typeface="Gotham Book"/>
              </a:rPr>
              <a:t>Ramal do Apodi</a:t>
            </a:r>
          </a:p>
        </p:txBody>
      </p:sp>
      <p:sp>
        <p:nvSpPr>
          <p:cNvPr id="3" name="Elipse 2"/>
          <p:cNvSpPr/>
          <p:nvPr/>
        </p:nvSpPr>
        <p:spPr>
          <a:xfrm rot="2419336">
            <a:off x="3586546" y="1396065"/>
            <a:ext cx="348058" cy="1115936"/>
          </a:xfrm>
          <a:prstGeom prst="ellipse">
            <a:avLst/>
          </a:prstGeom>
          <a:solidFill>
            <a:srgbClr val="00B05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pt-BR" dirty="0">
              <a:solidFill>
                <a:prstClr val="white"/>
              </a:solidFill>
            </a:endParaRPr>
          </a:p>
        </p:txBody>
      </p:sp>
      <p:sp>
        <p:nvSpPr>
          <p:cNvPr id="12" name="Rectangle 16">
            <a:extLst>
              <a:ext uri="{FF2B5EF4-FFF2-40B4-BE49-F238E27FC236}">
                <a16:creationId xmlns:a16="http://schemas.microsoft.com/office/drawing/2014/main" xmlns="" id="{214EBFAA-13EB-4C20-92F5-75D8FAD290E7}"/>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17" name="Picture 8">
            <a:extLst>
              <a:ext uri="{FF2B5EF4-FFF2-40B4-BE49-F238E27FC236}">
                <a16:creationId xmlns:a16="http://schemas.microsoft.com/office/drawing/2014/main" xmlns="" id="{F4CD17E2-3249-4346-B632-D487F210AE93}"/>
              </a:ext>
            </a:extLst>
          </p:cNvPr>
          <p:cNvPicPr>
            <a:picLocks noChangeAspect="1"/>
          </p:cNvPicPr>
          <p:nvPr/>
        </p:nvPicPr>
        <p:blipFill>
          <a:blip r:embed="rId4"/>
          <a:stretch>
            <a:fillRect/>
          </a:stretch>
        </p:blipFill>
        <p:spPr>
          <a:xfrm>
            <a:off x="7027131" y="95195"/>
            <a:ext cx="2020316" cy="235445"/>
          </a:xfrm>
          <a:prstGeom prst="rect">
            <a:avLst/>
          </a:prstGeom>
        </p:spPr>
      </p:pic>
      <p:sp>
        <p:nvSpPr>
          <p:cNvPr id="18" name="Rectangle 10">
            <a:extLst>
              <a:ext uri="{FF2B5EF4-FFF2-40B4-BE49-F238E27FC236}">
                <a16:creationId xmlns:a16="http://schemas.microsoft.com/office/drawing/2014/main" xmlns="" id="{574B3029-CB50-4E44-BD5F-2FE286D18A9C}"/>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2701073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0" y="44624"/>
            <a:ext cx="9144000" cy="36004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400" b="1" dirty="0">
                <a:solidFill>
                  <a:srgbClr val="005AA1"/>
                </a:solidFill>
                <a:latin typeface="Gotham Book"/>
                <a:cs typeface="Gotham Book"/>
              </a:rPr>
              <a:t>O PROJETO</a:t>
            </a:r>
          </a:p>
        </p:txBody>
      </p:sp>
      <p:sp>
        <p:nvSpPr>
          <p:cNvPr id="6" name="Espaço Reservado para Conteúdo 2"/>
          <p:cNvSpPr txBox="1">
            <a:spLocks/>
          </p:cNvSpPr>
          <p:nvPr/>
        </p:nvSpPr>
        <p:spPr>
          <a:xfrm>
            <a:off x="251520" y="764704"/>
            <a:ext cx="8424936" cy="5760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pt-BR" sz="2000" dirty="0"/>
              <a:t>Garantir a segurança hídrica de </a:t>
            </a:r>
            <a:r>
              <a:rPr lang="pt-BR" sz="2800" b="1" dirty="0"/>
              <a:t>12 milhões de habitantes</a:t>
            </a:r>
            <a:r>
              <a:rPr lang="pt-BR" sz="2000" dirty="0"/>
              <a:t>, em </a:t>
            </a:r>
            <a:r>
              <a:rPr lang="pt-BR" sz="2400" b="1" dirty="0"/>
              <a:t>390 municípios de PE, CE, PB, RN</a:t>
            </a:r>
            <a:r>
              <a:rPr lang="pt-BR" sz="2000" b="1" dirty="0"/>
              <a:t> </a:t>
            </a:r>
          </a:p>
          <a:p>
            <a:pPr algn="just"/>
            <a:endParaRPr lang="pt-BR" sz="2000" dirty="0"/>
          </a:p>
          <a:p>
            <a:pPr algn="just"/>
            <a:r>
              <a:rPr lang="pt-BR" sz="2000" dirty="0"/>
              <a:t>São </a:t>
            </a:r>
            <a:r>
              <a:rPr lang="pt-BR" sz="2800" b="1" dirty="0"/>
              <a:t>dois Eixos (477 Km)</a:t>
            </a:r>
            <a:r>
              <a:rPr lang="pt-BR" sz="2000" dirty="0"/>
              <a:t>: Norte com 260 km e Leste com 217 km</a:t>
            </a:r>
          </a:p>
          <a:p>
            <a:pPr algn="just"/>
            <a:endParaRPr lang="pt-BR" sz="2000" dirty="0"/>
          </a:p>
          <a:p>
            <a:pPr algn="just"/>
            <a:r>
              <a:rPr lang="pt-BR" sz="2000" dirty="0"/>
              <a:t>São 9 </a:t>
            </a:r>
            <a:r>
              <a:rPr lang="pt-BR" sz="2000" dirty="0" err="1"/>
              <a:t>EBs</a:t>
            </a:r>
            <a:r>
              <a:rPr lang="pt-BR" sz="2000" dirty="0"/>
              <a:t>, 27 reservatórios, 4 túneis, 13 aquedutos, 9 subestações de 69 </a:t>
            </a:r>
            <a:r>
              <a:rPr lang="pt-BR" sz="2000" dirty="0" smtClean="0"/>
              <a:t>kV </a:t>
            </a:r>
            <a:r>
              <a:rPr lang="pt-BR" sz="2000" dirty="0"/>
              <a:t>a 230 kV, e 270 km de linhas de transmissão</a:t>
            </a:r>
          </a:p>
          <a:p>
            <a:pPr algn="just"/>
            <a:endParaRPr lang="pt-BR" sz="2000" dirty="0"/>
          </a:p>
          <a:p>
            <a:pPr algn="just"/>
            <a:r>
              <a:rPr lang="pt-BR" sz="2000" dirty="0"/>
              <a:t>Abastecimento de água de grandes centros:</a:t>
            </a:r>
          </a:p>
          <a:p>
            <a:pPr algn="just"/>
            <a:endParaRPr lang="pt-BR" sz="2000" dirty="0"/>
          </a:p>
          <a:p>
            <a:pPr algn="just"/>
            <a:r>
              <a:rPr lang="pt-BR" sz="2000" dirty="0"/>
              <a:t>Fortaleza (CE), Juazeiro do Norte (CE), Campina Grande (PB), Mossoró (RN), Caruaru (PE) e João Pessoa (PB) e </a:t>
            </a:r>
            <a:r>
              <a:rPr lang="pt-BR" sz="2000" dirty="0" smtClean="0"/>
              <a:t>de </a:t>
            </a:r>
            <a:r>
              <a:rPr lang="pt-BR" sz="2000" dirty="0"/>
              <a:t>centenas </a:t>
            </a:r>
            <a:r>
              <a:rPr lang="pt-BR" sz="2000" dirty="0" smtClean="0"/>
              <a:t>de pequenas e </a:t>
            </a:r>
            <a:r>
              <a:rPr lang="pt-BR" sz="2000" smtClean="0"/>
              <a:t>médias cidades </a:t>
            </a:r>
            <a:r>
              <a:rPr lang="pt-BR" sz="2000" dirty="0"/>
              <a:t>do Semiárido </a:t>
            </a:r>
          </a:p>
        </p:txBody>
      </p:sp>
    </p:spTree>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7939" y="620976"/>
            <a:ext cx="9144000" cy="2015936"/>
          </a:xfrm>
          <a:prstGeom prst="rect">
            <a:avLst/>
          </a:prstGeom>
          <a:solidFill>
            <a:srgbClr val="002060"/>
          </a:solidFill>
          <a:ln>
            <a:solidFill>
              <a:schemeClr val="accent1">
                <a:lumMod val="40000"/>
                <a:lumOff val="60000"/>
              </a:schemeClr>
            </a:solidFill>
          </a:ln>
          <a:scene3d>
            <a:camera prst="orthographicFront"/>
            <a:lightRig rig="threePt" dir="t"/>
          </a:scene3d>
          <a:sp3d>
            <a:bevelT w="152400" h="50800" prst="softRound"/>
          </a:sp3d>
          <a:extLst/>
        </p:spPr>
        <p:txBody>
          <a:bodyPr wrap="square">
            <a:spAutoFit/>
          </a:bodyPr>
          <a:lstStyle/>
          <a:p>
            <a:pPr marL="285750" indent="-285750" eaLnBrk="0" hangingPunct="0">
              <a:spcBef>
                <a:spcPct val="50000"/>
              </a:spcBef>
              <a:buFont typeface="Wingdings" pitchFamily="2" charset="2"/>
              <a:buChar char="Ø"/>
            </a:pPr>
            <a:r>
              <a:rPr lang="pt-PT" sz="1600" b="1" dirty="0">
                <a:solidFill>
                  <a:srgbClr val="F6D106"/>
                </a:solidFill>
                <a:latin typeface="Arial" pitchFamily="34" charset="0"/>
                <a:cs typeface="Arial" pitchFamily="34" charset="0"/>
              </a:rPr>
              <a:t>Localização: </a:t>
            </a:r>
            <a:r>
              <a:rPr lang="pt-BR" sz="1600" b="1" dirty="0">
                <a:solidFill>
                  <a:srgbClr val="F6D106"/>
                </a:solidFill>
                <a:latin typeface="Arial" pitchFamily="34" charset="0"/>
                <a:cs typeface="Arial" pitchFamily="34" charset="0"/>
              </a:rPr>
              <a:t>desenvolve-se nos estados da Paraíba, Ceará e Rio Grande do Norte, partindo do reservatório Caiçara, localizado no município de São José de Piranhas (PB) e segue em direção ao Estado do Rio Grande do Norte</a:t>
            </a:r>
            <a:r>
              <a:rPr lang="pt-BR" sz="1600" dirty="0">
                <a:solidFill>
                  <a:srgbClr val="FFFF00"/>
                </a:solidFill>
              </a:rPr>
              <a:t>.</a:t>
            </a:r>
          </a:p>
          <a:p>
            <a:pPr marL="285750" indent="-285750" eaLnBrk="0" hangingPunct="0">
              <a:spcBef>
                <a:spcPct val="50000"/>
              </a:spcBef>
              <a:buFont typeface="Wingdings" pitchFamily="2" charset="2"/>
              <a:buChar char="Ø"/>
            </a:pPr>
            <a:r>
              <a:rPr lang="pt-PT" sz="1600" b="1" dirty="0">
                <a:solidFill>
                  <a:srgbClr val="F6D106"/>
                </a:solidFill>
                <a:latin typeface="Arial" pitchFamily="34" charset="0"/>
                <a:cs typeface="Arial" pitchFamily="34" charset="0"/>
              </a:rPr>
              <a:t>Extensão: 115,5 km (tem início na estrutura de Controle do reservatório Caiçara (PB) e entrega no Açude Público Angicos, na bacia do rio Apodi/RN)</a:t>
            </a:r>
          </a:p>
          <a:p>
            <a:pPr marL="285750" indent="-285750" eaLnBrk="0" hangingPunct="0">
              <a:spcBef>
                <a:spcPts val="600"/>
              </a:spcBef>
              <a:buFont typeface="Wingdings" pitchFamily="2" charset="2"/>
              <a:buChar char="Ø"/>
            </a:pPr>
            <a:r>
              <a:rPr lang="pt-PT" sz="1600" b="1" dirty="0">
                <a:solidFill>
                  <a:srgbClr val="F6D106"/>
                </a:solidFill>
                <a:latin typeface="Arial" pitchFamily="34" charset="0"/>
                <a:cs typeface="Arial" pitchFamily="34" charset="0"/>
              </a:rPr>
              <a:t>Condução Gravitária: através de canais trapezoidais, aquedutos e um túnel com capacidade máxima de condução de 20 m³/s até o Rio Grande do Norte </a:t>
            </a:r>
          </a:p>
        </p:txBody>
      </p:sp>
      <p:pic>
        <p:nvPicPr>
          <p:cNvPr id="7" name="Imagem 6" descr="Recorte de Tela"/>
          <p:cNvPicPr>
            <a:picLocks noChangeAspect="1"/>
          </p:cNvPicPr>
          <p:nvPr/>
        </p:nvPicPr>
        <p:blipFill rotWithShape="1">
          <a:blip r:embed="rId2">
            <a:extLst>
              <a:ext uri="{28A0092B-C50C-407E-A947-70E740481C1C}">
                <a14:useLocalDpi xmlns:a14="http://schemas.microsoft.com/office/drawing/2010/main" val="0"/>
              </a:ext>
            </a:extLst>
          </a:blip>
          <a:srcRect l="3783" r="2154"/>
          <a:stretch/>
        </p:blipFill>
        <p:spPr>
          <a:xfrm>
            <a:off x="-17939" y="2852936"/>
            <a:ext cx="9161940" cy="3897670"/>
          </a:xfrm>
          <a:prstGeom prst="rect">
            <a:avLst/>
          </a:prstGeom>
          <a:ln>
            <a:noFill/>
          </a:ln>
          <a:effectLst>
            <a:outerShdw blurRad="292100" dist="139700" dir="2700000" algn="tl" rotWithShape="0">
              <a:srgbClr val="333333">
                <a:alpha val="65000"/>
              </a:srgbClr>
            </a:outerShdw>
          </a:effectLst>
        </p:spPr>
      </p:pic>
      <p:sp>
        <p:nvSpPr>
          <p:cNvPr id="11" name="Retângulo 10">
            <a:extLst>
              <a:ext uri="{FF2B5EF4-FFF2-40B4-BE49-F238E27FC236}">
                <a16:creationId xmlns:a16="http://schemas.microsoft.com/office/drawing/2014/main" xmlns="" id="{BA953601-102D-4100-97CF-95DED67EBBC0}"/>
              </a:ext>
            </a:extLst>
          </p:cNvPr>
          <p:cNvSpPr/>
          <p:nvPr/>
        </p:nvSpPr>
        <p:spPr>
          <a:xfrm>
            <a:off x="1636016" y="-27384"/>
            <a:ext cx="6032328" cy="400110"/>
          </a:xfrm>
          <a:prstGeom prst="rect">
            <a:avLst/>
          </a:prstGeom>
        </p:spPr>
        <p:txBody>
          <a:bodyPr wrap="square">
            <a:spAutoFit/>
          </a:bodyPr>
          <a:lstStyle/>
          <a:p>
            <a:pPr algn="ctr">
              <a:spcBef>
                <a:spcPct val="0"/>
              </a:spcBef>
            </a:pPr>
            <a:r>
              <a:rPr lang="pt-PT" sz="2000" b="1" dirty="0">
                <a:solidFill>
                  <a:srgbClr val="005AA1"/>
                </a:solidFill>
                <a:latin typeface="Gotham Book"/>
              </a:rPr>
              <a:t>Resumo Geral</a:t>
            </a:r>
          </a:p>
        </p:txBody>
      </p:sp>
      <p:sp>
        <p:nvSpPr>
          <p:cNvPr id="12" name="Rectangle 16">
            <a:extLst>
              <a:ext uri="{FF2B5EF4-FFF2-40B4-BE49-F238E27FC236}">
                <a16:creationId xmlns:a16="http://schemas.microsoft.com/office/drawing/2014/main" xmlns="" id="{8A7065E5-2447-4E18-9BDF-318240B6E16E}"/>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13" name="Picture 8">
            <a:extLst>
              <a:ext uri="{FF2B5EF4-FFF2-40B4-BE49-F238E27FC236}">
                <a16:creationId xmlns:a16="http://schemas.microsoft.com/office/drawing/2014/main" xmlns="" id="{AAD2B887-1D6D-425E-9C92-40B03E99A1C5}"/>
              </a:ext>
            </a:extLst>
          </p:cNvPr>
          <p:cNvPicPr>
            <a:picLocks noChangeAspect="1"/>
          </p:cNvPicPr>
          <p:nvPr/>
        </p:nvPicPr>
        <p:blipFill>
          <a:blip r:embed="rId3"/>
          <a:stretch>
            <a:fillRect/>
          </a:stretch>
        </p:blipFill>
        <p:spPr>
          <a:xfrm>
            <a:off x="7027131" y="95195"/>
            <a:ext cx="2020316" cy="235445"/>
          </a:xfrm>
          <a:prstGeom prst="rect">
            <a:avLst/>
          </a:prstGeom>
        </p:spPr>
      </p:pic>
      <p:sp>
        <p:nvSpPr>
          <p:cNvPr id="14" name="Rectangle 10">
            <a:extLst>
              <a:ext uri="{FF2B5EF4-FFF2-40B4-BE49-F238E27FC236}">
                <a16:creationId xmlns:a16="http://schemas.microsoft.com/office/drawing/2014/main" xmlns="" id="{7DD1F66F-823B-400E-A8C9-F7960DFF1402}"/>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Tree>
    <p:extLst>
      <p:ext uri="{BB962C8B-B14F-4D97-AF65-F5344CB8AC3E}">
        <p14:creationId xmlns:p14="http://schemas.microsoft.com/office/powerpoint/2010/main" val="3040942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83568" y="836712"/>
            <a:ext cx="8064895" cy="523220"/>
          </a:xfrm>
          <a:prstGeom prst="rect">
            <a:avLst/>
          </a:prstGeom>
        </p:spPr>
        <p:txBody>
          <a:bodyPr wrap="square">
            <a:spAutoFit/>
          </a:bodyPr>
          <a:lstStyle/>
          <a:p>
            <a:pPr algn="ctr" eaLnBrk="0" hangingPunct="0"/>
            <a:r>
              <a:rPr lang="pt-PT" sz="2800" b="1" dirty="0">
                <a:solidFill>
                  <a:prstClr val="black"/>
                </a:solidFill>
                <a:latin typeface="Arial" pitchFamily="34" charset="0"/>
                <a:cs typeface="Arial" pitchFamily="34" charset="0"/>
              </a:rPr>
              <a:t>Componentes Principais do Sistema Adutor</a:t>
            </a:r>
          </a:p>
        </p:txBody>
      </p:sp>
      <p:grpSp>
        <p:nvGrpSpPr>
          <p:cNvPr id="14" name="Grupo 13"/>
          <p:cNvGrpSpPr/>
          <p:nvPr/>
        </p:nvGrpSpPr>
        <p:grpSpPr>
          <a:xfrm>
            <a:off x="107504" y="1784995"/>
            <a:ext cx="8882407" cy="4032448"/>
            <a:chOff x="107504" y="1784995"/>
            <a:chExt cx="8882407" cy="4032448"/>
          </a:xfrm>
        </p:grpSpPr>
        <p:pic>
          <p:nvPicPr>
            <p:cNvPr id="10" name="Imagem 9"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784995"/>
              <a:ext cx="8882407" cy="4032448"/>
            </a:xfrm>
            <a:prstGeom prst="rect">
              <a:avLst/>
            </a:prstGeom>
            <a:ln>
              <a:noFill/>
            </a:ln>
            <a:effectLst>
              <a:outerShdw blurRad="292100" dist="139700" dir="2700000" algn="tl" rotWithShape="0">
                <a:srgbClr val="333333">
                  <a:alpha val="65000"/>
                </a:srgbClr>
              </a:outerShdw>
            </a:effectLst>
          </p:spPr>
        </p:pic>
        <p:sp>
          <p:nvSpPr>
            <p:cNvPr id="12" name="Retângulo de cantos arredondados 11"/>
            <p:cNvSpPr/>
            <p:nvPr/>
          </p:nvSpPr>
          <p:spPr>
            <a:xfrm>
              <a:off x="971600" y="2615310"/>
              <a:ext cx="3615207" cy="2376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pt-BR">
                <a:solidFill>
                  <a:prstClr val="white"/>
                </a:solidFill>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91" t="28403" b="35799"/>
            <a:stretch/>
          </p:blipFill>
          <p:spPr bwMode="auto">
            <a:xfrm>
              <a:off x="221005" y="4053088"/>
              <a:ext cx="3527834" cy="23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tângulo de cantos arredondados 18"/>
            <p:cNvSpPr/>
            <p:nvPr/>
          </p:nvSpPr>
          <p:spPr>
            <a:xfrm>
              <a:off x="251520" y="5108139"/>
              <a:ext cx="4536504" cy="2613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pt-BR">
                <a:solidFill>
                  <a:prstClr val="white"/>
                </a:solidFill>
              </a:endParaRPr>
            </a:p>
          </p:txBody>
        </p:sp>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958" t="27055" r="6960" b="25675"/>
            <a:stretch/>
          </p:blipFill>
          <p:spPr bwMode="auto">
            <a:xfrm>
              <a:off x="207345" y="5108139"/>
              <a:ext cx="5118140" cy="30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6">
            <a:extLst>
              <a:ext uri="{FF2B5EF4-FFF2-40B4-BE49-F238E27FC236}">
                <a16:creationId xmlns:a16="http://schemas.microsoft.com/office/drawing/2014/main" xmlns="" id="{5D349B28-883D-4AD7-AF67-F90B57DCACAB}"/>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13" name="Picture 8">
            <a:extLst>
              <a:ext uri="{FF2B5EF4-FFF2-40B4-BE49-F238E27FC236}">
                <a16:creationId xmlns:a16="http://schemas.microsoft.com/office/drawing/2014/main" xmlns="" id="{4AC4384A-8A87-47F8-BE48-B119BA9E5243}"/>
              </a:ext>
            </a:extLst>
          </p:cNvPr>
          <p:cNvPicPr>
            <a:picLocks noChangeAspect="1"/>
          </p:cNvPicPr>
          <p:nvPr/>
        </p:nvPicPr>
        <p:blipFill>
          <a:blip r:embed="rId5"/>
          <a:stretch>
            <a:fillRect/>
          </a:stretch>
        </p:blipFill>
        <p:spPr>
          <a:xfrm>
            <a:off x="7027131" y="95195"/>
            <a:ext cx="2020316" cy="235445"/>
          </a:xfrm>
          <a:prstGeom prst="rect">
            <a:avLst/>
          </a:prstGeom>
        </p:spPr>
      </p:pic>
      <p:sp>
        <p:nvSpPr>
          <p:cNvPr id="15" name="Rectangle 10">
            <a:extLst>
              <a:ext uri="{FF2B5EF4-FFF2-40B4-BE49-F238E27FC236}">
                <a16:creationId xmlns:a16="http://schemas.microsoft.com/office/drawing/2014/main" xmlns="" id="{655AB6CD-1A39-4075-87B4-D7A932D81A4A}"/>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3" name="Retângulo 2">
            <a:extLst>
              <a:ext uri="{FF2B5EF4-FFF2-40B4-BE49-F238E27FC236}">
                <a16:creationId xmlns:a16="http://schemas.microsoft.com/office/drawing/2014/main" xmlns="" id="{3C769A29-B931-4105-A33A-6CD3E21D3A05}"/>
              </a:ext>
            </a:extLst>
          </p:cNvPr>
          <p:cNvSpPr/>
          <p:nvPr/>
        </p:nvSpPr>
        <p:spPr>
          <a:xfrm>
            <a:off x="3419872" y="2575"/>
            <a:ext cx="1704313" cy="369332"/>
          </a:xfrm>
          <a:prstGeom prst="rect">
            <a:avLst/>
          </a:prstGeom>
        </p:spPr>
        <p:txBody>
          <a:bodyPr wrap="none">
            <a:spAutoFit/>
          </a:bodyPr>
          <a:lstStyle/>
          <a:p>
            <a:pPr algn="ctr">
              <a:spcBef>
                <a:spcPct val="0"/>
              </a:spcBef>
            </a:pPr>
            <a:r>
              <a:rPr lang="pt-PT" b="1" dirty="0">
                <a:solidFill>
                  <a:srgbClr val="005AA1"/>
                </a:solidFill>
                <a:latin typeface="Gotham Book"/>
              </a:rPr>
              <a:t>Ramal do Apodi</a:t>
            </a:r>
          </a:p>
        </p:txBody>
      </p:sp>
    </p:spTree>
    <p:extLst>
      <p:ext uri="{BB962C8B-B14F-4D97-AF65-F5344CB8AC3E}">
        <p14:creationId xmlns:p14="http://schemas.microsoft.com/office/powerpoint/2010/main" val="2671917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2322814"/>
            <a:ext cx="4038093" cy="461665"/>
          </a:xfrm>
          <a:prstGeom prst="rect">
            <a:avLst/>
          </a:prstGeom>
        </p:spPr>
        <p:txBody>
          <a:bodyPr wrap="none">
            <a:spAutoFit/>
          </a:bodyPr>
          <a:lstStyle/>
          <a:p>
            <a:pPr algn="ctr" eaLnBrk="0" hangingPunct="0"/>
            <a:r>
              <a:rPr lang="pt-PT" sz="2400" b="1" u="sng" dirty="0">
                <a:solidFill>
                  <a:prstClr val="black"/>
                </a:solidFill>
                <a:latin typeface="Arial" pitchFamily="34" charset="0"/>
                <a:cs typeface="Arial" pitchFamily="34" charset="0"/>
              </a:rPr>
              <a:t>Atividades em Andamento</a:t>
            </a:r>
          </a:p>
        </p:txBody>
      </p:sp>
      <p:sp>
        <p:nvSpPr>
          <p:cNvPr id="7" name="CaixaDeTexto 6"/>
          <p:cNvSpPr txBox="1"/>
          <p:nvPr/>
        </p:nvSpPr>
        <p:spPr>
          <a:xfrm>
            <a:off x="9624" y="2983592"/>
            <a:ext cx="8964488" cy="2308324"/>
          </a:xfrm>
          <a:prstGeom prst="rect">
            <a:avLst/>
          </a:prstGeom>
          <a:noFill/>
        </p:spPr>
        <p:txBody>
          <a:bodyPr wrap="square" rtlCol="0">
            <a:spAutoFit/>
          </a:bodyPr>
          <a:lstStyle/>
          <a:p>
            <a:pPr marL="285750" indent="-285750" algn="just" fontAlgn="base">
              <a:spcBef>
                <a:spcPct val="0"/>
              </a:spcBef>
              <a:spcAft>
                <a:spcPct val="0"/>
              </a:spcAft>
              <a:buFont typeface="Arial" panose="020B0604020202020204" pitchFamily="34" charset="0"/>
              <a:buChar char="•"/>
            </a:pPr>
            <a:r>
              <a:rPr lang="pt-BR" sz="2400" dirty="0" smtClean="0">
                <a:solidFill>
                  <a:prstClr val="black"/>
                </a:solidFill>
                <a:latin typeface="Arial" pitchFamily="34" charset="0"/>
              </a:rPr>
              <a:t>Planejamento, </a:t>
            </a:r>
            <a:r>
              <a:rPr lang="pt-BR" sz="2400" dirty="0">
                <a:solidFill>
                  <a:prstClr val="black"/>
                </a:solidFill>
                <a:latin typeface="Arial" pitchFamily="34" charset="0"/>
              </a:rPr>
              <a:t>orçamentação das </a:t>
            </a:r>
            <a:r>
              <a:rPr lang="pt-BR" sz="2400" dirty="0" smtClean="0">
                <a:solidFill>
                  <a:prstClr val="black"/>
                </a:solidFill>
                <a:latin typeface="Arial" pitchFamily="34" charset="0"/>
              </a:rPr>
              <a:t>obras e preparação do Edital pela Gerenciadora</a:t>
            </a:r>
            <a:endParaRPr lang="pt-BR" sz="2400" dirty="0">
              <a:solidFill>
                <a:prstClr val="black"/>
              </a:solidFill>
              <a:latin typeface="Arial" pitchFamily="34" charset="0"/>
            </a:endParaRPr>
          </a:p>
          <a:p>
            <a:pPr lvl="2" algn="just" fontAlgn="base">
              <a:spcBef>
                <a:spcPct val="0"/>
              </a:spcBef>
              <a:spcAft>
                <a:spcPct val="0"/>
              </a:spcAft>
            </a:pPr>
            <a:endParaRPr lang="pt-BR" sz="2400" dirty="0">
              <a:solidFill>
                <a:prstClr val="black"/>
              </a:solidFill>
              <a:latin typeface="Arial" pitchFamily="34" charset="0"/>
            </a:endParaRPr>
          </a:p>
          <a:p>
            <a:pPr marL="285750" indent="-285750" algn="just" fontAlgn="base">
              <a:spcBef>
                <a:spcPct val="0"/>
              </a:spcBef>
              <a:spcAft>
                <a:spcPct val="0"/>
              </a:spcAft>
              <a:buFont typeface="Arial" panose="020B0604020202020204" pitchFamily="34" charset="0"/>
              <a:buChar char="•"/>
            </a:pPr>
            <a:r>
              <a:rPr lang="pt-BR" sz="2400" dirty="0">
                <a:solidFill>
                  <a:prstClr val="black"/>
                </a:solidFill>
                <a:latin typeface="Arial" pitchFamily="34" charset="0"/>
              </a:rPr>
              <a:t>Cadastramento Fundiário:</a:t>
            </a:r>
          </a:p>
          <a:p>
            <a:pPr marL="990600" indent="-990600" algn="just" fontAlgn="base">
              <a:spcBef>
                <a:spcPct val="0"/>
              </a:spcBef>
              <a:spcAft>
                <a:spcPct val="0"/>
              </a:spcAft>
            </a:pPr>
            <a:r>
              <a:rPr lang="pt-BR" sz="2400" dirty="0">
                <a:solidFill>
                  <a:prstClr val="black"/>
                </a:solidFill>
                <a:latin typeface="Arial" pitchFamily="34" charset="0"/>
              </a:rPr>
              <a:t>	Foi concluído, permitindo início dos procedimentos de desapropriação. </a:t>
            </a:r>
          </a:p>
        </p:txBody>
      </p:sp>
      <p:sp>
        <p:nvSpPr>
          <p:cNvPr id="9" name="Retângulo 8"/>
          <p:cNvSpPr/>
          <p:nvPr/>
        </p:nvSpPr>
        <p:spPr>
          <a:xfrm>
            <a:off x="-36512" y="805540"/>
            <a:ext cx="5465599" cy="461665"/>
          </a:xfrm>
          <a:prstGeom prst="rect">
            <a:avLst/>
          </a:prstGeom>
        </p:spPr>
        <p:txBody>
          <a:bodyPr wrap="none">
            <a:spAutoFit/>
          </a:bodyPr>
          <a:lstStyle/>
          <a:p>
            <a:pPr algn="ctr" eaLnBrk="0" hangingPunct="0"/>
            <a:r>
              <a:rPr lang="pt-PT" sz="2400" b="1" u="sng" dirty="0">
                <a:solidFill>
                  <a:prstClr val="black"/>
                </a:solidFill>
                <a:latin typeface="Arial" pitchFamily="34" charset="0"/>
                <a:cs typeface="Arial" pitchFamily="34" charset="0"/>
              </a:rPr>
              <a:t>Valor Estimado do Empreendimento</a:t>
            </a:r>
          </a:p>
        </p:txBody>
      </p:sp>
      <p:sp>
        <p:nvSpPr>
          <p:cNvPr id="12" name="CaixaDeTexto 11"/>
          <p:cNvSpPr txBox="1"/>
          <p:nvPr/>
        </p:nvSpPr>
        <p:spPr>
          <a:xfrm>
            <a:off x="169788" y="1386710"/>
            <a:ext cx="4690244" cy="461665"/>
          </a:xfrm>
          <a:prstGeom prst="rect">
            <a:avLst/>
          </a:prstGeom>
          <a:noFill/>
        </p:spPr>
        <p:txBody>
          <a:bodyPr wrap="square" rtlCol="0">
            <a:spAutoFit/>
          </a:bodyPr>
          <a:lstStyle/>
          <a:p>
            <a:pPr lvl="2" algn="just" fontAlgn="base">
              <a:spcBef>
                <a:spcPct val="0"/>
              </a:spcBef>
              <a:spcAft>
                <a:spcPct val="0"/>
              </a:spcAft>
            </a:pPr>
            <a:r>
              <a:rPr lang="pt-BR" sz="2400" dirty="0">
                <a:solidFill>
                  <a:prstClr val="black"/>
                </a:solidFill>
                <a:latin typeface="Arial" pitchFamily="34" charset="0"/>
              </a:rPr>
              <a:t>R$ 2,1 Bilhões</a:t>
            </a:r>
          </a:p>
        </p:txBody>
      </p:sp>
      <p:sp>
        <p:nvSpPr>
          <p:cNvPr id="8" name="Rectangle 16">
            <a:extLst>
              <a:ext uri="{FF2B5EF4-FFF2-40B4-BE49-F238E27FC236}">
                <a16:creationId xmlns:a16="http://schemas.microsoft.com/office/drawing/2014/main" xmlns="" id="{E1EA1343-0721-400A-B679-57CF4A64DCE7}"/>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10" name="Picture 8">
            <a:extLst>
              <a:ext uri="{FF2B5EF4-FFF2-40B4-BE49-F238E27FC236}">
                <a16:creationId xmlns:a16="http://schemas.microsoft.com/office/drawing/2014/main" xmlns="" id="{2544DB73-787B-4109-A524-9881483E23B9}"/>
              </a:ext>
            </a:extLst>
          </p:cNvPr>
          <p:cNvPicPr>
            <a:picLocks noChangeAspect="1"/>
          </p:cNvPicPr>
          <p:nvPr/>
        </p:nvPicPr>
        <p:blipFill>
          <a:blip r:embed="rId3"/>
          <a:stretch>
            <a:fillRect/>
          </a:stretch>
        </p:blipFill>
        <p:spPr>
          <a:xfrm>
            <a:off x="7027131" y="95195"/>
            <a:ext cx="2020316" cy="235445"/>
          </a:xfrm>
          <a:prstGeom prst="rect">
            <a:avLst/>
          </a:prstGeom>
        </p:spPr>
      </p:pic>
      <p:sp>
        <p:nvSpPr>
          <p:cNvPr id="11" name="Rectangle 10">
            <a:extLst>
              <a:ext uri="{FF2B5EF4-FFF2-40B4-BE49-F238E27FC236}">
                <a16:creationId xmlns:a16="http://schemas.microsoft.com/office/drawing/2014/main" xmlns="" id="{F4EC1757-E0B0-45E4-A2D9-9E71DF24FB2E}"/>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2" name="Retângulo 1">
            <a:extLst>
              <a:ext uri="{FF2B5EF4-FFF2-40B4-BE49-F238E27FC236}">
                <a16:creationId xmlns:a16="http://schemas.microsoft.com/office/drawing/2014/main" xmlns="" id="{160D071D-81AF-48E1-93B2-D8CBBF29A1E8}"/>
              </a:ext>
            </a:extLst>
          </p:cNvPr>
          <p:cNvSpPr/>
          <p:nvPr/>
        </p:nvSpPr>
        <p:spPr>
          <a:xfrm>
            <a:off x="3419872" y="-14843"/>
            <a:ext cx="1704313" cy="369332"/>
          </a:xfrm>
          <a:prstGeom prst="rect">
            <a:avLst/>
          </a:prstGeom>
        </p:spPr>
        <p:txBody>
          <a:bodyPr wrap="none">
            <a:spAutoFit/>
          </a:bodyPr>
          <a:lstStyle/>
          <a:p>
            <a:pPr algn="ctr">
              <a:spcBef>
                <a:spcPct val="0"/>
              </a:spcBef>
            </a:pPr>
            <a:r>
              <a:rPr lang="pt-PT" b="1" dirty="0">
                <a:solidFill>
                  <a:srgbClr val="005AA1"/>
                </a:solidFill>
                <a:latin typeface="Gotham Book"/>
              </a:rPr>
              <a:t>Ramal do Apodi</a:t>
            </a:r>
          </a:p>
        </p:txBody>
      </p:sp>
    </p:spTree>
    <p:extLst>
      <p:ext uri="{BB962C8B-B14F-4D97-AF65-F5344CB8AC3E}">
        <p14:creationId xmlns:p14="http://schemas.microsoft.com/office/powerpoint/2010/main" val="2688635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xmlns="" id="{E1EA1343-0721-400A-B679-57CF4A64DCE7}"/>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10" name="Picture 8">
            <a:extLst>
              <a:ext uri="{FF2B5EF4-FFF2-40B4-BE49-F238E27FC236}">
                <a16:creationId xmlns:a16="http://schemas.microsoft.com/office/drawing/2014/main" xmlns="" id="{2544DB73-787B-4109-A524-9881483E23B9}"/>
              </a:ext>
            </a:extLst>
          </p:cNvPr>
          <p:cNvPicPr>
            <a:picLocks noChangeAspect="1"/>
          </p:cNvPicPr>
          <p:nvPr/>
        </p:nvPicPr>
        <p:blipFill>
          <a:blip r:embed="rId3"/>
          <a:stretch>
            <a:fillRect/>
          </a:stretch>
        </p:blipFill>
        <p:spPr>
          <a:xfrm>
            <a:off x="7027131" y="95195"/>
            <a:ext cx="2020316" cy="235445"/>
          </a:xfrm>
          <a:prstGeom prst="rect">
            <a:avLst/>
          </a:prstGeom>
        </p:spPr>
      </p:pic>
      <p:sp>
        <p:nvSpPr>
          <p:cNvPr id="11" name="Rectangle 10">
            <a:extLst>
              <a:ext uri="{FF2B5EF4-FFF2-40B4-BE49-F238E27FC236}">
                <a16:creationId xmlns:a16="http://schemas.microsoft.com/office/drawing/2014/main" xmlns="" id="{F4EC1757-E0B0-45E4-A2D9-9E71DF24FB2E}"/>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2" name="Retângulo 1">
            <a:extLst>
              <a:ext uri="{FF2B5EF4-FFF2-40B4-BE49-F238E27FC236}">
                <a16:creationId xmlns:a16="http://schemas.microsoft.com/office/drawing/2014/main" xmlns="" id="{160D071D-81AF-48E1-93B2-D8CBBF29A1E8}"/>
              </a:ext>
            </a:extLst>
          </p:cNvPr>
          <p:cNvSpPr/>
          <p:nvPr/>
        </p:nvSpPr>
        <p:spPr>
          <a:xfrm>
            <a:off x="3419872" y="-14843"/>
            <a:ext cx="1704313" cy="369332"/>
          </a:xfrm>
          <a:prstGeom prst="rect">
            <a:avLst/>
          </a:prstGeom>
        </p:spPr>
        <p:txBody>
          <a:bodyPr wrap="none">
            <a:spAutoFit/>
          </a:bodyPr>
          <a:lstStyle/>
          <a:p>
            <a:pPr algn="ctr">
              <a:spcBef>
                <a:spcPct val="0"/>
              </a:spcBef>
            </a:pPr>
            <a:r>
              <a:rPr lang="pt-PT" b="1" dirty="0">
                <a:solidFill>
                  <a:srgbClr val="005AA1"/>
                </a:solidFill>
                <a:latin typeface="Gotham Book"/>
              </a:rPr>
              <a:t>Ramal do Apodi</a:t>
            </a:r>
          </a:p>
        </p:txBody>
      </p:sp>
      <p:sp>
        <p:nvSpPr>
          <p:cNvPr id="14" name="Retângulo 13"/>
          <p:cNvSpPr/>
          <p:nvPr/>
        </p:nvSpPr>
        <p:spPr>
          <a:xfrm>
            <a:off x="179512" y="805540"/>
            <a:ext cx="2029722" cy="461665"/>
          </a:xfrm>
          <a:prstGeom prst="rect">
            <a:avLst/>
          </a:prstGeom>
        </p:spPr>
        <p:txBody>
          <a:bodyPr wrap="none">
            <a:spAutoFit/>
          </a:bodyPr>
          <a:lstStyle/>
          <a:p>
            <a:pPr algn="ctr" eaLnBrk="0" hangingPunct="0"/>
            <a:r>
              <a:rPr lang="pt-PT" sz="2400" b="1" u="sng" dirty="0" smtClean="0">
                <a:solidFill>
                  <a:prstClr val="black"/>
                </a:solidFill>
                <a:latin typeface="Arial" pitchFamily="34" charset="0"/>
                <a:cs typeface="Arial" pitchFamily="34" charset="0"/>
              </a:rPr>
              <a:t>Outorga Pisf</a:t>
            </a:r>
          </a:p>
        </p:txBody>
      </p:sp>
      <p:sp>
        <p:nvSpPr>
          <p:cNvPr id="15" name="CaixaDeTexto 14"/>
          <p:cNvSpPr txBox="1"/>
          <p:nvPr/>
        </p:nvSpPr>
        <p:spPr>
          <a:xfrm>
            <a:off x="32573" y="1383992"/>
            <a:ext cx="8964488" cy="1569660"/>
          </a:xfrm>
          <a:prstGeom prst="rect">
            <a:avLst/>
          </a:prstGeom>
          <a:noFill/>
        </p:spPr>
        <p:txBody>
          <a:bodyPr wrap="square" rtlCol="0">
            <a:spAutoFit/>
          </a:bodyPr>
          <a:lstStyle/>
          <a:p>
            <a:pPr marL="285750" indent="-285750" algn="just" fontAlgn="base">
              <a:spcBef>
                <a:spcPct val="0"/>
              </a:spcBef>
              <a:spcAft>
                <a:spcPct val="0"/>
              </a:spcAft>
              <a:buFont typeface="Arial" panose="020B0604020202020204" pitchFamily="34" charset="0"/>
              <a:buChar char="•"/>
            </a:pPr>
            <a:r>
              <a:rPr lang="pt-BR" sz="2400" dirty="0" smtClean="0">
                <a:solidFill>
                  <a:prstClr val="black"/>
                </a:solidFill>
                <a:latin typeface="Arial" pitchFamily="34" charset="0"/>
              </a:rPr>
              <a:t>26,4 m³/s – média anual;</a:t>
            </a:r>
          </a:p>
          <a:p>
            <a:pPr marL="285750" indent="-285750" algn="just" fontAlgn="base">
              <a:spcBef>
                <a:spcPct val="0"/>
              </a:spcBef>
              <a:spcAft>
                <a:spcPct val="0"/>
              </a:spcAft>
              <a:buFont typeface="Arial" panose="020B0604020202020204" pitchFamily="34" charset="0"/>
              <a:buChar char="•"/>
            </a:pPr>
            <a:r>
              <a:rPr lang="pt-BR" sz="2400" dirty="0" smtClean="0">
                <a:solidFill>
                  <a:prstClr val="black"/>
                </a:solidFill>
                <a:latin typeface="Arial" pitchFamily="34" charset="0"/>
              </a:rPr>
              <a:t>Distribuição considerada na NT da ANA sobre a outorga;</a:t>
            </a:r>
            <a:endParaRPr lang="pt-BR" sz="2400" dirty="0">
              <a:solidFill>
                <a:prstClr val="black"/>
              </a:solidFill>
              <a:latin typeface="Arial" pitchFamily="34" charset="0"/>
            </a:endParaRPr>
          </a:p>
          <a:p>
            <a:pPr marL="285750" indent="-285750" algn="just" fontAlgn="base">
              <a:spcBef>
                <a:spcPct val="0"/>
              </a:spcBef>
              <a:spcAft>
                <a:spcPct val="0"/>
              </a:spcAft>
              <a:buFont typeface="Arial" panose="020B0604020202020204" pitchFamily="34" charset="0"/>
              <a:buChar char="•"/>
            </a:pPr>
            <a:endParaRPr lang="pt-BR" sz="2400" dirty="0">
              <a:solidFill>
                <a:prstClr val="black"/>
              </a:solidFill>
              <a:latin typeface="Arial" pitchFamily="34" charset="0"/>
            </a:endParaRPr>
          </a:p>
          <a:p>
            <a:pPr marL="285750" indent="-285750" algn="just" fontAlgn="base">
              <a:spcBef>
                <a:spcPct val="0"/>
              </a:spcBef>
              <a:spcAft>
                <a:spcPct val="0"/>
              </a:spcAft>
              <a:buFont typeface="Arial" panose="020B0604020202020204" pitchFamily="34" charset="0"/>
              <a:buChar char="•"/>
            </a:pPr>
            <a:endParaRPr lang="pt-BR" sz="2400" dirty="0" smtClean="0">
              <a:solidFill>
                <a:prstClr val="black"/>
              </a:solidFill>
              <a:latin typeface="Arial" pitchFamily="34" charset="0"/>
            </a:endParaRPr>
          </a:p>
        </p:txBody>
      </p:sp>
      <p:pic>
        <p:nvPicPr>
          <p:cNvPr id="16" name="Imagem 15"/>
          <p:cNvPicPr>
            <a:picLocks noChangeAspect="1"/>
          </p:cNvPicPr>
          <p:nvPr/>
        </p:nvPicPr>
        <p:blipFill rotWithShape="1">
          <a:blip r:embed="rId4" cstate="print">
            <a:extLst>
              <a:ext uri="{28A0092B-C50C-407E-A947-70E740481C1C}">
                <a14:useLocalDpi xmlns:a14="http://schemas.microsoft.com/office/drawing/2010/main"/>
              </a:ext>
            </a:extLst>
          </a:blip>
          <a:srcRect t="2084"/>
          <a:stretch/>
        </p:blipFill>
        <p:spPr>
          <a:xfrm>
            <a:off x="2699792" y="2348880"/>
            <a:ext cx="4032448" cy="3384376"/>
          </a:xfrm>
          <a:prstGeom prst="rect">
            <a:avLst/>
          </a:prstGeom>
          <a:ln>
            <a:solidFill>
              <a:schemeClr val="tx1"/>
            </a:solidFill>
          </a:ln>
        </p:spPr>
      </p:pic>
      <p:sp>
        <p:nvSpPr>
          <p:cNvPr id="17" name="Botão de ação: Retornar 16">
            <a:hlinkClick r:id="rId5" action="ppaction://hlinksldjump" highlightClick="1"/>
          </p:cNvPr>
          <p:cNvSpPr/>
          <p:nvPr/>
        </p:nvSpPr>
        <p:spPr>
          <a:xfrm>
            <a:off x="3850125" y="6394446"/>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8" name="Elipse 17"/>
          <p:cNvSpPr/>
          <p:nvPr/>
        </p:nvSpPr>
        <p:spPr>
          <a:xfrm>
            <a:off x="6268514" y="5093893"/>
            <a:ext cx="458233" cy="216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Tree>
    <p:extLst>
      <p:ext uri="{BB962C8B-B14F-4D97-AF65-F5344CB8AC3E}">
        <p14:creationId xmlns:p14="http://schemas.microsoft.com/office/powerpoint/2010/main" val="33226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6" name="Imagem 5">
            <a:extLst>
              <a:ext uri="{FF2B5EF4-FFF2-40B4-BE49-F238E27FC236}">
                <a16:creationId xmlns:a16="http://schemas.microsoft.com/office/drawing/2014/main" xmlns="" id="{608DE304-987A-4F08-978C-BC068122E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a:ln>
            <a:noFill/>
          </a:ln>
          <a:effectLst>
            <a:outerShdw blurRad="292100" dist="139700" dir="2700000" algn="tl" rotWithShape="0">
              <a:srgbClr val="333333">
                <a:alpha val="65000"/>
              </a:srgbClr>
            </a:outerShdw>
          </a:effectLst>
        </p:spPr>
      </p:pic>
      <p:sp>
        <p:nvSpPr>
          <p:cNvPr id="2" name="Retângulo 1">
            <a:extLst>
              <a:ext uri="{FF2B5EF4-FFF2-40B4-BE49-F238E27FC236}">
                <a16:creationId xmlns:a16="http://schemas.microsoft.com/office/drawing/2014/main" xmlns="" id="{CBF4998F-F845-41CC-AEEB-7A208050A7DD}"/>
              </a:ext>
            </a:extLst>
          </p:cNvPr>
          <p:cNvSpPr/>
          <p:nvPr/>
        </p:nvSpPr>
        <p:spPr>
          <a:xfrm>
            <a:off x="3322207" y="422627"/>
            <a:ext cx="1927131" cy="369332"/>
          </a:xfrm>
          <a:prstGeom prst="rect">
            <a:avLst/>
          </a:prstGeom>
        </p:spPr>
        <p:txBody>
          <a:bodyPr wrap="none">
            <a:spAutoFit/>
          </a:bodyPr>
          <a:lstStyle/>
          <a:p>
            <a:r>
              <a:rPr lang="pt-BR" b="1" dirty="0">
                <a:solidFill>
                  <a:srgbClr val="005AA1"/>
                </a:solidFill>
                <a:latin typeface="Gotham Book"/>
                <a:cs typeface="Gotham Book"/>
              </a:rPr>
              <a:t>Ponte Sobre Canal</a:t>
            </a:r>
            <a:endParaRPr lang="pt-BR" dirty="0"/>
          </a:p>
        </p:txBody>
      </p:sp>
    </p:spTree>
    <p:extLst>
      <p:ext uri="{BB962C8B-B14F-4D97-AF65-F5344CB8AC3E}">
        <p14:creationId xmlns:p14="http://schemas.microsoft.com/office/powerpoint/2010/main" val="8983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5" name="Imagem 4">
            <a:extLst>
              <a:ext uri="{FF2B5EF4-FFF2-40B4-BE49-F238E27FC236}">
                <a16:creationId xmlns:a16="http://schemas.microsoft.com/office/drawing/2014/main" xmlns="" id="{17440DEC-EB07-4FD5-9341-631995CF2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663" y="908720"/>
            <a:ext cx="7557025" cy="5667768"/>
          </a:xfrm>
          <a:prstGeom prst="rect">
            <a:avLst/>
          </a:prstGeom>
          <a:ln>
            <a:noFill/>
          </a:ln>
          <a:effectLst>
            <a:outerShdw blurRad="292100" dist="139700" dir="2700000" algn="tl" rotWithShape="0">
              <a:srgbClr val="333333">
                <a:alpha val="65000"/>
              </a:srgbClr>
            </a:outerShdw>
          </a:effectLst>
        </p:spPr>
      </p:pic>
      <p:sp>
        <p:nvSpPr>
          <p:cNvPr id="10" name="Retângulo 9">
            <a:extLst>
              <a:ext uri="{FF2B5EF4-FFF2-40B4-BE49-F238E27FC236}">
                <a16:creationId xmlns:a16="http://schemas.microsoft.com/office/drawing/2014/main" xmlns="" id="{C4D50245-E943-4646-A97E-A54F150EC502}"/>
              </a:ext>
            </a:extLst>
          </p:cNvPr>
          <p:cNvSpPr/>
          <p:nvPr/>
        </p:nvSpPr>
        <p:spPr>
          <a:xfrm>
            <a:off x="3322207" y="422627"/>
            <a:ext cx="2017347" cy="369332"/>
          </a:xfrm>
          <a:prstGeom prst="rect">
            <a:avLst/>
          </a:prstGeom>
        </p:spPr>
        <p:txBody>
          <a:bodyPr wrap="none">
            <a:spAutoFit/>
          </a:bodyPr>
          <a:lstStyle/>
          <a:p>
            <a:r>
              <a:rPr lang="pt-BR" b="1" dirty="0">
                <a:solidFill>
                  <a:srgbClr val="005AA1"/>
                </a:solidFill>
                <a:latin typeface="Gotham Book"/>
                <a:cs typeface="Gotham Book"/>
              </a:rPr>
              <a:t>Segmento de Canal</a:t>
            </a:r>
            <a:endParaRPr lang="pt-BR" dirty="0"/>
          </a:p>
        </p:txBody>
      </p:sp>
    </p:spTree>
    <p:extLst>
      <p:ext uri="{BB962C8B-B14F-4D97-AF65-F5344CB8AC3E}">
        <p14:creationId xmlns:p14="http://schemas.microsoft.com/office/powerpoint/2010/main" val="294427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5" name="Imagem 4">
            <a:extLst>
              <a:ext uri="{FF2B5EF4-FFF2-40B4-BE49-F238E27FC236}">
                <a16:creationId xmlns:a16="http://schemas.microsoft.com/office/drawing/2014/main" xmlns="" id="{4457CE63-B395-4945-82FA-C7739332A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7" y="936413"/>
            <a:ext cx="7557025" cy="5667768"/>
          </a:xfrm>
          <a:prstGeom prst="rect">
            <a:avLst/>
          </a:prstGeom>
          <a:ln>
            <a:noFill/>
          </a:ln>
          <a:effectLst>
            <a:outerShdw blurRad="292100" dist="139700" dir="2700000" algn="tl" rotWithShape="0">
              <a:srgbClr val="333333">
                <a:alpha val="65000"/>
              </a:srgbClr>
            </a:outerShdw>
          </a:effectLst>
        </p:spPr>
      </p:pic>
      <p:sp>
        <p:nvSpPr>
          <p:cNvPr id="6" name="Retângulo 5">
            <a:extLst>
              <a:ext uri="{FF2B5EF4-FFF2-40B4-BE49-F238E27FC236}">
                <a16:creationId xmlns:a16="http://schemas.microsoft.com/office/drawing/2014/main" xmlns="" id="{E4219F35-BFEA-4B44-991B-E38DEFECF85E}"/>
              </a:ext>
            </a:extLst>
          </p:cNvPr>
          <p:cNvSpPr/>
          <p:nvPr/>
        </p:nvSpPr>
        <p:spPr>
          <a:xfrm>
            <a:off x="2699792" y="487645"/>
            <a:ext cx="3320717" cy="369332"/>
          </a:xfrm>
          <a:prstGeom prst="rect">
            <a:avLst/>
          </a:prstGeom>
        </p:spPr>
        <p:txBody>
          <a:bodyPr wrap="none">
            <a:spAutoFit/>
          </a:bodyPr>
          <a:lstStyle/>
          <a:p>
            <a:r>
              <a:rPr lang="pt-BR" b="1" dirty="0">
                <a:solidFill>
                  <a:srgbClr val="005AA1"/>
                </a:solidFill>
                <a:latin typeface="Gotham Book"/>
              </a:rPr>
              <a:t>Chegada do Canal em Terra Nova</a:t>
            </a:r>
            <a:endParaRPr lang="pt-BR" dirty="0"/>
          </a:p>
        </p:txBody>
      </p:sp>
    </p:spTree>
    <p:extLst>
      <p:ext uri="{BB962C8B-B14F-4D97-AF65-F5344CB8AC3E}">
        <p14:creationId xmlns:p14="http://schemas.microsoft.com/office/powerpoint/2010/main" val="2882247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5" name="Imagem 4">
            <a:extLst>
              <a:ext uri="{FF2B5EF4-FFF2-40B4-BE49-F238E27FC236}">
                <a16:creationId xmlns:a16="http://schemas.microsoft.com/office/drawing/2014/main" xmlns="" id="{58E812ED-3C9E-490F-B642-6927D9858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87" y="905808"/>
            <a:ext cx="7557025" cy="5667768"/>
          </a:xfrm>
          <a:prstGeom prst="rect">
            <a:avLst/>
          </a:prstGeom>
          <a:ln>
            <a:noFill/>
          </a:ln>
          <a:effectLst>
            <a:outerShdw blurRad="292100" dist="139700" dir="2700000" algn="tl" rotWithShape="0">
              <a:srgbClr val="333333">
                <a:alpha val="65000"/>
              </a:srgbClr>
            </a:outerShdw>
          </a:effectLst>
        </p:spPr>
      </p:pic>
      <p:sp>
        <p:nvSpPr>
          <p:cNvPr id="10" name="Retângulo 9">
            <a:extLst>
              <a:ext uri="{FF2B5EF4-FFF2-40B4-BE49-F238E27FC236}">
                <a16:creationId xmlns:a16="http://schemas.microsoft.com/office/drawing/2014/main" xmlns="" id="{F3C28F5D-5354-4AAD-BB5C-E452CB2598CD}"/>
              </a:ext>
            </a:extLst>
          </p:cNvPr>
          <p:cNvSpPr/>
          <p:nvPr/>
        </p:nvSpPr>
        <p:spPr>
          <a:xfrm>
            <a:off x="3322207" y="422627"/>
            <a:ext cx="1680588" cy="369332"/>
          </a:xfrm>
          <a:prstGeom prst="rect">
            <a:avLst/>
          </a:prstGeom>
        </p:spPr>
        <p:txBody>
          <a:bodyPr wrap="none">
            <a:spAutoFit/>
          </a:bodyPr>
          <a:lstStyle/>
          <a:p>
            <a:r>
              <a:rPr lang="pt-BR" b="1" dirty="0">
                <a:solidFill>
                  <a:srgbClr val="005AA1"/>
                </a:solidFill>
                <a:latin typeface="Gotham Book"/>
                <a:cs typeface="Gotham Book"/>
              </a:rPr>
              <a:t>Montante EBI-2</a:t>
            </a:r>
            <a:endParaRPr lang="pt-BR" dirty="0"/>
          </a:p>
        </p:txBody>
      </p:sp>
    </p:spTree>
    <p:extLst>
      <p:ext uri="{BB962C8B-B14F-4D97-AF65-F5344CB8AC3E}">
        <p14:creationId xmlns:p14="http://schemas.microsoft.com/office/powerpoint/2010/main" val="1692741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pic>
        <p:nvPicPr>
          <p:cNvPr id="11" name="Imagem 10">
            <a:extLst>
              <a:ext uri="{FF2B5EF4-FFF2-40B4-BE49-F238E27FC236}">
                <a16:creationId xmlns:a16="http://schemas.microsoft.com/office/drawing/2014/main" xmlns="" id="{A903B40D-8355-4BEE-8972-DD3E44FF1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852003"/>
            <a:ext cx="7972787" cy="5979590"/>
          </a:xfrm>
          <a:prstGeom prst="rect">
            <a:avLst/>
          </a:prstGeom>
          <a:ln>
            <a:noFill/>
          </a:ln>
          <a:effectLst>
            <a:outerShdw blurRad="292100" dist="139700" dir="2700000" algn="tl" rotWithShape="0">
              <a:srgbClr val="333333">
                <a:alpha val="65000"/>
              </a:srgbClr>
            </a:outerShdw>
          </a:effectLst>
        </p:spPr>
      </p:pic>
      <p:sp>
        <p:nvSpPr>
          <p:cNvPr id="12" name="Retângulo 11">
            <a:extLst>
              <a:ext uri="{FF2B5EF4-FFF2-40B4-BE49-F238E27FC236}">
                <a16:creationId xmlns:a16="http://schemas.microsoft.com/office/drawing/2014/main" xmlns="" id="{9C2960AF-5B65-48BF-9D4C-00D4ECD7EE0F}"/>
              </a:ext>
            </a:extLst>
          </p:cNvPr>
          <p:cNvSpPr/>
          <p:nvPr/>
        </p:nvSpPr>
        <p:spPr>
          <a:xfrm>
            <a:off x="2195736" y="404664"/>
            <a:ext cx="4149854" cy="369332"/>
          </a:xfrm>
          <a:prstGeom prst="rect">
            <a:avLst/>
          </a:prstGeom>
        </p:spPr>
        <p:txBody>
          <a:bodyPr wrap="none">
            <a:spAutoFit/>
          </a:bodyPr>
          <a:lstStyle/>
          <a:p>
            <a:r>
              <a:rPr lang="pt-BR" b="1" dirty="0">
                <a:solidFill>
                  <a:srgbClr val="005AA1"/>
                </a:solidFill>
                <a:latin typeface="Gotham Book"/>
                <a:cs typeface="Gotham Book"/>
              </a:rPr>
              <a:t>Estrutura de Controle reservatório </a:t>
            </a:r>
            <a:r>
              <a:rPr lang="pt-BR" b="1" dirty="0" err="1">
                <a:solidFill>
                  <a:srgbClr val="005AA1"/>
                </a:solidFill>
                <a:latin typeface="Gotham Book"/>
                <a:cs typeface="Gotham Book"/>
              </a:rPr>
              <a:t>Tucutú</a:t>
            </a:r>
            <a:endParaRPr lang="pt-BR" dirty="0"/>
          </a:p>
        </p:txBody>
      </p:sp>
    </p:spTree>
    <p:extLst>
      <p:ext uri="{BB962C8B-B14F-4D97-AF65-F5344CB8AC3E}">
        <p14:creationId xmlns:p14="http://schemas.microsoft.com/office/powerpoint/2010/main" val="198313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3203848" y="387035"/>
            <a:ext cx="2098523" cy="369332"/>
          </a:xfrm>
          <a:prstGeom prst="rect">
            <a:avLst/>
          </a:prstGeom>
        </p:spPr>
        <p:txBody>
          <a:bodyPr wrap="none">
            <a:spAutoFit/>
          </a:bodyPr>
          <a:lstStyle/>
          <a:p>
            <a:r>
              <a:rPr lang="pt-BR" b="1" dirty="0">
                <a:solidFill>
                  <a:srgbClr val="005AA1"/>
                </a:solidFill>
                <a:latin typeface="Gotham Book"/>
                <a:cs typeface="Gotham Book"/>
              </a:rPr>
              <a:t>Reservatório Tucutu</a:t>
            </a:r>
            <a:endParaRPr lang="pt-BR" dirty="0"/>
          </a:p>
        </p:txBody>
      </p:sp>
      <p:pic>
        <p:nvPicPr>
          <p:cNvPr id="4" name="Imagem 3">
            <a:extLst>
              <a:ext uri="{FF2B5EF4-FFF2-40B4-BE49-F238E27FC236}">
                <a16:creationId xmlns:a16="http://schemas.microsoft.com/office/drawing/2014/main" xmlns="" id="{591D125C-B8D7-4B6A-916C-6C3C5818B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08" y="716184"/>
            <a:ext cx="7557025" cy="5667768"/>
          </a:xfrm>
          <a:prstGeom prst="rect">
            <a:avLst/>
          </a:prstGeom>
          <a:ln>
            <a:noFill/>
          </a:ln>
          <a:effectLst>
            <a:outerShdw blurRad="292100" dist="139700" dir="2700000" algn="tl" rotWithShape="0">
              <a:srgbClr val="333333">
                <a:alpha val="65000"/>
              </a:srgbClr>
            </a:outerShdw>
          </a:effectLst>
        </p:spPr>
      </p:pic>
      <p:sp>
        <p:nvSpPr>
          <p:cNvPr id="10" name="Botão de ação: Retornar 9">
            <a:hlinkClick r:id="rId4" action="ppaction://hlinksldjump" highlightClick="1"/>
            <a:extLst>
              <a:ext uri="{FF2B5EF4-FFF2-40B4-BE49-F238E27FC236}">
                <a16:creationId xmlns:a16="http://schemas.microsoft.com/office/drawing/2014/main" xmlns="" id="{E2FC22EC-7763-49E2-8175-E5A7F64A5173}"/>
              </a:ext>
            </a:extLst>
          </p:cNvPr>
          <p:cNvSpPr/>
          <p:nvPr/>
        </p:nvSpPr>
        <p:spPr>
          <a:xfrm>
            <a:off x="4189239" y="6423542"/>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64027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7" name="Conector reto 266"/>
          <p:cNvCxnSpPr/>
          <p:nvPr/>
        </p:nvCxnSpPr>
        <p:spPr bwMode="auto">
          <a:xfrm>
            <a:off x="-2731" y="3199348"/>
            <a:ext cx="8863178" cy="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81" name="Conector reto 280"/>
          <p:cNvCxnSpPr/>
          <p:nvPr/>
        </p:nvCxnSpPr>
        <p:spPr bwMode="auto">
          <a:xfrm flipV="1">
            <a:off x="85604" y="5118898"/>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sp>
        <p:nvSpPr>
          <p:cNvPr id="298" name="CaixaDeTexto 297"/>
          <p:cNvSpPr txBox="1"/>
          <p:nvPr/>
        </p:nvSpPr>
        <p:spPr>
          <a:xfrm>
            <a:off x="8163164" y="5193318"/>
            <a:ext cx="978396" cy="192360"/>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650" b="1" i="0" u="none" strike="noStrike" kern="0" cap="none" spc="0" normalizeH="0" baseline="0" noProof="0" dirty="0">
                <a:ln>
                  <a:noFill/>
                </a:ln>
                <a:solidFill>
                  <a:srgbClr val="C0504D">
                    <a:lumMod val="60000"/>
                    <a:lumOff val="40000"/>
                  </a:srgbClr>
                </a:solidFill>
                <a:effectLst/>
                <a:uLnTx/>
                <a:uFillTx/>
                <a:latin typeface="Calibri"/>
              </a:rPr>
              <a:t>260 km</a:t>
            </a:r>
          </a:p>
        </p:txBody>
      </p:sp>
      <p:sp>
        <p:nvSpPr>
          <p:cNvPr id="86"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NORTE</a:t>
            </a:r>
            <a:endParaRPr lang="pt-BR" sz="1600" b="1" dirty="0">
              <a:solidFill>
                <a:srgbClr val="005AA1"/>
              </a:solidFill>
              <a:latin typeface="Gotham Book"/>
              <a:ea typeface="+mn-ea"/>
              <a:cs typeface="Gotham Book"/>
            </a:endParaRPr>
          </a:p>
        </p:txBody>
      </p:sp>
      <p:sp>
        <p:nvSpPr>
          <p:cNvPr id="90" name="Retângulo 89"/>
          <p:cNvSpPr/>
          <p:nvPr/>
        </p:nvSpPr>
        <p:spPr>
          <a:xfrm>
            <a:off x="8460432" y="5137496"/>
            <a:ext cx="644890" cy="26184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pt-BR" sz="1100" b="1" dirty="0">
                <a:solidFill>
                  <a:schemeClr val="bg1"/>
                </a:solidFill>
              </a:rPr>
              <a:t>260 km</a:t>
            </a:r>
          </a:p>
        </p:txBody>
      </p:sp>
      <p:grpSp>
        <p:nvGrpSpPr>
          <p:cNvPr id="8" name="Grupo 7"/>
          <p:cNvGrpSpPr/>
          <p:nvPr/>
        </p:nvGrpSpPr>
        <p:grpSpPr>
          <a:xfrm>
            <a:off x="-2732" y="980728"/>
            <a:ext cx="9108054" cy="5760640"/>
            <a:chOff x="-2732" y="1306860"/>
            <a:chExt cx="9108054" cy="5760640"/>
          </a:xfrm>
        </p:grpSpPr>
        <p:grpSp>
          <p:nvGrpSpPr>
            <p:cNvPr id="110" name="Grupo 109"/>
            <p:cNvGrpSpPr/>
            <p:nvPr/>
          </p:nvGrpSpPr>
          <p:grpSpPr>
            <a:xfrm>
              <a:off x="-2732" y="1306860"/>
              <a:ext cx="9108054" cy="4668467"/>
              <a:chOff x="6504" y="1268760"/>
              <a:chExt cx="9108054" cy="4668466"/>
            </a:xfrm>
          </p:grpSpPr>
          <p:pic>
            <p:nvPicPr>
              <p:cNvPr id="1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927" r="1372"/>
              <a:stretch/>
            </p:blipFill>
            <p:spPr bwMode="auto">
              <a:xfrm>
                <a:off x="192176" y="3769990"/>
                <a:ext cx="8922382" cy="216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78"/>
              <a:stretch/>
            </p:blipFill>
            <p:spPr bwMode="auto">
              <a:xfrm>
                <a:off x="6504" y="1268760"/>
                <a:ext cx="8863176" cy="224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tângulo 112"/>
              <p:cNvSpPr/>
              <p:nvPr/>
            </p:nvSpPr>
            <p:spPr>
              <a:xfrm>
                <a:off x="577652" y="2961833"/>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14" name="Retângulo 113"/>
              <p:cNvSpPr/>
              <p:nvPr/>
            </p:nvSpPr>
            <p:spPr>
              <a:xfrm>
                <a:off x="1009700" y="2961833"/>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15" name="Retângulo 114"/>
              <p:cNvSpPr/>
              <p:nvPr/>
            </p:nvSpPr>
            <p:spPr>
              <a:xfrm>
                <a:off x="1346498" y="2961019"/>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16" name="Retângulo 115"/>
              <p:cNvSpPr/>
              <p:nvPr/>
            </p:nvSpPr>
            <p:spPr>
              <a:xfrm>
                <a:off x="1691680" y="2961018"/>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17" name="Retângulo 116"/>
              <p:cNvSpPr/>
              <p:nvPr/>
            </p:nvSpPr>
            <p:spPr>
              <a:xfrm>
                <a:off x="2365152" y="2961017"/>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18" name="Retângulo 117"/>
              <p:cNvSpPr/>
              <p:nvPr/>
            </p:nvSpPr>
            <p:spPr>
              <a:xfrm>
                <a:off x="2699792" y="2961017"/>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19" name="Retângulo 118"/>
              <p:cNvSpPr/>
              <p:nvPr/>
            </p:nvSpPr>
            <p:spPr>
              <a:xfrm>
                <a:off x="3075707" y="2961016"/>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20" name="Retângulo 119"/>
              <p:cNvSpPr/>
              <p:nvPr/>
            </p:nvSpPr>
            <p:spPr>
              <a:xfrm>
                <a:off x="3491880" y="2961015"/>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26" name="Retângulo 125"/>
              <p:cNvSpPr/>
              <p:nvPr/>
            </p:nvSpPr>
            <p:spPr>
              <a:xfrm>
                <a:off x="3923928" y="2961014"/>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27" name="Retângulo 126"/>
              <p:cNvSpPr/>
              <p:nvPr/>
            </p:nvSpPr>
            <p:spPr>
              <a:xfrm>
                <a:off x="4427984" y="2961013"/>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28" name="Retângulo 127"/>
              <p:cNvSpPr/>
              <p:nvPr/>
            </p:nvSpPr>
            <p:spPr>
              <a:xfrm>
                <a:off x="4788024" y="2688595"/>
                <a:ext cx="49999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29" name="Retângulo 128"/>
              <p:cNvSpPr/>
              <p:nvPr/>
            </p:nvSpPr>
            <p:spPr>
              <a:xfrm>
                <a:off x="5508104" y="2961012"/>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99,8%</a:t>
                </a:r>
              </a:p>
            </p:txBody>
          </p:sp>
          <p:sp>
            <p:nvSpPr>
              <p:cNvPr id="130" name="Retângulo 129"/>
              <p:cNvSpPr/>
              <p:nvPr/>
            </p:nvSpPr>
            <p:spPr>
              <a:xfrm>
                <a:off x="6028035" y="2961833"/>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99,9%</a:t>
                </a:r>
              </a:p>
            </p:txBody>
          </p:sp>
          <p:sp>
            <p:nvSpPr>
              <p:cNvPr id="131" name="Retângulo 130"/>
              <p:cNvSpPr/>
              <p:nvPr/>
            </p:nvSpPr>
            <p:spPr>
              <a:xfrm>
                <a:off x="7020272" y="2961011"/>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99,9%</a:t>
                </a:r>
              </a:p>
            </p:txBody>
          </p:sp>
          <p:sp>
            <p:nvSpPr>
              <p:cNvPr id="138" name="Retângulo 137"/>
              <p:cNvSpPr/>
              <p:nvPr/>
            </p:nvSpPr>
            <p:spPr>
              <a:xfrm>
                <a:off x="7448599" y="2961010"/>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66,9%</a:t>
                </a:r>
              </a:p>
            </p:txBody>
          </p:sp>
          <p:sp>
            <p:nvSpPr>
              <p:cNvPr id="139" name="Retângulo 138"/>
              <p:cNvSpPr/>
              <p:nvPr/>
            </p:nvSpPr>
            <p:spPr>
              <a:xfrm>
                <a:off x="7877174" y="2961009"/>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140" name="Retângulo 139"/>
              <p:cNvSpPr/>
              <p:nvPr/>
            </p:nvSpPr>
            <p:spPr>
              <a:xfrm>
                <a:off x="1302962" y="5402792"/>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38" name="Retângulo 237"/>
              <p:cNvSpPr/>
              <p:nvPr/>
            </p:nvSpPr>
            <p:spPr>
              <a:xfrm>
                <a:off x="1599800" y="5405967"/>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99,8%</a:t>
                </a:r>
              </a:p>
            </p:txBody>
          </p:sp>
          <p:sp>
            <p:nvSpPr>
              <p:cNvPr id="239" name="Retângulo 238"/>
              <p:cNvSpPr/>
              <p:nvPr/>
            </p:nvSpPr>
            <p:spPr>
              <a:xfrm>
                <a:off x="1840455" y="5154017"/>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0" name="Retângulo 239"/>
              <p:cNvSpPr/>
              <p:nvPr/>
            </p:nvSpPr>
            <p:spPr>
              <a:xfrm>
                <a:off x="2195633" y="5144492"/>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1" name="Retângulo 240"/>
              <p:cNvSpPr/>
              <p:nvPr/>
            </p:nvSpPr>
            <p:spPr>
              <a:xfrm>
                <a:off x="2538558" y="5403670"/>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2" name="Retângulo 241"/>
              <p:cNvSpPr/>
              <p:nvPr/>
            </p:nvSpPr>
            <p:spPr>
              <a:xfrm>
                <a:off x="2872849" y="5400331"/>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3" name="Retângulo 242"/>
              <p:cNvSpPr/>
              <p:nvPr/>
            </p:nvSpPr>
            <p:spPr>
              <a:xfrm>
                <a:off x="3229145" y="5400330"/>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4" name="Retângulo 243"/>
              <p:cNvSpPr/>
              <p:nvPr/>
            </p:nvSpPr>
            <p:spPr>
              <a:xfrm>
                <a:off x="3535210" y="5400329"/>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5" name="Retângulo 244"/>
              <p:cNvSpPr/>
              <p:nvPr/>
            </p:nvSpPr>
            <p:spPr>
              <a:xfrm>
                <a:off x="3923928" y="5400329"/>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6" name="Retângulo 245"/>
              <p:cNvSpPr/>
              <p:nvPr/>
            </p:nvSpPr>
            <p:spPr>
              <a:xfrm>
                <a:off x="4211960" y="5400328"/>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7" name="Retângulo 246"/>
              <p:cNvSpPr/>
              <p:nvPr/>
            </p:nvSpPr>
            <p:spPr>
              <a:xfrm>
                <a:off x="5076056" y="5400328"/>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8" name="Retângulo 247"/>
              <p:cNvSpPr/>
              <p:nvPr/>
            </p:nvSpPr>
            <p:spPr>
              <a:xfrm>
                <a:off x="5436096" y="5400328"/>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49" name="Retângulo 248"/>
              <p:cNvSpPr/>
              <p:nvPr/>
            </p:nvSpPr>
            <p:spPr>
              <a:xfrm>
                <a:off x="6217331" y="4942755"/>
                <a:ext cx="529354" cy="140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100,0%</a:t>
                </a:r>
              </a:p>
            </p:txBody>
          </p:sp>
          <p:sp>
            <p:nvSpPr>
              <p:cNvPr id="250" name="Retângulo 249"/>
              <p:cNvSpPr/>
              <p:nvPr/>
            </p:nvSpPr>
            <p:spPr>
              <a:xfrm>
                <a:off x="6709912" y="5392266"/>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51" name="Retângulo 250"/>
              <p:cNvSpPr/>
              <p:nvPr/>
            </p:nvSpPr>
            <p:spPr>
              <a:xfrm>
                <a:off x="4759346" y="5408640"/>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100%</a:t>
                </a:r>
              </a:p>
            </p:txBody>
          </p:sp>
          <p:sp>
            <p:nvSpPr>
              <p:cNvPr id="252" name="Retângulo 251"/>
              <p:cNvSpPr/>
              <p:nvPr/>
            </p:nvSpPr>
            <p:spPr>
              <a:xfrm>
                <a:off x="791286" y="4542843"/>
                <a:ext cx="326132" cy="104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sp>
            <p:nvSpPr>
              <p:cNvPr id="253" name="Retângulo 252"/>
              <p:cNvSpPr/>
              <p:nvPr/>
            </p:nvSpPr>
            <p:spPr>
              <a:xfrm>
                <a:off x="1461835" y="4594929"/>
                <a:ext cx="326132" cy="104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sp>
            <p:nvSpPr>
              <p:cNvPr id="254" name="Retângulo 253"/>
              <p:cNvSpPr/>
              <p:nvPr/>
            </p:nvSpPr>
            <p:spPr>
              <a:xfrm>
                <a:off x="1675127" y="4665376"/>
                <a:ext cx="2194052" cy="95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sp>
            <p:nvSpPr>
              <p:cNvPr id="255" name="Retângulo 254"/>
              <p:cNvSpPr/>
              <p:nvPr/>
            </p:nvSpPr>
            <p:spPr>
              <a:xfrm>
                <a:off x="4019367" y="4554458"/>
                <a:ext cx="577763" cy="86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sp>
            <p:nvSpPr>
              <p:cNvPr id="256" name="Retângulo 255"/>
              <p:cNvSpPr/>
              <p:nvPr/>
            </p:nvSpPr>
            <p:spPr>
              <a:xfrm>
                <a:off x="4838126" y="4513107"/>
                <a:ext cx="326132" cy="104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sp>
            <p:nvSpPr>
              <p:cNvPr id="257" name="Retângulo 256"/>
              <p:cNvSpPr/>
              <p:nvPr/>
            </p:nvSpPr>
            <p:spPr>
              <a:xfrm>
                <a:off x="5257542" y="4628177"/>
                <a:ext cx="635539" cy="104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sp>
            <p:nvSpPr>
              <p:cNvPr id="258" name="Retângulo 257"/>
              <p:cNvSpPr/>
              <p:nvPr/>
            </p:nvSpPr>
            <p:spPr>
              <a:xfrm>
                <a:off x="6885296" y="4703476"/>
                <a:ext cx="326132" cy="104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sp>
            <p:nvSpPr>
              <p:cNvPr id="259" name="Retângulo 258"/>
              <p:cNvSpPr/>
              <p:nvPr/>
            </p:nvSpPr>
            <p:spPr>
              <a:xfrm>
                <a:off x="6397115" y="4515680"/>
                <a:ext cx="326132" cy="104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endParaRPr>
              </a:p>
            </p:txBody>
          </p:sp>
          <p:pic>
            <p:nvPicPr>
              <p:cNvPr id="26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023" r="125"/>
              <a:stretch/>
            </p:blipFill>
            <p:spPr bwMode="auto">
              <a:xfrm>
                <a:off x="126220" y="3776762"/>
                <a:ext cx="250599" cy="216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63" r="95353"/>
              <a:stretch/>
            </p:blipFill>
            <p:spPr bwMode="auto">
              <a:xfrm>
                <a:off x="251520" y="3769990"/>
                <a:ext cx="539766" cy="216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2" name="Retângulo 261"/>
              <p:cNvSpPr/>
              <p:nvPr/>
            </p:nvSpPr>
            <p:spPr>
              <a:xfrm>
                <a:off x="653584" y="5236825"/>
                <a:ext cx="632304" cy="133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Existente</a:t>
                </a:r>
              </a:p>
            </p:txBody>
          </p:sp>
          <p:sp>
            <p:nvSpPr>
              <p:cNvPr id="263" name="Retângulo 262"/>
              <p:cNvSpPr/>
              <p:nvPr/>
            </p:nvSpPr>
            <p:spPr>
              <a:xfrm>
                <a:off x="65791" y="5388238"/>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99,9%</a:t>
                </a:r>
              </a:p>
            </p:txBody>
          </p:sp>
          <p:sp>
            <p:nvSpPr>
              <p:cNvPr id="264" name="Retângulo 263"/>
              <p:cNvSpPr/>
              <p:nvPr/>
            </p:nvSpPr>
            <p:spPr>
              <a:xfrm>
                <a:off x="588368" y="3422630"/>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600" b="1" i="0" u="none" strike="noStrike" kern="0" cap="none" spc="0" normalizeH="0" baseline="0" noProof="0" dirty="0">
                  <a:ln>
                    <a:noFill/>
                  </a:ln>
                  <a:solidFill>
                    <a:prstClr val="black"/>
                  </a:solidFill>
                  <a:effectLst/>
                  <a:uLnTx/>
                  <a:uFillTx/>
                </a:endParaRPr>
              </a:p>
            </p:txBody>
          </p:sp>
          <p:sp>
            <p:nvSpPr>
              <p:cNvPr id="265" name="Retângulo 264"/>
              <p:cNvSpPr/>
              <p:nvPr/>
            </p:nvSpPr>
            <p:spPr>
              <a:xfrm>
                <a:off x="1022320" y="3422630"/>
                <a:ext cx="432048" cy="92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600" b="1" i="0" u="none" strike="noStrike" kern="0" cap="none" spc="0" normalizeH="0" baseline="0" noProof="0" dirty="0">
                  <a:ln>
                    <a:noFill/>
                  </a:ln>
                  <a:solidFill>
                    <a:prstClr val="black"/>
                  </a:solidFill>
                  <a:effectLst/>
                  <a:uLnTx/>
                  <a:uFillTx/>
                </a:endParaRPr>
              </a:p>
            </p:txBody>
          </p:sp>
          <p:sp>
            <p:nvSpPr>
              <p:cNvPr id="266" name="Retângulo 265"/>
              <p:cNvSpPr/>
              <p:nvPr/>
            </p:nvSpPr>
            <p:spPr>
              <a:xfrm>
                <a:off x="104044" y="3450244"/>
                <a:ext cx="1049639" cy="5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Mendes Júnior</a:t>
                </a:r>
              </a:p>
            </p:txBody>
          </p:sp>
        </p:grpSp>
        <p:cxnSp>
          <p:nvCxnSpPr>
            <p:cNvPr id="268" name="Conector reto 267"/>
            <p:cNvCxnSpPr/>
            <p:nvPr/>
          </p:nvCxnSpPr>
          <p:spPr bwMode="auto">
            <a:xfrm flipV="1">
              <a:off x="1350524" y="3112546"/>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sp>
          <p:nvSpPr>
            <p:cNvPr id="269" name="Retângulo 268"/>
            <p:cNvSpPr/>
            <p:nvPr/>
          </p:nvSpPr>
          <p:spPr>
            <a:xfrm>
              <a:off x="1328594" y="3542971"/>
              <a:ext cx="1780862" cy="6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CASF – Carioca/AS Paulista/</a:t>
              </a:r>
              <a:r>
                <a:rPr kumimoji="0" lang="pt-BR" sz="600" b="1" i="0" u="none" strike="noStrike" kern="0" cap="none" spc="0" normalizeH="0" baseline="0" noProof="0" dirty="0" err="1">
                  <a:ln>
                    <a:noFill/>
                  </a:ln>
                  <a:solidFill>
                    <a:srgbClr val="4F81BD">
                      <a:lumMod val="50000"/>
                    </a:srgbClr>
                  </a:solidFill>
                  <a:effectLst/>
                  <a:uLnTx/>
                  <a:uFillTx/>
                </a:rPr>
                <a:t>Serveng</a:t>
              </a:r>
              <a:endParaRPr kumimoji="0" lang="pt-BR" sz="600" b="1" i="0" u="none" strike="noStrike" kern="0" cap="none" spc="0" normalizeH="0" baseline="0" noProof="0" dirty="0">
                <a:ln>
                  <a:noFill/>
                </a:ln>
                <a:solidFill>
                  <a:srgbClr val="4F81BD">
                    <a:lumMod val="50000"/>
                  </a:srgbClr>
                </a:solidFill>
                <a:effectLst/>
                <a:uLnTx/>
                <a:uFillTx/>
              </a:endParaRPr>
            </a:p>
          </p:txBody>
        </p:sp>
        <p:cxnSp>
          <p:nvCxnSpPr>
            <p:cNvPr id="270" name="Conector reto 269"/>
            <p:cNvCxnSpPr/>
            <p:nvPr/>
          </p:nvCxnSpPr>
          <p:spPr bwMode="auto">
            <a:xfrm flipV="1">
              <a:off x="3914692" y="3117308"/>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71" name="Conector reto 270"/>
            <p:cNvCxnSpPr/>
            <p:nvPr/>
          </p:nvCxnSpPr>
          <p:spPr bwMode="auto">
            <a:xfrm flipV="1">
              <a:off x="5426860" y="3117308"/>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72" name="Conector reto 271"/>
            <p:cNvCxnSpPr/>
            <p:nvPr/>
          </p:nvCxnSpPr>
          <p:spPr bwMode="auto">
            <a:xfrm flipV="1">
              <a:off x="3133642" y="3117308"/>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sp>
          <p:nvSpPr>
            <p:cNvPr id="273" name="Retângulo 272"/>
            <p:cNvSpPr/>
            <p:nvPr/>
          </p:nvSpPr>
          <p:spPr>
            <a:xfrm>
              <a:off x="3001156" y="3549411"/>
              <a:ext cx="1049639" cy="5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Mendes Júnior</a:t>
              </a:r>
            </a:p>
          </p:txBody>
        </p:sp>
        <p:sp>
          <p:nvSpPr>
            <p:cNvPr id="274" name="Retângulo 273"/>
            <p:cNvSpPr/>
            <p:nvPr/>
          </p:nvSpPr>
          <p:spPr>
            <a:xfrm>
              <a:off x="3790015" y="3542971"/>
              <a:ext cx="1780862" cy="6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CASF – Carioca/AS Paulista/</a:t>
              </a:r>
              <a:r>
                <a:rPr kumimoji="0" lang="pt-BR" sz="600" b="1" i="0" u="none" strike="noStrike" kern="0" cap="none" spc="0" normalizeH="0" baseline="0" noProof="0" dirty="0" err="1">
                  <a:ln>
                    <a:noFill/>
                  </a:ln>
                  <a:solidFill>
                    <a:srgbClr val="4F81BD">
                      <a:lumMod val="50000"/>
                    </a:srgbClr>
                  </a:solidFill>
                  <a:effectLst/>
                  <a:uLnTx/>
                  <a:uFillTx/>
                </a:rPr>
                <a:t>Serveng</a:t>
              </a:r>
              <a:endParaRPr kumimoji="0" lang="pt-BR" sz="600" b="1" i="0" u="none" strike="noStrike" kern="0" cap="none" spc="0" normalizeH="0" baseline="0" noProof="0" dirty="0">
                <a:ln>
                  <a:noFill/>
                </a:ln>
                <a:solidFill>
                  <a:srgbClr val="4F81BD">
                    <a:lumMod val="50000"/>
                  </a:srgbClr>
                </a:solidFill>
                <a:effectLst/>
                <a:uLnTx/>
                <a:uFillTx/>
              </a:endParaRPr>
            </a:p>
          </p:txBody>
        </p:sp>
        <p:cxnSp>
          <p:nvCxnSpPr>
            <p:cNvPr id="275" name="Conector reto 274"/>
            <p:cNvCxnSpPr/>
            <p:nvPr/>
          </p:nvCxnSpPr>
          <p:spPr bwMode="auto">
            <a:xfrm flipV="1">
              <a:off x="8858167" y="3112546"/>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sp>
          <p:nvSpPr>
            <p:cNvPr id="276" name="Retângulo 275"/>
            <p:cNvSpPr/>
            <p:nvPr/>
          </p:nvSpPr>
          <p:spPr>
            <a:xfrm>
              <a:off x="6714013" y="3549411"/>
              <a:ext cx="1049639" cy="5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Mendes Júnior</a:t>
              </a:r>
            </a:p>
          </p:txBody>
        </p:sp>
        <p:sp>
          <p:nvSpPr>
            <p:cNvPr id="277" name="Texto explicativo retangular com cantos arredondados 276"/>
            <p:cNvSpPr/>
            <p:nvPr/>
          </p:nvSpPr>
          <p:spPr>
            <a:xfrm>
              <a:off x="5248309" y="3715692"/>
              <a:ext cx="1452370" cy="419760"/>
            </a:xfrm>
            <a:prstGeom prst="wedgeRoundRectCallout">
              <a:avLst>
                <a:gd name="adj1" fmla="val -49252"/>
                <a:gd name="adj2" fmla="val -170628"/>
                <a:gd name="adj3" fmla="val 16667"/>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pt-BR" sz="800" b="1" i="0" u="none" strike="noStrike" kern="0" cap="none" spc="0" normalizeH="0" baseline="0" noProof="0" dirty="0">
                <a:ln>
                  <a:noFill/>
                </a:ln>
                <a:solidFill>
                  <a:prstClr val="black"/>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solidFill>
                  <a:effectLst/>
                  <a:uLnTx/>
                  <a:uFillTx/>
                </a:rPr>
                <a:t>Execução Física: </a:t>
              </a:r>
              <a:r>
                <a:rPr lang="pt-BR" sz="800" b="1" kern="0" dirty="0">
                  <a:solidFill>
                    <a:prstClr val="black"/>
                  </a:solidFill>
                </a:rPr>
                <a:t>95,3</a:t>
              </a:r>
              <a:r>
                <a:rPr kumimoji="0" lang="pt-BR" sz="800" b="1" i="0" u="none" strike="noStrike" kern="0" cap="none" spc="0" normalizeH="0" baseline="0" noProof="0" dirty="0">
                  <a:ln>
                    <a:noFill/>
                  </a:ln>
                  <a:solidFill>
                    <a:prstClr val="black"/>
                  </a:solidFill>
                  <a:effectLst/>
                  <a:uLnTx/>
                  <a:uFillTx/>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prstClr val="black"/>
                </a:solidFill>
                <a:effectLst/>
                <a:uLnTx/>
                <a:uFillTx/>
              </a:endParaRPr>
            </a:p>
          </p:txBody>
        </p:sp>
        <p:cxnSp>
          <p:nvCxnSpPr>
            <p:cNvPr id="278" name="Conector reto 277"/>
            <p:cNvCxnSpPr/>
            <p:nvPr/>
          </p:nvCxnSpPr>
          <p:spPr bwMode="auto">
            <a:xfrm>
              <a:off x="94808" y="6066994"/>
              <a:ext cx="8658594" cy="10422"/>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79" name="Conector reto 278"/>
            <p:cNvCxnSpPr/>
            <p:nvPr/>
          </p:nvCxnSpPr>
          <p:spPr bwMode="auto">
            <a:xfrm flipV="1">
              <a:off x="8748464" y="5820247"/>
              <a:ext cx="0" cy="259425"/>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80" name="Conector reto 279"/>
            <p:cNvCxnSpPr/>
            <p:nvPr/>
          </p:nvCxnSpPr>
          <p:spPr bwMode="auto">
            <a:xfrm flipV="1">
              <a:off x="2874524" y="5566186"/>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sp>
          <p:nvSpPr>
            <p:cNvPr id="282" name="Retângulo 281"/>
            <p:cNvSpPr/>
            <p:nvPr/>
          </p:nvSpPr>
          <p:spPr>
            <a:xfrm>
              <a:off x="3219911" y="5971338"/>
              <a:ext cx="1049639" cy="5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Queiroz Galvão</a:t>
              </a:r>
            </a:p>
          </p:txBody>
        </p:sp>
        <p:sp>
          <p:nvSpPr>
            <p:cNvPr id="283" name="Retângulo 282"/>
            <p:cNvSpPr/>
            <p:nvPr/>
          </p:nvSpPr>
          <p:spPr>
            <a:xfrm>
              <a:off x="851394" y="5971050"/>
              <a:ext cx="1049639" cy="5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err="1">
                  <a:ln>
                    <a:noFill/>
                  </a:ln>
                  <a:solidFill>
                    <a:srgbClr val="4F81BD">
                      <a:lumMod val="50000"/>
                    </a:srgbClr>
                  </a:solidFill>
                  <a:effectLst/>
                  <a:uLnTx/>
                  <a:uFillTx/>
                </a:rPr>
                <a:t>Serveng</a:t>
              </a:r>
              <a:endParaRPr kumimoji="0" lang="pt-BR" sz="600" b="1" i="0" u="none" strike="noStrike" kern="0" cap="none" spc="0" normalizeH="0" baseline="0" noProof="0" dirty="0">
                <a:ln>
                  <a:noFill/>
                </a:ln>
                <a:solidFill>
                  <a:srgbClr val="4F81BD">
                    <a:lumMod val="50000"/>
                  </a:srgbClr>
                </a:solidFill>
                <a:effectLst/>
                <a:uLnTx/>
                <a:uFillTx/>
              </a:endParaRPr>
            </a:p>
          </p:txBody>
        </p:sp>
        <p:cxnSp>
          <p:nvCxnSpPr>
            <p:cNvPr id="284" name="Conector reto 283"/>
            <p:cNvCxnSpPr/>
            <p:nvPr/>
          </p:nvCxnSpPr>
          <p:spPr bwMode="auto">
            <a:xfrm flipV="1">
              <a:off x="4634772" y="5566186"/>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85" name="Conector reto 284"/>
            <p:cNvCxnSpPr/>
            <p:nvPr/>
          </p:nvCxnSpPr>
          <p:spPr bwMode="auto">
            <a:xfrm flipV="1">
              <a:off x="5160524" y="5573806"/>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86" name="Conector reto 285"/>
            <p:cNvCxnSpPr/>
            <p:nvPr/>
          </p:nvCxnSpPr>
          <p:spPr bwMode="auto">
            <a:xfrm flipV="1">
              <a:off x="6200123" y="5566186"/>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cxnSp>
          <p:nvCxnSpPr>
            <p:cNvPr id="287" name="Conector reto 286"/>
            <p:cNvCxnSpPr/>
            <p:nvPr/>
          </p:nvCxnSpPr>
          <p:spPr bwMode="auto">
            <a:xfrm flipV="1">
              <a:off x="6764003" y="5566186"/>
              <a:ext cx="0" cy="518850"/>
            </a:xfrm>
            <a:prstGeom prst="line">
              <a:avLst/>
            </a:prstGeom>
            <a:solidFill>
              <a:schemeClr val="accent1"/>
            </a:solidFill>
            <a:ln w="9525" cap="flat" cmpd="sng" algn="ctr">
              <a:solidFill>
                <a:schemeClr val="accent1">
                  <a:lumMod val="50000"/>
                </a:schemeClr>
              </a:solidFill>
              <a:prstDash val="sysDash"/>
              <a:round/>
              <a:headEnd type="none" w="med" len="med"/>
              <a:tailEnd type="none" w="med" len="med"/>
            </a:ln>
            <a:effectLst/>
          </p:spPr>
        </p:cxnSp>
        <p:sp>
          <p:nvSpPr>
            <p:cNvPr id="288" name="Retângulo 287"/>
            <p:cNvSpPr/>
            <p:nvPr/>
          </p:nvSpPr>
          <p:spPr>
            <a:xfrm>
              <a:off x="7034325" y="5971338"/>
              <a:ext cx="1049639" cy="5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Queiroz Galvão</a:t>
              </a:r>
            </a:p>
          </p:txBody>
        </p:sp>
        <p:sp>
          <p:nvSpPr>
            <p:cNvPr id="289" name="Retângulo 288"/>
            <p:cNvSpPr/>
            <p:nvPr/>
          </p:nvSpPr>
          <p:spPr>
            <a:xfrm>
              <a:off x="5185467" y="5971050"/>
              <a:ext cx="1049639" cy="56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srgbClr val="4F81BD">
                      <a:lumMod val="50000"/>
                    </a:srgbClr>
                  </a:solidFill>
                  <a:effectLst/>
                  <a:uLnTx/>
                  <a:uFillTx/>
                </a:rPr>
                <a:t>Queiroz Galvão</a:t>
              </a:r>
            </a:p>
          </p:txBody>
        </p:sp>
        <p:sp>
          <p:nvSpPr>
            <p:cNvPr id="290" name="Texto explicativo retangular com cantos arredondados 289"/>
            <p:cNvSpPr/>
            <p:nvPr/>
          </p:nvSpPr>
          <p:spPr>
            <a:xfrm>
              <a:off x="6791474" y="6305648"/>
              <a:ext cx="1498560" cy="367144"/>
            </a:xfrm>
            <a:prstGeom prst="wedgeRoundRectCallout">
              <a:avLst>
                <a:gd name="adj1" fmla="val -72160"/>
                <a:gd name="adj2" fmla="val -232065"/>
                <a:gd name="adj3" fmla="val 16667"/>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pt-BR" sz="800" b="1" i="0" u="none" strike="noStrike" kern="0" cap="none" spc="0" normalizeH="0" baseline="0" noProof="0" dirty="0">
                <a:ln>
                  <a:noFill/>
                </a:ln>
                <a:solidFill>
                  <a:prstClr val="black"/>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solidFill>
                  <a:effectLst/>
                  <a:uLnTx/>
                  <a:uFillTx/>
                </a:rPr>
                <a:t>Execução Física: 99%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prstClr val="black"/>
                </a:solidFill>
                <a:effectLst/>
                <a:uLnTx/>
                <a:uFillTx/>
              </a:endParaRPr>
            </a:p>
          </p:txBody>
        </p:sp>
        <p:sp>
          <p:nvSpPr>
            <p:cNvPr id="291" name="Texto explicativo retangular com cantos arredondados 290"/>
            <p:cNvSpPr/>
            <p:nvPr/>
          </p:nvSpPr>
          <p:spPr>
            <a:xfrm>
              <a:off x="1462258" y="6163343"/>
              <a:ext cx="1384695" cy="446754"/>
            </a:xfrm>
            <a:prstGeom prst="wedgeRoundRectCallout">
              <a:avLst>
                <a:gd name="adj1" fmla="val -1235"/>
                <a:gd name="adj2" fmla="val -177353"/>
                <a:gd name="adj3" fmla="val 16667"/>
              </a:avLst>
            </a:pr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pt-BR" sz="800" b="1" i="0" u="none" strike="noStrike" kern="0" cap="none" spc="0" normalizeH="0" baseline="0" noProof="0" dirty="0">
                <a:ln>
                  <a:noFill/>
                </a:ln>
                <a:solidFill>
                  <a:prstClr val="black"/>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pt-BR" sz="800" b="1" i="0" u="none" strike="noStrike" kern="0" cap="none" spc="0" normalizeH="0" baseline="0" noProof="0" dirty="0">
                  <a:ln>
                    <a:noFill/>
                  </a:ln>
                  <a:solidFill>
                    <a:prstClr val="black"/>
                  </a:solidFill>
                  <a:effectLst/>
                  <a:uLnTx/>
                  <a:uFillTx/>
                </a:rPr>
                <a:t>Execução Física: 99%</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800" b="0" i="0" u="none" strike="noStrike" kern="0" cap="none" spc="0" normalizeH="0" baseline="0" noProof="0" dirty="0">
                <a:ln>
                  <a:noFill/>
                </a:ln>
                <a:solidFill>
                  <a:prstClr val="black"/>
                </a:solidFill>
                <a:effectLst/>
                <a:uLnTx/>
                <a:uFillTx/>
              </a:endParaRPr>
            </a:p>
          </p:txBody>
        </p:sp>
        <p:sp>
          <p:nvSpPr>
            <p:cNvPr id="292" name="Retângulo 291"/>
            <p:cNvSpPr/>
            <p:nvPr/>
          </p:nvSpPr>
          <p:spPr>
            <a:xfrm>
              <a:off x="4485178" y="6056359"/>
              <a:ext cx="872446" cy="330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err="1">
                  <a:ln>
                    <a:noFill/>
                  </a:ln>
                  <a:solidFill>
                    <a:srgbClr val="4F81BD">
                      <a:lumMod val="50000"/>
                    </a:srgbClr>
                  </a:solidFill>
                  <a:effectLst/>
                  <a:uLnTx/>
                  <a:uFillTx/>
                </a:rPr>
                <a:t>Construcap</a:t>
              </a:r>
              <a:r>
                <a:rPr kumimoji="0" lang="pt-BR" sz="600" b="1" i="0" u="none" strike="noStrike" kern="0" cap="none" spc="0" normalizeH="0" baseline="0" noProof="0" dirty="0">
                  <a:ln>
                    <a:noFill/>
                  </a:ln>
                  <a:solidFill>
                    <a:srgbClr val="4F81BD">
                      <a:lumMod val="50000"/>
                    </a:srgbClr>
                  </a:solidFill>
                  <a:effectLst/>
                  <a:uLnTx/>
                  <a:uFillTx/>
                </a:rPr>
                <a:t>/ Ferreira Guedes/ </a:t>
              </a:r>
              <a:r>
                <a:rPr kumimoji="0" lang="pt-BR" sz="600" b="1" i="0" u="none" strike="noStrike" kern="0" cap="none" spc="0" normalizeH="0" baseline="0" noProof="0" dirty="0" err="1">
                  <a:ln>
                    <a:noFill/>
                  </a:ln>
                  <a:solidFill>
                    <a:srgbClr val="4F81BD">
                      <a:lumMod val="50000"/>
                    </a:srgbClr>
                  </a:solidFill>
                  <a:effectLst/>
                  <a:uLnTx/>
                  <a:uFillTx/>
                </a:rPr>
                <a:t>Toniolo</a:t>
              </a:r>
              <a:r>
                <a:rPr kumimoji="0" lang="pt-BR" sz="600" b="1" i="0" u="none" strike="noStrike" kern="0" cap="none" spc="0" normalizeH="0" baseline="0" noProof="0" dirty="0">
                  <a:ln>
                    <a:noFill/>
                  </a:ln>
                  <a:solidFill>
                    <a:srgbClr val="4F81BD">
                      <a:lumMod val="50000"/>
                    </a:srgbClr>
                  </a:solidFill>
                  <a:effectLst/>
                  <a:uLnTx/>
                  <a:uFillTx/>
                </a:rPr>
                <a:t> </a:t>
              </a:r>
              <a:r>
                <a:rPr kumimoji="0" lang="pt-BR" sz="600" b="1" i="0" u="none" strike="noStrike" kern="0" cap="none" spc="0" normalizeH="0" baseline="0" noProof="0" dirty="0" err="1">
                  <a:ln>
                    <a:noFill/>
                  </a:ln>
                  <a:solidFill>
                    <a:srgbClr val="4F81BD">
                      <a:lumMod val="50000"/>
                    </a:srgbClr>
                  </a:solidFill>
                  <a:effectLst/>
                  <a:uLnTx/>
                  <a:uFillTx/>
                </a:rPr>
                <a:t>Busnello</a:t>
              </a:r>
              <a:endParaRPr kumimoji="0" lang="pt-BR" sz="600" b="1" i="0" u="none" strike="noStrike" kern="0" cap="none" spc="0" normalizeH="0" baseline="0" noProof="0" dirty="0">
                <a:ln>
                  <a:noFill/>
                </a:ln>
                <a:solidFill>
                  <a:srgbClr val="4F81BD">
                    <a:lumMod val="50000"/>
                  </a:srgbClr>
                </a:solidFill>
                <a:effectLst/>
                <a:uLnTx/>
                <a:uFillTx/>
              </a:endParaRPr>
            </a:p>
          </p:txBody>
        </p:sp>
        <p:sp>
          <p:nvSpPr>
            <p:cNvPr id="293" name="Retângulo 292"/>
            <p:cNvSpPr/>
            <p:nvPr/>
          </p:nvSpPr>
          <p:spPr>
            <a:xfrm>
              <a:off x="6074932" y="6059523"/>
              <a:ext cx="872446" cy="330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err="1">
                  <a:ln>
                    <a:noFill/>
                  </a:ln>
                  <a:solidFill>
                    <a:srgbClr val="4F81BD">
                      <a:lumMod val="50000"/>
                    </a:srgbClr>
                  </a:solidFill>
                  <a:effectLst/>
                  <a:uLnTx/>
                  <a:uFillTx/>
                </a:rPr>
                <a:t>Construcap</a:t>
              </a:r>
              <a:r>
                <a:rPr kumimoji="0" lang="pt-BR" sz="600" b="1" i="0" u="none" strike="noStrike" kern="0" cap="none" spc="0" normalizeH="0" baseline="0" noProof="0" dirty="0">
                  <a:ln>
                    <a:noFill/>
                  </a:ln>
                  <a:solidFill>
                    <a:srgbClr val="4F81BD">
                      <a:lumMod val="50000"/>
                    </a:srgbClr>
                  </a:solidFill>
                  <a:effectLst/>
                  <a:uLnTx/>
                  <a:uFillTx/>
                </a:rPr>
                <a:t>/ Ferreira Guedes/ </a:t>
              </a:r>
              <a:r>
                <a:rPr kumimoji="0" lang="pt-BR" sz="600" b="1" i="0" u="none" strike="noStrike" kern="0" cap="none" spc="0" normalizeH="0" baseline="0" noProof="0" dirty="0" err="1">
                  <a:ln>
                    <a:noFill/>
                  </a:ln>
                  <a:solidFill>
                    <a:srgbClr val="4F81BD">
                      <a:lumMod val="50000"/>
                    </a:srgbClr>
                  </a:solidFill>
                  <a:effectLst/>
                  <a:uLnTx/>
                  <a:uFillTx/>
                </a:rPr>
                <a:t>Toniolo</a:t>
              </a:r>
              <a:r>
                <a:rPr kumimoji="0" lang="pt-BR" sz="600" b="1" i="0" u="none" strike="noStrike" kern="0" cap="none" spc="0" normalizeH="0" baseline="0" noProof="0" dirty="0">
                  <a:ln>
                    <a:noFill/>
                  </a:ln>
                  <a:solidFill>
                    <a:srgbClr val="4F81BD">
                      <a:lumMod val="50000"/>
                    </a:srgbClr>
                  </a:solidFill>
                  <a:effectLst/>
                  <a:uLnTx/>
                  <a:uFillTx/>
                </a:rPr>
                <a:t> </a:t>
              </a:r>
              <a:r>
                <a:rPr kumimoji="0" lang="pt-BR" sz="600" b="1" i="0" u="none" strike="noStrike" kern="0" cap="none" spc="0" normalizeH="0" baseline="0" noProof="0" dirty="0" err="1">
                  <a:ln>
                    <a:noFill/>
                  </a:ln>
                  <a:solidFill>
                    <a:srgbClr val="4F81BD">
                      <a:lumMod val="50000"/>
                    </a:srgbClr>
                  </a:solidFill>
                  <a:effectLst/>
                  <a:uLnTx/>
                  <a:uFillTx/>
                </a:rPr>
                <a:t>Busnello</a:t>
              </a:r>
              <a:endParaRPr kumimoji="0" lang="pt-BR" sz="600" b="1" i="0" u="none" strike="noStrike" kern="0" cap="none" spc="0" normalizeH="0" baseline="0" noProof="0" dirty="0">
                <a:ln>
                  <a:noFill/>
                </a:ln>
                <a:solidFill>
                  <a:srgbClr val="4F81BD">
                    <a:lumMod val="50000"/>
                  </a:srgbClr>
                </a:solidFill>
                <a:effectLst/>
                <a:uLnTx/>
                <a:uFillTx/>
              </a:endParaRPr>
            </a:p>
          </p:txBody>
        </p:sp>
        <p:grpSp>
          <p:nvGrpSpPr>
            <p:cNvPr id="294" name="Grupo 293"/>
            <p:cNvGrpSpPr/>
            <p:nvPr/>
          </p:nvGrpSpPr>
          <p:grpSpPr>
            <a:xfrm>
              <a:off x="2430788" y="4290505"/>
              <a:ext cx="1182000" cy="528599"/>
              <a:chOff x="6012160" y="3649750"/>
              <a:chExt cx="1182000" cy="528599"/>
            </a:xfrm>
          </p:grpSpPr>
          <p:pic>
            <p:nvPicPr>
              <p:cNvPr id="29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6995" t="13336" r="35130" b="74000"/>
              <a:stretch/>
            </p:blipFill>
            <p:spPr bwMode="auto">
              <a:xfrm>
                <a:off x="6012160" y="3853917"/>
                <a:ext cx="720080" cy="32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 name="CaixaDeTexto 295"/>
              <p:cNvSpPr txBox="1"/>
              <p:nvPr/>
            </p:nvSpPr>
            <p:spPr>
              <a:xfrm>
                <a:off x="6559905" y="3649750"/>
                <a:ext cx="634255" cy="276999"/>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pt-BR" sz="600" b="0" i="0" u="none" strike="noStrike" kern="0" cap="none" spc="0" normalizeH="0" baseline="0" noProof="0" dirty="0">
                    <a:ln>
                      <a:noFill/>
                    </a:ln>
                    <a:solidFill>
                      <a:srgbClr val="0066CC"/>
                    </a:solidFill>
                    <a:effectLst/>
                    <a:uLnTx/>
                    <a:uFillTx/>
                    <a:latin typeface="Calibri"/>
                  </a:rPr>
                  <a:t>Ramal do Piancó </a:t>
                </a:r>
              </a:p>
            </p:txBody>
          </p:sp>
        </p:grpSp>
        <p:pic>
          <p:nvPicPr>
            <p:cNvPr id="29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 t="10460" r="92648" b="79572"/>
            <a:stretch/>
          </p:blipFill>
          <p:spPr bwMode="auto">
            <a:xfrm>
              <a:off x="367585" y="4060175"/>
              <a:ext cx="651136"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730840" y="4749803"/>
              <a:ext cx="604022" cy="37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0" name="Retângulo 299"/>
            <p:cNvSpPr/>
            <p:nvPr/>
          </p:nvSpPr>
          <p:spPr>
            <a:xfrm>
              <a:off x="602326" y="5431596"/>
              <a:ext cx="683515" cy="126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600" b="1" i="0" u="none" strike="noStrike" kern="0" cap="none" spc="0" normalizeH="0" baseline="0" noProof="0" dirty="0">
                  <a:ln>
                    <a:noFill/>
                  </a:ln>
                  <a:solidFill>
                    <a:prstClr val="black"/>
                  </a:solidFill>
                  <a:effectLst/>
                  <a:uLnTx/>
                  <a:uFillTx/>
                </a:rPr>
                <a:t>Reforma: 99,9%</a:t>
              </a:r>
            </a:p>
          </p:txBody>
        </p:sp>
        <p:sp>
          <p:nvSpPr>
            <p:cNvPr id="88" name="Botão de ação: Retornar 87">
              <a:hlinkClick r:id="rId6" action="ppaction://hlinksldjump" highlightClick="1"/>
            </p:cNvPr>
            <p:cNvSpPr/>
            <p:nvPr/>
          </p:nvSpPr>
          <p:spPr>
            <a:xfrm>
              <a:off x="4166720" y="6806852"/>
              <a:ext cx="360040" cy="26064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Forma livre 1"/>
            <p:cNvSpPr/>
            <p:nvPr/>
          </p:nvSpPr>
          <p:spPr>
            <a:xfrm>
              <a:off x="8305800" y="5310188"/>
              <a:ext cx="71438" cy="214312"/>
            </a:xfrm>
            <a:custGeom>
              <a:avLst/>
              <a:gdLst>
                <a:gd name="connsiteX0" fmla="*/ 0 w 71438"/>
                <a:gd name="connsiteY0" fmla="*/ 0 h 214312"/>
                <a:gd name="connsiteX1" fmla="*/ 4763 w 71438"/>
                <a:gd name="connsiteY1" fmla="*/ 214312 h 214312"/>
                <a:gd name="connsiteX2" fmla="*/ 71438 w 71438"/>
                <a:gd name="connsiteY2" fmla="*/ 204787 h 214312"/>
                <a:gd name="connsiteX3" fmla="*/ 52388 w 71438"/>
                <a:gd name="connsiteY3" fmla="*/ 28575 h 214312"/>
                <a:gd name="connsiteX4" fmla="*/ 0 w 71438"/>
                <a:gd name="connsiteY4" fmla="*/ 0 h 2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8" h="214312">
                  <a:moveTo>
                    <a:pt x="0" y="0"/>
                  </a:moveTo>
                  <a:lnTo>
                    <a:pt x="4763" y="214312"/>
                  </a:lnTo>
                  <a:lnTo>
                    <a:pt x="71438" y="204787"/>
                  </a:lnTo>
                  <a:lnTo>
                    <a:pt x="52388" y="28575"/>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Forma livre 2"/>
            <p:cNvSpPr/>
            <p:nvPr/>
          </p:nvSpPr>
          <p:spPr>
            <a:xfrm>
              <a:off x="8224838" y="5572125"/>
              <a:ext cx="223837" cy="238125"/>
            </a:xfrm>
            <a:custGeom>
              <a:avLst/>
              <a:gdLst>
                <a:gd name="connsiteX0" fmla="*/ 19050 w 223837"/>
                <a:gd name="connsiteY0" fmla="*/ 90488 h 238125"/>
                <a:gd name="connsiteX1" fmla="*/ 28575 w 223837"/>
                <a:gd name="connsiteY1" fmla="*/ 238125 h 238125"/>
                <a:gd name="connsiteX2" fmla="*/ 223837 w 223837"/>
                <a:gd name="connsiteY2" fmla="*/ 233363 h 238125"/>
                <a:gd name="connsiteX3" fmla="*/ 214312 w 223837"/>
                <a:gd name="connsiteY3" fmla="*/ 0 h 238125"/>
                <a:gd name="connsiteX4" fmla="*/ 0 w 223837"/>
                <a:gd name="connsiteY4" fmla="*/ 0 h 238125"/>
                <a:gd name="connsiteX5" fmla="*/ 19050 w 223837"/>
                <a:gd name="connsiteY5" fmla="*/ 9048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37" h="238125">
                  <a:moveTo>
                    <a:pt x="19050" y="90488"/>
                  </a:moveTo>
                  <a:lnTo>
                    <a:pt x="28575" y="238125"/>
                  </a:lnTo>
                  <a:lnTo>
                    <a:pt x="223837" y="233363"/>
                  </a:lnTo>
                  <a:lnTo>
                    <a:pt x="214312" y="0"/>
                  </a:lnTo>
                  <a:lnTo>
                    <a:pt x="0" y="0"/>
                  </a:lnTo>
                  <a:lnTo>
                    <a:pt x="19050" y="90488"/>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7" name="Imagem 6">
            <a:hlinkClick r:id="rId7" action="ppaction://hlinksldjump"/>
            <a:extLst>
              <a:ext uri="{FF2B5EF4-FFF2-40B4-BE49-F238E27FC236}">
                <a16:creationId xmlns:a16="http://schemas.microsoft.com/office/drawing/2014/main" xmlns="" id="{BED1FD08-5A83-4EEA-8881-060B9ACCDEFA}"/>
              </a:ext>
            </a:extLst>
          </p:cNvPr>
          <p:cNvPicPr>
            <a:picLocks noChangeAspect="1"/>
          </p:cNvPicPr>
          <p:nvPr/>
        </p:nvPicPr>
        <p:blipFill>
          <a:blip r:embed="rId8"/>
          <a:stretch>
            <a:fillRect/>
          </a:stretch>
        </p:blipFill>
        <p:spPr>
          <a:xfrm>
            <a:off x="7854502" y="3351052"/>
            <a:ext cx="605930" cy="1135109"/>
          </a:xfrm>
          <a:prstGeom prst="rect">
            <a:avLst/>
          </a:prstGeom>
        </p:spPr>
      </p:pic>
    </p:spTree>
    <p:extLst>
      <p:ext uri="{BB962C8B-B14F-4D97-AF65-F5344CB8AC3E}">
        <p14:creationId xmlns:p14="http://schemas.microsoft.com/office/powerpoint/2010/main" val="1753565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Leste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3203848" y="387035"/>
            <a:ext cx="2045303" cy="369332"/>
          </a:xfrm>
          <a:prstGeom prst="rect">
            <a:avLst/>
          </a:prstGeom>
        </p:spPr>
        <p:txBody>
          <a:bodyPr wrap="none">
            <a:spAutoFit/>
          </a:bodyPr>
          <a:lstStyle/>
          <a:p>
            <a:r>
              <a:rPr lang="pt-BR" b="1" dirty="0">
                <a:solidFill>
                  <a:srgbClr val="005AA1"/>
                </a:solidFill>
                <a:latin typeface="Gotham Book"/>
                <a:cs typeface="Gotham Book"/>
              </a:rPr>
              <a:t>Reservatório Areias</a:t>
            </a:r>
            <a:endParaRPr lang="pt-BR" dirty="0"/>
          </a:p>
        </p:txBody>
      </p:sp>
      <p:pic>
        <p:nvPicPr>
          <p:cNvPr id="4" name="Imagem 3">
            <a:extLst>
              <a:ext uri="{FF2B5EF4-FFF2-40B4-BE49-F238E27FC236}">
                <a16:creationId xmlns:a16="http://schemas.microsoft.com/office/drawing/2014/main" xmlns="" id="{06815CC6-8370-424F-873D-2C11D81A1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87" y="813259"/>
            <a:ext cx="7557025" cy="5667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6423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Leste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2267744" y="377819"/>
            <a:ext cx="4143891" cy="369332"/>
          </a:xfrm>
          <a:prstGeom prst="rect">
            <a:avLst/>
          </a:prstGeom>
        </p:spPr>
        <p:txBody>
          <a:bodyPr wrap="none">
            <a:spAutoFit/>
          </a:bodyPr>
          <a:lstStyle/>
          <a:p>
            <a:r>
              <a:rPr lang="pt-BR" b="1" dirty="0">
                <a:solidFill>
                  <a:srgbClr val="005AA1"/>
                </a:solidFill>
                <a:latin typeface="Gotham Book"/>
                <a:cs typeface="Gotham Book"/>
              </a:rPr>
              <a:t>Estrutura de Controle Reservatório Areias</a:t>
            </a:r>
            <a:endParaRPr lang="pt-BR" dirty="0"/>
          </a:p>
        </p:txBody>
      </p:sp>
      <p:pic>
        <p:nvPicPr>
          <p:cNvPr id="4" name="Imagem 3">
            <a:extLst>
              <a:ext uri="{FF2B5EF4-FFF2-40B4-BE49-F238E27FC236}">
                <a16:creationId xmlns:a16="http://schemas.microsoft.com/office/drawing/2014/main" xmlns="" id="{8A219C80-811B-4C71-B88E-8A6AAF24B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87" y="757581"/>
            <a:ext cx="7557025" cy="5667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862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Leste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2123728" y="395528"/>
            <a:ext cx="4410823" cy="369332"/>
          </a:xfrm>
          <a:prstGeom prst="rect">
            <a:avLst/>
          </a:prstGeom>
        </p:spPr>
        <p:txBody>
          <a:bodyPr wrap="none">
            <a:spAutoFit/>
          </a:bodyPr>
          <a:lstStyle/>
          <a:p>
            <a:r>
              <a:rPr lang="pt-BR" b="1" dirty="0">
                <a:solidFill>
                  <a:srgbClr val="005AA1"/>
                </a:solidFill>
                <a:latin typeface="Gotham Book"/>
                <a:cs typeface="Gotham Book"/>
              </a:rPr>
              <a:t>Segmento de Canal – Tratamento de Taludes</a:t>
            </a:r>
            <a:endParaRPr lang="pt-BR" dirty="0"/>
          </a:p>
        </p:txBody>
      </p:sp>
      <p:pic>
        <p:nvPicPr>
          <p:cNvPr id="4" name="Imagem 3">
            <a:extLst>
              <a:ext uri="{FF2B5EF4-FFF2-40B4-BE49-F238E27FC236}">
                <a16:creationId xmlns:a16="http://schemas.microsoft.com/office/drawing/2014/main" xmlns="" id="{2535BB07-F9CE-4059-AABC-0D2CE1DEC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7965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Leste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1691680" y="395528"/>
            <a:ext cx="4979248" cy="369332"/>
          </a:xfrm>
          <a:prstGeom prst="rect">
            <a:avLst/>
          </a:prstGeom>
        </p:spPr>
        <p:txBody>
          <a:bodyPr wrap="none">
            <a:spAutoFit/>
          </a:bodyPr>
          <a:lstStyle/>
          <a:p>
            <a:r>
              <a:rPr lang="pt-BR" b="1" dirty="0">
                <a:solidFill>
                  <a:srgbClr val="005AA1"/>
                </a:solidFill>
                <a:latin typeface="Gotham Book"/>
                <a:cs typeface="Gotham Book"/>
              </a:rPr>
              <a:t>Segmento de Canal - </a:t>
            </a:r>
            <a:r>
              <a:rPr lang="pt-BR" b="1" dirty="0" err="1">
                <a:solidFill>
                  <a:srgbClr val="005AA1"/>
                </a:solidFill>
                <a:latin typeface="Gotham Book"/>
                <a:cs typeface="Gotham Book"/>
              </a:rPr>
              <a:t>Overchut</a:t>
            </a:r>
            <a:r>
              <a:rPr lang="pt-BR" b="1" dirty="0">
                <a:solidFill>
                  <a:srgbClr val="005AA1"/>
                </a:solidFill>
                <a:latin typeface="Gotham Book"/>
                <a:cs typeface="Gotham Book"/>
              </a:rPr>
              <a:t> e Macro Drenagem</a:t>
            </a:r>
            <a:endParaRPr lang="pt-BR" dirty="0"/>
          </a:p>
        </p:txBody>
      </p:sp>
      <p:pic>
        <p:nvPicPr>
          <p:cNvPr id="4" name="Imagem 3">
            <a:extLst>
              <a:ext uri="{FF2B5EF4-FFF2-40B4-BE49-F238E27FC236}">
                <a16:creationId xmlns:a16="http://schemas.microsoft.com/office/drawing/2014/main" xmlns="" id="{E0F49E32-DE6E-4AD4-B913-58C3223B2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73" y="911706"/>
            <a:ext cx="7557025" cy="5667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190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Leste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3203848" y="387035"/>
            <a:ext cx="2617640" cy="369332"/>
          </a:xfrm>
          <a:prstGeom prst="rect">
            <a:avLst/>
          </a:prstGeom>
        </p:spPr>
        <p:txBody>
          <a:bodyPr wrap="none">
            <a:spAutoFit/>
          </a:bodyPr>
          <a:lstStyle/>
          <a:p>
            <a:r>
              <a:rPr lang="pt-BR" b="1" dirty="0">
                <a:solidFill>
                  <a:srgbClr val="005AA1"/>
                </a:solidFill>
                <a:latin typeface="Gotham Book"/>
                <a:cs typeface="Gotham Book"/>
              </a:rPr>
              <a:t>Emboque Túnel Monteiro</a:t>
            </a:r>
            <a:endParaRPr lang="pt-BR" dirty="0"/>
          </a:p>
        </p:txBody>
      </p:sp>
      <p:pic>
        <p:nvPicPr>
          <p:cNvPr id="5" name="Imagem 4">
            <a:extLst>
              <a:ext uri="{FF2B5EF4-FFF2-40B4-BE49-F238E27FC236}">
                <a16:creationId xmlns:a16="http://schemas.microsoft.com/office/drawing/2014/main" xmlns="" id="{A539A5B2-0CE9-45C9-A937-F34F578BA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325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ítulo 1"/>
          <p:cNvSpPr txBox="1">
            <a:spLocks/>
          </p:cNvSpPr>
          <p:nvPr/>
        </p:nvSpPr>
        <p:spPr>
          <a:xfrm>
            <a:off x="0" y="-387424"/>
            <a:ext cx="81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a:solidFill>
                  <a:srgbClr val="005AA1"/>
                </a:solidFill>
                <a:latin typeface="Gotham Book"/>
                <a:ea typeface="+mn-ea"/>
                <a:cs typeface="Gotham Book"/>
              </a:rPr>
              <a:t>Eixo Leste</a:t>
            </a:r>
            <a:endParaRPr lang="pt-BR" sz="1600" b="1" dirty="0">
              <a:solidFill>
                <a:srgbClr val="005AA1"/>
              </a:solidFill>
              <a:latin typeface="Gotham Book"/>
              <a:ea typeface="+mn-ea"/>
              <a:cs typeface="Gotham Book"/>
            </a:endParaRPr>
          </a:p>
        </p:txBody>
      </p:sp>
      <p:sp>
        <p:nvSpPr>
          <p:cNvPr id="7" name="Rectangle 16">
            <a:extLst>
              <a:ext uri="{FF2B5EF4-FFF2-40B4-BE49-F238E27FC236}">
                <a16:creationId xmlns:a16="http://schemas.microsoft.com/office/drawing/2014/main" xmlns="" id="{A3365F07-EEA5-4DA7-BAB0-D559B0F88233}"/>
              </a:ext>
            </a:extLst>
          </p:cNvPr>
          <p:cNvSpPr/>
          <p:nvPr/>
        </p:nvSpPr>
        <p:spPr>
          <a:xfrm>
            <a:off x="-128865" y="53857"/>
            <a:ext cx="1034473" cy="369332"/>
          </a:xfrm>
          <a:prstGeom prst="rect">
            <a:avLst/>
          </a:prstGeom>
        </p:spPr>
        <p:txBody>
          <a:bodyPr wrap="square">
            <a:spAutoFit/>
          </a:bodyPr>
          <a:lstStyle/>
          <a:p>
            <a:pPr algn="r"/>
            <a:r>
              <a:rPr lang="pt-BR" b="1" dirty="0">
                <a:solidFill>
                  <a:srgbClr val="005AA1"/>
                </a:solidFill>
                <a:latin typeface="Gotham Book"/>
                <a:cs typeface="Gotham Book"/>
              </a:rPr>
              <a:t>SIH/MI</a:t>
            </a:r>
          </a:p>
        </p:txBody>
      </p:sp>
      <p:pic>
        <p:nvPicPr>
          <p:cNvPr id="8" name="Picture 8">
            <a:extLst>
              <a:ext uri="{FF2B5EF4-FFF2-40B4-BE49-F238E27FC236}">
                <a16:creationId xmlns:a16="http://schemas.microsoft.com/office/drawing/2014/main" xmlns="" id="{0E32FEC9-26D5-4EF1-86E5-6FFE832DE579}"/>
              </a:ext>
            </a:extLst>
          </p:cNvPr>
          <p:cNvPicPr>
            <a:picLocks noChangeAspect="1"/>
          </p:cNvPicPr>
          <p:nvPr/>
        </p:nvPicPr>
        <p:blipFill>
          <a:blip r:embed="rId2"/>
          <a:stretch>
            <a:fillRect/>
          </a:stretch>
        </p:blipFill>
        <p:spPr>
          <a:xfrm>
            <a:off x="7027131" y="95195"/>
            <a:ext cx="2020316" cy="235445"/>
          </a:xfrm>
          <a:prstGeom prst="rect">
            <a:avLst/>
          </a:prstGeom>
        </p:spPr>
      </p:pic>
      <p:sp>
        <p:nvSpPr>
          <p:cNvPr id="9" name="Rectangle 10">
            <a:extLst>
              <a:ext uri="{FF2B5EF4-FFF2-40B4-BE49-F238E27FC236}">
                <a16:creationId xmlns:a16="http://schemas.microsoft.com/office/drawing/2014/main" xmlns="" id="{D83DCD47-DF56-42FA-893B-B10F797427AF}"/>
              </a:ext>
            </a:extLst>
          </p:cNvPr>
          <p:cNvSpPr/>
          <p:nvPr/>
        </p:nvSpPr>
        <p:spPr>
          <a:xfrm rot="10800000">
            <a:off x="0" y="356775"/>
            <a:ext cx="9144001" cy="126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solidFill>
                <a:srgbClr val="005AA1"/>
              </a:solidFill>
            </a:endParaRPr>
          </a:p>
        </p:txBody>
      </p:sp>
      <p:sp>
        <p:nvSpPr>
          <p:cNvPr id="12" name="Retângulo 11">
            <a:extLst>
              <a:ext uri="{FF2B5EF4-FFF2-40B4-BE49-F238E27FC236}">
                <a16:creationId xmlns:a16="http://schemas.microsoft.com/office/drawing/2014/main" xmlns="" id="{9C2960AF-5B65-48BF-9D4C-00D4ECD7EE0F}"/>
              </a:ext>
            </a:extLst>
          </p:cNvPr>
          <p:cNvSpPr/>
          <p:nvPr/>
        </p:nvSpPr>
        <p:spPr>
          <a:xfrm>
            <a:off x="2771800" y="387092"/>
            <a:ext cx="2834879" cy="369332"/>
          </a:xfrm>
          <a:prstGeom prst="rect">
            <a:avLst/>
          </a:prstGeom>
        </p:spPr>
        <p:txBody>
          <a:bodyPr wrap="none">
            <a:spAutoFit/>
          </a:bodyPr>
          <a:lstStyle/>
          <a:p>
            <a:r>
              <a:rPr lang="pt-BR" b="1" dirty="0">
                <a:solidFill>
                  <a:srgbClr val="005AA1"/>
                </a:solidFill>
                <a:latin typeface="Gotham Book"/>
                <a:cs typeface="Gotham Book"/>
              </a:rPr>
              <a:t>Vista de Segmento de Canal</a:t>
            </a:r>
            <a:endParaRPr lang="pt-BR" dirty="0"/>
          </a:p>
        </p:txBody>
      </p:sp>
      <p:pic>
        <p:nvPicPr>
          <p:cNvPr id="4" name="Imagem 3">
            <a:extLst>
              <a:ext uri="{FF2B5EF4-FFF2-40B4-BE49-F238E27FC236}">
                <a16:creationId xmlns:a16="http://schemas.microsoft.com/office/drawing/2014/main" xmlns="" id="{F88DF1CE-01BC-4834-98B3-8BD789E63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487" y="721296"/>
            <a:ext cx="7557025" cy="5667768"/>
          </a:xfrm>
          <a:prstGeom prst="rect">
            <a:avLst/>
          </a:prstGeom>
          <a:ln>
            <a:noFill/>
          </a:ln>
          <a:effectLst>
            <a:outerShdw blurRad="292100" dist="139700" dir="2700000" algn="tl" rotWithShape="0">
              <a:srgbClr val="333333">
                <a:alpha val="65000"/>
              </a:srgbClr>
            </a:outerShdw>
          </a:effectLst>
        </p:spPr>
      </p:pic>
      <p:sp>
        <p:nvSpPr>
          <p:cNvPr id="10" name="Botão de ação: Retornar 9">
            <a:hlinkClick r:id="rId4" action="ppaction://hlinksldjump" highlightClick="1"/>
            <a:extLst>
              <a:ext uri="{FF2B5EF4-FFF2-40B4-BE49-F238E27FC236}">
                <a16:creationId xmlns:a16="http://schemas.microsoft.com/office/drawing/2014/main" xmlns="" id="{F108C1BB-FDA3-4DFB-96EE-821D2C5F1121}"/>
              </a:ext>
            </a:extLst>
          </p:cNvPr>
          <p:cNvSpPr/>
          <p:nvPr/>
        </p:nvSpPr>
        <p:spPr>
          <a:xfrm>
            <a:off x="4189239" y="6423542"/>
            <a:ext cx="435648" cy="34692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32983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91" t="3286" r="1575" b="3740"/>
          <a:stretch/>
        </p:blipFill>
        <p:spPr>
          <a:xfrm>
            <a:off x="576048" y="1310112"/>
            <a:ext cx="8064896" cy="5500375"/>
          </a:xfrm>
        </p:spPr>
      </p:pic>
      <p:sp>
        <p:nvSpPr>
          <p:cNvPr id="2" name="Título 1"/>
          <p:cNvSpPr>
            <a:spLocks noGrp="1"/>
          </p:cNvSpPr>
          <p:nvPr>
            <p:ph type="title"/>
          </p:nvPr>
        </p:nvSpPr>
        <p:spPr/>
        <p:txBody>
          <a:bodyPr>
            <a:normAutofit/>
          </a:bodyPr>
          <a:lstStyle/>
          <a:p>
            <a:r>
              <a:rPr lang="pt-BR" sz="3600" dirty="0" smtClean="0"/>
              <a:t>Portais Eixo Norte - PERNAMBUCO</a:t>
            </a:r>
            <a:endParaRPr lang="pt-BR" sz="3600" dirty="0"/>
          </a:p>
        </p:txBody>
      </p:sp>
      <p:grpSp>
        <p:nvGrpSpPr>
          <p:cNvPr id="9" name="Grupo 8"/>
          <p:cNvGrpSpPr/>
          <p:nvPr/>
        </p:nvGrpSpPr>
        <p:grpSpPr>
          <a:xfrm>
            <a:off x="683568" y="2327422"/>
            <a:ext cx="6505265" cy="1677743"/>
            <a:chOff x="683568" y="2327422"/>
            <a:chExt cx="6505265" cy="1677743"/>
          </a:xfrm>
        </p:grpSpPr>
        <p:sp>
          <p:nvSpPr>
            <p:cNvPr id="7" name="CaixaDeTexto 6"/>
            <p:cNvSpPr txBox="1"/>
            <p:nvPr/>
          </p:nvSpPr>
          <p:spPr>
            <a:xfrm>
              <a:off x="683568" y="3297279"/>
              <a:ext cx="1085554" cy="707886"/>
            </a:xfrm>
            <a:prstGeom prst="rect">
              <a:avLst/>
            </a:prstGeom>
            <a:noFill/>
          </p:spPr>
          <p:txBody>
            <a:bodyPr wrap="none" rtlCol="0">
              <a:spAutoFit/>
            </a:bodyPr>
            <a:lstStyle/>
            <a:p>
              <a:r>
                <a:rPr lang="pt-BR" sz="2000" b="1" dirty="0" smtClean="0"/>
                <a:t>Bacia do</a:t>
              </a:r>
            </a:p>
            <a:p>
              <a:r>
                <a:rPr lang="pt-BR" sz="2000" b="1" dirty="0" smtClean="0"/>
                <a:t>Brígida</a:t>
              </a:r>
              <a:endParaRPr lang="pt-BR" sz="2000" b="1" dirty="0"/>
            </a:p>
          </p:txBody>
        </p:sp>
        <p:sp>
          <p:nvSpPr>
            <p:cNvPr id="8" name="CaixaDeTexto 7"/>
            <p:cNvSpPr txBox="1"/>
            <p:nvPr/>
          </p:nvSpPr>
          <p:spPr>
            <a:xfrm>
              <a:off x="5576404" y="2327422"/>
              <a:ext cx="1612429" cy="707886"/>
            </a:xfrm>
            <a:prstGeom prst="rect">
              <a:avLst/>
            </a:prstGeom>
            <a:noFill/>
          </p:spPr>
          <p:txBody>
            <a:bodyPr wrap="none" rtlCol="0">
              <a:spAutoFit/>
            </a:bodyPr>
            <a:lstStyle/>
            <a:p>
              <a:r>
                <a:rPr lang="pt-BR" sz="2000" b="1" dirty="0" smtClean="0"/>
                <a:t>Bacia do</a:t>
              </a:r>
            </a:p>
            <a:p>
              <a:r>
                <a:rPr lang="pt-BR" sz="2000" b="1" dirty="0" smtClean="0"/>
                <a:t>São Francisco</a:t>
              </a:r>
              <a:endParaRPr lang="pt-BR" sz="2000" b="1" dirty="0"/>
            </a:p>
          </p:txBody>
        </p:sp>
      </p:grpSp>
    </p:spTree>
    <p:extLst>
      <p:ext uri="{BB962C8B-B14F-4D97-AF65-F5344CB8AC3E}">
        <p14:creationId xmlns:p14="http://schemas.microsoft.com/office/powerpoint/2010/main" val="2837398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53" t="2697" r="1297" b="3543"/>
          <a:stretch/>
        </p:blipFill>
        <p:spPr>
          <a:xfrm>
            <a:off x="539552" y="1268760"/>
            <a:ext cx="8136904" cy="5572264"/>
          </a:xfrm>
        </p:spPr>
      </p:pic>
      <p:sp>
        <p:nvSpPr>
          <p:cNvPr id="2" name="Título 1"/>
          <p:cNvSpPr>
            <a:spLocks noGrp="1"/>
          </p:cNvSpPr>
          <p:nvPr>
            <p:ph type="title"/>
          </p:nvPr>
        </p:nvSpPr>
        <p:spPr/>
        <p:txBody>
          <a:bodyPr>
            <a:normAutofit/>
          </a:bodyPr>
          <a:lstStyle/>
          <a:p>
            <a:r>
              <a:rPr lang="pt-BR" sz="3600" dirty="0" smtClean="0"/>
              <a:t>Portais Eixo Norte - CEARÁ</a:t>
            </a:r>
            <a:endParaRPr lang="pt-BR" sz="3600" dirty="0"/>
          </a:p>
        </p:txBody>
      </p:sp>
      <p:sp>
        <p:nvSpPr>
          <p:cNvPr id="7" name="CaixaDeTexto 6"/>
          <p:cNvSpPr txBox="1"/>
          <p:nvPr/>
        </p:nvSpPr>
        <p:spPr>
          <a:xfrm>
            <a:off x="2483768" y="3031742"/>
            <a:ext cx="2162772" cy="400110"/>
          </a:xfrm>
          <a:prstGeom prst="rect">
            <a:avLst/>
          </a:prstGeom>
          <a:noFill/>
        </p:spPr>
        <p:txBody>
          <a:bodyPr wrap="none" rtlCol="0">
            <a:spAutoFit/>
          </a:bodyPr>
          <a:lstStyle/>
          <a:p>
            <a:r>
              <a:rPr lang="pt-BR" sz="2000" b="1" dirty="0" smtClean="0"/>
              <a:t>Bacia do Jaguaribe</a:t>
            </a:r>
            <a:endParaRPr lang="pt-BR" sz="2000" b="1" dirty="0"/>
          </a:p>
        </p:txBody>
      </p:sp>
    </p:spTree>
    <p:extLst>
      <p:ext uri="{BB962C8B-B14F-4D97-AF65-F5344CB8AC3E}">
        <p14:creationId xmlns:p14="http://schemas.microsoft.com/office/powerpoint/2010/main" val="2443163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m 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636" y="1052736"/>
            <a:ext cx="8312727" cy="5880320"/>
          </a:xfrm>
          <a:prstGeom prst="rect">
            <a:avLst/>
          </a:prstGeom>
        </p:spPr>
      </p:pic>
      <p:sp>
        <p:nvSpPr>
          <p:cNvPr id="9" name="Título 1"/>
          <p:cNvSpPr>
            <a:spLocks noGrp="1"/>
          </p:cNvSpPr>
          <p:nvPr>
            <p:ph type="title"/>
          </p:nvPr>
        </p:nvSpPr>
        <p:spPr>
          <a:xfrm>
            <a:off x="457200" y="274638"/>
            <a:ext cx="8229600" cy="1143000"/>
          </a:xfrm>
        </p:spPr>
        <p:txBody>
          <a:bodyPr>
            <a:normAutofit/>
          </a:bodyPr>
          <a:lstStyle/>
          <a:p>
            <a:r>
              <a:rPr lang="pt-BR" sz="2800" dirty="0" smtClean="0"/>
              <a:t>Portais Eixo Norte – Rio Grande do Norte e Paraíba</a:t>
            </a:r>
            <a:endParaRPr lang="pt-BR" sz="2800" dirty="0"/>
          </a:p>
        </p:txBody>
      </p:sp>
    </p:spTree>
    <p:extLst>
      <p:ext uri="{BB962C8B-B14F-4D97-AF65-F5344CB8AC3E}">
        <p14:creationId xmlns:p14="http://schemas.microsoft.com/office/powerpoint/2010/main" val="147303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361" y="1266625"/>
            <a:ext cx="6621463" cy="481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0" name="Grupo 69"/>
          <p:cNvGrpSpPr/>
          <p:nvPr/>
        </p:nvGrpSpPr>
        <p:grpSpPr>
          <a:xfrm>
            <a:off x="603270" y="1974871"/>
            <a:ext cx="6482053" cy="3162895"/>
            <a:chOff x="342900" y="1476345"/>
            <a:chExt cx="7469028" cy="3683362"/>
          </a:xfrm>
        </p:grpSpPr>
        <p:grpSp>
          <p:nvGrpSpPr>
            <p:cNvPr id="68" name="Grupo 67"/>
            <p:cNvGrpSpPr/>
            <p:nvPr/>
          </p:nvGrpSpPr>
          <p:grpSpPr>
            <a:xfrm>
              <a:off x="342900" y="1476345"/>
              <a:ext cx="7469028" cy="3683362"/>
              <a:chOff x="342900" y="1476345"/>
              <a:chExt cx="7469028" cy="3683362"/>
            </a:xfrm>
          </p:grpSpPr>
          <p:grpSp>
            <p:nvGrpSpPr>
              <p:cNvPr id="61" name="Grupo 60"/>
              <p:cNvGrpSpPr/>
              <p:nvPr/>
            </p:nvGrpSpPr>
            <p:grpSpPr>
              <a:xfrm>
                <a:off x="3492948" y="1476345"/>
                <a:ext cx="4318980" cy="3050411"/>
                <a:chOff x="3492948" y="1476345"/>
                <a:chExt cx="4318980" cy="3050411"/>
              </a:xfrm>
            </p:grpSpPr>
            <p:grpSp>
              <p:nvGrpSpPr>
                <p:cNvPr id="60" name="Grupo 59"/>
                <p:cNvGrpSpPr/>
                <p:nvPr/>
              </p:nvGrpSpPr>
              <p:grpSpPr>
                <a:xfrm>
                  <a:off x="3769519" y="1676400"/>
                  <a:ext cx="3782280" cy="2850356"/>
                  <a:chOff x="3769519" y="1676400"/>
                  <a:chExt cx="3782280" cy="2850356"/>
                </a:xfrm>
              </p:grpSpPr>
              <p:sp>
                <p:nvSpPr>
                  <p:cNvPr id="10" name="Forma livre 9"/>
                  <p:cNvSpPr/>
                  <p:nvPr/>
                </p:nvSpPr>
                <p:spPr>
                  <a:xfrm>
                    <a:off x="4286250" y="2807494"/>
                    <a:ext cx="804863" cy="276225"/>
                  </a:xfrm>
                  <a:custGeom>
                    <a:avLst/>
                    <a:gdLst>
                      <a:gd name="connsiteX0" fmla="*/ 0 w 804863"/>
                      <a:gd name="connsiteY0" fmla="*/ 276225 h 276225"/>
                      <a:gd name="connsiteX1" fmla="*/ 47625 w 804863"/>
                      <a:gd name="connsiteY1" fmla="*/ 254794 h 276225"/>
                      <a:gd name="connsiteX2" fmla="*/ 97631 w 804863"/>
                      <a:gd name="connsiteY2" fmla="*/ 238125 h 276225"/>
                      <a:gd name="connsiteX3" fmla="*/ 150019 w 804863"/>
                      <a:gd name="connsiteY3" fmla="*/ 204787 h 276225"/>
                      <a:gd name="connsiteX4" fmla="*/ 157163 w 804863"/>
                      <a:gd name="connsiteY4" fmla="*/ 195262 h 276225"/>
                      <a:gd name="connsiteX5" fmla="*/ 195263 w 804863"/>
                      <a:gd name="connsiteY5" fmla="*/ 185737 h 276225"/>
                      <a:gd name="connsiteX6" fmla="*/ 216694 w 804863"/>
                      <a:gd name="connsiteY6" fmla="*/ 169069 h 276225"/>
                      <a:gd name="connsiteX7" fmla="*/ 230981 w 804863"/>
                      <a:gd name="connsiteY7" fmla="*/ 128587 h 276225"/>
                      <a:gd name="connsiteX8" fmla="*/ 250031 w 804863"/>
                      <a:gd name="connsiteY8" fmla="*/ 111919 h 276225"/>
                      <a:gd name="connsiteX9" fmla="*/ 283369 w 804863"/>
                      <a:gd name="connsiteY9" fmla="*/ 104775 h 276225"/>
                      <a:gd name="connsiteX10" fmla="*/ 319088 w 804863"/>
                      <a:gd name="connsiteY10" fmla="*/ 104775 h 276225"/>
                      <a:gd name="connsiteX11" fmla="*/ 342900 w 804863"/>
                      <a:gd name="connsiteY11" fmla="*/ 100012 h 276225"/>
                      <a:gd name="connsiteX12" fmla="*/ 364331 w 804863"/>
                      <a:gd name="connsiteY12" fmla="*/ 69056 h 276225"/>
                      <a:gd name="connsiteX13" fmla="*/ 378619 w 804863"/>
                      <a:gd name="connsiteY13" fmla="*/ 76200 h 276225"/>
                      <a:gd name="connsiteX14" fmla="*/ 378619 w 804863"/>
                      <a:gd name="connsiteY14" fmla="*/ 76200 h 276225"/>
                      <a:gd name="connsiteX15" fmla="*/ 404813 w 804863"/>
                      <a:gd name="connsiteY15" fmla="*/ 100012 h 276225"/>
                      <a:gd name="connsiteX16" fmla="*/ 442913 w 804863"/>
                      <a:gd name="connsiteY16" fmla="*/ 88106 h 276225"/>
                      <a:gd name="connsiteX17" fmla="*/ 478631 w 804863"/>
                      <a:gd name="connsiteY17" fmla="*/ 76200 h 276225"/>
                      <a:gd name="connsiteX18" fmla="*/ 504825 w 804863"/>
                      <a:gd name="connsiteY18" fmla="*/ 76200 h 276225"/>
                      <a:gd name="connsiteX19" fmla="*/ 531019 w 804863"/>
                      <a:gd name="connsiteY19" fmla="*/ 92869 h 276225"/>
                      <a:gd name="connsiteX20" fmla="*/ 559594 w 804863"/>
                      <a:gd name="connsiteY20" fmla="*/ 97631 h 276225"/>
                      <a:gd name="connsiteX21" fmla="*/ 604838 w 804863"/>
                      <a:gd name="connsiteY21" fmla="*/ 95250 h 276225"/>
                      <a:gd name="connsiteX22" fmla="*/ 635794 w 804863"/>
                      <a:gd name="connsiteY22" fmla="*/ 88106 h 276225"/>
                      <a:gd name="connsiteX23" fmla="*/ 678656 w 804863"/>
                      <a:gd name="connsiteY23" fmla="*/ 59531 h 276225"/>
                      <a:gd name="connsiteX24" fmla="*/ 714375 w 804863"/>
                      <a:gd name="connsiteY24" fmla="*/ 50006 h 276225"/>
                      <a:gd name="connsiteX25" fmla="*/ 745331 w 804863"/>
                      <a:gd name="connsiteY25" fmla="*/ 28575 h 276225"/>
                      <a:gd name="connsiteX26" fmla="*/ 783431 w 804863"/>
                      <a:gd name="connsiteY26" fmla="*/ 4762 h 276225"/>
                      <a:gd name="connsiteX27" fmla="*/ 804863 w 804863"/>
                      <a:gd name="connsiteY27" fmla="*/ 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4863" h="276225">
                        <a:moveTo>
                          <a:pt x="0" y="276225"/>
                        </a:moveTo>
                        <a:lnTo>
                          <a:pt x="47625" y="254794"/>
                        </a:lnTo>
                        <a:lnTo>
                          <a:pt x="97631" y="238125"/>
                        </a:lnTo>
                        <a:lnTo>
                          <a:pt x="150019" y="204787"/>
                        </a:lnTo>
                        <a:lnTo>
                          <a:pt x="157163" y="195262"/>
                        </a:lnTo>
                        <a:lnTo>
                          <a:pt x="195263" y="185737"/>
                        </a:lnTo>
                        <a:lnTo>
                          <a:pt x="216694" y="169069"/>
                        </a:lnTo>
                        <a:lnTo>
                          <a:pt x="230981" y="128587"/>
                        </a:lnTo>
                        <a:lnTo>
                          <a:pt x="250031" y="111919"/>
                        </a:lnTo>
                        <a:lnTo>
                          <a:pt x="283369" y="104775"/>
                        </a:lnTo>
                        <a:lnTo>
                          <a:pt x="319088" y="104775"/>
                        </a:lnTo>
                        <a:lnTo>
                          <a:pt x="342900" y="100012"/>
                        </a:lnTo>
                        <a:lnTo>
                          <a:pt x="364331" y="69056"/>
                        </a:lnTo>
                        <a:lnTo>
                          <a:pt x="378619" y="76200"/>
                        </a:lnTo>
                        <a:lnTo>
                          <a:pt x="378619" y="76200"/>
                        </a:lnTo>
                        <a:lnTo>
                          <a:pt x="404813" y="100012"/>
                        </a:lnTo>
                        <a:lnTo>
                          <a:pt x="442913" y="88106"/>
                        </a:lnTo>
                        <a:lnTo>
                          <a:pt x="478631" y="76200"/>
                        </a:lnTo>
                        <a:lnTo>
                          <a:pt x="504825" y="76200"/>
                        </a:lnTo>
                        <a:lnTo>
                          <a:pt x="531019" y="92869"/>
                        </a:lnTo>
                        <a:lnTo>
                          <a:pt x="559594" y="97631"/>
                        </a:lnTo>
                        <a:lnTo>
                          <a:pt x="604838" y="95250"/>
                        </a:lnTo>
                        <a:lnTo>
                          <a:pt x="635794" y="88106"/>
                        </a:lnTo>
                        <a:lnTo>
                          <a:pt x="678656" y="59531"/>
                        </a:lnTo>
                        <a:lnTo>
                          <a:pt x="714375" y="50006"/>
                        </a:lnTo>
                        <a:lnTo>
                          <a:pt x="745331" y="28575"/>
                        </a:lnTo>
                        <a:lnTo>
                          <a:pt x="783431" y="4762"/>
                        </a:lnTo>
                        <a:lnTo>
                          <a:pt x="804863" y="0"/>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13" name="Forma livre 12"/>
                  <p:cNvSpPr/>
                  <p:nvPr/>
                </p:nvSpPr>
                <p:spPr>
                  <a:xfrm>
                    <a:off x="3769519" y="3231356"/>
                    <a:ext cx="233362" cy="423863"/>
                  </a:xfrm>
                  <a:custGeom>
                    <a:avLst/>
                    <a:gdLst>
                      <a:gd name="connsiteX0" fmla="*/ 216694 w 233362"/>
                      <a:gd name="connsiteY0" fmla="*/ 423863 h 423863"/>
                      <a:gd name="connsiteX1" fmla="*/ 223837 w 233362"/>
                      <a:gd name="connsiteY1" fmla="*/ 366713 h 423863"/>
                      <a:gd name="connsiteX2" fmla="*/ 233362 w 233362"/>
                      <a:gd name="connsiteY2" fmla="*/ 309563 h 423863"/>
                      <a:gd name="connsiteX3" fmla="*/ 216694 w 233362"/>
                      <a:gd name="connsiteY3" fmla="*/ 280988 h 423863"/>
                      <a:gd name="connsiteX4" fmla="*/ 204787 w 233362"/>
                      <a:gd name="connsiteY4" fmla="*/ 245269 h 423863"/>
                      <a:gd name="connsiteX5" fmla="*/ 190500 w 233362"/>
                      <a:gd name="connsiteY5" fmla="*/ 214313 h 423863"/>
                      <a:gd name="connsiteX6" fmla="*/ 180975 w 233362"/>
                      <a:gd name="connsiteY6" fmla="*/ 185738 h 423863"/>
                      <a:gd name="connsiteX7" fmla="*/ 147637 w 233362"/>
                      <a:gd name="connsiteY7" fmla="*/ 180975 h 423863"/>
                      <a:gd name="connsiteX8" fmla="*/ 107156 w 233362"/>
                      <a:gd name="connsiteY8" fmla="*/ 173832 h 423863"/>
                      <a:gd name="connsiteX9" fmla="*/ 78581 w 233362"/>
                      <a:gd name="connsiteY9" fmla="*/ 161925 h 423863"/>
                      <a:gd name="connsiteX10" fmla="*/ 71437 w 233362"/>
                      <a:gd name="connsiteY10" fmla="*/ 130969 h 423863"/>
                      <a:gd name="connsiteX11" fmla="*/ 71437 w 233362"/>
                      <a:gd name="connsiteY11" fmla="*/ 80963 h 423863"/>
                      <a:gd name="connsiteX12" fmla="*/ 59531 w 233362"/>
                      <a:gd name="connsiteY12" fmla="*/ 45244 h 423863"/>
                      <a:gd name="connsiteX13" fmla="*/ 35719 w 233362"/>
                      <a:gd name="connsiteY13" fmla="*/ 28575 h 423863"/>
                      <a:gd name="connsiteX14" fmla="*/ 19050 w 233362"/>
                      <a:gd name="connsiteY14" fmla="*/ 16669 h 423863"/>
                      <a:gd name="connsiteX15" fmla="*/ 7144 w 233362"/>
                      <a:gd name="connsiteY15" fmla="*/ 2382 h 423863"/>
                      <a:gd name="connsiteX16" fmla="*/ 0 w 233362"/>
                      <a:gd name="connsiteY16" fmla="*/ 0 h 4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362" h="423863">
                        <a:moveTo>
                          <a:pt x="216694" y="423863"/>
                        </a:moveTo>
                        <a:lnTo>
                          <a:pt x="223837" y="366713"/>
                        </a:lnTo>
                        <a:lnTo>
                          <a:pt x="233362" y="309563"/>
                        </a:lnTo>
                        <a:lnTo>
                          <a:pt x="216694" y="280988"/>
                        </a:lnTo>
                        <a:lnTo>
                          <a:pt x="204787" y="245269"/>
                        </a:lnTo>
                        <a:lnTo>
                          <a:pt x="190500" y="214313"/>
                        </a:lnTo>
                        <a:lnTo>
                          <a:pt x="180975" y="185738"/>
                        </a:lnTo>
                        <a:lnTo>
                          <a:pt x="147637" y="180975"/>
                        </a:lnTo>
                        <a:lnTo>
                          <a:pt x="107156" y="173832"/>
                        </a:lnTo>
                        <a:lnTo>
                          <a:pt x="78581" y="161925"/>
                        </a:lnTo>
                        <a:lnTo>
                          <a:pt x="71437" y="130969"/>
                        </a:lnTo>
                        <a:lnTo>
                          <a:pt x="71437" y="80963"/>
                        </a:lnTo>
                        <a:lnTo>
                          <a:pt x="59531" y="45244"/>
                        </a:lnTo>
                        <a:lnTo>
                          <a:pt x="35719" y="28575"/>
                        </a:lnTo>
                        <a:lnTo>
                          <a:pt x="19050" y="16669"/>
                        </a:lnTo>
                        <a:lnTo>
                          <a:pt x="7144" y="2382"/>
                        </a:lnTo>
                        <a:lnTo>
                          <a:pt x="0" y="0"/>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14" name="Forma livre 13"/>
                  <p:cNvSpPr/>
                  <p:nvPr/>
                </p:nvSpPr>
                <p:spPr>
                  <a:xfrm>
                    <a:off x="5298281" y="4274344"/>
                    <a:ext cx="150019" cy="252412"/>
                  </a:xfrm>
                  <a:custGeom>
                    <a:avLst/>
                    <a:gdLst>
                      <a:gd name="connsiteX0" fmla="*/ 150019 w 150019"/>
                      <a:gd name="connsiteY0" fmla="*/ 0 h 252412"/>
                      <a:gd name="connsiteX1" fmla="*/ 111919 w 150019"/>
                      <a:gd name="connsiteY1" fmla="*/ 16669 h 252412"/>
                      <a:gd name="connsiteX2" fmla="*/ 100013 w 150019"/>
                      <a:gd name="connsiteY2" fmla="*/ 45244 h 252412"/>
                      <a:gd name="connsiteX3" fmla="*/ 111919 w 150019"/>
                      <a:gd name="connsiteY3" fmla="*/ 76200 h 252412"/>
                      <a:gd name="connsiteX4" fmla="*/ 92869 w 150019"/>
                      <a:gd name="connsiteY4" fmla="*/ 95250 h 252412"/>
                      <a:gd name="connsiteX5" fmla="*/ 71438 w 150019"/>
                      <a:gd name="connsiteY5" fmla="*/ 107156 h 252412"/>
                      <a:gd name="connsiteX6" fmla="*/ 50007 w 150019"/>
                      <a:gd name="connsiteY6" fmla="*/ 138112 h 252412"/>
                      <a:gd name="connsiteX7" fmla="*/ 35719 w 150019"/>
                      <a:gd name="connsiteY7" fmla="*/ 154781 h 252412"/>
                      <a:gd name="connsiteX8" fmla="*/ 23813 w 150019"/>
                      <a:gd name="connsiteY8" fmla="*/ 180975 h 252412"/>
                      <a:gd name="connsiteX9" fmla="*/ 11907 w 150019"/>
                      <a:gd name="connsiteY9" fmla="*/ 200025 h 252412"/>
                      <a:gd name="connsiteX10" fmla="*/ 4763 w 150019"/>
                      <a:gd name="connsiteY10" fmla="*/ 221456 h 252412"/>
                      <a:gd name="connsiteX11" fmla="*/ 4763 w 150019"/>
                      <a:gd name="connsiteY11" fmla="*/ 245269 h 252412"/>
                      <a:gd name="connsiteX12" fmla="*/ 0 w 150019"/>
                      <a:gd name="connsiteY12" fmla="*/ 252412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019" h="252412">
                        <a:moveTo>
                          <a:pt x="150019" y="0"/>
                        </a:moveTo>
                        <a:lnTo>
                          <a:pt x="111919" y="16669"/>
                        </a:lnTo>
                        <a:lnTo>
                          <a:pt x="100013" y="45244"/>
                        </a:lnTo>
                        <a:lnTo>
                          <a:pt x="111919" y="76200"/>
                        </a:lnTo>
                        <a:lnTo>
                          <a:pt x="92869" y="95250"/>
                        </a:lnTo>
                        <a:lnTo>
                          <a:pt x="71438" y="107156"/>
                        </a:lnTo>
                        <a:lnTo>
                          <a:pt x="50007" y="138112"/>
                        </a:lnTo>
                        <a:lnTo>
                          <a:pt x="35719" y="154781"/>
                        </a:lnTo>
                        <a:lnTo>
                          <a:pt x="23813" y="180975"/>
                        </a:lnTo>
                        <a:lnTo>
                          <a:pt x="11907" y="200025"/>
                        </a:lnTo>
                        <a:lnTo>
                          <a:pt x="4763" y="221456"/>
                        </a:lnTo>
                        <a:lnTo>
                          <a:pt x="4763" y="245269"/>
                        </a:lnTo>
                        <a:lnTo>
                          <a:pt x="0" y="252412"/>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52" name="Forma livre 51"/>
                  <p:cNvSpPr/>
                  <p:nvPr/>
                </p:nvSpPr>
                <p:spPr>
                  <a:xfrm>
                    <a:off x="4762500" y="4500563"/>
                    <a:ext cx="214313" cy="26193"/>
                  </a:xfrm>
                  <a:custGeom>
                    <a:avLst/>
                    <a:gdLst>
                      <a:gd name="connsiteX0" fmla="*/ 214313 w 214313"/>
                      <a:gd name="connsiteY0" fmla="*/ 26193 h 26193"/>
                      <a:gd name="connsiteX1" fmla="*/ 126206 w 214313"/>
                      <a:gd name="connsiteY1" fmla="*/ 2381 h 26193"/>
                      <a:gd name="connsiteX2" fmla="*/ 97631 w 214313"/>
                      <a:gd name="connsiteY2" fmla="*/ 4762 h 26193"/>
                      <a:gd name="connsiteX3" fmla="*/ 0 w 214313"/>
                      <a:gd name="connsiteY3" fmla="*/ 0 h 26193"/>
                    </a:gdLst>
                    <a:ahLst/>
                    <a:cxnLst>
                      <a:cxn ang="0">
                        <a:pos x="connsiteX0" y="connsiteY0"/>
                      </a:cxn>
                      <a:cxn ang="0">
                        <a:pos x="connsiteX1" y="connsiteY1"/>
                      </a:cxn>
                      <a:cxn ang="0">
                        <a:pos x="connsiteX2" y="connsiteY2"/>
                      </a:cxn>
                      <a:cxn ang="0">
                        <a:pos x="connsiteX3" y="connsiteY3"/>
                      </a:cxn>
                    </a:cxnLst>
                    <a:rect l="l" t="t" r="r" b="b"/>
                    <a:pathLst>
                      <a:path w="214313" h="26193">
                        <a:moveTo>
                          <a:pt x="214313" y="26193"/>
                        </a:moveTo>
                        <a:lnTo>
                          <a:pt x="126206" y="2381"/>
                        </a:lnTo>
                        <a:lnTo>
                          <a:pt x="97631" y="4762"/>
                        </a:lnTo>
                        <a:lnTo>
                          <a:pt x="0" y="0"/>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54" name="Forma livre 53"/>
                  <p:cNvSpPr/>
                  <p:nvPr/>
                </p:nvSpPr>
                <p:spPr>
                  <a:xfrm>
                    <a:off x="3771900" y="2292350"/>
                    <a:ext cx="298450" cy="933450"/>
                  </a:xfrm>
                  <a:custGeom>
                    <a:avLst/>
                    <a:gdLst>
                      <a:gd name="connsiteX0" fmla="*/ 0 w 298450"/>
                      <a:gd name="connsiteY0" fmla="*/ 933450 h 933450"/>
                      <a:gd name="connsiteX1" fmla="*/ 76200 w 298450"/>
                      <a:gd name="connsiteY1" fmla="*/ 863600 h 933450"/>
                      <a:gd name="connsiteX2" fmla="*/ 82550 w 298450"/>
                      <a:gd name="connsiteY2" fmla="*/ 815975 h 933450"/>
                      <a:gd name="connsiteX3" fmla="*/ 85725 w 298450"/>
                      <a:gd name="connsiteY3" fmla="*/ 768350 h 933450"/>
                      <a:gd name="connsiteX4" fmla="*/ 73025 w 298450"/>
                      <a:gd name="connsiteY4" fmla="*/ 730250 h 933450"/>
                      <a:gd name="connsiteX5" fmla="*/ 60325 w 298450"/>
                      <a:gd name="connsiteY5" fmla="*/ 698500 h 933450"/>
                      <a:gd name="connsiteX6" fmla="*/ 82550 w 298450"/>
                      <a:gd name="connsiteY6" fmla="*/ 625475 h 933450"/>
                      <a:gd name="connsiteX7" fmla="*/ 73025 w 298450"/>
                      <a:gd name="connsiteY7" fmla="*/ 600075 h 933450"/>
                      <a:gd name="connsiteX8" fmla="*/ 82550 w 298450"/>
                      <a:gd name="connsiteY8" fmla="*/ 549275 h 933450"/>
                      <a:gd name="connsiteX9" fmla="*/ 95250 w 298450"/>
                      <a:gd name="connsiteY9" fmla="*/ 517525 h 933450"/>
                      <a:gd name="connsiteX10" fmla="*/ 76200 w 298450"/>
                      <a:gd name="connsiteY10" fmla="*/ 476250 h 933450"/>
                      <a:gd name="connsiteX11" fmla="*/ 111125 w 298450"/>
                      <a:gd name="connsiteY11" fmla="*/ 393700 h 933450"/>
                      <a:gd name="connsiteX12" fmla="*/ 130175 w 298450"/>
                      <a:gd name="connsiteY12" fmla="*/ 339725 h 933450"/>
                      <a:gd name="connsiteX13" fmla="*/ 149225 w 298450"/>
                      <a:gd name="connsiteY13" fmla="*/ 307975 h 933450"/>
                      <a:gd name="connsiteX14" fmla="*/ 161925 w 298450"/>
                      <a:gd name="connsiteY14" fmla="*/ 269875 h 933450"/>
                      <a:gd name="connsiteX15" fmla="*/ 165100 w 298450"/>
                      <a:gd name="connsiteY15" fmla="*/ 196850 h 933450"/>
                      <a:gd name="connsiteX16" fmla="*/ 196850 w 298450"/>
                      <a:gd name="connsiteY16" fmla="*/ 152400 h 933450"/>
                      <a:gd name="connsiteX17" fmla="*/ 234950 w 298450"/>
                      <a:gd name="connsiteY17" fmla="*/ 114300 h 933450"/>
                      <a:gd name="connsiteX18" fmla="*/ 244475 w 298450"/>
                      <a:gd name="connsiteY18" fmla="*/ 73025 h 933450"/>
                      <a:gd name="connsiteX19" fmla="*/ 269875 w 298450"/>
                      <a:gd name="connsiteY19" fmla="*/ 38100 h 933450"/>
                      <a:gd name="connsiteX20" fmla="*/ 298450 w 298450"/>
                      <a:gd name="connsiteY20" fmla="*/ 28575 h 933450"/>
                      <a:gd name="connsiteX21" fmla="*/ 298450 w 298450"/>
                      <a:gd name="connsiteY21" fmla="*/ 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50" h="933450">
                        <a:moveTo>
                          <a:pt x="0" y="933450"/>
                        </a:moveTo>
                        <a:lnTo>
                          <a:pt x="76200" y="863600"/>
                        </a:lnTo>
                        <a:lnTo>
                          <a:pt x="82550" y="815975"/>
                        </a:lnTo>
                        <a:lnTo>
                          <a:pt x="85725" y="768350"/>
                        </a:lnTo>
                        <a:lnTo>
                          <a:pt x="73025" y="730250"/>
                        </a:lnTo>
                        <a:lnTo>
                          <a:pt x="60325" y="698500"/>
                        </a:lnTo>
                        <a:lnTo>
                          <a:pt x="82550" y="625475"/>
                        </a:lnTo>
                        <a:lnTo>
                          <a:pt x="73025" y="600075"/>
                        </a:lnTo>
                        <a:lnTo>
                          <a:pt x="82550" y="549275"/>
                        </a:lnTo>
                        <a:lnTo>
                          <a:pt x="95250" y="517525"/>
                        </a:lnTo>
                        <a:lnTo>
                          <a:pt x="76200" y="476250"/>
                        </a:lnTo>
                        <a:lnTo>
                          <a:pt x="111125" y="393700"/>
                        </a:lnTo>
                        <a:lnTo>
                          <a:pt x="130175" y="339725"/>
                        </a:lnTo>
                        <a:lnTo>
                          <a:pt x="149225" y="307975"/>
                        </a:lnTo>
                        <a:lnTo>
                          <a:pt x="161925" y="269875"/>
                        </a:lnTo>
                        <a:lnTo>
                          <a:pt x="165100" y="196850"/>
                        </a:lnTo>
                        <a:lnTo>
                          <a:pt x="196850" y="152400"/>
                        </a:lnTo>
                        <a:lnTo>
                          <a:pt x="234950" y="114300"/>
                        </a:lnTo>
                        <a:lnTo>
                          <a:pt x="244475" y="73025"/>
                        </a:lnTo>
                        <a:lnTo>
                          <a:pt x="269875" y="38100"/>
                        </a:lnTo>
                        <a:lnTo>
                          <a:pt x="298450" y="28575"/>
                        </a:lnTo>
                        <a:lnTo>
                          <a:pt x="298450" y="0"/>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55" name="Forma livre 54"/>
                  <p:cNvSpPr/>
                  <p:nvPr/>
                </p:nvSpPr>
                <p:spPr>
                  <a:xfrm>
                    <a:off x="4070350" y="1676400"/>
                    <a:ext cx="133350" cy="622300"/>
                  </a:xfrm>
                  <a:custGeom>
                    <a:avLst/>
                    <a:gdLst>
                      <a:gd name="connsiteX0" fmla="*/ 0 w 133350"/>
                      <a:gd name="connsiteY0" fmla="*/ 622300 h 622300"/>
                      <a:gd name="connsiteX1" fmla="*/ 15875 w 133350"/>
                      <a:gd name="connsiteY1" fmla="*/ 558800 h 622300"/>
                      <a:gd name="connsiteX2" fmla="*/ 25400 w 133350"/>
                      <a:gd name="connsiteY2" fmla="*/ 514350 h 622300"/>
                      <a:gd name="connsiteX3" fmla="*/ 41275 w 133350"/>
                      <a:gd name="connsiteY3" fmla="*/ 479425 h 622300"/>
                      <a:gd name="connsiteX4" fmla="*/ 63500 w 133350"/>
                      <a:gd name="connsiteY4" fmla="*/ 431800 h 622300"/>
                      <a:gd name="connsiteX5" fmla="*/ 76200 w 133350"/>
                      <a:gd name="connsiteY5" fmla="*/ 387350 h 622300"/>
                      <a:gd name="connsiteX6" fmla="*/ 92075 w 133350"/>
                      <a:gd name="connsiteY6" fmla="*/ 320675 h 622300"/>
                      <a:gd name="connsiteX7" fmla="*/ 104775 w 133350"/>
                      <a:gd name="connsiteY7" fmla="*/ 292100 h 622300"/>
                      <a:gd name="connsiteX8" fmla="*/ 127000 w 133350"/>
                      <a:gd name="connsiteY8" fmla="*/ 244475 h 622300"/>
                      <a:gd name="connsiteX9" fmla="*/ 133350 w 133350"/>
                      <a:gd name="connsiteY9" fmla="*/ 196850 h 622300"/>
                      <a:gd name="connsiteX10" fmla="*/ 130175 w 133350"/>
                      <a:gd name="connsiteY10" fmla="*/ 165100 h 622300"/>
                      <a:gd name="connsiteX11" fmla="*/ 101600 w 133350"/>
                      <a:gd name="connsiteY11" fmla="*/ 120650 h 622300"/>
                      <a:gd name="connsiteX12" fmla="*/ 79375 w 133350"/>
                      <a:gd name="connsiteY12" fmla="*/ 50800 h 622300"/>
                      <a:gd name="connsiteX13" fmla="*/ 101600 w 133350"/>
                      <a:gd name="connsiteY13" fmla="*/ 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622300">
                        <a:moveTo>
                          <a:pt x="0" y="622300"/>
                        </a:moveTo>
                        <a:lnTo>
                          <a:pt x="15875" y="558800"/>
                        </a:lnTo>
                        <a:lnTo>
                          <a:pt x="25400" y="514350"/>
                        </a:lnTo>
                        <a:lnTo>
                          <a:pt x="41275" y="479425"/>
                        </a:lnTo>
                        <a:lnTo>
                          <a:pt x="63500" y="431800"/>
                        </a:lnTo>
                        <a:lnTo>
                          <a:pt x="76200" y="387350"/>
                        </a:lnTo>
                        <a:lnTo>
                          <a:pt x="92075" y="320675"/>
                        </a:lnTo>
                        <a:lnTo>
                          <a:pt x="104775" y="292100"/>
                        </a:lnTo>
                        <a:lnTo>
                          <a:pt x="127000" y="244475"/>
                        </a:lnTo>
                        <a:lnTo>
                          <a:pt x="133350" y="196850"/>
                        </a:lnTo>
                        <a:lnTo>
                          <a:pt x="130175" y="165100"/>
                        </a:lnTo>
                        <a:lnTo>
                          <a:pt x="101600" y="120650"/>
                        </a:lnTo>
                        <a:lnTo>
                          <a:pt x="79375" y="50800"/>
                        </a:lnTo>
                        <a:lnTo>
                          <a:pt x="101600" y="0"/>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56" name="Forma livre 55"/>
                  <p:cNvSpPr/>
                  <p:nvPr/>
                </p:nvSpPr>
                <p:spPr>
                  <a:xfrm>
                    <a:off x="5092700" y="2003425"/>
                    <a:ext cx="873125" cy="803275"/>
                  </a:xfrm>
                  <a:custGeom>
                    <a:avLst/>
                    <a:gdLst>
                      <a:gd name="connsiteX0" fmla="*/ 0 w 873125"/>
                      <a:gd name="connsiteY0" fmla="*/ 803275 h 803275"/>
                      <a:gd name="connsiteX1" fmla="*/ 53975 w 873125"/>
                      <a:gd name="connsiteY1" fmla="*/ 771525 h 803275"/>
                      <a:gd name="connsiteX2" fmla="*/ 66675 w 873125"/>
                      <a:gd name="connsiteY2" fmla="*/ 768350 h 803275"/>
                      <a:gd name="connsiteX3" fmla="*/ 95250 w 873125"/>
                      <a:gd name="connsiteY3" fmla="*/ 746125 h 803275"/>
                      <a:gd name="connsiteX4" fmla="*/ 104775 w 873125"/>
                      <a:gd name="connsiteY4" fmla="*/ 739775 h 803275"/>
                      <a:gd name="connsiteX5" fmla="*/ 117475 w 873125"/>
                      <a:gd name="connsiteY5" fmla="*/ 727075 h 803275"/>
                      <a:gd name="connsiteX6" fmla="*/ 136525 w 873125"/>
                      <a:gd name="connsiteY6" fmla="*/ 714375 h 803275"/>
                      <a:gd name="connsiteX7" fmla="*/ 142875 w 873125"/>
                      <a:gd name="connsiteY7" fmla="*/ 704850 h 803275"/>
                      <a:gd name="connsiteX8" fmla="*/ 168275 w 873125"/>
                      <a:gd name="connsiteY8" fmla="*/ 695325 h 803275"/>
                      <a:gd name="connsiteX9" fmla="*/ 187325 w 873125"/>
                      <a:gd name="connsiteY9" fmla="*/ 676275 h 803275"/>
                      <a:gd name="connsiteX10" fmla="*/ 190500 w 873125"/>
                      <a:gd name="connsiteY10" fmla="*/ 666750 h 803275"/>
                      <a:gd name="connsiteX11" fmla="*/ 203200 w 873125"/>
                      <a:gd name="connsiteY11" fmla="*/ 647700 h 803275"/>
                      <a:gd name="connsiteX12" fmla="*/ 206375 w 873125"/>
                      <a:gd name="connsiteY12" fmla="*/ 638175 h 803275"/>
                      <a:gd name="connsiteX13" fmla="*/ 219075 w 873125"/>
                      <a:gd name="connsiteY13" fmla="*/ 619125 h 803275"/>
                      <a:gd name="connsiteX14" fmla="*/ 228600 w 873125"/>
                      <a:gd name="connsiteY14" fmla="*/ 615950 h 803275"/>
                      <a:gd name="connsiteX15" fmla="*/ 238125 w 873125"/>
                      <a:gd name="connsiteY15" fmla="*/ 609600 h 803275"/>
                      <a:gd name="connsiteX16" fmla="*/ 250825 w 873125"/>
                      <a:gd name="connsiteY16" fmla="*/ 606425 h 803275"/>
                      <a:gd name="connsiteX17" fmla="*/ 282575 w 873125"/>
                      <a:gd name="connsiteY17" fmla="*/ 596900 h 803275"/>
                      <a:gd name="connsiteX18" fmla="*/ 301625 w 873125"/>
                      <a:gd name="connsiteY18" fmla="*/ 587375 h 803275"/>
                      <a:gd name="connsiteX19" fmla="*/ 314325 w 873125"/>
                      <a:gd name="connsiteY19" fmla="*/ 581025 h 803275"/>
                      <a:gd name="connsiteX20" fmla="*/ 333375 w 873125"/>
                      <a:gd name="connsiteY20" fmla="*/ 574675 h 803275"/>
                      <a:gd name="connsiteX21" fmla="*/ 352425 w 873125"/>
                      <a:gd name="connsiteY21" fmla="*/ 558800 h 803275"/>
                      <a:gd name="connsiteX22" fmla="*/ 361950 w 873125"/>
                      <a:gd name="connsiteY22" fmla="*/ 555625 h 803275"/>
                      <a:gd name="connsiteX23" fmla="*/ 371475 w 873125"/>
                      <a:gd name="connsiteY23" fmla="*/ 546100 h 803275"/>
                      <a:gd name="connsiteX24" fmla="*/ 396875 w 873125"/>
                      <a:gd name="connsiteY24" fmla="*/ 533400 h 803275"/>
                      <a:gd name="connsiteX25" fmla="*/ 406400 w 873125"/>
                      <a:gd name="connsiteY25" fmla="*/ 523875 h 803275"/>
                      <a:gd name="connsiteX26" fmla="*/ 425450 w 873125"/>
                      <a:gd name="connsiteY26" fmla="*/ 511175 h 803275"/>
                      <a:gd name="connsiteX27" fmla="*/ 444500 w 873125"/>
                      <a:gd name="connsiteY27" fmla="*/ 492125 h 803275"/>
                      <a:gd name="connsiteX28" fmla="*/ 450850 w 873125"/>
                      <a:gd name="connsiteY28" fmla="*/ 473075 h 803275"/>
                      <a:gd name="connsiteX29" fmla="*/ 454025 w 873125"/>
                      <a:gd name="connsiteY29" fmla="*/ 460375 h 803275"/>
                      <a:gd name="connsiteX30" fmla="*/ 460375 w 873125"/>
                      <a:gd name="connsiteY30" fmla="*/ 441325 h 803275"/>
                      <a:gd name="connsiteX31" fmla="*/ 469900 w 873125"/>
                      <a:gd name="connsiteY31" fmla="*/ 409575 h 803275"/>
                      <a:gd name="connsiteX32" fmla="*/ 476250 w 873125"/>
                      <a:gd name="connsiteY32" fmla="*/ 400050 h 803275"/>
                      <a:gd name="connsiteX33" fmla="*/ 485775 w 873125"/>
                      <a:gd name="connsiteY33" fmla="*/ 390525 h 803275"/>
                      <a:gd name="connsiteX34" fmla="*/ 495300 w 873125"/>
                      <a:gd name="connsiteY34" fmla="*/ 371475 h 803275"/>
                      <a:gd name="connsiteX35" fmla="*/ 504825 w 873125"/>
                      <a:gd name="connsiteY35" fmla="*/ 368300 h 803275"/>
                      <a:gd name="connsiteX36" fmla="*/ 514350 w 873125"/>
                      <a:gd name="connsiteY36" fmla="*/ 361950 h 803275"/>
                      <a:gd name="connsiteX37" fmla="*/ 523875 w 873125"/>
                      <a:gd name="connsiteY37" fmla="*/ 352425 h 803275"/>
                      <a:gd name="connsiteX38" fmla="*/ 533400 w 873125"/>
                      <a:gd name="connsiteY38" fmla="*/ 349250 h 803275"/>
                      <a:gd name="connsiteX39" fmla="*/ 546100 w 873125"/>
                      <a:gd name="connsiteY39" fmla="*/ 342900 h 803275"/>
                      <a:gd name="connsiteX40" fmla="*/ 555625 w 873125"/>
                      <a:gd name="connsiteY40" fmla="*/ 339725 h 803275"/>
                      <a:gd name="connsiteX41" fmla="*/ 587375 w 873125"/>
                      <a:gd name="connsiteY41" fmla="*/ 320675 h 803275"/>
                      <a:gd name="connsiteX42" fmla="*/ 600075 w 873125"/>
                      <a:gd name="connsiteY42" fmla="*/ 317500 h 803275"/>
                      <a:gd name="connsiteX43" fmla="*/ 622300 w 873125"/>
                      <a:gd name="connsiteY43" fmla="*/ 307975 h 803275"/>
                      <a:gd name="connsiteX44" fmla="*/ 641350 w 873125"/>
                      <a:gd name="connsiteY44" fmla="*/ 295275 h 803275"/>
                      <a:gd name="connsiteX45" fmla="*/ 650875 w 873125"/>
                      <a:gd name="connsiteY45" fmla="*/ 279400 h 803275"/>
                      <a:gd name="connsiteX46" fmla="*/ 657225 w 873125"/>
                      <a:gd name="connsiteY46" fmla="*/ 269875 h 803275"/>
                      <a:gd name="connsiteX47" fmla="*/ 663575 w 873125"/>
                      <a:gd name="connsiteY47" fmla="*/ 250825 h 803275"/>
                      <a:gd name="connsiteX48" fmla="*/ 669925 w 873125"/>
                      <a:gd name="connsiteY48" fmla="*/ 231775 h 803275"/>
                      <a:gd name="connsiteX49" fmla="*/ 673100 w 873125"/>
                      <a:gd name="connsiteY49" fmla="*/ 222250 h 803275"/>
                      <a:gd name="connsiteX50" fmla="*/ 679450 w 873125"/>
                      <a:gd name="connsiteY50" fmla="*/ 190500 h 803275"/>
                      <a:gd name="connsiteX51" fmla="*/ 682625 w 873125"/>
                      <a:gd name="connsiteY51" fmla="*/ 174625 h 803275"/>
                      <a:gd name="connsiteX52" fmla="*/ 708025 w 873125"/>
                      <a:gd name="connsiteY52" fmla="*/ 146050 h 803275"/>
                      <a:gd name="connsiteX53" fmla="*/ 717550 w 873125"/>
                      <a:gd name="connsiteY53" fmla="*/ 136525 h 803275"/>
                      <a:gd name="connsiteX54" fmla="*/ 727075 w 873125"/>
                      <a:gd name="connsiteY54" fmla="*/ 130175 h 803275"/>
                      <a:gd name="connsiteX55" fmla="*/ 746125 w 873125"/>
                      <a:gd name="connsiteY55" fmla="*/ 111125 h 803275"/>
                      <a:gd name="connsiteX56" fmla="*/ 765175 w 873125"/>
                      <a:gd name="connsiteY56" fmla="*/ 95250 h 803275"/>
                      <a:gd name="connsiteX57" fmla="*/ 774700 w 873125"/>
                      <a:gd name="connsiteY57" fmla="*/ 88900 h 803275"/>
                      <a:gd name="connsiteX58" fmla="*/ 803275 w 873125"/>
                      <a:gd name="connsiteY58" fmla="*/ 57150 h 803275"/>
                      <a:gd name="connsiteX59" fmla="*/ 822325 w 873125"/>
                      <a:gd name="connsiteY59" fmla="*/ 41275 h 803275"/>
                      <a:gd name="connsiteX60" fmla="*/ 841375 w 873125"/>
                      <a:gd name="connsiteY60" fmla="*/ 28575 h 803275"/>
                      <a:gd name="connsiteX61" fmla="*/ 847725 w 873125"/>
                      <a:gd name="connsiteY61" fmla="*/ 19050 h 803275"/>
                      <a:gd name="connsiteX62" fmla="*/ 866775 w 873125"/>
                      <a:gd name="connsiteY62" fmla="*/ 6350 h 803275"/>
                      <a:gd name="connsiteX63" fmla="*/ 873125 w 873125"/>
                      <a:gd name="connsiteY63" fmla="*/ 0 h 80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73125" h="803275">
                        <a:moveTo>
                          <a:pt x="0" y="803275"/>
                        </a:moveTo>
                        <a:cubicBezTo>
                          <a:pt x="20647" y="789511"/>
                          <a:pt x="28748" y="783298"/>
                          <a:pt x="53975" y="771525"/>
                        </a:cubicBezTo>
                        <a:cubicBezTo>
                          <a:pt x="57929" y="769680"/>
                          <a:pt x="62442" y="769408"/>
                          <a:pt x="66675" y="768350"/>
                        </a:cubicBezTo>
                        <a:cubicBezTo>
                          <a:pt x="114823" y="736252"/>
                          <a:pt x="65407" y="770994"/>
                          <a:pt x="95250" y="746125"/>
                        </a:cubicBezTo>
                        <a:cubicBezTo>
                          <a:pt x="98181" y="743682"/>
                          <a:pt x="101878" y="742258"/>
                          <a:pt x="104775" y="739775"/>
                        </a:cubicBezTo>
                        <a:cubicBezTo>
                          <a:pt x="109321" y="735879"/>
                          <a:pt x="112800" y="730815"/>
                          <a:pt x="117475" y="727075"/>
                        </a:cubicBezTo>
                        <a:cubicBezTo>
                          <a:pt x="123434" y="722307"/>
                          <a:pt x="136525" y="714375"/>
                          <a:pt x="136525" y="714375"/>
                        </a:cubicBezTo>
                        <a:cubicBezTo>
                          <a:pt x="138642" y="711200"/>
                          <a:pt x="139562" y="706743"/>
                          <a:pt x="142875" y="704850"/>
                        </a:cubicBezTo>
                        <a:cubicBezTo>
                          <a:pt x="171569" y="688453"/>
                          <a:pt x="147841" y="713488"/>
                          <a:pt x="168275" y="695325"/>
                        </a:cubicBezTo>
                        <a:cubicBezTo>
                          <a:pt x="174987" y="689359"/>
                          <a:pt x="187325" y="676275"/>
                          <a:pt x="187325" y="676275"/>
                        </a:cubicBezTo>
                        <a:cubicBezTo>
                          <a:pt x="188383" y="673100"/>
                          <a:pt x="188875" y="669676"/>
                          <a:pt x="190500" y="666750"/>
                        </a:cubicBezTo>
                        <a:cubicBezTo>
                          <a:pt x="194206" y="660079"/>
                          <a:pt x="200787" y="654940"/>
                          <a:pt x="203200" y="647700"/>
                        </a:cubicBezTo>
                        <a:cubicBezTo>
                          <a:pt x="204258" y="644525"/>
                          <a:pt x="204750" y="641101"/>
                          <a:pt x="206375" y="638175"/>
                        </a:cubicBezTo>
                        <a:cubicBezTo>
                          <a:pt x="210081" y="631504"/>
                          <a:pt x="211835" y="621538"/>
                          <a:pt x="219075" y="619125"/>
                        </a:cubicBezTo>
                        <a:cubicBezTo>
                          <a:pt x="222250" y="618067"/>
                          <a:pt x="225607" y="617447"/>
                          <a:pt x="228600" y="615950"/>
                        </a:cubicBezTo>
                        <a:cubicBezTo>
                          <a:pt x="232013" y="614243"/>
                          <a:pt x="234618" y="611103"/>
                          <a:pt x="238125" y="609600"/>
                        </a:cubicBezTo>
                        <a:cubicBezTo>
                          <a:pt x="242136" y="607881"/>
                          <a:pt x="246645" y="607679"/>
                          <a:pt x="250825" y="606425"/>
                        </a:cubicBezTo>
                        <a:cubicBezTo>
                          <a:pt x="289474" y="594830"/>
                          <a:pt x="253303" y="604218"/>
                          <a:pt x="282575" y="596900"/>
                        </a:cubicBezTo>
                        <a:cubicBezTo>
                          <a:pt x="300880" y="584697"/>
                          <a:pt x="283222" y="595262"/>
                          <a:pt x="301625" y="587375"/>
                        </a:cubicBezTo>
                        <a:cubicBezTo>
                          <a:pt x="305975" y="585511"/>
                          <a:pt x="309931" y="582783"/>
                          <a:pt x="314325" y="581025"/>
                        </a:cubicBezTo>
                        <a:cubicBezTo>
                          <a:pt x="320540" y="578539"/>
                          <a:pt x="333375" y="574675"/>
                          <a:pt x="333375" y="574675"/>
                        </a:cubicBezTo>
                        <a:cubicBezTo>
                          <a:pt x="340397" y="567653"/>
                          <a:pt x="343584" y="563220"/>
                          <a:pt x="352425" y="558800"/>
                        </a:cubicBezTo>
                        <a:cubicBezTo>
                          <a:pt x="355418" y="557303"/>
                          <a:pt x="358775" y="556683"/>
                          <a:pt x="361950" y="555625"/>
                        </a:cubicBezTo>
                        <a:cubicBezTo>
                          <a:pt x="365125" y="552450"/>
                          <a:pt x="367687" y="548511"/>
                          <a:pt x="371475" y="546100"/>
                        </a:cubicBezTo>
                        <a:cubicBezTo>
                          <a:pt x="379461" y="541018"/>
                          <a:pt x="390182" y="540093"/>
                          <a:pt x="396875" y="533400"/>
                        </a:cubicBezTo>
                        <a:cubicBezTo>
                          <a:pt x="400050" y="530225"/>
                          <a:pt x="402856" y="526632"/>
                          <a:pt x="406400" y="523875"/>
                        </a:cubicBezTo>
                        <a:cubicBezTo>
                          <a:pt x="412424" y="519190"/>
                          <a:pt x="420054" y="516571"/>
                          <a:pt x="425450" y="511175"/>
                        </a:cubicBezTo>
                        <a:lnTo>
                          <a:pt x="444500" y="492125"/>
                        </a:lnTo>
                        <a:cubicBezTo>
                          <a:pt x="446617" y="485775"/>
                          <a:pt x="449227" y="479569"/>
                          <a:pt x="450850" y="473075"/>
                        </a:cubicBezTo>
                        <a:cubicBezTo>
                          <a:pt x="451908" y="468842"/>
                          <a:pt x="452771" y="464555"/>
                          <a:pt x="454025" y="460375"/>
                        </a:cubicBezTo>
                        <a:cubicBezTo>
                          <a:pt x="455948" y="453964"/>
                          <a:pt x="458752" y="447819"/>
                          <a:pt x="460375" y="441325"/>
                        </a:cubicBezTo>
                        <a:cubicBezTo>
                          <a:pt x="462150" y="434226"/>
                          <a:pt x="466808" y="414213"/>
                          <a:pt x="469900" y="409575"/>
                        </a:cubicBezTo>
                        <a:cubicBezTo>
                          <a:pt x="472017" y="406400"/>
                          <a:pt x="473807" y="402981"/>
                          <a:pt x="476250" y="400050"/>
                        </a:cubicBezTo>
                        <a:cubicBezTo>
                          <a:pt x="479125" y="396601"/>
                          <a:pt x="482600" y="393700"/>
                          <a:pt x="485775" y="390525"/>
                        </a:cubicBezTo>
                        <a:cubicBezTo>
                          <a:pt x="487867" y="384250"/>
                          <a:pt x="489705" y="375951"/>
                          <a:pt x="495300" y="371475"/>
                        </a:cubicBezTo>
                        <a:cubicBezTo>
                          <a:pt x="497913" y="369384"/>
                          <a:pt x="501832" y="369797"/>
                          <a:pt x="504825" y="368300"/>
                        </a:cubicBezTo>
                        <a:cubicBezTo>
                          <a:pt x="508238" y="366593"/>
                          <a:pt x="511419" y="364393"/>
                          <a:pt x="514350" y="361950"/>
                        </a:cubicBezTo>
                        <a:cubicBezTo>
                          <a:pt x="517799" y="359075"/>
                          <a:pt x="520139" y="354916"/>
                          <a:pt x="523875" y="352425"/>
                        </a:cubicBezTo>
                        <a:cubicBezTo>
                          <a:pt x="526660" y="350569"/>
                          <a:pt x="530324" y="350568"/>
                          <a:pt x="533400" y="349250"/>
                        </a:cubicBezTo>
                        <a:cubicBezTo>
                          <a:pt x="537750" y="347386"/>
                          <a:pt x="541750" y="344764"/>
                          <a:pt x="546100" y="342900"/>
                        </a:cubicBezTo>
                        <a:cubicBezTo>
                          <a:pt x="549176" y="341582"/>
                          <a:pt x="552699" y="341350"/>
                          <a:pt x="555625" y="339725"/>
                        </a:cubicBezTo>
                        <a:cubicBezTo>
                          <a:pt x="570962" y="331204"/>
                          <a:pt x="572594" y="326218"/>
                          <a:pt x="587375" y="320675"/>
                        </a:cubicBezTo>
                        <a:cubicBezTo>
                          <a:pt x="591461" y="319143"/>
                          <a:pt x="595879" y="318699"/>
                          <a:pt x="600075" y="317500"/>
                        </a:cubicBezTo>
                        <a:cubicBezTo>
                          <a:pt x="608436" y="315111"/>
                          <a:pt x="614603" y="312593"/>
                          <a:pt x="622300" y="307975"/>
                        </a:cubicBezTo>
                        <a:cubicBezTo>
                          <a:pt x="628844" y="304048"/>
                          <a:pt x="641350" y="295275"/>
                          <a:pt x="641350" y="295275"/>
                        </a:cubicBezTo>
                        <a:cubicBezTo>
                          <a:pt x="644525" y="289983"/>
                          <a:pt x="647604" y="284633"/>
                          <a:pt x="650875" y="279400"/>
                        </a:cubicBezTo>
                        <a:cubicBezTo>
                          <a:pt x="652897" y="276164"/>
                          <a:pt x="655675" y="273362"/>
                          <a:pt x="657225" y="269875"/>
                        </a:cubicBezTo>
                        <a:cubicBezTo>
                          <a:pt x="659943" y="263758"/>
                          <a:pt x="661458" y="257175"/>
                          <a:pt x="663575" y="250825"/>
                        </a:cubicBezTo>
                        <a:lnTo>
                          <a:pt x="669925" y="231775"/>
                        </a:lnTo>
                        <a:cubicBezTo>
                          <a:pt x="670983" y="228600"/>
                          <a:pt x="672288" y="225497"/>
                          <a:pt x="673100" y="222250"/>
                        </a:cubicBezTo>
                        <a:cubicBezTo>
                          <a:pt x="678716" y="199787"/>
                          <a:pt x="674260" y="219044"/>
                          <a:pt x="679450" y="190500"/>
                        </a:cubicBezTo>
                        <a:cubicBezTo>
                          <a:pt x="680415" y="185191"/>
                          <a:pt x="680730" y="179678"/>
                          <a:pt x="682625" y="174625"/>
                        </a:cubicBezTo>
                        <a:cubicBezTo>
                          <a:pt x="686024" y="165560"/>
                          <a:pt x="704944" y="149131"/>
                          <a:pt x="708025" y="146050"/>
                        </a:cubicBezTo>
                        <a:cubicBezTo>
                          <a:pt x="711200" y="142875"/>
                          <a:pt x="713814" y="139016"/>
                          <a:pt x="717550" y="136525"/>
                        </a:cubicBezTo>
                        <a:cubicBezTo>
                          <a:pt x="720725" y="134408"/>
                          <a:pt x="724223" y="132710"/>
                          <a:pt x="727075" y="130175"/>
                        </a:cubicBezTo>
                        <a:cubicBezTo>
                          <a:pt x="733787" y="124209"/>
                          <a:pt x="738653" y="116106"/>
                          <a:pt x="746125" y="111125"/>
                        </a:cubicBezTo>
                        <a:cubicBezTo>
                          <a:pt x="769774" y="95359"/>
                          <a:pt x="740729" y="115622"/>
                          <a:pt x="765175" y="95250"/>
                        </a:cubicBezTo>
                        <a:cubicBezTo>
                          <a:pt x="768106" y="92807"/>
                          <a:pt x="772002" y="91598"/>
                          <a:pt x="774700" y="88900"/>
                        </a:cubicBezTo>
                        <a:cubicBezTo>
                          <a:pt x="791096" y="72504"/>
                          <a:pt x="777967" y="74022"/>
                          <a:pt x="803275" y="57150"/>
                        </a:cubicBezTo>
                        <a:cubicBezTo>
                          <a:pt x="837312" y="34459"/>
                          <a:pt x="785655" y="69796"/>
                          <a:pt x="822325" y="41275"/>
                        </a:cubicBezTo>
                        <a:cubicBezTo>
                          <a:pt x="828349" y="36590"/>
                          <a:pt x="841375" y="28575"/>
                          <a:pt x="841375" y="28575"/>
                        </a:cubicBezTo>
                        <a:cubicBezTo>
                          <a:pt x="843492" y="25400"/>
                          <a:pt x="844853" y="21563"/>
                          <a:pt x="847725" y="19050"/>
                        </a:cubicBezTo>
                        <a:cubicBezTo>
                          <a:pt x="853468" y="14024"/>
                          <a:pt x="861379" y="11746"/>
                          <a:pt x="866775" y="6350"/>
                        </a:cubicBezTo>
                        <a:lnTo>
                          <a:pt x="873125" y="0"/>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58" name="Forma livre 57"/>
                  <p:cNvSpPr/>
                  <p:nvPr/>
                </p:nvSpPr>
                <p:spPr>
                  <a:xfrm>
                    <a:off x="5802238" y="3655219"/>
                    <a:ext cx="1749561" cy="404037"/>
                  </a:xfrm>
                  <a:custGeom>
                    <a:avLst/>
                    <a:gdLst>
                      <a:gd name="connsiteX0" fmla="*/ 0 w 920750"/>
                      <a:gd name="connsiteY0" fmla="*/ 308033 h 312070"/>
                      <a:gd name="connsiteX1" fmla="*/ 57150 w 920750"/>
                      <a:gd name="connsiteY1" fmla="*/ 308033 h 312070"/>
                      <a:gd name="connsiteX2" fmla="*/ 92075 w 920750"/>
                      <a:gd name="connsiteY2" fmla="*/ 295333 h 312070"/>
                      <a:gd name="connsiteX3" fmla="*/ 111125 w 920750"/>
                      <a:gd name="connsiteY3" fmla="*/ 292158 h 312070"/>
                      <a:gd name="connsiteX4" fmla="*/ 130175 w 920750"/>
                      <a:gd name="connsiteY4" fmla="*/ 285808 h 312070"/>
                      <a:gd name="connsiteX5" fmla="*/ 244475 w 920750"/>
                      <a:gd name="connsiteY5" fmla="*/ 288983 h 312070"/>
                      <a:gd name="connsiteX6" fmla="*/ 254000 w 920750"/>
                      <a:gd name="connsiteY6" fmla="*/ 295333 h 312070"/>
                      <a:gd name="connsiteX7" fmla="*/ 263525 w 920750"/>
                      <a:gd name="connsiteY7" fmla="*/ 298508 h 312070"/>
                      <a:gd name="connsiteX8" fmla="*/ 374650 w 920750"/>
                      <a:gd name="connsiteY8" fmla="*/ 295333 h 312070"/>
                      <a:gd name="connsiteX9" fmla="*/ 393700 w 920750"/>
                      <a:gd name="connsiteY9" fmla="*/ 279458 h 312070"/>
                      <a:gd name="connsiteX10" fmla="*/ 403225 w 920750"/>
                      <a:gd name="connsiteY10" fmla="*/ 260408 h 312070"/>
                      <a:gd name="connsiteX11" fmla="*/ 412750 w 920750"/>
                      <a:gd name="connsiteY11" fmla="*/ 241358 h 312070"/>
                      <a:gd name="connsiteX12" fmla="*/ 428625 w 920750"/>
                      <a:gd name="connsiteY12" fmla="*/ 209608 h 312070"/>
                      <a:gd name="connsiteX13" fmla="*/ 447675 w 920750"/>
                      <a:gd name="connsiteY13" fmla="*/ 196908 h 312070"/>
                      <a:gd name="connsiteX14" fmla="*/ 476250 w 920750"/>
                      <a:gd name="connsiteY14" fmla="*/ 174683 h 312070"/>
                      <a:gd name="connsiteX15" fmla="*/ 485775 w 920750"/>
                      <a:gd name="connsiteY15" fmla="*/ 171508 h 312070"/>
                      <a:gd name="connsiteX16" fmla="*/ 530225 w 920750"/>
                      <a:gd name="connsiteY16" fmla="*/ 168333 h 312070"/>
                      <a:gd name="connsiteX17" fmla="*/ 561975 w 920750"/>
                      <a:gd name="connsiteY17" fmla="*/ 158808 h 312070"/>
                      <a:gd name="connsiteX18" fmla="*/ 581025 w 920750"/>
                      <a:gd name="connsiteY18" fmla="*/ 149283 h 312070"/>
                      <a:gd name="connsiteX19" fmla="*/ 603250 w 920750"/>
                      <a:gd name="connsiteY19" fmla="*/ 139758 h 312070"/>
                      <a:gd name="connsiteX20" fmla="*/ 663575 w 920750"/>
                      <a:gd name="connsiteY20" fmla="*/ 136583 h 312070"/>
                      <a:gd name="connsiteX21" fmla="*/ 679450 w 920750"/>
                      <a:gd name="connsiteY21" fmla="*/ 133408 h 312070"/>
                      <a:gd name="connsiteX22" fmla="*/ 692150 w 920750"/>
                      <a:gd name="connsiteY22" fmla="*/ 130233 h 312070"/>
                      <a:gd name="connsiteX23" fmla="*/ 749300 w 920750"/>
                      <a:gd name="connsiteY23" fmla="*/ 127058 h 312070"/>
                      <a:gd name="connsiteX24" fmla="*/ 762000 w 920750"/>
                      <a:gd name="connsiteY24" fmla="*/ 73083 h 312070"/>
                      <a:gd name="connsiteX25" fmla="*/ 771525 w 920750"/>
                      <a:gd name="connsiteY25" fmla="*/ 63558 h 312070"/>
                      <a:gd name="connsiteX26" fmla="*/ 784225 w 920750"/>
                      <a:gd name="connsiteY26" fmla="*/ 57208 h 312070"/>
                      <a:gd name="connsiteX27" fmla="*/ 793750 w 920750"/>
                      <a:gd name="connsiteY27" fmla="*/ 50858 h 312070"/>
                      <a:gd name="connsiteX28" fmla="*/ 812800 w 920750"/>
                      <a:gd name="connsiteY28" fmla="*/ 41333 h 312070"/>
                      <a:gd name="connsiteX29" fmla="*/ 831850 w 920750"/>
                      <a:gd name="connsiteY29" fmla="*/ 25458 h 312070"/>
                      <a:gd name="connsiteX30" fmla="*/ 850900 w 920750"/>
                      <a:gd name="connsiteY30" fmla="*/ 12758 h 312070"/>
                      <a:gd name="connsiteX31" fmla="*/ 869950 w 920750"/>
                      <a:gd name="connsiteY31" fmla="*/ 3233 h 312070"/>
                      <a:gd name="connsiteX32" fmla="*/ 914400 w 920750"/>
                      <a:gd name="connsiteY32" fmla="*/ 58 h 312070"/>
                      <a:gd name="connsiteX33" fmla="*/ 920750 w 920750"/>
                      <a:gd name="connsiteY33" fmla="*/ 58 h 312070"/>
                      <a:gd name="connsiteX0" fmla="*/ 0 w 1685681"/>
                      <a:gd name="connsiteY0" fmla="*/ 422275 h 426312"/>
                      <a:gd name="connsiteX1" fmla="*/ 57150 w 1685681"/>
                      <a:gd name="connsiteY1" fmla="*/ 422275 h 426312"/>
                      <a:gd name="connsiteX2" fmla="*/ 92075 w 1685681"/>
                      <a:gd name="connsiteY2" fmla="*/ 409575 h 426312"/>
                      <a:gd name="connsiteX3" fmla="*/ 111125 w 1685681"/>
                      <a:gd name="connsiteY3" fmla="*/ 406400 h 426312"/>
                      <a:gd name="connsiteX4" fmla="*/ 130175 w 1685681"/>
                      <a:gd name="connsiteY4" fmla="*/ 400050 h 426312"/>
                      <a:gd name="connsiteX5" fmla="*/ 244475 w 1685681"/>
                      <a:gd name="connsiteY5" fmla="*/ 403225 h 426312"/>
                      <a:gd name="connsiteX6" fmla="*/ 254000 w 1685681"/>
                      <a:gd name="connsiteY6" fmla="*/ 409575 h 426312"/>
                      <a:gd name="connsiteX7" fmla="*/ 263525 w 1685681"/>
                      <a:gd name="connsiteY7" fmla="*/ 412750 h 426312"/>
                      <a:gd name="connsiteX8" fmla="*/ 374650 w 1685681"/>
                      <a:gd name="connsiteY8" fmla="*/ 409575 h 426312"/>
                      <a:gd name="connsiteX9" fmla="*/ 393700 w 1685681"/>
                      <a:gd name="connsiteY9" fmla="*/ 393700 h 426312"/>
                      <a:gd name="connsiteX10" fmla="*/ 403225 w 1685681"/>
                      <a:gd name="connsiteY10" fmla="*/ 374650 h 426312"/>
                      <a:gd name="connsiteX11" fmla="*/ 412750 w 1685681"/>
                      <a:gd name="connsiteY11" fmla="*/ 355600 h 426312"/>
                      <a:gd name="connsiteX12" fmla="*/ 428625 w 1685681"/>
                      <a:gd name="connsiteY12" fmla="*/ 323850 h 426312"/>
                      <a:gd name="connsiteX13" fmla="*/ 447675 w 1685681"/>
                      <a:gd name="connsiteY13" fmla="*/ 311150 h 426312"/>
                      <a:gd name="connsiteX14" fmla="*/ 476250 w 1685681"/>
                      <a:gd name="connsiteY14" fmla="*/ 288925 h 426312"/>
                      <a:gd name="connsiteX15" fmla="*/ 485775 w 1685681"/>
                      <a:gd name="connsiteY15" fmla="*/ 285750 h 426312"/>
                      <a:gd name="connsiteX16" fmla="*/ 530225 w 1685681"/>
                      <a:gd name="connsiteY16" fmla="*/ 282575 h 426312"/>
                      <a:gd name="connsiteX17" fmla="*/ 561975 w 1685681"/>
                      <a:gd name="connsiteY17" fmla="*/ 273050 h 426312"/>
                      <a:gd name="connsiteX18" fmla="*/ 581025 w 1685681"/>
                      <a:gd name="connsiteY18" fmla="*/ 263525 h 426312"/>
                      <a:gd name="connsiteX19" fmla="*/ 603250 w 1685681"/>
                      <a:gd name="connsiteY19" fmla="*/ 254000 h 426312"/>
                      <a:gd name="connsiteX20" fmla="*/ 663575 w 1685681"/>
                      <a:gd name="connsiteY20" fmla="*/ 250825 h 426312"/>
                      <a:gd name="connsiteX21" fmla="*/ 679450 w 1685681"/>
                      <a:gd name="connsiteY21" fmla="*/ 247650 h 426312"/>
                      <a:gd name="connsiteX22" fmla="*/ 692150 w 1685681"/>
                      <a:gd name="connsiteY22" fmla="*/ 244475 h 426312"/>
                      <a:gd name="connsiteX23" fmla="*/ 749300 w 1685681"/>
                      <a:gd name="connsiteY23" fmla="*/ 241300 h 426312"/>
                      <a:gd name="connsiteX24" fmla="*/ 762000 w 1685681"/>
                      <a:gd name="connsiteY24" fmla="*/ 187325 h 426312"/>
                      <a:gd name="connsiteX25" fmla="*/ 771525 w 1685681"/>
                      <a:gd name="connsiteY25" fmla="*/ 177800 h 426312"/>
                      <a:gd name="connsiteX26" fmla="*/ 784225 w 1685681"/>
                      <a:gd name="connsiteY26" fmla="*/ 171450 h 426312"/>
                      <a:gd name="connsiteX27" fmla="*/ 793750 w 1685681"/>
                      <a:gd name="connsiteY27" fmla="*/ 165100 h 426312"/>
                      <a:gd name="connsiteX28" fmla="*/ 812800 w 1685681"/>
                      <a:gd name="connsiteY28" fmla="*/ 155575 h 426312"/>
                      <a:gd name="connsiteX29" fmla="*/ 831850 w 1685681"/>
                      <a:gd name="connsiteY29" fmla="*/ 139700 h 426312"/>
                      <a:gd name="connsiteX30" fmla="*/ 850900 w 1685681"/>
                      <a:gd name="connsiteY30" fmla="*/ 127000 h 426312"/>
                      <a:gd name="connsiteX31" fmla="*/ 869950 w 1685681"/>
                      <a:gd name="connsiteY31" fmla="*/ 117475 h 426312"/>
                      <a:gd name="connsiteX32" fmla="*/ 914400 w 1685681"/>
                      <a:gd name="connsiteY32" fmla="*/ 114300 h 426312"/>
                      <a:gd name="connsiteX33" fmla="*/ 1685681 w 1685681"/>
                      <a:gd name="connsiteY33" fmla="*/ 0 h 426312"/>
                      <a:gd name="connsiteX0" fmla="*/ 0 w 1685681"/>
                      <a:gd name="connsiteY0" fmla="*/ 422275 h 426312"/>
                      <a:gd name="connsiteX1" fmla="*/ 57150 w 1685681"/>
                      <a:gd name="connsiteY1" fmla="*/ 422275 h 426312"/>
                      <a:gd name="connsiteX2" fmla="*/ 92075 w 1685681"/>
                      <a:gd name="connsiteY2" fmla="*/ 409575 h 426312"/>
                      <a:gd name="connsiteX3" fmla="*/ 111125 w 1685681"/>
                      <a:gd name="connsiteY3" fmla="*/ 406400 h 426312"/>
                      <a:gd name="connsiteX4" fmla="*/ 130175 w 1685681"/>
                      <a:gd name="connsiteY4" fmla="*/ 400050 h 426312"/>
                      <a:gd name="connsiteX5" fmla="*/ 244475 w 1685681"/>
                      <a:gd name="connsiteY5" fmla="*/ 403225 h 426312"/>
                      <a:gd name="connsiteX6" fmla="*/ 254000 w 1685681"/>
                      <a:gd name="connsiteY6" fmla="*/ 409575 h 426312"/>
                      <a:gd name="connsiteX7" fmla="*/ 263525 w 1685681"/>
                      <a:gd name="connsiteY7" fmla="*/ 412750 h 426312"/>
                      <a:gd name="connsiteX8" fmla="*/ 374650 w 1685681"/>
                      <a:gd name="connsiteY8" fmla="*/ 409575 h 426312"/>
                      <a:gd name="connsiteX9" fmla="*/ 393700 w 1685681"/>
                      <a:gd name="connsiteY9" fmla="*/ 393700 h 426312"/>
                      <a:gd name="connsiteX10" fmla="*/ 403225 w 1685681"/>
                      <a:gd name="connsiteY10" fmla="*/ 374650 h 426312"/>
                      <a:gd name="connsiteX11" fmla="*/ 412750 w 1685681"/>
                      <a:gd name="connsiteY11" fmla="*/ 355600 h 426312"/>
                      <a:gd name="connsiteX12" fmla="*/ 428625 w 1685681"/>
                      <a:gd name="connsiteY12" fmla="*/ 323850 h 426312"/>
                      <a:gd name="connsiteX13" fmla="*/ 447675 w 1685681"/>
                      <a:gd name="connsiteY13" fmla="*/ 311150 h 426312"/>
                      <a:gd name="connsiteX14" fmla="*/ 476250 w 1685681"/>
                      <a:gd name="connsiteY14" fmla="*/ 288925 h 426312"/>
                      <a:gd name="connsiteX15" fmla="*/ 485775 w 1685681"/>
                      <a:gd name="connsiteY15" fmla="*/ 285750 h 426312"/>
                      <a:gd name="connsiteX16" fmla="*/ 530225 w 1685681"/>
                      <a:gd name="connsiteY16" fmla="*/ 282575 h 426312"/>
                      <a:gd name="connsiteX17" fmla="*/ 561975 w 1685681"/>
                      <a:gd name="connsiteY17" fmla="*/ 273050 h 426312"/>
                      <a:gd name="connsiteX18" fmla="*/ 581025 w 1685681"/>
                      <a:gd name="connsiteY18" fmla="*/ 263525 h 426312"/>
                      <a:gd name="connsiteX19" fmla="*/ 603250 w 1685681"/>
                      <a:gd name="connsiteY19" fmla="*/ 254000 h 426312"/>
                      <a:gd name="connsiteX20" fmla="*/ 663575 w 1685681"/>
                      <a:gd name="connsiteY20" fmla="*/ 250825 h 426312"/>
                      <a:gd name="connsiteX21" fmla="*/ 679450 w 1685681"/>
                      <a:gd name="connsiteY21" fmla="*/ 247650 h 426312"/>
                      <a:gd name="connsiteX22" fmla="*/ 692150 w 1685681"/>
                      <a:gd name="connsiteY22" fmla="*/ 244475 h 426312"/>
                      <a:gd name="connsiteX23" fmla="*/ 749300 w 1685681"/>
                      <a:gd name="connsiteY23" fmla="*/ 241300 h 426312"/>
                      <a:gd name="connsiteX24" fmla="*/ 762000 w 1685681"/>
                      <a:gd name="connsiteY24" fmla="*/ 187325 h 426312"/>
                      <a:gd name="connsiteX25" fmla="*/ 771525 w 1685681"/>
                      <a:gd name="connsiteY25" fmla="*/ 177800 h 426312"/>
                      <a:gd name="connsiteX26" fmla="*/ 784225 w 1685681"/>
                      <a:gd name="connsiteY26" fmla="*/ 171450 h 426312"/>
                      <a:gd name="connsiteX27" fmla="*/ 793750 w 1685681"/>
                      <a:gd name="connsiteY27" fmla="*/ 165100 h 426312"/>
                      <a:gd name="connsiteX28" fmla="*/ 812800 w 1685681"/>
                      <a:gd name="connsiteY28" fmla="*/ 155575 h 426312"/>
                      <a:gd name="connsiteX29" fmla="*/ 831850 w 1685681"/>
                      <a:gd name="connsiteY29" fmla="*/ 139700 h 426312"/>
                      <a:gd name="connsiteX30" fmla="*/ 850900 w 1685681"/>
                      <a:gd name="connsiteY30" fmla="*/ 127000 h 426312"/>
                      <a:gd name="connsiteX31" fmla="*/ 869950 w 1685681"/>
                      <a:gd name="connsiteY31" fmla="*/ 117475 h 426312"/>
                      <a:gd name="connsiteX32" fmla="*/ 914400 w 1685681"/>
                      <a:gd name="connsiteY32" fmla="*/ 114300 h 426312"/>
                      <a:gd name="connsiteX33" fmla="*/ 1595071 w 1685681"/>
                      <a:gd name="connsiteY33" fmla="*/ 139456 h 426312"/>
                      <a:gd name="connsiteX34" fmla="*/ 1685681 w 1685681"/>
                      <a:gd name="connsiteY34" fmla="*/ 0 h 426312"/>
                      <a:gd name="connsiteX0" fmla="*/ 0 w 1685681"/>
                      <a:gd name="connsiteY0" fmla="*/ 422275 h 426312"/>
                      <a:gd name="connsiteX1" fmla="*/ 57150 w 1685681"/>
                      <a:gd name="connsiteY1" fmla="*/ 422275 h 426312"/>
                      <a:gd name="connsiteX2" fmla="*/ 92075 w 1685681"/>
                      <a:gd name="connsiteY2" fmla="*/ 409575 h 426312"/>
                      <a:gd name="connsiteX3" fmla="*/ 111125 w 1685681"/>
                      <a:gd name="connsiteY3" fmla="*/ 406400 h 426312"/>
                      <a:gd name="connsiteX4" fmla="*/ 130175 w 1685681"/>
                      <a:gd name="connsiteY4" fmla="*/ 400050 h 426312"/>
                      <a:gd name="connsiteX5" fmla="*/ 244475 w 1685681"/>
                      <a:gd name="connsiteY5" fmla="*/ 403225 h 426312"/>
                      <a:gd name="connsiteX6" fmla="*/ 254000 w 1685681"/>
                      <a:gd name="connsiteY6" fmla="*/ 409575 h 426312"/>
                      <a:gd name="connsiteX7" fmla="*/ 263525 w 1685681"/>
                      <a:gd name="connsiteY7" fmla="*/ 412750 h 426312"/>
                      <a:gd name="connsiteX8" fmla="*/ 374650 w 1685681"/>
                      <a:gd name="connsiteY8" fmla="*/ 409575 h 426312"/>
                      <a:gd name="connsiteX9" fmla="*/ 393700 w 1685681"/>
                      <a:gd name="connsiteY9" fmla="*/ 393700 h 426312"/>
                      <a:gd name="connsiteX10" fmla="*/ 403225 w 1685681"/>
                      <a:gd name="connsiteY10" fmla="*/ 374650 h 426312"/>
                      <a:gd name="connsiteX11" fmla="*/ 412750 w 1685681"/>
                      <a:gd name="connsiteY11" fmla="*/ 355600 h 426312"/>
                      <a:gd name="connsiteX12" fmla="*/ 428625 w 1685681"/>
                      <a:gd name="connsiteY12" fmla="*/ 323850 h 426312"/>
                      <a:gd name="connsiteX13" fmla="*/ 447675 w 1685681"/>
                      <a:gd name="connsiteY13" fmla="*/ 311150 h 426312"/>
                      <a:gd name="connsiteX14" fmla="*/ 476250 w 1685681"/>
                      <a:gd name="connsiteY14" fmla="*/ 288925 h 426312"/>
                      <a:gd name="connsiteX15" fmla="*/ 485775 w 1685681"/>
                      <a:gd name="connsiteY15" fmla="*/ 285750 h 426312"/>
                      <a:gd name="connsiteX16" fmla="*/ 530225 w 1685681"/>
                      <a:gd name="connsiteY16" fmla="*/ 282575 h 426312"/>
                      <a:gd name="connsiteX17" fmla="*/ 561975 w 1685681"/>
                      <a:gd name="connsiteY17" fmla="*/ 273050 h 426312"/>
                      <a:gd name="connsiteX18" fmla="*/ 581025 w 1685681"/>
                      <a:gd name="connsiteY18" fmla="*/ 263525 h 426312"/>
                      <a:gd name="connsiteX19" fmla="*/ 603250 w 1685681"/>
                      <a:gd name="connsiteY19" fmla="*/ 254000 h 426312"/>
                      <a:gd name="connsiteX20" fmla="*/ 663575 w 1685681"/>
                      <a:gd name="connsiteY20" fmla="*/ 250825 h 426312"/>
                      <a:gd name="connsiteX21" fmla="*/ 679450 w 1685681"/>
                      <a:gd name="connsiteY21" fmla="*/ 247650 h 426312"/>
                      <a:gd name="connsiteX22" fmla="*/ 692150 w 1685681"/>
                      <a:gd name="connsiteY22" fmla="*/ 244475 h 426312"/>
                      <a:gd name="connsiteX23" fmla="*/ 749300 w 1685681"/>
                      <a:gd name="connsiteY23" fmla="*/ 241300 h 426312"/>
                      <a:gd name="connsiteX24" fmla="*/ 762000 w 1685681"/>
                      <a:gd name="connsiteY24" fmla="*/ 187325 h 426312"/>
                      <a:gd name="connsiteX25" fmla="*/ 771525 w 1685681"/>
                      <a:gd name="connsiteY25" fmla="*/ 177800 h 426312"/>
                      <a:gd name="connsiteX26" fmla="*/ 784225 w 1685681"/>
                      <a:gd name="connsiteY26" fmla="*/ 171450 h 426312"/>
                      <a:gd name="connsiteX27" fmla="*/ 793750 w 1685681"/>
                      <a:gd name="connsiteY27" fmla="*/ 165100 h 426312"/>
                      <a:gd name="connsiteX28" fmla="*/ 812800 w 1685681"/>
                      <a:gd name="connsiteY28" fmla="*/ 155575 h 426312"/>
                      <a:gd name="connsiteX29" fmla="*/ 831850 w 1685681"/>
                      <a:gd name="connsiteY29" fmla="*/ 139700 h 426312"/>
                      <a:gd name="connsiteX30" fmla="*/ 850900 w 1685681"/>
                      <a:gd name="connsiteY30" fmla="*/ 127000 h 426312"/>
                      <a:gd name="connsiteX31" fmla="*/ 869950 w 1685681"/>
                      <a:gd name="connsiteY31" fmla="*/ 117475 h 426312"/>
                      <a:gd name="connsiteX32" fmla="*/ 914400 w 1685681"/>
                      <a:gd name="connsiteY32" fmla="*/ 114300 h 426312"/>
                      <a:gd name="connsiteX33" fmla="*/ 1304925 w 1685681"/>
                      <a:gd name="connsiteY33" fmla="*/ 227379 h 426312"/>
                      <a:gd name="connsiteX34" fmla="*/ 1595071 w 1685681"/>
                      <a:gd name="connsiteY34" fmla="*/ 139456 h 426312"/>
                      <a:gd name="connsiteX35" fmla="*/ 1685681 w 1685681"/>
                      <a:gd name="connsiteY35" fmla="*/ 0 h 426312"/>
                      <a:gd name="connsiteX0" fmla="*/ 0 w 1685681"/>
                      <a:gd name="connsiteY0" fmla="*/ 422275 h 426312"/>
                      <a:gd name="connsiteX1" fmla="*/ 57150 w 1685681"/>
                      <a:gd name="connsiteY1" fmla="*/ 422275 h 426312"/>
                      <a:gd name="connsiteX2" fmla="*/ 92075 w 1685681"/>
                      <a:gd name="connsiteY2" fmla="*/ 409575 h 426312"/>
                      <a:gd name="connsiteX3" fmla="*/ 111125 w 1685681"/>
                      <a:gd name="connsiteY3" fmla="*/ 406400 h 426312"/>
                      <a:gd name="connsiteX4" fmla="*/ 130175 w 1685681"/>
                      <a:gd name="connsiteY4" fmla="*/ 400050 h 426312"/>
                      <a:gd name="connsiteX5" fmla="*/ 244475 w 1685681"/>
                      <a:gd name="connsiteY5" fmla="*/ 403225 h 426312"/>
                      <a:gd name="connsiteX6" fmla="*/ 254000 w 1685681"/>
                      <a:gd name="connsiteY6" fmla="*/ 409575 h 426312"/>
                      <a:gd name="connsiteX7" fmla="*/ 263525 w 1685681"/>
                      <a:gd name="connsiteY7" fmla="*/ 412750 h 426312"/>
                      <a:gd name="connsiteX8" fmla="*/ 374650 w 1685681"/>
                      <a:gd name="connsiteY8" fmla="*/ 409575 h 426312"/>
                      <a:gd name="connsiteX9" fmla="*/ 393700 w 1685681"/>
                      <a:gd name="connsiteY9" fmla="*/ 393700 h 426312"/>
                      <a:gd name="connsiteX10" fmla="*/ 403225 w 1685681"/>
                      <a:gd name="connsiteY10" fmla="*/ 374650 h 426312"/>
                      <a:gd name="connsiteX11" fmla="*/ 412750 w 1685681"/>
                      <a:gd name="connsiteY11" fmla="*/ 355600 h 426312"/>
                      <a:gd name="connsiteX12" fmla="*/ 428625 w 1685681"/>
                      <a:gd name="connsiteY12" fmla="*/ 323850 h 426312"/>
                      <a:gd name="connsiteX13" fmla="*/ 447675 w 1685681"/>
                      <a:gd name="connsiteY13" fmla="*/ 311150 h 426312"/>
                      <a:gd name="connsiteX14" fmla="*/ 476250 w 1685681"/>
                      <a:gd name="connsiteY14" fmla="*/ 288925 h 426312"/>
                      <a:gd name="connsiteX15" fmla="*/ 485775 w 1685681"/>
                      <a:gd name="connsiteY15" fmla="*/ 285750 h 426312"/>
                      <a:gd name="connsiteX16" fmla="*/ 530225 w 1685681"/>
                      <a:gd name="connsiteY16" fmla="*/ 282575 h 426312"/>
                      <a:gd name="connsiteX17" fmla="*/ 561975 w 1685681"/>
                      <a:gd name="connsiteY17" fmla="*/ 273050 h 426312"/>
                      <a:gd name="connsiteX18" fmla="*/ 581025 w 1685681"/>
                      <a:gd name="connsiteY18" fmla="*/ 263525 h 426312"/>
                      <a:gd name="connsiteX19" fmla="*/ 603250 w 1685681"/>
                      <a:gd name="connsiteY19" fmla="*/ 254000 h 426312"/>
                      <a:gd name="connsiteX20" fmla="*/ 663575 w 1685681"/>
                      <a:gd name="connsiteY20" fmla="*/ 250825 h 426312"/>
                      <a:gd name="connsiteX21" fmla="*/ 679450 w 1685681"/>
                      <a:gd name="connsiteY21" fmla="*/ 247650 h 426312"/>
                      <a:gd name="connsiteX22" fmla="*/ 692150 w 1685681"/>
                      <a:gd name="connsiteY22" fmla="*/ 244475 h 426312"/>
                      <a:gd name="connsiteX23" fmla="*/ 749300 w 1685681"/>
                      <a:gd name="connsiteY23" fmla="*/ 241300 h 426312"/>
                      <a:gd name="connsiteX24" fmla="*/ 762000 w 1685681"/>
                      <a:gd name="connsiteY24" fmla="*/ 187325 h 426312"/>
                      <a:gd name="connsiteX25" fmla="*/ 771525 w 1685681"/>
                      <a:gd name="connsiteY25" fmla="*/ 177800 h 426312"/>
                      <a:gd name="connsiteX26" fmla="*/ 784225 w 1685681"/>
                      <a:gd name="connsiteY26" fmla="*/ 171450 h 426312"/>
                      <a:gd name="connsiteX27" fmla="*/ 793750 w 1685681"/>
                      <a:gd name="connsiteY27" fmla="*/ 165100 h 426312"/>
                      <a:gd name="connsiteX28" fmla="*/ 812800 w 1685681"/>
                      <a:gd name="connsiteY28" fmla="*/ 155575 h 426312"/>
                      <a:gd name="connsiteX29" fmla="*/ 831850 w 1685681"/>
                      <a:gd name="connsiteY29" fmla="*/ 139700 h 426312"/>
                      <a:gd name="connsiteX30" fmla="*/ 850900 w 1685681"/>
                      <a:gd name="connsiteY30" fmla="*/ 127000 h 426312"/>
                      <a:gd name="connsiteX31" fmla="*/ 869950 w 1685681"/>
                      <a:gd name="connsiteY31" fmla="*/ 117475 h 426312"/>
                      <a:gd name="connsiteX32" fmla="*/ 914400 w 1685681"/>
                      <a:gd name="connsiteY32" fmla="*/ 114300 h 426312"/>
                      <a:gd name="connsiteX33" fmla="*/ 1217002 w 1685681"/>
                      <a:gd name="connsiteY33" fmla="*/ 33948 h 426312"/>
                      <a:gd name="connsiteX34" fmla="*/ 1304925 w 1685681"/>
                      <a:gd name="connsiteY34" fmla="*/ 227379 h 426312"/>
                      <a:gd name="connsiteX35" fmla="*/ 1595071 w 1685681"/>
                      <a:gd name="connsiteY35" fmla="*/ 139456 h 426312"/>
                      <a:gd name="connsiteX36" fmla="*/ 1685681 w 1685681"/>
                      <a:gd name="connsiteY36" fmla="*/ 0 h 426312"/>
                      <a:gd name="connsiteX0" fmla="*/ 0 w 1685681"/>
                      <a:gd name="connsiteY0" fmla="*/ 422275 h 426312"/>
                      <a:gd name="connsiteX1" fmla="*/ 57150 w 1685681"/>
                      <a:gd name="connsiteY1" fmla="*/ 422275 h 426312"/>
                      <a:gd name="connsiteX2" fmla="*/ 92075 w 1685681"/>
                      <a:gd name="connsiteY2" fmla="*/ 409575 h 426312"/>
                      <a:gd name="connsiteX3" fmla="*/ 111125 w 1685681"/>
                      <a:gd name="connsiteY3" fmla="*/ 406400 h 426312"/>
                      <a:gd name="connsiteX4" fmla="*/ 130175 w 1685681"/>
                      <a:gd name="connsiteY4" fmla="*/ 400050 h 426312"/>
                      <a:gd name="connsiteX5" fmla="*/ 244475 w 1685681"/>
                      <a:gd name="connsiteY5" fmla="*/ 403225 h 426312"/>
                      <a:gd name="connsiteX6" fmla="*/ 254000 w 1685681"/>
                      <a:gd name="connsiteY6" fmla="*/ 409575 h 426312"/>
                      <a:gd name="connsiteX7" fmla="*/ 263525 w 1685681"/>
                      <a:gd name="connsiteY7" fmla="*/ 412750 h 426312"/>
                      <a:gd name="connsiteX8" fmla="*/ 374650 w 1685681"/>
                      <a:gd name="connsiteY8" fmla="*/ 409575 h 426312"/>
                      <a:gd name="connsiteX9" fmla="*/ 393700 w 1685681"/>
                      <a:gd name="connsiteY9" fmla="*/ 393700 h 426312"/>
                      <a:gd name="connsiteX10" fmla="*/ 403225 w 1685681"/>
                      <a:gd name="connsiteY10" fmla="*/ 374650 h 426312"/>
                      <a:gd name="connsiteX11" fmla="*/ 412750 w 1685681"/>
                      <a:gd name="connsiteY11" fmla="*/ 355600 h 426312"/>
                      <a:gd name="connsiteX12" fmla="*/ 428625 w 1685681"/>
                      <a:gd name="connsiteY12" fmla="*/ 323850 h 426312"/>
                      <a:gd name="connsiteX13" fmla="*/ 447675 w 1685681"/>
                      <a:gd name="connsiteY13" fmla="*/ 311150 h 426312"/>
                      <a:gd name="connsiteX14" fmla="*/ 476250 w 1685681"/>
                      <a:gd name="connsiteY14" fmla="*/ 288925 h 426312"/>
                      <a:gd name="connsiteX15" fmla="*/ 485775 w 1685681"/>
                      <a:gd name="connsiteY15" fmla="*/ 285750 h 426312"/>
                      <a:gd name="connsiteX16" fmla="*/ 530225 w 1685681"/>
                      <a:gd name="connsiteY16" fmla="*/ 282575 h 426312"/>
                      <a:gd name="connsiteX17" fmla="*/ 561975 w 1685681"/>
                      <a:gd name="connsiteY17" fmla="*/ 273050 h 426312"/>
                      <a:gd name="connsiteX18" fmla="*/ 581025 w 1685681"/>
                      <a:gd name="connsiteY18" fmla="*/ 263525 h 426312"/>
                      <a:gd name="connsiteX19" fmla="*/ 603250 w 1685681"/>
                      <a:gd name="connsiteY19" fmla="*/ 254000 h 426312"/>
                      <a:gd name="connsiteX20" fmla="*/ 663575 w 1685681"/>
                      <a:gd name="connsiteY20" fmla="*/ 250825 h 426312"/>
                      <a:gd name="connsiteX21" fmla="*/ 679450 w 1685681"/>
                      <a:gd name="connsiteY21" fmla="*/ 247650 h 426312"/>
                      <a:gd name="connsiteX22" fmla="*/ 692150 w 1685681"/>
                      <a:gd name="connsiteY22" fmla="*/ 244475 h 426312"/>
                      <a:gd name="connsiteX23" fmla="*/ 749300 w 1685681"/>
                      <a:gd name="connsiteY23" fmla="*/ 241300 h 426312"/>
                      <a:gd name="connsiteX24" fmla="*/ 762000 w 1685681"/>
                      <a:gd name="connsiteY24" fmla="*/ 187325 h 426312"/>
                      <a:gd name="connsiteX25" fmla="*/ 771525 w 1685681"/>
                      <a:gd name="connsiteY25" fmla="*/ 177800 h 426312"/>
                      <a:gd name="connsiteX26" fmla="*/ 784225 w 1685681"/>
                      <a:gd name="connsiteY26" fmla="*/ 171450 h 426312"/>
                      <a:gd name="connsiteX27" fmla="*/ 793750 w 1685681"/>
                      <a:gd name="connsiteY27" fmla="*/ 165100 h 426312"/>
                      <a:gd name="connsiteX28" fmla="*/ 812800 w 1685681"/>
                      <a:gd name="connsiteY28" fmla="*/ 155575 h 426312"/>
                      <a:gd name="connsiteX29" fmla="*/ 831850 w 1685681"/>
                      <a:gd name="connsiteY29" fmla="*/ 139700 h 426312"/>
                      <a:gd name="connsiteX30" fmla="*/ 850900 w 1685681"/>
                      <a:gd name="connsiteY30" fmla="*/ 127000 h 426312"/>
                      <a:gd name="connsiteX31" fmla="*/ 869950 w 1685681"/>
                      <a:gd name="connsiteY31" fmla="*/ 117475 h 426312"/>
                      <a:gd name="connsiteX32" fmla="*/ 914400 w 1685681"/>
                      <a:gd name="connsiteY32" fmla="*/ 114300 h 426312"/>
                      <a:gd name="connsiteX33" fmla="*/ 1217002 w 1685681"/>
                      <a:gd name="connsiteY33" fmla="*/ 33948 h 426312"/>
                      <a:gd name="connsiteX34" fmla="*/ 1304925 w 1685681"/>
                      <a:gd name="connsiteY34" fmla="*/ 227379 h 426312"/>
                      <a:gd name="connsiteX35" fmla="*/ 1595071 w 1685681"/>
                      <a:gd name="connsiteY35" fmla="*/ 139456 h 426312"/>
                      <a:gd name="connsiteX36" fmla="*/ 1685681 w 1685681"/>
                      <a:gd name="connsiteY36" fmla="*/ 0 h 426312"/>
                      <a:gd name="connsiteX0" fmla="*/ 0 w 1685681"/>
                      <a:gd name="connsiteY0" fmla="*/ 422275 h 426312"/>
                      <a:gd name="connsiteX1" fmla="*/ 57150 w 1685681"/>
                      <a:gd name="connsiteY1" fmla="*/ 422275 h 426312"/>
                      <a:gd name="connsiteX2" fmla="*/ 92075 w 1685681"/>
                      <a:gd name="connsiteY2" fmla="*/ 409575 h 426312"/>
                      <a:gd name="connsiteX3" fmla="*/ 111125 w 1685681"/>
                      <a:gd name="connsiteY3" fmla="*/ 406400 h 426312"/>
                      <a:gd name="connsiteX4" fmla="*/ 130175 w 1685681"/>
                      <a:gd name="connsiteY4" fmla="*/ 400050 h 426312"/>
                      <a:gd name="connsiteX5" fmla="*/ 244475 w 1685681"/>
                      <a:gd name="connsiteY5" fmla="*/ 403225 h 426312"/>
                      <a:gd name="connsiteX6" fmla="*/ 254000 w 1685681"/>
                      <a:gd name="connsiteY6" fmla="*/ 409575 h 426312"/>
                      <a:gd name="connsiteX7" fmla="*/ 263525 w 1685681"/>
                      <a:gd name="connsiteY7" fmla="*/ 412750 h 426312"/>
                      <a:gd name="connsiteX8" fmla="*/ 374650 w 1685681"/>
                      <a:gd name="connsiteY8" fmla="*/ 409575 h 426312"/>
                      <a:gd name="connsiteX9" fmla="*/ 393700 w 1685681"/>
                      <a:gd name="connsiteY9" fmla="*/ 393700 h 426312"/>
                      <a:gd name="connsiteX10" fmla="*/ 403225 w 1685681"/>
                      <a:gd name="connsiteY10" fmla="*/ 374650 h 426312"/>
                      <a:gd name="connsiteX11" fmla="*/ 412750 w 1685681"/>
                      <a:gd name="connsiteY11" fmla="*/ 355600 h 426312"/>
                      <a:gd name="connsiteX12" fmla="*/ 428625 w 1685681"/>
                      <a:gd name="connsiteY12" fmla="*/ 323850 h 426312"/>
                      <a:gd name="connsiteX13" fmla="*/ 447675 w 1685681"/>
                      <a:gd name="connsiteY13" fmla="*/ 311150 h 426312"/>
                      <a:gd name="connsiteX14" fmla="*/ 476250 w 1685681"/>
                      <a:gd name="connsiteY14" fmla="*/ 288925 h 426312"/>
                      <a:gd name="connsiteX15" fmla="*/ 485775 w 1685681"/>
                      <a:gd name="connsiteY15" fmla="*/ 285750 h 426312"/>
                      <a:gd name="connsiteX16" fmla="*/ 530225 w 1685681"/>
                      <a:gd name="connsiteY16" fmla="*/ 282575 h 426312"/>
                      <a:gd name="connsiteX17" fmla="*/ 561975 w 1685681"/>
                      <a:gd name="connsiteY17" fmla="*/ 273050 h 426312"/>
                      <a:gd name="connsiteX18" fmla="*/ 581025 w 1685681"/>
                      <a:gd name="connsiteY18" fmla="*/ 263525 h 426312"/>
                      <a:gd name="connsiteX19" fmla="*/ 603250 w 1685681"/>
                      <a:gd name="connsiteY19" fmla="*/ 254000 h 426312"/>
                      <a:gd name="connsiteX20" fmla="*/ 663575 w 1685681"/>
                      <a:gd name="connsiteY20" fmla="*/ 250825 h 426312"/>
                      <a:gd name="connsiteX21" fmla="*/ 679450 w 1685681"/>
                      <a:gd name="connsiteY21" fmla="*/ 247650 h 426312"/>
                      <a:gd name="connsiteX22" fmla="*/ 692150 w 1685681"/>
                      <a:gd name="connsiteY22" fmla="*/ 244475 h 426312"/>
                      <a:gd name="connsiteX23" fmla="*/ 749300 w 1685681"/>
                      <a:gd name="connsiteY23" fmla="*/ 241300 h 426312"/>
                      <a:gd name="connsiteX24" fmla="*/ 762000 w 1685681"/>
                      <a:gd name="connsiteY24" fmla="*/ 187325 h 426312"/>
                      <a:gd name="connsiteX25" fmla="*/ 771525 w 1685681"/>
                      <a:gd name="connsiteY25" fmla="*/ 177800 h 426312"/>
                      <a:gd name="connsiteX26" fmla="*/ 784225 w 1685681"/>
                      <a:gd name="connsiteY26" fmla="*/ 171450 h 426312"/>
                      <a:gd name="connsiteX27" fmla="*/ 793750 w 1685681"/>
                      <a:gd name="connsiteY27" fmla="*/ 165100 h 426312"/>
                      <a:gd name="connsiteX28" fmla="*/ 812800 w 1685681"/>
                      <a:gd name="connsiteY28" fmla="*/ 155575 h 426312"/>
                      <a:gd name="connsiteX29" fmla="*/ 831850 w 1685681"/>
                      <a:gd name="connsiteY29" fmla="*/ 139700 h 426312"/>
                      <a:gd name="connsiteX30" fmla="*/ 850900 w 1685681"/>
                      <a:gd name="connsiteY30" fmla="*/ 127000 h 426312"/>
                      <a:gd name="connsiteX31" fmla="*/ 869950 w 1685681"/>
                      <a:gd name="connsiteY31" fmla="*/ 117475 h 426312"/>
                      <a:gd name="connsiteX32" fmla="*/ 914400 w 1685681"/>
                      <a:gd name="connsiteY32" fmla="*/ 114300 h 426312"/>
                      <a:gd name="connsiteX33" fmla="*/ 970817 w 1685681"/>
                      <a:gd name="connsiteY33" fmla="*/ 51533 h 426312"/>
                      <a:gd name="connsiteX34" fmla="*/ 1217002 w 1685681"/>
                      <a:gd name="connsiteY34" fmla="*/ 33948 h 426312"/>
                      <a:gd name="connsiteX35" fmla="*/ 1304925 w 1685681"/>
                      <a:gd name="connsiteY35" fmla="*/ 227379 h 426312"/>
                      <a:gd name="connsiteX36" fmla="*/ 1595071 w 1685681"/>
                      <a:gd name="connsiteY36" fmla="*/ 139456 h 426312"/>
                      <a:gd name="connsiteX37" fmla="*/ 1685681 w 1685681"/>
                      <a:gd name="connsiteY37" fmla="*/ 0 h 426312"/>
                      <a:gd name="connsiteX0" fmla="*/ 0 w 1739564"/>
                      <a:gd name="connsiteY0" fmla="*/ 422275 h 426312"/>
                      <a:gd name="connsiteX1" fmla="*/ 57150 w 1739564"/>
                      <a:gd name="connsiteY1" fmla="*/ 422275 h 426312"/>
                      <a:gd name="connsiteX2" fmla="*/ 92075 w 1739564"/>
                      <a:gd name="connsiteY2" fmla="*/ 409575 h 426312"/>
                      <a:gd name="connsiteX3" fmla="*/ 111125 w 1739564"/>
                      <a:gd name="connsiteY3" fmla="*/ 406400 h 426312"/>
                      <a:gd name="connsiteX4" fmla="*/ 130175 w 1739564"/>
                      <a:gd name="connsiteY4" fmla="*/ 400050 h 426312"/>
                      <a:gd name="connsiteX5" fmla="*/ 244475 w 1739564"/>
                      <a:gd name="connsiteY5" fmla="*/ 403225 h 426312"/>
                      <a:gd name="connsiteX6" fmla="*/ 254000 w 1739564"/>
                      <a:gd name="connsiteY6" fmla="*/ 409575 h 426312"/>
                      <a:gd name="connsiteX7" fmla="*/ 263525 w 1739564"/>
                      <a:gd name="connsiteY7" fmla="*/ 412750 h 426312"/>
                      <a:gd name="connsiteX8" fmla="*/ 374650 w 1739564"/>
                      <a:gd name="connsiteY8" fmla="*/ 409575 h 426312"/>
                      <a:gd name="connsiteX9" fmla="*/ 393700 w 1739564"/>
                      <a:gd name="connsiteY9" fmla="*/ 393700 h 426312"/>
                      <a:gd name="connsiteX10" fmla="*/ 403225 w 1739564"/>
                      <a:gd name="connsiteY10" fmla="*/ 374650 h 426312"/>
                      <a:gd name="connsiteX11" fmla="*/ 412750 w 1739564"/>
                      <a:gd name="connsiteY11" fmla="*/ 355600 h 426312"/>
                      <a:gd name="connsiteX12" fmla="*/ 428625 w 1739564"/>
                      <a:gd name="connsiteY12" fmla="*/ 323850 h 426312"/>
                      <a:gd name="connsiteX13" fmla="*/ 447675 w 1739564"/>
                      <a:gd name="connsiteY13" fmla="*/ 311150 h 426312"/>
                      <a:gd name="connsiteX14" fmla="*/ 476250 w 1739564"/>
                      <a:gd name="connsiteY14" fmla="*/ 288925 h 426312"/>
                      <a:gd name="connsiteX15" fmla="*/ 485775 w 1739564"/>
                      <a:gd name="connsiteY15" fmla="*/ 285750 h 426312"/>
                      <a:gd name="connsiteX16" fmla="*/ 530225 w 1739564"/>
                      <a:gd name="connsiteY16" fmla="*/ 282575 h 426312"/>
                      <a:gd name="connsiteX17" fmla="*/ 561975 w 1739564"/>
                      <a:gd name="connsiteY17" fmla="*/ 273050 h 426312"/>
                      <a:gd name="connsiteX18" fmla="*/ 581025 w 1739564"/>
                      <a:gd name="connsiteY18" fmla="*/ 263525 h 426312"/>
                      <a:gd name="connsiteX19" fmla="*/ 603250 w 1739564"/>
                      <a:gd name="connsiteY19" fmla="*/ 254000 h 426312"/>
                      <a:gd name="connsiteX20" fmla="*/ 663575 w 1739564"/>
                      <a:gd name="connsiteY20" fmla="*/ 250825 h 426312"/>
                      <a:gd name="connsiteX21" fmla="*/ 679450 w 1739564"/>
                      <a:gd name="connsiteY21" fmla="*/ 247650 h 426312"/>
                      <a:gd name="connsiteX22" fmla="*/ 692150 w 1739564"/>
                      <a:gd name="connsiteY22" fmla="*/ 244475 h 426312"/>
                      <a:gd name="connsiteX23" fmla="*/ 749300 w 1739564"/>
                      <a:gd name="connsiteY23" fmla="*/ 241300 h 426312"/>
                      <a:gd name="connsiteX24" fmla="*/ 762000 w 1739564"/>
                      <a:gd name="connsiteY24" fmla="*/ 187325 h 426312"/>
                      <a:gd name="connsiteX25" fmla="*/ 771525 w 1739564"/>
                      <a:gd name="connsiteY25" fmla="*/ 177800 h 426312"/>
                      <a:gd name="connsiteX26" fmla="*/ 784225 w 1739564"/>
                      <a:gd name="connsiteY26" fmla="*/ 171450 h 426312"/>
                      <a:gd name="connsiteX27" fmla="*/ 793750 w 1739564"/>
                      <a:gd name="connsiteY27" fmla="*/ 165100 h 426312"/>
                      <a:gd name="connsiteX28" fmla="*/ 812800 w 1739564"/>
                      <a:gd name="connsiteY28" fmla="*/ 155575 h 426312"/>
                      <a:gd name="connsiteX29" fmla="*/ 831850 w 1739564"/>
                      <a:gd name="connsiteY29" fmla="*/ 139700 h 426312"/>
                      <a:gd name="connsiteX30" fmla="*/ 850900 w 1739564"/>
                      <a:gd name="connsiteY30" fmla="*/ 127000 h 426312"/>
                      <a:gd name="connsiteX31" fmla="*/ 869950 w 1739564"/>
                      <a:gd name="connsiteY31" fmla="*/ 117475 h 426312"/>
                      <a:gd name="connsiteX32" fmla="*/ 914400 w 1739564"/>
                      <a:gd name="connsiteY32" fmla="*/ 114300 h 426312"/>
                      <a:gd name="connsiteX33" fmla="*/ 970817 w 1739564"/>
                      <a:gd name="connsiteY33" fmla="*/ 51533 h 426312"/>
                      <a:gd name="connsiteX34" fmla="*/ 1217002 w 1739564"/>
                      <a:gd name="connsiteY34" fmla="*/ 33948 h 426312"/>
                      <a:gd name="connsiteX35" fmla="*/ 1304925 w 1739564"/>
                      <a:gd name="connsiteY35" fmla="*/ 227379 h 426312"/>
                      <a:gd name="connsiteX36" fmla="*/ 1690855 w 1739564"/>
                      <a:gd name="connsiteY36" fmla="*/ 150212 h 426312"/>
                      <a:gd name="connsiteX37" fmla="*/ 1685681 w 1739564"/>
                      <a:gd name="connsiteY37" fmla="*/ 0 h 426312"/>
                      <a:gd name="connsiteX0" fmla="*/ 0 w 1739564"/>
                      <a:gd name="connsiteY0" fmla="*/ 422275 h 426312"/>
                      <a:gd name="connsiteX1" fmla="*/ 57150 w 1739564"/>
                      <a:gd name="connsiteY1" fmla="*/ 422275 h 426312"/>
                      <a:gd name="connsiteX2" fmla="*/ 92075 w 1739564"/>
                      <a:gd name="connsiteY2" fmla="*/ 409575 h 426312"/>
                      <a:gd name="connsiteX3" fmla="*/ 111125 w 1739564"/>
                      <a:gd name="connsiteY3" fmla="*/ 406400 h 426312"/>
                      <a:gd name="connsiteX4" fmla="*/ 130175 w 1739564"/>
                      <a:gd name="connsiteY4" fmla="*/ 400050 h 426312"/>
                      <a:gd name="connsiteX5" fmla="*/ 244475 w 1739564"/>
                      <a:gd name="connsiteY5" fmla="*/ 403225 h 426312"/>
                      <a:gd name="connsiteX6" fmla="*/ 254000 w 1739564"/>
                      <a:gd name="connsiteY6" fmla="*/ 409575 h 426312"/>
                      <a:gd name="connsiteX7" fmla="*/ 263525 w 1739564"/>
                      <a:gd name="connsiteY7" fmla="*/ 412750 h 426312"/>
                      <a:gd name="connsiteX8" fmla="*/ 374650 w 1739564"/>
                      <a:gd name="connsiteY8" fmla="*/ 409575 h 426312"/>
                      <a:gd name="connsiteX9" fmla="*/ 393700 w 1739564"/>
                      <a:gd name="connsiteY9" fmla="*/ 393700 h 426312"/>
                      <a:gd name="connsiteX10" fmla="*/ 403225 w 1739564"/>
                      <a:gd name="connsiteY10" fmla="*/ 374650 h 426312"/>
                      <a:gd name="connsiteX11" fmla="*/ 412750 w 1739564"/>
                      <a:gd name="connsiteY11" fmla="*/ 355600 h 426312"/>
                      <a:gd name="connsiteX12" fmla="*/ 428625 w 1739564"/>
                      <a:gd name="connsiteY12" fmla="*/ 323850 h 426312"/>
                      <a:gd name="connsiteX13" fmla="*/ 447675 w 1739564"/>
                      <a:gd name="connsiteY13" fmla="*/ 311150 h 426312"/>
                      <a:gd name="connsiteX14" fmla="*/ 476250 w 1739564"/>
                      <a:gd name="connsiteY14" fmla="*/ 288925 h 426312"/>
                      <a:gd name="connsiteX15" fmla="*/ 485775 w 1739564"/>
                      <a:gd name="connsiteY15" fmla="*/ 285750 h 426312"/>
                      <a:gd name="connsiteX16" fmla="*/ 530225 w 1739564"/>
                      <a:gd name="connsiteY16" fmla="*/ 282575 h 426312"/>
                      <a:gd name="connsiteX17" fmla="*/ 561975 w 1739564"/>
                      <a:gd name="connsiteY17" fmla="*/ 273050 h 426312"/>
                      <a:gd name="connsiteX18" fmla="*/ 581025 w 1739564"/>
                      <a:gd name="connsiteY18" fmla="*/ 263525 h 426312"/>
                      <a:gd name="connsiteX19" fmla="*/ 603250 w 1739564"/>
                      <a:gd name="connsiteY19" fmla="*/ 254000 h 426312"/>
                      <a:gd name="connsiteX20" fmla="*/ 663575 w 1739564"/>
                      <a:gd name="connsiteY20" fmla="*/ 250825 h 426312"/>
                      <a:gd name="connsiteX21" fmla="*/ 679450 w 1739564"/>
                      <a:gd name="connsiteY21" fmla="*/ 247650 h 426312"/>
                      <a:gd name="connsiteX22" fmla="*/ 692150 w 1739564"/>
                      <a:gd name="connsiteY22" fmla="*/ 244475 h 426312"/>
                      <a:gd name="connsiteX23" fmla="*/ 749300 w 1739564"/>
                      <a:gd name="connsiteY23" fmla="*/ 241300 h 426312"/>
                      <a:gd name="connsiteX24" fmla="*/ 762000 w 1739564"/>
                      <a:gd name="connsiteY24" fmla="*/ 187325 h 426312"/>
                      <a:gd name="connsiteX25" fmla="*/ 771525 w 1739564"/>
                      <a:gd name="connsiteY25" fmla="*/ 177800 h 426312"/>
                      <a:gd name="connsiteX26" fmla="*/ 784225 w 1739564"/>
                      <a:gd name="connsiteY26" fmla="*/ 171450 h 426312"/>
                      <a:gd name="connsiteX27" fmla="*/ 793750 w 1739564"/>
                      <a:gd name="connsiteY27" fmla="*/ 165100 h 426312"/>
                      <a:gd name="connsiteX28" fmla="*/ 812800 w 1739564"/>
                      <a:gd name="connsiteY28" fmla="*/ 155575 h 426312"/>
                      <a:gd name="connsiteX29" fmla="*/ 831850 w 1739564"/>
                      <a:gd name="connsiteY29" fmla="*/ 139700 h 426312"/>
                      <a:gd name="connsiteX30" fmla="*/ 850900 w 1739564"/>
                      <a:gd name="connsiteY30" fmla="*/ 127000 h 426312"/>
                      <a:gd name="connsiteX31" fmla="*/ 869950 w 1739564"/>
                      <a:gd name="connsiteY31" fmla="*/ 117475 h 426312"/>
                      <a:gd name="connsiteX32" fmla="*/ 914400 w 1739564"/>
                      <a:gd name="connsiteY32" fmla="*/ 114300 h 426312"/>
                      <a:gd name="connsiteX33" fmla="*/ 970817 w 1739564"/>
                      <a:gd name="connsiteY33" fmla="*/ 51533 h 426312"/>
                      <a:gd name="connsiteX34" fmla="*/ 1217002 w 1739564"/>
                      <a:gd name="connsiteY34" fmla="*/ 33948 h 426312"/>
                      <a:gd name="connsiteX35" fmla="*/ 1347495 w 1739564"/>
                      <a:gd name="connsiteY35" fmla="*/ 227379 h 426312"/>
                      <a:gd name="connsiteX36" fmla="*/ 1690855 w 1739564"/>
                      <a:gd name="connsiteY36" fmla="*/ 150212 h 426312"/>
                      <a:gd name="connsiteX37" fmla="*/ 1685681 w 1739564"/>
                      <a:gd name="connsiteY37" fmla="*/ 0 h 426312"/>
                      <a:gd name="connsiteX0" fmla="*/ 0 w 1749561"/>
                      <a:gd name="connsiteY0" fmla="*/ 400001 h 404038"/>
                      <a:gd name="connsiteX1" fmla="*/ 57150 w 1749561"/>
                      <a:gd name="connsiteY1" fmla="*/ 400001 h 404038"/>
                      <a:gd name="connsiteX2" fmla="*/ 92075 w 1749561"/>
                      <a:gd name="connsiteY2" fmla="*/ 387301 h 404038"/>
                      <a:gd name="connsiteX3" fmla="*/ 111125 w 1749561"/>
                      <a:gd name="connsiteY3" fmla="*/ 384126 h 404038"/>
                      <a:gd name="connsiteX4" fmla="*/ 130175 w 1749561"/>
                      <a:gd name="connsiteY4" fmla="*/ 377776 h 404038"/>
                      <a:gd name="connsiteX5" fmla="*/ 244475 w 1749561"/>
                      <a:gd name="connsiteY5" fmla="*/ 380951 h 404038"/>
                      <a:gd name="connsiteX6" fmla="*/ 254000 w 1749561"/>
                      <a:gd name="connsiteY6" fmla="*/ 387301 h 404038"/>
                      <a:gd name="connsiteX7" fmla="*/ 263525 w 1749561"/>
                      <a:gd name="connsiteY7" fmla="*/ 390476 h 404038"/>
                      <a:gd name="connsiteX8" fmla="*/ 374650 w 1749561"/>
                      <a:gd name="connsiteY8" fmla="*/ 387301 h 404038"/>
                      <a:gd name="connsiteX9" fmla="*/ 393700 w 1749561"/>
                      <a:gd name="connsiteY9" fmla="*/ 371426 h 404038"/>
                      <a:gd name="connsiteX10" fmla="*/ 403225 w 1749561"/>
                      <a:gd name="connsiteY10" fmla="*/ 352376 h 404038"/>
                      <a:gd name="connsiteX11" fmla="*/ 412750 w 1749561"/>
                      <a:gd name="connsiteY11" fmla="*/ 333326 h 404038"/>
                      <a:gd name="connsiteX12" fmla="*/ 428625 w 1749561"/>
                      <a:gd name="connsiteY12" fmla="*/ 301576 h 404038"/>
                      <a:gd name="connsiteX13" fmla="*/ 447675 w 1749561"/>
                      <a:gd name="connsiteY13" fmla="*/ 288876 h 404038"/>
                      <a:gd name="connsiteX14" fmla="*/ 476250 w 1749561"/>
                      <a:gd name="connsiteY14" fmla="*/ 266651 h 404038"/>
                      <a:gd name="connsiteX15" fmla="*/ 485775 w 1749561"/>
                      <a:gd name="connsiteY15" fmla="*/ 263476 h 404038"/>
                      <a:gd name="connsiteX16" fmla="*/ 530225 w 1749561"/>
                      <a:gd name="connsiteY16" fmla="*/ 260301 h 404038"/>
                      <a:gd name="connsiteX17" fmla="*/ 561975 w 1749561"/>
                      <a:gd name="connsiteY17" fmla="*/ 250776 h 404038"/>
                      <a:gd name="connsiteX18" fmla="*/ 581025 w 1749561"/>
                      <a:gd name="connsiteY18" fmla="*/ 241251 h 404038"/>
                      <a:gd name="connsiteX19" fmla="*/ 603250 w 1749561"/>
                      <a:gd name="connsiteY19" fmla="*/ 231726 h 404038"/>
                      <a:gd name="connsiteX20" fmla="*/ 663575 w 1749561"/>
                      <a:gd name="connsiteY20" fmla="*/ 228551 h 404038"/>
                      <a:gd name="connsiteX21" fmla="*/ 679450 w 1749561"/>
                      <a:gd name="connsiteY21" fmla="*/ 225376 h 404038"/>
                      <a:gd name="connsiteX22" fmla="*/ 692150 w 1749561"/>
                      <a:gd name="connsiteY22" fmla="*/ 222201 h 404038"/>
                      <a:gd name="connsiteX23" fmla="*/ 749300 w 1749561"/>
                      <a:gd name="connsiteY23" fmla="*/ 219026 h 404038"/>
                      <a:gd name="connsiteX24" fmla="*/ 762000 w 1749561"/>
                      <a:gd name="connsiteY24" fmla="*/ 165051 h 404038"/>
                      <a:gd name="connsiteX25" fmla="*/ 771525 w 1749561"/>
                      <a:gd name="connsiteY25" fmla="*/ 155526 h 404038"/>
                      <a:gd name="connsiteX26" fmla="*/ 784225 w 1749561"/>
                      <a:gd name="connsiteY26" fmla="*/ 149176 h 404038"/>
                      <a:gd name="connsiteX27" fmla="*/ 793750 w 1749561"/>
                      <a:gd name="connsiteY27" fmla="*/ 142826 h 404038"/>
                      <a:gd name="connsiteX28" fmla="*/ 812800 w 1749561"/>
                      <a:gd name="connsiteY28" fmla="*/ 133301 h 404038"/>
                      <a:gd name="connsiteX29" fmla="*/ 831850 w 1749561"/>
                      <a:gd name="connsiteY29" fmla="*/ 117426 h 404038"/>
                      <a:gd name="connsiteX30" fmla="*/ 850900 w 1749561"/>
                      <a:gd name="connsiteY30" fmla="*/ 104726 h 404038"/>
                      <a:gd name="connsiteX31" fmla="*/ 869950 w 1749561"/>
                      <a:gd name="connsiteY31" fmla="*/ 95201 h 404038"/>
                      <a:gd name="connsiteX32" fmla="*/ 914400 w 1749561"/>
                      <a:gd name="connsiteY32" fmla="*/ 92026 h 404038"/>
                      <a:gd name="connsiteX33" fmla="*/ 970817 w 1749561"/>
                      <a:gd name="connsiteY33" fmla="*/ 29259 h 404038"/>
                      <a:gd name="connsiteX34" fmla="*/ 1217002 w 1749561"/>
                      <a:gd name="connsiteY34" fmla="*/ 11674 h 404038"/>
                      <a:gd name="connsiteX35" fmla="*/ 1347495 w 1749561"/>
                      <a:gd name="connsiteY35" fmla="*/ 205105 h 404038"/>
                      <a:gd name="connsiteX36" fmla="*/ 1690855 w 1749561"/>
                      <a:gd name="connsiteY36" fmla="*/ 127938 h 404038"/>
                      <a:gd name="connsiteX37" fmla="*/ 1728251 w 1749561"/>
                      <a:gd name="connsiteY37" fmla="*/ 20752 h 40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9561" h="404038">
                        <a:moveTo>
                          <a:pt x="0" y="400001"/>
                        </a:moveTo>
                        <a:cubicBezTo>
                          <a:pt x="25278" y="405057"/>
                          <a:pt x="21050" y="405701"/>
                          <a:pt x="57150" y="400001"/>
                        </a:cubicBezTo>
                        <a:cubicBezTo>
                          <a:pt x="72996" y="397499"/>
                          <a:pt x="77317" y="391326"/>
                          <a:pt x="92075" y="387301"/>
                        </a:cubicBezTo>
                        <a:cubicBezTo>
                          <a:pt x="98286" y="385607"/>
                          <a:pt x="104880" y="385687"/>
                          <a:pt x="111125" y="384126"/>
                        </a:cubicBezTo>
                        <a:cubicBezTo>
                          <a:pt x="117619" y="382503"/>
                          <a:pt x="130175" y="377776"/>
                          <a:pt x="130175" y="377776"/>
                        </a:cubicBezTo>
                        <a:cubicBezTo>
                          <a:pt x="168275" y="378834"/>
                          <a:pt x="206473" y="378028"/>
                          <a:pt x="244475" y="380951"/>
                        </a:cubicBezTo>
                        <a:cubicBezTo>
                          <a:pt x="248280" y="381244"/>
                          <a:pt x="250587" y="385594"/>
                          <a:pt x="254000" y="387301"/>
                        </a:cubicBezTo>
                        <a:cubicBezTo>
                          <a:pt x="256993" y="388798"/>
                          <a:pt x="260350" y="389418"/>
                          <a:pt x="263525" y="390476"/>
                        </a:cubicBezTo>
                        <a:cubicBezTo>
                          <a:pt x="300567" y="389418"/>
                          <a:pt x="337708" y="390217"/>
                          <a:pt x="374650" y="387301"/>
                        </a:cubicBezTo>
                        <a:cubicBezTo>
                          <a:pt x="379106" y="386949"/>
                          <a:pt x="391838" y="373660"/>
                          <a:pt x="393700" y="371426"/>
                        </a:cubicBezTo>
                        <a:cubicBezTo>
                          <a:pt x="405074" y="357777"/>
                          <a:pt x="396065" y="366695"/>
                          <a:pt x="403225" y="352376"/>
                        </a:cubicBezTo>
                        <a:cubicBezTo>
                          <a:pt x="412502" y="333823"/>
                          <a:pt x="407430" y="351947"/>
                          <a:pt x="412750" y="333326"/>
                        </a:cubicBezTo>
                        <a:cubicBezTo>
                          <a:pt x="416120" y="321531"/>
                          <a:pt x="416400" y="309726"/>
                          <a:pt x="428625" y="301576"/>
                        </a:cubicBezTo>
                        <a:cubicBezTo>
                          <a:pt x="434975" y="297343"/>
                          <a:pt x="442279" y="294272"/>
                          <a:pt x="447675" y="288876"/>
                        </a:cubicBezTo>
                        <a:cubicBezTo>
                          <a:pt x="455893" y="280658"/>
                          <a:pt x="464857" y="270449"/>
                          <a:pt x="476250" y="266651"/>
                        </a:cubicBezTo>
                        <a:cubicBezTo>
                          <a:pt x="479425" y="265593"/>
                          <a:pt x="482451" y="263867"/>
                          <a:pt x="485775" y="263476"/>
                        </a:cubicBezTo>
                        <a:cubicBezTo>
                          <a:pt x="500528" y="261740"/>
                          <a:pt x="515408" y="261359"/>
                          <a:pt x="530225" y="260301"/>
                        </a:cubicBezTo>
                        <a:cubicBezTo>
                          <a:pt x="553415" y="252571"/>
                          <a:pt x="542781" y="255574"/>
                          <a:pt x="561975" y="250776"/>
                        </a:cubicBezTo>
                        <a:cubicBezTo>
                          <a:pt x="589272" y="232578"/>
                          <a:pt x="554735" y="254396"/>
                          <a:pt x="581025" y="241251"/>
                        </a:cubicBezTo>
                        <a:cubicBezTo>
                          <a:pt x="593827" y="234850"/>
                          <a:pt x="587252" y="233117"/>
                          <a:pt x="603250" y="231726"/>
                        </a:cubicBezTo>
                        <a:cubicBezTo>
                          <a:pt x="623310" y="229982"/>
                          <a:pt x="643467" y="229609"/>
                          <a:pt x="663575" y="228551"/>
                        </a:cubicBezTo>
                        <a:cubicBezTo>
                          <a:pt x="668867" y="227493"/>
                          <a:pt x="674182" y="226547"/>
                          <a:pt x="679450" y="225376"/>
                        </a:cubicBezTo>
                        <a:cubicBezTo>
                          <a:pt x="683710" y="224429"/>
                          <a:pt x="687804" y="222596"/>
                          <a:pt x="692150" y="222201"/>
                        </a:cubicBezTo>
                        <a:cubicBezTo>
                          <a:pt x="711151" y="220474"/>
                          <a:pt x="730250" y="220084"/>
                          <a:pt x="749300" y="219026"/>
                        </a:cubicBezTo>
                        <a:cubicBezTo>
                          <a:pt x="776621" y="209919"/>
                          <a:pt x="749997" y="222064"/>
                          <a:pt x="762000" y="165051"/>
                        </a:cubicBezTo>
                        <a:cubicBezTo>
                          <a:pt x="762925" y="160657"/>
                          <a:pt x="767871" y="158136"/>
                          <a:pt x="771525" y="155526"/>
                        </a:cubicBezTo>
                        <a:cubicBezTo>
                          <a:pt x="775376" y="152775"/>
                          <a:pt x="780116" y="151524"/>
                          <a:pt x="784225" y="149176"/>
                        </a:cubicBezTo>
                        <a:cubicBezTo>
                          <a:pt x="787538" y="147283"/>
                          <a:pt x="790337" y="144533"/>
                          <a:pt x="793750" y="142826"/>
                        </a:cubicBezTo>
                        <a:cubicBezTo>
                          <a:pt x="820040" y="129681"/>
                          <a:pt x="785503" y="151499"/>
                          <a:pt x="812800" y="133301"/>
                        </a:cubicBezTo>
                        <a:cubicBezTo>
                          <a:pt x="823219" y="117673"/>
                          <a:pt x="813947" y="128168"/>
                          <a:pt x="831850" y="117426"/>
                        </a:cubicBezTo>
                        <a:cubicBezTo>
                          <a:pt x="838394" y="113499"/>
                          <a:pt x="844550" y="108959"/>
                          <a:pt x="850900" y="104726"/>
                        </a:cubicBezTo>
                        <a:cubicBezTo>
                          <a:pt x="857322" y="100445"/>
                          <a:pt x="861969" y="96140"/>
                          <a:pt x="869950" y="95201"/>
                        </a:cubicBezTo>
                        <a:cubicBezTo>
                          <a:pt x="884703" y="93465"/>
                          <a:pt x="899575" y="92953"/>
                          <a:pt x="914400" y="92026"/>
                        </a:cubicBezTo>
                        <a:cubicBezTo>
                          <a:pt x="940003" y="81036"/>
                          <a:pt x="920383" y="42651"/>
                          <a:pt x="970817" y="29259"/>
                        </a:cubicBezTo>
                        <a:cubicBezTo>
                          <a:pt x="1021251" y="15867"/>
                          <a:pt x="1170110" y="-17634"/>
                          <a:pt x="1217002" y="11674"/>
                        </a:cubicBezTo>
                        <a:cubicBezTo>
                          <a:pt x="1282089" y="30520"/>
                          <a:pt x="1263968" y="209501"/>
                          <a:pt x="1347495" y="205105"/>
                        </a:cubicBezTo>
                        <a:cubicBezTo>
                          <a:pt x="1431022" y="200709"/>
                          <a:pt x="1636188" y="151181"/>
                          <a:pt x="1690855" y="127938"/>
                        </a:cubicBezTo>
                        <a:cubicBezTo>
                          <a:pt x="1819402" y="108888"/>
                          <a:pt x="1691169" y="27875"/>
                          <a:pt x="1728251" y="20752"/>
                        </a:cubicBez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grpSp>
            <p:sp>
              <p:nvSpPr>
                <p:cNvPr id="59" name="CaixaDeTexto 58"/>
                <p:cNvSpPr txBox="1"/>
                <p:nvPr/>
              </p:nvSpPr>
              <p:spPr>
                <a:xfrm>
                  <a:off x="6527799" y="3427201"/>
                  <a:ext cx="758541" cy="200055"/>
                </a:xfrm>
                <a:prstGeom prst="rect">
                  <a:avLst/>
                </a:prstGeom>
                <a:noFill/>
                <a:ln w="38100">
                  <a:noFill/>
                </a:ln>
              </p:spPr>
              <p:txBody>
                <a:bodyPr wrap="none" rtlCol="0">
                  <a:spAutoFit/>
                </a:bodyPr>
                <a:lstStyle/>
                <a:p>
                  <a:r>
                    <a:rPr lang="pt-BR" sz="700" b="1" dirty="0">
                      <a:solidFill>
                        <a:prstClr val="black"/>
                      </a:solidFill>
                    </a:rPr>
                    <a:t>Epitácio Pessoa</a:t>
                  </a:r>
                </a:p>
              </p:txBody>
            </p:sp>
            <p:sp>
              <p:nvSpPr>
                <p:cNvPr id="65" name="CaixaDeTexto 64"/>
                <p:cNvSpPr txBox="1"/>
                <p:nvPr/>
              </p:nvSpPr>
              <p:spPr>
                <a:xfrm>
                  <a:off x="5298281" y="1678606"/>
                  <a:ext cx="824265" cy="200055"/>
                </a:xfrm>
                <a:prstGeom prst="rect">
                  <a:avLst/>
                </a:prstGeom>
                <a:noFill/>
                <a:ln w="38100">
                  <a:noFill/>
                </a:ln>
              </p:spPr>
              <p:txBody>
                <a:bodyPr wrap="none" rtlCol="0">
                  <a:spAutoFit/>
                </a:bodyPr>
                <a:lstStyle/>
                <a:p>
                  <a:r>
                    <a:rPr lang="pt-BR" sz="700" b="1" dirty="0">
                      <a:solidFill>
                        <a:prstClr val="black"/>
                      </a:solidFill>
                    </a:rPr>
                    <a:t>Armando Ribeiro</a:t>
                  </a:r>
                </a:p>
              </p:txBody>
            </p:sp>
            <p:sp>
              <p:nvSpPr>
                <p:cNvPr id="66" name="CaixaDeTexto 65"/>
                <p:cNvSpPr txBox="1"/>
                <p:nvPr/>
              </p:nvSpPr>
              <p:spPr>
                <a:xfrm>
                  <a:off x="3492948" y="1476345"/>
                  <a:ext cx="577402" cy="200055"/>
                </a:xfrm>
                <a:prstGeom prst="rect">
                  <a:avLst/>
                </a:prstGeom>
                <a:noFill/>
                <a:ln w="38100">
                  <a:noFill/>
                </a:ln>
              </p:spPr>
              <p:txBody>
                <a:bodyPr wrap="none" rtlCol="0">
                  <a:spAutoFit/>
                </a:bodyPr>
                <a:lstStyle/>
                <a:p>
                  <a:r>
                    <a:rPr lang="pt-BR" sz="700" b="1" dirty="0">
                      <a:solidFill>
                        <a:prstClr val="black"/>
                      </a:solidFill>
                    </a:rPr>
                    <a:t>Castanhão</a:t>
                  </a:r>
                </a:p>
              </p:txBody>
            </p:sp>
            <p:sp>
              <p:nvSpPr>
                <p:cNvPr id="67" name="CaixaDeTexto 66"/>
                <p:cNvSpPr txBox="1"/>
                <p:nvPr/>
              </p:nvSpPr>
              <p:spPr>
                <a:xfrm>
                  <a:off x="4302125" y="4304108"/>
                  <a:ext cx="649537" cy="200055"/>
                </a:xfrm>
                <a:prstGeom prst="rect">
                  <a:avLst/>
                </a:prstGeom>
                <a:noFill/>
                <a:ln w="38100">
                  <a:noFill/>
                </a:ln>
              </p:spPr>
              <p:txBody>
                <a:bodyPr wrap="none" rtlCol="0">
                  <a:spAutoFit/>
                </a:bodyPr>
                <a:lstStyle/>
                <a:p>
                  <a:r>
                    <a:rPr lang="pt-BR" sz="700" b="1" dirty="0">
                      <a:solidFill>
                        <a:prstClr val="black"/>
                      </a:solidFill>
                    </a:rPr>
                    <a:t>Barra do Juá</a:t>
                  </a:r>
                </a:p>
              </p:txBody>
            </p:sp>
            <p:sp>
              <p:nvSpPr>
                <p:cNvPr id="33" name="CaixaDeTexto 32"/>
                <p:cNvSpPr txBox="1"/>
                <p:nvPr/>
              </p:nvSpPr>
              <p:spPr>
                <a:xfrm>
                  <a:off x="7398032" y="3527228"/>
                  <a:ext cx="413896" cy="200055"/>
                </a:xfrm>
                <a:prstGeom prst="rect">
                  <a:avLst/>
                </a:prstGeom>
                <a:noFill/>
                <a:ln w="38100">
                  <a:noFill/>
                </a:ln>
              </p:spPr>
              <p:txBody>
                <a:bodyPr wrap="none" rtlCol="0">
                  <a:spAutoFit/>
                </a:bodyPr>
                <a:lstStyle/>
                <a:p>
                  <a:r>
                    <a:rPr lang="pt-BR" sz="700" b="1" dirty="0">
                      <a:solidFill>
                        <a:prstClr val="black"/>
                      </a:solidFill>
                    </a:rPr>
                    <a:t>Acauã</a:t>
                  </a:r>
                </a:p>
              </p:txBody>
            </p:sp>
          </p:grpSp>
          <p:grpSp>
            <p:nvGrpSpPr>
              <p:cNvPr id="64" name="Grupo 63"/>
              <p:cNvGrpSpPr/>
              <p:nvPr/>
            </p:nvGrpSpPr>
            <p:grpSpPr>
              <a:xfrm>
                <a:off x="342900" y="4959652"/>
                <a:ext cx="1101572" cy="200055"/>
                <a:chOff x="342900" y="4959652"/>
                <a:chExt cx="1101572" cy="200055"/>
              </a:xfrm>
            </p:grpSpPr>
            <p:sp>
              <p:nvSpPr>
                <p:cNvPr id="63" name="Forma livre 62"/>
                <p:cNvSpPr/>
                <p:nvPr/>
              </p:nvSpPr>
              <p:spPr>
                <a:xfrm>
                  <a:off x="342900" y="5059680"/>
                  <a:ext cx="426720" cy="0"/>
                </a:xfrm>
                <a:custGeom>
                  <a:avLst/>
                  <a:gdLst>
                    <a:gd name="connsiteX0" fmla="*/ 0 w 426720"/>
                    <a:gd name="connsiteY0" fmla="*/ 0 h 0"/>
                    <a:gd name="connsiteX1" fmla="*/ 426720 w 426720"/>
                    <a:gd name="connsiteY1" fmla="*/ 0 h 0"/>
                  </a:gdLst>
                  <a:ahLst/>
                  <a:cxnLst>
                    <a:cxn ang="0">
                      <a:pos x="connsiteX0" y="connsiteY0"/>
                    </a:cxn>
                    <a:cxn ang="0">
                      <a:pos x="connsiteX1" y="connsiteY1"/>
                    </a:cxn>
                  </a:cxnLst>
                  <a:rect l="l" t="t" r="r" b="b"/>
                  <a:pathLst>
                    <a:path w="426720">
                      <a:moveTo>
                        <a:pt x="0" y="0"/>
                      </a:moveTo>
                      <a:lnTo>
                        <a:pt x="426720" y="0"/>
                      </a:ln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prstClr val="white"/>
                    </a:solidFill>
                  </a:endParaRPr>
                </a:p>
              </p:txBody>
            </p:sp>
            <p:sp>
              <p:nvSpPr>
                <p:cNvPr id="72" name="CaixaDeTexto 71"/>
                <p:cNvSpPr txBox="1"/>
                <p:nvPr/>
              </p:nvSpPr>
              <p:spPr>
                <a:xfrm>
                  <a:off x="701961" y="4959652"/>
                  <a:ext cx="742511" cy="200055"/>
                </a:xfrm>
                <a:prstGeom prst="rect">
                  <a:avLst/>
                </a:prstGeom>
                <a:noFill/>
                <a:ln w="38100">
                  <a:noFill/>
                </a:ln>
              </p:spPr>
              <p:txBody>
                <a:bodyPr wrap="none" rtlCol="0">
                  <a:spAutoFit/>
                </a:bodyPr>
                <a:lstStyle/>
                <a:p>
                  <a:r>
                    <a:rPr lang="pt-BR" sz="700" b="1" dirty="0">
                      <a:solidFill>
                        <a:prstClr val="black"/>
                      </a:solidFill>
                    </a:rPr>
                    <a:t>Leitos Naturais</a:t>
                  </a:r>
                </a:p>
              </p:txBody>
            </p:sp>
          </p:grpSp>
        </p:grpSp>
        <p:sp>
          <p:nvSpPr>
            <p:cNvPr id="69" name="CaixaDeTexto 68"/>
            <p:cNvSpPr txBox="1"/>
            <p:nvPr/>
          </p:nvSpPr>
          <p:spPr>
            <a:xfrm>
              <a:off x="5723112" y="2136576"/>
              <a:ext cx="1105535" cy="307777"/>
            </a:xfrm>
            <a:prstGeom prst="rect">
              <a:avLst/>
            </a:prstGeom>
            <a:noFill/>
            <a:ln w="38100">
              <a:noFill/>
            </a:ln>
          </p:spPr>
          <p:txBody>
            <a:bodyPr wrap="square" rtlCol="0">
              <a:spAutoFit/>
            </a:bodyPr>
            <a:lstStyle/>
            <a:p>
              <a:r>
                <a:rPr lang="pt-BR" sz="700" b="1" dirty="0">
                  <a:solidFill>
                    <a:prstClr val="black"/>
                  </a:solidFill>
                </a:rPr>
                <a:t>24 Municípios Diretamente</a:t>
              </a:r>
            </a:p>
          </p:txBody>
        </p:sp>
        <p:sp>
          <p:nvSpPr>
            <p:cNvPr id="76" name="CaixaDeTexto 75"/>
            <p:cNvSpPr txBox="1"/>
            <p:nvPr/>
          </p:nvSpPr>
          <p:spPr>
            <a:xfrm>
              <a:off x="3344397" y="1778633"/>
              <a:ext cx="850243" cy="307777"/>
            </a:xfrm>
            <a:prstGeom prst="rect">
              <a:avLst/>
            </a:prstGeom>
            <a:noFill/>
            <a:ln w="38100">
              <a:noFill/>
            </a:ln>
          </p:spPr>
          <p:txBody>
            <a:bodyPr wrap="square" rtlCol="0">
              <a:spAutoFit/>
            </a:bodyPr>
            <a:lstStyle/>
            <a:p>
              <a:r>
                <a:rPr lang="pt-BR" sz="700" b="1" dirty="0">
                  <a:solidFill>
                    <a:prstClr val="black"/>
                  </a:solidFill>
                </a:rPr>
                <a:t>23 Municípios Diretamente</a:t>
              </a:r>
            </a:p>
          </p:txBody>
        </p:sp>
        <p:sp>
          <p:nvSpPr>
            <p:cNvPr id="77" name="CaixaDeTexto 76"/>
            <p:cNvSpPr txBox="1"/>
            <p:nvPr/>
          </p:nvSpPr>
          <p:spPr>
            <a:xfrm>
              <a:off x="6272530" y="3829452"/>
              <a:ext cx="1105535" cy="307777"/>
            </a:xfrm>
            <a:prstGeom prst="rect">
              <a:avLst/>
            </a:prstGeom>
            <a:noFill/>
            <a:ln w="38100">
              <a:noFill/>
            </a:ln>
          </p:spPr>
          <p:txBody>
            <a:bodyPr wrap="square" rtlCol="0">
              <a:spAutoFit/>
            </a:bodyPr>
            <a:lstStyle/>
            <a:p>
              <a:r>
                <a:rPr lang="pt-BR" sz="700" b="1" dirty="0">
                  <a:solidFill>
                    <a:prstClr val="black"/>
                  </a:solidFill>
                </a:rPr>
                <a:t>26 Municípios Diretamente</a:t>
              </a:r>
            </a:p>
          </p:txBody>
        </p:sp>
        <p:sp>
          <p:nvSpPr>
            <p:cNvPr id="78" name="CaixaDeTexto 77"/>
            <p:cNvSpPr txBox="1"/>
            <p:nvPr/>
          </p:nvSpPr>
          <p:spPr>
            <a:xfrm>
              <a:off x="4308217" y="4477387"/>
              <a:ext cx="1105535" cy="358423"/>
            </a:xfrm>
            <a:prstGeom prst="rect">
              <a:avLst/>
            </a:prstGeom>
            <a:noFill/>
            <a:ln w="38100">
              <a:noFill/>
            </a:ln>
          </p:spPr>
          <p:txBody>
            <a:bodyPr wrap="square" rtlCol="0">
              <a:spAutoFit/>
            </a:bodyPr>
            <a:lstStyle/>
            <a:p>
              <a:r>
                <a:rPr lang="pt-BR" sz="700" b="1" dirty="0">
                  <a:solidFill>
                    <a:prstClr val="black"/>
                  </a:solidFill>
                </a:rPr>
                <a:t>2 Municípios Diretamente’’</a:t>
              </a:r>
            </a:p>
          </p:txBody>
        </p:sp>
        <p:sp>
          <p:nvSpPr>
            <p:cNvPr id="79" name="CaixaDeTexto 78"/>
            <p:cNvSpPr txBox="1"/>
            <p:nvPr/>
          </p:nvSpPr>
          <p:spPr>
            <a:xfrm>
              <a:off x="5192277" y="4265447"/>
              <a:ext cx="793159" cy="483870"/>
            </a:xfrm>
            <a:prstGeom prst="rect">
              <a:avLst/>
            </a:prstGeom>
            <a:noFill/>
            <a:ln w="38100">
              <a:noFill/>
            </a:ln>
          </p:spPr>
          <p:txBody>
            <a:bodyPr wrap="square" rtlCol="0">
              <a:spAutoFit/>
            </a:bodyPr>
            <a:lstStyle/>
            <a:p>
              <a:pPr algn="ctr"/>
              <a:r>
                <a:rPr lang="pt-BR" sz="700" b="1" dirty="0">
                  <a:solidFill>
                    <a:prstClr val="black"/>
                  </a:solidFill>
                </a:rPr>
                <a:t>64 Municípios Diretamente</a:t>
              </a:r>
            </a:p>
          </p:txBody>
        </p:sp>
      </p:grpSp>
      <p:sp>
        <p:nvSpPr>
          <p:cNvPr id="35" name="Retângulo 34"/>
          <p:cNvSpPr/>
          <p:nvPr/>
        </p:nvSpPr>
        <p:spPr>
          <a:xfrm>
            <a:off x="108858" y="971851"/>
            <a:ext cx="8942778" cy="369332"/>
          </a:xfrm>
          <a:prstGeom prst="rect">
            <a:avLst/>
          </a:prstGeom>
        </p:spPr>
        <p:txBody>
          <a:bodyPr wrap="square">
            <a:spAutoFit/>
          </a:bodyPr>
          <a:lstStyle/>
          <a:p>
            <a:pPr algn="ctr"/>
            <a:r>
              <a:rPr lang="pt-BR" b="1" dirty="0">
                <a:solidFill>
                  <a:srgbClr val="105766"/>
                </a:solidFill>
                <a:latin typeface="Gotham Book"/>
                <a:ea typeface="Times New Roman" panose="02020603050405020304" pitchFamily="18" charset="0"/>
              </a:rPr>
              <a:t>O CAMINHO DAS ÁGUAS</a:t>
            </a:r>
            <a:endParaRPr lang="pt-BR" dirty="0">
              <a:solidFill>
                <a:srgbClr val="105766"/>
              </a:solidFill>
              <a:latin typeface="Gotham Book"/>
            </a:endParaRPr>
          </a:p>
        </p:txBody>
      </p:sp>
      <p:sp>
        <p:nvSpPr>
          <p:cNvPr id="37" name="Retângulo 36"/>
          <p:cNvSpPr/>
          <p:nvPr/>
        </p:nvSpPr>
        <p:spPr>
          <a:xfrm>
            <a:off x="108858" y="347590"/>
            <a:ext cx="8942778" cy="646331"/>
          </a:xfrm>
          <a:prstGeom prst="rect">
            <a:avLst/>
          </a:prstGeom>
        </p:spPr>
        <p:txBody>
          <a:bodyPr wrap="square">
            <a:spAutoFit/>
          </a:bodyPr>
          <a:lstStyle/>
          <a:p>
            <a:pPr algn="ctr"/>
            <a:r>
              <a:rPr lang="pt-BR" b="1" dirty="0">
                <a:solidFill>
                  <a:srgbClr val="105766"/>
                </a:solidFill>
                <a:latin typeface="Gotham Book"/>
                <a:ea typeface="Times New Roman" panose="02020603050405020304" pitchFamily="18" charset="0"/>
              </a:rPr>
              <a:t>PROJETO DE INTEGRAÇÃO DO RIO SÃO FRANCISCO COM BACIAS HIDROGRÁFICAS DO NORDESTE SETENTRIONAL - PISF</a:t>
            </a:r>
            <a:endParaRPr lang="pt-BR" dirty="0">
              <a:solidFill>
                <a:srgbClr val="105766"/>
              </a:solidFill>
              <a:latin typeface="Gotham Book"/>
            </a:endParaRPr>
          </a:p>
        </p:txBody>
      </p:sp>
      <p:grpSp>
        <p:nvGrpSpPr>
          <p:cNvPr id="84" name="Grupo 83"/>
          <p:cNvGrpSpPr/>
          <p:nvPr/>
        </p:nvGrpSpPr>
        <p:grpSpPr>
          <a:xfrm>
            <a:off x="35496" y="1367465"/>
            <a:ext cx="6718839" cy="2985843"/>
            <a:chOff x="35496" y="1367465"/>
            <a:chExt cx="6718839" cy="2985843"/>
          </a:xfrm>
        </p:grpSpPr>
        <p:grpSp>
          <p:nvGrpSpPr>
            <p:cNvPr id="40" name="Grupo 39"/>
            <p:cNvGrpSpPr/>
            <p:nvPr/>
          </p:nvGrpSpPr>
          <p:grpSpPr>
            <a:xfrm>
              <a:off x="81312" y="1826815"/>
              <a:ext cx="6673023" cy="2526493"/>
              <a:chOff x="81312" y="1826815"/>
              <a:chExt cx="6673023" cy="2526493"/>
            </a:xfrm>
          </p:grpSpPr>
          <p:grpSp>
            <p:nvGrpSpPr>
              <p:cNvPr id="21" name="Grupo 20"/>
              <p:cNvGrpSpPr/>
              <p:nvPr/>
            </p:nvGrpSpPr>
            <p:grpSpPr>
              <a:xfrm>
                <a:off x="1394892" y="1891439"/>
                <a:ext cx="1813250" cy="1109606"/>
                <a:chOff x="1394892" y="1891439"/>
                <a:chExt cx="1813250" cy="1109606"/>
              </a:xfrm>
            </p:grpSpPr>
            <p:sp>
              <p:nvSpPr>
                <p:cNvPr id="31" name="Retângulo 30">
                  <a:hlinkClick r:id="rId3" action="ppaction://hlinksldjump"/>
                </p:cNvPr>
                <p:cNvSpPr/>
                <p:nvPr/>
              </p:nvSpPr>
              <p:spPr>
                <a:xfrm>
                  <a:off x="1394892" y="1891439"/>
                  <a:ext cx="1813250" cy="407804"/>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Ramal do Salgado</a:t>
                  </a:r>
                </a:p>
                <a:p>
                  <a:pPr marL="0" lvl="1" algn="ctr">
                    <a:buClr>
                      <a:srgbClr val="105766"/>
                    </a:buClr>
                  </a:pPr>
                  <a:r>
                    <a:rPr lang="pt-BR" sz="1000" dirty="0">
                      <a:solidFill>
                        <a:srgbClr val="105766"/>
                      </a:solidFill>
                      <a:latin typeface="Gotham Book"/>
                    </a:rPr>
                    <a:t>Projeto Executivo Concluído</a:t>
                  </a:r>
                </a:p>
              </p:txBody>
            </p:sp>
            <p:cxnSp>
              <p:nvCxnSpPr>
                <p:cNvPr id="9" name="Conector de seta reta 8"/>
                <p:cNvCxnSpPr>
                  <a:stCxn id="31" idx="2"/>
                </p:cNvCxnSpPr>
                <p:nvPr/>
              </p:nvCxnSpPr>
              <p:spPr>
                <a:xfrm>
                  <a:off x="2301517" y="2299243"/>
                  <a:ext cx="758315" cy="7018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upo 21"/>
              <p:cNvGrpSpPr/>
              <p:nvPr/>
            </p:nvGrpSpPr>
            <p:grpSpPr>
              <a:xfrm>
                <a:off x="81312" y="2907526"/>
                <a:ext cx="2762496" cy="415498"/>
                <a:chOff x="-23681" y="2907526"/>
                <a:chExt cx="2795481" cy="415498"/>
              </a:xfrm>
            </p:grpSpPr>
            <p:sp>
              <p:nvSpPr>
                <p:cNvPr id="30" name="Retângulo 29">
                  <a:hlinkClick r:id="rId4" action="ppaction://hlinksldjump"/>
                </p:cNvPr>
                <p:cNvSpPr/>
                <p:nvPr/>
              </p:nvSpPr>
              <p:spPr>
                <a:xfrm>
                  <a:off x="-23681" y="2907526"/>
                  <a:ext cx="2540354" cy="415498"/>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Cinturão das Águas do Ceará (CAC)</a:t>
                  </a:r>
                </a:p>
                <a:p>
                  <a:pPr algn="ctr">
                    <a:buClr>
                      <a:srgbClr val="105766"/>
                    </a:buClr>
                  </a:pPr>
                  <a:r>
                    <a:rPr lang="pt-BR" sz="1050" dirty="0">
                      <a:solidFill>
                        <a:srgbClr val="105766"/>
                      </a:solidFill>
                      <a:latin typeface="Gotham Book"/>
                    </a:rPr>
                    <a:t>Em Execução</a:t>
                  </a:r>
                </a:p>
              </p:txBody>
            </p:sp>
            <p:cxnSp>
              <p:nvCxnSpPr>
                <p:cNvPr id="12" name="Conector de seta reta 11"/>
                <p:cNvCxnSpPr/>
                <p:nvPr/>
              </p:nvCxnSpPr>
              <p:spPr>
                <a:xfrm>
                  <a:off x="2516673" y="3112056"/>
                  <a:ext cx="255127" cy="2039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upo 22"/>
              <p:cNvGrpSpPr/>
              <p:nvPr/>
            </p:nvGrpSpPr>
            <p:grpSpPr>
              <a:xfrm>
                <a:off x="467543" y="3945504"/>
                <a:ext cx="2213131" cy="407804"/>
                <a:chOff x="467543" y="3945504"/>
                <a:chExt cx="2213131" cy="407804"/>
              </a:xfrm>
            </p:grpSpPr>
            <p:sp>
              <p:nvSpPr>
                <p:cNvPr id="34" name="Retângulo 33">
                  <a:hlinkClick r:id="rId5" action="ppaction://hlinksldjump"/>
                </p:cNvPr>
                <p:cNvSpPr/>
                <p:nvPr/>
              </p:nvSpPr>
              <p:spPr>
                <a:xfrm>
                  <a:off x="467543" y="3945504"/>
                  <a:ext cx="1776909" cy="407804"/>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Ramal do Entremontes</a:t>
                  </a:r>
                </a:p>
                <a:p>
                  <a:pPr marL="0" lvl="1" algn="ctr">
                    <a:buClr>
                      <a:srgbClr val="105766"/>
                    </a:buClr>
                  </a:pPr>
                  <a:r>
                    <a:rPr lang="pt-BR" sz="1000" dirty="0">
                      <a:solidFill>
                        <a:srgbClr val="105766"/>
                      </a:solidFill>
                      <a:latin typeface="Gotham Book"/>
                    </a:rPr>
                    <a:t>Projeto básico concluído</a:t>
                  </a:r>
                </a:p>
              </p:txBody>
            </p:sp>
            <p:cxnSp>
              <p:nvCxnSpPr>
                <p:cNvPr id="16" name="Conector de seta reta 15"/>
                <p:cNvCxnSpPr>
                  <a:stCxn id="34" idx="3"/>
                </p:cNvCxnSpPr>
                <p:nvPr/>
              </p:nvCxnSpPr>
              <p:spPr>
                <a:xfrm>
                  <a:off x="2244452" y="4149406"/>
                  <a:ext cx="436222" cy="2039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5" name="Grupo 24"/>
              <p:cNvGrpSpPr/>
              <p:nvPr/>
            </p:nvGrpSpPr>
            <p:grpSpPr>
              <a:xfrm>
                <a:off x="4228263" y="1826815"/>
                <a:ext cx="1991002" cy="714995"/>
                <a:chOff x="4228263" y="1826815"/>
                <a:chExt cx="1991002" cy="714995"/>
              </a:xfrm>
            </p:grpSpPr>
            <p:cxnSp>
              <p:nvCxnSpPr>
                <p:cNvPr id="18" name="Conector de seta reta 17"/>
                <p:cNvCxnSpPr>
                  <a:cxnSpLocks/>
                  <a:stCxn id="32" idx="2"/>
                </p:cNvCxnSpPr>
                <p:nvPr/>
              </p:nvCxnSpPr>
              <p:spPr>
                <a:xfrm flipH="1">
                  <a:off x="4438854" y="2234619"/>
                  <a:ext cx="784910" cy="3071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tângulo 31">
                  <a:hlinkClick r:id="rId6" action="ppaction://hlinksldjump"/>
                </p:cNvPr>
                <p:cNvSpPr/>
                <p:nvPr/>
              </p:nvSpPr>
              <p:spPr>
                <a:xfrm>
                  <a:off x="4228263" y="1826815"/>
                  <a:ext cx="1991002" cy="407804"/>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Ramal do Apodi</a:t>
                  </a:r>
                </a:p>
                <a:p>
                  <a:pPr marL="0" lvl="1" algn="ctr">
                    <a:buClr>
                      <a:srgbClr val="105766"/>
                    </a:buClr>
                  </a:pPr>
                  <a:r>
                    <a:rPr lang="pt-BR" sz="1000" dirty="0">
                      <a:solidFill>
                        <a:srgbClr val="105766"/>
                      </a:solidFill>
                      <a:latin typeface="Gotham Book"/>
                    </a:rPr>
                    <a:t>Finalizando o Projeto Executivo</a:t>
                  </a:r>
                </a:p>
              </p:txBody>
            </p:sp>
          </p:grpSp>
          <p:grpSp>
            <p:nvGrpSpPr>
              <p:cNvPr id="24" name="Grupo 23"/>
              <p:cNvGrpSpPr/>
              <p:nvPr/>
            </p:nvGrpSpPr>
            <p:grpSpPr>
              <a:xfrm>
                <a:off x="4321167" y="3174268"/>
                <a:ext cx="2433168" cy="561692"/>
                <a:chOff x="4321167" y="3174268"/>
                <a:chExt cx="2433168" cy="561692"/>
              </a:xfrm>
            </p:grpSpPr>
            <p:sp>
              <p:nvSpPr>
                <p:cNvPr id="36" name="Retângulo 35">
                  <a:hlinkClick r:id="rId7" action="ppaction://hlinksldjump"/>
                </p:cNvPr>
                <p:cNvSpPr/>
                <p:nvPr/>
              </p:nvSpPr>
              <p:spPr>
                <a:xfrm>
                  <a:off x="4603019" y="3174268"/>
                  <a:ext cx="2151316" cy="561692"/>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Ramal do Piancó</a:t>
                  </a:r>
                </a:p>
                <a:p>
                  <a:pPr marL="0" lvl="1" algn="ctr">
                    <a:buClr>
                      <a:srgbClr val="105766"/>
                    </a:buClr>
                  </a:pPr>
                  <a:r>
                    <a:rPr lang="pt-BR" sz="1000" dirty="0" smtClean="0">
                      <a:solidFill>
                        <a:srgbClr val="105766"/>
                      </a:solidFill>
                      <a:latin typeface="Gotham Book"/>
                    </a:rPr>
                    <a:t>EVTEA em Elaboração</a:t>
                  </a:r>
                  <a:endParaRPr lang="pt-BR" sz="1000" dirty="0">
                    <a:solidFill>
                      <a:srgbClr val="105766"/>
                    </a:solidFill>
                    <a:latin typeface="Gotham Book"/>
                  </a:endParaRPr>
                </a:p>
                <a:p>
                  <a:pPr marL="0" lvl="1" algn="ctr">
                    <a:buClr>
                      <a:srgbClr val="105766"/>
                    </a:buClr>
                  </a:pPr>
                  <a:r>
                    <a:rPr lang="pt-BR" sz="1000" dirty="0" smtClean="0">
                      <a:solidFill>
                        <a:srgbClr val="105766"/>
                      </a:solidFill>
                      <a:latin typeface="Gotham Book"/>
                    </a:rPr>
                    <a:t>Projeto Executivo em Contratação</a:t>
                  </a:r>
                  <a:endParaRPr lang="pt-BR" sz="1000" dirty="0">
                    <a:solidFill>
                      <a:srgbClr val="105766"/>
                    </a:solidFill>
                    <a:latin typeface="Gotham Book"/>
                  </a:endParaRPr>
                </a:p>
              </p:txBody>
            </p:sp>
            <p:cxnSp>
              <p:nvCxnSpPr>
                <p:cNvPr id="20" name="Conector de seta reta 19"/>
                <p:cNvCxnSpPr>
                  <a:stCxn id="36" idx="1"/>
                </p:cNvCxnSpPr>
                <p:nvPr/>
              </p:nvCxnSpPr>
              <p:spPr>
                <a:xfrm flipH="1">
                  <a:off x="4321167" y="3455114"/>
                  <a:ext cx="281852" cy="1949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71" name="Retângulo 70"/>
            <p:cNvSpPr/>
            <p:nvPr/>
          </p:nvSpPr>
          <p:spPr>
            <a:xfrm>
              <a:off x="35496" y="1367465"/>
              <a:ext cx="1333398" cy="569025"/>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200" b="1" dirty="0">
                  <a:solidFill>
                    <a:srgbClr val="FFFF00"/>
                  </a:solidFill>
                </a:rPr>
                <a:t>Obras Hídricas Estruturantes</a:t>
              </a:r>
            </a:p>
            <a:p>
              <a:pPr algn="ctr"/>
              <a:r>
                <a:rPr lang="pt-BR" sz="1200" b="1" dirty="0">
                  <a:solidFill>
                    <a:srgbClr val="FFFF00"/>
                  </a:solidFill>
                </a:rPr>
                <a:t> Eixo Norte</a:t>
              </a:r>
            </a:p>
          </p:txBody>
        </p:sp>
      </p:grpSp>
      <p:grpSp>
        <p:nvGrpSpPr>
          <p:cNvPr id="85" name="Grupo 84"/>
          <p:cNvGrpSpPr/>
          <p:nvPr/>
        </p:nvGrpSpPr>
        <p:grpSpPr>
          <a:xfrm>
            <a:off x="5563815" y="1423429"/>
            <a:ext cx="3413019" cy="4036247"/>
            <a:chOff x="5563815" y="1423429"/>
            <a:chExt cx="3413019" cy="4036247"/>
          </a:xfrm>
        </p:grpSpPr>
        <p:grpSp>
          <p:nvGrpSpPr>
            <p:cNvPr id="50" name="Grupo 49"/>
            <p:cNvGrpSpPr/>
            <p:nvPr/>
          </p:nvGrpSpPr>
          <p:grpSpPr>
            <a:xfrm>
              <a:off x="5563815" y="2423964"/>
              <a:ext cx="3413019" cy="3035712"/>
              <a:chOff x="5563815" y="2423964"/>
              <a:chExt cx="3413019" cy="3035712"/>
            </a:xfrm>
          </p:grpSpPr>
          <p:grpSp>
            <p:nvGrpSpPr>
              <p:cNvPr id="47" name="Grupo 46"/>
              <p:cNvGrpSpPr/>
              <p:nvPr/>
            </p:nvGrpSpPr>
            <p:grpSpPr>
              <a:xfrm>
                <a:off x="6754334" y="2423964"/>
                <a:ext cx="2222500" cy="852853"/>
                <a:chOff x="6754334" y="2423964"/>
                <a:chExt cx="2222500" cy="852853"/>
              </a:xfrm>
            </p:grpSpPr>
            <p:sp>
              <p:nvSpPr>
                <p:cNvPr id="73" name="Retângulo 72">
                  <a:hlinkClick r:id="rId8" action="ppaction://hlinksldjump"/>
                </p:cNvPr>
                <p:cNvSpPr/>
                <p:nvPr/>
              </p:nvSpPr>
              <p:spPr>
                <a:xfrm>
                  <a:off x="6754334" y="2423964"/>
                  <a:ext cx="2222500" cy="407804"/>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Vertente Litorânea</a:t>
                  </a:r>
                </a:p>
                <a:p>
                  <a:pPr marL="0" lvl="1" algn="ctr">
                    <a:buClr>
                      <a:srgbClr val="105766"/>
                    </a:buClr>
                  </a:pPr>
                  <a:r>
                    <a:rPr lang="pt-BR" sz="1000" dirty="0">
                      <a:solidFill>
                        <a:srgbClr val="105766"/>
                      </a:solidFill>
                      <a:latin typeface="Gotham Book"/>
                    </a:rPr>
                    <a:t>Em Execução</a:t>
                  </a:r>
                </a:p>
              </p:txBody>
            </p:sp>
            <p:cxnSp>
              <p:nvCxnSpPr>
                <p:cNvPr id="42" name="Conector de seta reta 41"/>
                <p:cNvCxnSpPr>
                  <a:stCxn id="73" idx="2"/>
                </p:cNvCxnSpPr>
                <p:nvPr/>
              </p:nvCxnSpPr>
              <p:spPr>
                <a:xfrm flipH="1">
                  <a:off x="7308304" y="2831768"/>
                  <a:ext cx="557280" cy="4450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upo 47"/>
              <p:cNvGrpSpPr/>
              <p:nvPr/>
            </p:nvGrpSpPr>
            <p:grpSpPr>
              <a:xfrm>
                <a:off x="6156176" y="4113125"/>
                <a:ext cx="1727840" cy="407804"/>
                <a:chOff x="6156176" y="4113125"/>
                <a:chExt cx="1727840" cy="407804"/>
              </a:xfrm>
            </p:grpSpPr>
            <p:sp>
              <p:nvSpPr>
                <p:cNvPr id="75" name="Retângulo 74">
                  <a:hlinkClick r:id="rId9" action="ppaction://hlinksldjump"/>
                </p:cNvPr>
                <p:cNvSpPr/>
                <p:nvPr/>
              </p:nvSpPr>
              <p:spPr>
                <a:xfrm>
                  <a:off x="6433196" y="4113125"/>
                  <a:ext cx="1450820" cy="407804"/>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Ramal do Agreste</a:t>
                  </a:r>
                </a:p>
                <a:p>
                  <a:pPr marL="0" lvl="1" algn="ctr">
                    <a:buClr>
                      <a:srgbClr val="105766"/>
                    </a:buClr>
                  </a:pPr>
                  <a:r>
                    <a:rPr lang="pt-BR" sz="1000" dirty="0">
                      <a:solidFill>
                        <a:srgbClr val="105766"/>
                      </a:solidFill>
                      <a:latin typeface="Gotham Book"/>
                    </a:rPr>
                    <a:t>Contratado</a:t>
                  </a:r>
                </a:p>
              </p:txBody>
            </p:sp>
            <p:cxnSp>
              <p:nvCxnSpPr>
                <p:cNvPr id="44" name="Conector de seta reta 43"/>
                <p:cNvCxnSpPr>
                  <a:stCxn id="75" idx="1"/>
                </p:cNvCxnSpPr>
                <p:nvPr/>
              </p:nvCxnSpPr>
              <p:spPr>
                <a:xfrm flipH="1">
                  <a:off x="6156176" y="4317027"/>
                  <a:ext cx="277020" cy="1558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upo 48"/>
              <p:cNvGrpSpPr/>
              <p:nvPr/>
            </p:nvGrpSpPr>
            <p:grpSpPr>
              <a:xfrm>
                <a:off x="5563815" y="4859637"/>
                <a:ext cx="2222500" cy="600039"/>
                <a:chOff x="5563815" y="4859637"/>
                <a:chExt cx="2222500" cy="600039"/>
              </a:xfrm>
            </p:grpSpPr>
            <p:sp>
              <p:nvSpPr>
                <p:cNvPr id="74" name="Retângulo 73">
                  <a:hlinkClick r:id="rId10" action="ppaction://hlinksldjump"/>
                </p:cNvPr>
                <p:cNvSpPr/>
                <p:nvPr/>
              </p:nvSpPr>
              <p:spPr>
                <a:xfrm>
                  <a:off x="5563815" y="5051872"/>
                  <a:ext cx="2222500" cy="407804"/>
                </a:xfrm>
                <a:prstGeom prst="rect">
                  <a:avLst/>
                </a:prstGeom>
                <a:solidFill>
                  <a:schemeClr val="bg1"/>
                </a:solidFill>
                <a:ln>
                  <a:solidFill>
                    <a:srgbClr val="00B0F0"/>
                  </a:solidFill>
                </a:ln>
              </p:spPr>
              <p:txBody>
                <a:bodyPr wrap="square">
                  <a:spAutoFit/>
                </a:bodyPr>
                <a:lstStyle/>
                <a:p>
                  <a:pPr algn="ctr">
                    <a:buClr>
                      <a:srgbClr val="105766"/>
                    </a:buClr>
                  </a:pPr>
                  <a:r>
                    <a:rPr lang="pt-BR" sz="1050" b="1" dirty="0">
                      <a:solidFill>
                        <a:srgbClr val="105766"/>
                      </a:solidFill>
                      <a:latin typeface="Gotham Book"/>
                    </a:rPr>
                    <a:t>Adutora do Agreste</a:t>
                  </a:r>
                </a:p>
                <a:p>
                  <a:pPr marL="0" lvl="1" algn="ctr">
                    <a:buClr>
                      <a:srgbClr val="105766"/>
                    </a:buClr>
                  </a:pPr>
                  <a:r>
                    <a:rPr lang="pt-BR" sz="1000" dirty="0">
                      <a:solidFill>
                        <a:srgbClr val="105766"/>
                      </a:solidFill>
                      <a:latin typeface="Gotham Book"/>
                    </a:rPr>
                    <a:t>Em Execução</a:t>
                  </a:r>
                </a:p>
              </p:txBody>
            </p:sp>
            <p:cxnSp>
              <p:nvCxnSpPr>
                <p:cNvPr id="46" name="Conector de seta reta 45"/>
                <p:cNvCxnSpPr/>
                <p:nvPr/>
              </p:nvCxnSpPr>
              <p:spPr>
                <a:xfrm flipH="1" flipV="1">
                  <a:off x="6104644" y="4859637"/>
                  <a:ext cx="621477" cy="1922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80" name="Retângulo 79"/>
            <p:cNvSpPr/>
            <p:nvPr/>
          </p:nvSpPr>
          <p:spPr>
            <a:xfrm>
              <a:off x="7308304" y="1423429"/>
              <a:ext cx="1333398" cy="569025"/>
            </a:xfrm>
            <a:prstGeom prst="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200" b="1" dirty="0">
                  <a:solidFill>
                    <a:srgbClr val="FFFF00"/>
                  </a:solidFill>
                </a:rPr>
                <a:t>Obras Hídricas Estruturantes</a:t>
              </a:r>
            </a:p>
            <a:p>
              <a:pPr algn="ctr"/>
              <a:r>
                <a:rPr lang="pt-BR" sz="1200" b="1" dirty="0">
                  <a:solidFill>
                    <a:srgbClr val="FFFF00"/>
                  </a:solidFill>
                </a:rPr>
                <a:t> Eixo Leste</a:t>
              </a:r>
            </a:p>
          </p:txBody>
        </p:sp>
      </p:grpSp>
      <p:sp>
        <p:nvSpPr>
          <p:cNvPr id="57" name="Forma livre 56">
            <a:hlinkClick r:id="rId11" action="ppaction://hlinksldjump"/>
          </p:cNvPr>
          <p:cNvSpPr/>
          <p:nvPr/>
        </p:nvSpPr>
        <p:spPr>
          <a:xfrm>
            <a:off x="3124101" y="3169920"/>
            <a:ext cx="987722" cy="1737360"/>
          </a:xfrm>
          <a:custGeom>
            <a:avLst/>
            <a:gdLst>
              <a:gd name="connsiteX0" fmla="*/ 723999 w 987722"/>
              <a:gd name="connsiteY0" fmla="*/ 106680 h 1737360"/>
              <a:gd name="connsiteX1" fmla="*/ 723999 w 987722"/>
              <a:gd name="connsiteY1" fmla="*/ 106680 h 1737360"/>
              <a:gd name="connsiteX2" fmla="*/ 716379 w 987722"/>
              <a:gd name="connsiteY2" fmla="*/ 259080 h 1737360"/>
              <a:gd name="connsiteX3" fmla="*/ 708759 w 987722"/>
              <a:gd name="connsiteY3" fmla="*/ 327660 h 1737360"/>
              <a:gd name="connsiteX4" fmla="*/ 693519 w 987722"/>
              <a:gd name="connsiteY4" fmla="*/ 350520 h 1737360"/>
              <a:gd name="connsiteX5" fmla="*/ 685899 w 987722"/>
              <a:gd name="connsiteY5" fmla="*/ 426720 h 1737360"/>
              <a:gd name="connsiteX6" fmla="*/ 663039 w 987722"/>
              <a:gd name="connsiteY6" fmla="*/ 457200 h 1737360"/>
              <a:gd name="connsiteX7" fmla="*/ 647799 w 987722"/>
              <a:gd name="connsiteY7" fmla="*/ 525780 h 1737360"/>
              <a:gd name="connsiteX8" fmla="*/ 624939 w 987722"/>
              <a:gd name="connsiteY8" fmla="*/ 541020 h 1737360"/>
              <a:gd name="connsiteX9" fmla="*/ 579219 w 987722"/>
              <a:gd name="connsiteY9" fmla="*/ 586740 h 1737360"/>
              <a:gd name="connsiteX10" fmla="*/ 556359 w 987722"/>
              <a:gd name="connsiteY10" fmla="*/ 617220 h 1737360"/>
              <a:gd name="connsiteX11" fmla="*/ 533499 w 987722"/>
              <a:gd name="connsiteY11" fmla="*/ 632460 h 1737360"/>
              <a:gd name="connsiteX12" fmla="*/ 487779 w 987722"/>
              <a:gd name="connsiteY12" fmla="*/ 670560 h 1737360"/>
              <a:gd name="connsiteX13" fmla="*/ 472539 w 987722"/>
              <a:gd name="connsiteY13" fmla="*/ 693420 h 1737360"/>
              <a:gd name="connsiteX14" fmla="*/ 426819 w 987722"/>
              <a:gd name="connsiteY14" fmla="*/ 723900 h 1737360"/>
              <a:gd name="connsiteX15" fmla="*/ 403959 w 987722"/>
              <a:gd name="connsiteY15" fmla="*/ 739140 h 1737360"/>
              <a:gd name="connsiteX16" fmla="*/ 381099 w 987722"/>
              <a:gd name="connsiteY16" fmla="*/ 762000 h 1737360"/>
              <a:gd name="connsiteX17" fmla="*/ 350619 w 987722"/>
              <a:gd name="connsiteY17" fmla="*/ 784860 h 1737360"/>
              <a:gd name="connsiteX18" fmla="*/ 335379 w 987722"/>
              <a:gd name="connsiteY18" fmla="*/ 807720 h 1737360"/>
              <a:gd name="connsiteX19" fmla="*/ 304899 w 987722"/>
              <a:gd name="connsiteY19" fmla="*/ 815340 h 1737360"/>
              <a:gd name="connsiteX20" fmla="*/ 282039 w 987722"/>
              <a:gd name="connsiteY20" fmla="*/ 838200 h 1737360"/>
              <a:gd name="connsiteX21" fmla="*/ 243939 w 987722"/>
              <a:gd name="connsiteY21" fmla="*/ 891540 h 1737360"/>
              <a:gd name="connsiteX22" fmla="*/ 205839 w 987722"/>
              <a:gd name="connsiteY22" fmla="*/ 960120 h 1737360"/>
              <a:gd name="connsiteX23" fmla="*/ 175359 w 987722"/>
              <a:gd name="connsiteY23" fmla="*/ 1028700 h 1737360"/>
              <a:gd name="connsiteX24" fmla="*/ 160119 w 987722"/>
              <a:gd name="connsiteY24" fmla="*/ 1059180 h 1737360"/>
              <a:gd name="connsiteX25" fmla="*/ 152499 w 987722"/>
              <a:gd name="connsiteY25" fmla="*/ 1097280 h 1737360"/>
              <a:gd name="connsiteX26" fmla="*/ 137259 w 987722"/>
              <a:gd name="connsiteY26" fmla="*/ 1165860 h 1737360"/>
              <a:gd name="connsiteX27" fmla="*/ 106779 w 987722"/>
              <a:gd name="connsiteY27" fmla="*/ 1219200 h 1737360"/>
              <a:gd name="connsiteX28" fmla="*/ 83919 w 987722"/>
              <a:gd name="connsiteY28" fmla="*/ 1272540 h 1737360"/>
              <a:gd name="connsiteX29" fmla="*/ 53439 w 987722"/>
              <a:gd name="connsiteY29" fmla="*/ 1325880 h 1737360"/>
              <a:gd name="connsiteX30" fmla="*/ 30579 w 987722"/>
              <a:gd name="connsiteY30" fmla="*/ 1394460 h 1737360"/>
              <a:gd name="connsiteX31" fmla="*/ 22959 w 987722"/>
              <a:gd name="connsiteY31" fmla="*/ 1417320 h 1737360"/>
              <a:gd name="connsiteX32" fmla="*/ 15339 w 987722"/>
              <a:gd name="connsiteY32" fmla="*/ 1440180 h 1737360"/>
              <a:gd name="connsiteX33" fmla="*/ 7719 w 987722"/>
              <a:gd name="connsiteY33" fmla="*/ 1501140 h 1737360"/>
              <a:gd name="connsiteX34" fmla="*/ 99 w 987722"/>
              <a:gd name="connsiteY34" fmla="*/ 1524000 h 1737360"/>
              <a:gd name="connsiteX35" fmla="*/ 38199 w 987722"/>
              <a:gd name="connsiteY35" fmla="*/ 1737360 h 1737360"/>
              <a:gd name="connsiteX36" fmla="*/ 68679 w 987722"/>
              <a:gd name="connsiteY36" fmla="*/ 1722120 h 1737360"/>
              <a:gd name="connsiteX37" fmla="*/ 122019 w 987722"/>
              <a:gd name="connsiteY37" fmla="*/ 1691640 h 1737360"/>
              <a:gd name="connsiteX38" fmla="*/ 129639 w 987722"/>
              <a:gd name="connsiteY38" fmla="*/ 1668780 h 1737360"/>
              <a:gd name="connsiteX39" fmla="*/ 152499 w 987722"/>
              <a:gd name="connsiteY39" fmla="*/ 1653540 h 1737360"/>
              <a:gd name="connsiteX40" fmla="*/ 167739 w 987722"/>
              <a:gd name="connsiteY40" fmla="*/ 1592580 h 1737360"/>
              <a:gd name="connsiteX41" fmla="*/ 182979 w 987722"/>
              <a:gd name="connsiteY41" fmla="*/ 1562100 h 1737360"/>
              <a:gd name="connsiteX42" fmla="*/ 198219 w 987722"/>
              <a:gd name="connsiteY42" fmla="*/ 1493520 h 1737360"/>
              <a:gd name="connsiteX43" fmla="*/ 205839 w 987722"/>
              <a:gd name="connsiteY43" fmla="*/ 1463040 h 1737360"/>
              <a:gd name="connsiteX44" fmla="*/ 221079 w 987722"/>
              <a:gd name="connsiteY44" fmla="*/ 1440180 h 1737360"/>
              <a:gd name="connsiteX45" fmla="*/ 236319 w 987722"/>
              <a:gd name="connsiteY45" fmla="*/ 1386840 h 1737360"/>
              <a:gd name="connsiteX46" fmla="*/ 289659 w 987722"/>
              <a:gd name="connsiteY46" fmla="*/ 1310640 h 1737360"/>
              <a:gd name="connsiteX47" fmla="*/ 320139 w 987722"/>
              <a:gd name="connsiteY47" fmla="*/ 1280160 h 1737360"/>
              <a:gd name="connsiteX48" fmla="*/ 350619 w 987722"/>
              <a:gd name="connsiteY48" fmla="*/ 1264920 h 1737360"/>
              <a:gd name="connsiteX49" fmla="*/ 388719 w 987722"/>
              <a:gd name="connsiteY49" fmla="*/ 1234440 h 1737360"/>
              <a:gd name="connsiteX50" fmla="*/ 434439 w 987722"/>
              <a:gd name="connsiteY50" fmla="*/ 1196340 h 1737360"/>
              <a:gd name="connsiteX51" fmla="*/ 495399 w 987722"/>
              <a:gd name="connsiteY51" fmla="*/ 1165860 h 1737360"/>
              <a:gd name="connsiteX52" fmla="*/ 510639 w 987722"/>
              <a:gd name="connsiteY52" fmla="*/ 1143000 h 1737360"/>
              <a:gd name="connsiteX53" fmla="*/ 533499 w 987722"/>
              <a:gd name="connsiteY53" fmla="*/ 1127760 h 1737360"/>
              <a:gd name="connsiteX54" fmla="*/ 556359 w 987722"/>
              <a:gd name="connsiteY54" fmla="*/ 1104900 h 1737360"/>
              <a:gd name="connsiteX55" fmla="*/ 579219 w 987722"/>
              <a:gd name="connsiteY55" fmla="*/ 1089660 h 1737360"/>
              <a:gd name="connsiteX56" fmla="*/ 624939 w 987722"/>
              <a:gd name="connsiteY56" fmla="*/ 1051560 h 1737360"/>
              <a:gd name="connsiteX57" fmla="*/ 647799 w 987722"/>
              <a:gd name="connsiteY57" fmla="*/ 1005840 h 1737360"/>
              <a:gd name="connsiteX58" fmla="*/ 678279 w 987722"/>
              <a:gd name="connsiteY58" fmla="*/ 952500 h 1737360"/>
              <a:gd name="connsiteX59" fmla="*/ 685899 w 987722"/>
              <a:gd name="connsiteY59" fmla="*/ 929640 h 1737360"/>
              <a:gd name="connsiteX60" fmla="*/ 701139 w 987722"/>
              <a:gd name="connsiteY60" fmla="*/ 899160 h 1737360"/>
              <a:gd name="connsiteX61" fmla="*/ 731619 w 987722"/>
              <a:gd name="connsiteY61" fmla="*/ 838200 h 1737360"/>
              <a:gd name="connsiteX62" fmla="*/ 739239 w 987722"/>
              <a:gd name="connsiteY62" fmla="*/ 807720 h 1737360"/>
              <a:gd name="connsiteX63" fmla="*/ 769719 w 987722"/>
              <a:gd name="connsiteY63" fmla="*/ 754380 h 1737360"/>
              <a:gd name="connsiteX64" fmla="*/ 792579 w 987722"/>
              <a:gd name="connsiteY64" fmla="*/ 708660 h 1737360"/>
              <a:gd name="connsiteX65" fmla="*/ 807819 w 987722"/>
              <a:gd name="connsiteY65" fmla="*/ 647700 h 1737360"/>
              <a:gd name="connsiteX66" fmla="*/ 823059 w 987722"/>
              <a:gd name="connsiteY66" fmla="*/ 617220 h 1737360"/>
              <a:gd name="connsiteX67" fmla="*/ 845919 w 987722"/>
              <a:gd name="connsiteY67" fmla="*/ 571500 h 1737360"/>
              <a:gd name="connsiteX68" fmla="*/ 868779 w 987722"/>
              <a:gd name="connsiteY68" fmla="*/ 510540 h 1737360"/>
              <a:gd name="connsiteX69" fmla="*/ 876399 w 987722"/>
              <a:gd name="connsiteY69" fmla="*/ 487680 h 1737360"/>
              <a:gd name="connsiteX70" fmla="*/ 891639 w 987722"/>
              <a:gd name="connsiteY70" fmla="*/ 449580 h 1737360"/>
              <a:gd name="connsiteX71" fmla="*/ 906879 w 987722"/>
              <a:gd name="connsiteY71" fmla="*/ 419100 h 1737360"/>
              <a:gd name="connsiteX72" fmla="*/ 929739 w 987722"/>
              <a:gd name="connsiteY72" fmla="*/ 358140 h 1737360"/>
              <a:gd name="connsiteX73" fmla="*/ 937359 w 987722"/>
              <a:gd name="connsiteY73" fmla="*/ 312420 h 1737360"/>
              <a:gd name="connsiteX74" fmla="*/ 967839 w 987722"/>
              <a:gd name="connsiteY74" fmla="*/ 236220 h 1737360"/>
              <a:gd name="connsiteX75" fmla="*/ 929739 w 987722"/>
              <a:gd name="connsiteY75" fmla="*/ 0 h 1737360"/>
              <a:gd name="connsiteX76" fmla="*/ 845919 w 987722"/>
              <a:gd name="connsiteY76" fmla="*/ 7620 h 1737360"/>
              <a:gd name="connsiteX77" fmla="*/ 823059 w 987722"/>
              <a:gd name="connsiteY77" fmla="*/ 22860 h 1737360"/>
              <a:gd name="connsiteX78" fmla="*/ 769719 w 987722"/>
              <a:gd name="connsiteY78" fmla="*/ 53340 h 1737360"/>
              <a:gd name="connsiteX79" fmla="*/ 723999 w 987722"/>
              <a:gd name="connsiteY79" fmla="*/ 10668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987722" h="1737360">
                <a:moveTo>
                  <a:pt x="723999" y="106680"/>
                </a:moveTo>
                <a:lnTo>
                  <a:pt x="723999" y="106680"/>
                </a:lnTo>
                <a:cubicBezTo>
                  <a:pt x="721459" y="157480"/>
                  <a:pt x="719879" y="208337"/>
                  <a:pt x="716379" y="259080"/>
                </a:cubicBezTo>
                <a:cubicBezTo>
                  <a:pt x="714797" y="282026"/>
                  <a:pt x="714337" y="305346"/>
                  <a:pt x="708759" y="327660"/>
                </a:cubicBezTo>
                <a:cubicBezTo>
                  <a:pt x="706538" y="336545"/>
                  <a:pt x="698599" y="342900"/>
                  <a:pt x="693519" y="350520"/>
                </a:cubicBezTo>
                <a:cubicBezTo>
                  <a:pt x="690979" y="375920"/>
                  <a:pt x="692912" y="402175"/>
                  <a:pt x="685899" y="426720"/>
                </a:cubicBezTo>
                <a:cubicBezTo>
                  <a:pt x="682410" y="438931"/>
                  <a:pt x="668197" y="445595"/>
                  <a:pt x="663039" y="457200"/>
                </a:cubicBezTo>
                <a:cubicBezTo>
                  <a:pt x="662255" y="458963"/>
                  <a:pt x="651372" y="520421"/>
                  <a:pt x="647799" y="525780"/>
                </a:cubicBezTo>
                <a:cubicBezTo>
                  <a:pt x="642719" y="533400"/>
                  <a:pt x="632559" y="535940"/>
                  <a:pt x="624939" y="541020"/>
                </a:cubicBezTo>
                <a:cubicBezTo>
                  <a:pt x="589023" y="594894"/>
                  <a:pt x="635929" y="530030"/>
                  <a:pt x="579219" y="586740"/>
                </a:cubicBezTo>
                <a:cubicBezTo>
                  <a:pt x="570239" y="595720"/>
                  <a:pt x="565339" y="608240"/>
                  <a:pt x="556359" y="617220"/>
                </a:cubicBezTo>
                <a:cubicBezTo>
                  <a:pt x="549883" y="623696"/>
                  <a:pt x="539975" y="625984"/>
                  <a:pt x="533499" y="632460"/>
                </a:cubicBezTo>
                <a:cubicBezTo>
                  <a:pt x="491980" y="673979"/>
                  <a:pt x="531440" y="656006"/>
                  <a:pt x="487779" y="670560"/>
                </a:cubicBezTo>
                <a:cubicBezTo>
                  <a:pt x="482699" y="678180"/>
                  <a:pt x="479431" y="687389"/>
                  <a:pt x="472539" y="693420"/>
                </a:cubicBezTo>
                <a:cubicBezTo>
                  <a:pt x="458755" y="705481"/>
                  <a:pt x="442059" y="713740"/>
                  <a:pt x="426819" y="723900"/>
                </a:cubicBezTo>
                <a:cubicBezTo>
                  <a:pt x="419199" y="728980"/>
                  <a:pt x="410435" y="732664"/>
                  <a:pt x="403959" y="739140"/>
                </a:cubicBezTo>
                <a:cubicBezTo>
                  <a:pt x="396339" y="746760"/>
                  <a:pt x="389281" y="754987"/>
                  <a:pt x="381099" y="762000"/>
                </a:cubicBezTo>
                <a:cubicBezTo>
                  <a:pt x="371456" y="770265"/>
                  <a:pt x="359599" y="775880"/>
                  <a:pt x="350619" y="784860"/>
                </a:cubicBezTo>
                <a:cubicBezTo>
                  <a:pt x="344143" y="791336"/>
                  <a:pt x="342999" y="802640"/>
                  <a:pt x="335379" y="807720"/>
                </a:cubicBezTo>
                <a:cubicBezTo>
                  <a:pt x="326665" y="813529"/>
                  <a:pt x="315059" y="812800"/>
                  <a:pt x="304899" y="815340"/>
                </a:cubicBezTo>
                <a:cubicBezTo>
                  <a:pt x="297279" y="822960"/>
                  <a:pt x="288303" y="829431"/>
                  <a:pt x="282039" y="838200"/>
                </a:cubicBezTo>
                <a:cubicBezTo>
                  <a:pt x="231891" y="908408"/>
                  <a:pt x="303376" y="832103"/>
                  <a:pt x="243939" y="891540"/>
                </a:cubicBezTo>
                <a:cubicBezTo>
                  <a:pt x="222867" y="954757"/>
                  <a:pt x="258242" y="855314"/>
                  <a:pt x="205839" y="960120"/>
                </a:cubicBezTo>
                <a:cubicBezTo>
                  <a:pt x="168322" y="1035153"/>
                  <a:pt x="214276" y="941136"/>
                  <a:pt x="175359" y="1028700"/>
                </a:cubicBezTo>
                <a:cubicBezTo>
                  <a:pt x="170746" y="1039080"/>
                  <a:pt x="165199" y="1049020"/>
                  <a:pt x="160119" y="1059180"/>
                </a:cubicBezTo>
                <a:cubicBezTo>
                  <a:pt x="157579" y="1071880"/>
                  <a:pt x="154816" y="1084537"/>
                  <a:pt x="152499" y="1097280"/>
                </a:cubicBezTo>
                <a:cubicBezTo>
                  <a:pt x="149154" y="1115676"/>
                  <a:pt x="146856" y="1146667"/>
                  <a:pt x="137259" y="1165860"/>
                </a:cubicBezTo>
                <a:cubicBezTo>
                  <a:pt x="98995" y="1242387"/>
                  <a:pt x="146856" y="1125686"/>
                  <a:pt x="106779" y="1219200"/>
                </a:cubicBezTo>
                <a:cubicBezTo>
                  <a:pt x="88460" y="1261944"/>
                  <a:pt x="112802" y="1221995"/>
                  <a:pt x="83919" y="1272540"/>
                </a:cubicBezTo>
                <a:cubicBezTo>
                  <a:pt x="65590" y="1304615"/>
                  <a:pt x="68790" y="1287502"/>
                  <a:pt x="53439" y="1325880"/>
                </a:cubicBezTo>
                <a:lnTo>
                  <a:pt x="30579" y="1394460"/>
                </a:lnTo>
                <a:lnTo>
                  <a:pt x="22959" y="1417320"/>
                </a:lnTo>
                <a:lnTo>
                  <a:pt x="15339" y="1440180"/>
                </a:lnTo>
                <a:cubicBezTo>
                  <a:pt x="12799" y="1460500"/>
                  <a:pt x="11382" y="1480992"/>
                  <a:pt x="7719" y="1501140"/>
                </a:cubicBezTo>
                <a:cubicBezTo>
                  <a:pt x="6282" y="1509043"/>
                  <a:pt x="-929" y="1516034"/>
                  <a:pt x="99" y="1524000"/>
                </a:cubicBezTo>
                <a:cubicBezTo>
                  <a:pt x="9344" y="1595651"/>
                  <a:pt x="25499" y="1666240"/>
                  <a:pt x="38199" y="1737360"/>
                </a:cubicBezTo>
                <a:cubicBezTo>
                  <a:pt x="48359" y="1732280"/>
                  <a:pt x="58816" y="1727756"/>
                  <a:pt x="68679" y="1722120"/>
                </a:cubicBezTo>
                <a:cubicBezTo>
                  <a:pt x="144072" y="1679038"/>
                  <a:pt x="29911" y="1737694"/>
                  <a:pt x="122019" y="1691640"/>
                </a:cubicBezTo>
                <a:cubicBezTo>
                  <a:pt x="124559" y="1684020"/>
                  <a:pt x="124621" y="1675052"/>
                  <a:pt x="129639" y="1668780"/>
                </a:cubicBezTo>
                <a:cubicBezTo>
                  <a:pt x="135360" y="1661629"/>
                  <a:pt x="148403" y="1661731"/>
                  <a:pt x="152499" y="1653540"/>
                </a:cubicBezTo>
                <a:cubicBezTo>
                  <a:pt x="161866" y="1634806"/>
                  <a:pt x="161115" y="1612451"/>
                  <a:pt x="167739" y="1592580"/>
                </a:cubicBezTo>
                <a:cubicBezTo>
                  <a:pt x="171331" y="1581804"/>
                  <a:pt x="178991" y="1572736"/>
                  <a:pt x="182979" y="1562100"/>
                </a:cubicBezTo>
                <a:cubicBezTo>
                  <a:pt x="188047" y="1548585"/>
                  <a:pt x="195586" y="1505370"/>
                  <a:pt x="198219" y="1493520"/>
                </a:cubicBezTo>
                <a:cubicBezTo>
                  <a:pt x="200491" y="1483297"/>
                  <a:pt x="201714" y="1472666"/>
                  <a:pt x="205839" y="1463040"/>
                </a:cubicBezTo>
                <a:cubicBezTo>
                  <a:pt x="209447" y="1454622"/>
                  <a:pt x="215999" y="1447800"/>
                  <a:pt x="221079" y="1440180"/>
                </a:cubicBezTo>
                <a:cubicBezTo>
                  <a:pt x="222873" y="1433006"/>
                  <a:pt x="231350" y="1395784"/>
                  <a:pt x="236319" y="1386840"/>
                </a:cubicBezTo>
                <a:cubicBezTo>
                  <a:pt x="242562" y="1375602"/>
                  <a:pt x="277499" y="1324537"/>
                  <a:pt x="289659" y="1310640"/>
                </a:cubicBezTo>
                <a:cubicBezTo>
                  <a:pt x="299121" y="1299827"/>
                  <a:pt x="308644" y="1288781"/>
                  <a:pt x="320139" y="1280160"/>
                </a:cubicBezTo>
                <a:cubicBezTo>
                  <a:pt x="329226" y="1273344"/>
                  <a:pt x="340459" y="1270000"/>
                  <a:pt x="350619" y="1264920"/>
                </a:cubicBezTo>
                <a:cubicBezTo>
                  <a:pt x="384703" y="1213795"/>
                  <a:pt x="344552" y="1263885"/>
                  <a:pt x="388719" y="1234440"/>
                </a:cubicBezTo>
                <a:cubicBezTo>
                  <a:pt x="461278" y="1186067"/>
                  <a:pt x="365880" y="1233736"/>
                  <a:pt x="434439" y="1196340"/>
                </a:cubicBezTo>
                <a:cubicBezTo>
                  <a:pt x="454383" y="1185461"/>
                  <a:pt x="495399" y="1165860"/>
                  <a:pt x="495399" y="1165860"/>
                </a:cubicBezTo>
                <a:cubicBezTo>
                  <a:pt x="500479" y="1158240"/>
                  <a:pt x="504163" y="1149476"/>
                  <a:pt x="510639" y="1143000"/>
                </a:cubicBezTo>
                <a:cubicBezTo>
                  <a:pt x="517115" y="1136524"/>
                  <a:pt x="526464" y="1133623"/>
                  <a:pt x="533499" y="1127760"/>
                </a:cubicBezTo>
                <a:cubicBezTo>
                  <a:pt x="541778" y="1120861"/>
                  <a:pt x="548080" y="1111799"/>
                  <a:pt x="556359" y="1104900"/>
                </a:cubicBezTo>
                <a:cubicBezTo>
                  <a:pt x="563394" y="1099037"/>
                  <a:pt x="572184" y="1095523"/>
                  <a:pt x="579219" y="1089660"/>
                </a:cubicBezTo>
                <a:cubicBezTo>
                  <a:pt x="637891" y="1040767"/>
                  <a:pt x="568182" y="1089398"/>
                  <a:pt x="624939" y="1051560"/>
                </a:cubicBezTo>
                <a:cubicBezTo>
                  <a:pt x="644092" y="994101"/>
                  <a:pt x="618256" y="1064926"/>
                  <a:pt x="647799" y="1005840"/>
                </a:cubicBezTo>
                <a:cubicBezTo>
                  <a:pt x="676889" y="947660"/>
                  <a:pt x="623002" y="1026202"/>
                  <a:pt x="678279" y="952500"/>
                </a:cubicBezTo>
                <a:cubicBezTo>
                  <a:pt x="680819" y="944880"/>
                  <a:pt x="682735" y="937023"/>
                  <a:pt x="685899" y="929640"/>
                </a:cubicBezTo>
                <a:cubicBezTo>
                  <a:pt x="690374" y="919199"/>
                  <a:pt x="697151" y="909796"/>
                  <a:pt x="701139" y="899160"/>
                </a:cubicBezTo>
                <a:cubicBezTo>
                  <a:pt x="722539" y="842092"/>
                  <a:pt x="689499" y="894359"/>
                  <a:pt x="731619" y="838200"/>
                </a:cubicBezTo>
                <a:cubicBezTo>
                  <a:pt x="734159" y="828040"/>
                  <a:pt x="735562" y="817526"/>
                  <a:pt x="739239" y="807720"/>
                </a:cubicBezTo>
                <a:cubicBezTo>
                  <a:pt x="759278" y="754283"/>
                  <a:pt x="747611" y="798596"/>
                  <a:pt x="769719" y="754380"/>
                </a:cubicBezTo>
                <a:cubicBezTo>
                  <a:pt x="801267" y="691284"/>
                  <a:pt x="748903" y="774174"/>
                  <a:pt x="792579" y="708660"/>
                </a:cubicBezTo>
                <a:cubicBezTo>
                  <a:pt x="797052" y="686297"/>
                  <a:pt x="799032" y="668202"/>
                  <a:pt x="807819" y="647700"/>
                </a:cubicBezTo>
                <a:cubicBezTo>
                  <a:pt x="812294" y="637259"/>
                  <a:pt x="818584" y="627661"/>
                  <a:pt x="823059" y="617220"/>
                </a:cubicBezTo>
                <a:cubicBezTo>
                  <a:pt x="841988" y="573053"/>
                  <a:pt x="816631" y="615431"/>
                  <a:pt x="845919" y="571500"/>
                </a:cubicBezTo>
                <a:cubicBezTo>
                  <a:pt x="859968" y="515305"/>
                  <a:pt x="844871" y="566326"/>
                  <a:pt x="868779" y="510540"/>
                </a:cubicBezTo>
                <a:cubicBezTo>
                  <a:pt x="871943" y="503157"/>
                  <a:pt x="873579" y="495201"/>
                  <a:pt x="876399" y="487680"/>
                </a:cubicBezTo>
                <a:cubicBezTo>
                  <a:pt x="881202" y="474873"/>
                  <a:pt x="886084" y="462079"/>
                  <a:pt x="891639" y="449580"/>
                </a:cubicBezTo>
                <a:cubicBezTo>
                  <a:pt x="896252" y="439200"/>
                  <a:pt x="902891" y="429736"/>
                  <a:pt x="906879" y="419100"/>
                </a:cubicBezTo>
                <a:cubicBezTo>
                  <a:pt x="938004" y="336100"/>
                  <a:pt x="887309" y="443000"/>
                  <a:pt x="929739" y="358140"/>
                </a:cubicBezTo>
                <a:cubicBezTo>
                  <a:pt x="932279" y="342900"/>
                  <a:pt x="932751" y="327167"/>
                  <a:pt x="937359" y="312420"/>
                </a:cubicBezTo>
                <a:cubicBezTo>
                  <a:pt x="945519" y="286309"/>
                  <a:pt x="967839" y="236220"/>
                  <a:pt x="967839" y="236220"/>
                </a:cubicBezTo>
                <a:cubicBezTo>
                  <a:pt x="966207" y="187248"/>
                  <a:pt x="1033315" y="0"/>
                  <a:pt x="929739" y="0"/>
                </a:cubicBezTo>
                <a:cubicBezTo>
                  <a:pt x="901684" y="0"/>
                  <a:pt x="873859" y="5080"/>
                  <a:pt x="845919" y="7620"/>
                </a:cubicBezTo>
                <a:cubicBezTo>
                  <a:pt x="838299" y="12700"/>
                  <a:pt x="831010" y="18316"/>
                  <a:pt x="823059" y="22860"/>
                </a:cubicBezTo>
                <a:cubicBezTo>
                  <a:pt x="803741" y="33899"/>
                  <a:pt x="786427" y="38488"/>
                  <a:pt x="769719" y="53340"/>
                </a:cubicBezTo>
                <a:cubicBezTo>
                  <a:pt x="705773" y="110181"/>
                  <a:pt x="731619" y="97790"/>
                  <a:pt x="723999" y="10668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62" name="Forma livre 61">
            <a:hlinkClick r:id="rId11" action="ppaction://hlinksldjump"/>
          </p:cNvPr>
          <p:cNvSpPr/>
          <p:nvPr/>
        </p:nvSpPr>
        <p:spPr>
          <a:xfrm>
            <a:off x="3995936" y="4077072"/>
            <a:ext cx="1371600" cy="1234440"/>
          </a:xfrm>
          <a:custGeom>
            <a:avLst/>
            <a:gdLst>
              <a:gd name="connsiteX0" fmla="*/ 1310640 w 1371600"/>
              <a:gd name="connsiteY0" fmla="*/ 0 h 1234440"/>
              <a:gd name="connsiteX1" fmla="*/ 1310640 w 1371600"/>
              <a:gd name="connsiteY1" fmla="*/ 0 h 1234440"/>
              <a:gd name="connsiteX2" fmla="*/ 1219200 w 1371600"/>
              <a:gd name="connsiteY2" fmla="*/ 22860 h 1234440"/>
              <a:gd name="connsiteX3" fmla="*/ 1196340 w 1371600"/>
              <a:gd name="connsiteY3" fmla="*/ 30480 h 1234440"/>
              <a:gd name="connsiteX4" fmla="*/ 1165860 w 1371600"/>
              <a:gd name="connsiteY4" fmla="*/ 38100 h 1234440"/>
              <a:gd name="connsiteX5" fmla="*/ 1135380 w 1371600"/>
              <a:gd name="connsiteY5" fmla="*/ 53340 h 1234440"/>
              <a:gd name="connsiteX6" fmla="*/ 1112520 w 1371600"/>
              <a:gd name="connsiteY6" fmla="*/ 68580 h 1234440"/>
              <a:gd name="connsiteX7" fmla="*/ 1082040 w 1371600"/>
              <a:gd name="connsiteY7" fmla="*/ 76200 h 1234440"/>
              <a:gd name="connsiteX8" fmla="*/ 1005840 w 1371600"/>
              <a:gd name="connsiteY8" fmla="*/ 121920 h 1234440"/>
              <a:gd name="connsiteX9" fmla="*/ 982980 w 1371600"/>
              <a:gd name="connsiteY9" fmla="*/ 137160 h 1234440"/>
              <a:gd name="connsiteX10" fmla="*/ 960120 w 1371600"/>
              <a:gd name="connsiteY10" fmla="*/ 144780 h 1234440"/>
              <a:gd name="connsiteX11" fmla="*/ 929640 w 1371600"/>
              <a:gd name="connsiteY11" fmla="*/ 160020 h 1234440"/>
              <a:gd name="connsiteX12" fmla="*/ 891540 w 1371600"/>
              <a:gd name="connsiteY12" fmla="*/ 175260 h 1234440"/>
              <a:gd name="connsiteX13" fmla="*/ 868680 w 1371600"/>
              <a:gd name="connsiteY13" fmla="*/ 182880 h 1234440"/>
              <a:gd name="connsiteX14" fmla="*/ 815340 w 1371600"/>
              <a:gd name="connsiteY14" fmla="*/ 213360 h 1234440"/>
              <a:gd name="connsiteX15" fmla="*/ 784860 w 1371600"/>
              <a:gd name="connsiteY15" fmla="*/ 220980 h 1234440"/>
              <a:gd name="connsiteX16" fmla="*/ 716280 w 1371600"/>
              <a:gd name="connsiteY16" fmla="*/ 259080 h 1234440"/>
              <a:gd name="connsiteX17" fmla="*/ 693420 w 1371600"/>
              <a:gd name="connsiteY17" fmla="*/ 266700 h 1234440"/>
              <a:gd name="connsiteX18" fmla="*/ 632460 w 1371600"/>
              <a:gd name="connsiteY18" fmla="*/ 327660 h 1234440"/>
              <a:gd name="connsiteX19" fmla="*/ 617220 w 1371600"/>
              <a:gd name="connsiteY19" fmla="*/ 350520 h 1234440"/>
              <a:gd name="connsiteX20" fmla="*/ 579120 w 1371600"/>
              <a:gd name="connsiteY20" fmla="*/ 388620 h 1234440"/>
              <a:gd name="connsiteX21" fmla="*/ 502920 w 1371600"/>
              <a:gd name="connsiteY21" fmla="*/ 472440 h 1234440"/>
              <a:gd name="connsiteX22" fmla="*/ 434340 w 1371600"/>
              <a:gd name="connsiteY22" fmla="*/ 525780 h 1234440"/>
              <a:gd name="connsiteX23" fmla="*/ 335280 w 1371600"/>
              <a:gd name="connsiteY23" fmla="*/ 594360 h 1234440"/>
              <a:gd name="connsiteX24" fmla="*/ 297180 w 1371600"/>
              <a:gd name="connsiteY24" fmla="*/ 624840 h 1234440"/>
              <a:gd name="connsiteX25" fmla="*/ 259080 w 1371600"/>
              <a:gd name="connsiteY25" fmla="*/ 655320 h 1234440"/>
              <a:gd name="connsiteX26" fmla="*/ 167640 w 1371600"/>
              <a:gd name="connsiteY26" fmla="*/ 731520 h 1234440"/>
              <a:gd name="connsiteX27" fmla="*/ 144780 w 1371600"/>
              <a:gd name="connsiteY27" fmla="*/ 739140 h 1234440"/>
              <a:gd name="connsiteX28" fmla="*/ 83820 w 1371600"/>
              <a:gd name="connsiteY28" fmla="*/ 800100 h 1234440"/>
              <a:gd name="connsiteX29" fmla="*/ 60960 w 1371600"/>
              <a:gd name="connsiteY29" fmla="*/ 822960 h 1234440"/>
              <a:gd name="connsiteX30" fmla="*/ 15240 w 1371600"/>
              <a:gd name="connsiteY30" fmla="*/ 868680 h 1234440"/>
              <a:gd name="connsiteX31" fmla="*/ 7620 w 1371600"/>
              <a:gd name="connsiteY31" fmla="*/ 922020 h 1234440"/>
              <a:gd name="connsiteX32" fmla="*/ 0 w 1371600"/>
              <a:gd name="connsiteY32" fmla="*/ 944880 h 1234440"/>
              <a:gd name="connsiteX33" fmla="*/ 7620 w 1371600"/>
              <a:gd name="connsiteY33" fmla="*/ 1074420 h 1234440"/>
              <a:gd name="connsiteX34" fmla="*/ 45720 w 1371600"/>
              <a:gd name="connsiteY34" fmla="*/ 1127760 h 1234440"/>
              <a:gd name="connsiteX35" fmla="*/ 60960 w 1371600"/>
              <a:gd name="connsiteY35" fmla="*/ 1150620 h 1234440"/>
              <a:gd name="connsiteX36" fmla="*/ 167640 w 1371600"/>
              <a:gd name="connsiteY36" fmla="*/ 1211580 h 1234440"/>
              <a:gd name="connsiteX37" fmla="*/ 228600 w 1371600"/>
              <a:gd name="connsiteY37" fmla="*/ 1234440 h 1234440"/>
              <a:gd name="connsiteX38" fmla="*/ 289560 w 1371600"/>
              <a:gd name="connsiteY38" fmla="*/ 1226820 h 1234440"/>
              <a:gd name="connsiteX39" fmla="*/ 342900 w 1371600"/>
              <a:gd name="connsiteY39" fmla="*/ 1203960 h 1234440"/>
              <a:gd name="connsiteX40" fmla="*/ 365760 w 1371600"/>
              <a:gd name="connsiteY40" fmla="*/ 1188720 h 1234440"/>
              <a:gd name="connsiteX41" fmla="*/ 396240 w 1371600"/>
              <a:gd name="connsiteY41" fmla="*/ 1181100 h 1234440"/>
              <a:gd name="connsiteX42" fmla="*/ 441960 w 1371600"/>
              <a:gd name="connsiteY42" fmla="*/ 1165860 h 1234440"/>
              <a:gd name="connsiteX43" fmla="*/ 495300 w 1371600"/>
              <a:gd name="connsiteY43" fmla="*/ 1143000 h 1234440"/>
              <a:gd name="connsiteX44" fmla="*/ 518160 w 1371600"/>
              <a:gd name="connsiteY44" fmla="*/ 1120140 h 1234440"/>
              <a:gd name="connsiteX45" fmla="*/ 548640 w 1371600"/>
              <a:gd name="connsiteY45" fmla="*/ 1074420 h 1234440"/>
              <a:gd name="connsiteX46" fmla="*/ 563880 w 1371600"/>
              <a:gd name="connsiteY46" fmla="*/ 1051560 h 1234440"/>
              <a:gd name="connsiteX47" fmla="*/ 579120 w 1371600"/>
              <a:gd name="connsiteY47" fmla="*/ 1028700 h 1234440"/>
              <a:gd name="connsiteX48" fmla="*/ 601980 w 1371600"/>
              <a:gd name="connsiteY48" fmla="*/ 1005840 h 1234440"/>
              <a:gd name="connsiteX49" fmla="*/ 632460 w 1371600"/>
              <a:gd name="connsiteY49" fmla="*/ 960120 h 1234440"/>
              <a:gd name="connsiteX50" fmla="*/ 662940 w 1371600"/>
              <a:gd name="connsiteY50" fmla="*/ 914400 h 1234440"/>
              <a:gd name="connsiteX51" fmla="*/ 678180 w 1371600"/>
              <a:gd name="connsiteY51" fmla="*/ 891540 h 1234440"/>
              <a:gd name="connsiteX52" fmla="*/ 701040 w 1371600"/>
              <a:gd name="connsiteY52" fmla="*/ 861060 h 1234440"/>
              <a:gd name="connsiteX53" fmla="*/ 716280 w 1371600"/>
              <a:gd name="connsiteY53" fmla="*/ 838200 h 1234440"/>
              <a:gd name="connsiteX54" fmla="*/ 769620 w 1371600"/>
              <a:gd name="connsiteY54" fmla="*/ 784860 h 1234440"/>
              <a:gd name="connsiteX55" fmla="*/ 784860 w 1371600"/>
              <a:gd name="connsiteY55" fmla="*/ 762000 h 1234440"/>
              <a:gd name="connsiteX56" fmla="*/ 807720 w 1371600"/>
              <a:gd name="connsiteY56" fmla="*/ 723900 h 1234440"/>
              <a:gd name="connsiteX57" fmla="*/ 830580 w 1371600"/>
              <a:gd name="connsiteY57" fmla="*/ 701040 h 1234440"/>
              <a:gd name="connsiteX58" fmla="*/ 845820 w 1371600"/>
              <a:gd name="connsiteY58" fmla="*/ 678180 h 1234440"/>
              <a:gd name="connsiteX59" fmla="*/ 868680 w 1371600"/>
              <a:gd name="connsiteY59" fmla="*/ 655320 h 1234440"/>
              <a:gd name="connsiteX60" fmla="*/ 899160 w 1371600"/>
              <a:gd name="connsiteY60" fmla="*/ 617220 h 1234440"/>
              <a:gd name="connsiteX61" fmla="*/ 922020 w 1371600"/>
              <a:gd name="connsiteY61" fmla="*/ 601980 h 1234440"/>
              <a:gd name="connsiteX62" fmla="*/ 967740 w 1371600"/>
              <a:gd name="connsiteY62" fmla="*/ 563880 h 1234440"/>
              <a:gd name="connsiteX63" fmla="*/ 990600 w 1371600"/>
              <a:gd name="connsiteY63" fmla="*/ 556260 h 1234440"/>
              <a:gd name="connsiteX64" fmla="*/ 1013460 w 1371600"/>
              <a:gd name="connsiteY64" fmla="*/ 541020 h 1234440"/>
              <a:gd name="connsiteX65" fmla="*/ 1043940 w 1371600"/>
              <a:gd name="connsiteY65" fmla="*/ 525780 h 1234440"/>
              <a:gd name="connsiteX66" fmla="*/ 1089660 w 1371600"/>
              <a:gd name="connsiteY66" fmla="*/ 495300 h 1234440"/>
              <a:gd name="connsiteX67" fmla="*/ 1143000 w 1371600"/>
              <a:gd name="connsiteY67" fmla="*/ 464820 h 1234440"/>
              <a:gd name="connsiteX68" fmla="*/ 1173480 w 1371600"/>
              <a:gd name="connsiteY68" fmla="*/ 441960 h 1234440"/>
              <a:gd name="connsiteX69" fmla="*/ 1196340 w 1371600"/>
              <a:gd name="connsiteY69" fmla="*/ 411480 h 1234440"/>
              <a:gd name="connsiteX70" fmla="*/ 1264920 w 1371600"/>
              <a:gd name="connsiteY70" fmla="*/ 358140 h 1234440"/>
              <a:gd name="connsiteX71" fmla="*/ 1318260 w 1371600"/>
              <a:gd name="connsiteY71" fmla="*/ 281940 h 1234440"/>
              <a:gd name="connsiteX72" fmla="*/ 1341120 w 1371600"/>
              <a:gd name="connsiteY72" fmla="*/ 236220 h 1234440"/>
              <a:gd name="connsiteX73" fmla="*/ 1363980 w 1371600"/>
              <a:gd name="connsiteY73" fmla="*/ 190500 h 1234440"/>
              <a:gd name="connsiteX74" fmla="*/ 1371600 w 1371600"/>
              <a:gd name="connsiteY74" fmla="*/ 152400 h 1234440"/>
              <a:gd name="connsiteX75" fmla="*/ 1348740 w 1371600"/>
              <a:gd name="connsiteY75" fmla="*/ 99060 h 1234440"/>
              <a:gd name="connsiteX76" fmla="*/ 1318260 w 1371600"/>
              <a:gd name="connsiteY76" fmla="*/ 53340 h 1234440"/>
              <a:gd name="connsiteX77" fmla="*/ 1310640 w 1371600"/>
              <a:gd name="connsiteY77" fmla="*/ 0 h 1234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71600" h="1234440">
                <a:moveTo>
                  <a:pt x="1310640" y="0"/>
                </a:moveTo>
                <a:lnTo>
                  <a:pt x="1310640" y="0"/>
                </a:lnTo>
                <a:lnTo>
                  <a:pt x="1219200" y="22860"/>
                </a:lnTo>
                <a:cubicBezTo>
                  <a:pt x="1211439" y="24930"/>
                  <a:pt x="1204063" y="28273"/>
                  <a:pt x="1196340" y="30480"/>
                </a:cubicBezTo>
                <a:cubicBezTo>
                  <a:pt x="1186270" y="33357"/>
                  <a:pt x="1175666" y="34423"/>
                  <a:pt x="1165860" y="38100"/>
                </a:cubicBezTo>
                <a:cubicBezTo>
                  <a:pt x="1155224" y="42088"/>
                  <a:pt x="1145243" y="47704"/>
                  <a:pt x="1135380" y="53340"/>
                </a:cubicBezTo>
                <a:cubicBezTo>
                  <a:pt x="1127429" y="57884"/>
                  <a:pt x="1120938" y="64972"/>
                  <a:pt x="1112520" y="68580"/>
                </a:cubicBezTo>
                <a:cubicBezTo>
                  <a:pt x="1102894" y="72705"/>
                  <a:pt x="1092200" y="73660"/>
                  <a:pt x="1082040" y="76200"/>
                </a:cubicBezTo>
                <a:cubicBezTo>
                  <a:pt x="970196" y="150763"/>
                  <a:pt x="1087849" y="75057"/>
                  <a:pt x="1005840" y="121920"/>
                </a:cubicBezTo>
                <a:cubicBezTo>
                  <a:pt x="997889" y="126464"/>
                  <a:pt x="991171" y="133064"/>
                  <a:pt x="982980" y="137160"/>
                </a:cubicBezTo>
                <a:cubicBezTo>
                  <a:pt x="975796" y="140752"/>
                  <a:pt x="967503" y="141616"/>
                  <a:pt x="960120" y="144780"/>
                </a:cubicBezTo>
                <a:cubicBezTo>
                  <a:pt x="949679" y="149255"/>
                  <a:pt x="940020" y="155407"/>
                  <a:pt x="929640" y="160020"/>
                </a:cubicBezTo>
                <a:cubicBezTo>
                  <a:pt x="917141" y="165575"/>
                  <a:pt x="904347" y="170457"/>
                  <a:pt x="891540" y="175260"/>
                </a:cubicBezTo>
                <a:cubicBezTo>
                  <a:pt x="884019" y="178080"/>
                  <a:pt x="875864" y="179288"/>
                  <a:pt x="868680" y="182880"/>
                </a:cubicBezTo>
                <a:cubicBezTo>
                  <a:pt x="824464" y="204988"/>
                  <a:pt x="868777" y="193321"/>
                  <a:pt x="815340" y="213360"/>
                </a:cubicBezTo>
                <a:cubicBezTo>
                  <a:pt x="805534" y="217037"/>
                  <a:pt x="794584" y="217091"/>
                  <a:pt x="784860" y="220980"/>
                </a:cubicBezTo>
                <a:cubicBezTo>
                  <a:pt x="670013" y="266919"/>
                  <a:pt x="786069" y="224185"/>
                  <a:pt x="716280" y="259080"/>
                </a:cubicBezTo>
                <a:cubicBezTo>
                  <a:pt x="709096" y="262672"/>
                  <a:pt x="701040" y="264160"/>
                  <a:pt x="693420" y="266700"/>
                </a:cubicBezTo>
                <a:cubicBezTo>
                  <a:pt x="599311" y="384337"/>
                  <a:pt x="719442" y="240678"/>
                  <a:pt x="632460" y="327660"/>
                </a:cubicBezTo>
                <a:cubicBezTo>
                  <a:pt x="625984" y="334136"/>
                  <a:pt x="623251" y="343628"/>
                  <a:pt x="617220" y="350520"/>
                </a:cubicBezTo>
                <a:cubicBezTo>
                  <a:pt x="605393" y="364037"/>
                  <a:pt x="590947" y="375103"/>
                  <a:pt x="579120" y="388620"/>
                </a:cubicBezTo>
                <a:cubicBezTo>
                  <a:pt x="530519" y="444164"/>
                  <a:pt x="625020" y="377473"/>
                  <a:pt x="502920" y="472440"/>
                </a:cubicBezTo>
                <a:cubicBezTo>
                  <a:pt x="480060" y="490220"/>
                  <a:pt x="460243" y="512828"/>
                  <a:pt x="434340" y="525780"/>
                </a:cubicBezTo>
                <a:cubicBezTo>
                  <a:pt x="378802" y="553549"/>
                  <a:pt x="410672" y="535123"/>
                  <a:pt x="335280" y="594360"/>
                </a:cubicBezTo>
                <a:cubicBezTo>
                  <a:pt x="322491" y="604408"/>
                  <a:pt x="309880" y="614680"/>
                  <a:pt x="297180" y="624840"/>
                </a:cubicBezTo>
                <a:cubicBezTo>
                  <a:pt x="284480" y="635000"/>
                  <a:pt x="270580" y="643820"/>
                  <a:pt x="259080" y="655320"/>
                </a:cubicBezTo>
                <a:cubicBezTo>
                  <a:pt x="234865" y="679535"/>
                  <a:pt x="193335" y="722955"/>
                  <a:pt x="167640" y="731520"/>
                </a:cubicBezTo>
                <a:lnTo>
                  <a:pt x="144780" y="739140"/>
                </a:lnTo>
                <a:lnTo>
                  <a:pt x="83820" y="800100"/>
                </a:lnTo>
                <a:cubicBezTo>
                  <a:pt x="76200" y="807720"/>
                  <a:pt x="67426" y="814339"/>
                  <a:pt x="60960" y="822960"/>
                </a:cubicBezTo>
                <a:cubicBezTo>
                  <a:pt x="32605" y="860766"/>
                  <a:pt x="48667" y="846395"/>
                  <a:pt x="15240" y="868680"/>
                </a:cubicBezTo>
                <a:cubicBezTo>
                  <a:pt x="12700" y="886460"/>
                  <a:pt x="11142" y="904408"/>
                  <a:pt x="7620" y="922020"/>
                </a:cubicBezTo>
                <a:cubicBezTo>
                  <a:pt x="6045" y="929896"/>
                  <a:pt x="0" y="936848"/>
                  <a:pt x="0" y="944880"/>
                </a:cubicBezTo>
                <a:cubicBezTo>
                  <a:pt x="0" y="988135"/>
                  <a:pt x="3316" y="1031380"/>
                  <a:pt x="7620" y="1074420"/>
                </a:cubicBezTo>
                <a:cubicBezTo>
                  <a:pt x="10526" y="1103479"/>
                  <a:pt x="26121" y="1104895"/>
                  <a:pt x="45720" y="1127760"/>
                </a:cubicBezTo>
                <a:cubicBezTo>
                  <a:pt x="51680" y="1134713"/>
                  <a:pt x="54184" y="1144460"/>
                  <a:pt x="60960" y="1150620"/>
                </a:cubicBezTo>
                <a:cubicBezTo>
                  <a:pt x="125170" y="1208993"/>
                  <a:pt x="107668" y="1199586"/>
                  <a:pt x="167640" y="1211580"/>
                </a:cubicBezTo>
                <a:cubicBezTo>
                  <a:pt x="184980" y="1220250"/>
                  <a:pt x="207850" y="1234440"/>
                  <a:pt x="228600" y="1234440"/>
                </a:cubicBezTo>
                <a:cubicBezTo>
                  <a:pt x="249078" y="1234440"/>
                  <a:pt x="269240" y="1229360"/>
                  <a:pt x="289560" y="1226820"/>
                </a:cubicBezTo>
                <a:cubicBezTo>
                  <a:pt x="307340" y="1219200"/>
                  <a:pt x="325598" y="1212611"/>
                  <a:pt x="342900" y="1203960"/>
                </a:cubicBezTo>
                <a:cubicBezTo>
                  <a:pt x="351091" y="1199864"/>
                  <a:pt x="357342" y="1192328"/>
                  <a:pt x="365760" y="1188720"/>
                </a:cubicBezTo>
                <a:cubicBezTo>
                  <a:pt x="375386" y="1184595"/>
                  <a:pt x="386209" y="1184109"/>
                  <a:pt x="396240" y="1181100"/>
                </a:cubicBezTo>
                <a:cubicBezTo>
                  <a:pt x="411627" y="1176484"/>
                  <a:pt x="426720" y="1170940"/>
                  <a:pt x="441960" y="1165860"/>
                </a:cubicBezTo>
                <a:cubicBezTo>
                  <a:pt x="460615" y="1159642"/>
                  <a:pt x="478822" y="1154770"/>
                  <a:pt x="495300" y="1143000"/>
                </a:cubicBezTo>
                <a:cubicBezTo>
                  <a:pt x="504069" y="1136736"/>
                  <a:pt x="511544" y="1128646"/>
                  <a:pt x="518160" y="1120140"/>
                </a:cubicBezTo>
                <a:cubicBezTo>
                  <a:pt x="529405" y="1105682"/>
                  <a:pt x="538480" y="1089660"/>
                  <a:pt x="548640" y="1074420"/>
                </a:cubicBezTo>
                <a:lnTo>
                  <a:pt x="563880" y="1051560"/>
                </a:lnTo>
                <a:cubicBezTo>
                  <a:pt x="568960" y="1043940"/>
                  <a:pt x="572644" y="1035176"/>
                  <a:pt x="579120" y="1028700"/>
                </a:cubicBezTo>
                <a:cubicBezTo>
                  <a:pt x="586740" y="1021080"/>
                  <a:pt x="595364" y="1014346"/>
                  <a:pt x="601980" y="1005840"/>
                </a:cubicBezTo>
                <a:cubicBezTo>
                  <a:pt x="613225" y="991382"/>
                  <a:pt x="622300" y="975360"/>
                  <a:pt x="632460" y="960120"/>
                </a:cubicBezTo>
                <a:lnTo>
                  <a:pt x="662940" y="914400"/>
                </a:lnTo>
                <a:cubicBezTo>
                  <a:pt x="668020" y="906780"/>
                  <a:pt x="672685" y="898866"/>
                  <a:pt x="678180" y="891540"/>
                </a:cubicBezTo>
                <a:cubicBezTo>
                  <a:pt x="685800" y="881380"/>
                  <a:pt x="693658" y="871394"/>
                  <a:pt x="701040" y="861060"/>
                </a:cubicBezTo>
                <a:cubicBezTo>
                  <a:pt x="706363" y="853608"/>
                  <a:pt x="710154" y="845007"/>
                  <a:pt x="716280" y="838200"/>
                </a:cubicBezTo>
                <a:cubicBezTo>
                  <a:pt x="733101" y="819510"/>
                  <a:pt x="755672" y="805782"/>
                  <a:pt x="769620" y="784860"/>
                </a:cubicBezTo>
                <a:cubicBezTo>
                  <a:pt x="774700" y="777240"/>
                  <a:pt x="780006" y="769766"/>
                  <a:pt x="784860" y="762000"/>
                </a:cubicBezTo>
                <a:cubicBezTo>
                  <a:pt x="792710" y="749441"/>
                  <a:pt x="798834" y="735748"/>
                  <a:pt x="807720" y="723900"/>
                </a:cubicBezTo>
                <a:cubicBezTo>
                  <a:pt x="814186" y="715279"/>
                  <a:pt x="823681" y="709319"/>
                  <a:pt x="830580" y="701040"/>
                </a:cubicBezTo>
                <a:cubicBezTo>
                  <a:pt x="836443" y="694005"/>
                  <a:pt x="839957" y="685215"/>
                  <a:pt x="845820" y="678180"/>
                </a:cubicBezTo>
                <a:cubicBezTo>
                  <a:pt x="852719" y="669901"/>
                  <a:pt x="861584" y="663430"/>
                  <a:pt x="868680" y="655320"/>
                </a:cubicBezTo>
                <a:cubicBezTo>
                  <a:pt x="879390" y="643080"/>
                  <a:pt x="887660" y="628720"/>
                  <a:pt x="899160" y="617220"/>
                </a:cubicBezTo>
                <a:cubicBezTo>
                  <a:pt x="905636" y="610744"/>
                  <a:pt x="914985" y="607843"/>
                  <a:pt x="922020" y="601980"/>
                </a:cubicBezTo>
                <a:cubicBezTo>
                  <a:pt x="947299" y="580914"/>
                  <a:pt x="939361" y="578069"/>
                  <a:pt x="967740" y="563880"/>
                </a:cubicBezTo>
                <a:cubicBezTo>
                  <a:pt x="974924" y="560288"/>
                  <a:pt x="983416" y="559852"/>
                  <a:pt x="990600" y="556260"/>
                </a:cubicBezTo>
                <a:cubicBezTo>
                  <a:pt x="998791" y="552164"/>
                  <a:pt x="1005509" y="545564"/>
                  <a:pt x="1013460" y="541020"/>
                </a:cubicBezTo>
                <a:cubicBezTo>
                  <a:pt x="1023323" y="535384"/>
                  <a:pt x="1034200" y="531624"/>
                  <a:pt x="1043940" y="525780"/>
                </a:cubicBezTo>
                <a:cubicBezTo>
                  <a:pt x="1059646" y="516356"/>
                  <a:pt x="1073277" y="503491"/>
                  <a:pt x="1089660" y="495300"/>
                </a:cubicBezTo>
                <a:cubicBezTo>
                  <a:pt x="1119425" y="480417"/>
                  <a:pt x="1117869" y="482771"/>
                  <a:pt x="1143000" y="464820"/>
                </a:cubicBezTo>
                <a:cubicBezTo>
                  <a:pt x="1153334" y="457438"/>
                  <a:pt x="1164500" y="450940"/>
                  <a:pt x="1173480" y="441960"/>
                </a:cubicBezTo>
                <a:cubicBezTo>
                  <a:pt x="1182460" y="432980"/>
                  <a:pt x="1186848" y="419917"/>
                  <a:pt x="1196340" y="411480"/>
                </a:cubicBezTo>
                <a:cubicBezTo>
                  <a:pt x="1258255" y="356445"/>
                  <a:pt x="1224856" y="404882"/>
                  <a:pt x="1264920" y="358140"/>
                </a:cubicBezTo>
                <a:cubicBezTo>
                  <a:pt x="1274404" y="347075"/>
                  <a:pt x="1315875" y="289094"/>
                  <a:pt x="1318260" y="281940"/>
                </a:cubicBezTo>
                <a:cubicBezTo>
                  <a:pt x="1337413" y="224481"/>
                  <a:pt x="1311577" y="295306"/>
                  <a:pt x="1341120" y="236220"/>
                </a:cubicBezTo>
                <a:cubicBezTo>
                  <a:pt x="1372668" y="173124"/>
                  <a:pt x="1320304" y="256014"/>
                  <a:pt x="1363980" y="190500"/>
                </a:cubicBezTo>
                <a:cubicBezTo>
                  <a:pt x="1366520" y="177800"/>
                  <a:pt x="1371600" y="165352"/>
                  <a:pt x="1371600" y="152400"/>
                </a:cubicBezTo>
                <a:cubicBezTo>
                  <a:pt x="1371600" y="141889"/>
                  <a:pt x="1351716" y="104020"/>
                  <a:pt x="1348740" y="99060"/>
                </a:cubicBezTo>
                <a:cubicBezTo>
                  <a:pt x="1339316" y="83354"/>
                  <a:pt x="1328420" y="68580"/>
                  <a:pt x="1318260" y="53340"/>
                </a:cubicBezTo>
                <a:cubicBezTo>
                  <a:pt x="1301611" y="28367"/>
                  <a:pt x="1303020" y="39638"/>
                  <a:pt x="1310640"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86" name="Botão de ação: Avançar ou Próximo 85">
            <a:hlinkClick r:id="" action="ppaction://hlinkshowjump?jump=nextslide" highlightClick="1"/>
          </p:cNvPr>
          <p:cNvSpPr/>
          <p:nvPr/>
        </p:nvSpPr>
        <p:spPr>
          <a:xfrm>
            <a:off x="3678349" y="6453336"/>
            <a:ext cx="433474" cy="28803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82" name="Picture 2"/>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rot="19953148">
            <a:off x="3688344" y="4038626"/>
            <a:ext cx="242364" cy="28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rot="19914998">
            <a:off x="4597872" y="4793321"/>
            <a:ext cx="242364" cy="28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orma livre 27"/>
          <p:cNvSpPr/>
          <p:nvPr/>
        </p:nvSpPr>
        <p:spPr>
          <a:xfrm>
            <a:off x="4886084" y="1351422"/>
            <a:ext cx="178594" cy="54769"/>
          </a:xfrm>
          <a:custGeom>
            <a:avLst/>
            <a:gdLst>
              <a:gd name="connsiteX0" fmla="*/ 0 w 178594"/>
              <a:gd name="connsiteY0" fmla="*/ 54769 h 54769"/>
              <a:gd name="connsiteX1" fmla="*/ 52388 w 178594"/>
              <a:gd name="connsiteY1" fmla="*/ 35719 h 54769"/>
              <a:gd name="connsiteX2" fmla="*/ 178594 w 178594"/>
              <a:gd name="connsiteY2" fmla="*/ 0 h 54769"/>
            </a:gdLst>
            <a:ahLst/>
            <a:cxnLst>
              <a:cxn ang="0">
                <a:pos x="connsiteX0" y="connsiteY0"/>
              </a:cxn>
              <a:cxn ang="0">
                <a:pos x="connsiteX1" y="connsiteY1"/>
              </a:cxn>
              <a:cxn ang="0">
                <a:pos x="connsiteX2" y="connsiteY2"/>
              </a:cxn>
            </a:cxnLst>
            <a:rect l="l" t="t" r="r" b="b"/>
            <a:pathLst>
              <a:path w="178594" h="54769">
                <a:moveTo>
                  <a:pt x="0" y="54769"/>
                </a:moveTo>
                <a:lnTo>
                  <a:pt x="52388" y="35719"/>
                </a:lnTo>
                <a:lnTo>
                  <a:pt x="178594" y="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1" name="CaixaDeTexto 80">
            <a:hlinkClick r:id="rId14" action="ppaction://hlinksldjump"/>
            <a:extLst>
              <a:ext uri="{FF2B5EF4-FFF2-40B4-BE49-F238E27FC236}">
                <a16:creationId xmlns:a16="http://schemas.microsoft.com/office/drawing/2014/main" xmlns="" id="{9032314A-2E4B-49A3-9C45-4AA7C6482412}"/>
              </a:ext>
            </a:extLst>
          </p:cNvPr>
          <p:cNvSpPr txBox="1"/>
          <p:nvPr/>
        </p:nvSpPr>
        <p:spPr>
          <a:xfrm>
            <a:off x="8291327" y="4609282"/>
            <a:ext cx="722688"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pt-BR" sz="1400" b="1" dirty="0" smtClean="0"/>
              <a:t>Portais</a:t>
            </a:r>
            <a:endParaRPr lang="pt-BR" sz="1400" b="1" dirty="0"/>
          </a:p>
        </p:txBody>
      </p:sp>
    </p:spTree>
    <p:extLst>
      <p:ext uri="{BB962C8B-B14F-4D97-AF65-F5344CB8AC3E}">
        <p14:creationId xmlns:p14="http://schemas.microsoft.com/office/powerpoint/2010/main" val="15154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down)">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ipe(down)">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5"/>
          <p:cNvSpPr txBox="1"/>
          <p:nvPr/>
        </p:nvSpPr>
        <p:spPr>
          <a:xfrm>
            <a:off x="-47722" y="6368313"/>
            <a:ext cx="9144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otham Black"/>
                <a:cs typeface="Gotham Black"/>
              </a:rPr>
              <a:t>Brasília, 30 de </a:t>
            </a:r>
            <a:r>
              <a:rPr kumimoji="0" lang="en-US" sz="2400" b="0" i="0" u="none" strike="noStrike" kern="0" cap="none" spc="0" normalizeH="0" baseline="0" noProof="0" dirty="0" err="1">
                <a:ln>
                  <a:noFill/>
                </a:ln>
                <a:solidFill>
                  <a:srgbClr val="FFFFFF"/>
                </a:solidFill>
                <a:effectLst/>
                <a:uLnTx/>
                <a:uFillTx/>
                <a:latin typeface="Gotham Black"/>
                <a:cs typeface="Gotham Black"/>
              </a:rPr>
              <a:t>novembro</a:t>
            </a:r>
            <a:r>
              <a:rPr kumimoji="0" lang="en-US" sz="2400" b="0" i="0" u="none" strike="noStrike" kern="0" cap="none" spc="0" normalizeH="0" baseline="0" noProof="0" dirty="0">
                <a:ln>
                  <a:noFill/>
                </a:ln>
                <a:solidFill>
                  <a:srgbClr val="FFFFFF"/>
                </a:solidFill>
                <a:effectLst/>
                <a:uLnTx/>
                <a:uFillTx/>
                <a:latin typeface="Gotham Black"/>
                <a:cs typeface="Gotham Black"/>
              </a:rPr>
              <a:t> de 2016</a:t>
            </a:r>
            <a:endParaRPr kumimoji="0" lang="en-US" sz="1100" b="0" i="0" u="none" strike="noStrike" kern="0" cap="none" spc="0" normalizeH="0" baseline="0" noProof="0" dirty="0">
              <a:ln>
                <a:noFill/>
              </a:ln>
              <a:solidFill>
                <a:srgbClr val="FFFFFF"/>
              </a:solidFill>
              <a:effectLst/>
              <a:uLnTx/>
              <a:uFillTx/>
              <a:latin typeface="Gotham Book"/>
              <a:cs typeface="Gotham Book"/>
            </a:endParaRPr>
          </a:p>
        </p:txBody>
      </p:sp>
      <p:pic>
        <p:nvPicPr>
          <p:cNvPr id="11" name="Picture 2" descr="_MG_709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pic>
        <p:nvPicPr>
          <p:cNvPr id="14" name="Picture 4"/>
          <p:cNvPicPr>
            <a:picLocks noChangeAspect="1"/>
          </p:cNvPicPr>
          <p:nvPr/>
        </p:nvPicPr>
        <p:blipFill>
          <a:blip r:embed="rId3"/>
          <a:stretch>
            <a:fillRect/>
          </a:stretch>
        </p:blipFill>
        <p:spPr>
          <a:xfrm>
            <a:off x="2987824" y="845289"/>
            <a:ext cx="3600000" cy="514286"/>
          </a:xfrm>
          <a:prstGeom prst="rect">
            <a:avLst/>
          </a:prstGeom>
        </p:spPr>
      </p:pic>
      <p:sp>
        <p:nvSpPr>
          <p:cNvPr id="15" name="Rectangle 13"/>
          <p:cNvSpPr/>
          <p:nvPr/>
        </p:nvSpPr>
        <p:spPr>
          <a:xfrm>
            <a:off x="0" y="6117167"/>
            <a:ext cx="9144001" cy="740833"/>
          </a:xfrm>
          <a:prstGeom prst="rect">
            <a:avLst/>
          </a:prstGeom>
          <a:gradFill flip="none" rotWithShape="1">
            <a:gsLst>
              <a:gs pos="0">
                <a:srgbClr val="005AA1"/>
              </a:gs>
              <a:gs pos="100000">
                <a:srgbClr val="008C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AA1"/>
              </a:solidFill>
              <a:effectLst/>
              <a:uLnTx/>
              <a:uFillTx/>
            </a:endParaRPr>
          </a:p>
        </p:txBody>
      </p:sp>
      <p:sp>
        <p:nvSpPr>
          <p:cNvPr id="17" name="Título 1"/>
          <p:cNvSpPr>
            <a:spLocks noGrp="1"/>
          </p:cNvSpPr>
          <p:nvPr>
            <p:ph type="ctrTitle" idx="4294967295"/>
          </p:nvPr>
        </p:nvSpPr>
        <p:spPr>
          <a:xfrm>
            <a:off x="-52440" y="1761114"/>
            <a:ext cx="8987882" cy="2016299"/>
          </a:xfrm>
          <a:prstGeom prst="rect">
            <a:avLst/>
          </a:prstGeom>
        </p:spPr>
        <p:txBody>
          <a:bodyPr>
            <a:normAutofit/>
          </a:bodyPr>
          <a:lstStyle/>
          <a:p>
            <a:r>
              <a:rPr lang="pt-BR" sz="6000" b="1" dirty="0">
                <a:effectLst>
                  <a:outerShdw blurRad="38100" dist="38100" dir="2700000" algn="tl">
                    <a:srgbClr val="000000">
                      <a:alpha val="43137"/>
                    </a:srgbClr>
                  </a:outerShdw>
                </a:effectLst>
              </a:rPr>
              <a:t> Planos de Segurança</a:t>
            </a:r>
            <a:br>
              <a:rPr lang="pt-BR" sz="6000" b="1" dirty="0">
                <a:effectLst>
                  <a:outerShdw blurRad="38100" dist="38100" dir="2700000" algn="tl">
                    <a:srgbClr val="000000">
                      <a:alpha val="43137"/>
                    </a:srgbClr>
                  </a:outerShdw>
                </a:effectLst>
              </a:rPr>
            </a:br>
            <a:r>
              <a:rPr lang="pt-BR" sz="6000" b="1" dirty="0">
                <a:effectLst>
                  <a:outerShdw blurRad="38100" dist="38100" dir="2700000" algn="tl">
                    <a:srgbClr val="000000">
                      <a:alpha val="43137"/>
                    </a:srgbClr>
                  </a:outerShdw>
                </a:effectLst>
              </a:rPr>
              <a:t>de Barragens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7805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ângulo 11"/>
          <p:cNvSpPr/>
          <p:nvPr/>
        </p:nvSpPr>
        <p:spPr>
          <a:xfrm>
            <a:off x="362308" y="404664"/>
            <a:ext cx="8691418" cy="7017306"/>
          </a:xfrm>
          <a:prstGeom prst="rect">
            <a:avLst/>
          </a:prstGeom>
        </p:spPr>
        <p:txBody>
          <a:bodyPr wrap="square">
            <a:spAutoFit/>
          </a:bodyPr>
          <a:lstStyle/>
          <a:p>
            <a:pPr algn="just">
              <a:buClr>
                <a:srgbClr val="105766"/>
              </a:buClr>
            </a:pPr>
            <a:r>
              <a:rPr lang="pt-BR" b="1" u="sng" dirty="0">
                <a:solidFill>
                  <a:srgbClr val="105766"/>
                </a:solidFill>
                <a:latin typeface="Gotham Book"/>
              </a:rPr>
              <a:t>SEGURANÇA DE BARRAGENS</a:t>
            </a:r>
          </a:p>
          <a:p>
            <a:pPr marL="285750" indent="-285750" algn="just">
              <a:buClr>
                <a:srgbClr val="105766"/>
              </a:buClr>
              <a:buFont typeface="Wingdings" panose="05000000000000000000" pitchFamily="2" charset="2"/>
              <a:buChar char="ü"/>
            </a:pPr>
            <a:endParaRPr lang="pt-BR"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b="1" dirty="0">
                <a:solidFill>
                  <a:srgbClr val="105766"/>
                </a:solidFill>
                <a:latin typeface="Gotham Book"/>
              </a:rPr>
              <a:t>A Política Nacional de Segurança de Barragens (PNSB) foi estabelecida pela Lei nº 12.334 de 20/09/2010 que criou o Sistema Nacional de Informações sobre Segurança de Barragens (SNISB).</a:t>
            </a:r>
          </a:p>
          <a:p>
            <a:pPr marL="285750" indent="-285750" algn="just">
              <a:buClr>
                <a:srgbClr val="105766"/>
              </a:buClr>
              <a:buFont typeface="Wingdings" panose="05000000000000000000" pitchFamily="2" charset="2"/>
              <a:buChar char="ü"/>
            </a:pPr>
            <a:endParaRPr lang="pt-BR"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b="1" dirty="0">
                <a:solidFill>
                  <a:srgbClr val="105766"/>
                </a:solidFill>
                <a:latin typeface="Gotham Book"/>
              </a:rPr>
              <a:t>Em novembro de 2016 a GERENCIADORA Consórcio </a:t>
            </a:r>
            <a:r>
              <a:rPr lang="pt-BR" b="1" dirty="0" err="1">
                <a:solidFill>
                  <a:srgbClr val="105766"/>
                </a:solidFill>
                <a:latin typeface="Gotham Book"/>
              </a:rPr>
              <a:t>Concremat-ArcadisLogos</a:t>
            </a:r>
            <a:r>
              <a:rPr lang="pt-BR" b="1" dirty="0">
                <a:solidFill>
                  <a:srgbClr val="105766"/>
                </a:solidFill>
                <a:latin typeface="Gotham Book"/>
              </a:rPr>
              <a:t> concluiu as diretrizes para implementação do citado Plano para as barragens do PISF.</a:t>
            </a:r>
          </a:p>
          <a:p>
            <a:pPr marL="285750" indent="-285750" algn="just">
              <a:buClr>
                <a:srgbClr val="105766"/>
              </a:buClr>
              <a:buFont typeface="Wingdings" panose="05000000000000000000" pitchFamily="2" charset="2"/>
              <a:buChar char="ü"/>
            </a:pPr>
            <a:endParaRPr lang="pt-BR"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b="1" dirty="0">
                <a:solidFill>
                  <a:srgbClr val="105766"/>
                </a:solidFill>
                <a:latin typeface="Gotham Book"/>
              </a:rPr>
              <a:t>Entretanto, em 30 de janeiro de 2017 a ANA – Agência Nacional de Águas publicou a Resolução nº 236 que ajusta e complementa as ações dos Planos de Segurança e, também, classificou as barragens do PISF quanto ao dano e a intensidade do dano.</a:t>
            </a:r>
          </a:p>
          <a:p>
            <a:pPr marL="285750" indent="-285750" algn="just">
              <a:buClr>
                <a:srgbClr val="105766"/>
              </a:buClr>
              <a:buFont typeface="Wingdings" panose="05000000000000000000" pitchFamily="2" charset="2"/>
              <a:buChar char="ü"/>
            </a:pPr>
            <a:endParaRPr lang="pt-BR"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b="1" dirty="0">
                <a:solidFill>
                  <a:srgbClr val="105766"/>
                </a:solidFill>
                <a:latin typeface="Gotham Book"/>
              </a:rPr>
              <a:t>Desta feita, após os ajustes necessários os Planos de Segurança de Barragens do PISF foram entregues na ANA.</a:t>
            </a:r>
          </a:p>
          <a:p>
            <a:pPr marL="285750" indent="-285750" algn="just">
              <a:buClr>
                <a:srgbClr val="105766"/>
              </a:buClr>
              <a:buFont typeface="Wingdings" panose="05000000000000000000" pitchFamily="2" charset="2"/>
              <a:buChar char="ü"/>
            </a:pPr>
            <a:endParaRPr lang="pt-BR" b="1" dirty="0">
              <a:solidFill>
                <a:srgbClr val="105766"/>
              </a:solidFill>
              <a:latin typeface="Gotham Book"/>
            </a:endParaRPr>
          </a:p>
          <a:p>
            <a:pPr marL="285750" indent="-285750" algn="just">
              <a:buClr>
                <a:srgbClr val="105766"/>
              </a:buClr>
              <a:buFont typeface="Wingdings" panose="05000000000000000000" pitchFamily="2" charset="2"/>
              <a:buChar char="ü"/>
            </a:pPr>
            <a:r>
              <a:rPr lang="pt-BR" b="1" dirty="0">
                <a:solidFill>
                  <a:srgbClr val="105766"/>
                </a:solidFill>
                <a:latin typeface="Gotham Book"/>
              </a:rPr>
              <a:t>Encontra-se </a:t>
            </a:r>
            <a:r>
              <a:rPr lang="pt-BR" b="1" dirty="0" smtClean="0">
                <a:solidFill>
                  <a:srgbClr val="105766"/>
                </a:solidFill>
                <a:latin typeface="Gotham Book"/>
              </a:rPr>
              <a:t>implantado os </a:t>
            </a:r>
            <a:r>
              <a:rPr lang="pt-BR" b="1" dirty="0">
                <a:solidFill>
                  <a:srgbClr val="105766"/>
                </a:solidFill>
                <a:latin typeface="Gotham Book"/>
              </a:rPr>
              <a:t>Planos de Ações Emergenciais </a:t>
            </a:r>
            <a:r>
              <a:rPr lang="pt-BR" b="1" dirty="0" smtClean="0">
                <a:solidFill>
                  <a:srgbClr val="105766"/>
                </a:solidFill>
                <a:latin typeface="Gotham Book"/>
              </a:rPr>
              <a:t>do eixo leste exigidas </a:t>
            </a:r>
            <a:r>
              <a:rPr lang="pt-BR" b="1" dirty="0">
                <a:solidFill>
                  <a:srgbClr val="105766"/>
                </a:solidFill>
                <a:latin typeface="Gotham Book"/>
              </a:rPr>
              <a:t>no </a:t>
            </a:r>
            <a:r>
              <a:rPr lang="pt-BR" b="1" dirty="0" smtClean="0">
                <a:solidFill>
                  <a:srgbClr val="105766"/>
                </a:solidFill>
                <a:latin typeface="Gotham Book"/>
              </a:rPr>
              <a:t>PNSB (mobilização de equipamentos e pessoal).</a:t>
            </a:r>
          </a:p>
          <a:p>
            <a:pPr marL="285750" indent="-285750" algn="just">
              <a:buClr>
                <a:srgbClr val="105766"/>
              </a:buClr>
              <a:buFont typeface="Wingdings" panose="05000000000000000000" pitchFamily="2" charset="2"/>
              <a:buChar char="ü"/>
            </a:pPr>
            <a:endParaRPr lang="pt-BR" b="1" dirty="0" smtClean="0">
              <a:solidFill>
                <a:srgbClr val="105766"/>
              </a:solidFill>
              <a:latin typeface="Gotham Book"/>
            </a:endParaRPr>
          </a:p>
          <a:p>
            <a:pPr marL="285750" indent="-285750" algn="just">
              <a:buClr>
                <a:srgbClr val="105766"/>
              </a:buClr>
              <a:buFont typeface="Wingdings" panose="05000000000000000000" pitchFamily="2" charset="2"/>
              <a:buChar char="ü"/>
            </a:pPr>
            <a:r>
              <a:rPr lang="pt-BR" b="1" dirty="0" smtClean="0">
                <a:solidFill>
                  <a:srgbClr val="105766"/>
                </a:solidFill>
                <a:latin typeface="Gotham Book"/>
              </a:rPr>
              <a:t>A </a:t>
            </a:r>
            <a:r>
              <a:rPr lang="pt-BR" b="1" dirty="0" err="1" smtClean="0">
                <a:solidFill>
                  <a:srgbClr val="105766"/>
                </a:solidFill>
                <a:latin typeface="Gotham Book"/>
              </a:rPr>
              <a:t>Pre</a:t>
            </a:r>
            <a:r>
              <a:rPr lang="pt-BR" b="1" dirty="0" smtClean="0">
                <a:solidFill>
                  <a:srgbClr val="105766"/>
                </a:solidFill>
                <a:latin typeface="Gotham Book"/>
              </a:rPr>
              <a:t>-operadora contratada está concluindo os planos de segurança de barragem de acordo com as solicitações do IBAMA e ANA.</a:t>
            </a:r>
          </a:p>
          <a:p>
            <a:pPr marL="285750" indent="-285750" algn="just">
              <a:buClr>
                <a:srgbClr val="105766"/>
              </a:buClr>
              <a:buFont typeface="Wingdings" panose="05000000000000000000" pitchFamily="2" charset="2"/>
              <a:buChar char="ü"/>
            </a:pPr>
            <a:endParaRPr lang="pt-BR" b="1" dirty="0">
              <a:solidFill>
                <a:srgbClr val="105766"/>
              </a:solidFill>
              <a:latin typeface="Gotham Book"/>
            </a:endParaRPr>
          </a:p>
          <a:p>
            <a:pPr marL="285750" indent="-285750" algn="just">
              <a:buClr>
                <a:srgbClr val="105766"/>
              </a:buClr>
              <a:buFont typeface="Wingdings" panose="05000000000000000000" pitchFamily="2" charset="2"/>
              <a:buChar char="ü"/>
            </a:pPr>
            <a:endParaRPr lang="pt-BR" b="1" dirty="0">
              <a:solidFill>
                <a:srgbClr val="105766"/>
              </a:solidFill>
              <a:latin typeface="Gotham Book"/>
            </a:endParaRPr>
          </a:p>
        </p:txBody>
      </p:sp>
      <p:sp>
        <p:nvSpPr>
          <p:cNvPr id="7" name="Título 1"/>
          <p:cNvSpPr txBox="1">
            <a:spLocks/>
          </p:cNvSpPr>
          <p:nvPr/>
        </p:nvSpPr>
        <p:spPr>
          <a:xfrm>
            <a:off x="0" y="-38742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000" b="1" dirty="0" smtClean="0">
                <a:solidFill>
                  <a:srgbClr val="005AA1"/>
                </a:solidFill>
                <a:latin typeface="Gotham Book"/>
                <a:ea typeface="+mn-ea"/>
                <a:cs typeface="Gotham Book"/>
              </a:rPr>
              <a:t>PISF</a:t>
            </a:r>
            <a:endParaRPr lang="pt-BR" sz="1600" b="1" dirty="0">
              <a:solidFill>
                <a:srgbClr val="005AA1"/>
              </a:solidFill>
              <a:latin typeface="Gotham Book"/>
              <a:ea typeface="+mn-ea"/>
              <a:cs typeface="Gotham Book"/>
            </a:endParaRPr>
          </a:p>
        </p:txBody>
      </p:sp>
    </p:spTree>
    <p:extLst>
      <p:ext uri="{BB962C8B-B14F-4D97-AF65-F5344CB8AC3E}">
        <p14:creationId xmlns:p14="http://schemas.microsoft.com/office/powerpoint/2010/main" val="407635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Box 5"/>
          <p:cNvSpPr txBox="1"/>
          <p:nvPr/>
        </p:nvSpPr>
        <p:spPr>
          <a:xfrm>
            <a:off x="-47722" y="6368313"/>
            <a:ext cx="9144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Gotham Black"/>
                <a:cs typeface="Gotham Black"/>
              </a:rPr>
              <a:t>Brasília, 30 de </a:t>
            </a:r>
            <a:r>
              <a:rPr kumimoji="0" lang="en-US" sz="2400" b="0" i="0" u="none" strike="noStrike" kern="0" cap="none" spc="0" normalizeH="0" baseline="0" noProof="0" dirty="0" err="1">
                <a:ln>
                  <a:noFill/>
                </a:ln>
                <a:solidFill>
                  <a:srgbClr val="FFFFFF"/>
                </a:solidFill>
                <a:effectLst/>
                <a:uLnTx/>
                <a:uFillTx/>
                <a:latin typeface="Gotham Black"/>
                <a:cs typeface="Gotham Black"/>
              </a:rPr>
              <a:t>novembro</a:t>
            </a:r>
            <a:r>
              <a:rPr kumimoji="0" lang="en-US" sz="2400" b="0" i="0" u="none" strike="noStrike" kern="0" cap="none" spc="0" normalizeH="0" baseline="0" noProof="0" dirty="0">
                <a:ln>
                  <a:noFill/>
                </a:ln>
                <a:solidFill>
                  <a:srgbClr val="FFFFFF"/>
                </a:solidFill>
                <a:effectLst/>
                <a:uLnTx/>
                <a:uFillTx/>
                <a:latin typeface="Gotham Black"/>
                <a:cs typeface="Gotham Black"/>
              </a:rPr>
              <a:t> de 2016</a:t>
            </a:r>
            <a:endParaRPr kumimoji="0" lang="en-US" sz="1100" b="0" i="0" u="none" strike="noStrike" kern="0" cap="none" spc="0" normalizeH="0" baseline="0" noProof="0" dirty="0">
              <a:ln>
                <a:noFill/>
              </a:ln>
              <a:solidFill>
                <a:srgbClr val="FFFFFF"/>
              </a:solidFill>
              <a:effectLst/>
              <a:uLnTx/>
              <a:uFillTx/>
              <a:latin typeface="Gotham Book"/>
              <a:cs typeface="Gotham Book"/>
            </a:endParaRPr>
          </a:p>
        </p:txBody>
      </p:sp>
      <p:pic>
        <p:nvPicPr>
          <p:cNvPr id="11" name="Picture 2" descr="_MG_709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9144001" cy="6858001"/>
          </a:xfrm>
          <a:prstGeom prst="rect">
            <a:avLst/>
          </a:prstGeom>
        </p:spPr>
      </p:pic>
      <p:pic>
        <p:nvPicPr>
          <p:cNvPr id="14" name="Picture 4"/>
          <p:cNvPicPr>
            <a:picLocks noChangeAspect="1"/>
          </p:cNvPicPr>
          <p:nvPr/>
        </p:nvPicPr>
        <p:blipFill>
          <a:blip r:embed="rId3"/>
          <a:stretch>
            <a:fillRect/>
          </a:stretch>
        </p:blipFill>
        <p:spPr>
          <a:xfrm>
            <a:off x="2987824" y="845289"/>
            <a:ext cx="3600000" cy="514286"/>
          </a:xfrm>
          <a:prstGeom prst="rect">
            <a:avLst/>
          </a:prstGeom>
        </p:spPr>
      </p:pic>
      <p:sp>
        <p:nvSpPr>
          <p:cNvPr id="15" name="Rectangle 13"/>
          <p:cNvSpPr/>
          <p:nvPr/>
        </p:nvSpPr>
        <p:spPr>
          <a:xfrm>
            <a:off x="0" y="6117167"/>
            <a:ext cx="9144001" cy="740833"/>
          </a:xfrm>
          <a:prstGeom prst="rect">
            <a:avLst/>
          </a:prstGeom>
          <a:gradFill flip="none" rotWithShape="1">
            <a:gsLst>
              <a:gs pos="0">
                <a:srgbClr val="005AA1"/>
              </a:gs>
              <a:gs pos="100000">
                <a:srgbClr val="008C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5AA1"/>
              </a:solidFill>
              <a:effectLst/>
              <a:uLnTx/>
              <a:uFillTx/>
            </a:endParaRPr>
          </a:p>
        </p:txBody>
      </p:sp>
      <p:sp>
        <p:nvSpPr>
          <p:cNvPr id="17" name="Título 1"/>
          <p:cNvSpPr>
            <a:spLocks noGrp="1"/>
          </p:cNvSpPr>
          <p:nvPr>
            <p:ph type="ctrTitle" idx="4294967295"/>
          </p:nvPr>
        </p:nvSpPr>
        <p:spPr>
          <a:xfrm>
            <a:off x="-52440" y="1761114"/>
            <a:ext cx="8987882" cy="2016299"/>
          </a:xfrm>
          <a:prstGeom prst="rect">
            <a:avLst/>
          </a:prstGeom>
        </p:spPr>
        <p:txBody>
          <a:bodyPr>
            <a:normAutofit/>
          </a:bodyPr>
          <a:lstStyle/>
          <a:p>
            <a:r>
              <a:rPr lang="pt-BR" sz="6000" b="1" dirty="0">
                <a:effectLst>
                  <a:outerShdw blurRad="38100" dist="38100" dir="2700000" algn="tl">
                    <a:srgbClr val="000000">
                      <a:alpha val="43137"/>
                    </a:srgbClr>
                  </a:outerShdw>
                </a:effectLst>
              </a:rPr>
              <a:t>A OUTORGA</a:t>
            </a:r>
            <a:br>
              <a:rPr lang="pt-BR" sz="6000" b="1" dirty="0">
                <a:effectLst>
                  <a:outerShdw blurRad="38100" dist="38100" dir="2700000" algn="tl">
                    <a:srgbClr val="000000">
                      <a:alpha val="43137"/>
                    </a:srgbClr>
                  </a:outerShdw>
                </a:effectLst>
              </a:rPr>
            </a:br>
            <a:r>
              <a:rPr lang="pt-BR" sz="3200" b="1" dirty="0">
                <a:effectLst>
                  <a:outerShdw blurRad="38100" dist="38100" dir="2700000" algn="tl">
                    <a:srgbClr val="000000">
                      <a:alpha val="43137"/>
                    </a:srgbClr>
                  </a:outerShdw>
                </a:effectLst>
              </a:rPr>
              <a:t>MARCOS REGULATÓRIOS E CONDICIONANTES</a:t>
            </a:r>
          </a:p>
        </p:txBody>
      </p:sp>
    </p:spTree>
    <p:extLst>
      <p:ext uri="{BB962C8B-B14F-4D97-AF65-F5344CB8AC3E}">
        <p14:creationId xmlns:p14="http://schemas.microsoft.com/office/powerpoint/2010/main" val="593323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0"/>
          <p:cNvSpPr/>
          <p:nvPr/>
        </p:nvSpPr>
        <p:spPr>
          <a:xfrm rot="10800000">
            <a:off x="0" y="433864"/>
            <a:ext cx="9144001" cy="36000"/>
          </a:xfrm>
          <a:prstGeom prst="rect">
            <a:avLst/>
          </a:prstGeom>
          <a:gradFill flip="none" rotWithShape="1">
            <a:gsLst>
              <a:gs pos="0">
                <a:srgbClr val="005AA1"/>
              </a:gs>
              <a:gs pos="100000">
                <a:srgbClr val="008C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AA1"/>
              </a:solidFill>
            </a:endParaRPr>
          </a:p>
        </p:txBody>
      </p:sp>
      <p:sp>
        <p:nvSpPr>
          <p:cNvPr id="17" name="Retângulo 16"/>
          <p:cNvSpPr/>
          <p:nvPr/>
        </p:nvSpPr>
        <p:spPr>
          <a:xfrm>
            <a:off x="129783" y="2386554"/>
            <a:ext cx="8712967" cy="3801041"/>
          </a:xfrm>
          <a:prstGeom prst="rect">
            <a:avLst/>
          </a:prstGeom>
        </p:spPr>
        <p:txBody>
          <a:bodyPr wrap="square">
            <a:spAutoFit/>
          </a:bodyPr>
          <a:lstStyle/>
          <a:p>
            <a:pPr algn="just"/>
            <a:r>
              <a:rPr lang="pt-BR" b="1" dirty="0"/>
              <a:t>CONDICIONANTES A SEREM ATENDIDAS PARA ENTREGA DE ÁGUA</a:t>
            </a:r>
          </a:p>
          <a:p>
            <a:pPr algn="just"/>
            <a:endParaRPr lang="pt-BR" sz="1000" u="sng" dirty="0">
              <a:solidFill>
                <a:prstClr val="black"/>
              </a:solidFill>
              <a:latin typeface="+mj-lt"/>
            </a:endParaRPr>
          </a:p>
          <a:p>
            <a:pPr marL="171450" indent="-171450" algn="just">
              <a:spcBef>
                <a:spcPts val="600"/>
              </a:spcBef>
              <a:spcAft>
                <a:spcPts val="600"/>
              </a:spcAft>
              <a:buFont typeface="Arial" panose="020B0604020202020204" pitchFamily="34" charset="0"/>
              <a:buChar char="•"/>
            </a:pPr>
            <a:r>
              <a:rPr lang="pt-BR" sz="2000" b="1" dirty="0">
                <a:solidFill>
                  <a:prstClr val="black"/>
                </a:solidFill>
                <a:latin typeface="+mj-lt"/>
              </a:rPr>
              <a:t>Implantação da cobrança nos Estados </a:t>
            </a:r>
            <a:r>
              <a:rPr lang="pt-BR" sz="2000" dirty="0">
                <a:solidFill>
                  <a:prstClr val="black"/>
                </a:solidFill>
                <a:latin typeface="+mj-lt"/>
              </a:rPr>
              <a:t>pelo serviço de adução de água bruta, com valores que cubram os custos de operação e manutenção.</a:t>
            </a:r>
          </a:p>
          <a:p>
            <a:pPr marL="171450" indent="-171450" algn="just">
              <a:spcBef>
                <a:spcPts val="600"/>
              </a:spcBef>
              <a:spcAft>
                <a:spcPts val="600"/>
              </a:spcAft>
              <a:buFont typeface="Arial" panose="020B0604020202020204" pitchFamily="34" charset="0"/>
              <a:buChar char="•"/>
            </a:pPr>
            <a:r>
              <a:rPr lang="pt-BR" sz="2000" b="1" dirty="0">
                <a:solidFill>
                  <a:prstClr val="black"/>
                </a:solidFill>
                <a:latin typeface="+mj-lt"/>
              </a:rPr>
              <a:t>Acordar garantias financeiras</a:t>
            </a:r>
            <a:r>
              <a:rPr lang="pt-BR" sz="2000" dirty="0">
                <a:solidFill>
                  <a:prstClr val="black"/>
                </a:solidFill>
                <a:latin typeface="+mj-lt"/>
              </a:rPr>
              <a:t> dos Estados com a União e forma de pagamento.</a:t>
            </a:r>
          </a:p>
          <a:p>
            <a:pPr marL="171450" indent="-171450" algn="just">
              <a:spcBef>
                <a:spcPts val="600"/>
              </a:spcBef>
              <a:spcAft>
                <a:spcPts val="600"/>
              </a:spcAft>
              <a:buFont typeface="Arial" panose="020B0604020202020204" pitchFamily="34" charset="0"/>
              <a:buChar char="•"/>
            </a:pPr>
            <a:r>
              <a:rPr lang="pt-BR" sz="2000" dirty="0">
                <a:solidFill>
                  <a:prstClr val="black"/>
                </a:solidFill>
                <a:latin typeface="+mj-lt"/>
              </a:rPr>
              <a:t>Executar as obras de recuperação dos reservatórios estratégicos e </a:t>
            </a:r>
            <a:r>
              <a:rPr lang="pt-BR" sz="2000" b="1" dirty="0">
                <a:solidFill>
                  <a:prstClr val="black"/>
                </a:solidFill>
                <a:latin typeface="+mj-lt"/>
              </a:rPr>
              <a:t>delegar aos Estados a operação e manutenção</a:t>
            </a:r>
            <a:r>
              <a:rPr lang="pt-BR" sz="2000" dirty="0">
                <a:solidFill>
                  <a:prstClr val="black"/>
                </a:solidFill>
                <a:latin typeface="+mj-lt"/>
              </a:rPr>
              <a:t>.</a:t>
            </a:r>
          </a:p>
          <a:p>
            <a:pPr marL="171450" indent="-171450" algn="just">
              <a:spcBef>
                <a:spcPts val="600"/>
              </a:spcBef>
              <a:spcAft>
                <a:spcPts val="600"/>
              </a:spcAft>
              <a:buFont typeface="Arial" panose="020B0604020202020204" pitchFamily="34" charset="0"/>
              <a:buChar char="•"/>
            </a:pPr>
            <a:r>
              <a:rPr lang="pt-BR" sz="2000" dirty="0">
                <a:solidFill>
                  <a:prstClr val="black"/>
                </a:solidFill>
                <a:latin typeface="+mj-lt"/>
              </a:rPr>
              <a:t>Estruturação das Operadoras Estaduais.</a:t>
            </a:r>
          </a:p>
          <a:p>
            <a:pPr marL="171450" indent="-171450" algn="just">
              <a:spcBef>
                <a:spcPts val="600"/>
              </a:spcBef>
              <a:spcAft>
                <a:spcPts val="600"/>
              </a:spcAft>
              <a:buFont typeface="Arial" panose="020B0604020202020204" pitchFamily="34" charset="0"/>
              <a:buChar char="•"/>
            </a:pPr>
            <a:r>
              <a:rPr lang="pt-BR" sz="2000" dirty="0">
                <a:solidFill>
                  <a:prstClr val="black"/>
                </a:solidFill>
                <a:latin typeface="+mj-lt"/>
              </a:rPr>
              <a:t>Emissão da Licença de Operação pelo IBAMA. </a:t>
            </a:r>
          </a:p>
          <a:p>
            <a:pPr marL="171450" indent="-171450" algn="just">
              <a:spcBef>
                <a:spcPts val="600"/>
              </a:spcBef>
              <a:spcAft>
                <a:spcPts val="600"/>
              </a:spcAft>
              <a:buFont typeface="Arial" panose="020B0604020202020204" pitchFamily="34" charset="0"/>
              <a:buChar char="•"/>
            </a:pPr>
            <a:r>
              <a:rPr lang="pt-BR" sz="2000" dirty="0">
                <a:solidFill>
                  <a:prstClr val="black"/>
                </a:solidFill>
                <a:latin typeface="+mj-lt"/>
              </a:rPr>
              <a:t>Publicar o PGA – Plano de Gestão Anual (Marco legal para início da operação)</a:t>
            </a:r>
          </a:p>
        </p:txBody>
      </p:sp>
      <p:sp>
        <p:nvSpPr>
          <p:cNvPr id="18" name="Retângulo 17"/>
          <p:cNvSpPr/>
          <p:nvPr/>
        </p:nvSpPr>
        <p:spPr>
          <a:xfrm>
            <a:off x="129783" y="527790"/>
            <a:ext cx="8762696" cy="1785104"/>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342900" lvl="2" indent="-342900" algn="just">
              <a:spcBef>
                <a:spcPts val="600"/>
              </a:spcBef>
              <a:spcAft>
                <a:spcPts val="600"/>
              </a:spcAft>
              <a:buFont typeface="Wingdings" panose="05000000000000000000" pitchFamily="2" charset="2"/>
              <a:buChar char="q"/>
            </a:pPr>
            <a:r>
              <a:rPr lang="pt-BR" sz="2000" dirty="0">
                <a:solidFill>
                  <a:prstClr val="black"/>
                </a:solidFill>
                <a:latin typeface="+mj-lt"/>
              </a:rPr>
              <a:t>TERMO DE COMPROMISSO – assinado 01/09/2005 pela União e Estados.</a:t>
            </a:r>
          </a:p>
          <a:p>
            <a:pPr marL="342900" lvl="2" indent="-342900" algn="just">
              <a:spcBef>
                <a:spcPts val="600"/>
              </a:spcBef>
              <a:spcAft>
                <a:spcPts val="600"/>
              </a:spcAft>
              <a:buFont typeface="Wingdings" panose="05000000000000000000" pitchFamily="2" charset="2"/>
              <a:buChar char="q"/>
            </a:pPr>
            <a:r>
              <a:rPr lang="pt-BR" sz="2000" dirty="0">
                <a:solidFill>
                  <a:prstClr val="black"/>
                </a:solidFill>
                <a:latin typeface="+mj-lt"/>
              </a:rPr>
              <a:t>OUTORGA – Resolução ANA nº 411 de 22/09/2005 </a:t>
            </a:r>
          </a:p>
          <a:p>
            <a:pPr marL="342900" lvl="2" indent="-342900" algn="just">
              <a:spcBef>
                <a:spcPts val="600"/>
              </a:spcBef>
              <a:spcAft>
                <a:spcPts val="600"/>
              </a:spcAft>
              <a:buFont typeface="Wingdings" panose="05000000000000000000" pitchFamily="2" charset="2"/>
              <a:buChar char="q"/>
            </a:pPr>
            <a:r>
              <a:rPr lang="pt-BR" sz="2000" dirty="0">
                <a:solidFill>
                  <a:prstClr val="black"/>
                </a:solidFill>
                <a:latin typeface="+mj-lt"/>
              </a:rPr>
              <a:t>DECRETO 5.995/2006, alterado pelo DECRETO 8.207/2014</a:t>
            </a:r>
          </a:p>
          <a:p>
            <a:pPr marL="342900" lvl="2" indent="-342900" algn="just">
              <a:spcBef>
                <a:spcPts val="600"/>
              </a:spcBef>
              <a:spcAft>
                <a:spcPts val="600"/>
              </a:spcAft>
              <a:buFont typeface="Wingdings" panose="05000000000000000000" pitchFamily="2" charset="2"/>
              <a:buChar char="q"/>
            </a:pPr>
            <a:r>
              <a:rPr lang="pt-BR" sz="2000" dirty="0">
                <a:solidFill>
                  <a:prstClr val="black"/>
                </a:solidFill>
                <a:latin typeface="+mj-lt"/>
              </a:rPr>
              <a:t>LICENÇA DE INSTALAÇÃO emitida pelo IBAMA</a:t>
            </a:r>
          </a:p>
        </p:txBody>
      </p:sp>
      <p:sp>
        <p:nvSpPr>
          <p:cNvPr id="19" name="Retângulo 18"/>
          <p:cNvSpPr/>
          <p:nvPr/>
        </p:nvSpPr>
        <p:spPr>
          <a:xfrm>
            <a:off x="129783" y="2386554"/>
            <a:ext cx="8762696" cy="3566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pt-BR" b="1" dirty="0"/>
              <a:t>CONDICIONANTES A SEREM ATENDIDAS PARA A ENTREGA DE ÁGUA</a:t>
            </a:r>
          </a:p>
        </p:txBody>
      </p:sp>
    </p:spTree>
    <p:extLst>
      <p:ext uri="{BB962C8B-B14F-4D97-AF65-F5344CB8AC3E}">
        <p14:creationId xmlns:p14="http://schemas.microsoft.com/office/powerpoint/2010/main" val="2317008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6240</TotalTime>
  <Words>1760</Words>
  <Application>Microsoft Office PowerPoint</Application>
  <PresentationFormat>Apresentação na tela (4:3)</PresentationFormat>
  <Paragraphs>299</Paragraphs>
  <Slides>48</Slides>
  <Notes>5</Notes>
  <HiddenSlides>22</HiddenSlides>
  <MMClips>0</MMClips>
  <ScaleCrop>false</ScaleCrop>
  <HeadingPairs>
    <vt:vector size="6" baseType="variant">
      <vt:variant>
        <vt:lpstr>Fontes usadas</vt:lpstr>
      </vt:variant>
      <vt:variant>
        <vt:i4>6</vt:i4>
      </vt:variant>
      <vt:variant>
        <vt:lpstr>Tema</vt:lpstr>
      </vt:variant>
      <vt:variant>
        <vt:i4>6</vt:i4>
      </vt:variant>
      <vt:variant>
        <vt:lpstr>Títulos de slides</vt:lpstr>
      </vt:variant>
      <vt:variant>
        <vt:i4>48</vt:i4>
      </vt:variant>
    </vt:vector>
  </HeadingPairs>
  <TitlesOfParts>
    <vt:vector size="60" baseType="lpstr">
      <vt:lpstr>Arial</vt:lpstr>
      <vt:lpstr>Calibri</vt:lpstr>
      <vt:lpstr>Gotham Black</vt:lpstr>
      <vt:lpstr>Gotham Book</vt:lpstr>
      <vt:lpstr>Times New Roman</vt:lpstr>
      <vt:lpstr>Wingdings</vt:lpstr>
      <vt:lpstr>Tema do Office</vt:lpstr>
      <vt:lpstr>1_Tema do Office</vt:lpstr>
      <vt:lpstr>4_Tema do Office</vt:lpstr>
      <vt:lpstr>5_Tema do Office</vt:lpstr>
      <vt:lpstr>3_Tema do Office</vt:lpstr>
      <vt:lpstr>6_Tema do Office</vt:lpstr>
      <vt:lpstr>PROJETO DE INTEGRAÇÃO DO RIO SÃO FRANCISCO</vt:lpstr>
      <vt:lpstr>A OBRA</vt:lpstr>
      <vt:lpstr>Apresentação do PowerPoint</vt:lpstr>
      <vt:lpstr>Apresentação do PowerPoint</vt:lpstr>
      <vt:lpstr>Apresentação do PowerPoint</vt:lpstr>
      <vt:lpstr> Planos de Segurança de Barragens</vt:lpstr>
      <vt:lpstr>Apresentação do PowerPoint</vt:lpstr>
      <vt:lpstr>A OUTORGA MARCOS REGULATÓRIOS E CONDICIONANTES</vt:lpstr>
      <vt:lpstr>Apresentação do PowerPoint</vt:lpstr>
      <vt:lpstr>Apresentação do PowerPoint</vt:lpstr>
      <vt:lpstr>Apresentação do PowerPoint</vt:lpstr>
      <vt:lpstr>DECRETO 5.995/2006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Portais Eixo Norte - PERNAMBUCO</vt:lpstr>
      <vt:lpstr>Portais Eixo Norte - CEARÁ</vt:lpstr>
      <vt:lpstr>Portais Eixo Norte – Rio Grande do Norte e Paraíba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PROJETO DE INTEGRAÇÃO DO RIO SÃO FRANCISCO COM BACIAS HIDROGRÁFICAS DO NORDESTE SETENTRIONAL - PISF</dc:title>
  <dc:creator>Cícero Emanuel Vieira de Meneses</dc:creator>
  <cp:lastModifiedBy>Leonardo Saraiva</cp:lastModifiedBy>
  <cp:revision>279</cp:revision>
  <cp:lastPrinted>2018-07-12T12:54:43Z</cp:lastPrinted>
  <dcterms:created xsi:type="dcterms:W3CDTF">2017-07-21T14:34:17Z</dcterms:created>
  <dcterms:modified xsi:type="dcterms:W3CDTF">2018-07-17T17:03:38Z</dcterms:modified>
</cp:coreProperties>
</file>