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9144000" cy="51435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5325" y="1477515"/>
            <a:ext cx="7793349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10375" cy="46529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10375" cy="46529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86809" y="1179479"/>
            <a:ext cx="4370380" cy="208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6274" y="2007408"/>
            <a:ext cx="7351450" cy="1287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residencia@brasilstartups.or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44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0174" y="1427187"/>
            <a:ext cx="4203648" cy="22891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625" y="138615"/>
            <a:ext cx="70313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204" dirty="0">
                <a:solidFill>
                  <a:srgbClr val="122549"/>
                </a:solidFill>
                <a:latin typeface="Trebuchet MS"/>
                <a:cs typeface="Trebuchet MS"/>
              </a:rPr>
              <a:t>Q</a:t>
            </a:r>
            <a:r>
              <a:rPr sz="4500" b="1" spc="195" dirty="0">
                <a:solidFill>
                  <a:srgbClr val="122549"/>
                </a:solidFill>
                <a:latin typeface="Trebuchet MS"/>
                <a:cs typeface="Trebuchet MS"/>
              </a:rPr>
              <a:t>U</a:t>
            </a:r>
            <a:r>
              <a:rPr sz="4500" b="1" spc="155" dirty="0">
                <a:solidFill>
                  <a:srgbClr val="122549"/>
                </a:solidFill>
                <a:latin typeface="Trebuchet MS"/>
                <a:cs typeface="Trebuchet MS"/>
              </a:rPr>
              <a:t>AL</a:t>
            </a:r>
            <a:r>
              <a:rPr sz="4500" b="1" spc="-415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4500" b="1" spc="235" dirty="0">
                <a:solidFill>
                  <a:srgbClr val="122549"/>
                </a:solidFill>
                <a:latin typeface="Trebuchet MS"/>
                <a:cs typeface="Trebuchet MS"/>
              </a:rPr>
              <a:t>O</a:t>
            </a:r>
            <a:r>
              <a:rPr sz="4500" b="1" spc="-280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4500" b="1" spc="225" dirty="0">
                <a:solidFill>
                  <a:srgbClr val="122549"/>
                </a:solidFill>
                <a:latin typeface="Trebuchet MS"/>
                <a:cs typeface="Trebuchet MS"/>
              </a:rPr>
              <a:t>CENÁRIO</a:t>
            </a:r>
            <a:r>
              <a:rPr sz="4500" b="1" spc="-415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4500" b="1" spc="-125" dirty="0">
                <a:solidFill>
                  <a:srgbClr val="122549"/>
                </a:solidFill>
                <a:latin typeface="Trebuchet MS"/>
                <a:cs typeface="Trebuchet MS"/>
              </a:rPr>
              <a:t>A</a:t>
            </a:r>
            <a:r>
              <a:rPr sz="4500" b="1" spc="30" dirty="0">
                <a:solidFill>
                  <a:srgbClr val="122549"/>
                </a:solidFill>
                <a:latin typeface="Trebuchet MS"/>
                <a:cs typeface="Trebuchet MS"/>
              </a:rPr>
              <a:t>T</a:t>
            </a:r>
            <a:r>
              <a:rPr sz="4500" b="1" spc="200" dirty="0">
                <a:solidFill>
                  <a:srgbClr val="122549"/>
                </a:solidFill>
                <a:latin typeface="Trebuchet MS"/>
                <a:cs typeface="Trebuchet MS"/>
              </a:rPr>
              <a:t>U</a:t>
            </a:r>
            <a:r>
              <a:rPr sz="4500" b="1" spc="165" dirty="0">
                <a:solidFill>
                  <a:srgbClr val="122549"/>
                </a:solidFill>
                <a:latin typeface="Trebuchet MS"/>
                <a:cs typeface="Trebuchet MS"/>
              </a:rPr>
              <a:t>A</a:t>
            </a:r>
            <a:r>
              <a:rPr sz="4500" b="1" spc="95" dirty="0">
                <a:solidFill>
                  <a:srgbClr val="122549"/>
                </a:solidFill>
                <a:latin typeface="Trebuchet MS"/>
                <a:cs typeface="Trebuchet MS"/>
              </a:rPr>
              <a:t>L</a:t>
            </a:r>
            <a:r>
              <a:rPr sz="4500" b="1" spc="215" dirty="0">
                <a:solidFill>
                  <a:srgbClr val="122549"/>
                </a:solidFill>
                <a:latin typeface="Trebuchet MS"/>
                <a:cs typeface="Trebuchet MS"/>
              </a:rPr>
              <a:t>?</a:t>
            </a:r>
            <a:endParaRPr sz="45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74" y="965650"/>
            <a:ext cx="7358399" cy="38884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850" y="138615"/>
            <a:ext cx="30289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195" dirty="0">
                <a:solidFill>
                  <a:srgbClr val="122549"/>
                </a:solidFill>
                <a:latin typeface="Trebuchet MS"/>
                <a:cs typeface="Trebuchet MS"/>
              </a:rPr>
              <a:t>P</a:t>
            </a:r>
            <a:r>
              <a:rPr sz="4500" b="1" spc="185" dirty="0">
                <a:solidFill>
                  <a:srgbClr val="122549"/>
                </a:solidFill>
                <a:latin typeface="Trebuchet MS"/>
                <a:cs typeface="Trebuchet MS"/>
              </a:rPr>
              <a:t>R</a:t>
            </a:r>
            <a:r>
              <a:rPr sz="4500" b="1" spc="204" dirty="0">
                <a:solidFill>
                  <a:srgbClr val="122549"/>
                </a:solidFill>
                <a:latin typeface="Trebuchet MS"/>
                <a:cs typeface="Trebuchet MS"/>
              </a:rPr>
              <a:t>OP</a:t>
            </a:r>
            <a:r>
              <a:rPr sz="4500" b="1" spc="210" dirty="0">
                <a:solidFill>
                  <a:srgbClr val="122549"/>
                </a:solidFill>
                <a:latin typeface="Trebuchet MS"/>
                <a:cs typeface="Trebuchet MS"/>
              </a:rPr>
              <a:t>O</a:t>
            </a:r>
            <a:r>
              <a:rPr sz="4500" b="1" spc="455" dirty="0">
                <a:solidFill>
                  <a:srgbClr val="122549"/>
                </a:solidFill>
                <a:latin typeface="Trebuchet MS"/>
                <a:cs typeface="Trebuchet MS"/>
              </a:rPr>
              <a:t>S</a:t>
            </a:r>
            <a:r>
              <a:rPr sz="4500" b="1" spc="-265" dirty="0">
                <a:solidFill>
                  <a:srgbClr val="122549"/>
                </a:solidFill>
                <a:latin typeface="Trebuchet MS"/>
                <a:cs typeface="Trebuchet MS"/>
              </a:rPr>
              <a:t>T</a:t>
            </a:r>
            <a:r>
              <a:rPr sz="4500" b="1" spc="170" dirty="0">
                <a:solidFill>
                  <a:srgbClr val="122549"/>
                </a:solidFill>
                <a:latin typeface="Trebuchet MS"/>
                <a:cs typeface="Trebuchet MS"/>
              </a:rPr>
              <a:t>A</a:t>
            </a:r>
            <a:endParaRPr sz="45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3600" y="965650"/>
            <a:ext cx="6280399" cy="41778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2799" y="2204333"/>
            <a:ext cx="343789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spc="40" dirty="0">
                <a:solidFill>
                  <a:srgbClr val="122549"/>
                </a:solidFill>
                <a:latin typeface="Trebuchet MS"/>
                <a:cs typeface="Trebuchet MS"/>
              </a:rPr>
              <a:t>Aproximar</a:t>
            </a:r>
            <a:r>
              <a:rPr sz="1800" spc="360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122549"/>
                </a:solidFill>
                <a:latin typeface="Trebuchet MS"/>
                <a:cs typeface="Trebuchet MS"/>
              </a:rPr>
              <a:t>empresas</a:t>
            </a:r>
            <a:r>
              <a:rPr sz="1800" spc="400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1800" spc="120" dirty="0">
                <a:solidFill>
                  <a:srgbClr val="122549"/>
                </a:solidFill>
                <a:latin typeface="Trebuchet MS"/>
                <a:cs typeface="Trebuchet MS"/>
              </a:rPr>
              <a:t>do</a:t>
            </a:r>
            <a:r>
              <a:rPr sz="1800" spc="400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122549"/>
                </a:solidFill>
                <a:latin typeface="Trebuchet MS"/>
                <a:cs typeface="Trebuchet MS"/>
              </a:rPr>
              <a:t>Lucro </a:t>
            </a:r>
            <a:r>
              <a:rPr sz="1800" spc="-525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1800" spc="95" dirty="0">
                <a:solidFill>
                  <a:srgbClr val="122549"/>
                </a:solidFill>
                <a:latin typeface="Trebuchet MS"/>
                <a:cs typeface="Trebuchet MS"/>
              </a:rPr>
              <a:t>R</a:t>
            </a:r>
            <a:r>
              <a:rPr sz="1800" spc="35" dirty="0">
                <a:solidFill>
                  <a:srgbClr val="122549"/>
                </a:solidFill>
                <a:latin typeface="Trebuchet MS"/>
                <a:cs typeface="Trebuchet MS"/>
              </a:rPr>
              <a:t>eal</a:t>
            </a:r>
            <a:r>
              <a:rPr sz="1800" spc="-145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122549"/>
                </a:solidFill>
                <a:latin typeface="Trebuchet MS"/>
                <a:cs typeface="Trebuchet MS"/>
              </a:rPr>
              <a:t>à</a:t>
            </a:r>
            <a:r>
              <a:rPr sz="1800" spc="-90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122549"/>
                </a:solidFill>
                <a:latin typeface="Trebuchet MS"/>
                <a:cs typeface="Trebuchet MS"/>
              </a:rPr>
              <a:t>startups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03599" y="764050"/>
            <a:ext cx="6878955" cy="3743960"/>
            <a:chOff x="1603599" y="764050"/>
            <a:chExt cx="6878955" cy="3743960"/>
          </a:xfrm>
        </p:grpSpPr>
        <p:sp>
          <p:nvSpPr>
            <p:cNvPr id="6" name="object 6"/>
            <p:cNvSpPr/>
            <p:nvPr/>
          </p:nvSpPr>
          <p:spPr>
            <a:xfrm>
              <a:off x="1641699" y="4343603"/>
              <a:ext cx="976630" cy="6350"/>
            </a:xfrm>
            <a:custGeom>
              <a:avLst/>
              <a:gdLst/>
              <a:ahLst/>
              <a:cxnLst/>
              <a:rect l="l" t="t" r="r" b="b"/>
              <a:pathLst>
                <a:path w="976630" h="6350">
                  <a:moveTo>
                    <a:pt x="0" y="5721"/>
                  </a:moveTo>
                  <a:lnTo>
                    <a:pt x="976507" y="0"/>
                  </a:lnTo>
                </a:path>
              </a:pathLst>
            </a:custGeom>
            <a:ln w="76199">
              <a:solidFill>
                <a:srgbClr val="044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17470" y="4217743"/>
              <a:ext cx="346710" cy="252095"/>
            </a:xfrm>
            <a:custGeom>
              <a:avLst/>
              <a:gdLst/>
              <a:ahLst/>
              <a:cxnLst/>
              <a:rect l="l" t="t" r="r" b="b"/>
              <a:pathLst>
                <a:path w="346710" h="252095">
                  <a:moveTo>
                    <a:pt x="1474" y="251719"/>
                  </a:moveTo>
                  <a:lnTo>
                    <a:pt x="0" y="0"/>
                  </a:lnTo>
                  <a:lnTo>
                    <a:pt x="346534" y="123833"/>
                  </a:lnTo>
                  <a:lnTo>
                    <a:pt x="1474" y="251719"/>
                  </a:lnTo>
                  <a:close/>
                </a:path>
              </a:pathLst>
            </a:custGeom>
            <a:solidFill>
              <a:srgbClr val="044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17470" y="4217743"/>
              <a:ext cx="346710" cy="252095"/>
            </a:xfrm>
            <a:custGeom>
              <a:avLst/>
              <a:gdLst/>
              <a:ahLst/>
              <a:cxnLst/>
              <a:rect l="l" t="t" r="r" b="b"/>
              <a:pathLst>
                <a:path w="346710" h="252095">
                  <a:moveTo>
                    <a:pt x="1474" y="251719"/>
                  </a:moveTo>
                  <a:lnTo>
                    <a:pt x="346534" y="123833"/>
                  </a:lnTo>
                  <a:lnTo>
                    <a:pt x="0" y="0"/>
                  </a:lnTo>
                  <a:lnTo>
                    <a:pt x="1474" y="251719"/>
                  </a:lnTo>
                  <a:close/>
                </a:path>
              </a:pathLst>
            </a:custGeom>
            <a:ln w="76199">
              <a:solidFill>
                <a:srgbClr val="044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94802" y="802150"/>
              <a:ext cx="849630" cy="422275"/>
            </a:xfrm>
            <a:custGeom>
              <a:avLst/>
              <a:gdLst/>
              <a:ahLst/>
              <a:cxnLst/>
              <a:rect l="l" t="t" r="r" b="b"/>
              <a:pathLst>
                <a:path w="849629" h="422275">
                  <a:moveTo>
                    <a:pt x="849322" y="0"/>
                  </a:moveTo>
                  <a:lnTo>
                    <a:pt x="0" y="421827"/>
                  </a:lnTo>
                </a:path>
              </a:pathLst>
            </a:custGeom>
            <a:ln w="76199">
              <a:solidFill>
                <a:srgbClr val="044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85094" y="1111253"/>
              <a:ext cx="365760" cy="266700"/>
            </a:xfrm>
            <a:custGeom>
              <a:avLst/>
              <a:gdLst/>
              <a:ahLst/>
              <a:cxnLst/>
              <a:rect l="l" t="t" r="r" b="b"/>
              <a:pathLst>
                <a:path w="365759" h="266700">
                  <a:moveTo>
                    <a:pt x="0" y="266544"/>
                  </a:moveTo>
                  <a:lnTo>
                    <a:pt x="253720" y="0"/>
                  </a:lnTo>
                  <a:lnTo>
                    <a:pt x="365693" y="225448"/>
                  </a:lnTo>
                  <a:lnTo>
                    <a:pt x="0" y="266544"/>
                  </a:lnTo>
                  <a:close/>
                </a:path>
              </a:pathLst>
            </a:custGeom>
            <a:solidFill>
              <a:srgbClr val="044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85094" y="1111253"/>
              <a:ext cx="365760" cy="266700"/>
            </a:xfrm>
            <a:custGeom>
              <a:avLst/>
              <a:gdLst/>
              <a:ahLst/>
              <a:cxnLst/>
              <a:rect l="l" t="t" r="r" b="b"/>
              <a:pathLst>
                <a:path w="365759" h="266700">
                  <a:moveTo>
                    <a:pt x="253720" y="0"/>
                  </a:moveTo>
                  <a:lnTo>
                    <a:pt x="0" y="266544"/>
                  </a:lnTo>
                  <a:lnTo>
                    <a:pt x="365693" y="225448"/>
                  </a:lnTo>
                  <a:lnTo>
                    <a:pt x="253720" y="0"/>
                  </a:lnTo>
                  <a:close/>
                </a:path>
              </a:pathLst>
            </a:custGeom>
            <a:ln w="76199">
              <a:solidFill>
                <a:srgbClr val="044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79550" y="4134981"/>
            <a:ext cx="812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10" dirty="0">
                <a:solidFill>
                  <a:srgbClr val="122549"/>
                </a:solidFill>
                <a:latin typeface="Trebuchet MS"/>
                <a:cs typeface="Trebuchet MS"/>
              </a:rPr>
              <a:t>S</a:t>
            </a:r>
            <a:r>
              <a:rPr sz="1800" spc="10" dirty="0">
                <a:solidFill>
                  <a:srgbClr val="122549"/>
                </a:solidFill>
                <a:latin typeface="Trebuchet MS"/>
                <a:cs typeface="Trebuchet MS"/>
              </a:rPr>
              <a:t>tartup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16549" y="360081"/>
            <a:ext cx="2173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solidFill>
                  <a:srgbClr val="122549"/>
                </a:solidFill>
                <a:latin typeface="Trebuchet MS"/>
                <a:cs typeface="Trebuchet MS"/>
              </a:rPr>
              <a:t>Empresa</a:t>
            </a:r>
            <a:r>
              <a:rPr sz="1800" spc="-114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122549"/>
                </a:solidFill>
                <a:latin typeface="Trebuchet MS"/>
                <a:cs typeface="Trebuchet MS"/>
              </a:rPr>
              <a:t>Lucro</a:t>
            </a:r>
            <a:r>
              <a:rPr sz="1800" spc="-114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122549"/>
                </a:solidFill>
                <a:latin typeface="Trebuchet MS"/>
                <a:cs typeface="Trebuchet MS"/>
              </a:rPr>
              <a:t>Real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1575" y="1340763"/>
            <a:ext cx="26130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80" dirty="0">
                <a:latin typeface="Trebuchet MS"/>
                <a:cs typeface="Trebuchet MS"/>
              </a:rPr>
              <a:t>Hugo</a:t>
            </a:r>
            <a:r>
              <a:rPr sz="2800" b="1" spc="-175" dirty="0">
                <a:latin typeface="Trebuchet MS"/>
                <a:cs typeface="Trebuchet MS"/>
              </a:rPr>
              <a:t> </a:t>
            </a:r>
            <a:r>
              <a:rPr sz="2800" b="1" spc="45" dirty="0">
                <a:latin typeface="Trebuchet MS"/>
                <a:cs typeface="Trebuchet MS"/>
              </a:rPr>
              <a:t>Giallanza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1325" y="2218061"/>
            <a:ext cx="3743960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00"/>
              </a:spcBef>
            </a:pPr>
            <a:r>
              <a:rPr sz="3300" b="1" spc="-254" dirty="0">
                <a:solidFill>
                  <a:srgbClr val="122549"/>
                </a:solidFill>
                <a:latin typeface="Trebuchet MS"/>
                <a:cs typeface="Trebuchet MS"/>
              </a:rPr>
              <a:t>+55</a:t>
            </a:r>
            <a:r>
              <a:rPr sz="3300" b="1" spc="-204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3300" b="1" spc="-120" dirty="0">
                <a:solidFill>
                  <a:srgbClr val="122549"/>
                </a:solidFill>
                <a:latin typeface="Trebuchet MS"/>
                <a:cs typeface="Trebuchet MS"/>
              </a:rPr>
              <a:t>61</a:t>
            </a:r>
            <a:r>
              <a:rPr sz="3300" b="1" spc="-204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3300" b="1" spc="-25" dirty="0">
                <a:solidFill>
                  <a:srgbClr val="122549"/>
                </a:solidFill>
                <a:latin typeface="Trebuchet MS"/>
                <a:cs typeface="Trebuchet MS"/>
              </a:rPr>
              <a:t>982</a:t>
            </a:r>
            <a:r>
              <a:rPr sz="3300" b="1" spc="-75" dirty="0">
                <a:solidFill>
                  <a:srgbClr val="122549"/>
                </a:solidFill>
                <a:latin typeface="Trebuchet MS"/>
                <a:cs typeface="Trebuchet MS"/>
              </a:rPr>
              <a:t>7</a:t>
            </a:r>
            <a:r>
              <a:rPr sz="3300" b="1" spc="-25" dirty="0">
                <a:solidFill>
                  <a:srgbClr val="122549"/>
                </a:solidFill>
                <a:latin typeface="Trebuchet MS"/>
                <a:cs typeface="Trebuchet MS"/>
              </a:rPr>
              <a:t>5-22</a:t>
            </a:r>
            <a:r>
              <a:rPr sz="3300" b="1" spc="-215" dirty="0">
                <a:solidFill>
                  <a:srgbClr val="122549"/>
                </a:solidFill>
                <a:latin typeface="Trebuchet MS"/>
                <a:cs typeface="Trebuchet MS"/>
              </a:rPr>
              <a:t>7</a:t>
            </a:r>
            <a:r>
              <a:rPr sz="3300" b="1" spc="-50" dirty="0">
                <a:solidFill>
                  <a:srgbClr val="122549"/>
                </a:solidFill>
                <a:latin typeface="Trebuchet MS"/>
                <a:cs typeface="Trebuchet MS"/>
              </a:rPr>
              <a:t>4</a:t>
            </a:r>
            <a:endParaRPr sz="3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  <a:hlinkClick r:id="rId3"/>
              </a:rPr>
              <a:t>presidencia@brasilstartups.org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1325" y="3612298"/>
            <a:ext cx="5402580" cy="81153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670"/>
              </a:spcBef>
            </a:pPr>
            <a:r>
              <a:rPr sz="1400" b="1" spc="75" dirty="0">
                <a:solidFill>
                  <a:srgbClr val="FFFFFF"/>
                </a:solidFill>
                <a:latin typeface="Trebuchet MS"/>
                <a:cs typeface="Trebuchet MS"/>
              </a:rPr>
              <a:t>AK</a:t>
            </a:r>
            <a:r>
              <a:rPr sz="1400" b="1" spc="45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1400" b="1" spc="7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8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400" b="1" spc="3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b="1" spc="195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1400" b="1" spc="70" dirty="0">
                <a:solidFill>
                  <a:srgbClr val="FFFFFF"/>
                </a:solidFill>
                <a:latin typeface="Trebuchet MS"/>
                <a:cs typeface="Trebuchet MS"/>
              </a:rPr>
              <a:t>ORKING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</a:pP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SRTVN,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edifício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radio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center,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primeiro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subsolo,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salas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ss18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Trebuchet MS"/>
                <a:cs typeface="Trebuchet MS"/>
              </a:rPr>
              <a:t>ss28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- </a:t>
            </a:r>
            <a:r>
              <a:rPr sz="1400" spc="-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sa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6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e,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Brasília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70719-900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42125" y="1285422"/>
            <a:ext cx="3330575" cy="318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1925">
              <a:lnSpc>
                <a:spcPct val="114999"/>
              </a:lnSpc>
              <a:spcBef>
                <a:spcPts val="100"/>
              </a:spcBef>
            </a:pPr>
            <a:r>
              <a:rPr sz="1200" spc="40" dirty="0">
                <a:latin typeface="Verdana"/>
                <a:cs typeface="Verdana"/>
              </a:rPr>
              <a:t>A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Brasil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Startups,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existe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desde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-180" dirty="0">
                <a:latin typeface="Verdana"/>
                <a:cs typeface="Verdana"/>
              </a:rPr>
              <a:t>2011,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sendo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10" dirty="0">
                <a:latin typeface="Verdana"/>
                <a:cs typeface="Verdana"/>
              </a:rPr>
              <a:t>construída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por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45" dirty="0">
                <a:latin typeface="Verdana"/>
                <a:cs typeface="Verdana"/>
              </a:rPr>
              <a:t>uma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sólida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rede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de</a:t>
            </a:r>
            <a:endParaRPr sz="1200">
              <a:latin typeface="Verdana"/>
              <a:cs typeface="Verdana"/>
            </a:endParaRPr>
          </a:p>
          <a:p>
            <a:pPr marL="12700" marR="123825">
              <a:lnSpc>
                <a:spcPct val="114999"/>
              </a:lnSpc>
            </a:pPr>
            <a:r>
              <a:rPr sz="1200" dirty="0">
                <a:latin typeface="Verdana"/>
                <a:cs typeface="Verdana"/>
              </a:rPr>
              <a:t>a</a:t>
            </a:r>
            <a:r>
              <a:rPr sz="1200" spc="-25" dirty="0">
                <a:latin typeface="Verdana"/>
                <a:cs typeface="Verdana"/>
              </a:rPr>
              <a:t>t</a:t>
            </a:r>
            <a:r>
              <a:rPr sz="1200" spc="-5" dirty="0">
                <a:latin typeface="Verdana"/>
                <a:cs typeface="Verdana"/>
              </a:rPr>
              <a:t>o</a:t>
            </a:r>
            <a:r>
              <a:rPr sz="1200" spc="-25" dirty="0">
                <a:latin typeface="Verdana"/>
                <a:cs typeface="Verdana"/>
              </a:rPr>
              <a:t>r</a:t>
            </a:r>
            <a:r>
              <a:rPr sz="1200" spc="-45" dirty="0">
                <a:latin typeface="Verdana"/>
                <a:cs typeface="Verdana"/>
              </a:rPr>
              <a:t>es</a:t>
            </a:r>
            <a:r>
              <a:rPr sz="1200" spc="-25" dirty="0">
                <a:latin typeface="Verdana"/>
                <a:cs typeface="Verdana"/>
              </a:rPr>
              <a:t>-</a:t>
            </a:r>
            <a:r>
              <a:rPr sz="1200" spc="40" dirty="0">
                <a:latin typeface="Verdana"/>
                <a:cs typeface="Verdana"/>
              </a:rPr>
              <a:t>c</a:t>
            </a:r>
            <a:r>
              <a:rPr sz="1200" spc="20" dirty="0">
                <a:latin typeface="Verdana"/>
                <a:cs typeface="Verdana"/>
              </a:rPr>
              <a:t>h</a:t>
            </a:r>
            <a:r>
              <a:rPr sz="1200" dirty="0">
                <a:latin typeface="Verdana"/>
                <a:cs typeface="Verdana"/>
              </a:rPr>
              <a:t>a</a:t>
            </a:r>
            <a:r>
              <a:rPr sz="1200" spc="-80" dirty="0">
                <a:latin typeface="Verdana"/>
                <a:cs typeface="Verdana"/>
              </a:rPr>
              <a:t>v</a:t>
            </a:r>
            <a:r>
              <a:rPr sz="1200" spc="10" dirty="0">
                <a:latin typeface="Verdana"/>
                <a:cs typeface="Verdana"/>
              </a:rPr>
              <a:t>e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-55" dirty="0">
                <a:latin typeface="Verdana"/>
                <a:cs typeface="Verdana"/>
              </a:rPr>
              <a:t>r</a:t>
            </a:r>
            <a:r>
              <a:rPr sz="1200" spc="20" dirty="0">
                <a:latin typeface="Verdana"/>
                <a:cs typeface="Verdana"/>
              </a:rPr>
              <a:t>eunidos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55" dirty="0">
                <a:latin typeface="Verdana"/>
                <a:cs typeface="Verdana"/>
              </a:rPr>
              <a:t>em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p</a:t>
            </a:r>
            <a:r>
              <a:rPr sz="1200" spc="-10" dirty="0">
                <a:latin typeface="Verdana"/>
                <a:cs typeface="Verdana"/>
              </a:rPr>
              <a:t>r</a:t>
            </a:r>
            <a:r>
              <a:rPr sz="1200" spc="5" dirty="0">
                <a:latin typeface="Verdana"/>
                <a:cs typeface="Verdana"/>
              </a:rPr>
              <a:t>ol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do  </a:t>
            </a:r>
            <a:r>
              <a:rPr sz="1200" spc="5" dirty="0">
                <a:latin typeface="Verdana"/>
                <a:cs typeface="Verdana"/>
              </a:rPr>
              <a:t>desenvolvimento </a:t>
            </a:r>
            <a:r>
              <a:rPr sz="1200" spc="45" dirty="0">
                <a:latin typeface="Verdana"/>
                <a:cs typeface="Verdana"/>
              </a:rPr>
              <a:t>do </a:t>
            </a:r>
            <a:r>
              <a:rPr sz="1200" dirty="0">
                <a:latin typeface="Verdana"/>
                <a:cs typeface="Verdana"/>
              </a:rPr>
              <a:t>ecossistema </a:t>
            </a:r>
            <a:r>
              <a:rPr sz="1200" spc="35" dirty="0">
                <a:latin typeface="Verdana"/>
                <a:cs typeface="Verdana"/>
              </a:rPr>
              <a:t>de </a:t>
            </a:r>
            <a:r>
              <a:rPr sz="1200" spc="40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t</a:t>
            </a:r>
            <a:r>
              <a:rPr sz="1200" spc="20" dirty="0">
                <a:latin typeface="Verdana"/>
                <a:cs typeface="Verdana"/>
              </a:rPr>
              <a:t>ecnologia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10" dirty="0">
                <a:latin typeface="Verdana"/>
                <a:cs typeface="Verdana"/>
              </a:rPr>
              <a:t>e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in</a:t>
            </a:r>
            <a:r>
              <a:rPr sz="1200" spc="5" dirty="0">
                <a:latin typeface="Verdana"/>
                <a:cs typeface="Verdana"/>
              </a:rPr>
              <a:t>o</a:t>
            </a:r>
            <a:r>
              <a:rPr sz="1200" spc="-80" dirty="0">
                <a:latin typeface="Verdana"/>
                <a:cs typeface="Verdana"/>
              </a:rPr>
              <a:t>v</a:t>
            </a:r>
            <a:r>
              <a:rPr sz="1200" spc="10" dirty="0">
                <a:latin typeface="Verdana"/>
                <a:cs typeface="Verdana"/>
              </a:rPr>
              <a:t>ação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45" dirty="0">
                <a:latin typeface="Verdana"/>
                <a:cs typeface="Verdana"/>
              </a:rPr>
              <a:t>do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65" dirty="0">
                <a:latin typeface="Verdana"/>
                <a:cs typeface="Verdana"/>
              </a:rPr>
              <a:t>DF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10" dirty="0">
                <a:latin typeface="Verdana"/>
                <a:cs typeface="Verdana"/>
              </a:rPr>
              <a:t>e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RID</a:t>
            </a:r>
            <a:r>
              <a:rPr sz="1200" spc="10" dirty="0">
                <a:latin typeface="Verdana"/>
                <a:cs typeface="Verdana"/>
              </a:rPr>
              <a:t>E</a:t>
            </a:r>
            <a:r>
              <a:rPr sz="1200" spc="-180" dirty="0">
                <a:latin typeface="Verdana"/>
                <a:cs typeface="Verdana"/>
              </a:rPr>
              <a:t>.  </a:t>
            </a:r>
            <a:r>
              <a:rPr sz="1200" spc="20" dirty="0">
                <a:latin typeface="Verdana"/>
                <a:cs typeface="Verdana"/>
              </a:rPr>
              <a:t>Desde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entã</a:t>
            </a:r>
            <a:r>
              <a:rPr sz="1200" spc="-5" dirty="0">
                <a:latin typeface="Verdana"/>
                <a:cs typeface="Verdana"/>
              </a:rPr>
              <a:t>o</a:t>
            </a:r>
            <a:r>
              <a:rPr sz="1200" spc="-185" dirty="0">
                <a:latin typeface="Verdana"/>
                <a:cs typeface="Verdana"/>
              </a:rPr>
              <a:t>,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-80" dirty="0">
                <a:latin typeface="Verdana"/>
                <a:cs typeface="Verdana"/>
              </a:rPr>
              <a:t>v</a:t>
            </a:r>
            <a:r>
              <a:rPr sz="1200" spc="55" dirty="0">
                <a:latin typeface="Verdana"/>
                <a:cs typeface="Verdana"/>
              </a:rPr>
              <a:t>em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p</a:t>
            </a:r>
            <a:r>
              <a:rPr sz="1200" spc="-10" dirty="0">
                <a:latin typeface="Verdana"/>
                <a:cs typeface="Verdana"/>
              </a:rPr>
              <a:t>r</a:t>
            </a:r>
            <a:r>
              <a:rPr sz="1200" spc="20" dirty="0">
                <a:latin typeface="Verdana"/>
                <a:cs typeface="Verdana"/>
              </a:rPr>
              <a:t>otagonizando  </a:t>
            </a:r>
            <a:r>
              <a:rPr sz="1200" spc="-10" dirty="0">
                <a:latin typeface="Verdana"/>
                <a:cs typeface="Verdana"/>
              </a:rPr>
              <a:t>iniciativas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emblemáticas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45" dirty="0">
                <a:latin typeface="Verdana"/>
                <a:cs typeface="Verdana"/>
              </a:rPr>
              <a:t>como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o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apoio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ao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ct val="114999"/>
              </a:lnSpc>
            </a:pPr>
            <a:r>
              <a:rPr sz="1200" spc="-10" dirty="0">
                <a:latin typeface="Verdana"/>
                <a:cs typeface="Verdana"/>
              </a:rPr>
              <a:t>su</a:t>
            </a:r>
            <a:r>
              <a:rPr sz="1200" spc="-30" dirty="0">
                <a:latin typeface="Verdana"/>
                <a:cs typeface="Verdana"/>
              </a:rPr>
              <a:t>r</a:t>
            </a:r>
            <a:r>
              <a:rPr sz="1200" spc="40" dirty="0">
                <a:latin typeface="Verdana"/>
                <a:cs typeface="Verdana"/>
              </a:rPr>
              <a:t>gimen</a:t>
            </a:r>
            <a:r>
              <a:rPr sz="1200" dirty="0">
                <a:latin typeface="Verdana"/>
                <a:cs typeface="Verdana"/>
              </a:rPr>
              <a:t>t</a:t>
            </a:r>
            <a:r>
              <a:rPr sz="1200" spc="20" dirty="0">
                <a:latin typeface="Verdana"/>
                <a:cs typeface="Verdana"/>
              </a:rPr>
              <a:t>o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de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sta</a:t>
            </a:r>
            <a:r>
              <a:rPr sz="1200" spc="-5" dirty="0">
                <a:latin typeface="Verdana"/>
                <a:cs typeface="Verdana"/>
              </a:rPr>
              <a:t>r</a:t>
            </a:r>
            <a:r>
              <a:rPr sz="1200" spc="20" dirty="0">
                <a:latin typeface="Verdana"/>
                <a:cs typeface="Verdana"/>
              </a:rPr>
              <a:t>tups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disrupti</a:t>
            </a:r>
            <a:r>
              <a:rPr sz="1200" spc="-15" dirty="0">
                <a:latin typeface="Verdana"/>
                <a:cs typeface="Verdana"/>
              </a:rPr>
              <a:t>v</a:t>
            </a:r>
            <a:r>
              <a:rPr sz="1200" spc="-30" dirty="0">
                <a:latin typeface="Verdana"/>
                <a:cs typeface="Verdana"/>
              </a:rPr>
              <a:t>as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no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65" dirty="0">
                <a:latin typeface="Verdana"/>
                <a:cs typeface="Verdana"/>
              </a:rPr>
              <a:t>DF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e  </a:t>
            </a:r>
            <a:r>
              <a:rPr sz="1200" spc="-15" dirty="0">
                <a:latin typeface="Verdana"/>
                <a:cs typeface="Verdana"/>
              </a:rPr>
              <a:t>a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captação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da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10" dirty="0">
                <a:latin typeface="Verdana"/>
                <a:cs typeface="Verdana"/>
              </a:rPr>
              <a:t>C</a:t>
            </a:r>
            <a:r>
              <a:rPr sz="1200" spc="30" dirty="0">
                <a:latin typeface="Verdana"/>
                <a:cs typeface="Verdana"/>
              </a:rPr>
              <a:t>ampus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114" dirty="0">
                <a:latin typeface="Verdana"/>
                <a:cs typeface="Verdana"/>
              </a:rPr>
              <a:t>P</a:t>
            </a:r>
            <a:r>
              <a:rPr sz="1200" spc="-30" dirty="0">
                <a:latin typeface="Verdana"/>
                <a:cs typeface="Verdana"/>
              </a:rPr>
              <a:t>a</a:t>
            </a:r>
            <a:r>
              <a:rPr sz="1200" spc="-5" dirty="0">
                <a:latin typeface="Verdana"/>
                <a:cs typeface="Verdana"/>
              </a:rPr>
              <a:t>rt</a:t>
            </a:r>
            <a:r>
              <a:rPr sz="1200" spc="-60" dirty="0">
                <a:latin typeface="Verdana"/>
                <a:cs typeface="Verdana"/>
              </a:rPr>
              <a:t>y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60" dirty="0">
                <a:latin typeface="Verdana"/>
                <a:cs typeface="Verdana"/>
              </a:rPr>
              <a:t>p</a:t>
            </a:r>
            <a:r>
              <a:rPr sz="1200" spc="-30" dirty="0">
                <a:latin typeface="Verdana"/>
                <a:cs typeface="Verdana"/>
              </a:rPr>
              <a:t>a</a:t>
            </a:r>
            <a:r>
              <a:rPr sz="1200" spc="-80" dirty="0">
                <a:latin typeface="Verdana"/>
                <a:cs typeface="Verdana"/>
              </a:rPr>
              <a:t>r</a:t>
            </a:r>
            <a:r>
              <a:rPr sz="1200" spc="-15" dirty="0">
                <a:latin typeface="Verdana"/>
                <a:cs typeface="Verdana"/>
              </a:rPr>
              <a:t>a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B</a:t>
            </a:r>
            <a:r>
              <a:rPr sz="1200" spc="-45" dirty="0">
                <a:latin typeface="Verdana"/>
                <a:cs typeface="Verdana"/>
              </a:rPr>
              <a:t>r</a:t>
            </a:r>
            <a:r>
              <a:rPr sz="1200" spc="-40" dirty="0">
                <a:latin typeface="Verdana"/>
                <a:cs typeface="Verdana"/>
              </a:rPr>
              <a:t>asília.  </a:t>
            </a:r>
            <a:r>
              <a:rPr sz="1200" spc="75" dirty="0">
                <a:latin typeface="Verdana"/>
                <a:cs typeface="Verdana"/>
              </a:rPr>
              <a:t>Em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-90" dirty="0">
                <a:latin typeface="Verdana"/>
                <a:cs typeface="Verdana"/>
              </a:rPr>
              <a:t>2</a:t>
            </a:r>
            <a:r>
              <a:rPr sz="1200" spc="-25" dirty="0">
                <a:latin typeface="Verdana"/>
                <a:cs typeface="Verdana"/>
              </a:rPr>
              <a:t>0</a:t>
            </a:r>
            <a:r>
              <a:rPr sz="1200" spc="-30" dirty="0">
                <a:latin typeface="Verdana"/>
                <a:cs typeface="Verdana"/>
              </a:rPr>
              <a:t>2</a:t>
            </a:r>
            <a:r>
              <a:rPr sz="1200" spc="15" dirty="0">
                <a:latin typeface="Verdana"/>
                <a:cs typeface="Verdana"/>
              </a:rPr>
              <a:t>0</a:t>
            </a:r>
            <a:r>
              <a:rPr sz="1200" spc="-185" dirty="0">
                <a:latin typeface="Verdana"/>
                <a:cs typeface="Verdana"/>
              </a:rPr>
              <a:t>,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-35" dirty="0">
                <a:latin typeface="Verdana"/>
                <a:cs typeface="Verdana"/>
              </a:rPr>
              <a:t>f</a:t>
            </a:r>
            <a:r>
              <a:rPr sz="1200" spc="5" dirty="0">
                <a:latin typeface="Verdana"/>
                <a:cs typeface="Verdana"/>
              </a:rPr>
              <a:t>oi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co</a:t>
            </a:r>
            <a:r>
              <a:rPr sz="1200" spc="20" dirty="0">
                <a:latin typeface="Verdana"/>
                <a:cs typeface="Verdana"/>
              </a:rPr>
              <a:t>n</a:t>
            </a:r>
            <a:r>
              <a:rPr sz="1200" spc="5" dirty="0">
                <a:latin typeface="Verdana"/>
                <a:cs typeface="Verdana"/>
              </a:rPr>
              <a:t>vidada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a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-35" dirty="0">
                <a:latin typeface="Verdana"/>
                <a:cs typeface="Verdana"/>
              </a:rPr>
              <a:t>f</a:t>
            </a:r>
            <a:r>
              <a:rPr sz="1200" spc="-20" dirty="0">
                <a:latin typeface="Verdana"/>
                <a:cs typeface="Verdana"/>
              </a:rPr>
              <a:t>a</a:t>
            </a:r>
            <a:r>
              <a:rPr sz="1200" spc="-30" dirty="0">
                <a:latin typeface="Verdana"/>
                <a:cs typeface="Verdana"/>
              </a:rPr>
              <a:t>z</a:t>
            </a:r>
            <a:r>
              <a:rPr sz="1200" spc="-15" dirty="0">
                <a:latin typeface="Verdana"/>
                <a:cs typeface="Verdana"/>
              </a:rPr>
              <a:t>er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60" dirty="0">
                <a:latin typeface="Verdana"/>
                <a:cs typeface="Verdana"/>
              </a:rPr>
              <a:t>p</a:t>
            </a:r>
            <a:r>
              <a:rPr sz="1200" spc="-30" dirty="0">
                <a:latin typeface="Verdana"/>
                <a:cs typeface="Verdana"/>
              </a:rPr>
              <a:t>a</a:t>
            </a:r>
            <a:r>
              <a:rPr sz="1200" spc="-5" dirty="0">
                <a:latin typeface="Verdana"/>
                <a:cs typeface="Verdana"/>
              </a:rPr>
              <a:t>r</a:t>
            </a:r>
            <a:r>
              <a:rPr sz="1200" spc="-15" dirty="0">
                <a:latin typeface="Verdana"/>
                <a:cs typeface="Verdana"/>
              </a:rPr>
              <a:t>t</a:t>
            </a:r>
            <a:r>
              <a:rPr sz="1200" spc="10" dirty="0">
                <a:latin typeface="Verdana"/>
                <a:cs typeface="Verdana"/>
              </a:rPr>
              <a:t>e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do  </a:t>
            </a:r>
            <a:r>
              <a:rPr sz="1200" spc="-15" dirty="0">
                <a:latin typeface="Verdana"/>
                <a:cs typeface="Verdana"/>
              </a:rPr>
              <a:t>"</a:t>
            </a:r>
            <a:r>
              <a:rPr sz="1200" spc="-45" dirty="0">
                <a:latin typeface="Verdana"/>
                <a:cs typeface="Verdana"/>
              </a:rPr>
              <a:t>F</a:t>
            </a:r>
            <a:r>
              <a:rPr sz="1200" spc="35" dirty="0">
                <a:latin typeface="Verdana"/>
                <a:cs typeface="Verdana"/>
              </a:rPr>
              <a:t>órum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60" dirty="0">
                <a:latin typeface="Verdana"/>
                <a:cs typeface="Verdana"/>
              </a:rPr>
              <a:t>p</a:t>
            </a:r>
            <a:r>
              <a:rPr sz="1200" spc="-30" dirty="0">
                <a:latin typeface="Verdana"/>
                <a:cs typeface="Verdana"/>
              </a:rPr>
              <a:t>a</a:t>
            </a:r>
            <a:r>
              <a:rPr sz="1200" spc="-80" dirty="0">
                <a:latin typeface="Verdana"/>
                <a:cs typeface="Verdana"/>
              </a:rPr>
              <a:t>r</a:t>
            </a:r>
            <a:r>
              <a:rPr sz="1200" spc="-15" dirty="0">
                <a:latin typeface="Verdana"/>
                <a:cs typeface="Verdana"/>
              </a:rPr>
              <a:t>a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a</a:t>
            </a:r>
            <a:endParaRPr sz="1200">
              <a:latin typeface="Verdana"/>
              <a:cs typeface="Verdana"/>
            </a:endParaRPr>
          </a:p>
          <a:p>
            <a:pPr marL="12700" marR="90805">
              <a:lnSpc>
                <a:spcPct val="114999"/>
              </a:lnSpc>
            </a:pPr>
            <a:r>
              <a:rPr sz="1200" spc="-75" dirty="0">
                <a:latin typeface="Verdana"/>
                <a:cs typeface="Verdana"/>
              </a:rPr>
              <a:t>T</a:t>
            </a:r>
            <a:r>
              <a:rPr sz="1200" spc="-95" dirty="0">
                <a:latin typeface="Verdana"/>
                <a:cs typeface="Verdana"/>
              </a:rPr>
              <a:t>r</a:t>
            </a:r>
            <a:r>
              <a:rPr sz="1200" spc="-5" dirty="0">
                <a:latin typeface="Verdana"/>
                <a:cs typeface="Verdana"/>
              </a:rPr>
              <a:t>ans</a:t>
            </a:r>
            <a:r>
              <a:rPr sz="1200" spc="-20" dirty="0">
                <a:latin typeface="Verdana"/>
                <a:cs typeface="Verdana"/>
              </a:rPr>
              <a:t>f</a:t>
            </a:r>
            <a:r>
              <a:rPr sz="1200" spc="-5" dirty="0">
                <a:latin typeface="Verdana"/>
                <a:cs typeface="Verdana"/>
              </a:rPr>
              <a:t>o</a:t>
            </a:r>
            <a:r>
              <a:rPr sz="1200" spc="-15" dirty="0">
                <a:latin typeface="Verdana"/>
                <a:cs typeface="Verdana"/>
              </a:rPr>
              <a:t>r</a:t>
            </a:r>
            <a:r>
              <a:rPr sz="1200" spc="30" dirty="0">
                <a:latin typeface="Verdana"/>
                <a:cs typeface="Verdana"/>
              </a:rPr>
              <a:t>mação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Digital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45" dirty="0">
                <a:latin typeface="Verdana"/>
                <a:cs typeface="Verdana"/>
              </a:rPr>
              <a:t>do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10" dirty="0">
                <a:latin typeface="Verdana"/>
                <a:cs typeface="Verdana"/>
              </a:rPr>
              <a:t>G</a:t>
            </a:r>
            <a:r>
              <a:rPr sz="1200" spc="-15" dirty="0">
                <a:latin typeface="Verdana"/>
                <a:cs typeface="Verdana"/>
              </a:rPr>
              <a:t>o</a:t>
            </a:r>
            <a:r>
              <a:rPr sz="1200" spc="-80" dirty="0">
                <a:latin typeface="Verdana"/>
                <a:cs typeface="Verdana"/>
              </a:rPr>
              <a:t>v</a:t>
            </a:r>
            <a:r>
              <a:rPr sz="1200" spc="-15" dirty="0">
                <a:latin typeface="Verdana"/>
                <a:cs typeface="Verdana"/>
              </a:rPr>
              <a:t>e</a:t>
            </a:r>
            <a:r>
              <a:rPr sz="1200" spc="-20" dirty="0">
                <a:latin typeface="Verdana"/>
                <a:cs typeface="Verdana"/>
              </a:rPr>
              <a:t>r</a:t>
            </a:r>
            <a:r>
              <a:rPr sz="1200" spc="35" dirty="0">
                <a:latin typeface="Verdana"/>
                <a:cs typeface="Verdana"/>
              </a:rPr>
              <a:t>no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do  </a:t>
            </a:r>
            <a:r>
              <a:rPr sz="1200" dirty="0">
                <a:latin typeface="Verdana"/>
                <a:cs typeface="Verdana"/>
              </a:rPr>
              <a:t>Distrito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-40" dirty="0">
                <a:latin typeface="Verdana"/>
                <a:cs typeface="Verdana"/>
              </a:rPr>
              <a:t>Federal",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sendo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reconhecida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45" dirty="0">
                <a:latin typeface="Verdana"/>
                <a:cs typeface="Verdana"/>
              </a:rPr>
              <a:t>como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entidade </a:t>
            </a:r>
            <a:r>
              <a:rPr sz="1200" spc="-10" dirty="0">
                <a:latin typeface="Verdana"/>
                <a:cs typeface="Verdana"/>
              </a:rPr>
              <a:t>representativa </a:t>
            </a:r>
            <a:r>
              <a:rPr sz="1200" spc="45" dirty="0">
                <a:latin typeface="Verdana"/>
                <a:cs typeface="Verdana"/>
              </a:rPr>
              <a:t>do </a:t>
            </a:r>
            <a:r>
              <a:rPr sz="1200" spc="25" dirty="0">
                <a:latin typeface="Verdana"/>
                <a:cs typeface="Verdana"/>
              </a:rPr>
              <a:t>segmento </a:t>
            </a:r>
            <a:r>
              <a:rPr sz="1200" spc="35" dirty="0">
                <a:latin typeface="Verdana"/>
                <a:cs typeface="Verdana"/>
              </a:rPr>
              <a:t>de </a:t>
            </a:r>
            <a:r>
              <a:rPr sz="1200" spc="-409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in</a:t>
            </a:r>
            <a:r>
              <a:rPr sz="1200" spc="5" dirty="0">
                <a:latin typeface="Verdana"/>
                <a:cs typeface="Verdana"/>
              </a:rPr>
              <a:t>o</a:t>
            </a:r>
            <a:r>
              <a:rPr sz="1200" spc="-80" dirty="0">
                <a:latin typeface="Verdana"/>
                <a:cs typeface="Verdana"/>
              </a:rPr>
              <a:t>v</a:t>
            </a:r>
            <a:r>
              <a:rPr sz="1200" spc="10" dirty="0">
                <a:latin typeface="Verdana"/>
                <a:cs typeface="Verdana"/>
              </a:rPr>
              <a:t>ação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no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âmbi</a:t>
            </a:r>
            <a:r>
              <a:rPr sz="1200" spc="-5" dirty="0">
                <a:latin typeface="Verdana"/>
                <a:cs typeface="Verdana"/>
              </a:rPr>
              <a:t>t</a:t>
            </a:r>
            <a:r>
              <a:rPr sz="1200" spc="20" dirty="0">
                <a:latin typeface="Verdana"/>
                <a:cs typeface="Verdana"/>
              </a:rPr>
              <a:t>o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45" dirty="0">
                <a:latin typeface="Verdana"/>
                <a:cs typeface="Verdana"/>
              </a:rPr>
              <a:t>do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65" dirty="0">
                <a:latin typeface="Verdana"/>
                <a:cs typeface="Verdana"/>
              </a:rPr>
              <a:t>DF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10" dirty="0">
                <a:latin typeface="Verdana"/>
                <a:cs typeface="Verdana"/>
              </a:rPr>
              <a:t>e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RID</a:t>
            </a:r>
            <a:r>
              <a:rPr sz="1200" spc="10" dirty="0">
                <a:latin typeface="Verdana"/>
                <a:cs typeface="Verdana"/>
              </a:rPr>
              <a:t>E</a:t>
            </a:r>
            <a:r>
              <a:rPr sz="1200" spc="-185" dirty="0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01201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7849" y="1630260"/>
            <a:ext cx="2407285" cy="1793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800" b="1" spc="210" dirty="0">
                <a:solidFill>
                  <a:srgbClr val="FFFFFF"/>
                </a:solidFill>
                <a:latin typeface="Trebuchet MS"/>
                <a:cs typeface="Trebuchet MS"/>
              </a:rPr>
              <a:t>Quem </a:t>
            </a:r>
            <a:r>
              <a:rPr sz="5800" b="1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800" b="1" spc="345" dirty="0">
                <a:solidFill>
                  <a:srgbClr val="0097EE"/>
                </a:solidFill>
                <a:latin typeface="Trebuchet MS"/>
                <a:cs typeface="Trebuchet MS"/>
              </a:rPr>
              <a:t>Somos</a:t>
            </a:r>
            <a:endParaRPr sz="5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278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70" dirty="0"/>
              <a:t> </a:t>
            </a:r>
            <a:r>
              <a:rPr spc="-5" dirty="0"/>
              <a:t>Brasi</a:t>
            </a:r>
            <a:r>
              <a:rPr dirty="0"/>
              <a:t>l</a:t>
            </a:r>
            <a:r>
              <a:rPr spc="-5" dirty="0"/>
              <a:t> Startups: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67200" y="1572671"/>
            <a:ext cx="3048635" cy="2339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Nós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inspiramos,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capacitamos,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conectamos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e </a:t>
            </a:r>
            <a:r>
              <a:rPr sz="1200" spc="-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advogamos pelas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startups,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porque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acreditamos no papel da inovação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como </a:t>
            </a:r>
            <a:r>
              <a:rPr sz="1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motor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transformação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positiva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país.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 MT"/>
              <a:cs typeface="Arial MT"/>
            </a:endParaRPr>
          </a:p>
          <a:p>
            <a:pPr marL="469900" marR="692785" indent="-320675">
              <a:lnSpc>
                <a:spcPct val="114999"/>
              </a:lnSpc>
              <a:buChar char="●"/>
              <a:tabLst>
                <a:tab pos="469265" algn="l"/>
                <a:tab pos="469900" algn="l"/>
              </a:tabLst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2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mais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antiga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Brasil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se </a:t>
            </a:r>
            <a:r>
              <a:rPr sz="1200" spc="-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formalizar;</a:t>
            </a:r>
            <a:endParaRPr sz="1200">
              <a:latin typeface="Arial MT"/>
              <a:cs typeface="Arial MT"/>
            </a:endParaRPr>
          </a:p>
          <a:p>
            <a:pPr marL="469900" indent="-320675">
              <a:lnSpc>
                <a:spcPct val="100000"/>
              </a:lnSpc>
              <a:spcBef>
                <a:spcPts val="215"/>
              </a:spcBef>
              <a:buChar char="●"/>
              <a:tabLst>
                <a:tab pos="469265" algn="l"/>
                <a:tab pos="469900" algn="l"/>
              </a:tabLst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Em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construção;</a:t>
            </a:r>
            <a:endParaRPr sz="1200">
              <a:latin typeface="Arial MT"/>
              <a:cs typeface="Arial MT"/>
            </a:endParaRPr>
          </a:p>
          <a:p>
            <a:pPr marL="469900" indent="-320675">
              <a:lnSpc>
                <a:spcPct val="100000"/>
              </a:lnSpc>
              <a:spcBef>
                <a:spcPts val="215"/>
              </a:spcBef>
              <a:buChar char="●"/>
              <a:tabLst>
                <a:tab pos="469265" algn="l"/>
                <a:tab pos="469900" algn="l"/>
              </a:tabLst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10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anos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em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novembro;</a:t>
            </a:r>
            <a:endParaRPr sz="1200">
              <a:latin typeface="Arial MT"/>
              <a:cs typeface="Arial MT"/>
            </a:endParaRPr>
          </a:p>
          <a:p>
            <a:pPr marL="469900" marR="142875" indent="-320675">
              <a:lnSpc>
                <a:spcPct val="114999"/>
              </a:lnSpc>
              <a:buChar char="●"/>
              <a:tabLst>
                <a:tab pos="469265" algn="l"/>
                <a:tab pos="469900" algn="l"/>
              </a:tabLst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Os principais fundadores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são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donos </a:t>
            </a:r>
            <a:r>
              <a:rPr sz="1200" spc="-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startups.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" y="0"/>
            <a:ext cx="9143228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935" y="0"/>
            <a:ext cx="8868064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5325" y="1477515"/>
            <a:ext cx="309753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10" dirty="0">
                <a:solidFill>
                  <a:srgbClr val="122549"/>
                </a:solidFill>
                <a:latin typeface="Trebuchet MS"/>
                <a:cs typeface="Trebuchet MS"/>
              </a:rPr>
              <a:t>Lei</a:t>
            </a:r>
            <a:r>
              <a:rPr sz="4500" b="1" spc="-325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4500" b="1" spc="235" dirty="0">
                <a:solidFill>
                  <a:srgbClr val="122549"/>
                </a:solidFill>
                <a:latin typeface="Trebuchet MS"/>
                <a:cs typeface="Trebuchet MS"/>
              </a:rPr>
              <a:t>do</a:t>
            </a:r>
            <a:r>
              <a:rPr sz="4500" b="1" spc="-325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4500" b="1" spc="270" dirty="0">
                <a:solidFill>
                  <a:srgbClr val="122549"/>
                </a:solidFill>
                <a:latin typeface="Trebuchet MS"/>
                <a:cs typeface="Trebuchet MS"/>
              </a:rPr>
              <a:t>Bem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1175" y="2340331"/>
            <a:ext cx="3159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20" dirty="0">
                <a:solidFill>
                  <a:srgbClr val="122549"/>
                </a:solidFill>
                <a:latin typeface="Trebuchet MS"/>
                <a:cs typeface="Trebuchet MS"/>
              </a:rPr>
              <a:t>L</a:t>
            </a:r>
            <a:r>
              <a:rPr sz="1800" spc="-10" dirty="0">
                <a:solidFill>
                  <a:srgbClr val="122549"/>
                </a:solidFill>
                <a:latin typeface="Trebuchet MS"/>
                <a:cs typeface="Trebuchet MS"/>
              </a:rPr>
              <a:t>ei</a:t>
            </a:r>
            <a:r>
              <a:rPr sz="1800" spc="-90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1800" spc="120" dirty="0">
                <a:solidFill>
                  <a:srgbClr val="122549"/>
                </a:solidFill>
                <a:latin typeface="Trebuchet MS"/>
                <a:cs typeface="Trebuchet MS"/>
              </a:rPr>
              <a:t>do</a:t>
            </a:r>
            <a:r>
              <a:rPr sz="1800" spc="-90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1800" spc="145" dirty="0">
                <a:solidFill>
                  <a:srgbClr val="122549"/>
                </a:solidFill>
                <a:latin typeface="Trebuchet MS"/>
                <a:cs typeface="Trebuchet MS"/>
              </a:rPr>
              <a:t>Bem</a:t>
            </a:r>
            <a:r>
              <a:rPr sz="1800" spc="-90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1800" spc="-155" dirty="0">
                <a:solidFill>
                  <a:srgbClr val="122549"/>
                </a:solidFill>
                <a:latin typeface="Trebuchet MS"/>
                <a:cs typeface="Trebuchet MS"/>
              </a:rPr>
              <a:t>(</a:t>
            </a:r>
            <a:r>
              <a:rPr sz="1800" spc="-90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1800" spc="120" dirty="0">
                <a:solidFill>
                  <a:srgbClr val="122549"/>
                </a:solidFill>
                <a:latin typeface="Trebuchet MS"/>
                <a:cs typeface="Trebuchet MS"/>
              </a:rPr>
              <a:t>L</a:t>
            </a:r>
            <a:r>
              <a:rPr sz="1800" spc="-10" dirty="0">
                <a:solidFill>
                  <a:srgbClr val="122549"/>
                </a:solidFill>
                <a:latin typeface="Trebuchet MS"/>
                <a:cs typeface="Trebuchet MS"/>
              </a:rPr>
              <a:t>ei</a:t>
            </a:r>
            <a:r>
              <a:rPr sz="1800" spc="-90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122549"/>
                </a:solidFill>
                <a:latin typeface="Trebuchet MS"/>
                <a:cs typeface="Trebuchet MS"/>
              </a:rPr>
              <a:t>11.196</a:t>
            </a:r>
            <a:r>
              <a:rPr sz="1800" spc="-85" dirty="0">
                <a:solidFill>
                  <a:srgbClr val="122549"/>
                </a:solidFill>
                <a:latin typeface="Trebuchet MS"/>
                <a:cs typeface="Trebuchet MS"/>
              </a:rPr>
              <a:t>/</a:t>
            </a:r>
            <a:r>
              <a:rPr sz="1800" spc="45" dirty="0">
                <a:solidFill>
                  <a:srgbClr val="122549"/>
                </a:solidFill>
                <a:latin typeface="Trebuchet MS"/>
                <a:cs typeface="Trebuchet MS"/>
              </a:rPr>
              <a:t>2005)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59450" y="789725"/>
            <a:ext cx="3834765" cy="3618229"/>
            <a:chOff x="4659450" y="789725"/>
            <a:chExt cx="3834765" cy="361822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9450" y="789725"/>
              <a:ext cx="3834599" cy="3617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6450" y="1017725"/>
              <a:ext cx="2857499" cy="2857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625" y="138615"/>
            <a:ext cx="63627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235" dirty="0">
                <a:solidFill>
                  <a:srgbClr val="122549"/>
                </a:solidFill>
                <a:latin typeface="Trebuchet MS"/>
                <a:cs typeface="Trebuchet MS"/>
              </a:rPr>
              <a:t>O</a:t>
            </a:r>
            <a:r>
              <a:rPr sz="4500" b="1" spc="-280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4500" b="1" spc="225" dirty="0">
                <a:solidFill>
                  <a:srgbClr val="122549"/>
                </a:solidFill>
                <a:latin typeface="Trebuchet MS"/>
                <a:cs typeface="Trebuchet MS"/>
              </a:rPr>
              <a:t>QUE</a:t>
            </a:r>
            <a:r>
              <a:rPr sz="4500" b="1" spc="-280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4500" b="1" spc="140" dirty="0">
                <a:solidFill>
                  <a:srgbClr val="122549"/>
                </a:solidFill>
                <a:latin typeface="Trebuchet MS"/>
                <a:cs typeface="Trebuchet MS"/>
              </a:rPr>
              <a:t>É</a:t>
            </a:r>
            <a:r>
              <a:rPr sz="4500" b="1" spc="-420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4500" b="1" spc="170" dirty="0">
                <a:solidFill>
                  <a:srgbClr val="122549"/>
                </a:solidFill>
                <a:latin typeface="Trebuchet MS"/>
                <a:cs typeface="Trebuchet MS"/>
              </a:rPr>
              <a:t>A</a:t>
            </a:r>
            <a:r>
              <a:rPr sz="4500" b="1" spc="-420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4500" b="1" spc="105" dirty="0">
                <a:solidFill>
                  <a:srgbClr val="122549"/>
                </a:solidFill>
                <a:latin typeface="Trebuchet MS"/>
                <a:cs typeface="Trebuchet MS"/>
              </a:rPr>
              <a:t>LEI</a:t>
            </a:r>
            <a:r>
              <a:rPr sz="4500" b="1" spc="-280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4500" b="1" spc="280" dirty="0">
                <a:solidFill>
                  <a:srgbClr val="122549"/>
                </a:solidFill>
                <a:latin typeface="Trebuchet MS"/>
                <a:cs typeface="Trebuchet MS"/>
              </a:rPr>
              <a:t>DO</a:t>
            </a:r>
            <a:r>
              <a:rPr sz="4500" b="1" spc="-280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4500" b="1" spc="320" dirty="0">
                <a:solidFill>
                  <a:srgbClr val="122549"/>
                </a:solidFill>
                <a:latin typeface="Trebuchet MS"/>
                <a:cs typeface="Trebuchet MS"/>
              </a:rPr>
              <a:t>BEM?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6274" y="2007408"/>
            <a:ext cx="6956425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800" spc="155" dirty="0">
                <a:solidFill>
                  <a:srgbClr val="122549"/>
                </a:solidFill>
                <a:latin typeface="Trebuchet MS"/>
                <a:cs typeface="Trebuchet MS"/>
              </a:rPr>
              <a:t>A </a:t>
            </a:r>
            <a:r>
              <a:rPr sz="1800" spc="-130" dirty="0">
                <a:solidFill>
                  <a:srgbClr val="122549"/>
                </a:solidFill>
                <a:latin typeface="Trebuchet MS"/>
                <a:cs typeface="Trebuchet MS"/>
              </a:rPr>
              <a:t>Lei.° </a:t>
            </a:r>
            <a:r>
              <a:rPr sz="1800" spc="-105" dirty="0">
                <a:solidFill>
                  <a:srgbClr val="122549"/>
                </a:solidFill>
                <a:latin typeface="Trebuchet MS"/>
                <a:cs typeface="Trebuchet MS"/>
              </a:rPr>
              <a:t>11.196, </a:t>
            </a:r>
            <a:r>
              <a:rPr sz="1800" spc="105" dirty="0">
                <a:solidFill>
                  <a:srgbClr val="122549"/>
                </a:solidFill>
                <a:latin typeface="Trebuchet MS"/>
                <a:cs typeface="Trebuchet MS"/>
              </a:rPr>
              <a:t>de </a:t>
            </a:r>
            <a:r>
              <a:rPr sz="1800" spc="-60" dirty="0">
                <a:solidFill>
                  <a:srgbClr val="122549"/>
                </a:solidFill>
                <a:latin typeface="Trebuchet MS"/>
                <a:cs typeface="Trebuchet MS"/>
              </a:rPr>
              <a:t>21 </a:t>
            </a:r>
            <a:r>
              <a:rPr sz="1800" spc="105" dirty="0">
                <a:solidFill>
                  <a:srgbClr val="122549"/>
                </a:solidFill>
                <a:latin typeface="Trebuchet MS"/>
                <a:cs typeface="Trebuchet MS"/>
              </a:rPr>
              <a:t>de </a:t>
            </a:r>
            <a:r>
              <a:rPr sz="1800" spc="75" dirty="0">
                <a:solidFill>
                  <a:srgbClr val="122549"/>
                </a:solidFill>
                <a:latin typeface="Trebuchet MS"/>
                <a:cs typeface="Trebuchet MS"/>
              </a:rPr>
              <a:t>novembro </a:t>
            </a:r>
            <a:r>
              <a:rPr sz="1800" spc="105" dirty="0">
                <a:solidFill>
                  <a:srgbClr val="122549"/>
                </a:solidFill>
                <a:latin typeface="Trebuchet MS"/>
                <a:cs typeface="Trebuchet MS"/>
              </a:rPr>
              <a:t>de </a:t>
            </a:r>
            <a:r>
              <a:rPr sz="1800" spc="20" dirty="0">
                <a:solidFill>
                  <a:srgbClr val="122549"/>
                </a:solidFill>
                <a:latin typeface="Trebuchet MS"/>
                <a:cs typeface="Trebuchet MS"/>
              </a:rPr>
              <a:t>2005, </a:t>
            </a:r>
            <a:r>
              <a:rPr sz="1800" spc="70" dirty="0">
                <a:solidFill>
                  <a:srgbClr val="122549"/>
                </a:solidFill>
                <a:latin typeface="Trebuchet MS"/>
                <a:cs typeface="Trebuchet MS"/>
              </a:rPr>
              <a:t>conhecida </a:t>
            </a:r>
            <a:r>
              <a:rPr sz="1800" spc="120" dirty="0">
                <a:solidFill>
                  <a:srgbClr val="122549"/>
                </a:solidFill>
                <a:latin typeface="Trebuchet MS"/>
                <a:cs typeface="Trebuchet MS"/>
              </a:rPr>
              <a:t>como </a:t>
            </a:r>
            <a:r>
              <a:rPr sz="1800" spc="35" dirty="0">
                <a:solidFill>
                  <a:srgbClr val="122549"/>
                </a:solidFill>
                <a:latin typeface="Trebuchet MS"/>
                <a:cs typeface="Trebuchet MS"/>
              </a:rPr>
              <a:t>Lei </a:t>
            </a:r>
            <a:r>
              <a:rPr sz="1800" spc="40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1800" spc="120" dirty="0">
                <a:solidFill>
                  <a:srgbClr val="122549"/>
                </a:solidFill>
                <a:latin typeface="Trebuchet MS"/>
                <a:cs typeface="Trebuchet MS"/>
              </a:rPr>
              <a:t>do </a:t>
            </a:r>
            <a:r>
              <a:rPr sz="1800" spc="145" dirty="0">
                <a:solidFill>
                  <a:srgbClr val="122549"/>
                </a:solidFill>
                <a:latin typeface="Trebuchet MS"/>
                <a:cs typeface="Trebuchet MS"/>
              </a:rPr>
              <a:t>Bem </a:t>
            </a:r>
            <a:r>
              <a:rPr sz="1800" spc="80" dirty="0">
                <a:solidFill>
                  <a:srgbClr val="122549"/>
                </a:solidFill>
                <a:latin typeface="Trebuchet MS"/>
                <a:cs typeface="Trebuchet MS"/>
              </a:rPr>
              <a:t>é </a:t>
            </a:r>
            <a:r>
              <a:rPr sz="1800" spc="130" dirty="0">
                <a:solidFill>
                  <a:srgbClr val="122549"/>
                </a:solidFill>
                <a:latin typeface="Trebuchet MS"/>
                <a:cs typeface="Trebuchet MS"/>
              </a:rPr>
              <a:t>um </a:t>
            </a:r>
            <a:r>
              <a:rPr sz="1800" spc="55" dirty="0">
                <a:solidFill>
                  <a:srgbClr val="122549"/>
                </a:solidFill>
                <a:latin typeface="Trebuchet MS"/>
                <a:cs typeface="Trebuchet MS"/>
              </a:rPr>
              <a:t>apoio </a:t>
            </a:r>
            <a:r>
              <a:rPr sz="1800" spc="25" dirty="0">
                <a:solidFill>
                  <a:srgbClr val="122549"/>
                </a:solidFill>
                <a:latin typeface="Trebuchet MS"/>
                <a:cs typeface="Trebuchet MS"/>
              </a:rPr>
              <a:t>ﬁnanceiro </a:t>
            </a:r>
            <a:r>
              <a:rPr sz="1800" dirty="0">
                <a:solidFill>
                  <a:srgbClr val="122549"/>
                </a:solidFill>
                <a:latin typeface="Trebuchet MS"/>
                <a:cs typeface="Trebuchet MS"/>
              </a:rPr>
              <a:t>indireto</a:t>
            </a:r>
            <a:r>
              <a:rPr sz="1800" spc="5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22549"/>
                </a:solidFill>
                <a:latin typeface="Trebuchet MS"/>
                <a:cs typeface="Trebuchet MS"/>
              </a:rPr>
              <a:t>(incentivos ﬁscais) </a:t>
            </a:r>
            <a:r>
              <a:rPr sz="1800" spc="50" dirty="0">
                <a:solidFill>
                  <a:srgbClr val="122549"/>
                </a:solidFill>
                <a:latin typeface="Trebuchet MS"/>
                <a:cs typeface="Trebuchet MS"/>
              </a:rPr>
              <a:t>a </a:t>
            </a:r>
            <a:r>
              <a:rPr sz="1800" spc="55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122549"/>
                </a:solidFill>
                <a:latin typeface="Trebuchet MS"/>
                <a:cs typeface="Trebuchet MS"/>
              </a:rPr>
              <a:t>empresas</a:t>
            </a:r>
            <a:r>
              <a:rPr sz="1800" spc="95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122549"/>
                </a:solidFill>
                <a:latin typeface="Trebuchet MS"/>
                <a:cs typeface="Trebuchet MS"/>
              </a:rPr>
              <a:t>privadas</a:t>
            </a:r>
            <a:r>
              <a:rPr sz="1800" spc="55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1800" spc="95" dirty="0">
                <a:solidFill>
                  <a:srgbClr val="122549"/>
                </a:solidFill>
                <a:latin typeface="Trebuchet MS"/>
                <a:cs typeface="Trebuchet MS"/>
              </a:rPr>
              <a:t>que</a:t>
            </a:r>
            <a:r>
              <a:rPr sz="1800" spc="100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122549"/>
                </a:solidFill>
                <a:latin typeface="Trebuchet MS"/>
                <a:cs typeface="Trebuchet MS"/>
              </a:rPr>
              <a:t>realizam</a:t>
            </a:r>
            <a:r>
              <a:rPr sz="1800" spc="30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122549"/>
                </a:solidFill>
                <a:latin typeface="Trebuchet MS"/>
                <a:cs typeface="Trebuchet MS"/>
              </a:rPr>
              <a:t>pesquisa</a:t>
            </a:r>
            <a:r>
              <a:rPr sz="1800" spc="85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122549"/>
                </a:solidFill>
                <a:latin typeface="Trebuchet MS"/>
                <a:cs typeface="Trebuchet MS"/>
              </a:rPr>
              <a:t>tecnológica</a:t>
            </a:r>
            <a:r>
              <a:rPr sz="1800" spc="60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122549"/>
                </a:solidFill>
                <a:latin typeface="Trebuchet MS"/>
                <a:cs typeface="Trebuchet MS"/>
              </a:rPr>
              <a:t>e </a:t>
            </a:r>
            <a:r>
              <a:rPr sz="1800" spc="85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122549"/>
                </a:solidFill>
                <a:latin typeface="Trebuchet MS"/>
                <a:cs typeface="Trebuchet MS"/>
              </a:rPr>
              <a:t>desenvolvimento</a:t>
            </a:r>
            <a:r>
              <a:rPr sz="1800" spc="-95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122549"/>
                </a:solidFill>
                <a:latin typeface="Trebuchet MS"/>
                <a:cs typeface="Trebuchet MS"/>
              </a:rPr>
              <a:t>de</a:t>
            </a:r>
            <a:r>
              <a:rPr sz="1800" spc="-95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122549"/>
                </a:solidFill>
                <a:latin typeface="Trebuchet MS"/>
                <a:cs typeface="Trebuchet MS"/>
              </a:rPr>
              <a:t>inovação</a:t>
            </a:r>
            <a:r>
              <a:rPr sz="1800" spc="-95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122549"/>
                </a:solidFill>
                <a:latin typeface="Trebuchet MS"/>
                <a:cs typeface="Trebuchet MS"/>
              </a:rPr>
              <a:t>tecnológica,</a:t>
            </a:r>
            <a:r>
              <a:rPr sz="1800" spc="-90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122549"/>
                </a:solidFill>
                <a:latin typeface="Trebuchet MS"/>
                <a:cs typeface="Trebuchet MS"/>
              </a:rPr>
              <a:t>de</a:t>
            </a:r>
            <a:r>
              <a:rPr sz="1800" spc="-95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22549"/>
                </a:solidFill>
                <a:latin typeface="Trebuchet MS"/>
                <a:cs typeface="Trebuchet MS"/>
              </a:rPr>
              <a:t>forma</a:t>
            </a:r>
            <a:r>
              <a:rPr sz="1800" spc="-95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122549"/>
                </a:solidFill>
                <a:latin typeface="Trebuchet MS"/>
                <a:cs typeface="Trebuchet MS"/>
              </a:rPr>
              <a:t>automática.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625" y="138615"/>
            <a:ext cx="70313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204" dirty="0">
                <a:solidFill>
                  <a:srgbClr val="122549"/>
                </a:solidFill>
                <a:latin typeface="Trebuchet MS"/>
                <a:cs typeface="Trebuchet MS"/>
              </a:rPr>
              <a:t>Q</a:t>
            </a:r>
            <a:r>
              <a:rPr sz="4500" b="1" spc="195" dirty="0">
                <a:solidFill>
                  <a:srgbClr val="122549"/>
                </a:solidFill>
                <a:latin typeface="Trebuchet MS"/>
                <a:cs typeface="Trebuchet MS"/>
              </a:rPr>
              <a:t>U</a:t>
            </a:r>
            <a:r>
              <a:rPr sz="4500" b="1" spc="155" dirty="0">
                <a:solidFill>
                  <a:srgbClr val="122549"/>
                </a:solidFill>
                <a:latin typeface="Trebuchet MS"/>
                <a:cs typeface="Trebuchet MS"/>
              </a:rPr>
              <a:t>AL</a:t>
            </a:r>
            <a:r>
              <a:rPr sz="4500" b="1" spc="-415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4500" b="1" spc="235" dirty="0">
                <a:solidFill>
                  <a:srgbClr val="122549"/>
                </a:solidFill>
                <a:latin typeface="Trebuchet MS"/>
                <a:cs typeface="Trebuchet MS"/>
              </a:rPr>
              <a:t>O</a:t>
            </a:r>
            <a:r>
              <a:rPr sz="4500" b="1" spc="-280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4500" b="1" spc="225" dirty="0">
                <a:solidFill>
                  <a:srgbClr val="122549"/>
                </a:solidFill>
                <a:latin typeface="Trebuchet MS"/>
                <a:cs typeface="Trebuchet MS"/>
              </a:rPr>
              <a:t>CENÁRIO</a:t>
            </a:r>
            <a:r>
              <a:rPr sz="4500" b="1" spc="-415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4500" b="1" spc="-125" dirty="0">
                <a:solidFill>
                  <a:srgbClr val="122549"/>
                </a:solidFill>
                <a:latin typeface="Trebuchet MS"/>
                <a:cs typeface="Trebuchet MS"/>
              </a:rPr>
              <a:t>A</a:t>
            </a:r>
            <a:r>
              <a:rPr sz="4500" b="1" spc="30" dirty="0">
                <a:solidFill>
                  <a:srgbClr val="122549"/>
                </a:solidFill>
                <a:latin typeface="Trebuchet MS"/>
                <a:cs typeface="Trebuchet MS"/>
              </a:rPr>
              <a:t>T</a:t>
            </a:r>
            <a:r>
              <a:rPr sz="4500" b="1" spc="200" dirty="0">
                <a:solidFill>
                  <a:srgbClr val="122549"/>
                </a:solidFill>
                <a:latin typeface="Trebuchet MS"/>
                <a:cs typeface="Trebuchet MS"/>
              </a:rPr>
              <a:t>U</a:t>
            </a:r>
            <a:r>
              <a:rPr sz="4500" b="1" spc="165" dirty="0">
                <a:solidFill>
                  <a:srgbClr val="122549"/>
                </a:solidFill>
                <a:latin typeface="Trebuchet MS"/>
                <a:cs typeface="Trebuchet MS"/>
              </a:rPr>
              <a:t>A</a:t>
            </a:r>
            <a:r>
              <a:rPr sz="4500" b="1" spc="95" dirty="0">
                <a:solidFill>
                  <a:srgbClr val="122549"/>
                </a:solidFill>
                <a:latin typeface="Trebuchet MS"/>
                <a:cs typeface="Trebuchet MS"/>
              </a:rPr>
              <a:t>L</a:t>
            </a:r>
            <a:r>
              <a:rPr sz="4500" b="1" spc="215" dirty="0">
                <a:solidFill>
                  <a:srgbClr val="122549"/>
                </a:solidFill>
                <a:latin typeface="Trebuchet MS"/>
                <a:cs typeface="Trebuchet MS"/>
              </a:rPr>
              <a:t>?</a:t>
            </a:r>
            <a:endParaRPr sz="45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9998" y="1145725"/>
            <a:ext cx="6135625" cy="3622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625" y="138615"/>
            <a:ext cx="70313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204" dirty="0">
                <a:solidFill>
                  <a:srgbClr val="122549"/>
                </a:solidFill>
                <a:latin typeface="Trebuchet MS"/>
                <a:cs typeface="Trebuchet MS"/>
              </a:rPr>
              <a:t>Q</a:t>
            </a:r>
            <a:r>
              <a:rPr sz="4500" b="1" spc="195" dirty="0">
                <a:solidFill>
                  <a:srgbClr val="122549"/>
                </a:solidFill>
                <a:latin typeface="Trebuchet MS"/>
                <a:cs typeface="Trebuchet MS"/>
              </a:rPr>
              <a:t>U</a:t>
            </a:r>
            <a:r>
              <a:rPr sz="4500" b="1" spc="155" dirty="0">
                <a:solidFill>
                  <a:srgbClr val="122549"/>
                </a:solidFill>
                <a:latin typeface="Trebuchet MS"/>
                <a:cs typeface="Trebuchet MS"/>
              </a:rPr>
              <a:t>AL</a:t>
            </a:r>
            <a:r>
              <a:rPr sz="4500" b="1" spc="-415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4500" b="1" spc="235" dirty="0">
                <a:solidFill>
                  <a:srgbClr val="122549"/>
                </a:solidFill>
                <a:latin typeface="Trebuchet MS"/>
                <a:cs typeface="Trebuchet MS"/>
              </a:rPr>
              <a:t>O</a:t>
            </a:r>
            <a:r>
              <a:rPr sz="4500" b="1" spc="-280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4500" b="1" spc="225" dirty="0">
                <a:solidFill>
                  <a:srgbClr val="122549"/>
                </a:solidFill>
                <a:latin typeface="Trebuchet MS"/>
                <a:cs typeface="Trebuchet MS"/>
              </a:rPr>
              <a:t>CENÁRIO</a:t>
            </a:r>
            <a:r>
              <a:rPr sz="4500" b="1" spc="-415" dirty="0">
                <a:solidFill>
                  <a:srgbClr val="122549"/>
                </a:solidFill>
                <a:latin typeface="Trebuchet MS"/>
                <a:cs typeface="Trebuchet MS"/>
              </a:rPr>
              <a:t> </a:t>
            </a:r>
            <a:r>
              <a:rPr sz="4500" b="1" spc="-125" dirty="0">
                <a:solidFill>
                  <a:srgbClr val="122549"/>
                </a:solidFill>
                <a:latin typeface="Trebuchet MS"/>
                <a:cs typeface="Trebuchet MS"/>
              </a:rPr>
              <a:t>A</a:t>
            </a:r>
            <a:r>
              <a:rPr sz="4500" b="1" spc="30" dirty="0">
                <a:solidFill>
                  <a:srgbClr val="122549"/>
                </a:solidFill>
                <a:latin typeface="Trebuchet MS"/>
                <a:cs typeface="Trebuchet MS"/>
              </a:rPr>
              <a:t>T</a:t>
            </a:r>
            <a:r>
              <a:rPr sz="4500" b="1" spc="200" dirty="0">
                <a:solidFill>
                  <a:srgbClr val="122549"/>
                </a:solidFill>
                <a:latin typeface="Trebuchet MS"/>
                <a:cs typeface="Trebuchet MS"/>
              </a:rPr>
              <a:t>U</a:t>
            </a:r>
            <a:r>
              <a:rPr sz="4500" b="1" spc="165" dirty="0">
                <a:solidFill>
                  <a:srgbClr val="122549"/>
                </a:solidFill>
                <a:latin typeface="Trebuchet MS"/>
                <a:cs typeface="Trebuchet MS"/>
              </a:rPr>
              <a:t>A</a:t>
            </a:r>
            <a:r>
              <a:rPr sz="4500" b="1" spc="95" dirty="0">
                <a:solidFill>
                  <a:srgbClr val="122549"/>
                </a:solidFill>
                <a:latin typeface="Trebuchet MS"/>
                <a:cs typeface="Trebuchet MS"/>
              </a:rPr>
              <a:t>L</a:t>
            </a:r>
            <a:r>
              <a:rPr sz="4500" b="1" spc="215" dirty="0">
                <a:solidFill>
                  <a:srgbClr val="122549"/>
                </a:solidFill>
                <a:latin typeface="Trebuchet MS"/>
                <a:cs typeface="Trebuchet MS"/>
              </a:rPr>
              <a:t>?</a:t>
            </a:r>
            <a:endParaRPr sz="45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5600" y="1143898"/>
            <a:ext cx="7652384" cy="2767330"/>
            <a:chOff x="535600" y="1143898"/>
            <a:chExt cx="7652384" cy="27673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600" y="1143898"/>
              <a:ext cx="7652349" cy="24677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7225" y="3743150"/>
              <a:ext cx="7460615" cy="167640"/>
            </a:xfrm>
            <a:custGeom>
              <a:avLst/>
              <a:gdLst/>
              <a:ahLst/>
              <a:cxnLst/>
              <a:rect l="l" t="t" r="r" b="b"/>
              <a:pathLst>
                <a:path w="7460615" h="167639">
                  <a:moveTo>
                    <a:pt x="7460134" y="167639"/>
                  </a:moveTo>
                  <a:lnTo>
                    <a:pt x="0" y="167639"/>
                  </a:lnTo>
                  <a:lnTo>
                    <a:pt x="0" y="0"/>
                  </a:lnTo>
                  <a:lnTo>
                    <a:pt x="7460134" y="0"/>
                  </a:lnTo>
                  <a:lnTo>
                    <a:pt x="7460134" y="1676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54525" y="3699716"/>
            <a:ext cx="7491730" cy="603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100" spc="-5" dirty="0">
                <a:solidFill>
                  <a:srgbClr val="5B8A8D"/>
                </a:solidFill>
                <a:latin typeface="Verdana"/>
                <a:cs typeface="Verdana"/>
              </a:rPr>
              <a:t>As</a:t>
            </a:r>
            <a:r>
              <a:rPr sz="1100" spc="-35" dirty="0">
                <a:solidFill>
                  <a:srgbClr val="5B8A8D"/>
                </a:solidFill>
                <a:latin typeface="Verdana"/>
                <a:cs typeface="Verdana"/>
              </a:rPr>
              <a:t> </a:t>
            </a:r>
            <a:r>
              <a:rPr sz="1100" spc="5" dirty="0">
                <a:solidFill>
                  <a:srgbClr val="5B8A8D"/>
                </a:solidFill>
                <a:latin typeface="Verdana"/>
                <a:cs typeface="Verdana"/>
              </a:rPr>
              <a:t>empresas</a:t>
            </a:r>
            <a:r>
              <a:rPr sz="1100" spc="-35" dirty="0">
                <a:solidFill>
                  <a:srgbClr val="5B8A8D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5B8A8D"/>
                </a:solidFill>
                <a:latin typeface="Verdana"/>
                <a:cs typeface="Verdana"/>
              </a:rPr>
              <a:t>optantes</a:t>
            </a:r>
            <a:r>
              <a:rPr sz="1100" spc="-35" dirty="0">
                <a:solidFill>
                  <a:srgbClr val="5B8A8D"/>
                </a:solidFill>
                <a:latin typeface="Verdana"/>
                <a:cs typeface="Verdana"/>
              </a:rPr>
              <a:t> </a:t>
            </a:r>
            <a:r>
              <a:rPr sz="1100" spc="20" dirty="0">
                <a:solidFill>
                  <a:srgbClr val="5B8A8D"/>
                </a:solidFill>
                <a:latin typeface="Verdana"/>
                <a:cs typeface="Verdana"/>
              </a:rPr>
              <a:t>pelo</a:t>
            </a:r>
            <a:r>
              <a:rPr sz="1100" spc="-30" dirty="0">
                <a:solidFill>
                  <a:srgbClr val="5B8A8D"/>
                </a:solidFill>
                <a:latin typeface="Verdana"/>
                <a:cs typeface="Verdana"/>
              </a:rPr>
              <a:t> </a:t>
            </a:r>
            <a:r>
              <a:rPr sz="1100" spc="20" dirty="0">
                <a:solidFill>
                  <a:srgbClr val="5B8A8D"/>
                </a:solidFill>
                <a:latin typeface="Verdana"/>
                <a:cs typeface="Verdana"/>
              </a:rPr>
              <a:t>regime</a:t>
            </a:r>
            <a:r>
              <a:rPr sz="1100" spc="-35" dirty="0">
                <a:solidFill>
                  <a:srgbClr val="5B8A8D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5B8A8D"/>
                </a:solidFill>
                <a:latin typeface="Verdana"/>
                <a:cs typeface="Verdana"/>
              </a:rPr>
              <a:t>de</a:t>
            </a:r>
            <a:r>
              <a:rPr sz="1100" spc="-35" dirty="0">
                <a:solidFill>
                  <a:srgbClr val="5B8A8D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5B8A8D"/>
                </a:solidFill>
                <a:latin typeface="Verdana"/>
                <a:cs typeface="Verdana"/>
              </a:rPr>
              <a:t>tributação</a:t>
            </a:r>
            <a:r>
              <a:rPr sz="1100" spc="-30" dirty="0">
                <a:solidFill>
                  <a:srgbClr val="5B8A8D"/>
                </a:solidFill>
                <a:latin typeface="Verdana"/>
                <a:cs typeface="Verdana"/>
              </a:rPr>
              <a:t> </a:t>
            </a:r>
            <a:r>
              <a:rPr sz="1100" spc="40" dirty="0">
                <a:solidFill>
                  <a:srgbClr val="5B8A8D"/>
                </a:solidFill>
                <a:latin typeface="Verdana"/>
                <a:cs typeface="Verdana"/>
              </a:rPr>
              <a:t>do</a:t>
            </a:r>
            <a:r>
              <a:rPr sz="1100" spc="-35" dirty="0">
                <a:solidFill>
                  <a:srgbClr val="5B8A8D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5B8A8D"/>
                </a:solidFill>
                <a:latin typeface="Verdana"/>
                <a:cs typeface="Verdana"/>
              </a:rPr>
              <a:t>“Lucro</a:t>
            </a:r>
            <a:r>
              <a:rPr sz="1100" spc="-35" dirty="0">
                <a:solidFill>
                  <a:srgbClr val="5B8A8D"/>
                </a:solidFill>
                <a:latin typeface="Verdana"/>
                <a:cs typeface="Verdana"/>
              </a:rPr>
              <a:t> real”</a:t>
            </a:r>
            <a:r>
              <a:rPr sz="1100" spc="-30" dirty="0">
                <a:solidFill>
                  <a:srgbClr val="5B8A8D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5B8A8D"/>
                </a:solidFill>
                <a:latin typeface="Verdana"/>
                <a:cs typeface="Verdana"/>
              </a:rPr>
              <a:t>compreendem</a:t>
            </a:r>
            <a:r>
              <a:rPr sz="1100" spc="-35" dirty="0">
                <a:solidFill>
                  <a:srgbClr val="5B8A8D"/>
                </a:solidFill>
                <a:latin typeface="Verdana"/>
                <a:cs typeface="Verdana"/>
              </a:rPr>
              <a:t> </a:t>
            </a:r>
            <a:r>
              <a:rPr sz="1100" spc="5" dirty="0">
                <a:solidFill>
                  <a:srgbClr val="5B8A8D"/>
                </a:solidFill>
                <a:latin typeface="Verdana"/>
                <a:cs typeface="Verdana"/>
              </a:rPr>
              <a:t>apenas</a:t>
            </a:r>
            <a:r>
              <a:rPr sz="1100" spc="-35" dirty="0">
                <a:solidFill>
                  <a:srgbClr val="5B8A8D"/>
                </a:solidFill>
                <a:latin typeface="Verdana"/>
                <a:cs typeface="Verdana"/>
              </a:rPr>
              <a:t> </a:t>
            </a:r>
            <a:r>
              <a:rPr sz="1100" spc="-114" dirty="0">
                <a:solidFill>
                  <a:srgbClr val="5B8A8D"/>
                </a:solidFill>
                <a:latin typeface="Verdana"/>
                <a:cs typeface="Verdana"/>
              </a:rPr>
              <a:t>3,02%</a:t>
            </a:r>
            <a:r>
              <a:rPr sz="1100" spc="-30" dirty="0">
                <a:solidFill>
                  <a:srgbClr val="5B8A8D"/>
                </a:solidFill>
                <a:latin typeface="Verdana"/>
                <a:cs typeface="Verdana"/>
              </a:rPr>
              <a:t> </a:t>
            </a:r>
            <a:r>
              <a:rPr sz="1100" spc="40" dirty="0">
                <a:solidFill>
                  <a:srgbClr val="5B8A8D"/>
                </a:solidFill>
                <a:latin typeface="Verdana"/>
                <a:cs typeface="Verdana"/>
              </a:rPr>
              <a:t>do</a:t>
            </a:r>
            <a:r>
              <a:rPr sz="1100" spc="-35" dirty="0">
                <a:solidFill>
                  <a:srgbClr val="5B8A8D"/>
                </a:solidFill>
                <a:latin typeface="Verdana"/>
                <a:cs typeface="Verdana"/>
              </a:rPr>
              <a:t> </a:t>
            </a:r>
            <a:r>
              <a:rPr sz="1100" spc="-30" dirty="0">
                <a:solidFill>
                  <a:srgbClr val="5B8A8D"/>
                </a:solidFill>
                <a:latin typeface="Verdana"/>
                <a:cs typeface="Verdana"/>
              </a:rPr>
              <a:t>total,</a:t>
            </a:r>
            <a:r>
              <a:rPr sz="1100" spc="-35" dirty="0">
                <a:solidFill>
                  <a:srgbClr val="5B8A8D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5B8A8D"/>
                </a:solidFill>
                <a:latin typeface="Verdana"/>
                <a:cs typeface="Verdana"/>
              </a:rPr>
              <a:t>no </a:t>
            </a:r>
            <a:r>
              <a:rPr sz="1100" spc="-375" dirty="0">
                <a:solidFill>
                  <a:srgbClr val="5B8A8D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5B8A8D"/>
                </a:solidFill>
                <a:latin typeface="Verdana"/>
                <a:cs typeface="Verdana"/>
              </a:rPr>
              <a:t>entanto </a:t>
            </a:r>
            <a:r>
              <a:rPr sz="1100" spc="-15" dirty="0">
                <a:solidFill>
                  <a:srgbClr val="5B8A8D"/>
                </a:solidFill>
                <a:latin typeface="Verdana"/>
                <a:cs typeface="Verdana"/>
              </a:rPr>
              <a:t>elas </a:t>
            </a:r>
            <a:r>
              <a:rPr sz="1100" spc="-10" dirty="0">
                <a:solidFill>
                  <a:srgbClr val="5B8A8D"/>
                </a:solidFill>
                <a:latin typeface="Verdana"/>
                <a:cs typeface="Verdana"/>
              </a:rPr>
              <a:t>são responsáveis </a:t>
            </a:r>
            <a:r>
              <a:rPr sz="1100" spc="15" dirty="0">
                <a:solidFill>
                  <a:srgbClr val="5B8A8D"/>
                </a:solidFill>
                <a:latin typeface="Verdana"/>
                <a:cs typeface="Verdana"/>
              </a:rPr>
              <a:t>por </a:t>
            </a:r>
            <a:r>
              <a:rPr sz="1100" spc="-114" dirty="0">
                <a:solidFill>
                  <a:srgbClr val="5B8A8D"/>
                </a:solidFill>
                <a:latin typeface="Verdana"/>
                <a:cs typeface="Verdana"/>
              </a:rPr>
              <a:t>76,32% </a:t>
            </a:r>
            <a:r>
              <a:rPr sz="1100" spc="20" dirty="0">
                <a:solidFill>
                  <a:srgbClr val="5B8A8D"/>
                </a:solidFill>
                <a:latin typeface="Verdana"/>
                <a:cs typeface="Verdana"/>
              </a:rPr>
              <a:t>da </a:t>
            </a:r>
            <a:r>
              <a:rPr sz="1100" dirty="0">
                <a:solidFill>
                  <a:srgbClr val="5B8A8D"/>
                </a:solidFill>
                <a:latin typeface="Verdana"/>
                <a:cs typeface="Verdana"/>
              </a:rPr>
              <a:t>receita </a:t>
            </a:r>
            <a:r>
              <a:rPr sz="1100" spc="15" dirty="0">
                <a:solidFill>
                  <a:srgbClr val="5B8A8D"/>
                </a:solidFill>
                <a:latin typeface="Verdana"/>
                <a:cs typeface="Verdana"/>
              </a:rPr>
              <a:t>bruta </a:t>
            </a:r>
            <a:r>
              <a:rPr sz="1100" dirty="0">
                <a:solidFill>
                  <a:srgbClr val="5B8A8D"/>
                </a:solidFill>
                <a:latin typeface="Verdana"/>
                <a:cs typeface="Verdana"/>
              </a:rPr>
              <a:t>total </a:t>
            </a:r>
            <a:r>
              <a:rPr sz="1100" spc="5" dirty="0">
                <a:solidFill>
                  <a:srgbClr val="5B8A8D"/>
                </a:solidFill>
                <a:latin typeface="Verdana"/>
                <a:cs typeface="Verdana"/>
              </a:rPr>
              <a:t>e </a:t>
            </a:r>
            <a:r>
              <a:rPr sz="1100" spc="15" dirty="0">
                <a:solidFill>
                  <a:srgbClr val="5B8A8D"/>
                </a:solidFill>
                <a:latin typeface="Verdana"/>
                <a:cs typeface="Verdana"/>
              </a:rPr>
              <a:t>por </a:t>
            </a:r>
            <a:r>
              <a:rPr sz="1100" spc="-100" dirty="0">
                <a:solidFill>
                  <a:srgbClr val="5B8A8D"/>
                </a:solidFill>
                <a:latin typeface="Verdana"/>
                <a:cs typeface="Verdana"/>
              </a:rPr>
              <a:t>79,02% </a:t>
            </a:r>
            <a:r>
              <a:rPr sz="1100" spc="20" dirty="0">
                <a:solidFill>
                  <a:srgbClr val="5B8A8D"/>
                </a:solidFill>
                <a:latin typeface="Verdana"/>
                <a:cs typeface="Verdana"/>
              </a:rPr>
              <a:t>da </a:t>
            </a:r>
            <a:r>
              <a:rPr sz="1100" spc="5" dirty="0">
                <a:solidFill>
                  <a:srgbClr val="5B8A8D"/>
                </a:solidFill>
                <a:latin typeface="Verdana"/>
                <a:cs typeface="Verdana"/>
              </a:rPr>
              <a:t>arrecadação </a:t>
            </a:r>
            <a:r>
              <a:rPr sz="1100" spc="15" dirty="0">
                <a:solidFill>
                  <a:srgbClr val="5B8A8D"/>
                </a:solidFill>
                <a:latin typeface="Verdana"/>
                <a:cs typeface="Verdana"/>
              </a:rPr>
              <a:t>dos </a:t>
            </a:r>
            <a:r>
              <a:rPr sz="1100" spc="5" dirty="0">
                <a:solidFill>
                  <a:srgbClr val="5B8A8D"/>
                </a:solidFill>
                <a:latin typeface="Verdana"/>
                <a:cs typeface="Verdana"/>
              </a:rPr>
              <a:t>tributos </a:t>
            </a:r>
            <a:r>
              <a:rPr sz="1100" spc="-375" dirty="0">
                <a:solidFill>
                  <a:srgbClr val="5B8A8D"/>
                </a:solidFill>
                <a:latin typeface="Verdana"/>
                <a:cs typeface="Verdana"/>
              </a:rPr>
              <a:t> </a:t>
            </a:r>
            <a:r>
              <a:rPr sz="1100" spc="-40" dirty="0">
                <a:solidFill>
                  <a:srgbClr val="5B8A8D"/>
                </a:solidFill>
                <a:latin typeface="Verdana"/>
                <a:cs typeface="Verdana"/>
              </a:rPr>
              <a:t>federais:</a:t>
            </a:r>
            <a:r>
              <a:rPr sz="1100" spc="-100" dirty="0">
                <a:solidFill>
                  <a:srgbClr val="5B8A8D"/>
                </a:solidFill>
                <a:latin typeface="Verdana"/>
                <a:cs typeface="Verdana"/>
              </a:rPr>
              <a:t> </a:t>
            </a:r>
            <a:r>
              <a:rPr sz="1100" spc="-30" dirty="0">
                <a:solidFill>
                  <a:srgbClr val="5B8A8D"/>
                </a:solidFill>
                <a:latin typeface="Verdana"/>
                <a:cs typeface="Verdana"/>
              </a:rPr>
              <a:t>IRPJ,</a:t>
            </a:r>
            <a:r>
              <a:rPr sz="1100" spc="-100" dirty="0">
                <a:solidFill>
                  <a:srgbClr val="5B8A8D"/>
                </a:solidFill>
                <a:latin typeface="Verdana"/>
                <a:cs typeface="Verdana"/>
              </a:rPr>
              <a:t> </a:t>
            </a:r>
            <a:r>
              <a:rPr sz="1100" spc="-25" dirty="0">
                <a:solidFill>
                  <a:srgbClr val="5B8A8D"/>
                </a:solidFill>
                <a:latin typeface="Verdana"/>
                <a:cs typeface="Verdana"/>
              </a:rPr>
              <a:t>CSLL,</a:t>
            </a:r>
            <a:r>
              <a:rPr sz="1100" spc="-100" dirty="0">
                <a:solidFill>
                  <a:srgbClr val="5B8A8D"/>
                </a:solidFill>
                <a:latin typeface="Verdana"/>
                <a:cs typeface="Verdana"/>
              </a:rPr>
              <a:t> </a:t>
            </a:r>
            <a:r>
              <a:rPr sz="1100" spc="-40" dirty="0">
                <a:solidFill>
                  <a:srgbClr val="5B8A8D"/>
                </a:solidFill>
                <a:latin typeface="Verdana"/>
                <a:cs typeface="Verdana"/>
              </a:rPr>
              <a:t>PIS/COFINS,</a:t>
            </a:r>
            <a:r>
              <a:rPr sz="1100" spc="-100" dirty="0">
                <a:solidFill>
                  <a:srgbClr val="5B8A8D"/>
                </a:solidFill>
                <a:latin typeface="Verdana"/>
                <a:cs typeface="Verdana"/>
              </a:rPr>
              <a:t> </a:t>
            </a:r>
            <a:r>
              <a:rPr sz="1100" spc="-50" dirty="0">
                <a:solidFill>
                  <a:srgbClr val="5B8A8D"/>
                </a:solidFill>
                <a:latin typeface="Verdana"/>
                <a:cs typeface="Verdana"/>
              </a:rPr>
              <a:t>IPI</a:t>
            </a:r>
            <a:r>
              <a:rPr sz="1100" spc="-100" dirty="0">
                <a:solidFill>
                  <a:srgbClr val="5B8A8D"/>
                </a:solidFill>
                <a:latin typeface="Verdana"/>
                <a:cs typeface="Verdana"/>
              </a:rPr>
              <a:t> </a:t>
            </a:r>
            <a:r>
              <a:rPr sz="1100" spc="5" dirty="0">
                <a:solidFill>
                  <a:srgbClr val="5B8A8D"/>
                </a:solidFill>
                <a:latin typeface="Verdana"/>
                <a:cs typeface="Verdana"/>
              </a:rPr>
              <a:t>e</a:t>
            </a:r>
            <a:r>
              <a:rPr sz="1100" spc="-100" dirty="0">
                <a:solidFill>
                  <a:srgbClr val="5B8A8D"/>
                </a:solidFill>
                <a:latin typeface="Verdana"/>
                <a:cs typeface="Verdana"/>
              </a:rPr>
              <a:t> </a:t>
            </a:r>
            <a:r>
              <a:rPr sz="1100" spc="-75" dirty="0">
                <a:solidFill>
                  <a:srgbClr val="5B8A8D"/>
                </a:solidFill>
                <a:latin typeface="Verdana"/>
                <a:cs typeface="Verdana"/>
              </a:rPr>
              <a:t>INSS,</a:t>
            </a:r>
            <a:r>
              <a:rPr sz="1100" spc="-100" dirty="0">
                <a:solidFill>
                  <a:srgbClr val="5B8A8D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5B8A8D"/>
                </a:solidFill>
                <a:latin typeface="Verdana"/>
                <a:cs typeface="Verdana"/>
              </a:rPr>
              <a:t>dentre</a:t>
            </a:r>
            <a:r>
              <a:rPr sz="1100" spc="-100" dirty="0">
                <a:solidFill>
                  <a:srgbClr val="5B8A8D"/>
                </a:solidFill>
                <a:latin typeface="Verdana"/>
                <a:cs typeface="Verdana"/>
              </a:rPr>
              <a:t> </a:t>
            </a:r>
            <a:r>
              <a:rPr sz="1100" spc="-25" dirty="0">
                <a:solidFill>
                  <a:srgbClr val="5B8A8D"/>
                </a:solidFill>
                <a:latin typeface="Verdana"/>
                <a:cs typeface="Verdana"/>
              </a:rPr>
              <a:t>outros.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325</Words>
  <Application>Microsoft Office PowerPoint</Application>
  <PresentationFormat>Apresentação na tela (16:9)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 MT</vt:lpstr>
      <vt:lpstr>Calibri</vt:lpstr>
      <vt:lpstr>Trebuchet MS</vt:lpstr>
      <vt:lpstr>Verdana</vt:lpstr>
      <vt:lpstr>Office Theme</vt:lpstr>
      <vt:lpstr>Apresentação do PowerPoint</vt:lpstr>
      <vt:lpstr>Apresentação do PowerPoint</vt:lpstr>
      <vt:lpstr>A Brasil Startups:</vt:lpstr>
      <vt:lpstr>Apresentação do PowerPoint</vt:lpstr>
      <vt:lpstr>Apresentação do PowerPoint</vt:lpstr>
      <vt:lpstr>Apresentação do PowerPoint</vt:lpstr>
      <vt:lpstr>O QUE É A LEI DO BEM?</vt:lpstr>
      <vt:lpstr>QUAL O CENÁRIO ATUAL?</vt:lpstr>
      <vt:lpstr>QUAL O CENÁRIO ATUAL?</vt:lpstr>
      <vt:lpstr>QUAL O CENÁRIO ATUAL?</vt:lpstr>
      <vt:lpstr>PROPOSTA</vt:lpstr>
      <vt:lpstr>Hugo Giallanza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Brasil Startups - Geral .pptx</dc:title>
  <dc:creator>Felipe Luiz da Silva</dc:creator>
  <cp:lastModifiedBy>Felipe Luiz da Silva</cp:lastModifiedBy>
  <cp:revision>2</cp:revision>
  <dcterms:created xsi:type="dcterms:W3CDTF">2023-08-02T14:23:07Z</dcterms:created>
  <dcterms:modified xsi:type="dcterms:W3CDTF">2023-08-02T14:23:59Z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