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8" r:id="rId1"/>
  </p:sldMasterIdLst>
  <p:notesMasterIdLst>
    <p:notesMasterId r:id="rId15"/>
  </p:notesMasterIdLst>
  <p:sldIdLst>
    <p:sldId id="256" r:id="rId2"/>
    <p:sldId id="257" r:id="rId3"/>
    <p:sldId id="287" r:id="rId4"/>
    <p:sldId id="294" r:id="rId5"/>
    <p:sldId id="307" r:id="rId6"/>
    <p:sldId id="298" r:id="rId7"/>
    <p:sldId id="308" r:id="rId8"/>
    <p:sldId id="309" r:id="rId9"/>
    <p:sldId id="310" r:id="rId10"/>
    <p:sldId id="295" r:id="rId11"/>
    <p:sldId id="297" r:id="rId12"/>
    <p:sldId id="311" r:id="rId13"/>
    <p:sldId id="29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0515"/>
  </p:normalViewPr>
  <p:slideViewPr>
    <p:cSldViewPr snapToGrid="0" snapToObjects="1">
      <p:cViewPr varScale="1">
        <p:scale>
          <a:sx n="105" d="100"/>
          <a:sy n="105" d="100"/>
        </p:scale>
        <p:origin x="20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3D294-53D4-4445-B69F-D13AC18D78C9}" type="datetimeFigureOut">
              <a:rPr lang="pt-BR" smtClean="0"/>
              <a:t>27/11/2023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595C8-C495-8845-8461-3448E83090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49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95C8-C495-8845-8461-3448E830902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54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https</a:t>
            </a:r>
            <a:r>
              <a:rPr lang="pt-BR" dirty="0"/>
              <a:t>://</a:t>
            </a:r>
            <a:r>
              <a:rPr lang="pt-BR" dirty="0" err="1"/>
              <a:t>unitar.org</a:t>
            </a:r>
            <a:r>
              <a:rPr lang="pt-BR" dirty="0"/>
              <a:t>/</a:t>
            </a:r>
            <a:r>
              <a:rPr lang="pt-BR" dirty="0" err="1"/>
              <a:t>sustainable-development-goals</a:t>
            </a:r>
            <a:r>
              <a:rPr lang="pt-BR" dirty="0"/>
              <a:t>/</a:t>
            </a:r>
            <a:r>
              <a:rPr lang="pt-BR" dirty="0" err="1"/>
              <a:t>peace</a:t>
            </a:r>
            <a:r>
              <a:rPr lang="pt-BR" dirty="0"/>
              <a:t>/</a:t>
            </a:r>
            <a:r>
              <a:rPr lang="pt-BR" dirty="0" err="1"/>
              <a:t>our</a:t>
            </a:r>
            <a:r>
              <a:rPr lang="pt-BR" dirty="0"/>
              <a:t>-portfolio/pre-deployment-support-military-police-corrections-and-civilians/</a:t>
            </a:r>
            <a:r>
              <a:rPr lang="pt-BR" dirty="0" err="1"/>
              <a:t>military</a:t>
            </a:r>
            <a:r>
              <a:rPr lang="pt-BR" dirty="0"/>
              <a:t>-</a:t>
            </a:r>
            <a:r>
              <a:rPr lang="pt-BR" dirty="0" err="1"/>
              <a:t>gender</a:t>
            </a:r>
            <a:r>
              <a:rPr lang="pt-BR" dirty="0"/>
              <a:t>-</a:t>
            </a:r>
            <a:r>
              <a:rPr lang="pt-BR" dirty="0" err="1"/>
              <a:t>advisor</a:t>
            </a:r>
            <a:r>
              <a:rPr lang="pt-BR" dirty="0"/>
              <a:t>-online-training</a:t>
            </a:r>
          </a:p>
          <a:p>
            <a:r>
              <a:rPr lang="pt-BR" dirty="0" err="1"/>
              <a:t>https</a:t>
            </a:r>
            <a:r>
              <a:rPr lang="pt-BR" dirty="0"/>
              <a:t>://</a:t>
            </a:r>
            <a:r>
              <a:rPr lang="pt-BR" dirty="0" err="1"/>
              <a:t>www.forsvarsmakten.se</a:t>
            </a:r>
            <a:r>
              <a:rPr lang="pt-BR" dirty="0"/>
              <a:t>/</a:t>
            </a:r>
            <a:r>
              <a:rPr lang="pt-BR" dirty="0" err="1"/>
              <a:t>en</a:t>
            </a:r>
            <a:r>
              <a:rPr lang="pt-BR" dirty="0"/>
              <a:t>/</a:t>
            </a:r>
            <a:r>
              <a:rPr lang="pt-BR" dirty="0" err="1"/>
              <a:t>swedint</a:t>
            </a:r>
            <a:r>
              <a:rPr lang="pt-BR" dirty="0"/>
              <a:t>/</a:t>
            </a:r>
            <a:r>
              <a:rPr lang="pt-BR" dirty="0" err="1"/>
              <a:t>nordic</a:t>
            </a:r>
            <a:r>
              <a:rPr lang="pt-BR" dirty="0"/>
              <a:t>-centre-for-</a:t>
            </a:r>
            <a:r>
              <a:rPr lang="pt-BR" dirty="0" err="1"/>
              <a:t>gender</a:t>
            </a:r>
            <a:r>
              <a:rPr lang="pt-BR" dirty="0"/>
              <a:t>-in-</a:t>
            </a:r>
            <a:r>
              <a:rPr lang="pt-BR" dirty="0" err="1"/>
              <a:t>military</a:t>
            </a:r>
            <a:r>
              <a:rPr lang="pt-BR" dirty="0"/>
              <a:t>-</a:t>
            </a:r>
            <a:r>
              <a:rPr lang="pt-BR" dirty="0" err="1"/>
              <a:t>operations</a:t>
            </a:r>
            <a:r>
              <a:rPr lang="pt-BR" dirty="0"/>
              <a:t>/courses-at-ncgm-and-how-to-apply2/</a:t>
            </a:r>
            <a:r>
              <a:rPr lang="pt-BR" dirty="0" err="1"/>
              <a:t>nordefco-gender-advisor-course</a:t>
            </a:r>
            <a:r>
              <a:rPr lang="pt-BR" dirty="0"/>
              <a:t>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95C8-C495-8845-8461-3448E830902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688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Avaliação feita pelo PNA II fala apenas sobre empoderamento econômico, mas o PNA </a:t>
            </a: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dirty="0" err="1"/>
              <a:t>tb</a:t>
            </a:r>
            <a:r>
              <a:rPr lang="pt-BR" dirty="0"/>
              <a:t> envolvia empoderamento político.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95C8-C495-8845-8461-3448E830902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81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Mecanismos de prestação de contas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95C8-C495-8845-8461-3448E830902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366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E595C8-C495-8845-8461-3448E830902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377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0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68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1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90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4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8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4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5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23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2A54C80-263E-416B-A8E0-580EDEADCBDC}" type="datetimeFigureOut">
              <a:rPr lang="en-US" smtClean="0"/>
              <a:t>11/27/23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6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36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714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3AE553-A00F-0E4A-AE87-CE8D4C1DD7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dirty="0"/>
              <a:t>IMPLEMENTAÇÃO DO </a:t>
            </a:r>
            <a:r>
              <a:rPr lang="pt-BR" b="1" dirty="0" err="1">
                <a:solidFill>
                  <a:srgbClr val="C00000"/>
                </a:solidFill>
              </a:rPr>
              <a:t>pna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r>
              <a:rPr lang="pt-BR" b="1" dirty="0" err="1">
                <a:solidFill>
                  <a:srgbClr val="C00000"/>
                </a:solidFill>
              </a:rPr>
              <a:t>I</a:t>
            </a:r>
            <a:r>
              <a:rPr lang="pt-BR" dirty="0"/>
              <a:t> nas operações de paz </a:t>
            </a:r>
            <a:r>
              <a:rPr lang="pt-BR" b="1" dirty="0">
                <a:solidFill>
                  <a:srgbClr val="C00000"/>
                </a:solidFill>
              </a:rPr>
              <a:t>&amp;</a:t>
            </a:r>
            <a:br>
              <a:rPr lang="pt-BR" dirty="0"/>
            </a:br>
            <a:r>
              <a:rPr lang="pt-BR" dirty="0"/>
              <a:t>oportunidades de melhoria PARA O </a:t>
            </a:r>
            <a:r>
              <a:rPr lang="pt-BR" b="1" dirty="0">
                <a:solidFill>
                  <a:srgbClr val="C00000"/>
                </a:solidFill>
              </a:rPr>
              <a:t>PNA II</a:t>
            </a:r>
            <a:endParaRPr lang="pt-BR" sz="3600" b="1" dirty="0">
              <a:solidFill>
                <a:srgbClr val="C00000"/>
              </a:solidFill>
            </a:endParaRPr>
          </a:p>
        </p:txBody>
      </p:sp>
      <p:pic>
        <p:nvPicPr>
          <p:cNvPr id="6" name="Imagem 6">
            <a:extLst>
              <a:ext uri="{FF2B5EF4-FFF2-40B4-BE49-F238E27FC236}">
                <a16:creationId xmlns:a16="http://schemas.microsoft.com/office/drawing/2014/main" id="{8E8495C4-0AF2-034F-89F4-8A0D9B4EC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293" y="3430513"/>
            <a:ext cx="2969999" cy="136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503FC656-6514-8D45-9BE3-5A390E418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943" y="3483979"/>
            <a:ext cx="10373391" cy="2688221"/>
          </a:xfrm>
        </p:spPr>
        <p:txBody>
          <a:bodyPr>
            <a:normAutofit/>
          </a:bodyPr>
          <a:lstStyle/>
          <a:p>
            <a:endParaRPr lang="pt-BR" sz="5400" dirty="0">
              <a:solidFill>
                <a:schemeClr val="bg1"/>
              </a:solidFill>
            </a:endParaRPr>
          </a:p>
          <a:p>
            <a:r>
              <a:rPr lang="pt-BR" sz="2800" dirty="0">
                <a:solidFill>
                  <a:schemeClr val="bg1"/>
                </a:solidFill>
              </a:rPr>
              <a:t>Prof. dra. Eduarda Hamann</a:t>
            </a:r>
          </a:p>
          <a:p>
            <a:r>
              <a:rPr lang="pt-BR" sz="2800" dirty="0">
                <a:solidFill>
                  <a:schemeClr val="bg1"/>
                </a:solidFill>
              </a:rPr>
              <a:t>professora da </a:t>
            </a:r>
            <a:r>
              <a:rPr lang="pt-BR" sz="2800" dirty="0" err="1">
                <a:solidFill>
                  <a:schemeClr val="bg1"/>
                </a:solidFill>
              </a:rPr>
              <a:t>fgv</a:t>
            </a:r>
            <a:r>
              <a:rPr lang="pt-BR" sz="2800" dirty="0">
                <a:solidFill>
                  <a:schemeClr val="bg1"/>
                </a:solidFill>
              </a:rPr>
              <a:t>  e  COORDENADORA DA REBRAPAZ</a:t>
            </a:r>
          </a:p>
          <a:p>
            <a:r>
              <a:rPr lang="pt-BR" sz="2800" dirty="0">
                <a:solidFill>
                  <a:schemeClr val="bg1"/>
                </a:solidFill>
              </a:rPr>
              <a:t>CRE / SENADO FEDERAL, 28 NOV 2023</a:t>
            </a:r>
          </a:p>
        </p:txBody>
      </p:sp>
    </p:spTree>
    <p:extLst>
      <p:ext uri="{BB962C8B-B14F-4D97-AF65-F5344CB8AC3E}">
        <p14:creationId xmlns:p14="http://schemas.microsoft.com/office/powerpoint/2010/main" val="193325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E00B37E-58C7-A449-90C5-F002F64B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2.</a:t>
            </a:r>
            <a:br>
              <a:rPr lang="pt-BR" b="1" dirty="0">
                <a:solidFill>
                  <a:schemeClr val="accent1"/>
                </a:solidFill>
              </a:rPr>
            </a:br>
            <a:r>
              <a:rPr lang="pt-BR" b="1" dirty="0">
                <a:solidFill>
                  <a:schemeClr val="accent1"/>
                </a:solidFill>
              </a:rPr>
              <a:t>OPORTUNIDADES DE MELHORIA PARA O </a:t>
            </a:r>
            <a:r>
              <a:rPr lang="pt-BR" b="1" dirty="0">
                <a:solidFill>
                  <a:srgbClr val="C00000"/>
                </a:solidFill>
              </a:rPr>
              <a:t>PNA II</a:t>
            </a:r>
            <a:endParaRPr lang="pt-B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24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BA348D6-4871-D547-90D1-69E8A8034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Oportunidades de melhoria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D1F5E7E-4544-CA40-B1F0-275A6113E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30032"/>
          </a:xfrm>
        </p:spPr>
        <p:txBody>
          <a:bodyPr anchor="t">
            <a:norm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MANTER </a:t>
            </a:r>
            <a:r>
              <a:rPr lang="pt-BR" sz="2000" b="1" dirty="0">
                <a:solidFill>
                  <a:srgbClr val="C00000"/>
                </a:solidFill>
              </a:rPr>
              <a:t>OBJETIVOS DESEJADOS</a:t>
            </a:r>
            <a:r>
              <a:rPr lang="pt-BR" sz="2000" dirty="0">
                <a:solidFill>
                  <a:schemeClr val="tx1"/>
                </a:solidFill>
              </a:rPr>
              <a:t> E </a:t>
            </a:r>
            <a:r>
              <a:rPr lang="pt-BR" sz="2000" b="1" dirty="0">
                <a:solidFill>
                  <a:srgbClr val="C00000"/>
                </a:solidFill>
              </a:rPr>
              <a:t>RESULTADOS ESPERADOS;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>
                <a:solidFill>
                  <a:schemeClr val="tx1"/>
                </a:solidFill>
              </a:rPr>
              <a:t>MANTER </a:t>
            </a:r>
            <a:r>
              <a:rPr lang="pt-BR" sz="2000" b="1" dirty="0">
                <a:solidFill>
                  <a:srgbClr val="C00000"/>
                </a:solidFill>
              </a:rPr>
              <a:t>ATIVIDADES</a:t>
            </a:r>
            <a:r>
              <a:rPr lang="pt-BR" sz="2000" dirty="0">
                <a:solidFill>
                  <a:schemeClr val="tx1"/>
                </a:solidFill>
              </a:rPr>
              <a:t> E </a:t>
            </a:r>
            <a:r>
              <a:rPr lang="pt-BR" sz="2000" b="1" dirty="0">
                <a:solidFill>
                  <a:srgbClr val="C00000"/>
                </a:solidFill>
              </a:rPr>
              <a:t>DISTRIBUIÇÃO DE RESPONSABILIDADES.</a:t>
            </a:r>
          </a:p>
        </p:txBody>
      </p:sp>
    </p:spTree>
    <p:extLst>
      <p:ext uri="{BB962C8B-B14F-4D97-AF65-F5344CB8AC3E}">
        <p14:creationId xmlns:p14="http://schemas.microsoft.com/office/powerpoint/2010/main" val="281305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BA348D6-4871-D547-90D1-69E8A8034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Oportunidades de melhoria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D1F5E7E-4544-CA40-B1F0-275A6113E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30032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ENVOLVER AS </a:t>
            </a:r>
            <a:r>
              <a:rPr lang="pt-BR" sz="2000" b="1" dirty="0">
                <a:solidFill>
                  <a:srgbClr val="C00000"/>
                </a:solidFill>
              </a:rPr>
              <a:t>MAIS ALTAS INSTÂNCIAS</a:t>
            </a:r>
            <a:r>
              <a:rPr lang="pt-BR" sz="2000" dirty="0">
                <a:solidFill>
                  <a:schemeClr val="tx1"/>
                </a:solidFill>
              </a:rPr>
              <a:t> DO PODER PÚBLICO </a:t>
            </a:r>
            <a:r>
              <a:rPr lang="pt-BR" sz="2000" i="1" dirty="0">
                <a:solidFill>
                  <a:schemeClr val="tx1"/>
                </a:solidFill>
              </a:rPr>
              <a:t>(TITULARES DAS PASTAS?)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DEFINIR MECANISMOS DE </a:t>
            </a:r>
            <a:r>
              <a:rPr lang="pt-BR" sz="2000" b="1" dirty="0">
                <a:solidFill>
                  <a:srgbClr val="C00000"/>
                </a:solidFill>
              </a:rPr>
              <a:t>MONITORAMENTO E AVALIAÇÃO (M&amp;E):</a:t>
            </a:r>
          </a:p>
          <a:p>
            <a:pPr lvl="2"/>
            <a:r>
              <a:rPr lang="pt-BR" sz="1700" b="1" dirty="0">
                <a:solidFill>
                  <a:schemeClr val="tx1"/>
                </a:solidFill>
              </a:rPr>
              <a:t>OBJETIVOS</a:t>
            </a:r>
            <a:r>
              <a:rPr lang="pt-BR" sz="1700" dirty="0">
                <a:solidFill>
                  <a:schemeClr val="tx1"/>
                </a:solidFill>
              </a:rPr>
              <a:t> CONCRETOS, PRAZOS E METAS</a:t>
            </a:r>
          </a:p>
          <a:p>
            <a:pPr lvl="2"/>
            <a:r>
              <a:rPr lang="pt-BR" sz="1700" b="1" dirty="0">
                <a:solidFill>
                  <a:schemeClr val="tx1"/>
                </a:solidFill>
              </a:rPr>
              <a:t>BASELINE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DEFINIR DOTAÇÃO </a:t>
            </a:r>
            <a:r>
              <a:rPr lang="pt-BR" sz="2000" b="1" dirty="0">
                <a:solidFill>
                  <a:srgbClr val="C00000"/>
                </a:solidFill>
              </a:rPr>
              <a:t>ORÇAMENTÁRIA</a:t>
            </a:r>
            <a:r>
              <a:rPr lang="pt-BR" sz="2000" dirty="0">
                <a:solidFill>
                  <a:srgbClr val="C00000"/>
                </a:solidFill>
              </a:rPr>
              <a:t> </a:t>
            </a:r>
            <a:endParaRPr lang="pt-BR" sz="2000" b="1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FOMENTAR </a:t>
            </a:r>
            <a:r>
              <a:rPr lang="pt-BR" sz="2000" b="1" dirty="0">
                <a:solidFill>
                  <a:srgbClr val="C00000"/>
                </a:solidFill>
              </a:rPr>
              <a:t>CAPACITAÇÃO</a:t>
            </a:r>
            <a:r>
              <a:rPr lang="pt-BR" sz="2000" dirty="0">
                <a:solidFill>
                  <a:srgbClr val="C00000"/>
                </a:solidFill>
              </a:rPr>
              <a:t> SOBRE </a:t>
            </a:r>
            <a:r>
              <a:rPr lang="pt-BR" sz="2000" b="1" dirty="0">
                <a:solidFill>
                  <a:srgbClr val="C00000"/>
                </a:solidFill>
              </a:rPr>
              <a:t>MPS</a:t>
            </a:r>
            <a:r>
              <a:rPr lang="pt-BR" sz="2000" dirty="0">
                <a:solidFill>
                  <a:srgbClr val="C00000"/>
                </a:solidFill>
              </a:rPr>
              <a:t> E </a:t>
            </a:r>
            <a:r>
              <a:rPr lang="pt-BR" sz="2000" b="1" dirty="0">
                <a:solidFill>
                  <a:srgbClr val="C00000"/>
                </a:solidFill>
              </a:rPr>
              <a:t>M&amp;E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i="1" dirty="0">
                <a:solidFill>
                  <a:schemeClr val="tx1"/>
                </a:solidFill>
              </a:rPr>
              <a:t>(DENTRO E FORA DO GOVERNO)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ESTABELECER </a:t>
            </a:r>
            <a:r>
              <a:rPr lang="pt-BR" sz="2000" b="1" dirty="0">
                <a:solidFill>
                  <a:srgbClr val="C00000"/>
                </a:solidFill>
              </a:rPr>
              <a:t>PARCERIAS</a:t>
            </a:r>
            <a:r>
              <a:rPr lang="pt-BR" sz="2000" dirty="0">
                <a:solidFill>
                  <a:srgbClr val="C00000"/>
                </a:solidFill>
              </a:rPr>
              <a:t> </a:t>
            </a:r>
            <a:r>
              <a:rPr lang="pt-BR" sz="2000" dirty="0">
                <a:solidFill>
                  <a:schemeClr val="tx1"/>
                </a:solidFill>
              </a:rPr>
              <a:t>COM INSTITUIÇÕES-CHAVE </a:t>
            </a:r>
            <a:r>
              <a:rPr lang="pt-BR" sz="2000" i="1" dirty="0">
                <a:solidFill>
                  <a:schemeClr val="tx1"/>
                </a:solidFill>
              </a:rPr>
              <a:t>(DENTRO E FORA DO GOVERNO)</a:t>
            </a:r>
            <a:endParaRPr lang="pt-BR" sz="2000" b="1" i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MELHORAR A </a:t>
            </a:r>
            <a:r>
              <a:rPr lang="pt-BR" sz="2000" b="1" dirty="0">
                <a:solidFill>
                  <a:srgbClr val="C00000"/>
                </a:solidFill>
              </a:rPr>
              <a:t>COMUNICAÇÃO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i="1" dirty="0">
                <a:solidFill>
                  <a:schemeClr val="tx1"/>
                </a:solidFill>
              </a:rPr>
              <a:t>(DENTRO E FORA DO GOVERNO)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B3B66EC-AA61-B041-B48E-13663319488A}"/>
              </a:ext>
            </a:extLst>
          </p:cNvPr>
          <p:cNvSpPr txBox="1"/>
          <p:nvPr/>
        </p:nvSpPr>
        <p:spPr>
          <a:xfrm>
            <a:off x="8683527" y="6392119"/>
            <a:ext cx="31011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BALBINO, 2022; DRUMOND &amp; REBELO, 2018</a:t>
            </a:r>
          </a:p>
        </p:txBody>
      </p:sp>
    </p:spTree>
    <p:extLst>
      <p:ext uri="{BB962C8B-B14F-4D97-AF65-F5344CB8AC3E}">
        <p14:creationId xmlns:p14="http://schemas.microsoft.com/office/powerpoint/2010/main" val="2872994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D8425136-8EE2-4046-914E-7EF01134A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908507"/>
          </a:xfrm>
        </p:spPr>
        <p:txBody>
          <a:bodyPr>
            <a:normAutofit/>
          </a:bodyPr>
          <a:lstStyle/>
          <a:p>
            <a:r>
              <a:rPr lang="pt-BR" sz="4400" b="1" dirty="0"/>
              <a:t>OBRIGADA</a:t>
            </a:r>
            <a:endParaRPr lang="pt-BR" sz="2400" dirty="0"/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E9D1883B-6133-7C48-946D-8B371FCF8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943" y="3257551"/>
            <a:ext cx="7125223" cy="2914650"/>
          </a:xfrm>
        </p:spPr>
        <p:txBody>
          <a:bodyPr>
            <a:normAutofit/>
          </a:bodyPr>
          <a:lstStyle/>
          <a:p>
            <a:endParaRPr lang="pt-BR" sz="5400" dirty="0">
              <a:solidFill>
                <a:schemeClr val="bg1"/>
              </a:solidFill>
            </a:endParaRPr>
          </a:p>
          <a:p>
            <a:r>
              <a:rPr lang="pt-BR" sz="2800" dirty="0">
                <a:solidFill>
                  <a:schemeClr val="bg1"/>
                </a:solidFill>
              </a:rPr>
              <a:t>Eduarda Hamann</a:t>
            </a:r>
          </a:p>
          <a:p>
            <a:r>
              <a:rPr lang="pt-BR" sz="2800" dirty="0">
                <a:solidFill>
                  <a:schemeClr val="bg1"/>
                </a:solidFill>
              </a:rPr>
              <a:t>EDUARDA.HAMANN@GMAIL.COM</a:t>
            </a:r>
          </a:p>
        </p:txBody>
      </p:sp>
      <p:pic>
        <p:nvPicPr>
          <p:cNvPr id="10" name="Imagem 6">
            <a:extLst>
              <a:ext uri="{FF2B5EF4-FFF2-40B4-BE49-F238E27FC236}">
                <a16:creationId xmlns:a16="http://schemas.microsoft.com/office/drawing/2014/main" id="{0AE6F7F3-8650-C545-B681-391A2155A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544" y="3868715"/>
            <a:ext cx="27368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602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26E25-6538-1B48-A2AA-CBBC280F1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SUMÁRIO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B9009F-FBA9-7F43-B9AF-E03BD567F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solidFill>
                  <a:schemeClr val="tx1"/>
                </a:solidFill>
              </a:rPr>
              <a:t>1. IMPLEMENTAÇÃO DO </a:t>
            </a:r>
            <a:r>
              <a:rPr lang="pt-BR" sz="2400" b="1" dirty="0">
                <a:solidFill>
                  <a:srgbClr val="C00000"/>
                </a:solidFill>
              </a:rPr>
              <a:t>PNA </a:t>
            </a:r>
            <a:r>
              <a:rPr lang="pt-BR" sz="2400" b="1" dirty="0" err="1">
                <a:solidFill>
                  <a:srgbClr val="C00000"/>
                </a:solidFill>
              </a:rPr>
              <a:t>I</a:t>
            </a:r>
            <a:r>
              <a:rPr lang="pt-BR" sz="2400" b="1" dirty="0">
                <a:solidFill>
                  <a:srgbClr val="C00000"/>
                </a:solidFill>
              </a:rPr>
              <a:t> </a:t>
            </a:r>
            <a:r>
              <a:rPr lang="pt-BR" sz="2400" dirty="0">
                <a:solidFill>
                  <a:schemeClr val="tx1"/>
                </a:solidFill>
              </a:rPr>
              <a:t>NAS OPERAÇÕES DE PAZ</a:t>
            </a:r>
            <a:endParaRPr lang="pt-BR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pt-B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sz="2400" dirty="0">
                <a:solidFill>
                  <a:schemeClr val="tx1"/>
                </a:solidFill>
              </a:rPr>
              <a:t>2. OPORTUNIDADES DE MELHORIA PARA O</a:t>
            </a:r>
            <a:r>
              <a:rPr lang="pt-BR" sz="2400" dirty="0">
                <a:solidFill>
                  <a:srgbClr val="C00000"/>
                </a:solidFill>
              </a:rPr>
              <a:t> </a:t>
            </a:r>
            <a:r>
              <a:rPr lang="pt-BR" sz="2400" b="1" dirty="0">
                <a:solidFill>
                  <a:srgbClr val="C00000"/>
                </a:solidFill>
              </a:rPr>
              <a:t>PNA II</a:t>
            </a:r>
          </a:p>
        </p:txBody>
      </p:sp>
    </p:spTree>
    <p:extLst>
      <p:ext uri="{BB962C8B-B14F-4D97-AF65-F5344CB8AC3E}">
        <p14:creationId xmlns:p14="http://schemas.microsoft.com/office/powerpoint/2010/main" val="4314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E00B37E-58C7-A449-90C5-F002F64B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</a:rPr>
              <a:t>1.</a:t>
            </a:r>
            <a:br>
              <a:rPr lang="pt-BR" b="1" dirty="0">
                <a:solidFill>
                  <a:schemeClr val="accent1"/>
                </a:solidFill>
              </a:rPr>
            </a:br>
            <a:r>
              <a:rPr lang="pt-BR" b="1" dirty="0">
                <a:solidFill>
                  <a:schemeClr val="accent1"/>
                </a:solidFill>
              </a:rPr>
              <a:t>IMPLEMENTAÇÃO DO </a:t>
            </a:r>
            <a:r>
              <a:rPr lang="pt-BR" b="1" dirty="0">
                <a:solidFill>
                  <a:srgbClr val="C00000"/>
                </a:solidFill>
              </a:rPr>
              <a:t>PNA </a:t>
            </a:r>
            <a:r>
              <a:rPr lang="pt-BR" b="1" dirty="0" err="1">
                <a:solidFill>
                  <a:srgbClr val="C00000"/>
                </a:solidFill>
              </a:rPr>
              <a:t>I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r>
              <a:rPr lang="pt-BR" b="1" dirty="0">
                <a:solidFill>
                  <a:schemeClr val="accent1"/>
                </a:solidFill>
              </a:rPr>
              <a:t>NAS OPERAÇÕES DE PAZ</a:t>
            </a:r>
            <a:endParaRPr lang="pt-BR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07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2859C5F-A900-434A-B6A7-F600C7492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742169-278D-B74C-970A-859548962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5"/>
            <a:ext cx="11029615" cy="4035110"/>
          </a:xfrm>
        </p:spPr>
        <p:txBody>
          <a:bodyPr anchor="t">
            <a:normAutofit/>
          </a:bodyPr>
          <a:lstStyle/>
          <a:p>
            <a:r>
              <a:rPr lang="pt-BR" sz="2400" b="1" dirty="0">
                <a:solidFill>
                  <a:srgbClr val="C00000"/>
                </a:solidFill>
              </a:rPr>
              <a:t>RECORTE  TEMÁTICO:</a:t>
            </a:r>
            <a:r>
              <a:rPr lang="pt-BR" sz="2400" dirty="0">
                <a:solidFill>
                  <a:schemeClr val="tx1"/>
                </a:solidFill>
              </a:rPr>
              <a:t> OPERAÇÕES DE PAZ DA ONU </a:t>
            </a:r>
            <a:endParaRPr lang="pt-BR" sz="2400" b="1" dirty="0">
              <a:solidFill>
                <a:srgbClr val="C00000"/>
              </a:solidFill>
            </a:endParaRPr>
          </a:p>
          <a:p>
            <a:r>
              <a:rPr lang="pt-BR" sz="2400" b="1" dirty="0">
                <a:solidFill>
                  <a:srgbClr val="C00000"/>
                </a:solidFill>
              </a:rPr>
              <a:t>MARCO TEMPORAL: </a:t>
            </a:r>
            <a:r>
              <a:rPr lang="pt-BR" sz="2400" dirty="0">
                <a:solidFill>
                  <a:schemeClr val="tx1"/>
                </a:solidFill>
              </a:rPr>
              <a:t>2017-2023</a:t>
            </a:r>
          </a:p>
          <a:p>
            <a:r>
              <a:rPr lang="pt-BR" sz="2400" b="1" dirty="0">
                <a:solidFill>
                  <a:srgbClr val="C00000"/>
                </a:solidFill>
              </a:rPr>
              <a:t>ATORES: </a:t>
            </a:r>
            <a:r>
              <a:rPr lang="pt-BR" sz="2400" b="1" dirty="0">
                <a:solidFill>
                  <a:schemeClr val="tx1"/>
                </a:solidFill>
              </a:rPr>
              <a:t>MD</a:t>
            </a:r>
            <a:r>
              <a:rPr lang="pt-BR" sz="2400" dirty="0">
                <a:solidFill>
                  <a:schemeClr val="tx1"/>
                </a:solidFill>
              </a:rPr>
              <a:t> &gt; FFAA &gt; CCOPAB (+ </a:t>
            </a:r>
            <a:r>
              <a:rPr lang="pt-BR" sz="2400" b="1" dirty="0">
                <a:solidFill>
                  <a:schemeClr val="tx1"/>
                </a:solidFill>
              </a:rPr>
              <a:t>MRE</a:t>
            </a:r>
            <a:r>
              <a:rPr lang="pt-BR" sz="2400" dirty="0">
                <a:solidFill>
                  <a:schemeClr val="tx1"/>
                </a:solidFill>
              </a:rPr>
              <a:t>)</a:t>
            </a:r>
          </a:p>
          <a:p>
            <a:r>
              <a:rPr lang="pt-BR" sz="2400" b="1" dirty="0">
                <a:solidFill>
                  <a:srgbClr val="C00000"/>
                </a:solidFill>
              </a:rPr>
              <a:t>PILARES: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PARTICIPAÇÃO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PREVENÇÃO E PROTEÇÃO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CONSOLIDAÇÃO DA PAZ E COOPERAÇÃO HUMANITÁRIA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</a:rPr>
              <a:t>SENSIBILIZAÇÃO, ENGAJAMENTO E APROFUNDAMENTO</a:t>
            </a:r>
          </a:p>
        </p:txBody>
      </p:sp>
    </p:spTree>
    <p:extLst>
      <p:ext uri="{BB962C8B-B14F-4D97-AF65-F5344CB8AC3E}">
        <p14:creationId xmlns:p14="http://schemas.microsoft.com/office/powerpoint/2010/main" val="1535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4F8B5-89D7-CE40-B86B-00082915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Pilar 1 </a:t>
            </a:r>
            <a:br>
              <a:rPr lang="pt-BR" b="1" dirty="0"/>
            </a:br>
            <a:r>
              <a:rPr lang="pt-BR" dirty="0"/>
              <a:t>participação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4CC8D8-E60D-BF48-9F94-792F8A953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72071"/>
            <a:ext cx="4500000" cy="3883430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OBJETIVO: 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AUMENTAR E QUALIFICAR A PRESENÇA DE MULHERES EM ATIVIDADES DE PAZ E SEGURANÇA </a:t>
            </a:r>
          </a:p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RESULTADO ESPERADO:</a:t>
            </a:r>
            <a:r>
              <a:rPr lang="pt-BR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AUMENTO DA PARTICIPAÇÃO EFETIVA DE MULHERES BRASILEIRAS EM ATIVIDADES DE PAZ E SEGURANÇA INTERNACIONAIS, INCLUSIVE EM POSIÇÕES DE LIDERANÇA, E PROMOÇÃO DA PARTICIPAÇÃO EFEETIVA DE MULHERES LOCAIS EM ATIVIDADES DE PAZ E SEGURANÇA EM SITUAÇÕES DE CONFLITO E PÓS-CONFLITO.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Espaço Reservado para Conteúdo 4">
            <a:extLst>
              <a:ext uri="{FF2B5EF4-FFF2-40B4-BE49-F238E27FC236}">
                <a16:creationId xmlns:a16="http://schemas.microsoft.com/office/drawing/2014/main" id="{19A9749F-B2B5-CF4A-ACD9-693B10C24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8736" y="2272070"/>
            <a:ext cx="6120000" cy="4585930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RESULTADOS ALCANÇADOS (2017-2023):</a:t>
            </a:r>
          </a:p>
          <a:p>
            <a:r>
              <a:rPr lang="pt-BR" b="1" dirty="0">
                <a:solidFill>
                  <a:schemeClr val="tx1"/>
                </a:solidFill>
              </a:rPr>
              <a:t>MD: </a:t>
            </a:r>
            <a:r>
              <a:rPr lang="pt-BR" dirty="0">
                <a:solidFill>
                  <a:schemeClr val="tx1"/>
                </a:solidFill>
              </a:rPr>
              <a:t>METAS DA ONU PARA MISSÃO INDIVIDUAL ALCANÇADAS EM 2022 E 2023 </a:t>
            </a:r>
            <a:r>
              <a:rPr lang="pt-BR" i="1" dirty="0">
                <a:solidFill>
                  <a:schemeClr val="tx1"/>
                </a:solidFill>
              </a:rPr>
              <a:t>(vs. ATÉ 2017)</a:t>
            </a:r>
          </a:p>
          <a:p>
            <a:r>
              <a:rPr lang="pt-BR" b="1" dirty="0">
                <a:solidFill>
                  <a:schemeClr val="tx1"/>
                </a:solidFill>
              </a:rPr>
              <a:t>ESCOLAS DE FORMAÇÃO FFAA:</a:t>
            </a:r>
            <a:r>
              <a:rPr lang="pt-BR" dirty="0">
                <a:solidFill>
                  <a:schemeClr val="tx1"/>
                </a:solidFill>
              </a:rPr>
              <a:t> ABERTURA</a:t>
            </a:r>
          </a:p>
          <a:p>
            <a:r>
              <a:rPr lang="pt-BR" b="1" dirty="0">
                <a:solidFill>
                  <a:schemeClr val="tx1"/>
                </a:solidFill>
              </a:rPr>
              <a:t>PRÊMIO</a:t>
            </a:r>
            <a:r>
              <a:rPr lang="pt-BR" dirty="0">
                <a:solidFill>
                  <a:schemeClr val="tx1"/>
                </a:solidFill>
              </a:rPr>
              <a:t> “MILITARY GENDER ADVOCATE” (2019 E 2020)</a:t>
            </a:r>
          </a:p>
          <a:p>
            <a:r>
              <a:rPr lang="pt-BR" b="1" dirty="0">
                <a:solidFill>
                  <a:schemeClr val="tx1"/>
                </a:solidFill>
              </a:rPr>
              <a:t>PREPARO:</a:t>
            </a:r>
            <a:r>
              <a:rPr lang="pt-BR" dirty="0">
                <a:solidFill>
                  <a:schemeClr val="tx1"/>
                </a:solidFill>
              </a:rPr>
              <a:t> CURSOS “HÍBRIDOS”; CURSOS SÓ PARA CIVIS; CURSOS SÓ PARA MULHERES (CCOPAB E COPPAZNAV)</a:t>
            </a:r>
          </a:p>
          <a:p>
            <a:r>
              <a:rPr lang="pt-BR" b="1" dirty="0">
                <a:solidFill>
                  <a:schemeClr val="tx1"/>
                </a:solidFill>
              </a:rPr>
              <a:t>PREPARO: </a:t>
            </a:r>
            <a:r>
              <a:rPr lang="pt-BR" i="1" dirty="0">
                <a:solidFill>
                  <a:schemeClr val="tx1"/>
                </a:solidFill>
              </a:rPr>
              <a:t>ENGAGEMENT TEAM </a:t>
            </a:r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PREPARO: </a:t>
            </a:r>
            <a:r>
              <a:rPr lang="pt-BR" dirty="0">
                <a:solidFill>
                  <a:schemeClr val="tx1"/>
                </a:solidFill>
              </a:rPr>
              <a:t>PARTICIPAÇÃO EM EXERCÍCIOS MILITARES</a:t>
            </a:r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ESCOLA DE PÓS-FORMAÇÃO:  </a:t>
            </a:r>
            <a:r>
              <a:rPr lang="pt-BR" dirty="0" err="1">
                <a:solidFill>
                  <a:schemeClr val="tx1"/>
                </a:solidFill>
              </a:rPr>
              <a:t>TCCs</a:t>
            </a:r>
            <a:r>
              <a:rPr lang="pt-BR" dirty="0">
                <a:solidFill>
                  <a:schemeClr val="tx1"/>
                </a:solidFill>
              </a:rPr>
              <a:t> SOBRE MPS </a:t>
            </a:r>
          </a:p>
          <a:p>
            <a:r>
              <a:rPr lang="pt-BR" b="1" dirty="0">
                <a:solidFill>
                  <a:schemeClr val="tx1"/>
                </a:solidFill>
              </a:rPr>
              <a:t>EMPREGO: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09</a:t>
            </a:r>
            <a:r>
              <a:rPr lang="pt-BR" dirty="0">
                <a:solidFill>
                  <a:schemeClr val="tx1"/>
                </a:solidFill>
              </a:rPr>
              <a:t> GENDER ADVISORS (MONUSCO E MINUSCA)</a:t>
            </a:r>
          </a:p>
          <a:p>
            <a:r>
              <a:rPr lang="pt-BR" b="1" dirty="0">
                <a:solidFill>
                  <a:schemeClr val="tx1"/>
                </a:solidFill>
              </a:rPr>
              <a:t>EMPREGO: </a:t>
            </a:r>
            <a:r>
              <a:rPr lang="pt-BR" dirty="0">
                <a:solidFill>
                  <a:schemeClr val="tx1"/>
                </a:solidFill>
              </a:rPr>
              <a:t>MAPEAMENTO DE DESAFIOS PARA PRESENÇA E ASCENSÃO DE MULHERES (MINUSCA E MINURSO)</a:t>
            </a:r>
          </a:p>
          <a:p>
            <a:r>
              <a:rPr lang="pt-BR" b="1" dirty="0">
                <a:solidFill>
                  <a:schemeClr val="tx1"/>
                </a:solidFill>
              </a:rPr>
              <a:t>MRE: </a:t>
            </a:r>
            <a:r>
              <a:rPr lang="pt-BR" dirty="0">
                <a:solidFill>
                  <a:schemeClr val="tx1"/>
                </a:solidFill>
              </a:rPr>
              <a:t>APOIO A </a:t>
            </a:r>
            <a:r>
              <a:rPr lang="pt-BR" i="1" dirty="0">
                <a:solidFill>
                  <a:schemeClr val="tx1"/>
                </a:solidFill>
              </a:rPr>
              <a:t>TALENT OUTREACH</a:t>
            </a:r>
            <a:r>
              <a:rPr lang="pt-BR" dirty="0">
                <a:solidFill>
                  <a:schemeClr val="tx1"/>
                </a:solidFill>
              </a:rPr>
              <a:t> DA ONU (2019)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0287E03-A55F-C043-97BA-9F48E7D7AD34}"/>
              </a:ext>
            </a:extLst>
          </p:cNvPr>
          <p:cNvSpPr/>
          <p:nvPr/>
        </p:nvSpPr>
        <p:spPr>
          <a:xfrm>
            <a:off x="11235755" y="254163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5A7EAB0B-7088-804B-B216-53ABCBD4C84D}"/>
              </a:ext>
            </a:extLst>
          </p:cNvPr>
          <p:cNvSpPr/>
          <p:nvPr/>
        </p:nvSpPr>
        <p:spPr>
          <a:xfrm>
            <a:off x="11249257" y="30578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1DF7003-5175-1144-8260-558DC2B1E524}"/>
              </a:ext>
            </a:extLst>
          </p:cNvPr>
          <p:cNvSpPr/>
          <p:nvPr/>
        </p:nvSpPr>
        <p:spPr>
          <a:xfrm>
            <a:off x="11251183" y="342138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B549568F-8C58-0C4B-8986-136FC0DEF5BE}"/>
              </a:ext>
            </a:extLst>
          </p:cNvPr>
          <p:cNvSpPr/>
          <p:nvPr/>
        </p:nvSpPr>
        <p:spPr>
          <a:xfrm>
            <a:off x="11253110" y="377279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27C42C06-21D3-264A-8E34-58829F1E3E87}"/>
              </a:ext>
            </a:extLst>
          </p:cNvPr>
          <p:cNvSpPr/>
          <p:nvPr/>
        </p:nvSpPr>
        <p:spPr>
          <a:xfrm>
            <a:off x="11296413" y="6378752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21AF6E2-A4AE-0543-8E99-5114C60297CB}"/>
              </a:ext>
            </a:extLst>
          </p:cNvPr>
          <p:cNvSpPr/>
          <p:nvPr/>
        </p:nvSpPr>
        <p:spPr>
          <a:xfrm>
            <a:off x="11264734" y="4889607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9198D5E7-CB8E-CB45-A188-198A2E0E9EF1}"/>
              </a:ext>
            </a:extLst>
          </p:cNvPr>
          <p:cNvSpPr/>
          <p:nvPr/>
        </p:nvSpPr>
        <p:spPr>
          <a:xfrm>
            <a:off x="11254469" y="4566389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82075D3-56F9-C841-940A-5698CA2FA67C}"/>
              </a:ext>
            </a:extLst>
          </p:cNvPr>
          <p:cNvSpPr/>
          <p:nvPr/>
        </p:nvSpPr>
        <p:spPr>
          <a:xfrm>
            <a:off x="11222170" y="4208386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B3C29E1-DE42-0748-9C43-ED3980340E43}"/>
              </a:ext>
            </a:extLst>
          </p:cNvPr>
          <p:cNvSpPr/>
          <p:nvPr/>
        </p:nvSpPr>
        <p:spPr>
          <a:xfrm>
            <a:off x="9744554" y="1353640"/>
            <a:ext cx="3257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✅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15C6369-C233-4244-B423-540FD77A4B01}"/>
              </a:ext>
            </a:extLst>
          </p:cNvPr>
          <p:cNvSpPr txBox="1"/>
          <p:nvPr/>
        </p:nvSpPr>
        <p:spPr>
          <a:xfrm>
            <a:off x="9907928" y="1359856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Citados pelo PNA II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F331A4C4-6DFA-C041-81A1-EF7235C47317}"/>
              </a:ext>
            </a:extLst>
          </p:cNvPr>
          <p:cNvSpPr/>
          <p:nvPr/>
        </p:nvSpPr>
        <p:spPr>
          <a:xfrm>
            <a:off x="9705969" y="1523391"/>
            <a:ext cx="6051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bg2"/>
                </a:solidFill>
              </a:rPr>
              <a:t>👈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F533307-3983-894D-BB37-84FA15A1CDF2}"/>
              </a:ext>
            </a:extLst>
          </p:cNvPr>
          <p:cNvSpPr txBox="1"/>
          <p:nvPr/>
        </p:nvSpPr>
        <p:spPr>
          <a:xfrm>
            <a:off x="9909856" y="1535403"/>
            <a:ext cx="18614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Levantamento complementar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0378DC41-DA3C-B14A-829F-F048B15E8C0F}"/>
              </a:ext>
            </a:extLst>
          </p:cNvPr>
          <p:cNvSpPr/>
          <p:nvPr/>
        </p:nvSpPr>
        <p:spPr>
          <a:xfrm>
            <a:off x="11268039" y="5231350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AD244251-A326-8B48-A9E8-83780E630DF2}"/>
              </a:ext>
            </a:extLst>
          </p:cNvPr>
          <p:cNvSpPr/>
          <p:nvPr/>
        </p:nvSpPr>
        <p:spPr>
          <a:xfrm>
            <a:off x="11290317" y="5860592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</p:spTree>
    <p:extLst>
      <p:ext uri="{BB962C8B-B14F-4D97-AF65-F5344CB8AC3E}">
        <p14:creationId xmlns:p14="http://schemas.microsoft.com/office/powerpoint/2010/main" val="190914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18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4F8B5-89D7-CE40-B86B-00082915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Pilar 2</a:t>
            </a:r>
            <a:br>
              <a:rPr lang="pt-BR" b="1" dirty="0"/>
            </a:br>
            <a:r>
              <a:rPr lang="pt-BR" dirty="0"/>
              <a:t>PREVENÇÃO E PROTEÇÃO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4CC8D8-E60D-BF48-9F94-792F8A953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4500000" cy="36330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OBJETIVO: </a:t>
            </a:r>
          </a:p>
          <a:p>
            <a:pPr marL="0" indent="0">
              <a:buNone/>
            </a:pPr>
            <a:r>
              <a:rPr lang="pt-BR" sz="1700" dirty="0">
                <a:solidFill>
                  <a:schemeClr val="tx1"/>
                </a:solidFill>
              </a:rPr>
              <a:t>PROTEGER DDHH DE TODAS AS MULHERES E MENINAS E PREVENIR VIOLÊNCIA BASEADA EM GÊNERO EM SITUAÇÃO DE CONFLITO.</a:t>
            </a:r>
          </a:p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RESULTADO ESPERADO:</a:t>
            </a:r>
            <a:r>
              <a:rPr lang="pt-BR" sz="1700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pt-BR" sz="1700" dirty="0">
                <a:solidFill>
                  <a:schemeClr val="tx1"/>
                </a:solidFill>
              </a:rPr>
              <a:t>AMPLIAÇÃO E APRIMORAMENTO DA CONSTRIBUIÇÃO DO BRASIL PARA ENFRENTAR VIOLÊNCIA BASEADA EM GÊNERO.</a:t>
            </a:r>
            <a:endParaRPr lang="pt-BR" sz="1700" b="1" dirty="0">
              <a:solidFill>
                <a:schemeClr val="tx1"/>
              </a:solidFill>
            </a:endParaRPr>
          </a:p>
        </p:txBody>
      </p:sp>
      <p:sp>
        <p:nvSpPr>
          <p:cNvPr id="12" name="Espaço Reservado para Conteúdo 4">
            <a:extLst>
              <a:ext uri="{FF2B5EF4-FFF2-40B4-BE49-F238E27FC236}">
                <a16:creationId xmlns:a16="http://schemas.microsoft.com/office/drawing/2014/main" id="{1AA1620A-1AAD-6642-BCF1-E984ED0C6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8736" y="2228003"/>
            <a:ext cx="6120000" cy="423067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RESULTADOS ALCANÇADOS (2017-2023):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PREPARO: </a:t>
            </a:r>
            <a:r>
              <a:rPr lang="pt-BR" sz="1700" dirty="0">
                <a:solidFill>
                  <a:schemeClr val="tx1"/>
                </a:solidFill>
              </a:rPr>
              <a:t>CAPACITAÇÃO DE </a:t>
            </a:r>
            <a:r>
              <a:rPr lang="pt-BR" sz="1700" i="1" dirty="0">
                <a:solidFill>
                  <a:schemeClr val="tx1"/>
                </a:solidFill>
              </a:rPr>
              <a:t>GENDER FOCAL POINTS</a:t>
            </a:r>
            <a:r>
              <a:rPr lang="pt-BR" sz="1700" dirty="0">
                <a:solidFill>
                  <a:schemeClr val="tx1"/>
                </a:solidFill>
              </a:rPr>
              <a:t>, EM PARCERIA COM UNITAR, SUÉCIA E ESPANHA.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EMPREGO: </a:t>
            </a:r>
            <a:r>
              <a:rPr lang="pt-BR" sz="1700" dirty="0">
                <a:solidFill>
                  <a:schemeClr val="tx1"/>
                </a:solidFill>
              </a:rPr>
              <a:t>CRIAÇÃO DE MECANISMO DE ALERTA, COM REDE DE </a:t>
            </a:r>
            <a:r>
              <a:rPr lang="pt-BR" sz="1700" i="1" dirty="0">
                <a:solidFill>
                  <a:schemeClr val="tx1"/>
                </a:solidFill>
              </a:rPr>
              <a:t>GENDER ADVISORS</a:t>
            </a:r>
            <a:r>
              <a:rPr lang="pt-BR" sz="1700" dirty="0">
                <a:solidFill>
                  <a:schemeClr val="tx1"/>
                </a:solidFill>
              </a:rPr>
              <a:t> E </a:t>
            </a:r>
            <a:r>
              <a:rPr lang="pt-BR" sz="1700" i="1" dirty="0">
                <a:solidFill>
                  <a:schemeClr val="tx1"/>
                </a:solidFill>
              </a:rPr>
              <a:t>FOCAL POINTS</a:t>
            </a:r>
            <a:r>
              <a:rPr lang="pt-BR" sz="1700" dirty="0">
                <a:solidFill>
                  <a:schemeClr val="tx1"/>
                </a:solidFill>
              </a:rPr>
              <a:t> DO COMP. MIL. + PATRULHAS MISTAS PARA APOIAR NECESSIDADES DE MULHERES/MENINAS (MINUSCA)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EMPREGO: </a:t>
            </a:r>
            <a:r>
              <a:rPr lang="pt-BR" sz="1700" dirty="0">
                <a:solidFill>
                  <a:schemeClr val="tx1"/>
                </a:solidFill>
              </a:rPr>
              <a:t>AMPLIAÇÃO DE OPERAÇÕES COM </a:t>
            </a:r>
            <a:r>
              <a:rPr lang="pt-BR" sz="1700" i="1" dirty="0">
                <a:solidFill>
                  <a:schemeClr val="tx1"/>
                </a:solidFill>
              </a:rPr>
              <a:t>ENGAGEMENT TEAMS </a:t>
            </a:r>
            <a:r>
              <a:rPr lang="pt-BR" sz="1700" dirty="0">
                <a:solidFill>
                  <a:schemeClr val="tx1"/>
                </a:solidFill>
              </a:rPr>
              <a:t>MISTOS (MONUSCO E MINUSCA)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EMPREGO: </a:t>
            </a:r>
            <a:r>
              <a:rPr lang="pt-BR" sz="1700" dirty="0">
                <a:solidFill>
                  <a:schemeClr val="tx1"/>
                </a:solidFill>
              </a:rPr>
              <a:t>AÇÕES DE EMPODERAMENTO DE MULHERES DE COMP. MIL. E POL. (MINURSO, MINUSCA E UNMISS)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PEACEKEEPER CIVIL: </a:t>
            </a:r>
            <a:r>
              <a:rPr lang="pt-BR" sz="1700" dirty="0">
                <a:solidFill>
                  <a:schemeClr val="tx1"/>
                </a:solidFill>
              </a:rPr>
              <a:t>LEVANTAMENTO DE DADOS SOBRE VIOLÊNCIA SEXUAL PARA SGNU (MONUSCO)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91207D6-3D2D-994C-ADD1-4011956ABE2F}"/>
              </a:ext>
            </a:extLst>
          </p:cNvPr>
          <p:cNvSpPr/>
          <p:nvPr/>
        </p:nvSpPr>
        <p:spPr>
          <a:xfrm>
            <a:off x="11272406" y="2574935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2F6468DB-EC60-0C4A-9C66-2064B58CA62F}"/>
              </a:ext>
            </a:extLst>
          </p:cNvPr>
          <p:cNvSpPr/>
          <p:nvPr/>
        </p:nvSpPr>
        <p:spPr>
          <a:xfrm>
            <a:off x="11297482" y="3249309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FD8C1B2-0B4F-AE40-9FFE-09A74BD385F1}"/>
              </a:ext>
            </a:extLst>
          </p:cNvPr>
          <p:cNvSpPr/>
          <p:nvPr/>
        </p:nvSpPr>
        <p:spPr>
          <a:xfrm>
            <a:off x="11287837" y="4430739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E8F3E821-B1AC-D14E-9915-C54E0C3182B1}"/>
              </a:ext>
            </a:extLst>
          </p:cNvPr>
          <p:cNvSpPr/>
          <p:nvPr/>
        </p:nvSpPr>
        <p:spPr>
          <a:xfrm>
            <a:off x="11312916" y="5034548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F8FA4566-809D-6446-8519-27B83F4BFA0F}"/>
              </a:ext>
            </a:extLst>
          </p:cNvPr>
          <p:cNvSpPr/>
          <p:nvPr/>
        </p:nvSpPr>
        <p:spPr>
          <a:xfrm>
            <a:off x="9744554" y="1353640"/>
            <a:ext cx="3257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✅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1F74672-6CD2-D64D-A111-D1F448E34E53}"/>
              </a:ext>
            </a:extLst>
          </p:cNvPr>
          <p:cNvSpPr txBox="1"/>
          <p:nvPr/>
        </p:nvSpPr>
        <p:spPr>
          <a:xfrm>
            <a:off x="9907928" y="1359856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Citados pelo PNA II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D337A46C-2CA9-3B40-B710-9CB0E1873BAD}"/>
              </a:ext>
            </a:extLst>
          </p:cNvPr>
          <p:cNvSpPr/>
          <p:nvPr/>
        </p:nvSpPr>
        <p:spPr>
          <a:xfrm>
            <a:off x="9705969" y="1523391"/>
            <a:ext cx="6051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bg2"/>
                </a:solidFill>
              </a:rPr>
              <a:t>👈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43D4428-4911-7D49-A75B-A4BBCC28D558}"/>
              </a:ext>
            </a:extLst>
          </p:cNvPr>
          <p:cNvSpPr txBox="1"/>
          <p:nvPr/>
        </p:nvSpPr>
        <p:spPr>
          <a:xfrm>
            <a:off x="9909856" y="1535403"/>
            <a:ext cx="18614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Levantamento complementar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92E86DD4-FB6D-9140-B33E-1EBDF4EE5E8A}"/>
              </a:ext>
            </a:extLst>
          </p:cNvPr>
          <p:cNvSpPr/>
          <p:nvPr/>
        </p:nvSpPr>
        <p:spPr>
          <a:xfrm>
            <a:off x="11333113" y="5715758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</p:spTree>
    <p:extLst>
      <p:ext uri="{BB962C8B-B14F-4D97-AF65-F5344CB8AC3E}">
        <p14:creationId xmlns:p14="http://schemas.microsoft.com/office/powerpoint/2010/main" val="188354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4F8B5-89D7-CE40-B86B-00082915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Pilar 3</a:t>
            </a:r>
            <a:br>
              <a:rPr lang="pt-BR" b="1" dirty="0"/>
            </a:br>
            <a:r>
              <a:rPr lang="pt-BR" dirty="0"/>
              <a:t>CONSOLIDAÇÃO DA PAZ E COOP. HUMANITÁRIA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4CC8D8-E60D-BF48-9F94-792F8A953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4500000" cy="36330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OBJETIVO: </a:t>
            </a:r>
          </a:p>
          <a:p>
            <a:pPr marL="0" indent="0">
              <a:buNone/>
            </a:pPr>
            <a:r>
              <a:rPr lang="pt-BR" sz="1700" dirty="0">
                <a:solidFill>
                  <a:schemeClr val="tx1"/>
                </a:solidFill>
              </a:rPr>
              <a:t>FORTALECER A PERSPECTIVA DE GÊNERO NA ATUAÇÃO DO BRASIL EM CONTEXTOS DE CONS. PAZ E COOP. HUMANIT.</a:t>
            </a:r>
          </a:p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RESULTADO ESPERADO:</a:t>
            </a:r>
            <a:r>
              <a:rPr lang="pt-BR" sz="1700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pt-BR" sz="1700" dirty="0">
                <a:solidFill>
                  <a:schemeClr val="tx1"/>
                </a:solidFill>
              </a:rPr>
              <a:t>FORTALECIMENTO DA PERSPECTIVA DE GÊNERO NO DESENVOLVIMENTO E EXECUÇÃO DE ATIVIDADES DE CONS. PAZ E COOP. HUMANIT. REALIZADAS E/OU APOIADAS PELO BRASIL.</a:t>
            </a:r>
            <a:endParaRPr lang="pt-BR" sz="1700" b="1" dirty="0">
              <a:solidFill>
                <a:schemeClr val="tx1"/>
              </a:solidFill>
            </a:endParaRPr>
          </a:p>
        </p:txBody>
      </p:sp>
      <p:sp>
        <p:nvSpPr>
          <p:cNvPr id="10" name="Espaço Reservado para Conteúdo 4">
            <a:extLst>
              <a:ext uri="{FF2B5EF4-FFF2-40B4-BE49-F238E27FC236}">
                <a16:creationId xmlns:a16="http://schemas.microsoft.com/office/drawing/2014/main" id="{FDC2EDAD-E09E-9140-8E34-69E1DAF6E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8736" y="2228003"/>
            <a:ext cx="6120000" cy="423067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sz="1700" b="1" dirty="0">
                <a:solidFill>
                  <a:srgbClr val="C00000"/>
                </a:solidFill>
              </a:rPr>
              <a:t>RESULTADOS ALCANÇADOS (2017-2023):</a:t>
            </a:r>
          </a:p>
          <a:p>
            <a:r>
              <a:rPr lang="pt-BR" sz="1700" b="1" dirty="0">
                <a:solidFill>
                  <a:schemeClr val="tx1"/>
                </a:solidFill>
              </a:rPr>
              <a:t>EMPREGO: </a:t>
            </a:r>
            <a:r>
              <a:rPr lang="pt-BR" sz="1700" dirty="0">
                <a:solidFill>
                  <a:schemeClr val="tx1"/>
                </a:solidFill>
              </a:rPr>
              <a:t>ATIVIDADES DE CONSCIENTIZAÇÃO E EMPODERAMENTO DE MULHERES LOCAIS PARA ATUAR NOS COMITÊS DE CESSAR-FOGO (UNITAMS)</a:t>
            </a:r>
          </a:p>
          <a:p>
            <a:pPr marL="0" indent="0">
              <a:buNone/>
            </a:pPr>
            <a:endParaRPr lang="pt-BR" sz="1700" b="1" dirty="0">
              <a:solidFill>
                <a:srgbClr val="C00000"/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B7668226-9253-864F-8BBF-207C05663D72}"/>
              </a:ext>
            </a:extLst>
          </p:cNvPr>
          <p:cNvSpPr/>
          <p:nvPr/>
        </p:nvSpPr>
        <p:spPr>
          <a:xfrm>
            <a:off x="11272406" y="2574935"/>
            <a:ext cx="605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ABE5617-3BC2-3C43-BF1F-13843A39E286}"/>
              </a:ext>
            </a:extLst>
          </p:cNvPr>
          <p:cNvSpPr/>
          <p:nvPr/>
        </p:nvSpPr>
        <p:spPr>
          <a:xfrm>
            <a:off x="9744554" y="1353640"/>
            <a:ext cx="3257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✅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9FDE1E5-8D11-1C46-9AF8-2D2E30E8DF24}"/>
              </a:ext>
            </a:extLst>
          </p:cNvPr>
          <p:cNvSpPr txBox="1"/>
          <p:nvPr/>
        </p:nvSpPr>
        <p:spPr>
          <a:xfrm>
            <a:off x="9907928" y="1359856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Citados pelo PNA II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2583D3C6-5216-2543-831F-8725363C55E3}"/>
              </a:ext>
            </a:extLst>
          </p:cNvPr>
          <p:cNvSpPr/>
          <p:nvPr/>
        </p:nvSpPr>
        <p:spPr>
          <a:xfrm>
            <a:off x="9705969" y="1523391"/>
            <a:ext cx="6051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bg2"/>
                </a:solidFill>
              </a:rPr>
              <a:t>👈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9A0C29E-0123-5245-BD54-04A249351026}"/>
              </a:ext>
            </a:extLst>
          </p:cNvPr>
          <p:cNvSpPr txBox="1"/>
          <p:nvPr/>
        </p:nvSpPr>
        <p:spPr>
          <a:xfrm>
            <a:off x="9909856" y="1535403"/>
            <a:ext cx="18614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Levantamento complementar</a:t>
            </a:r>
          </a:p>
        </p:txBody>
      </p:sp>
    </p:spTree>
    <p:extLst>
      <p:ext uri="{BB962C8B-B14F-4D97-AF65-F5344CB8AC3E}">
        <p14:creationId xmlns:p14="http://schemas.microsoft.com/office/powerpoint/2010/main" val="1932426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4F8B5-89D7-CE40-B86B-00082915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Pilar 4 </a:t>
            </a:r>
            <a:br>
              <a:rPr lang="pt-BR" b="1" dirty="0"/>
            </a:br>
            <a:r>
              <a:rPr lang="pt-BR" dirty="0"/>
              <a:t>SENSIBILIZ., ENGAJAM. E APROFUNDAMENTO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4CC8D8-E60D-BF48-9F94-792F8A953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51153"/>
            <a:ext cx="4500000" cy="3633047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OBJETIVO: 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APROFUNDAR E DIFUNDIR CONHECIMENTO NA SOC. BRASILEIRA SOBRE AGENDA MPS E ENGAJAR ATORES RELEVANTES NA IMPLEMENTAÇÃO DO PNA, APROFUNDANDO A COOPERAÇÃO COM A SOCIEDADE CIVIL.</a:t>
            </a:r>
          </a:p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RESULTADO ESPERADO:</a:t>
            </a:r>
            <a:r>
              <a:rPr lang="pt-BR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AMPLIAÇÃO DO CONHECIMENTO SOBRE AGENDA MPS E DO ENGAJAMENTO EM SUA IMPLEMENTAÇÃO POR PARTE DE ÓRGÃOS PÚBLICOS, SOCIEDADE CIVIL, ACADEMIA ETC.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Espaço Reservado para Conteúdo 4">
            <a:extLst>
              <a:ext uri="{FF2B5EF4-FFF2-40B4-BE49-F238E27FC236}">
                <a16:creationId xmlns:a16="http://schemas.microsoft.com/office/drawing/2014/main" id="{E5D089DF-37F3-8C49-AF5F-490C860EF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8735" y="2251152"/>
            <a:ext cx="6589481" cy="4415865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RESULTADOS ALCANÇADOS (2017-2023):</a:t>
            </a:r>
          </a:p>
          <a:p>
            <a:r>
              <a:rPr lang="pt-BR" b="1" dirty="0">
                <a:solidFill>
                  <a:schemeClr val="tx1"/>
                </a:solidFill>
              </a:rPr>
              <a:t>MRE / MD + CCOPAB: </a:t>
            </a:r>
            <a:r>
              <a:rPr lang="pt-BR" dirty="0">
                <a:solidFill>
                  <a:schemeClr val="tx1"/>
                </a:solidFill>
              </a:rPr>
              <a:t>DEZENAS DE PALESTRAS E AULAS</a:t>
            </a:r>
          </a:p>
          <a:p>
            <a:r>
              <a:rPr lang="pt-BR" b="1" dirty="0">
                <a:solidFill>
                  <a:schemeClr val="tx1"/>
                </a:solidFill>
              </a:rPr>
              <a:t>MRE: </a:t>
            </a:r>
            <a:r>
              <a:rPr lang="pt-BR" dirty="0">
                <a:solidFill>
                  <a:schemeClr val="tx1"/>
                </a:solidFill>
              </a:rPr>
              <a:t>INCLUSÃO DE AULA NO INSTITUTO RIO BRANCO</a:t>
            </a:r>
            <a:endParaRPr lang="pt-BR" b="1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MRE: </a:t>
            </a:r>
            <a:r>
              <a:rPr lang="pt-BR" dirty="0">
                <a:solidFill>
                  <a:schemeClr val="tx1"/>
                </a:solidFill>
              </a:rPr>
              <a:t>BRASIL PROMOVE DEBATE DE ALTO NÍVEL SOBRE 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MPS DURANTE PRESIDÊNCIA NO CSNU (OUT/2023)</a:t>
            </a:r>
          </a:p>
          <a:p>
            <a:r>
              <a:rPr lang="pt-BR" b="1" dirty="0">
                <a:solidFill>
                  <a:schemeClr val="tx1"/>
                </a:solidFill>
              </a:rPr>
              <a:t>MD: </a:t>
            </a:r>
            <a:r>
              <a:rPr lang="pt-BR" dirty="0">
                <a:solidFill>
                  <a:schemeClr val="tx1"/>
                </a:solidFill>
              </a:rPr>
              <a:t>ORGANIZAÇÃO E DISPONIBILIZAÇÃO DE DADOS PRIMÁRIOS SOBRE MULHERES EM OP PAZ (2022/2023)</a:t>
            </a:r>
            <a:endParaRPr lang="pt-BR" sz="1700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REBRAPAZ</a:t>
            </a:r>
            <a:r>
              <a:rPr lang="pt-BR" dirty="0">
                <a:solidFill>
                  <a:schemeClr val="tx1"/>
                </a:solidFill>
              </a:rPr>
              <a:t> (DESDE 2016; INTEGRANTES MIL / POL / CIV):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1700" dirty="0">
                <a:solidFill>
                  <a:schemeClr val="tx1"/>
                </a:solidFill>
              </a:rPr>
              <a:t>MULHERES EM CARGOS DE LIDERANÇA 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1700" b="1" dirty="0">
                <a:solidFill>
                  <a:schemeClr val="tx1"/>
                </a:solidFill>
              </a:rPr>
              <a:t>GT</a:t>
            </a:r>
            <a:r>
              <a:rPr lang="pt-BR" sz="1700" dirty="0">
                <a:solidFill>
                  <a:schemeClr val="tx1"/>
                </a:solidFill>
              </a:rPr>
              <a:t> SOBRE MPS + TRANSVERSALIZAÇÃO EM OUTROS GTS</a:t>
            </a:r>
          </a:p>
          <a:p>
            <a:pPr marL="666900" lvl="1" indent="-342900">
              <a:buFont typeface="+mj-lt"/>
              <a:buAutoNum type="arabicPeriod"/>
            </a:pPr>
            <a:r>
              <a:rPr lang="pt-BR" sz="1700" dirty="0">
                <a:solidFill>
                  <a:schemeClr val="tx1"/>
                </a:solidFill>
              </a:rPr>
              <a:t>PESQUISA / PRODUTOS (CURSOS E SEMINÁRIOS), INCLUSIVE COM PARTICIPAÇÃO DE</a:t>
            </a:r>
            <a:r>
              <a:rPr lang="pt-BR" sz="1700" b="1" dirty="0">
                <a:solidFill>
                  <a:schemeClr val="tx1"/>
                </a:solidFill>
              </a:rPr>
              <a:t> MRE</a:t>
            </a:r>
            <a:r>
              <a:rPr lang="pt-BR" sz="1700" dirty="0">
                <a:solidFill>
                  <a:schemeClr val="tx1"/>
                </a:solidFill>
              </a:rPr>
              <a:t>, </a:t>
            </a:r>
            <a:r>
              <a:rPr lang="pt-BR" sz="1700" b="1" dirty="0">
                <a:solidFill>
                  <a:schemeClr val="tx1"/>
                </a:solidFill>
              </a:rPr>
              <a:t>CCOPAB e </a:t>
            </a:r>
            <a:r>
              <a:rPr lang="pt-BR" sz="1700" b="1" dirty="0" err="1">
                <a:solidFill>
                  <a:schemeClr val="tx1"/>
                </a:solidFill>
              </a:rPr>
              <a:t>COpPazNav</a:t>
            </a:r>
            <a:r>
              <a:rPr lang="pt-BR" sz="1700" b="1" dirty="0">
                <a:solidFill>
                  <a:schemeClr val="tx1"/>
                </a:solidFill>
              </a:rPr>
              <a:t> </a:t>
            </a:r>
            <a:r>
              <a:rPr lang="pt-BR" sz="1700" dirty="0">
                <a:solidFill>
                  <a:schemeClr val="tx1"/>
                </a:solidFill>
              </a:rPr>
              <a:t>(+</a:t>
            </a:r>
            <a:r>
              <a:rPr lang="pt-BR" sz="1700" b="1" dirty="0">
                <a:solidFill>
                  <a:schemeClr val="tx1"/>
                </a:solidFill>
              </a:rPr>
              <a:t>MD</a:t>
            </a:r>
            <a:r>
              <a:rPr lang="pt-BR" sz="1700" dirty="0">
                <a:solidFill>
                  <a:schemeClr val="tx1"/>
                </a:solidFill>
              </a:rPr>
              <a:t>)</a:t>
            </a:r>
            <a:endParaRPr lang="pt-BR" sz="1700" b="1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2C4C531-BABF-604F-8654-F91175D12A15}"/>
              </a:ext>
            </a:extLst>
          </p:cNvPr>
          <p:cNvSpPr/>
          <p:nvPr/>
        </p:nvSpPr>
        <p:spPr>
          <a:xfrm>
            <a:off x="11224100" y="3277127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E0D640A-E3AB-3244-AA67-8428E826B083}"/>
              </a:ext>
            </a:extLst>
          </p:cNvPr>
          <p:cNvSpPr/>
          <p:nvPr/>
        </p:nvSpPr>
        <p:spPr>
          <a:xfrm>
            <a:off x="11235755" y="254985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D6BEA88C-195C-6043-BC3A-C9FFEBEA6C4B}"/>
              </a:ext>
            </a:extLst>
          </p:cNvPr>
          <p:cNvSpPr/>
          <p:nvPr/>
        </p:nvSpPr>
        <p:spPr>
          <a:xfrm>
            <a:off x="11226647" y="3857786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85EA839-25A0-1347-8DBE-F51BD48D7650}"/>
              </a:ext>
            </a:extLst>
          </p:cNvPr>
          <p:cNvSpPr/>
          <p:nvPr/>
        </p:nvSpPr>
        <p:spPr>
          <a:xfrm>
            <a:off x="9744554" y="1353640"/>
            <a:ext cx="32573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✅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41E0E54-6DC2-A543-9372-F70385CBE7E1}"/>
              </a:ext>
            </a:extLst>
          </p:cNvPr>
          <p:cNvSpPr txBox="1"/>
          <p:nvPr/>
        </p:nvSpPr>
        <p:spPr>
          <a:xfrm>
            <a:off x="9907928" y="1359856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Citados pelo PNA II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78A2FDF-2ECA-D542-A990-A522D1D6501D}"/>
              </a:ext>
            </a:extLst>
          </p:cNvPr>
          <p:cNvSpPr/>
          <p:nvPr/>
        </p:nvSpPr>
        <p:spPr>
          <a:xfrm>
            <a:off x="9705969" y="1523391"/>
            <a:ext cx="6051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>
                <a:solidFill>
                  <a:schemeClr val="bg2"/>
                </a:solidFill>
              </a:rPr>
              <a:t>👈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64994EA-D974-0742-9AA5-CFBF62151D97}"/>
              </a:ext>
            </a:extLst>
          </p:cNvPr>
          <p:cNvSpPr txBox="1"/>
          <p:nvPr/>
        </p:nvSpPr>
        <p:spPr>
          <a:xfrm>
            <a:off x="9909856" y="1535403"/>
            <a:ext cx="18614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bg2"/>
                </a:solidFill>
              </a:rPr>
              <a:t>Levantamento complementar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0C913F82-09E0-824F-AE3A-ECC4363F0BC9}"/>
              </a:ext>
            </a:extLst>
          </p:cNvPr>
          <p:cNvSpPr/>
          <p:nvPr/>
        </p:nvSpPr>
        <p:spPr>
          <a:xfrm>
            <a:off x="11253578" y="4484747"/>
            <a:ext cx="587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👈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0BBC039-01B5-6448-855F-7B580BB58837}"/>
              </a:ext>
            </a:extLst>
          </p:cNvPr>
          <p:cNvSpPr/>
          <p:nvPr/>
        </p:nvSpPr>
        <p:spPr>
          <a:xfrm>
            <a:off x="11237683" y="293375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✅</a:t>
            </a:r>
          </a:p>
        </p:txBody>
      </p:sp>
    </p:spTree>
    <p:extLst>
      <p:ext uri="{BB962C8B-B14F-4D97-AF65-F5344CB8AC3E}">
        <p14:creationId xmlns:p14="http://schemas.microsoft.com/office/powerpoint/2010/main" val="130340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604A56B-10C3-AE41-B0C8-D8687CE9D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buNone/>
            </a:pPr>
            <a:endParaRPr lang="pt-BR" sz="2800" dirty="0"/>
          </a:p>
          <a:p>
            <a:pPr marL="0" indent="0" algn="ctr">
              <a:buNone/>
            </a:pPr>
            <a:r>
              <a:rPr lang="pt-BR" sz="2800" dirty="0">
                <a:solidFill>
                  <a:schemeClr val="tx1"/>
                </a:solidFill>
              </a:rPr>
              <a:t>NOS ÚLTIMOS 5 ANOS (2017-2023), 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chemeClr val="tx1"/>
                </a:solidFill>
              </a:rPr>
              <a:t>AS </a:t>
            </a:r>
            <a:r>
              <a:rPr lang="pt-BR" sz="2800" b="1" dirty="0">
                <a:solidFill>
                  <a:srgbClr val="C00000"/>
                </a:solidFill>
              </a:rPr>
              <a:t>OPERAÇÕES DE PAZ DA ONU</a:t>
            </a:r>
            <a:r>
              <a:rPr lang="pt-BR" sz="2800" dirty="0"/>
              <a:t> </a:t>
            </a:r>
            <a:r>
              <a:rPr lang="pt-BR" sz="2800" dirty="0">
                <a:solidFill>
                  <a:schemeClr val="tx1"/>
                </a:solidFill>
              </a:rPr>
              <a:t>FORAM</a:t>
            </a:r>
            <a:r>
              <a:rPr lang="pt-BR" sz="2800" dirty="0"/>
              <a:t> </a:t>
            </a:r>
            <a:r>
              <a:rPr lang="pt-BR" sz="2800" b="1" dirty="0">
                <a:solidFill>
                  <a:srgbClr val="C00000"/>
                </a:solidFill>
              </a:rPr>
              <a:t>INSTRUMENTO</a:t>
            </a:r>
            <a:r>
              <a:rPr lang="pt-BR" sz="2800" dirty="0"/>
              <a:t> 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chemeClr val="tx1"/>
                </a:solidFill>
              </a:rPr>
              <a:t>PARA O BRASIL IMPLEMENTAR TRECHOS DO</a:t>
            </a:r>
            <a:r>
              <a:rPr lang="pt-BR" sz="2800" dirty="0"/>
              <a:t> </a:t>
            </a:r>
            <a:r>
              <a:rPr lang="pt-BR" sz="2800" b="1" dirty="0">
                <a:solidFill>
                  <a:srgbClr val="C00000"/>
                </a:solidFill>
              </a:rPr>
              <a:t>PNA </a:t>
            </a:r>
            <a:r>
              <a:rPr lang="pt-BR" sz="2800" b="1" dirty="0" err="1">
                <a:solidFill>
                  <a:srgbClr val="C00000"/>
                </a:solidFill>
              </a:rPr>
              <a:t>I</a:t>
            </a:r>
            <a:r>
              <a:rPr lang="pt-BR" sz="2800" dirty="0">
                <a:solidFill>
                  <a:schemeClr val="tx1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chemeClr val="tx1"/>
                </a:solidFill>
              </a:rPr>
              <a:t>CONTRIBUINDO PARA A</a:t>
            </a:r>
            <a:r>
              <a:rPr lang="pt-BR" sz="2800" dirty="0"/>
              <a:t> </a:t>
            </a:r>
            <a:r>
              <a:rPr lang="pt-BR" sz="2800" b="1" dirty="0">
                <a:solidFill>
                  <a:srgbClr val="C00000"/>
                </a:solidFill>
              </a:rPr>
              <a:t>INTERNALIZAÇÃO</a:t>
            </a:r>
            <a:r>
              <a:rPr lang="pt-BR" sz="2800" dirty="0"/>
              <a:t> </a:t>
            </a:r>
            <a:r>
              <a:rPr lang="pt-BR" sz="2800" dirty="0">
                <a:solidFill>
                  <a:schemeClr val="tx1"/>
                </a:solidFill>
              </a:rPr>
              <a:t>E</a:t>
            </a:r>
          </a:p>
          <a:p>
            <a:pPr marL="0" indent="0" algn="ctr">
              <a:buNone/>
            </a:pPr>
            <a:r>
              <a:rPr lang="pt-BR" sz="2800" b="1" dirty="0">
                <a:solidFill>
                  <a:srgbClr val="C00000"/>
                </a:solidFill>
              </a:rPr>
              <a:t>INTERNACIONALIZAÇÃO</a:t>
            </a:r>
            <a:r>
              <a:rPr lang="pt-BR" sz="2800" dirty="0"/>
              <a:t> </a:t>
            </a:r>
            <a:r>
              <a:rPr lang="pt-BR" sz="2800" dirty="0">
                <a:solidFill>
                  <a:schemeClr val="tx1"/>
                </a:solidFill>
              </a:rPr>
              <a:t>DA AGENDA ONU SOBRE MPS.</a:t>
            </a:r>
          </a:p>
        </p:txBody>
      </p:sp>
    </p:spTree>
    <p:extLst>
      <p:ext uri="{BB962C8B-B14F-4D97-AF65-F5344CB8AC3E}">
        <p14:creationId xmlns:p14="http://schemas.microsoft.com/office/powerpoint/2010/main" val="205234160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7603</TotalTime>
  <Words>968</Words>
  <Application>Microsoft Macintosh PowerPoint</Application>
  <PresentationFormat>Widescreen</PresentationFormat>
  <Paragraphs>137</Paragraphs>
  <Slides>13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Calibri</vt:lpstr>
      <vt:lpstr>Gill Sans MT</vt:lpstr>
      <vt:lpstr>Wingdings 2</vt:lpstr>
      <vt:lpstr>Dividendo</vt:lpstr>
      <vt:lpstr>IMPLEMENTAÇÃO DO pna I nas operações de paz &amp; oportunidades de melhoria PARA O PNA II</vt:lpstr>
      <vt:lpstr>SUMÁRIO</vt:lpstr>
      <vt:lpstr>1. IMPLEMENTAÇÃO DO PNA I NAS OPERAÇÕES DE PAZ</vt:lpstr>
      <vt:lpstr>ANÁLISE</vt:lpstr>
      <vt:lpstr>Pilar 1  participação</vt:lpstr>
      <vt:lpstr>Pilar 2 PREVENÇÃO E PROTEÇÃO</vt:lpstr>
      <vt:lpstr>Pilar 3 CONSOLIDAÇÃO DA PAZ E COOP. HUMANITÁRIA</vt:lpstr>
      <vt:lpstr>Pilar 4  SENSIBILIZ., ENGAJAM. E APROFUNDAMENTO</vt:lpstr>
      <vt:lpstr>Apresentação do PowerPoint</vt:lpstr>
      <vt:lpstr>2. OPORTUNIDADES DE MELHORIA PARA O PNA II</vt:lpstr>
      <vt:lpstr>Oportunidades de melhoria</vt:lpstr>
      <vt:lpstr>Oportunidades de melhoria</vt:lpstr>
      <vt:lpstr>OBRIGADA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Eduarda Hamann</dc:creator>
  <cp:lastModifiedBy>Eduarda Hamann</cp:lastModifiedBy>
  <cp:revision>92</cp:revision>
  <dcterms:created xsi:type="dcterms:W3CDTF">2023-11-01T17:22:18Z</dcterms:created>
  <dcterms:modified xsi:type="dcterms:W3CDTF">2023-11-28T03:10:40Z</dcterms:modified>
</cp:coreProperties>
</file>