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75" r:id="rId2"/>
  </p:sldMasterIdLst>
  <p:notesMasterIdLst>
    <p:notesMasterId r:id="rId41"/>
  </p:notesMasterIdLst>
  <p:handoutMasterIdLst>
    <p:handoutMasterId r:id="rId42"/>
  </p:handoutMasterIdLst>
  <p:sldIdLst>
    <p:sldId id="383" r:id="rId3"/>
    <p:sldId id="384" r:id="rId4"/>
    <p:sldId id="625" r:id="rId5"/>
    <p:sldId id="386" r:id="rId6"/>
    <p:sldId id="632" r:id="rId7"/>
    <p:sldId id="392" r:id="rId8"/>
    <p:sldId id="618" r:id="rId9"/>
    <p:sldId id="619" r:id="rId10"/>
    <p:sldId id="620" r:id="rId11"/>
    <p:sldId id="621" r:id="rId12"/>
    <p:sldId id="622" r:id="rId13"/>
    <p:sldId id="396" r:id="rId14"/>
    <p:sldId id="641" r:id="rId15"/>
    <p:sldId id="640" r:id="rId16"/>
    <p:sldId id="642" r:id="rId17"/>
    <p:sldId id="538" r:id="rId18"/>
    <p:sldId id="634" r:id="rId19"/>
    <p:sldId id="635" r:id="rId20"/>
    <p:sldId id="599" r:id="rId21"/>
    <p:sldId id="644" r:id="rId22"/>
    <p:sldId id="426" r:id="rId23"/>
    <p:sldId id="461" r:id="rId24"/>
    <p:sldId id="539" r:id="rId25"/>
    <p:sldId id="637" r:id="rId26"/>
    <p:sldId id="643" r:id="rId27"/>
    <p:sldId id="404" r:id="rId28"/>
    <p:sldId id="551" r:id="rId29"/>
    <p:sldId id="409" r:id="rId30"/>
    <p:sldId id="602" r:id="rId31"/>
    <p:sldId id="411" r:id="rId32"/>
    <p:sldId id="645" r:id="rId33"/>
    <p:sldId id="646" r:id="rId34"/>
    <p:sldId id="542" r:id="rId35"/>
    <p:sldId id="528" r:id="rId36"/>
    <p:sldId id="529" r:id="rId37"/>
    <p:sldId id="506" r:id="rId38"/>
    <p:sldId id="511" r:id="rId39"/>
    <p:sldId id="424" r:id="rId40"/>
  </p:sldIdLst>
  <p:sldSz cx="12192000" cy="6858000"/>
  <p:notesSz cx="6797675" cy="985678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ção" id="{9D03EC18-E664-40E4-BFB2-3C5732E91721}">
          <p14:sldIdLst>
            <p14:sldId id="383"/>
          </p14:sldIdLst>
        </p14:section>
        <p14:section name="ABEEólica" id="{F3B7858D-C5BC-47DE-B3A2-57840F634F58}">
          <p14:sldIdLst>
            <p14:sldId id="384"/>
            <p14:sldId id="625"/>
          </p14:sldIdLst>
        </p14:section>
        <p14:section name="Setor Elétrico" id="{466C065B-7F7E-40C2-91F9-3C50FC636137}">
          <p14:sldIdLst/>
        </p14:section>
        <p14:section name="Energia Eólica" id="{31819EAF-5569-4435-8CB2-F102719746F9}">
          <p14:sldIdLst/>
        </p14:section>
        <p14:section name="Panorama" id="{A98640B9-A6E2-4A6D-8275-C8548DC5A9E0}">
          <p14:sldIdLst>
            <p14:sldId id="386"/>
            <p14:sldId id="632"/>
            <p14:sldId id="392"/>
            <p14:sldId id="618"/>
            <p14:sldId id="619"/>
            <p14:sldId id="620"/>
            <p14:sldId id="621"/>
            <p14:sldId id="622"/>
            <p14:sldId id="396"/>
            <p14:sldId id="641"/>
            <p14:sldId id="640"/>
            <p14:sldId id="642"/>
            <p14:sldId id="538"/>
            <p14:sldId id="634"/>
            <p14:sldId id="635"/>
            <p14:sldId id="599"/>
            <p14:sldId id="644"/>
            <p14:sldId id="426"/>
            <p14:sldId id="461"/>
            <p14:sldId id="539"/>
            <p14:sldId id="637"/>
            <p14:sldId id="643"/>
            <p14:sldId id="404"/>
            <p14:sldId id="551"/>
            <p14:sldId id="409"/>
            <p14:sldId id="602"/>
            <p14:sldId id="411"/>
            <p14:sldId id="645"/>
            <p14:sldId id="646"/>
          </p14:sldIdLst>
        </p14:section>
        <p14:section name="Empregos" id="{1D3A3A1A-BFED-4EF0-BF2D-7AD137768B12}">
          <p14:sldIdLst/>
        </p14:section>
        <p14:section name="Certificados" id="{0BA34BE8-2087-4747-9B5C-572DB0A3330B}">
          <p14:sldIdLst/>
        </p14:section>
        <p14:section name="Desafios" id="{4F24CB58-47AE-4ABA-883B-B5D2303AB775}">
          <p14:sldIdLst>
            <p14:sldId id="542"/>
            <p14:sldId id="528"/>
            <p14:sldId id="529"/>
          </p14:sldIdLst>
        </p14:section>
        <p14:section name="Conclusão" id="{6B6C6831-58F0-49C2-B5FE-1376370B6B5B}">
          <p14:sldIdLst/>
        </p14:section>
        <p14:section name="Contato" id="{6B19EAED-7714-4353-9063-D8503A66043D}">
          <p14:sldIdLst>
            <p14:sldId id="506"/>
            <p14:sldId id="511"/>
            <p14:sldId id="4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9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967B"/>
    <a:srgbClr val="BBE6D9"/>
    <a:srgbClr val="C6EAE0"/>
    <a:srgbClr val="ABCFE9"/>
    <a:srgbClr val="2E663E"/>
    <a:srgbClr val="17719D"/>
    <a:srgbClr val="7CA385"/>
    <a:srgbClr val="AAC0AE"/>
    <a:srgbClr val="2683C6"/>
    <a:srgbClr val="80C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1" autoAdjust="0"/>
    <p:restoredTop sz="92764" autoAdjust="0"/>
  </p:normalViewPr>
  <p:slideViewPr>
    <p:cSldViewPr>
      <p:cViewPr varScale="1">
        <p:scale>
          <a:sx n="67" d="100"/>
          <a:sy n="67" d="100"/>
        </p:scale>
        <p:origin x="756" y="54"/>
      </p:cViewPr>
      <p:guideLst>
        <p:guide orient="horz" pos="329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-20970"/>
    </p:cViewPr>
  </p:sorterViewPr>
  <p:notesViewPr>
    <p:cSldViewPr>
      <p:cViewPr varScale="1">
        <p:scale>
          <a:sx n="51" d="100"/>
          <a:sy n="51" d="100"/>
        </p:scale>
        <p:origin x="2976" y="96"/>
      </p:cViewPr>
      <p:guideLst>
        <p:guide orient="horz" pos="310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P:\Coord.%20T&#233;cnica%20Reg.%20Infraestrutura\Banco%20de%20Dados\2013\Gr&#225;ficos\00%20-%20Planilha%20Geral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idor-05\publico\Coord.%20T&#233;cnica%20Reg.%20Infraestrutura\Banco%20de%20Dados\2013\Gr&#225;ficos\00%20-%20Planilha%20Geral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P:\Coord.%20T&#233;cnica%20Reg.%20Infraestrutura\Banco%20de%20Dados\2013\Gr&#225;ficos\00%20-%20Planilha%20Geral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idor-05\publico\Coord.%20T&#233;cnica%20Reg.%20Infraestrutura\Banco%20de%20Dados\2013\Gr&#225;ficos\00%20-%20Planilha%20Geral.xlsm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P:\Coord.%20T&#233;cnica%20Reg.%20Infraestrutura\Banco%20de%20Dados\2013\Gr&#225;ficos\00%20-%20Planilha%20Geral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idor-05\publico\Coord.%20T&#233;cnica%20Reg.%20Infraestrutura\Banco%20de%20Dados\2013\Gr&#225;ficos\00%20-%20Planilha%20Geral.xlsm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briele\Documents\An&#225;lise%20A-6%20201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idor-05\publico\Coord.%20T&#233;cnica%20Reg.%20Infraestrutura\Banco%20de%20Dados\2013\Gr&#225;ficos\039%20-%20F.C.%20Hist&#243;rico.xlsx" TargetMode="Externa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P:\Coord.%20T&#233;cnica%20Reg.%20Infraestrutura\Banco%20de%20Dados\2013\Gr&#225;ficos\00%20-%20Planilha%20Geral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60"/>
      <c:rotY val="0"/>
      <c:depthPercent val="20"/>
      <c:rAngAx val="0"/>
      <c:perspective val="0"/>
    </c:view3D>
    <c:floor>
      <c:thickness val="0"/>
      <c:spPr>
        <a:solidFill>
          <a:schemeClr val="accent4">
            <a:tint val="20000"/>
          </a:schemeClr>
        </a:solidFill>
        <a:ln w="9525" cap="flat" cmpd="sng" algn="ctr">
          <a:solidFill>
            <a:schemeClr val="dk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dk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solidFill>
          <a:schemeClr val="accent4">
            <a:tint val="2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4">
            <a:tint val="2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993999890279058E-2"/>
          <c:y val="0.10640061907605881"/>
          <c:w val="0.8453856634151572"/>
          <c:h val="0.76533939324643652"/>
        </c:manualLayout>
      </c:layout>
      <c:pie3DChart>
        <c:varyColors val="1"/>
        <c:ser>
          <c:idx val="0"/>
          <c:order val="0"/>
          <c:explosion val="35"/>
          <c:dPt>
            <c:idx val="0"/>
            <c:bubble3D val="0"/>
            <c:spPr>
              <a:solidFill>
                <a:srgbClr val="3C9FBB"/>
              </a:solidFill>
              <a:ln w="9525" cap="flat" cmpd="sng" algn="ctr">
                <a:solidFill>
                  <a:schemeClr val="accent4"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  <a:sp3d contourW="9525">
                <a:contourClr>
                  <a:schemeClr val="accent4">
                    <a:shade val="50000"/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338-4AD0-84E0-59F6FA37EBA6}"/>
              </c:ext>
            </c:extLst>
          </c:dPt>
          <c:dPt>
            <c:idx val="1"/>
            <c:bubble3D val="0"/>
            <c:spPr>
              <a:solidFill>
                <a:srgbClr val="48B57C"/>
              </a:solidFill>
              <a:ln w="9525" cap="flat" cmpd="sng" algn="ctr">
                <a:solidFill>
                  <a:schemeClr val="accent4"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  <a:sp3d contourW="9525">
                <a:contourClr>
                  <a:schemeClr val="accent4">
                    <a:shade val="50000"/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338-4AD0-84E0-59F6FA37EBA6}"/>
              </c:ext>
            </c:extLst>
          </c:dPt>
          <c:dPt>
            <c:idx val="2"/>
            <c:bubble3D val="0"/>
            <c:spPr>
              <a:solidFill>
                <a:srgbClr val="48BF9D"/>
              </a:solidFill>
              <a:ln w="9525" cap="flat" cmpd="sng" algn="ctr">
                <a:solidFill>
                  <a:schemeClr val="accent4"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  <a:sp3d contourW="9525">
                <a:contourClr>
                  <a:schemeClr val="accent4">
                    <a:shade val="50000"/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338-4AD0-84E0-59F6FA37EBA6}"/>
              </c:ext>
            </c:extLst>
          </c:dPt>
          <c:dPt>
            <c:idx val="3"/>
            <c:bubble3D val="0"/>
            <c:spPr>
              <a:solidFill>
                <a:srgbClr val="80D5BD"/>
              </a:solidFill>
              <a:ln w="9525" cap="flat" cmpd="sng" algn="ctr">
                <a:solidFill>
                  <a:schemeClr val="accent4"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  <a:sp3d contourW="9525">
                <a:contourClr>
                  <a:schemeClr val="accent4">
                    <a:shade val="50000"/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338-4AD0-84E0-59F6FA37EBA6}"/>
              </c:ext>
            </c:extLst>
          </c:dPt>
          <c:dPt>
            <c:idx val="4"/>
            <c:bubble3D val="0"/>
            <c:spPr>
              <a:solidFill>
                <a:srgbClr val="ADE7D7"/>
              </a:solidFill>
              <a:ln w="9525" cap="flat" cmpd="sng" algn="ctr">
                <a:solidFill>
                  <a:schemeClr val="accent4"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  <a:sp3d contourW="9525">
                <a:contourClr>
                  <a:schemeClr val="accent4">
                    <a:shade val="50000"/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338-4AD0-84E0-59F6FA37EBA6}"/>
              </c:ext>
            </c:extLst>
          </c:dPt>
          <c:dPt>
            <c:idx val="5"/>
            <c:bubble3D val="0"/>
            <c:spPr>
              <a:solidFill>
                <a:srgbClr val="FDB56A"/>
              </a:solidFill>
              <a:ln w="9525" cap="flat" cmpd="sng" algn="ctr">
                <a:solidFill>
                  <a:schemeClr val="accent4"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  <a:sp3d contourW="9525">
                <a:contourClr>
                  <a:schemeClr val="accent4">
                    <a:shade val="50000"/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338-4AD0-84E0-59F6FA37EBA6}"/>
              </c:ext>
            </c:extLst>
          </c:dPt>
          <c:dPt>
            <c:idx val="6"/>
            <c:bubble3D val="0"/>
            <c:spPr>
              <a:solidFill>
                <a:srgbClr val="FB9936"/>
              </a:solidFill>
              <a:ln w="9525" cap="flat" cmpd="sng" algn="ctr">
                <a:solidFill>
                  <a:schemeClr val="accent4"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  <a:sp3d contourW="9525">
                <a:contourClr>
                  <a:schemeClr val="accent4">
                    <a:shade val="50000"/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338-4AD0-84E0-59F6FA37EBA6}"/>
              </c:ext>
            </c:extLst>
          </c:dPt>
          <c:dPt>
            <c:idx val="7"/>
            <c:bubble3D val="0"/>
            <c:spPr>
              <a:solidFill>
                <a:srgbClr val="DD7C1A"/>
              </a:solidFill>
              <a:ln w="9525" cap="flat" cmpd="sng" algn="ctr">
                <a:solidFill>
                  <a:schemeClr val="accent4"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  <a:sp3d contourW="9525">
                <a:contourClr>
                  <a:schemeClr val="accent4">
                    <a:shade val="50000"/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338-4AD0-84E0-59F6FA37EBA6}"/>
              </c:ext>
            </c:extLst>
          </c:dPt>
          <c:dPt>
            <c:idx val="8"/>
            <c:bubble3D val="0"/>
            <c:spPr>
              <a:solidFill>
                <a:srgbClr val="A55E16"/>
              </a:solidFill>
              <a:ln w="9525" cap="flat" cmpd="sng" algn="ctr">
                <a:solidFill>
                  <a:schemeClr val="accent4"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  <a:sp3d contourW="9525">
                <a:contourClr>
                  <a:schemeClr val="accent4">
                    <a:shade val="50000"/>
                    <a:shade val="95000"/>
                    <a:satMod val="10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9338-4AD0-84E0-59F6FA37EBA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6EB1D47-7B37-4A9F-AF06-DEC8837C266E}" type="VALUE">
                      <a:rPr lang="en-US"/>
                      <a:pPr/>
                      <a:t>[VALOR]</a:t>
                    </a:fld>
                    <a:r>
                      <a:rPr lang="en-US" baseline="0"/>
                      <a:t>
60,3%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338-4AD0-84E0-59F6FA37EBA6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38-4AD0-84E0-59F6FA37EBA6}"/>
                </c:ext>
              </c:extLst>
            </c:dLbl>
            <c:dLbl>
              <c:idx val="4"/>
              <c:layout>
                <c:manualLayout>
                  <c:x val="3.710957874199697E-3"/>
                  <c:y val="-1.97434900893898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338-4AD0-84E0-59F6FA37EBA6}"/>
                </c:ext>
              </c:extLst>
            </c:dLbl>
            <c:dLbl>
              <c:idx val="7"/>
              <c:layout>
                <c:manualLayout>
                  <c:x val="-6.9106309855008702E-3"/>
                  <c:y val="-1.64620308766776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338-4AD0-84E0-59F6FA37EBA6}"/>
                </c:ext>
              </c:extLst>
            </c:dLbl>
            <c:dLbl>
              <c:idx val="8"/>
              <c:layout>
                <c:manualLayout>
                  <c:x val="3.2825497181129072E-2"/>
                  <c:y val="-1.85197847362623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338-4AD0-84E0-59F6FA37EBA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dk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'Matriz Elétrica Brasil'!$C$17:$C$25</c:f>
              <c:strCache>
                <c:ptCount val="9"/>
                <c:pt idx="0">
                  <c:v>Hidrelétrica</c:v>
                </c:pt>
                <c:pt idx="1">
                  <c:v>Eólica</c:v>
                </c:pt>
                <c:pt idx="2">
                  <c:v>Biomassa</c:v>
                </c:pt>
                <c:pt idx="3">
                  <c:v>PCH e CGH</c:v>
                </c:pt>
                <c:pt idx="4">
                  <c:v>Fotovoltaica</c:v>
                </c:pt>
                <c:pt idx="5">
                  <c:v>Gás natural</c:v>
                </c:pt>
                <c:pt idx="6">
                  <c:v>Petróleo</c:v>
                </c:pt>
                <c:pt idx="7">
                  <c:v>Carvão mineral</c:v>
                </c:pt>
                <c:pt idx="8">
                  <c:v>Nuclear</c:v>
                </c:pt>
              </c:strCache>
            </c:strRef>
          </c:cat>
          <c:val>
            <c:numRef>
              <c:f>'Matriz Elétrica Brasil'!$G$17:$G$25</c:f>
              <c:numCache>
                <c:formatCode>0.0</c:formatCode>
                <c:ptCount val="9"/>
                <c:pt idx="0">
                  <c:v>101.042818</c:v>
                </c:pt>
                <c:pt idx="1">
                  <c:v>15.533092999999999</c:v>
                </c:pt>
                <c:pt idx="2">
                  <c:v>14.871938999999999</c:v>
                </c:pt>
                <c:pt idx="3">
                  <c:v>6.0305070000000001</c:v>
                </c:pt>
                <c:pt idx="4">
                  <c:v>2.269285</c:v>
                </c:pt>
                <c:pt idx="5">
                  <c:v>13.444533</c:v>
                </c:pt>
                <c:pt idx="6">
                  <c:v>8.8943940000000001</c:v>
                </c:pt>
                <c:pt idx="7">
                  <c:v>3.5968300000000002</c:v>
                </c:pt>
                <c:pt idx="8">
                  <c:v>1.99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338-4AD0-84E0-59F6FA37EB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128924021992134"/>
          <c:w val="1"/>
          <c:h val="0.138784259259259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 rtl="0">
            <a:defRPr sz="12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t-BR" sz="1200" b="1" i="0" u="none" strike="noStrike" baseline="0" dirty="0">
                <a:solidFill>
                  <a:sysClr val="windowText" lastClr="000000"/>
                </a:solidFill>
                <a:effectLst/>
              </a:rPr>
              <a:t>Matriz de Geração (%)</a:t>
            </a:r>
            <a:endParaRPr lang="pt-BR" sz="1200" b="1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1561261332461127"/>
          <c:y val="3.03664940939427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039709885375662"/>
          <c:y val="0.12764790520598587"/>
          <c:w val="0.45113288667337287"/>
          <c:h val="0.69821720400749665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explosion val="13"/>
          <c:dPt>
            <c:idx val="0"/>
            <c:bubble3D val="0"/>
            <c:spPr>
              <a:solidFill>
                <a:srgbClr val="42A5C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2A8-4388-B553-926858E85183}"/>
              </c:ext>
            </c:extLst>
          </c:dPt>
          <c:dPt>
            <c:idx val="1"/>
            <c:bubble3D val="0"/>
            <c:spPr>
              <a:solidFill>
                <a:srgbClr val="4EBB8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2A8-4388-B553-926858E85183}"/>
              </c:ext>
            </c:extLst>
          </c:dPt>
          <c:dPt>
            <c:idx val="2"/>
            <c:bubble3D val="0"/>
            <c:spPr>
              <a:solidFill>
                <a:srgbClr val="4EC5A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2A8-4388-B553-926858E85183}"/>
              </c:ext>
            </c:extLst>
          </c:dPt>
          <c:dPt>
            <c:idx val="3"/>
            <c:bubble3D val="0"/>
            <c:spPr>
              <a:solidFill>
                <a:srgbClr val="86DBC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2A8-4388-B553-926858E85183}"/>
              </c:ext>
            </c:extLst>
          </c:dPt>
          <c:dPt>
            <c:idx val="4"/>
            <c:bubble3D val="0"/>
            <c:spPr>
              <a:solidFill>
                <a:srgbClr val="B3EBDD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32A8-4388-B553-926858E85183}"/>
              </c:ext>
            </c:extLst>
          </c:dPt>
          <c:dPt>
            <c:idx val="5"/>
            <c:bubble3D val="0"/>
            <c:spPr>
              <a:solidFill>
                <a:srgbClr val="FFBB7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32A8-4388-B553-926858E85183}"/>
              </c:ext>
            </c:extLst>
          </c:dPt>
          <c:dPt>
            <c:idx val="6"/>
            <c:bubble3D val="0"/>
            <c:spPr>
              <a:solidFill>
                <a:srgbClr val="FF9F3C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32A8-4388-B553-926858E85183}"/>
              </c:ext>
            </c:extLst>
          </c:dPt>
          <c:dPt>
            <c:idx val="7"/>
            <c:bubble3D val="0"/>
            <c:spPr>
              <a:solidFill>
                <a:srgbClr val="E1822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32A8-4388-B553-926858E85183}"/>
              </c:ext>
            </c:extLst>
          </c:dPt>
          <c:dPt>
            <c:idx val="8"/>
            <c:bubble3D val="0"/>
            <c:spPr>
              <a:solidFill>
                <a:srgbClr val="AB641C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32A8-4388-B553-926858E8518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97A0-4AC2-A322-BE1C9D912C22}"/>
              </c:ext>
            </c:extLst>
          </c:dPt>
          <c:dLbls>
            <c:dLbl>
              <c:idx val="0"/>
              <c:layout>
                <c:manualLayout>
                  <c:x val="1.4359908673417486E-2"/>
                  <c:y val="5.278775308400573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A8-4388-B553-926858E85183}"/>
                </c:ext>
              </c:extLst>
            </c:dLbl>
            <c:dLbl>
              <c:idx val="1"/>
              <c:layout>
                <c:manualLayout>
                  <c:x val="-3.0799529631072561E-2"/>
                  <c:y val="-1.64348354430917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A8-4388-B553-926858E85183}"/>
                </c:ext>
              </c:extLst>
            </c:dLbl>
            <c:dLbl>
              <c:idx val="2"/>
              <c:layout>
                <c:manualLayout>
                  <c:x val="-1.566841339671542E-2"/>
                  <c:y val="-1.104006703476637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A8-4388-B553-926858E85183}"/>
                </c:ext>
              </c:extLst>
            </c:dLbl>
            <c:dLbl>
              <c:idx val="3"/>
              <c:layout>
                <c:manualLayout>
                  <c:x val="-3.7900850259322029E-2"/>
                  <c:y val="5.45534199234481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A8-4388-B553-926858E85183}"/>
                </c:ext>
              </c:extLst>
            </c:dLbl>
            <c:dLbl>
              <c:idx val="4"/>
              <c:layout>
                <c:manualLayout>
                  <c:x val="-2.9298919771918449E-2"/>
                  <c:y val="-1.590136282593838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A8-4388-B553-926858E85183}"/>
                </c:ext>
              </c:extLst>
            </c:dLbl>
            <c:dLbl>
              <c:idx val="5"/>
              <c:layout>
                <c:manualLayout>
                  <c:x val="-2.656286486289566E-2"/>
                  <c:y val="-2.028497745892220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2A8-4388-B553-926858E85183}"/>
                </c:ext>
              </c:extLst>
            </c:dLbl>
            <c:dLbl>
              <c:idx val="6"/>
              <c:layout>
                <c:manualLayout>
                  <c:x val="-2.6087678376586185E-2"/>
                  <c:y val="-2.02775385977268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2A8-4388-B553-926858E85183}"/>
                </c:ext>
              </c:extLst>
            </c:dLbl>
            <c:dLbl>
              <c:idx val="7"/>
              <c:layout>
                <c:manualLayout>
                  <c:x val="-8.014666082454755E-3"/>
                  <c:y val="-4.292408881256381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2A8-4388-B553-926858E85183}"/>
                </c:ext>
              </c:extLst>
            </c:dLbl>
            <c:dLbl>
              <c:idx val="8"/>
              <c:layout>
                <c:manualLayout>
                  <c:x val="1.8625638052822344E-2"/>
                  <c:y val="-3.86640124101458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2A8-4388-B553-926858E8518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'Matriz de Geração'!$A$28:$A$37</c:f>
              <c:strCache>
                <c:ptCount val="10"/>
                <c:pt idx="0">
                  <c:v>Hidrelétrica</c:v>
                </c:pt>
                <c:pt idx="1">
                  <c:v>Eólica</c:v>
                </c:pt>
                <c:pt idx="2">
                  <c:v>Biomassa</c:v>
                </c:pt>
                <c:pt idx="3">
                  <c:v>PCH e CGH</c:v>
                </c:pt>
                <c:pt idx="4">
                  <c:v>Fotovoltaica</c:v>
                </c:pt>
                <c:pt idx="5">
                  <c:v>Gás natural</c:v>
                </c:pt>
                <c:pt idx="6">
                  <c:v>Petróleo</c:v>
                </c:pt>
                <c:pt idx="7">
                  <c:v>Carvão mineral</c:v>
                </c:pt>
                <c:pt idx="8">
                  <c:v>Nuclear</c:v>
                </c:pt>
                <c:pt idx="9">
                  <c:v>Outros Fósseis</c:v>
                </c:pt>
              </c:strCache>
            </c:strRef>
          </c:cat>
          <c:val>
            <c:numRef>
              <c:f>'Matriz de Geração'!$O$28:$O$37</c:f>
              <c:numCache>
                <c:formatCode>0.0%</c:formatCode>
                <c:ptCount val="10"/>
                <c:pt idx="0">
                  <c:v>0.70089941712065473</c:v>
                </c:pt>
                <c:pt idx="1">
                  <c:v>8.54193222727581E-2</c:v>
                </c:pt>
                <c:pt idx="2">
                  <c:v>4.4707408547143432E-2</c:v>
                </c:pt>
                <c:pt idx="3">
                  <c:v>4.2085465672386149E-2</c:v>
                </c:pt>
                <c:pt idx="4">
                  <c:v>7.9137635302308617E-3</c:v>
                </c:pt>
                <c:pt idx="5">
                  <c:v>6.2257083741694696E-2</c:v>
                </c:pt>
                <c:pt idx="6">
                  <c:v>8.2051994086050229E-3</c:v>
                </c:pt>
                <c:pt idx="7">
                  <c:v>1.7570025190393742E-2</c:v>
                </c:pt>
                <c:pt idx="8">
                  <c:v>2.5186885329353318E-2</c:v>
                </c:pt>
                <c:pt idx="9">
                  <c:v>5.7554291867798982E-3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2A8-4388-B553-926858E851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68953473149791E-2"/>
          <c:y val="4.4717601305613114E-2"/>
          <c:w val="0.90822452776892881"/>
          <c:h val="0.9453451539598062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Parques!$E$2</c:f>
              <c:strCache>
                <c:ptCount val="1"/>
                <c:pt idx="0">
                  <c:v>Instalada</c:v>
                </c:pt>
              </c:strCache>
            </c:strRef>
          </c:tx>
          <c:spPr>
            <a:solidFill>
              <a:srgbClr val="2E663E"/>
            </a:solidFill>
            <a:ln>
              <a:solidFill>
                <a:srgbClr val="3E8853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F3-4F7F-8C6A-E04CB5CE26E7}"/>
              </c:ext>
            </c:extLst>
          </c:dPt>
          <c:dPt>
            <c:idx val="1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F3-4F7F-8C6A-E04CB5CE26E7}"/>
              </c:ext>
            </c:extLst>
          </c:dPt>
          <c:dPt>
            <c:idx val="2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F3-4F7F-8C6A-E04CB5CE26E7}"/>
              </c:ext>
            </c:extLst>
          </c:dPt>
          <c:dPt>
            <c:idx val="3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3F3-4F7F-8C6A-E04CB5CE26E7}"/>
              </c:ext>
            </c:extLst>
          </c:dPt>
          <c:dPt>
            <c:idx val="4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3F3-4F7F-8C6A-E04CB5CE26E7}"/>
              </c:ext>
            </c:extLst>
          </c:dPt>
          <c:dPt>
            <c:idx val="5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3F3-4F7F-8C6A-E04CB5CE26E7}"/>
              </c:ext>
            </c:extLst>
          </c:dPt>
          <c:dPt>
            <c:idx val="6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3F3-4F7F-8C6A-E04CB5CE26E7}"/>
              </c:ext>
            </c:extLst>
          </c:dPt>
          <c:dPt>
            <c:idx val="7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3F3-4F7F-8C6A-E04CB5CE26E7}"/>
              </c:ext>
            </c:extLst>
          </c:dPt>
          <c:dPt>
            <c:idx val="8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3F3-4F7F-8C6A-E04CB5CE26E7}"/>
              </c:ext>
            </c:extLst>
          </c:dPt>
          <c:dPt>
            <c:idx val="9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3F3-4F7F-8C6A-E04CB5CE26E7}"/>
              </c:ext>
            </c:extLst>
          </c:dPt>
          <c:dPt>
            <c:idx val="10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3F3-4F7F-8C6A-E04CB5CE26E7}"/>
              </c:ext>
            </c:extLst>
          </c:dPt>
          <c:dPt>
            <c:idx val="11"/>
            <c:invertIfNegative val="0"/>
            <c:bubble3D val="0"/>
            <c:spPr>
              <a:solidFill>
                <a:srgbClr val="2E663E"/>
              </a:solidFill>
              <a:ln>
                <a:solidFill>
                  <a:srgbClr val="3E885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3F3-4F7F-8C6A-E04CB5CE26E7}"/>
              </c:ext>
            </c:extLst>
          </c:dPt>
          <c:dLbls>
            <c:dLbl>
              <c:idx val="4"/>
              <c:layout>
                <c:manualLayout>
                  <c:x val="1.4699294238670908E-2"/>
                  <c:y val="3.9123010770620235E-7"/>
                </c:manualLayout>
              </c:layout>
              <c:tx>
                <c:rich>
                  <a:bodyPr/>
                  <a:lstStyle/>
                  <a:p>
                    <a:fld id="{E18F9AFE-0648-4E37-81CF-F36DF0A24DDA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3F3-4F7F-8C6A-E04CB5CE26E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68223F7E-1144-4F6F-8C1F-F91D8516B46C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3F3-4F7F-8C6A-E04CB5CE26E7}"/>
                </c:ext>
              </c:extLst>
            </c:dLbl>
            <c:dLbl>
              <c:idx val="6"/>
              <c:layout>
                <c:manualLayout>
                  <c:x val="1.961299595205266E-2"/>
                  <c:y val="1.9561505392141896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3F3-4F7F-8C6A-E04CB5CE26E7}"/>
                </c:ext>
              </c:extLst>
            </c:dLbl>
            <c:dLbl>
              <c:idx val="8"/>
              <c:layout>
                <c:manualLayout>
                  <c:x val="2.1247412281390373E-2"/>
                  <c:y val="-2.48431118364508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3F3-4F7F-8C6A-E04CB5CE26E7}"/>
                </c:ext>
              </c:extLst>
            </c:dLbl>
            <c:dLbl>
              <c:idx val="9"/>
              <c:layout>
                <c:manualLayout>
                  <c:x val="2.4516244940065823E-2"/>
                  <c:y val="9.10903577834035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3F3-4F7F-8C6A-E04CB5CE26E7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</a:rPr>
                      <a:t>238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3F3-4F7F-8C6A-E04CB5CE2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Parques!$A$3:$A$14</c:f>
              <c:strCache>
                <c:ptCount val="12"/>
                <c:pt idx="0">
                  <c:v>MA</c:v>
                </c:pt>
                <c:pt idx="1">
                  <c:v>PI</c:v>
                </c:pt>
                <c:pt idx="2">
                  <c:v>CE</c:v>
                </c:pt>
                <c:pt idx="3">
                  <c:v>RN</c:v>
                </c:pt>
                <c:pt idx="4">
                  <c:v>PB</c:v>
                </c:pt>
                <c:pt idx="5">
                  <c:v>PE</c:v>
                </c:pt>
                <c:pt idx="6">
                  <c:v>SE</c:v>
                </c:pt>
                <c:pt idx="7">
                  <c:v>BA</c:v>
                </c:pt>
                <c:pt idx="8">
                  <c:v>RJ</c:v>
                </c:pt>
                <c:pt idx="9">
                  <c:v>PR</c:v>
                </c:pt>
                <c:pt idx="10">
                  <c:v>SC</c:v>
                </c:pt>
                <c:pt idx="11">
                  <c:v>RS</c:v>
                </c:pt>
              </c:strCache>
            </c:strRef>
          </c:cat>
          <c:val>
            <c:numRef>
              <c:f>Parques!$E$3:$E$14</c:f>
              <c:numCache>
                <c:formatCode>0</c:formatCode>
                <c:ptCount val="12"/>
                <c:pt idx="0">
                  <c:v>426.00000000000006</c:v>
                </c:pt>
                <c:pt idx="1">
                  <c:v>1638.1000000000006</c:v>
                </c:pt>
                <c:pt idx="2">
                  <c:v>2045.4599999999987</c:v>
                </c:pt>
                <c:pt idx="3">
                  <c:v>4128.3250000000007</c:v>
                </c:pt>
                <c:pt idx="4">
                  <c:v>157.20000000000002</c:v>
                </c:pt>
                <c:pt idx="5">
                  <c:v>781.98499999999979</c:v>
                </c:pt>
                <c:pt idx="6">
                  <c:v>34.5</c:v>
                </c:pt>
                <c:pt idx="7">
                  <c:v>4034.389999999999</c:v>
                </c:pt>
                <c:pt idx="8">
                  <c:v>28.05</c:v>
                </c:pt>
                <c:pt idx="9">
                  <c:v>2.5</c:v>
                </c:pt>
                <c:pt idx="10">
                  <c:v>238.499</c:v>
                </c:pt>
                <c:pt idx="11">
                  <c:v>1831.865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E3F3-4F7F-8C6A-E04CB5CE26E7}"/>
            </c:ext>
          </c:extLst>
        </c:ser>
        <c:ser>
          <c:idx val="1"/>
          <c:order val="1"/>
          <c:tx>
            <c:strRef>
              <c:f>Parques!$G$2</c:f>
              <c:strCache>
                <c:ptCount val="1"/>
                <c:pt idx="0">
                  <c:v>Contratada</c:v>
                </c:pt>
              </c:strCache>
            </c:strRef>
          </c:tx>
          <c:spPr>
            <a:solidFill>
              <a:schemeClr val="lt1"/>
            </a:solidFill>
            <a:ln w="12700" cap="flat" cmpd="sng" algn="ctr">
              <a:solidFill>
                <a:srgbClr val="ABCFE9"/>
              </a:solidFill>
              <a:prstDash val="sysDash"/>
              <a:miter lim="800000"/>
            </a:ln>
            <a:effectLst/>
          </c:spPr>
          <c:invertIfNegative val="0"/>
          <c:dLbls>
            <c:dLbl>
              <c:idx val="0"/>
              <c:layout>
                <c:manualLayout>
                  <c:x val="1.6202971515211436E-2"/>
                  <c:y val="2.484702413752833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3F3-4F7F-8C6A-E04CB5CE26E7}"/>
                </c:ext>
              </c:extLst>
            </c:dLbl>
            <c:dLbl>
              <c:idx val="2"/>
              <c:layout>
                <c:manualLayout>
                  <c:x val="1.4709711132274863E-2"/>
                  <c:y val="2.484702413752833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3F3-4F7F-8C6A-E04CB5CE26E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2.802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03E-4426-AFD2-46E62A9DD71C}"/>
                </c:ext>
              </c:extLst>
            </c:dLbl>
            <c:dLbl>
              <c:idx val="4"/>
              <c:layout>
                <c:manualLayout>
                  <c:x val="3.4160728086037144E-2"/>
                  <c:y val="7.8246021532131434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3F3-4F7F-8C6A-E04CB5CE26E7}"/>
                </c:ext>
              </c:extLst>
            </c:dLbl>
            <c:dLbl>
              <c:idx val="5"/>
              <c:layout>
                <c:manualLayout>
                  <c:x val="1.6406819018573486E-2"/>
                  <c:y val="5.8684516149098578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3F3-4F7F-8C6A-E04CB5CE26E7}"/>
                </c:ext>
              </c:extLst>
            </c:dLbl>
            <c:dLbl>
              <c:idx val="6"/>
              <c:layout>
                <c:manualLayout>
                  <c:x val="6.5376653173508853E-2"/>
                  <c:y val="-4.9684267522365159E-3"/>
                </c:manualLayout>
              </c:layout>
              <c:spPr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E3F3-4F7F-8C6A-E04CB5CE26E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2.395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03E-4426-AFD2-46E62A9DD71C}"/>
                </c:ext>
              </c:extLst>
            </c:dLbl>
            <c:dLbl>
              <c:idx val="8"/>
              <c:layout>
                <c:manualLayout>
                  <c:x val="6.701106950284659E-2"/>
                  <c:y val="2.4843111836452643E-3"/>
                </c:manualLayout>
              </c:layout>
              <c:spPr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3F3-4F7F-8C6A-E04CB5CE26E7}"/>
                </c:ext>
              </c:extLst>
            </c:dLbl>
            <c:dLbl>
              <c:idx val="9"/>
              <c:layout>
                <c:manualLayout>
                  <c:x val="8.008640013754835E-2"/>
                  <c:y val="4.9686223672904374E-3"/>
                </c:manualLayout>
              </c:layout>
              <c:spPr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3F3-4F7F-8C6A-E04CB5CE26E7}"/>
                </c:ext>
              </c:extLst>
            </c:dLbl>
            <c:dLbl>
              <c:idx val="10"/>
              <c:layout>
                <c:manualLayout>
                  <c:x val="3.2688326586754433E-2"/>
                  <c:y val="1.8218071556680704E-16"/>
                </c:manualLayout>
              </c:layout>
              <c:spPr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E3F3-4F7F-8C6A-E04CB5CE26E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E3F3-4F7F-8C6A-E04CB5CE26E7}"/>
                </c:ext>
              </c:extLst>
            </c:dLbl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Parques!$A$3:$A$14</c:f>
              <c:strCache>
                <c:ptCount val="12"/>
                <c:pt idx="0">
                  <c:v>MA</c:v>
                </c:pt>
                <c:pt idx="1">
                  <c:v>PI</c:v>
                </c:pt>
                <c:pt idx="2">
                  <c:v>CE</c:v>
                </c:pt>
                <c:pt idx="3">
                  <c:v>RN</c:v>
                </c:pt>
                <c:pt idx="4">
                  <c:v>PB</c:v>
                </c:pt>
                <c:pt idx="5">
                  <c:v>PE</c:v>
                </c:pt>
                <c:pt idx="6">
                  <c:v>SE</c:v>
                </c:pt>
                <c:pt idx="7">
                  <c:v>BA</c:v>
                </c:pt>
                <c:pt idx="8">
                  <c:v>RJ</c:v>
                </c:pt>
                <c:pt idx="9">
                  <c:v>PR</c:v>
                </c:pt>
                <c:pt idx="10">
                  <c:v>SC</c:v>
                </c:pt>
                <c:pt idx="11">
                  <c:v>RS</c:v>
                </c:pt>
              </c:strCache>
            </c:strRef>
          </c:cat>
          <c:val>
            <c:numRef>
              <c:f>Parques!$G$3:$G$14</c:f>
              <c:numCache>
                <c:formatCode>#,##0</c:formatCode>
                <c:ptCount val="12"/>
                <c:pt idx="0">
                  <c:v>0</c:v>
                </c:pt>
                <c:pt idx="1">
                  <c:v>1055.9500000000005</c:v>
                </c:pt>
                <c:pt idx="2">
                  <c:v>123</c:v>
                </c:pt>
                <c:pt idx="3">
                  <c:v>2802.4050000000002</c:v>
                </c:pt>
                <c:pt idx="4">
                  <c:v>686.06999999999982</c:v>
                </c:pt>
                <c:pt idx="5">
                  <c:v>88.2</c:v>
                </c:pt>
                <c:pt idx="6">
                  <c:v>0</c:v>
                </c:pt>
                <c:pt idx="7">
                  <c:v>2394.855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E3F3-4F7F-8C6A-E04CB5CE26E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431064528"/>
        <c:axId val="1437501104"/>
      </c:barChart>
      <c:barChart>
        <c:barDir val="bar"/>
        <c:grouping val="stacked"/>
        <c:varyColors val="0"/>
        <c:ser>
          <c:idx val="2"/>
          <c:order val="2"/>
          <c:tx>
            <c:strRef>
              <c:f>Parques!$I$2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1513873930726242E-2"/>
                  <c:y val="-0.864540096293466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E3F3-4F7F-8C6A-E04CB5CE26E7}"/>
                </c:ext>
              </c:extLst>
            </c:dLbl>
            <c:dLbl>
              <c:idx val="1"/>
              <c:layout>
                <c:manualLayout>
                  <c:x val="0.22610015546734574"/>
                  <c:y val="-0.7105129985225194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257-43BB-932C-C562181937E8}"/>
                </c:ext>
              </c:extLst>
            </c:dLbl>
            <c:dLbl>
              <c:idx val="2"/>
              <c:layout>
                <c:manualLayout>
                  <c:x val="0.20758854163573545"/>
                  <c:y val="-0.5465482647868842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E3F3-4F7F-8C6A-E04CB5CE26E7}"/>
                </c:ext>
              </c:extLst>
            </c:dLbl>
            <c:dLbl>
              <c:idx val="3"/>
              <c:layout>
                <c:manualLayout>
                  <c:x val="0.43286075150554931"/>
                  <c:y val="-0.3950052825845286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6.931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944-4754-A324-B3A910642E8D}"/>
                </c:ext>
              </c:extLst>
            </c:dLbl>
            <c:dLbl>
              <c:idx val="4"/>
              <c:layout>
                <c:manualLayout>
                  <c:x val="0.10004869812558694"/>
                  <c:y val="-0.2335252512626463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3F3-4F7F-8C6A-E04CB5CE26E7}"/>
                </c:ext>
              </c:extLst>
            </c:dLbl>
            <c:dLbl>
              <c:idx val="5"/>
              <c:layout>
                <c:manualLayout>
                  <c:x val="0.11211310359144804"/>
                  <c:y val="-7.949776226159180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E3F3-4F7F-8C6A-E04CB5CE26E7}"/>
                </c:ext>
              </c:extLst>
            </c:dLbl>
            <c:dLbl>
              <c:idx val="6"/>
              <c:layout>
                <c:manualLayout>
                  <c:x val="6.2081718346670235E-2"/>
                  <c:y val="7.701423353816185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3D5930F-62BC-400A-BC88-D977D459D040}" type="VALUE">
                      <a:rPr lang="en-US" b="1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solidFill>
                  <a:srgbClr val="C6EAE0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8-E3F3-4F7F-8C6A-E04CB5CE26E7}"/>
                </c:ext>
              </c:extLst>
            </c:dLbl>
            <c:dLbl>
              <c:idx val="7"/>
              <c:layout>
                <c:manualLayout>
                  <c:x val="0.36355668283654446"/>
                  <c:y val="0.2335252512626462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6.429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257-43BB-932C-C562181937E8}"/>
                </c:ext>
              </c:extLst>
            </c:dLbl>
            <c:dLbl>
              <c:idx val="8"/>
              <c:layout>
                <c:manualLayout>
                  <c:x val="6.2091530270171315E-2"/>
                  <c:y val="0.3825839222813566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61B60AF-D5E7-4404-89DD-3EC4FF79C797}" type="VALUE">
                      <a:rPr lang="en-US" b="1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solidFill>
                  <a:srgbClr val="C6EAE0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EEE-44BA-A930-42BA99D8A0AB}"/>
                </c:ext>
              </c:extLst>
            </c:dLbl>
            <c:dLbl>
              <c:idx val="9"/>
              <c:layout>
                <c:manualLayout>
                  <c:x val="7.3705684641163755E-2"/>
                  <c:y val="0.55151727838428211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0CF518E-570F-4581-8469-5C3621DDED71}" type="VALUE">
                      <a:rPr lang="en-US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solidFill>
                  <a:srgbClr val="C6EAE0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4.6760651182352217E-2"/>
                      <c:h val="5.602121719119865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EE-44BA-A930-42BA99D8A0AB}"/>
                </c:ext>
              </c:extLst>
            </c:dLbl>
            <c:dLbl>
              <c:idx val="10"/>
              <c:layout>
                <c:manualLayout>
                  <c:x val="5.6121233028277186E-2"/>
                  <c:y val="0.70057614501804644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238</a:t>
                    </a:r>
                  </a:p>
                </c:rich>
              </c:tx>
              <c:spPr>
                <a:solidFill>
                  <a:srgbClr val="C6EAE0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2EEE-44BA-A930-42BA99D8A0AB}"/>
                </c:ext>
              </c:extLst>
            </c:dLbl>
            <c:dLbl>
              <c:idx val="11"/>
              <c:layout>
                <c:manualLayout>
                  <c:x val="0.15901461434363784"/>
                  <c:y val="0.8595716695412298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E3F3-4F7F-8C6A-E04CB5CE26E7}"/>
                </c:ext>
              </c:extLst>
            </c:dLbl>
            <c:spPr>
              <a:solidFill>
                <a:srgbClr val="C6EAE0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Parques!$A$3:$A$14</c:f>
              <c:strCache>
                <c:ptCount val="12"/>
                <c:pt idx="0">
                  <c:v>MA</c:v>
                </c:pt>
                <c:pt idx="1">
                  <c:v>PI</c:v>
                </c:pt>
                <c:pt idx="2">
                  <c:v>CE</c:v>
                </c:pt>
                <c:pt idx="3">
                  <c:v>RN</c:v>
                </c:pt>
                <c:pt idx="4">
                  <c:v>PB</c:v>
                </c:pt>
                <c:pt idx="5">
                  <c:v>PE</c:v>
                </c:pt>
                <c:pt idx="6">
                  <c:v>SE</c:v>
                </c:pt>
                <c:pt idx="7">
                  <c:v>BA</c:v>
                </c:pt>
                <c:pt idx="8">
                  <c:v>RJ</c:v>
                </c:pt>
                <c:pt idx="9">
                  <c:v>PR</c:v>
                </c:pt>
                <c:pt idx="10">
                  <c:v>SC</c:v>
                </c:pt>
                <c:pt idx="11">
                  <c:v>RS</c:v>
                </c:pt>
              </c:strCache>
            </c:strRef>
          </c:cat>
          <c:val>
            <c:numRef>
              <c:f>Parques!$I$3:$I$14</c:f>
              <c:numCache>
                <c:formatCode>#,##0</c:formatCode>
                <c:ptCount val="12"/>
                <c:pt idx="0">
                  <c:v>426.00000000000006</c:v>
                </c:pt>
                <c:pt idx="1">
                  <c:v>2694.0500000000011</c:v>
                </c:pt>
                <c:pt idx="2">
                  <c:v>2168.4599999999987</c:v>
                </c:pt>
                <c:pt idx="3">
                  <c:v>6930.7300000000014</c:v>
                </c:pt>
                <c:pt idx="4">
                  <c:v>843.26999999999987</c:v>
                </c:pt>
                <c:pt idx="5">
                  <c:v>870.18499999999983</c:v>
                </c:pt>
                <c:pt idx="6">
                  <c:v>34.5</c:v>
                </c:pt>
                <c:pt idx="7">
                  <c:v>6429.244999999999</c:v>
                </c:pt>
                <c:pt idx="8">
                  <c:v>28.05</c:v>
                </c:pt>
                <c:pt idx="9">
                  <c:v>2.5</c:v>
                </c:pt>
                <c:pt idx="10">
                  <c:v>238.499</c:v>
                </c:pt>
                <c:pt idx="11">
                  <c:v>1831.865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E3F3-4F7F-8C6A-E04CB5CE2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968337455"/>
        <c:axId val="953989775"/>
      </c:barChart>
      <c:catAx>
        <c:axId val="14310645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37501104"/>
        <c:crosses val="autoZero"/>
        <c:auto val="1"/>
        <c:lblAlgn val="ctr"/>
        <c:lblOffset val="100"/>
        <c:noMultiLvlLbl val="0"/>
      </c:catAx>
      <c:valAx>
        <c:axId val="1437501104"/>
        <c:scaling>
          <c:orientation val="minMax"/>
          <c:max val="6000"/>
          <c:min val="0"/>
        </c:scaling>
        <c:delete val="1"/>
        <c:axPos val="t"/>
        <c:numFmt formatCode="0" sourceLinked="1"/>
        <c:majorTickMark val="out"/>
        <c:minorTickMark val="none"/>
        <c:tickLblPos val="nextTo"/>
        <c:crossAx val="1431064528"/>
        <c:crosses val="autoZero"/>
        <c:crossBetween val="between"/>
      </c:valAx>
      <c:valAx>
        <c:axId val="953989775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68337455"/>
        <c:crosses val="autoZero"/>
        <c:crossBetween val="between"/>
      </c:valAx>
      <c:catAx>
        <c:axId val="968337455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5398977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31117663404047E-4"/>
          <c:y val="6.7354370895717469E-2"/>
          <c:w val="0.97104281496062994"/>
          <c:h val="0.82326087831646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'Capacidade Nova e Acumulada BR'!$B$4</c:f>
              <c:strCache>
                <c:ptCount val="1"/>
                <c:pt idx="0">
                  <c:v>Nova
(MW)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'Capacidade Nova e Acumulada BR'!$A$5:$A$25</c:f>
              <c:numCache>
                <c:formatCode>0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'Capacidade Nova e Acumulada BR'!$B$5:$B$25</c:f>
              <c:numCache>
                <c:formatCode>#,##0.0</c:formatCode>
                <c:ptCount val="21"/>
                <c:pt idx="0">
                  <c:v>22.1</c:v>
                </c:pt>
                <c:pt idx="1">
                  <c:v>208.3</c:v>
                </c:pt>
                <c:pt idx="2">
                  <c:v>10.199999999999999</c:v>
                </c:pt>
                <c:pt idx="3">
                  <c:v>100.6</c:v>
                </c:pt>
                <c:pt idx="4">
                  <c:v>260.03000000000009</c:v>
                </c:pt>
                <c:pt idx="5">
                  <c:v>326.79999999999995</c:v>
                </c:pt>
                <c:pt idx="6">
                  <c:v>596.35</c:v>
                </c:pt>
                <c:pt idx="7">
                  <c:v>993.88999999999976</c:v>
                </c:pt>
                <c:pt idx="8">
                  <c:v>955.09199999999998</c:v>
                </c:pt>
                <c:pt idx="9">
                  <c:v>2495.5230000000006</c:v>
                </c:pt>
                <c:pt idx="10">
                  <c:v>2753.7940000000021</c:v>
                </c:pt>
                <c:pt idx="11">
                  <c:v>2013.9699999999996</c:v>
                </c:pt>
                <c:pt idx="12">
                  <c:v>2026.9999999999991</c:v>
                </c:pt>
                <c:pt idx="13">
                  <c:v>1940.6499999999992</c:v>
                </c:pt>
                <c:pt idx="14">
                  <c:v>652.57500000000005</c:v>
                </c:pt>
                <c:pt idx="15">
                  <c:v>2274.2550000000006</c:v>
                </c:pt>
                <c:pt idx="16">
                  <c:v>565.70000000000005</c:v>
                </c:pt>
                <c:pt idx="17">
                  <c:v>1476.0449999999998</c:v>
                </c:pt>
                <c:pt idx="18">
                  <c:v>1784.2499999999998</c:v>
                </c:pt>
                <c:pt idx="19">
                  <c:v>0</c:v>
                </c:pt>
                <c:pt idx="20">
                  <c:v>1040.23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94-4E2C-BF51-49B1C3E5C003}"/>
            </c:ext>
          </c:extLst>
        </c:ser>
        <c:ser>
          <c:idx val="2"/>
          <c:order val="1"/>
          <c:tx>
            <c:strRef>
              <c:f>'Capacidade Nova e Acumulada BR'!$C$4</c:f>
              <c:strCache>
                <c:ptCount val="1"/>
                <c:pt idx="0">
                  <c:v>Acumulada
(MW)</c:v>
                </c:pt>
              </c:strCache>
            </c:strRef>
          </c:tx>
          <c:spPr>
            <a:solidFill>
              <a:srgbClr val="326942"/>
            </a:solidFill>
          </c:spPr>
          <c:invertIfNegative val="0"/>
          <c:cat>
            <c:numRef>
              <c:f>'Capacidade Nova e Acumulada BR'!$A$5:$A$25</c:f>
              <c:numCache>
                <c:formatCode>0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'Capacidade Nova e Acumulada BR'!$C$5:$C$25</c:f>
              <c:numCache>
                <c:formatCode>#,##0.0</c:formatCode>
                <c:ptCount val="21"/>
                <c:pt idx="0">
                  <c:v>22.1</c:v>
                </c:pt>
                <c:pt idx="1">
                  <c:v>230.4</c:v>
                </c:pt>
                <c:pt idx="2">
                  <c:v>240.6</c:v>
                </c:pt>
                <c:pt idx="3">
                  <c:v>341.2</c:v>
                </c:pt>
                <c:pt idx="4">
                  <c:v>601.23</c:v>
                </c:pt>
                <c:pt idx="5">
                  <c:v>928.03</c:v>
                </c:pt>
                <c:pt idx="6">
                  <c:v>1524.38</c:v>
                </c:pt>
                <c:pt idx="7">
                  <c:v>2518.27</c:v>
                </c:pt>
                <c:pt idx="8">
                  <c:v>3473.3620000000001</c:v>
                </c:pt>
                <c:pt idx="9">
                  <c:v>5968.8850000000002</c:v>
                </c:pt>
                <c:pt idx="10">
                  <c:v>8722.6790000000019</c:v>
                </c:pt>
                <c:pt idx="11">
                  <c:v>10736.649000000001</c:v>
                </c:pt>
                <c:pt idx="12">
                  <c:v>12763.649000000001</c:v>
                </c:pt>
                <c:pt idx="13">
                  <c:v>14704.299000000001</c:v>
                </c:pt>
                <c:pt idx="14">
                  <c:v>15356.874000000002</c:v>
                </c:pt>
                <c:pt idx="15">
                  <c:v>17631.129000000001</c:v>
                </c:pt>
                <c:pt idx="16">
                  <c:v>18196.829000000002</c:v>
                </c:pt>
                <c:pt idx="17">
                  <c:v>19672.874</c:v>
                </c:pt>
                <c:pt idx="18">
                  <c:v>21457.124</c:v>
                </c:pt>
                <c:pt idx="19">
                  <c:v>21457.124</c:v>
                </c:pt>
                <c:pt idx="20">
                  <c:v>22497.353999999999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94-4E2C-BF51-49B1C3E5C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78411264"/>
        <c:axId val="95618176"/>
      </c:barChart>
      <c:lineChart>
        <c:grouping val="standard"/>
        <c:varyColors val="0"/>
        <c:ser>
          <c:idx val="3"/>
          <c:order val="2"/>
          <c:tx>
            <c:strRef>
              <c:f>'Capacidade Nova e Acumulada BR'!$C$4</c:f>
              <c:strCache>
                <c:ptCount val="1"/>
                <c:pt idx="0">
                  <c:v>Acumulada
(MW)</c:v>
                </c:pt>
              </c:strCache>
            </c:strRef>
          </c:tx>
          <c:spPr>
            <a:ln>
              <a:solidFill>
                <a:srgbClr val="CE7A78"/>
              </a:solidFill>
              <a:prstDash val="dash"/>
            </a:ln>
          </c:spPr>
          <c:marker>
            <c:symbol val="none"/>
          </c:marker>
          <c:dLbls>
            <c:dLbl>
              <c:idx val="8"/>
              <c:layout>
                <c:manualLayout>
                  <c:x val="-3.9430404346350645E-2"/>
                  <c:y val="-3.75025185046133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94-4E2C-BF51-49B1C3E5C003}"/>
                </c:ext>
              </c:extLst>
            </c:dLbl>
            <c:dLbl>
              <c:idx val="9"/>
              <c:layout>
                <c:manualLayout>
                  <c:x val="-5.2476030267393017E-2"/>
                  <c:y val="-3.07806252807405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94-4E2C-BF51-49B1C3E5C003}"/>
                </c:ext>
              </c:extLst>
            </c:dLbl>
            <c:dLbl>
              <c:idx val="10"/>
              <c:layout>
                <c:manualLayout>
                  <c:x val="-4.4322514066741474E-2"/>
                  <c:y val="-3.75025185046134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94-4E2C-BF51-49B1C3E5C003}"/>
                </c:ext>
              </c:extLst>
            </c:dLbl>
            <c:dLbl>
              <c:idx val="11"/>
              <c:layout>
                <c:manualLayout>
                  <c:x val="-4.6409814214108253E-2"/>
                  <c:y val="-4.8705673877734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94-4E2C-BF51-49B1C3E5C003}"/>
                </c:ext>
              </c:extLst>
            </c:dLbl>
            <c:dLbl>
              <c:idx val="12"/>
              <c:layout>
                <c:manualLayout>
                  <c:x val="-4.8040517454238547E-2"/>
                  <c:y val="-3.97431495792377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94-4E2C-BF51-49B1C3E5C003}"/>
                </c:ext>
              </c:extLst>
            </c:dLbl>
            <c:dLbl>
              <c:idx val="13"/>
              <c:layout>
                <c:manualLayout>
                  <c:x val="-4.8040517454238547E-2"/>
                  <c:y val="-3.0780625280740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94-4E2C-BF51-49B1C3E5C003}"/>
                </c:ext>
              </c:extLst>
            </c:dLbl>
            <c:dLbl>
              <c:idx val="14"/>
              <c:layout>
                <c:manualLayout>
                  <c:x val="-4.1459930500079623E-2"/>
                  <c:y val="-5.2419167803205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94-4E2C-BF51-49B1C3E5C003}"/>
                </c:ext>
              </c:extLst>
            </c:dLbl>
            <c:dLbl>
              <c:idx val="16"/>
              <c:layout>
                <c:manualLayout>
                  <c:x val="-4.7146982724087148E-2"/>
                  <c:y val="-4.23486595625612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94-4E2C-BF51-49B1C3E5C003}"/>
                </c:ext>
              </c:extLst>
            </c:dLbl>
            <c:dLbl>
              <c:idx val="17"/>
              <c:layout>
                <c:manualLayout>
                  <c:x val="-4.9671220694368731E-2"/>
                  <c:y val="-3.0780625280740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94-4E2C-BF51-49B1C3E5C003}"/>
                </c:ext>
              </c:extLst>
            </c:dLbl>
            <c:dLbl>
              <c:idx val="18"/>
              <c:layout>
                <c:manualLayout>
                  <c:x val="-4.145993050007972E-2"/>
                  <c:y val="-2.69909509585803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94-4E2C-BF51-49B1C3E5C003}"/>
                </c:ext>
              </c:extLst>
            </c:dLbl>
            <c:dLbl>
              <c:idx val="19"/>
              <c:layout>
                <c:manualLayout>
                  <c:x val="-3.5658075639645265E-2"/>
                  <c:y val="-4.51943172940906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294-4E2C-BF51-49B1C3E5C003}"/>
                </c:ext>
              </c:extLst>
            </c:dLbl>
            <c:dLbl>
              <c:idx val="20"/>
              <c:layout>
                <c:manualLayout>
                  <c:x val="-2.2849603116426163E-2"/>
                  <c:y val="-4.1824077451278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294-4E2C-BF51-49B1C3E5C0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'Capacidade Nova e Acumulada BR'!$A$5:$A$25</c:f>
              <c:numCache>
                <c:formatCode>0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'Capacidade Nova e Acumulada BR'!$C$5:$C$25</c:f>
              <c:numCache>
                <c:formatCode>#,##0.0</c:formatCode>
                <c:ptCount val="21"/>
                <c:pt idx="0">
                  <c:v>22.1</c:v>
                </c:pt>
                <c:pt idx="1">
                  <c:v>230.4</c:v>
                </c:pt>
                <c:pt idx="2">
                  <c:v>240.6</c:v>
                </c:pt>
                <c:pt idx="3">
                  <c:v>341.2</c:v>
                </c:pt>
                <c:pt idx="4">
                  <c:v>601.23</c:v>
                </c:pt>
                <c:pt idx="5">
                  <c:v>928.03</c:v>
                </c:pt>
                <c:pt idx="6">
                  <c:v>1524.38</c:v>
                </c:pt>
                <c:pt idx="7">
                  <c:v>2518.27</c:v>
                </c:pt>
                <c:pt idx="8">
                  <c:v>3473.3620000000001</c:v>
                </c:pt>
                <c:pt idx="9">
                  <c:v>5968.8850000000002</c:v>
                </c:pt>
                <c:pt idx="10">
                  <c:v>8722.6790000000019</c:v>
                </c:pt>
                <c:pt idx="11">
                  <c:v>10736.649000000001</c:v>
                </c:pt>
                <c:pt idx="12">
                  <c:v>12763.649000000001</c:v>
                </c:pt>
                <c:pt idx="13">
                  <c:v>14704.299000000001</c:v>
                </c:pt>
                <c:pt idx="14">
                  <c:v>15356.874000000002</c:v>
                </c:pt>
                <c:pt idx="15">
                  <c:v>17631.129000000001</c:v>
                </c:pt>
                <c:pt idx="16">
                  <c:v>18196.829000000002</c:v>
                </c:pt>
                <c:pt idx="17">
                  <c:v>19672.874</c:v>
                </c:pt>
                <c:pt idx="18">
                  <c:v>21457.124</c:v>
                </c:pt>
                <c:pt idx="19">
                  <c:v>21457.124</c:v>
                </c:pt>
                <c:pt idx="20">
                  <c:v>22497.353999999999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F294-4E2C-BF51-49B1C3E5C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11264"/>
        <c:axId val="95618176"/>
      </c:lineChart>
      <c:catAx>
        <c:axId val="7841126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pt-BR"/>
          </a:p>
        </c:txPr>
        <c:crossAx val="95618176"/>
        <c:crosses val="autoZero"/>
        <c:auto val="1"/>
        <c:lblAlgn val="ctr"/>
        <c:lblOffset val="100"/>
        <c:noMultiLvlLbl val="0"/>
      </c:catAx>
      <c:valAx>
        <c:axId val="95618176"/>
        <c:scaling>
          <c:orientation val="minMax"/>
          <c:max val="23000"/>
        </c:scaling>
        <c:delete val="1"/>
        <c:axPos val="l"/>
        <c:numFmt formatCode="#,##0" sourceLinked="0"/>
        <c:majorTickMark val="out"/>
        <c:minorTickMark val="none"/>
        <c:tickLblPos val="nextTo"/>
        <c:crossAx val="78411264"/>
        <c:crosses val="autoZero"/>
        <c:crossBetween val="between"/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41323933727034123"/>
          <c:y val="0.91297997251712315"/>
          <c:w val="0.17815214895013123"/>
          <c:h val="8.7020027482876822E-2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>
          <a:latin typeface="Arial Narrow" panose="020B0606020202030204" pitchFamily="34" charset="0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80471380471381E-3"/>
          <c:y val="2.9850427350427349E-2"/>
          <c:w val="0.99786195286195289"/>
          <c:h val="0.79543760683760689"/>
        </c:manualLayout>
      </c:layout>
      <c:barChart>
        <c:barDir val="col"/>
        <c:grouping val="clustered"/>
        <c:varyColors val="0"/>
        <c:ser>
          <c:idx val="0"/>
          <c:order val="0"/>
          <c:tx>
            <c:v>Eólica</c:v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2-532D-466A-B2F8-7A72A657E2E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'Brazil Investments'!$D$20:$K$20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'Brazil Investments'!$D$22:$K$22</c:f>
              <c:numCache>
                <c:formatCode>#,##0.0</c:formatCode>
                <c:ptCount val="8"/>
                <c:pt idx="0">
                  <c:v>5.0714425230839995</c:v>
                </c:pt>
                <c:pt idx="1">
                  <c:v>3.7678419309999995</c:v>
                </c:pt>
                <c:pt idx="2">
                  <c:v>3.0034442469810001</c:v>
                </c:pt>
                <c:pt idx="3">
                  <c:v>5.2877273349999996</c:v>
                </c:pt>
                <c:pt idx="4">
                  <c:v>4.897042260000001</c:v>
                </c:pt>
                <c:pt idx="5">
                  <c:v>4.3591622000000001</c:v>
                </c:pt>
                <c:pt idx="6">
                  <c:v>3.5756244839999991</c:v>
                </c:pt>
                <c:pt idx="7">
                  <c:v>1.2773099999999999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2D-466A-B2F8-7A72A657E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531083824"/>
        <c:axId val="531081856"/>
      </c:barChart>
      <c:lineChart>
        <c:grouping val="standard"/>
        <c:varyColors val="0"/>
        <c:ser>
          <c:idx val="1"/>
          <c:order val="1"/>
          <c:tx>
            <c:v>Representatividade</c:v>
          </c:tx>
          <c:spPr>
            <a:ln w="28575" cap="rnd" cmpd="dbl">
              <a:solidFill>
                <a:srgbClr val="326942"/>
              </a:solidFill>
              <a:prstDash val="solid"/>
              <a:round/>
            </a:ln>
            <a:effectLst/>
          </c:spPr>
          <c:marker>
            <c:symbol val="none"/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'Brazil Investments'!$D$3:$K$3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'Brazil Investments'!$D$32:$K$32</c:f>
              <c:numCache>
                <c:formatCode>0%</c:formatCode>
                <c:ptCount val="8"/>
                <c:pt idx="0">
                  <c:v>0.49274256301277064</c:v>
                </c:pt>
                <c:pt idx="1">
                  <c:v>0.46017055597882084</c:v>
                </c:pt>
                <c:pt idx="2">
                  <c:v>0.68253300020996976</c:v>
                </c:pt>
                <c:pt idx="3">
                  <c:v>0.68011921488823712</c:v>
                </c:pt>
                <c:pt idx="4">
                  <c:v>0.72835488261424219</c:v>
                </c:pt>
                <c:pt idx="5">
                  <c:v>0.77047279461545415</c:v>
                </c:pt>
                <c:pt idx="6">
                  <c:v>0.57551659000440558</c:v>
                </c:pt>
                <c:pt idx="7">
                  <c:v>0.35317685248421871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32D-466A-B2F8-7A72A657E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4827088"/>
        <c:axId val="524823808"/>
      </c:lineChart>
      <c:catAx>
        <c:axId val="531083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t-BR"/>
          </a:p>
        </c:txPr>
        <c:crossAx val="531081856"/>
        <c:crosses val="autoZero"/>
        <c:auto val="1"/>
        <c:lblAlgn val="ctr"/>
        <c:lblOffset val="100"/>
        <c:noMultiLvlLbl val="0"/>
      </c:catAx>
      <c:valAx>
        <c:axId val="531081856"/>
        <c:scaling>
          <c:orientation val="minMax"/>
          <c:max val="12"/>
        </c:scaling>
        <c:delete val="0"/>
        <c:axPos val="l"/>
        <c:numFmt formatCode="#,##0.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t-BR"/>
          </a:p>
        </c:txPr>
        <c:crossAx val="531083824"/>
        <c:crosses val="autoZero"/>
        <c:crossBetween val="between"/>
      </c:valAx>
      <c:valAx>
        <c:axId val="524823808"/>
        <c:scaling>
          <c:orientation val="minMax"/>
          <c:max val="0.9"/>
          <c:min val="0"/>
        </c:scaling>
        <c:delete val="0"/>
        <c:axPos val="r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pt-BR"/>
          </a:p>
        </c:txPr>
        <c:crossAx val="524827088"/>
        <c:crosses val="max"/>
        <c:crossBetween val="between"/>
      </c:valAx>
      <c:catAx>
        <c:axId val="52482708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524823808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 Narrow" panose="020B0606020202030204" pitchFamily="34" charset="0"/>
        </a:defRPr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Preço-médio da</a:t>
            </a:r>
            <a:r>
              <a:rPr lang="pt-BR" baseline="0"/>
              <a:t> Eólica nos Leilões </a:t>
            </a:r>
            <a:r>
              <a:rPr lang="pt-BR"/>
              <a:t>(R$/MWh)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5412408251539119E-2"/>
          <c:y val="4.9386872952055405E-2"/>
          <c:w val="0.92646511562836642"/>
          <c:h val="0.8143741362571326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0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'Preço dos leilões e média'!$A$4:$A$25</c:f>
              <c:strCache>
                <c:ptCount val="22"/>
                <c:pt idx="0">
                  <c:v>LER 2009</c:v>
                </c:pt>
                <c:pt idx="1">
                  <c:v>LER 2010</c:v>
                </c:pt>
                <c:pt idx="2">
                  <c:v>LFA 2010</c:v>
                </c:pt>
                <c:pt idx="3">
                  <c:v>LER 2011</c:v>
                </c:pt>
                <c:pt idx="4">
                  <c:v>A-3 2011</c:v>
                </c:pt>
                <c:pt idx="5">
                  <c:v>A-5 2011</c:v>
                </c:pt>
                <c:pt idx="6">
                  <c:v>A-5 2012</c:v>
                </c:pt>
                <c:pt idx="7">
                  <c:v>LER 2013</c:v>
                </c:pt>
                <c:pt idx="8">
                  <c:v>A-3 2013</c:v>
                </c:pt>
                <c:pt idx="9">
                  <c:v>A-5 2013 (Dez)</c:v>
                </c:pt>
                <c:pt idx="10">
                  <c:v>A-3 2014</c:v>
                </c:pt>
                <c:pt idx="11">
                  <c:v>LER 2014</c:v>
                </c:pt>
                <c:pt idx="12">
                  <c:v>A-5 2014</c:v>
                </c:pt>
                <c:pt idx="13">
                  <c:v>LFA 2015</c:v>
                </c:pt>
                <c:pt idx="14">
                  <c:v>A-3 2015</c:v>
                </c:pt>
                <c:pt idx="15">
                  <c:v>2º LER 2015 (Nov)</c:v>
                </c:pt>
                <c:pt idx="16">
                  <c:v>A-4 2017</c:v>
                </c:pt>
                <c:pt idx="17">
                  <c:v>A-6 2017</c:v>
                </c:pt>
                <c:pt idx="18">
                  <c:v>A-4 2018</c:v>
                </c:pt>
                <c:pt idx="19">
                  <c:v>A-6 2018</c:v>
                </c:pt>
                <c:pt idx="20">
                  <c:v>A-4 2019</c:v>
                </c:pt>
                <c:pt idx="21">
                  <c:v>A-6 2019</c:v>
                </c:pt>
              </c:strCache>
            </c:strRef>
          </c:cat>
          <c:val>
            <c:numRef>
              <c:f>'Preço dos leilões e média'!$I$4:$I$25</c:f>
              <c:numCache>
                <c:formatCode>_-[$R$-416]\ * #,##0.00_-;\-[$R$-416]\ * #,##0.00_-;_-[$R$-416]\ * "-"??_-;_-@_-</c:formatCode>
                <c:ptCount val="22"/>
                <c:pt idx="0">
                  <c:v>256.97270927633178</c:v>
                </c:pt>
                <c:pt idx="1">
                  <c:v>206.08663204855876</c:v>
                </c:pt>
                <c:pt idx="2">
                  <c:v>225.25240327420104</c:v>
                </c:pt>
                <c:pt idx="3">
                  <c:v>155.93417961911413</c:v>
                </c:pt>
                <c:pt idx="4">
                  <c:v>155.99684153577843</c:v>
                </c:pt>
                <c:pt idx="5">
                  <c:v>161.454800554385</c:v>
                </c:pt>
                <c:pt idx="6">
                  <c:v>130.60627851100094</c:v>
                </c:pt>
                <c:pt idx="7">
                  <c:v>155.05481923418387</c:v>
                </c:pt>
                <c:pt idx="8">
                  <c:v>172.06159129806579</c:v>
                </c:pt>
                <c:pt idx="9">
                  <c:v>163.09408449261966</c:v>
                </c:pt>
                <c:pt idx="10">
                  <c:v>171.65360589058466</c:v>
                </c:pt>
                <c:pt idx="11">
                  <c:v>185.66069051902292</c:v>
                </c:pt>
                <c:pt idx="12">
                  <c:v>176.49106407753291</c:v>
                </c:pt>
                <c:pt idx="13">
                  <c:v>218.54885197709746</c:v>
                </c:pt>
                <c:pt idx="14">
                  <c:v>217.86145748132952</c:v>
                </c:pt>
                <c:pt idx="15">
                  <c:v>238.99885851862993</c:v>
                </c:pt>
                <c:pt idx="16">
                  <c:v>114.83999601389031</c:v>
                </c:pt>
                <c:pt idx="17">
                  <c:v>104.86592969342466</c:v>
                </c:pt>
                <c:pt idx="18">
                  <c:v>71.223919046933602</c:v>
                </c:pt>
                <c:pt idx="19">
                  <c:v>93.513935590322305</c:v>
                </c:pt>
                <c:pt idx="20">
                  <c:v>80.198045124228372</c:v>
                </c:pt>
                <c:pt idx="21">
                  <c:v>98.731363636363596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1C-4BCB-84EF-DF685C479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04821248"/>
        <c:axId val="102352000"/>
      </c:barChart>
      <c:lineChart>
        <c:grouping val="standard"/>
        <c:varyColors val="0"/>
        <c:ser>
          <c:idx val="1"/>
          <c:order val="1"/>
          <c:spPr>
            <a:ln w="38100">
              <a:prstDash val="sysDash"/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1C-4BCB-84EF-DF685C4792D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1C-4BCB-84EF-DF685C4792D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1C-4BCB-84EF-DF685C4792D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71C-4BCB-84EF-DF685C4792D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1C-4BCB-84EF-DF685C4792D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71C-4BCB-84EF-DF685C4792D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1C-4BCB-84EF-DF685C4792D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71C-4BCB-84EF-DF685C4792D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1C-4BCB-84EF-DF685C4792D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71C-4BCB-84EF-DF685C4792D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1C-4BCB-84EF-DF685C4792D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71C-4BCB-84EF-DF685C4792D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71C-4BCB-84EF-DF685C4792D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71C-4BCB-84EF-DF685C4792D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71C-4BCB-84EF-DF685C4792D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71C-4BCB-84EF-DF685C4792D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71C-4BCB-84EF-DF685C4792D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71C-4BCB-84EF-DF685C4792D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71C-4BCB-84EF-DF685C4792D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71C-4BCB-84EF-DF685C4792DF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71C-4BCB-84EF-DF685C4792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1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'Preço dos leilões e média'!$A$4:$A$24</c:f>
              <c:strCache>
                <c:ptCount val="21"/>
                <c:pt idx="0">
                  <c:v>LER 2009</c:v>
                </c:pt>
                <c:pt idx="1">
                  <c:v>LER 2010</c:v>
                </c:pt>
                <c:pt idx="2">
                  <c:v>LFA 2010</c:v>
                </c:pt>
                <c:pt idx="3">
                  <c:v>LER 2011</c:v>
                </c:pt>
                <c:pt idx="4">
                  <c:v>A-3 2011</c:v>
                </c:pt>
                <c:pt idx="5">
                  <c:v>A-5 2011</c:v>
                </c:pt>
                <c:pt idx="6">
                  <c:v>A-5 2012</c:v>
                </c:pt>
                <c:pt idx="7">
                  <c:v>LER 2013</c:v>
                </c:pt>
                <c:pt idx="8">
                  <c:v>A-3 2013</c:v>
                </c:pt>
                <c:pt idx="9">
                  <c:v>A-5 2013 (Dez)</c:v>
                </c:pt>
                <c:pt idx="10">
                  <c:v>A-3 2014</c:v>
                </c:pt>
                <c:pt idx="11">
                  <c:v>LER 2014</c:v>
                </c:pt>
                <c:pt idx="12">
                  <c:v>A-5 2014</c:v>
                </c:pt>
                <c:pt idx="13">
                  <c:v>LFA 2015</c:v>
                </c:pt>
                <c:pt idx="14">
                  <c:v>A-3 2015</c:v>
                </c:pt>
                <c:pt idx="15">
                  <c:v>2º LER 2015 (Nov)</c:v>
                </c:pt>
                <c:pt idx="16">
                  <c:v>A-4 2017</c:v>
                </c:pt>
                <c:pt idx="17">
                  <c:v>A-6 2017</c:v>
                </c:pt>
                <c:pt idx="18">
                  <c:v>A-4 2018</c:v>
                </c:pt>
                <c:pt idx="19">
                  <c:v>A-6 2018</c:v>
                </c:pt>
                <c:pt idx="20">
                  <c:v>A-4 2019</c:v>
                </c:pt>
              </c:strCache>
            </c:strRef>
          </c:cat>
          <c:val>
            <c:numRef>
              <c:f>'Preço dos leilões e média'!$M$4:$M$25</c:f>
              <c:numCache>
                <c:formatCode>_-[$R$-416]\ * #,##0.00_-;\-[$R$-416]\ * #,##0.00_-;_-[$R$-416]\ * "-"??_-;_-@_-</c:formatCode>
                <c:ptCount val="22"/>
                <c:pt idx="0">
                  <c:v>164.58908065605888</c:v>
                </c:pt>
                <c:pt idx="1">
                  <c:v>164.58908065605888</c:v>
                </c:pt>
                <c:pt idx="2">
                  <c:v>164.58908065605888</c:v>
                </c:pt>
                <c:pt idx="3">
                  <c:v>164.58908065605888</c:v>
                </c:pt>
                <c:pt idx="4">
                  <c:v>164.58908065605888</c:v>
                </c:pt>
                <c:pt idx="5">
                  <c:v>164.58908065605888</c:v>
                </c:pt>
                <c:pt idx="6">
                  <c:v>164.58908065605888</c:v>
                </c:pt>
                <c:pt idx="7">
                  <c:v>164.58908065605888</c:v>
                </c:pt>
                <c:pt idx="8">
                  <c:v>164.58908065605888</c:v>
                </c:pt>
                <c:pt idx="9">
                  <c:v>164.58908065605888</c:v>
                </c:pt>
                <c:pt idx="10">
                  <c:v>164.58908065605888</c:v>
                </c:pt>
                <c:pt idx="11">
                  <c:v>164.58908065605888</c:v>
                </c:pt>
                <c:pt idx="12">
                  <c:v>164.58908065605888</c:v>
                </c:pt>
                <c:pt idx="13">
                  <c:v>164.58908065605888</c:v>
                </c:pt>
                <c:pt idx="14">
                  <c:v>164.58908065605888</c:v>
                </c:pt>
                <c:pt idx="15">
                  <c:v>164.58908065605888</c:v>
                </c:pt>
                <c:pt idx="16">
                  <c:v>164.58908065605888</c:v>
                </c:pt>
                <c:pt idx="17">
                  <c:v>164.58908065605888</c:v>
                </c:pt>
                <c:pt idx="18">
                  <c:v>164.58908065605888</c:v>
                </c:pt>
                <c:pt idx="19">
                  <c:v>164.58908065605888</c:v>
                </c:pt>
                <c:pt idx="20">
                  <c:v>164.58908065605888</c:v>
                </c:pt>
                <c:pt idx="21">
                  <c:v>164.58908065605888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671C-4BCB-84EF-DF685C479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821248"/>
        <c:axId val="102352000"/>
      </c:lineChart>
      <c:catAx>
        <c:axId val="104821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pt-BR"/>
          </a:p>
        </c:txPr>
        <c:crossAx val="102352000"/>
        <c:crosses val="autoZero"/>
        <c:auto val="1"/>
        <c:lblAlgn val="ctr"/>
        <c:lblOffset val="100"/>
        <c:noMultiLvlLbl val="0"/>
      </c:catAx>
      <c:valAx>
        <c:axId val="102352000"/>
        <c:scaling>
          <c:orientation val="minMax"/>
        </c:scaling>
        <c:delete val="1"/>
        <c:axPos val="l"/>
        <c:title>
          <c:tx>
            <c:strRef>
              <c:f>'Preço dos leilões e média'!$E$29</c:f>
              <c:strCache>
                <c:ptCount val="1"/>
                <c:pt idx="0">
                  <c:v> Preços atualizados para out-19 (R$/MWh) </c:v>
                </c:pt>
              </c:strCache>
            </c:strRef>
          </c:tx>
          <c:layout>
            <c:manualLayout>
              <c:xMode val="edge"/>
              <c:yMode val="edge"/>
              <c:x val="1.5381975619330397E-2"/>
              <c:y val="0.12382794214780418"/>
            </c:manualLayout>
          </c:layout>
          <c:overlay val="0"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</c:title>
        <c:numFmt formatCode="_-[$R$-416]\ * #,##0.00_-;\-[$R$-416]\ * #,##0.00_-;_-[$R$-416]\ * &quot;-&quot;??_-;_-@_-" sourceLinked="1"/>
        <c:majorTickMark val="out"/>
        <c:minorTickMark val="none"/>
        <c:tickLblPos val="nextTo"/>
        <c:crossAx val="10482124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pie"/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50800"/>
              <a:bevelB w="50800"/>
            </a:sp3d>
          </c:spPr>
          <c:dPt>
            <c:idx val="0"/>
            <c:bubble3D val="0"/>
            <c:spPr>
              <a:solidFill>
                <a:srgbClr val="3B6689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50800"/>
                <a:bevelB w="50800"/>
              </a:sp3d>
            </c:spPr>
            <c:extLst>
              <c:ext xmlns:c16="http://schemas.microsoft.com/office/drawing/2014/chart" uri="{C3380CC4-5D6E-409C-BE32-E72D297353CC}">
                <c16:uniqueId val="{00000001-6DAD-484D-BAA7-BE9898842D0F}"/>
              </c:ext>
            </c:extLst>
          </c:dPt>
          <c:dPt>
            <c:idx val="1"/>
            <c:bubble3D val="0"/>
            <c:spPr>
              <a:solidFill>
                <a:srgbClr val="73A9D7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50800"/>
                <a:bevelB w="50800"/>
              </a:sp3d>
            </c:spPr>
            <c:extLst>
              <c:ext xmlns:c16="http://schemas.microsoft.com/office/drawing/2014/chart" uri="{C3380CC4-5D6E-409C-BE32-E72D297353CC}">
                <c16:uniqueId val="{00000003-6DAD-484D-BAA7-BE9898842D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50800"/>
                <a:bevelB w="50800"/>
              </a:sp3d>
            </c:spPr>
            <c:extLst>
              <c:ext xmlns:c16="http://schemas.microsoft.com/office/drawing/2014/chart" uri="{C3380CC4-5D6E-409C-BE32-E72D297353CC}">
                <c16:uniqueId val="{00000005-6DAD-484D-BAA7-BE9898842D0F}"/>
              </c:ext>
            </c:extLst>
          </c:dPt>
          <c:dPt>
            <c:idx val="3"/>
            <c:bubble3D val="0"/>
            <c:explosion val="1"/>
            <c:spPr>
              <a:solidFill>
                <a:srgbClr val="76B298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50800"/>
                <a:bevelB w="50800"/>
              </a:sp3d>
            </c:spPr>
            <c:extLst>
              <c:ext xmlns:c16="http://schemas.microsoft.com/office/drawing/2014/chart" uri="{C3380CC4-5D6E-409C-BE32-E72D297353CC}">
                <c16:uniqueId val="{00000007-6DAD-484D-BAA7-BE9898842D0F}"/>
              </c:ext>
            </c:extLst>
          </c:dPt>
          <c:dPt>
            <c:idx val="4"/>
            <c:bubble3D val="0"/>
            <c:spPr>
              <a:solidFill>
                <a:srgbClr val="20898D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50800"/>
                <a:bevelB w="50800"/>
              </a:sp3d>
            </c:spPr>
            <c:extLst>
              <c:ext xmlns:c16="http://schemas.microsoft.com/office/drawing/2014/chart" uri="{C3380CC4-5D6E-409C-BE32-E72D297353CC}">
                <c16:uniqueId val="{00000009-6DAD-484D-BAA7-BE9898842D0F}"/>
              </c:ext>
            </c:extLst>
          </c:dPt>
          <c:dPt>
            <c:idx val="5"/>
            <c:bubble3D val="0"/>
            <c:spPr>
              <a:solidFill>
                <a:srgbClr val="2E805C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50800"/>
                <a:bevelB w="50800"/>
              </a:sp3d>
            </c:spPr>
            <c:extLst>
              <c:ext xmlns:c16="http://schemas.microsoft.com/office/drawing/2014/chart" uri="{C3380CC4-5D6E-409C-BE32-E72D297353CC}">
                <c16:uniqueId val="{0000000B-6DAD-484D-BAA7-BE9898842D0F}"/>
              </c:ext>
            </c:extLst>
          </c:dPt>
          <c:dPt>
            <c:idx val="6"/>
            <c:bubble3D val="0"/>
            <c:spPr>
              <a:solidFill>
                <a:srgbClr val="E87323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50800"/>
                <a:bevelB w="50800"/>
              </a:sp3d>
            </c:spPr>
            <c:extLst>
              <c:ext xmlns:c16="http://schemas.microsoft.com/office/drawing/2014/chart" uri="{C3380CC4-5D6E-409C-BE32-E72D297353CC}">
                <c16:uniqueId val="{0000000D-6DAD-484D-BAA7-BE9898842D0F}"/>
              </c:ext>
            </c:extLst>
          </c:dPt>
          <c:dPt>
            <c:idx val="7"/>
            <c:bubble3D val="0"/>
            <c:spPr>
              <a:solidFill>
                <a:srgbClr val="9C460B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50800"/>
                <a:bevelB w="50800"/>
              </a:sp3d>
            </c:spPr>
            <c:extLst>
              <c:ext xmlns:c16="http://schemas.microsoft.com/office/drawing/2014/chart" uri="{C3380CC4-5D6E-409C-BE32-E72D297353CC}">
                <c16:uniqueId val="{0000000F-6DAD-484D-BAA7-BE9898842D0F}"/>
              </c:ext>
            </c:extLst>
          </c:dPt>
          <c:dPt>
            <c:idx val="8"/>
            <c:bubble3D val="0"/>
            <c:spPr>
              <a:solidFill>
                <a:srgbClr val="FF8E4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50800"/>
                <a:bevelB w="50800"/>
              </a:sp3d>
            </c:spPr>
            <c:extLst>
              <c:ext xmlns:c16="http://schemas.microsoft.com/office/drawing/2014/chart" uri="{C3380CC4-5D6E-409C-BE32-E72D297353CC}">
                <c16:uniqueId val="{00000011-6DAD-484D-BAA7-BE9898842D0F}"/>
              </c:ext>
            </c:extLst>
          </c:dPt>
          <c:dPt>
            <c:idx val="9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50800"/>
                <a:bevelB w="50800"/>
              </a:sp3d>
            </c:spPr>
            <c:extLst>
              <c:ext xmlns:c16="http://schemas.microsoft.com/office/drawing/2014/chart" uri="{C3380CC4-5D6E-409C-BE32-E72D297353CC}">
                <c16:uniqueId val="{00000013-6DAD-484D-BAA7-BE9898842D0F}"/>
              </c:ext>
            </c:extLst>
          </c:dPt>
          <c:dPt>
            <c:idx val="10"/>
            <c:bubble3D val="0"/>
            <c:spPr>
              <a:solidFill>
                <a:srgbClr val="152A3D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50800"/>
                <a:bevelB w="50800"/>
              </a:sp3d>
            </c:spPr>
            <c:extLst>
              <c:ext xmlns:c16="http://schemas.microsoft.com/office/drawing/2014/chart" uri="{C3380CC4-5D6E-409C-BE32-E72D297353CC}">
                <c16:uniqueId val="{00000015-6DAD-484D-BAA7-BE9898842D0F}"/>
              </c:ext>
            </c:extLst>
          </c:dPt>
          <c:dLbls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DAD-484D-BAA7-BE9898842D0F}"/>
                </c:ext>
              </c:extLst>
            </c:dLbl>
            <c:dLbl>
              <c:idx val="8"/>
              <c:layout>
                <c:manualLayout>
                  <c:x val="-5.8049960871887206E-2"/>
                  <c:y val="3.334504047357858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DAD-484D-BAA7-BE9898842D0F}"/>
                </c:ext>
              </c:extLst>
            </c:dLbl>
            <c:dLbl>
              <c:idx val="10"/>
              <c:layout>
                <c:manualLayout>
                  <c:x val="-9.2458832836608634E-2"/>
                  <c:y val="-2.905925230096755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EOL</a:t>
                    </a:r>
                    <a:r>
                      <a:rPr lang="en-US" baseline="0" dirty="0"/>
                      <a:t>
</a:t>
                    </a:r>
                    <a:fld id="{ABAD6129-F6F7-4D79-AD98-4AB87A427DC1}" type="PERCENTAGE">
                      <a:rPr lang="en-US" baseline="0"/>
                      <a:pPr/>
                      <a:t>[PORCENTAGEM]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6DAD-484D-BAA7-BE9898842D0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Planilha2!$A$2:$A$11</c:f>
              <c:strCache>
                <c:ptCount val="10"/>
                <c:pt idx="0">
                  <c:v>UHE</c:v>
                </c:pt>
                <c:pt idx="1">
                  <c:v>PCH</c:v>
                </c:pt>
                <c:pt idx="2">
                  <c:v>CGH</c:v>
                </c:pt>
                <c:pt idx="3">
                  <c:v>UFV</c:v>
                </c:pt>
                <c:pt idx="4">
                  <c:v>Biomassa</c:v>
                </c:pt>
                <c:pt idx="5">
                  <c:v>Gás Natural</c:v>
                </c:pt>
                <c:pt idx="6">
                  <c:v>BA</c:v>
                </c:pt>
                <c:pt idx="7">
                  <c:v>RN</c:v>
                </c:pt>
                <c:pt idx="8">
                  <c:v>PI</c:v>
                </c:pt>
                <c:pt idx="9">
                  <c:v>PB</c:v>
                </c:pt>
              </c:strCache>
            </c:strRef>
          </c:cat>
          <c:val>
            <c:numRef>
              <c:f>Planilha2!$C$2:$C$11</c:f>
              <c:numCache>
                <c:formatCode>#,##0.00</c:formatCode>
                <c:ptCount val="10"/>
                <c:pt idx="0">
                  <c:v>177.9</c:v>
                </c:pt>
                <c:pt idx="1">
                  <c:v>253.64</c:v>
                </c:pt>
                <c:pt idx="2">
                  <c:v>13.61</c:v>
                </c:pt>
                <c:pt idx="3">
                  <c:v>530</c:v>
                </c:pt>
                <c:pt idx="4">
                  <c:v>229.62</c:v>
                </c:pt>
                <c:pt idx="5">
                  <c:v>734.13800000000003</c:v>
                </c:pt>
                <c:pt idx="6" formatCode="General">
                  <c:v>604.20000000000005</c:v>
                </c:pt>
                <c:pt idx="7" formatCode="General">
                  <c:v>161.80000000000001</c:v>
                </c:pt>
                <c:pt idx="8" formatCode="General">
                  <c:v>59.4</c:v>
                </c:pt>
                <c:pt idx="9" formatCode="General">
                  <c:v>214.83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DAD-484D-BAA7-BE9898842D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05335903053909E-2"/>
          <c:y val="4.181061218029733E-2"/>
          <c:w val="0.97581792318634419"/>
          <c:h val="0.78271778290929028"/>
        </c:manualLayout>
      </c:layout>
      <c:lineChart>
        <c:grouping val="standard"/>
        <c:varyColors val="0"/>
        <c:ser>
          <c:idx val="1"/>
          <c:order val="0"/>
          <c:tx>
            <c:v>2017</c:v>
          </c:tx>
          <c:spPr>
            <a:ln>
              <a:prstDash val="sysDash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2.4678970283125851E-2"/>
                  <c:y val="-2.9422068511710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C6-4400-BEF9-D4558F19A076}"/>
                </c:ext>
              </c:extLst>
            </c:dLbl>
            <c:dLbl>
              <c:idx val="2"/>
              <c:layout>
                <c:manualLayout>
                  <c:x val="-3.01322695592455E-2"/>
                  <c:y val="-5.00732547986003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48-42AF-B4D6-2DE1D6CEA005}"/>
                </c:ext>
              </c:extLst>
            </c:dLbl>
            <c:dLbl>
              <c:idx val="3"/>
              <c:layout>
                <c:manualLayout>
                  <c:x val="-2.3065489857864496E-2"/>
                  <c:y val="-3.86269833412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6F-46B0-BAEB-D2035984E0A9}"/>
                </c:ext>
              </c:extLst>
            </c:dLbl>
            <c:dLbl>
              <c:idx val="4"/>
              <c:layout>
                <c:manualLayout>
                  <c:x val="-2.2875087585568492E-2"/>
                  <c:y val="4.62292072094501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6F-46B0-BAEB-D2035984E0A9}"/>
                </c:ext>
              </c:extLst>
            </c:dLbl>
            <c:dLbl>
              <c:idx val="5"/>
              <c:layout>
                <c:manualLayout>
                  <c:x val="-1.7375589431121965E-2"/>
                  <c:y val="2.56756635137202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6F-46B0-BAEB-D2035984E0A9}"/>
                </c:ext>
              </c:extLst>
            </c:dLbl>
            <c:dLbl>
              <c:idx val="6"/>
              <c:layout>
                <c:manualLayout>
                  <c:x val="-1.7375589431121965E-2"/>
                  <c:y val="3.01482274801327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6F-46B0-BAEB-D2035984E0A9}"/>
                </c:ext>
              </c:extLst>
            </c:dLbl>
            <c:dLbl>
              <c:idx val="7"/>
              <c:layout>
                <c:manualLayout>
                  <c:x val="-1.8798064537807597E-2"/>
                  <c:y val="2.1128580814126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6F-46B0-BAEB-D2035984E0A9}"/>
                </c:ext>
              </c:extLst>
            </c:dLbl>
            <c:dLbl>
              <c:idx val="8"/>
              <c:layout>
                <c:manualLayout>
                  <c:x val="-2.467897028312593E-2"/>
                  <c:y val="-3.4011221019908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C6-4400-BEF9-D4558F19A076}"/>
                </c:ext>
              </c:extLst>
            </c:dLbl>
            <c:dLbl>
              <c:idx val="9"/>
              <c:layout>
                <c:manualLayout>
                  <c:x val="-1.5953691441334478E-2"/>
                  <c:y val="-4.08949497822049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C6-4400-BEF9-D4558F19A076}"/>
                </c:ext>
              </c:extLst>
            </c:dLbl>
            <c:dLbl>
              <c:idx val="10"/>
              <c:layout>
                <c:manualLayout>
                  <c:x val="-2.1169793668625234E-2"/>
                  <c:y val="5.53903480727636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6F-46B0-BAEB-D2035984E0A9}"/>
                </c:ext>
              </c:extLst>
            </c:dLbl>
            <c:dLbl>
              <c:idx val="11"/>
              <c:layout>
                <c:manualLayout>
                  <c:x val="-1.9225671007006246E-2"/>
                  <c:y val="-2.25383397494142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C6-4400-BEF9-D4558F19A0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3"/>
                    </a:solidFill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FC!$J$56:$J$67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FC!$H$56:$H$67</c:f>
              <c:numCache>
                <c:formatCode>0%</c:formatCode>
                <c:ptCount val="12"/>
                <c:pt idx="0">
                  <c:v>0.38138700221253674</c:v>
                </c:pt>
                <c:pt idx="1">
                  <c:v>0.31850193016394757</c:v>
                </c:pt>
                <c:pt idx="2">
                  <c:v>0.26848847167181822</c:v>
                </c:pt>
                <c:pt idx="3">
                  <c:v>0.34527903951883093</c:v>
                </c:pt>
                <c:pt idx="4">
                  <c:v>0.35362783534025588</c:v>
                </c:pt>
                <c:pt idx="5">
                  <c:v>0.4337943504082305</c:v>
                </c:pt>
                <c:pt idx="6">
                  <c:v>0.50125429700009683</c:v>
                </c:pt>
                <c:pt idx="7">
                  <c:v>0.52496263396986642</c:v>
                </c:pt>
                <c:pt idx="8">
                  <c:v>0.60576290464245719</c:v>
                </c:pt>
                <c:pt idx="9">
                  <c:v>0.55592711175601717</c:v>
                </c:pt>
                <c:pt idx="10">
                  <c:v>0.45326800039770487</c:v>
                </c:pt>
                <c:pt idx="11">
                  <c:v>0.40964517965265751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76F-46B0-BAEB-D2035984E0A9}"/>
            </c:ext>
          </c:extLst>
        </c:ser>
        <c:ser>
          <c:idx val="0"/>
          <c:order val="1"/>
          <c:tx>
            <c:v>2018</c:v>
          </c:tx>
          <c:marker>
            <c:symbol val="none"/>
          </c:marker>
          <c:dLbls>
            <c:dLbl>
              <c:idx val="1"/>
              <c:layout>
                <c:manualLayout>
                  <c:x val="-3.6676228690588987E-2"/>
                  <c:y val="4.3189706711599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48-42AF-B4D6-2DE1D6CEA005}"/>
                </c:ext>
              </c:extLst>
            </c:dLbl>
            <c:dLbl>
              <c:idx val="2"/>
              <c:layout>
                <c:manualLayout>
                  <c:x val="-2.4487964964550156E-2"/>
                  <c:y val="3.17690999253011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6F-46B0-BAEB-D2035984E0A9}"/>
                </c:ext>
              </c:extLst>
            </c:dLbl>
            <c:dLbl>
              <c:idx val="3"/>
              <c:layout>
                <c:manualLayout>
                  <c:x val="-2.1643014751178861E-2"/>
                  <c:y val="5.2342750173247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6F-46B0-BAEB-D2035984E0A9}"/>
                </c:ext>
              </c:extLst>
            </c:dLbl>
            <c:dLbl>
              <c:idx val="4"/>
              <c:layout>
                <c:manualLayout>
                  <c:x val="-4.0184203002887157E-2"/>
                  <c:y val="-3.70337380399729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6F-46B0-BAEB-D2035984E0A9}"/>
                </c:ext>
              </c:extLst>
            </c:dLbl>
            <c:dLbl>
              <c:idx val="5"/>
              <c:layout>
                <c:manualLayout>
                  <c:x val="-5.2937467098262789E-2"/>
                  <c:y val="-5.12685284350166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6F-46B0-BAEB-D2035984E0A9}"/>
                </c:ext>
              </c:extLst>
            </c:dLbl>
            <c:dLbl>
              <c:idx val="6"/>
              <c:layout>
                <c:manualLayout>
                  <c:x val="-3.1600340497978399E-2"/>
                  <c:y val="-3.26329052406109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6F-46B0-BAEB-D2035984E0A9}"/>
                </c:ext>
              </c:extLst>
            </c:dLbl>
            <c:dLbl>
              <c:idx val="7"/>
              <c:layout>
                <c:manualLayout>
                  <c:x val="-3.3022815604664031E-2"/>
                  <c:y val="-2.12279391250349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6F-46B0-BAEB-D2035984E0A9}"/>
                </c:ext>
              </c:extLst>
            </c:dLbl>
            <c:dLbl>
              <c:idx val="8"/>
              <c:layout>
                <c:manualLayout>
                  <c:x val="-3.1222929414469462E-2"/>
                  <c:y val="4.31897067115993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C6-4400-BEF9-D4558F19A076}"/>
                </c:ext>
              </c:extLst>
            </c:dLbl>
            <c:dLbl>
              <c:idx val="9"/>
              <c:layout>
                <c:manualLayout>
                  <c:x val="-2.9041609704021698E-2"/>
                  <c:y val="3.6305977949302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C6-4400-BEF9-D4558F19A076}"/>
                </c:ext>
              </c:extLst>
            </c:dLbl>
            <c:dLbl>
              <c:idx val="10"/>
              <c:layout>
                <c:manualLayout>
                  <c:x val="-2.1689188220152342E-2"/>
                  <c:y val="-4.16573995296299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6F-46B0-BAEB-D2035984E0A9}"/>
                </c:ext>
              </c:extLst>
            </c:dLbl>
            <c:dLbl>
              <c:idx val="11"/>
              <c:layout>
                <c:manualLayout>
                  <c:x val="-2.1406990717454086E-2"/>
                  <c:y val="4.089513045750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C6-4400-BEF9-D4558F19A0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1">
                        <a:lumMod val="75000"/>
                      </a:schemeClr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FC!$J$56:$J$67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FC!$H$68:$H$79</c:f>
              <c:numCache>
                <c:formatCode>0%</c:formatCode>
                <c:ptCount val="12"/>
                <c:pt idx="0">
                  <c:v>0.37804032070401494</c:v>
                </c:pt>
                <c:pt idx="1">
                  <c:v>0.25438582023094175</c:v>
                </c:pt>
                <c:pt idx="2">
                  <c:v>0.24619379531687233</c:v>
                </c:pt>
                <c:pt idx="3">
                  <c:v>0.29125204563797741</c:v>
                </c:pt>
                <c:pt idx="4">
                  <c:v>0.38691104726407521</c:v>
                </c:pt>
                <c:pt idx="5">
                  <c:v>0.46578575016378981</c:v>
                </c:pt>
                <c:pt idx="6">
                  <c:v>0.52963661858017852</c:v>
                </c:pt>
                <c:pt idx="7">
                  <c:v>0.55822727408592909</c:v>
                </c:pt>
                <c:pt idx="8">
                  <c:v>0.5858123171244547</c:v>
                </c:pt>
                <c:pt idx="9">
                  <c:v>0.48263718020314361</c:v>
                </c:pt>
                <c:pt idx="10">
                  <c:v>0.52475529516240083</c:v>
                </c:pt>
                <c:pt idx="11">
                  <c:v>0.35922068803650903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76F-46B0-BAEB-D2035984E0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55552"/>
        <c:axId val="101906624"/>
      </c:lineChart>
      <c:catAx>
        <c:axId val="18455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1906624"/>
        <c:crosses val="autoZero"/>
        <c:auto val="1"/>
        <c:lblAlgn val="ctr"/>
        <c:lblOffset val="100"/>
        <c:noMultiLvlLbl val="0"/>
      </c:catAx>
      <c:valAx>
        <c:axId val="1019066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8455552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40171313342419113"/>
          <c:y val="0.90330020110876719"/>
          <c:w val="0.19657373315161772"/>
          <c:h val="5.267909321505744E-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Arial Narrow" panose="020B0606020202030204" pitchFamily="34" charset="0"/>
        </a:defRPr>
      </a:pPr>
      <a:endParaRPr lang="pt-BR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Parques!$A$3:$A$14</cx:f>
        <cx:nf>Parques!$A$2</cx:nf>
        <cx:lvl ptCount="12" name="Estado">
          <cx:pt idx="0">MA</cx:pt>
          <cx:pt idx="1">PI</cx:pt>
          <cx:pt idx="2">CE</cx:pt>
          <cx:pt idx="3">RN</cx:pt>
          <cx:pt idx="4">PB</cx:pt>
          <cx:pt idx="5">PE</cx:pt>
          <cx:pt idx="6">SE</cx:pt>
          <cx:pt idx="7">BA</cx:pt>
          <cx:pt idx="8">RJ</cx:pt>
          <cx:pt idx="9">PR</cx:pt>
          <cx:pt idx="10">SC</cx:pt>
          <cx:pt idx="11">RS</cx:pt>
        </cx:lvl>
      </cx:strDim>
      <cx:numDim type="colorVal">
        <cx:f>Parques!$B$3:$B$14</cx:f>
        <cx:nf>Plan1!$D$1</cx:nf>
        <cx:lvl ptCount="12" formatCode="0,0%" name="#REF!">
          <cx:pt idx="0">0.080862732560284298</cx:pt>
          <cx:pt idx="1">0.40286265878041894</cx:pt>
          <cx:pt idx="2">0.50304587877968066</cx:pt>
          <cx:pt idx="3">1</cx:pt>
          <cx:pt idx="4">0.038660649508749069</cx:pt>
          <cx:pt idx="5">0.19231582701080868</cx:pt>
          <cx:pt idx="6">0.0084846845295918748</cx:pt>
          <cx:pt idx="7">0.98200755013956675</cx:pt>
          <cx:pt idx="8">0.0068984174218855677</cx:pt>
          <cx:pt idx="9">0.0006148322122892663</cx:pt>
          <cx:pt idx="10">0.058654747119511082</cx:pt>
          <cx:pt idx="11">0.45051584422611068</cx:pt>
        </cx:lvl>
      </cx:numDim>
    </cx:data>
  </cx:chartData>
  <cx:chart>
    <cx:plotArea>
      <cx:plotAreaRegion>
        <cx:series layoutId="regionMap" uniqueId="{1DC2079B-2F08-4C3B-A49F-BA7F3B09BB55}" formatIdx="0">
          <cx:spPr>
            <a:solidFill>
              <a:schemeClr val="bg1"/>
            </a:solidFill>
            <a:ln>
              <a:solidFill>
                <a:schemeClr val="accent6"/>
              </a:solidFill>
            </a:ln>
          </cx:spPr>
          <cx:dataId val="0"/>
          <cx:layoutPr>
            <cx:regionLabelLayout val="none"/>
            <cx:geography cultureLanguage="pt-BR" cultureRegion="BR" attribution="Da plataforma Bing">
              <cx:geoCache provider="{E9337A44-BEBE-4D9F-B70C-5C5E7DAFC167}">
                <cx:binary>1HvZctw41uarOHw9VGEhCKCjqyMGJHOTUkpt3m4YsiRzJ0gAXN/mj7n+n6JfbE6m7SpbVeXp6umJ
mLqhEjgHJICDs30H+vvj9LfH6vnBvJrqqrF/e5x+fp051/7tp5/sY/ZcP9izOn802upP7uxR1z/p
T5/yx+efnszDmDfpTwRh/6fH7MG45+n1P/4Ob0uf9YV+fHC5bq77ZzPfPNu+cvYHtN8lvXp4qvMm
yq0z+aPDP78O49evnhuXu/lubp9/fv0d/fWrn16+5TdffFXBpFz/BGM9esYFpVhKhjCiPEDk9atK
N+kvdHHGhJAIMyw5Z1SKrx+/fKjhBSHs2D//62vf703oNJ2HpyfzbC2s5fT313HfTf7z2h5137jj
dqWwcz+/VubB5tXrV7nV4WdKqI9TVzentf70/U7/4+8vOmD1L3q+EcbLrfo/kX4ji/3//NHS/6Qs
yBnDvi+lRIQTRshLWfj+GUUo4IIwijl9IYn9g3losn/+L/2jGf2+ML4Z+kIex/X9leRx2P5o9X9S
HuwMI4a55CIIBMHkePa/1Q2fnAmEpS+Yz2lAKaJfP/5ZNw75Q//P//7a96/rxtdxL2RxXNtfSRbq
P6kbmJxJTiRCVKKAsO8FQcFIIUwoWKggwPiFGNRDlj/8eSl8GfZCCMdF/ZWEcHP5o5X/aYUQiEnw
dMRH4AoC5L+QAzsjoDI+4hz7wvdfKsRNrl+twUo9Pb960q8uNfjKH83u943V777khZSOq/4rSemg
frQPf1JK/AxT5AspSAAuhAopX0jJPxMBp0gyjig+6tLnaOKL0QI38s///vhvKMzhl5EvpHFc3V9K
Gv/JAEucIcFwILkkmDMi5Eud8c8k9gMKTJIIjo9O/zt5PJvmof7YP/4bfv3wzdiXMoE1/pVkcvuf
lAlGsOdgySQH2TCOX+gHPwMa6A+Ew37gg4v/XiK3zybN2+evnf+6X/9l4AtZHNf2V5LFze5Ha/+T
1oqAY0dCIHAqDEPM+9Ja+fQMSzBX8vjkYLZeSOPoDsCf7B6a59z8GzrycvwL2RzX+leSzQGyov9Y
ckjYmQ+uhEvkS4iAQWG+1xRfnhHhM4wZhF0BuP6XtuuYkvw72eHRlZwGvpDGcXV/JWnchv9JafAz
kIDwEQ58DNv+G2lAFAwEghgJQJPAun39+GfPfvvQuIdX4YN7MHnzb/j3l+NfyOa41r+SbG5uv27P
71nwP2nFKDqDzIRBioiQj9n3asIwhMWBhPwQvD/yyUvBfB/R3vYAdvyxCv8rQfHpFS/Ec1zu/8/i
+YO5fbsR37H8WaALfD5khwKBAwkCyCBfag+jZwjIwuc44DKQL3OXrzDUH0/o9yXzddx3k/9/jWr9
MeL1CxgYgR2ITyjiN6DXj6mnBQKq+WLoDw7rF9L26efXcPoZuO5f0MnjS76Qv5in78Oqb8Y8P1h3
hCqDM8goAR6jRAQYHvC68fkzSZxB9MAgxhZ+cBLf61cNpJcZDJNnjFDGADmgDJSQMnBiVvcnGsZn
DGK8ACFOKIFz8Qtye9DVnOrmlw350n7V9PVB542zP7+GEPL1q/Yz33G2AUPsFDcScJaCBvgYqrSP
DzcADwM7/h9N33t+YQqrghlti6VPVNkMwfnpFwmKcd0a0oc0yB4IMdE4jW00zUu+86zZ+7K9nugt
NfQDxVWm8rmqVBs0LCrzfj0w3igt0NvBL96mmX4cHE7Dfknp2vU2RElm45SMvtKlH8q23y3ebHZV
3lw3QszhENRRRwMeBVm71mO+Kjzvkcw2OB9WC6No27RmlyToUBel2ATTkK1tn72zsx8Rzzd7rxyv
nE2mlUOXNev6LcRrRcQapKztBrXgclEJn+4RzGwiS5SUMvQ8/i4x8ipLhqjVzTkq6fvOtftleje3
6baR44Oc8usJe5Fh9sE54uK5cLtZdomaOPFXnETZOLc3ibCXjg3jPljKuGhQrTo7d/tFlFNUlz0L
83r21Fwzd87ryYuoLy6aJRA3mWvW1KJ+VWVjel5PMgjnippo0WyK3SKKdd93eThOvt02VymxLkxs
VoRiplZh1ypeyOeOWqo0YlaNHZKhCTRVBdU2QhnxY1tPb03pXU0S35rJaoUztEaVV9y6KgkTJ5fQ
YJtvrT/3Ozmgc6qTRLmaLY9VVYcDRoMqfUL3aKYuDPzFKc31srZLOFWLFy6DcKGhtVFLPQhFpnnD
C9GsyZKwcJw1bP7I0Lp36bVHRhtlDhUh7iurkhYNofC8+7Iz74Q01cYjZFzRHvMwyHp3GbS5kiYT
u9LjdWw9RLdYYx3xZbxDnRafTHnRl0TDuTOwWlTTDWvZhTZD/z4pN2Yp+1CUibyZnVfEGcourIer
y2SadVh3JImLqV5W2HUrU7ItXnCEkjGPvBQ2d54FO5+zIcLdNWqa+kNLU1UHJdv4k44nC0v1khJH
0zCYLZvOC8EfCm0Oem7QJkuClR7T9oraOaTglmFyZpU19sFwXys60HOeTzbiBXaxx5IDkuOh5eQA
DtpdZEXBVj3tcOiP/G70WL0fkGFqLmi3wkmRRQ0bbITr0W6Z0F6sUyGiabx1KReHJtFmM3tVoKQk
7hJ5eEcQzH1JErZNGC2iJnEi8oJAzdraKNHDh2AUuXLagB7xcgqJsdVK1EnUs5Kt0Zx/TOi8N53I
FCIp3wxJOagJBVe96KJyaVWRNdlG6sDGIvBH5dv5E/e6KRSLufAkHZSHvC6cRTaHZgn2ugBpTcSs
eF92ahArvDi+7cTirTsMWjv6odd1mWqrxmxorj8t2pkw9UYvHv02GlkpIlIZrsY266I58+U6nYWq
8ykPEyJZ3E/2kWiPRr7fN5HX+OnGp5PeoOLgpaIMSdCNoc9MnIoEKVlQEaKgH3d9E7yVlZi20txo
L9tVY6J04pGwtYbEU9Nk25Scu4RnanImi6ql0efeIM91SuOkstkqbadibbtG5V5Zr8o+yusW5JyI
XQC7HbZt26lmgSPLaR13eXEvgmXbz9UFnOA6FPWMolL6/GqhOvQrWp0PbXed57vMeV6MGp2EQ9Je
Vrm022WOckqXuDQtjidcn9OpUJSN3aGVS6KS2YBw6mEvB1h+wa50ldAVp8M2NW152USiLpEqqwCp
WmSHgid0W03VimVBtR0WZpRl9l6yqY38gIidTBUVq7RMylWjR6xQOYQ8HyaVLiONcGvChBYq1RkJ
eV1zVfh5xNmuNBMOPTbn5x7laIOGOvSW/FInOo14P/O7tkVvixFljwZ7T22Q01vniahFVR5NxWhU
Sya9m2hdrsrOfiSo/9B1+bPNvDWp0Tbpk2yTN3RbFLQMxxI3amxSvDLTkqtuqPIVHUCZSRFsazgn
YC+vATseYmOWiNglU2VtD81S+XE2MS9KK5Ypir2HqSNc5aNu10NA3wRjOYZeytTUgkf059lGk8u9
aPFJobSZvXUw8vNinvFqYsYo2i3rLsga1fFebkZTVxtIie4TxIddX7stF3O+6RsvUUPhBvh0HoRT
W9BoFP1+6lwOtn1eDgPPSwUHEysv94eVXUAM2TC6cLKzUSitQpFnZjWapluBkQUdV37qljiYs3zH
8+AcApUr5zck7tOsU1lf4DAo0iye6uGtR3K+ogW77f2yXU+4vcGMNJt0uWQ5zH5ety7vQzn3I9hg
nW+npZtUm1WDqpYBx3Zs29gv2mgu5IZ3PLkKmK6VXeZuq/lFTQdPFU3ZxsvslZsE3hBS62zskQ+4
BwUXbLyZTH2X51SZzi37Uuu3LC/zcMZLv8b4oVzSIpznplNEoLiQ0g+JrJ4GO9q1WUy+1hOREUma
7dCbd2XhZ2AK0ksvx2CV/XyVDq5TrTf5yoyzU4NfN+FIl2zdDv65h/jKZfa9zdy0mgKeqzlbmUV8
wLL/MIthXRPnIjBm51V9Lpeq+4iLKR5nL5KjledIDldLsTzyNgB3hNdYgoMRZnzD2+TRsAmrgQ9G
VWLepxmdwrYZDwspnfK8Zu35OI0bgtYmh1ONlFfoTgX9cNWmbb5uHO7XtOn8KMsKt3K1WLZ8IHCa
c0a3rGoeezpukJe3lyILHpd+AF1EgVVFB2OM4AdmXRcPtryZhmRYdeOcrHRHrr2sCns2u0s8TEXI
MrrV1hWh5ja5mLty3TKwnBSVl2ntlaEsPRNZVtex8LSa6nZZCaZ5OPBmnRarCoGxTjLuhbPs5w0c
tEFlbQdGWL530+BWki9exGt0bdt6j5cRjGXDueLTtPXTMV2RfvlQIUt3ghV0p/MJQkSXbUfeB5uK
wP7QAuI2sNNLVGgfTGMrnwNP5KuB9x14XbOE5dhctok10UBRVDvdRUnhB+BvsVYLGfWFM10WFmS9
gMKqOSXFirXDGJPCgX0WwxIuHvbCzNeJylg17VCSjqqclnWO23ZTpW16ZfJxhTzhVO8kjVEHoQth
xS5tl0Mjio910dxb6uSmStBzWxAIhxDBqioK1TiRKnjhsB2kK9RAird92Vz0ws3r2trLsoGVycVE
rEtBNwa0gPkvzbXOi0AhSfyQ9TZXxVLtocKL46Cw88qfb2UK3iNnRp/ToS9WQsk6hmo9iYsx9+LC
VXdmlsVmBpep2mUjGzttjS6pQlNR7XoB9pkFfZxbUe1nWd4iCCGupfF2YC2TrXXrMbNhw/Iszj1u
1NyEujH7DLF0j0ZV6TJ7m8m7CsuwLdp66wRNt2Lb5OW2aJMlhoIPUmbJEtWTFGbWBVqhDtkVaft3
CEKbHYf4NmDFsCIkz9XC9LMsl2a9mP4qG5JKpallKmvybC2rvo3bpVsiNvdhmSc29udF3I0Mh9PY
LZuckC2awZAk2F/Pc4GjRc5pOPc8VdZkgdLBmClvFIrmyItKNvUr7lZdkvLYSvSU83Gfr3wemqQ+
LNVSRK4w28VDjWqqPPRkmavcJ+muFa1Qk8nfN7vJ5rd5MS7h6NFeSV/1EL+HjnX+JWtYvCtQFVU4
kysAlZddDpoopw1s0qeBO/iqDcA01DpussGsrC7TSxK4XTb2WvkafwSvmYWtGFQ3zaF15KmQ/Ja0
cRWAHexNm8feNGW7JQMhjWwLAWmyTYbptitWE53LVVunNkwxmHx/URmpdrSydqN1wqM66dWM3RQW
vOmjDgXv5LIcFgseCmUmUxIOCqEFODpBGahN2kfGR1XYBvPKVHQvJl6c90l6W7RgUy+qNl012QRx
RJ8+ZvgYHvgDU7IZ926ZK/BbdbbqWNpESVtN4cLgddJLV3rItj4yjaJFASlP0kMYMfku9senSvAp
Fgtvo4Tm+1S01whTd42yIK500Kui1s0qa9M16qRW1civcFokcCauCppSJSQmETV2w5LWKjAViZSQ
4RiyGUoJ4XM6H9pBK6P7T4NcNn3rf0wMjUfX3ThBIqxvOwepR+LAmJaJv6OwjhgS+ofFLJcZJCgK
joLqSorUZPGHtGkrhW16t1RVEefyfZDUW1107LL0IazNsmyPdA4HLmnWA3yX1H5c93btRGNi6YJn
0UAWzdqVrOW7RtirFuuVWKbsYMVqkm0a9346R6iYPvQF+FCMiki0b2sfEj3nuIxkA07d+hAjgGG+
7axnYspK5fvVO076T8LZLBo7CiHocDXDwVBTEbWLluobEOR3UAUMqO0LUCFAAcCGwRGioHAZ63tQ
oa6NHGqsIQH0Rq60ndclOC0IbTZu8N4UzL1xxahGq9+CprxrZX6R2vSyT8sLD+eQKgfJvoUUeUrf
fHuf6svMPuMfj7qdTZ5mXy6v/dL8x+XD4J670wWrXzuPd99+ba2f9RHfsT9k2t+u7l4yHDGsX14D
8/iCaR1xo+8avwGx/gCm+nz97g+I32FY30F1X7HYEx4F9Y0/BrC+In2fEcKv/F/BKx8u2vkBhqIi
oJAMbgz9Al5xeiahh35GrgQH9PgLdgXXKaD+CBeQADuD6jERQPoKXVG4uQeAE0UEAGW4v0fIn8Gu
PmNT32BX9IhY8YBCdQF+IkqgTP0tduX3Qo8VGZxaxCRCio23gRuBCMJfnb93OAjTnmcfQUvqyEwp
uXBzl1wNecnUiZAMwQ1YInHXppSq2rRT1A+ohWS3ofdLoZtdLk0bAmRE7/3Rq3cnKh4C8pna1GMb
gt36wgx2q1Vtzj7JVk/rumbDNSVuuBbZyFSAU7fRx74ToRWZVfXkd9u+J0kWTj1OwTUtT6zJwtmb
xkaZOeC7b37iOj32Git2ddZIsgFDClmBr/u4wTZLYppi5WTxPORL8WEp3HXROMgAhOK9hWzfm7Kb
Yqq89xQtRYjyQt+yJffjvvPmvU8mt61L621allWXwSIhcR/r5HZGAGuUOis/aALZ13TwchE8onw5
pNJ+/pEV0DMAqWwNP5H0qGflVwMgQM7HgwKUz15RyIavWtpcOzsMu/zYNY7jxJSg7ee+E8eJ90T9
hffUPw18XH9z1H/HTAVHbPPF+YEzCFVcEghMff/F+VkqLibma6dKAJLKfZaUOznN3fnpkUKefc4M
7Vp1agvEv6W86Pt1XG/GJrLdR5G33T3JtAbkrJ0vNNP9fVW2RIFlNOfLjPv7KWvrcOlJsztRB4v8
EE9tBYk8ULOMnqdpvx8BGkUCewevT9H9LPoL3LfTIe8ctLL5cp6H8jMt5cEhr0d6deJM2/a27El3
VYohnjNND8tC7j0HKtHPGVKFK92B8EZfzC23kaY2+2gdUyNO8fusncxq4XW3BZhBXPx44xn9fuMB
HYCihYSrJRgU2Aec+3vFrYJ5sFkJXp1yV2zB+2V77sA7nh51hc3aNKwNBY8G0LFniG+sanna3tXj
0KxSMdFzUwXTBUB6LcShKkCV2HuZ7ReIiCa+P7VFZ1UeGHchQfc3nA/gDftKXi5yxGty1OJaYx7J
Cet4SUmvmoBBctp66e3Q0eyWd6GpZhGlXd1HCwvGfYGrclZTVvhqhkQ/HjAkHr6xJNSBS/fiuARA
f5vzbhBxYbrg3GvSMiqWcf7gmuV2nGl/e+qHPOndj/eUEMbAtH97nn1+vHNAA0ngvq2AE32kf4Pl
p8xiTQsIMLlyycOgu/6jYDUPFxf4l2IezHnDkR97yIxv3cQuR9pVT7XR77sxGO/9NvNXy8DTHXYM
IBDJKsiOgYPSMC3a5TFvkiFs/X65CpoZ7UhG9Kqd6+FNgYJbkwbV0xgMt2mlpzcFgbisDQayk4mb
rrwFAbq22OmRjNHpnU4CVgG2pD80s/a2mrjHvhlHwGs6eUXS1IsmTObbHuc2nLTDb5epASxBo/Lj
UjeXo2jyVJG+UnocdK4yDBCeMO2nycuve8iXH0ZaQPhhDOQmuZzDXlTpbRb4TUwCa68A8G/XQVDV
F8hU/nbpUrvNZI0u+lEkAMt64kqYOgDHQkrlSe2v6h4PdwllFiAxOJqnZs7z9gpPYs9lNt6dujgg
OJ7wzQ0FFPXOeJAp+3XHzk/EXvMs1nTwV+UsdrTT6CJpcHOAFQBCKZskdPOUtnEDVrEWRX+J6645
nFhQLsBUH1kEnrNvWObKqw9JX2g14HE6xywORFHeGyTI/QjAzy8N4cW8psV9N7b0SDk1bJWQ2yNE
VmZ7P6kBLoQfJjjiho5eAJA+F8rQC3fq+bM8WhN+I715UaXJaShz529a3uO7ZpzIquJtHQeW47ue
QmjNc0ZAx4HqJyi5Smt7fmqdHl3zPBhW3fpH9kZPD02VuP2JdHq16cshkrwHSGRZ+PuxIEroEr0t
+ehtG9EnESWZeB/g+S5LOnzT+WLZ53UAWMBY8fcJpGmKZWN3ORPNr8GivLfH9xiAIyO43zvv6jSl
b8raRaf+pSi81Uhov0ZDP7/NChQO6VrD/cZCTemaMgM/xmZtIaw6/fgBiZ2Yfzz8tzylg/+HUJzX
0bef+S3fb6fyguf/cjisVuD1xNL8qU3kDOhGim/8SYq1p222BUnKgxnaKkwAjX2cyovBS4KnecwW
hUuEPrP6LfrCWnfVr6xp3/Nv3uoVRKxPrG3SJocTa1p+89bfm8CJ9TQBL1nI9xMAF8dW7VKa0DMV
vha2uJjyhL0huMQXGsp1ajk2xWCmTY4MiRI+sjdjOXVx0g2AIZ2Y28CDMlewnJ+oAQ1uynGwhxOx
GtZurPM3Ni30fpT0MmduHXSodyHU13YmybyrkvnmjgeeDmekzXZqKnvndUW9zvwKAz4B1BHS4v2U
1Y+ys+bu1GUSVTHfuz2xl0ObqQwhd3Gi4UAAzjZCMfJE7ZOOb+mQpOGJKpMBHRYATE/EisK/8fhV
2W1keYGreXg7VDXfc5IadWrOtWfXRTCJ+NQcxwQgw1bj81Mzn6F+wFN8m8Pl3utF+vtk9oa3bZGb
nfMAeTtx9SlLY1rhYXOiplnyiJMcwr9mGN/AdxNny33HoKqZd7ldi0DbrcegOqjLLg0TCJWfAKzI
K5B1XgYmtKLIDwTpYsdyWCUtRX2vpf64NJN9Gju2A4QXv4M4qoyhZjhcyKTp9kGFUdSlk3jPPG81
zLN5oiyF8kTgFXfl8buJW9yqgmqhz4b80gMYK5Z9udws3Ae41iH2tm9go7HD+BGV9dobzQz7Xt4P
tZ98cvVy3VWF/6HGHlZG8vo+bbwx8iCCPDihszXUbssLJiGtIBpguOD4lXFqSpVKiCogw6n2Bvf5
rmuh7onMgK4CADyj1IA/TaAWABZlpk8WsMBEaJuqks3nDJXVQ7sQqTRm460xXhDLIDBrgvOrpWya
Q90be+V7F0E1N4dTz+nRz9iC7Zib+FfCiTU45j+rvhPpfYBwdp8sXSxLI65PXdqb385ybi4XT2f3
hAmi/ISm56cmDYLDUufbgBQNoPjMvyBD8ZR1tL6Dqkhz5xuQNvduTj1yribV0AXKYEdarft+NdOx
jj0oJW06NpmQJ4G+SXZ5idxN22l3A/kH2ugBCuen5okwllaoDC7+b059fQWQpOWjX+7nVNzxmjfn
boJ/ektLd2Wn3n5+pF21yZAOIOifABFKx2IU6zT3xa63T22P9KWhTbVOuxIg02OTlN2Xx5BCwEmg
CN1vCcEFwJUQIqDWdVfWmPnWLNOOD/XyDiLXZqP7ikBiZuZ3Uo5P0jG9y+QCAqnaLw/uN9DVVGGR
wI2ENxoTfJ4Gqb2eXd5djiVULY4tbrC5Hr92Va5jmz4FyOvz5KBqSavLNoBELxocikvPThenDwGe
bK9y0UF4VCRuRYKFhqhNm+VNMHhy23bjTQIZ8eeHTftllUNeEGXePJZhZ5ivkK3EZqn7LzxwrxI8
ufavTsPg2sZ80Tf9jejCWiS7zEfejSlYcJUsVap6Mc3vaL14sQsKsT41RwgjmMBFyB0g+QzirXM+
A75bgFOOhmIOAGEWlXd+orxsnzoBtocCf5Bdjhmfdok05V63CMX56E132hWDqrvMf4RNCAE09z/N
tL7CgFa8dyCIEHyPvg7gZgLA2l+H20KjeEjtfFfwGmrT5UwfvdPdBu1/kov+ZvgEJdfryXn92kLN
bceMlZt6qS/6PCXrPDX9uedB2Dtr1G5mKfQlxQWNW167G7htR+ByRFq8nQKvUb7MzcdsyS48kwPs
F0Bk3OVQRw5cvqE6mB9ZB2alrZt3oqFdKDNkb4vKNXEGhc2rwffxOjBlsJZN/qaG4nnc9u38QaM6
9h3L3g79aLZygCq1zOrl9/pP/BVuPvMHGtzP6T2pT1++5/P7RQYfb+FmSIfFeapRA5MFwxx0M8Ti
OT7InuMPDYeLCZVXLne6XmRkBtpdpb7H19iDoNdvMTrnA9VrqJM1hyKthiibe3Sfe8kAJXID2GoK
hVOdcUUrGpy7Xupz3gDSYqemfdsAmrPyagKXfY7Noh+oqnxvvuiOTR/KGGhK5W2SJfVN3w/nRR3o
t6mjCjCeetf5raeaQrA3UG+layPmNoaEmr1hWU0j25pxc2oGJQQo2rTLxamZ1O7if9P2ZUuO8sy2
T0QEAjHdGs9Ducauqr4hehRCYpbE8PR7IffX1X//X5x9Ls65IVAqwS7bSJkr18piTjM/hIMUn2i3
tVZtBn3vhupRLjekxnVP9v7Ia8/tVHkPoA30+LKq7mRUl11bEfE0L+byW1grEH7K6P3DwzUsu8rK
+cMDO8r4PHjTcxME7SqRZP4ie4ptYB7DBw7m2gkJBOLTZaJy67XnT+ptHKXauQwBGD4C86rJtLUO
M8NGb+K5PftzkT/YW5Jem21YlePGbgmU8HY1Nwxb0++9QpN4Og6990JIm8Qr6+cop1mJogZeXsTl
vXW2forQF+txMy2TH/f8mKiSeTp2//h+2Plsnrz5s6hU9XWawnXkMOeHnuhT7YfsDayWYd1W7nRH
OEWFo/PnXTk30QOTQqQF68NdOVax+5OTjq8GyuT4QOPs0o5d8NRXWG901DQHO/S1UAeHo8jm1A59
srYsjcD1f5JzOa6r2jHbKgMSPUVl8G7PHMBHv86KVj5qBCErIHLi3IfVqsjG6FgvIzmV4qzAkjmT
uECN0brYGXsA/SVJo7hXJ0DX5Cw73z1L0pJzRuuD8Ct9sKbb5GLvnYLtlN3P2LI4GPww26r3zhqP
tr+2y/8IW1OXKacqeTCuVI8ec6NVM3TxvtSjeqyLsnw0b3bKHvoG3144NgxLeeTsR6F0GoxReGY0
Z2mb+9NbiZLxmo8aD80ynHWLlHRwPyEn2klNqhRRxpCn3EdBtQ2iYQO4X5pjaJp5reduS4MGID/9
kQN5unOjrr6bloM9i9uZ74Oou8/bKEA1sA+e6RR0h6bJnwwoAO4u0jV+baXj34GrEl8FArUcBUK8
lCqSqzMU+OumDn+sM2yDUZRrf8mUTeXl26zw/NQmzh/Zc+8Eqdc7zsWamrzf334gHQDhe9N7/i1f
vqXGFW82wGPlKYzcc9PK7lGBtPEYO8VZzJ7/GgR1cphiTwIPbfzXRIlqHXUyOnhCx09+X2xkZfBW
STWFm44ata7s2NU03GRDq9YaYHbqqgYcjSVEk3pqLip3Nn88ZEkzIUlgkdlG7pxcb2/XgA+6DpLM
33RCuFsvd70XOxRR++fQzqL+5gN/zNetCYejyObspHtZgtTVJxu+DK1NkRk77sfYGu0hwAZ9it1d
7rQoh6vR8y6ycLGT57zf1AH/NgnJjyCXV4A8ypxv5yqLUoo8/TSTudoKGuRklTmivovAFkihmB83
zdSWB0NAVpm9qrsGKDKkZV6OX6KYg3Lph9+9wi1Wkg3quWUB+CgZqY5MmXLFur4/llHOjmoCjgMC
w/RZ9Hw/BcTfyynLfHCwEMKsESw7aTtm/FwvO2LnOfEzFFUVODNhDj5KG+7QuKAAA5E5Gz7eq5HR
TTV0YI8Rg1CcBs5wAdyzROU8Jmmr7wvAz4+KeRcjh+mtlW2wC02Wb7nm01vWlD8LDK9NUE5rAbbB
htfdeBlRDL2w5awxndoOPscOtwyBAA81ws1JIeSFMR8nvBYp62iVlWW1waogzrRVWD/saelM0T4B
Ot0sE9ZkD5PMxLlswHnkbv0QTNMIKDJqS7lzeudhBKr0KeoiAT6jh9plT4drAOgPIYjnfovzVBBV
fJd1UoGeFcv7nAbV0YmHcZs0vvMSZvUn67HcCw/3J8I7nXZBFz+DnYRqRSSj72Drbso+cz4Du3NS
t6yzu2YYpmPrgR0SOOR+cJANCRdFfKdwgyd7cGe+kQzJgh2FMq7WMnGxbUVV8KRCoFhAa0rUJh9z
L46/q7hcsyJuvs3ETKsYn/YzH1i4obyMzoHThUdX4+MEF3B6cFwQPIsW5Yo+M5eqi8MzyLGggbAp
T6l2xLlF8PEKEHXFc2CebUfHa+LL70mb+K/FVMY7UZt5Y73GmXwr4+hdk46AZmiGfJN14GD+Pc7B
7tmME575TeRoktpxoKpHoHnBdSKNPiDu0GtneY06KbM0mU17tMO8DA6JHNlT58vwQXTtFUxE+vrX
RTnnWdrX9I+LyjJhT6UIg4+LCtVFqa+7vWrnOl9nVRCcvCpe17V2DyMYZSdr4hXwgtusHedFF+zH
gl7C2vO2SeBL5BBcPdpDWzCUkHjHT8BP+kdRzM11BhpgJ8tKIyljZtoEycR3vVcN725+sfHjjHYQ
26kJsp3yAvNuuj/MUThm/+IdLOayTbxVgbh/j0+Q3kF816fhqMiGopAQAX/r5rMonNTOThFISyty
bpNR7EKkb1uGEPw9aJ2DT0X/PMeNvCjh8xQ3bN9DTprUYPc6R8PIXlAX2glgH++tj9+PZNVLPRbZ
PncUcMElbvQZyMdjxNytDTbHQDoo7zvOyQ4VmLCRyeVTJJvsMSnH/S0GNYhfJ9Bue8SGgCFlc6Zz
TZ8r5R0oH8h7n6C00pGY7b1lqBWq9WwIXytPyKOcwF+vcg63OfwcwvcBNLfsjjMFFu3iHwZ0QmUk
LM7V7QFiGUcg4+TqkAs8Yp7nNwd8nUVqHy+Q9PwnsGd/P33W3Q0AZA89C/92zzoAwl5qp+w1gXSv
Rgwvkmi610tdBFqV6KJFcY09XQK2or1AbO7RPWQE/GkcgR+NTF4zOzsss15m1H6aNzbx98WAolKA
Vccm/qyS0T2IeFsLEViPsTX3ws/AsFigg2mYy3UZ9j42ogypQD+7yNcbd61FLjdOtmxO0mn6U8aC
B106KFHebBx0L+aCX7XYwoFM9zqkHvLs3QBN2iPYNmDikGbY0JHMZSrDYutyYa4uIrMFmBwOcem6
K4U6W5mGohlXiXHowU7PPRVXBfD0NjvPySppHD4Pq9KPqnOw7CB/HMJ5vIT6s08LfZurw2a8OZS/
z2TyhwMtfgTMn45JLabTUgo5CaOmE4Qmw7Yg/Isdfdj/GgaNkk5qjVyGV3euoiNhJ9oo54rVi973
y6FFYXXVIWI7RKxlzqqsE3wiJhzXv8b9rI8VckepGUWUgoO9GHeaG8LBFM7lA8qa4Dli/0ekZoID
UEuxn1hb3ydZ7KTSi/XbQMRLSJFJj9OrmknxQ/R4YXdS+loC2wQDEhUcd+R4EBGCr1ta5MdhbqM3
NqfWPJHWHHg1gupkhvbdbepvyqmz+zGJ5L29OigGtcokye4Ld1gIL3X14oc13RS80ueEtNEp8bAT
ztJTzxUL25XwIv2jKlHIcYKn2KMPJJDz+CB4iKJJoKGjGPOkRxg7mZ128scxz+sAAHF3mjyn2Dfg
BA1f+LSuELWfZxm75zbIAFAX8bNvDEL72ZvBrgLseC6Txv11Ond+vJNd9mwn/mt2uc2sFnoyMJQ1
ZEEvt98X5VmSxqYtf/3eQrkKY9E/2t/i5LBxV7mZl4I1i59q66r3FvgfAKCePLIyG87uEL0Ad5FA
/Gi7DeeCPbj+ovJpKkgZGAPK6kL2ElPgcCHmrGlCJaw2vn9xEs2AmOCiircgdeGXfrC2ZJnwuDIp
AtD4dl87Meil9BQgFrvdKmzHft+Pkbuyt7GHNu9+gigPqURPimhVuaBUekC69/0EanoGOmuEkChY
1VSzu5tPMmXeEXLSh9sQUQ29dgV1N20tI/D1Fb0GI76TPIuKdaY0OEb4MQ3HqQ02yRCzi/AndrFn
oZghh7Gzc0U3Qc4FWM2/fW7jf5u2PnFb5he/pi9ZpPq9orrdxmAdruwjr71CTrdTO24b0m6z39P2
gf94/q0L+KwvZZHLnfCc9gRcr2lQ2FTtqa8V+Af29O+xgConTq2VN7tidMJjMXugLHCQLMsJyPng
Q/O18jtutnpu9C0pioIBiXzn000XDN1FW59g8clz/cvnVlNcKpOL3+SH3QWUDu84qvlaUrAZtl2l
/c3MQfDgLRD8m5FiFd7gYx1Su0/U0hw6E2R3dlT6CAWo4PNtkjb4IaGCffp4EGo9gnY5MAfUVzxA
duL2FPWIZLa0BVsbOVV8jvJoSsVSVNeaf8VcdQ+UyEFKr0K2ExP28AjNw27xli6Mm6IyHB9tYOVE
ztbJp+ApIAN/yHzzZEO9NpEg/0cSNevM2drUAiQBWjj0vQPFCWAVzIUr5s+N3nWlCt7LlgS7pIhX
ypvMnYVZodTBc5kgALPwbgDh3SoMUZXfaqLLfN2QzFnRXHCysnAy72p2Mrzf33Je8c/QTrI2mFI5
EnXoO/O9nsbhJ3uSJaM/NcQI4RBUryHS9rV2yuZaOCxE3OLkB9MgBCfxCCZxS6NPcdltTFFUh7rM
N2WGBX0lFlghX9AHgSTiLGuGxYmSMt951a3kGlNDtkkOsM9WWOs+8o+D2wFDW8qzRZvF15JMJ1u7
tRXZuv8K2lD9ZOcnJb4gsDG38mzFOw+5mBvcKr+L6E1XyGssDkaRk+VKyi+9iaK1rsvyzKXO7hyk
WzekLBfVisXz/+LBF48uAZnD3kM3hXMHRu2veyyv8r975LPctN4on3mVtSeQK4LUeCR+c8KSp7Pf
JmcscSip+6gDDkXyRlDm2aMeZzZzNyZvqp5/yiqR9yUwjQfa+c/Wa0a7vm0eimlnhwIPUQsY4Cme
g/5uWmI6NuJmuTbjGjSH/GjdWn12vTl+9Xs5HpoOOXcShKsCOHabei1kikmUP0SuMz6xMQzXbBwG
aBtmcH79gd+hK9+9HVmPsAy+l84MOVGI6kTi0GhnCI9S6wExZvuE5Ge5lfXOeOCmvIvk3g7bBtQF
kGDy1e3VltegNLwksh/urIk7cbXNvJJv7FBLOt1XRN5G9jViiM8RKlSACpZ34JjYO9i/5+OWOVKi
XHnbEDk42KCAF6e5bl5nDVhqDtSAt11k63AO+D2qJHRb8J5dTBFnewFw/hjU3XBSDol3hS7UXUyy
aBMMyn1QTJdr2ZLqJS9YvOpLKt99GX0LYsd8A5X26BRc5KvKuXDQoPmq9xhUcHnyYzbOQzxR9YXJ
ol251MwrHzn4YTJkkevUYNoumLpbeceemfalRNx4DHvA3RZTN4F/1Is9oL054i9I1jYn+u3PqHpp
poisXD+fn6J8KI5Z7KNs6JK+RW24XYOZlkD7h9m47ClIRhVojSKcQeod3At+d0+0Sro25SZ4S0ST
nK0vkjeBBRBCXSdR4Bv1HX0QbFzdfD0aQKWKRPWQo9b5lKFAsipJ8V5SOr0Z+okhTX9tUM05c+HJ
1JatOuzVa1ehUPKPl8q68lXEiTrP2ShTawbuXqwNyFFHRgpnKcn4q8QdvlZGqjdBQp3mUH88dpDp
bWgvyQV1/ALKTXc4RAnqnk1J5LZAqRxtB1ySgkRJX8OI/Jxdt/k+GbYBNRLFBqh+UpNT9iOu56+M
Ub1LSjwzAejsUIq8y1yJw/Kb2/SCRO9xnV0CcNmfBPQCZwWGfmrtFcLglXa4ulZNTO7HELiRXi7w
OuTFXuQOJ6cl3UsmodFCseC9KZJ6K8a62tvrSQJANqn388CqPRnCedVj33mblzMZ9ewtLrJ5xRrH
ebVnxWL7f+hnX21IPFQoTNyi1sf6/f/nlxziHpLRbDzYkmsM/ulRxj1UnqolMsXBA/Yz9jtTRjNI
Y0xApVV097Yi6wdNdWwhn/nljXgbIFXe9js7bQ+/rygbGe60D+2PQm+dPfEq4PZL0mlzS95MV9D1
6MWa4klGe/+3h7XJ0r15WP+/7mE9qn88Pu7RzsPnkqujrWjaSmfomCl1I6V2HzYl9EnWyr9YE8/y
4Q4KpN1HZbT3a2c3uUGV5i3RJ+qy14+qs1OYXRMn8uzXQX8NloOtRi921lUlchREJSs720fqZrNu
0RCRg9MFL6AtOpcw5nIzS0RqpQ8829o+DoEKDfbwBtEufD8OH76d6V953pD9h+nDTeZ6w+aCQHKX
u47cG4gj7iyAa8/QU1Ic1Qjt8X/ax2VoJztMWv8edJmkdWKIVf+5xW8H6/5h/89b26t93jVnlvhp
rXp8KCgnfcumsTgMbQMMbhn6bvDPUA3mNrRBVz27xcWt6Fr1TnROdAuiSFw82kNOm3A7QBWRftiK
mEChpqS7/7Atl3PIyK4NVFKPQZHR83CZZ/fyUbUfXEyPkHqcfts/yu2/7R+lfhsfWvvQe5dBx/Q4
FChu4KG6i5ZDKNrsbpEmT9lMztZuTfYgTKVTz0Qo5S6+biMDfxWQJt7LwHy1Nl/43dlnyVaXxjyj
8t0iqX7OgS4/gxH/FamtuNip3vBmTaaY7uxQmKLey2jOUjsEUTS49Ea92hHkq8nFG8xdOck1YQKq
79Ir1nktwvOgeXCV2glXcUPyr40KH0pnyF+mkMX7Ao0tIOZi8dtyJfVFtYnkOO7yhfUNUamzN3Hw
nS6M8EFFYEIsZ26QOXsh/e/F4oWYBixIa/vtay8fnMqAPDbGO8TJ0bYvB/CGKlSFei8i0SqZwYoI
/EHvofVPrnaGMBSSmH63AxlJuDld9NlkM7T7U40qReSVNZDrpN9hoapWZHYFygNEqB1KJtVKs7G+
c8AudrDcXEzWy5XWNN6RcKZ3Ejrp2yGIuHsQgQOI7D/sqnSdAwe9kBZ9TLbTQLszbxqtVoni+WE0
5dE4ujuHDkXfCUdn6sCEQNrHf9RuxL6wPPn+3ycg+uZfRur8MRW2qGGAcjw+1M6PwtYmIKCCGBTq
GsJM8WJqNKxYShhdQkuIrsZsLfGm1qzpqxMy7RNrwvIHY9Pt5Lflv0/+xSdrob1lyKKr6ln5unyO
y2hTlzq7tyMeA5xAItYfhIjK5yKWZNe6tFrbYQ6d+l0SJICmyHikuY7S3IH43KC8cK55ByFiXA37
NoKqrqMO34honJ6x53orf3DUFwiFz2BmQeYXDw+FntRP4XuvA4DYN0cHCgEIU49ZTyWEqmLtuY4D
egbYL9Jtf6BfBWrrXTyA9Dr39w06I54r6iSpnWA82Ru/9D/pImv3QY8MMqnC8h2sanQqwJVi1DE6
UITiBDF0gaWz49uax3oD9aeLziw4Y4P7X2d13JL7vPD+3S9fri2W2f+zHxubKzVhclC05Ue/BBYw
tUP26GiNTiekjL73ITYkoX/4sQM9RmPiJ8Ml3bZd6R9RRRV33dwDMynr8a3wqqv1Rchy0sqd3med
l+u8aJI7t/bkRrbRZYp681yi6oonn5VnVA/Msx5IsJYD4zs7m9UOO6BjtEntLJrGBHdo5nAvKX7b
aT7wlczn+LFxQ3MmfqWgW2m2Uz92r2bqqn2mXQc9XkYwdtyvQnndl84PzAZ/DD+aOumeM1I/QorZ
f3GDEarHLosuQ+aSq9v2HppcYIIl0w8BvPiRgNV9mtxxWN9uhBcKmR7uwQT8WoycrHOg8481SNZr
xupfZ/Xg1I9MJO7anv01+3/rVyx3Rq0Mdx5EsKkdFErRKMI8TVX9xfhqONsRKBfJzglMkNohYBjz
FFZpH2f86eZgwmLteTWikeXqoi/kxWnlJzuqRAi4X0IKz+mqDQr5OUm6eRcEmcTaZabP/5jdcp53
lPpyJ03yYbbe/2H20JdiAy1Qs8X6ON7PEIucvRqNQKiY7mPT4K8Ik+7edSVAaVDEs1XhhWzjBAVd
2yuqWPxQhkGfOAC9xo/Q2/p+BOQOVJPLzWZPuype6qzeliyzdjSNMa5oiuotiItk28SsRpm6qU+e
i+YpKztWEMT+Ov1jiucjXQOBnlZt7P4z/3G9PSOdHrakUd9k5UPma6uuKETMK7eu5HZYyrV2phqy
YsJCivHH9B/X2FN7+JiuIhAw16ExL1pyEwbrUdRsZTQajARsaZ2xfBch6BYoMnvk7q8JrMZQwpf9
rwmvjX9dkXDssJ3IvTsvnwE4ZDkBYQISbr3OjabrWeOnogt3Kp7KeESPmqY7lSDRNXfaqdEJqe73
BS/9FReEQAauxzvGyye2jKquG58FpPA1ebaGUYQPbY711ZoAWoi07twQexG8YyePNqaaHLRvwAW5
J8hh8mWVygA6cBrGX5im7qMav5narx+6VpDH0hQVoDjVQIiHOXtAoRdaNDGUp2ZxKbJeXxpmrnbS
mjynUusWTYq29iY+bXNAiPwMfXhe6eZVRsS7MwSJ+zjM9atu3XmPRjTR2s52wCfXDVX6YGddVr0L
2ofX0efzJ0q2tBvk4dfH2KlsgD4cW3BftGI1LWQMwArlveZjeZ/E7PNYVsWRj1kENspvP2bH1jHu
s3foUYqjvdZexque7XWwUVSgzNcLaBKLmX/ys/7IzNB9SbTD0FVoHs4j8IgHUNsAcS0ToQMiBnZA
7950bnLmnYGAcZkAZHvOBRmxe6O0p/yab91B9V/iNxFqlIIAWG1jLBcQNZv1DXB04wnC9SL8osEo
jfOvopmrzSDi+AiYrHgMXPy5Rd/xrxFh6KrjJQMy72w6TqoCg64Kyr1fhrT92sm52/HC2SQNJ8/2
QAa6BiblP9QWDYR+ZoWyQ3W2kyrhLVqmdOHOzgZgfO5cIYa1ne0THZ/QRAGKuuV2E3Obh6hkW1+i
Oj5Go3sw9UyvToVGMmyIxTYaWpQGrLGGwMoXoTrZUQ819lWC+H0JF9RPgm+IUo9WuziDjOTDJVZV
j+Ih4euhhMJScVF+a0P1FAnjgb7s92hapf29chvz9OEBJekTgtf/8pAdiI5BXwGxKffQ/aAsNJSN
WXVVNUCl3gHX1F1Vb6u5nyGsr8k+6hvUPCxTKgdPfm/cAb0QMhf0oI8xFoXuQYxl/+C3PV+7wC2E
Y5yNxYwiH9s31+QV/6bD2VeNh+9iwZ4qvgikI/Ia9y7C5sXf2rP4l/3DvzL9F17WFAtHFzbPIq6g
Zl/q2zmWiJ03DWh+s7AnlSB+WqA7wNEJIc0m6ALRuTrHsxyJF0a9lTX7HZsu2P2hp88I0hKEtKsQ
cPImAZFok6OUW6eoT7mM0kebY9tJMTJwIf9j0qboApzETcYhjshXg5mbs5QkeERPolcL8PtijtDr
LGhvdkCbf9iNabpdpMiXMuibu4l4zRq/vOJzPyPXXqhEE6NfdKzJC9VTuWXIxk9uhXYLzNRoe+Nn
0TNN8u0tTp4BnrsJ55thCY/JPJmVNkGJJm5k4+KrfTRtt+4gGHwki+K3BDvOjm5CQoxYlcePRQ6i
KySY7IDvBkT92W2+DWg2ofsm+4F/HfLuo2j6OudoU2O6PrxgAZqOpEz4joZ5+YgGUaHjZBdF6/4J
C9VdXHrNe5U7HXpHzOHODhuCja5z2CdEwclJgPmcDgu7AcxzuhorpzyBwrLliQkeZlp/txyoIgMG
h8qTvMhWBA+O1De7GNDcDxGEvCSuUf8k/2UwSZQrouM0onWJ/Sh9vp1Uzb+7IJKiV5tbPoCjGO2x
UfH9WE3dI7i0ZFWW/bsJZfJctvi256x/L2d32tSa5ic/lM09bSnagNQTeojJvktvG20k0cJrglYI
P+iFCGV3Vn/RcgZleA8dXruFGJGu3TGRNXqggHVMyfgwxVGxGRuQxx6kbNR95bNPXjI2iCid/rFt
yuTCOnqyI3twUTjaLCS9tR3OU4MuWlYEAIVKk46g8KNRTPaKRVeA7xP657kppvPkgW2WKOK9Um7u
CdHh98W1ZbtbqjUxsBO2jgp+oNsJu+CD4GddP0PJiIIjTdjFmj8OXeQAcLQVIR1BCh2EXbauQNvY
2jSpYu1wbIrcw56NNMmXRj8GDSL3JaOyuVUdNGhK1JYXmzglRKLPhepPLvBL5Ja+WI2xhCgegW13
Br+uQQC/nEaCF3tk8chO+dqGI2WtErQd8vPD3Ifj65TlN3s+zr/sNOvHV3RqXDsKDFp3quQx9HX+
RIPhHewzpKzLyIDrf0QXAWSa9iv6PUuX2axInIOdtc6lE+/biZJDYAluIPSBlLXw2pyxA+7lzC9o
7IiS4m+7HWb44Ryd2zqRD/W84kbMa1eAGpPFHTZwEod7dLmqUcQ2eu0NsnptJrTjqaj/sz3PfTP+
RODyXcg+/mSvRb7o1m2GHlcEH7V0/a9gqm/QjI/+RMeQUzUN7ucBeQDSlZ495j1F2kc8cRoTz5wn
WudgCPvNOagL1E/Q5kQDevoyBuGBgyOHxlvNDP5mW36PGZo/YqeHDGwI3bXX+niPY6X2Ea+CQyfl
AFxJu5ssUcnTyOtg1TUQWYH11t6hgv3JgAD7EHFVX1U7tCu7BCAcr9dJp+kxmDzvtU++WrMOVbBP
3A58LAmRp+f3gbiAe+m1XylURemt9kgqh21c9MRKoZ2U7q5PRL5BBy40F7zVJjmaK6GnFZQFfq7S
hOnyYOWrPJqTrQc66toOG4j9ziP0Bisrf0XQ7T4W2A3tpD1kbntFDSaH9r82z0VfsjTwM+Q6OVpk
obbhHZyJgjOtSCPWsZy6NA8xJTJ2kH0Snu3GqCo5XcWIgsLvbZLrcLwW0B7ddtbANaP1uA3ZMisx
a7fUf7mHbCsIukzVbC0sF496XMVoQbWzeJ2CigR1pZCggY7CP8eCGjdWBzO0j2QhMM/LgS+kZjss
qdCHWNWPrfT+tN88jPiKZuXe7uPhD/sAEUlCeZwKUMXXdoGwS8WHj4oHMBfQ5yxO0bRBrO0M+mrk
aXbjGKFq527yqhIHQbJn+44QT4EOztDE88Bh+3iDdvb2Vp34rWCqTw1BM8AbWmYRsc5B683OjUq0
zQOOhq5iyRWPcH4NUUz8QNYqifTeXjs09HRb+9Duszo0fVmNF63Bpum9DvzbnCASGmpHn0gCGItT
586tIK6LXM6u9ixZziK3R1ew37Z/85OsZ4eau1/+8rV3Spbr/7qnvftfd1ro7WjuBEwUXSyPVVUH
LzVN9rbKH6LP2aZB2nxElvOHPQiFQH/RPN/qIEfHnkWmZMVHXijQA8uOKyPYdLBW4Er3NaVPjAUA
Vm33AITSKDA1e6fpfpUv5hkcHeOOf3vYQMhe9OFBys9lpEsQyrjT61OyPCeML5/r7dO1D467NE4N
wKb89ZF3kamBBQR7SyrxaDGe2AxYYRyRmt6IJtDhj1P/E6vZgDA5P3iK5HfjSO+mhcuOwGg8EJTG
0McSTPcWWsa0gTz8aIfotXeMGyd+nEzSpsXYj1tBOLo2TFGEvoOzWFcRZRd7sBP2LHcHLFOtDx4C
MiubJ2XQhG/zDg1ArU0tE/aM+vPWJ15x6Qu8Y+668QZsTbWifo2CehOPG+if6ovqpD6OMZt2NToY
PnDwHtO4jof3cmT3oB3Rn96E3Qrsom9JDik2m80KGKF/kuNgnmZAy/sBBd+U9wJwymILq694xQIN
UjDAQzKCPuGH29aL4d9F2WVuJpDAl8nlMIUqXxW175/azgOfrOCXLoyDg6EA3YJG5k9Bm+TQAgSv
BRQ057Id86cPD+OHIE5qBjZwU8632QL0LVN7myr5H7bOYzluZcuiX4QIIGFzCqA8vZU4QZAiBSS8
Sdiv71XqwXvR0ZMbVyWJIquQ5pyz99p1d0yRjP3urryxpboeV3WHBpAe/b/XF5EvYb/k5p2xjOaT
coqnHuHw75Jy9n//env9pR6z//vX/73+n7+eWOq//rppbsmuvP7rbl67kV0Y237EQ3nbDy79+kw/
21r4t8BLUX9eX//3f/9ec6srgqFs5sO/39Ay4/JmlcFHP4niIKrMuBhcty8YcUuQHNrYZT6//Pfa
f/7z/73Wyo6e5r9K1HWiap5lG25DII44jw+q0NMFy2ybROx70yWZcQG8erD3VlDL/WjvOzx9H7On
UQFY/XTXUeOe/aLr9k2Sjq9N1v8ZasP9vv7RNl2m0E+ymyWBR8KoWbqXXIo0qrd5iv/rRWeZAFv9
+/2h7/ijUq7V0RwVDWGreVe1l4cYfPWd46j2PS3vfCXqt9q18gfTyN//vbrhHD05Oinif3+n8rt0
t4KyOtqZnR2TxC/jLtCKScu2neFcrr/c/IUbbfM+Fc1wY9ZFFf17mcUJtsQuT2lSPjPzQ4I+U5ZG
eJsu8FDse/wnTPLXvvqTdV6Ek7X4EKjDd4tY11Pdz+pSoTfkojsvmjkY/2vp4kfUNsSL66/a1piq
2PfL4aa5/vrfi/9+Wa76geM+ngNx4JxUyGJ0ZA6ZcXBGrwonhwob8fHRdh/V1r+5Cd9b2tavHGH6
NjCsd5er6sWBszk6dQDZD7DyiOeyy+a3zJ1E5FhmShMOE5MAihj2ruj2OQgGjQNlV25RHTSUnzAC
mqpQBxWox8JqKDxdxV7Rc9UY3Ee0K/dKYITcuBD7wRaEFIDdztXVYQWfdNH1jJUU5F5ZymRvLkx4
C3kcGxuJnCuXcJrGFzznaHhKGiNpKj8EpBnTQoyCLqLX+OwGvXH5K5V6rhIwBl7W75LcbcMMEWy0
1rI6JZmAiWfKsHbGF6kmipYGJ8HS7mDlOtu2YbBGqCeto0zn56VJbsqpwLfXGNy+FrsMsS+lMfga
gHaGd+l8fkpYNeIseibtpQ2LwEeza87ZjcyKqDC8JZyXvjgwIDqm0zK9p4UT1lX/y08Khup5/6vL
lBnSFT+3ojAfik7Ur95k/0JS0UTMzk5ukv8ERo3kS7wkLnr/YDVbwOUuHSmYdhMqmdA0PkttDhG1
RnnYis6M02pfcdWDj57/Zm4QLi4iprKzjUs65DHaoyE0MrAmg/YfB7oZjnDHXaWHl4Z1Hi/abu/X
un6caveBSIpD4iQ5x4+BQVWF7SDbaG2qlTtjUbH/6eKmLlDiNMkStzYIbQuqtCWqExdeN2oK9ds2
H3EJnzrJe2YK7s9eiUuZ7JjQ3qzqTQxp5GEhhBmSDqEk2ZO6MjlJ6r5+7T3+ZAnnx/6RQQLn1enH
sLsKp7YpkfHq1k9J79zY8wt3979qMQAPQrGv/Jd18e+LmaLMZ4zcLd0YcRECz9CcjM6AVNQ+A3pE
x5U2H1ZlvJiWE/kAf9MZoK7jU6XTKBkCz46WmkMTYt9HbpnqpAL4N5asj3O2dHvdeiJSDLtG2z3m
4BjBvYClyHxYK2BB730PKctmJy4Ty2QvR3OLy5J/qDZHEL1ypjhsTpB7jzid7zIWN2/qg3ZWNAPq
mCIwD6ctb6PcAmnmi+mWscEzo/jXlUZzCPjwG149zrIeqLul/2oegfcyq3RkL8HZytfigDSi2Qv6
bYjDbLWj4bFETbp8g5vTO/SdILISj4nOWbRTtRcOLWp/EG1om9ioq+2dRli1T2jmpNrqgPTcrt5S
xJNX2XQLecEbzUczdW9B1X4bMgVeOQNiNeke5GnxQ6LGlVPqxhM98Nyu14P2ige/CWiyD/jxwHRO
tqFDU4G77dv6O1iL72bp3jzLeenmq1YMwWboAkgPB/JNI2qqlKKS72l1Ip117+V6HJNgDUepz615
0Y57E8BVBpVmHmUx33JXYxIJxAo0KVwUlm1g6+mQNN4UKdwCQSqqHUzQkHF9Fnn+wLxcLiCP7b/z
mh0S83P07CdPbDVfZZShnsYfv1qfUif4noS732AIh20L+LXLxZfYSgh/KAPnJenRzPMDyAn8FTZL
9AZ+7HbDBYMajtUV7RPD7Ucx4kv0Ntpg7dbGnlhYz+QSRP26MmTAwe2m3blGOt7LlqUAgjh01v3a
9ZfZza+OEKhcG2G/XfK7UbYO+7R9yFWO8TlpTr7vfHJuRFNBlev3a8gtftxZnYv/bDpq1f9KV9sH
Nm88o1590uhcm0dDAx+v7OV289yabtp0UxnJ76Rpn0VzhUjW/ZfX1zCHS/VZ6V0DMj1qJl3TOjF/
nPGXHZUrKQ8yoL0e0OZ1SmAtHg19PISphUO041l2A1mHrR6eCbQFA5sjDSUAmR8QpyVYDf/Ut+6P
V+oJnqanopTAjZ0dZJQC3QpUuHuqFnh2fSnyneXNeySwS4j3d46zNkPU5H0rtNuH5Le3gW1vK8hu
fuGdJZ7AyHLSHYhhibbfzSPtIOXzuZcOPY+Hqcw2RIY7m6UVoZ2RYWFvH3aKgdr0cDN7wRDXSu8C
q8hBOoGNT9DaCQRH8dL2AMeXBm5r47w5XAalPfqhN1TAbfSyy9biyzNkH3dQFUK3eOw5KA5uFoxR
upr3/tYXxz/K9D9pGP4ZKft3lLazDZu1rgCmJUVW7JnATlHtDQ++NWfM8pDztdsFERL1qwqWmOOj
iZblLYMzfPZpnJNGweqFynToswKyP/KBCF9wSRZFWlEnGElSRWIjq0GOD3NnVbusTN8nvtYj9pN7
A6xEPI18AHY9XQxzIFCkkTp0K2u30s/apaNQEMx7NhZ/U5GDhfCc9d2TSo3k0KbucnSU8Yhlj6Yg
hmsKoKuPZ4mp7a37HDA+W+B+swfo74vt3kpPXOZ8IjEBi5OxFU8FsoXkx5hZAhsE46ojwoCH+lHn
5y4tZYT7dY6SdbyjN2GEg+e+bBn7Clh202TvNAHnRWsPdkptgjsL/lu9mjeDVpjpy33jb/u6Rz6+
2GOypw124zU8fp4zvbr58Cvrzn2r7Z2gFptsV4dlTxnIz+hGy/bhOXZcLyPHDQMwP8UJhzThLsPr
E5EAojGWNX3UifK7USoFGrtN8cpbt87cBUDA/cau/IZFNz1y7kKoQtc357948hUKV0zEIPrrBM0r
NO8BLD//MIqIuyL73EiZoD9sSjruNQ2zNGXvZ57dMhAc5+zAmVHE86D+ej3FSsCQzx2qWODVD0Xi
p7FezLte4kZkGOrsqURyIPJe1Clrvm0mH5Rxkj+KhvuUOb8WdoegeCifTDSeW11Yt41cH+fa9g+J
NG5S3bkPQ3/MV+ehwTMTObp+o6F8LQoLLhQTusAeg6stgLz7bhc5xSIBYNryWIji1jTelKduOt5C
0NK6Pjt4Y0NvMl+myZD7wczeEP7bR7s9jGbaX7n9Xx2i37CpdHFwYD4ExT0GoORQdsMexNYhgBgQ
V8bIV2nK03IsETJcnzIu5NzPnD6kUrlLMDsDHu0+GJn99eryaHXNGQ1vWG4mwQij+FM37dHy6o88
QJLjT+iDHJudyiIWQyUPXt78lOVjy5V4X+Qetjp3vTMGv9uN1vTYCWxDk0gJ4MlUQrPsajilrogX
ae5RLOAvBokXBxMan2mZw6bZht1ap+s+KQnEcJNbu3Qq/MnM8/1iebYR88fbmlycwPhx3CaLhGYY
UNHp8sbnvpBno7T/1nWgztUHlILXIkvNmBIEWYhYHhJHP0zDMsXGUpxsgeDIn2/XoPW4864Pa1Z4
sZN0W6R7jHEWN1CuSIl8Licb3dVs99GCjJkdFTUIB17AImaKJ8PEhOQ4tO94CIGC2FdUzBzsyVdR
Vg9I1ItmU1KZB2O2n0v29W7Rz7oj38Odjde5QbLabF56vSMgHZ4tBBPiC8j9sq87C9A7uCEAz0VT
UKb6/EhbNx5bw/0jUyBB5AIwUcjMh6Egb6cESv2wZWYdu01xyFfLuZvn7pC3brFz5nWMZ5eAAwQy
BNqQqBND+Pxdyn43m47zq3PkqYNJvt9gJILhbr6zIvg09PhhqfIrK7PXnuvC/ZW3amclSrZ8ugks
KBGNH8BidOlMcERPq3gdV3YirGh3dksEUVpgZPRpkx9KrxLwsOca7oGXP8AXBO3APMoe76Xj4YtS
LZh7xt9ZKYpYe/o+ILmnA0pAKxTwhTNHFEhZ7I55sTNKixiL2XmrXKKU3sd8+e0WyWMemCKucebX
tCp2dvJeQr7ddZX/aCVpst8Ez2Fjcd+rloTVhIwP42wnWEb2IyBKxAWgJKFQibqLR2a03DTLT892
89BEgAveXlc7iSGCBYJCxt/AXxAYEGFdTWO4DDpqaO5cl117KlYIoTOs76mwzslQ3wZlfTVi6xb3
BbqlLmBHlmtehzqdf6WTK9FEGQhm5IeVMMXF4gRPy6cdm7WntaSnE/RxW5A11aKsWVAHXuSQX9I6
2DjtcHlqO8WhMuzdVrhEiFiHNeHKn7pre9FnkA3ucU6bmzntv7iL6KPVL+sezCGz8lKOZ5vYDREs
aeyWUG9GmyGE9u5mcRUv9UXcZdzJkkJwIHXcK+QEidZ77gqxz1SFUxWq0h7I23bUlZ+jGiqefR9f
iu2uTAWEgcd5oO0yGM3OWm1zZw/bMWh7zs+tO7tTY+IbrqPFn+TtJLoXTM5IQM0vV3gspYbRj4RT
C9frIwGOS8FH7A8hP8gFK1Qpahj+THNyT95M/Qvw+TG58i9ybyjjq25RGBiZh7k/VmUFQzJ/HyAT
hRQI2a52HJpEaojRUO6lxOjgUzZMNFqjRH3ON3Mtkx14WnlwuinCUulFrIiZa50ZWgYpNSrFvhQU
r43bWaRxsI5TeqM7o9qtm8/TAI38rq3y53qJNyA5gNA2jw5lO4fzYBNrIbGcreIyJKlzWgIg6Rv3
73GaeEptksl0gcfGyCyIc/7nBlmCWI42eG6ZgTDpuTOn1IAmM0lYoh5hTt29tXUfwhr3m7f+MHfF
XgDb80D0DEQTKbJTM/50SfLHwDH1kjjpm+74aQJCh5S9/PLIu8EwTqckCBK6vGJIKGoraD31giBK
+9FSGe0RvMdLYtotfKUX2ktV6EIuep4n3hZMmyIpj5zfRmwEO5ryjE1W9lPBR+gXw4MYh2bvyOAv
emHMjX79hqLSPYhcPSpZbTudq/vatmcmXEsdqaI85FqY+9ZnD/eptuXEZJGRU9tS2flmKaKCT2i2
nfrQOeoBIcB0I3RBVMK6xRZiwLg0zGM75z79Xoa3LLm6RcseOBQw+YgaQhniIvKVndKlwyWKkwAk
nWW0dR2njnLNm29mmniWbSkRUOR9ZBteu2uE9VLKdNq1jnnnWBYlg+Mc2+UaOIZnK67kykYiyAGy
svsOcHdokV8QDZb9WVZ9fpMQm8L9lfHnPIxUMTm37aBxzkLMry1DuevnQFkAAZy1ldxtJRvkxhWe
ZDL/haPvybXSYOcnV77Trxq4LxCBXpzRQML9x/8aj+qt1O4fB9VbFJgl6SWumRwarW5UxtOY1veu
5TxUFeFvvVWbDBycb/brNV62q2C2zi+46w38m9Y+aZ1flujNozetn07FdzpvjrevKo99xlljr9+2
fd54HzjrCSkbqkuVcgEa5q9eYcFfRcAFPR3vFm95sh7NxeMSSBkgqorjDblvOwUydOFkhEFvP8/G
dUtIhyocSVwIPdseIl8DD1IBd/cS/GDuZkaYJjSgkINWcdBV143xtgz6ZMetgrG5uZOGd5c0nMBu
Iqeou0JJsunGHbtl75WCFQdAOR+/iBeqD1kBbxeQNUg5DD11Cp6iZBZhpPeNNcm4zqs71Uuw2I6/
htnM+Y8d4YHJiTzWfftnUjKcFZRqIvWas5EI78YQ1DXWlkacOiWJEGKN3TR7KPzuaw5KLNmDl56T
pT8W2WvnTnakZHHZAhNVhvbPQhF94yU1ctfpinUGVUeXyC/M4WDWzAhcbU8cC8innYKOiTwn2fK0
jBkWoimAhSmaPFxJUj+h9DnVGw5qpCM3Sec+seWUW4epa+NNWdbqXNnzehQjr3dT/lQYc3kZuuUT
9KE61/NgoZiobtIlrdkqJQrzpQ+7ll1u4zyI+sVkIjIM3l6y++GrVYdlqPiTxJz1lleEVAB+bCAK
SNpjSyjQs021ZTR+ytOm4lzWTWxpRKaCyXWAg/UgXd9HLJm8jwOdgVbSRxsoPMIWCElwLTvL1EXG
uFL8Znl1v+yq8axp38RFrfId4ToVs6geKcHWNTH91TffLPwYgdJwzKrxuzDWkEsIjtdlNg4+ZfbO
Vuz+/paN4ZBwWG9KEQSGV8FaMuuEvZ74KCeLsCrsXIdXpGLfYSPF6FTSxMhT4VGtI3bj9tntPHdH
6WteImub/ShfMbMljI+PJm47abO2CHhpwRH5ZxD/63FdTJRP4NdTUxl7n5U+64NB9RsrfPJITt1n
++of6NDSRDzvNHe99kFt6NNNX6q9t+YqLubsiOzr2u8t5aUfv4Nt7c74CG5r2wWdaL8JEv18p9hf
o9WOTrp13FTokXYd7saGkyTz4QuYAhq2k3ZRMjECLlVwTcMcy9jIZSS7caSNSa9bZdnvxbfncxBs
x62jFVUhcRjyOc4ndj5E2GWw75SzkF+Qce3P0dNzHlo78FqTDTazvOmH3A5tgrBC0uBCZZZLHKzs
zbl8JiYlvwQwLoNGFjGedbphLBZk0d5BDdhFW5XjCOZ5qeSyr5z+pW1tFTKqeMOV1QEPMmn097cF
xrq4D8J6IdwlB3QV9Q5HWaka4O1fvl62sFfdgskSw6C3fpvzxHtvT3/nms5rllw4eod4C3QOnZWm
AEy7sF3bOpKl/F2bkk/EVE3cJ+1rGkiwNT6Co2bkCpa5yNbEeDZ7Y40wPd1h4H5nlM3QYPZjFH1e
VGLhm4ADxXp1OZ7L6neA1FpOz25l/nSFU9CiIu1gUsuxLXtJ07PYpYYR+V7zW3gTPhovj9gK1H7W
zQyeoEFc5mEV1z4VAiozA4xlSeHrMUu9mu7/5E3JtyavY6FB3GcYgmXpfyyO+WE4G2kRZLiJqX9X
i8dFvnN/e3n/GvBcA00swmGBiYqhFoaU+lvnGELRUwPitVFHilnvFaMbFKLBPex8a5/jWqI1cW6C
ftoT8tbEndedS4ddSRXjpc8zhnIN7yT1WFjIiqU87+gb38DBuxUUVxUTxHm+a/qBXBya1d7Qv3pp
05LRyh5FACR7HHL+WNuUEZsUtxsqI7SVbJyIyo12/FQ0wOK+ngWJntnZNMbnYXDSiOS5Kmqa9AkT
9vd0tptURjDRYLzYkd3ATJUVnJ8kCIOMCnGhl5RwivCBYp4Q7anX89mo2NA9J8tDtP5/a7vdN/ac
H0gwuE8chln4Rk6pL05eg8YJ4WOkdMVT5xs/YjoH2QFN3btpVcUxn59MsqI4NMb64KR3q27rfaPB
aCbKPLSuGascBWiV1jY6avdQ4pzlmsAb4NnWF9WwdTQLgcvSfiJ88kNtwwgQPvmi8SR2Xlcc5ZhR
E8yEEaUM00/EucW22d6myA43i/2563c9HztxGonDwuO8txsUxgYJYJk1/KqdHqGOOcUb2gR76b+t
Lu0oa/sLGmYSarmKTEh2I7/RW2QnASgjjwcrsG+Xxr9FVtkeqUT3Jh9wVCPLpUdkvOi1YmqUrDfT
NQpMdvus2H4LW1qIkz6YJET+cIciEK18brxAlr32C7rIxfIcodqjce3WdySIHtNR/tR4J6Lx2uc0
FyYnAzFfmURpKfP2wRxvnc0qj0vX/bRNvPZoYDSSo5K01cDyT5kmO8q0ST3MiBN1t/QvQnHiX5cb
UQzNobN7stcmQHpL0x+W4AW+TkCj1PtVCQRRJhQDynUAust3a9JFrrf2JCoGwTMrIiFN6jLY3kub
sOXV289QUF6j9djo5gYPSVqdWy2tJzGRusZ7EeVjQZyiF7VQJEMxcNpP68iUU1CWjNvOkDu09OZZ
cy8JkDYYLbdumFN/HCcgtsAMeBMd4tauisiCB6lZrj9QeUwY1VjuOOz82WtOmMObyECyzmIGxdLz
bxtJOV+E7ghrIRuBVgHnomv8Latbt6+awyxofikuoZs3FuctwA3TDFxhe7ulxzgjic03CFKYdTrG
fbGXOw1+Ev3D2PHZD0YJgz69Q1HKsmU7pRvYRFPnGzun4OoQ+MaXlVERwuA1CCIhVJKWV1Efaxpw
uwIaaoClEr0uVAOmqLE7+TRchuno2fRBavXs0mSgfFpDPftFbPZAuksmzITlkphrVkyZ2pbGk5F/
VtkqI7EuPWEaPks8cyJ6pySSVgwENqxHAPVgxVbffeNcvwniqojjZeyACjm0GjJpWqiy1xLdSqYj
WCLSvebqhQEPjkH1Z9zXDqQ8zoRmvpjL9bHlYqYqcl/zZoTCXD/16fBdLoEbt2UbpvNCnzb3bjnf
sthHz0rUQRGRtn0j0rreFaqlr9TcO9NVE685HcvZjAbaCGbfX1NQif0E6HAeCn3WcPartuvB229n
JwDFfT2TIqqZ18raiEEGmtDkbrmb7IA4P3+XBOUJ51nkAWO5DGO3ohcgGszrEAX6rnp1hVojy6rH
vVtkzwQPXKjXNj4f3sperZ+UUBjjvQlOI3SwfJge640jvnbNx9ZgaSeL3k9zFSfwtRNmaeS3nRmb
QDNK+Obq8RrfgHfOa+nU0pZbiB/ig6um7IFUQ4ZUNQZGuZRfZTL/WBX3rV44Lw2wqxwKcJzP6wOH
Hp95nqt94AkzsiYjSjzjdvKbN30NQYEJCWgAAAH719/VIrPOjYqBRg7GoUgnyz1JqS8tSieZ7dyJ
RNNysLYL8UO3pXxMHfnTq+Wq9iw+vELe5ouIPAruziSbyVU+SSvGJ/DROaoLhnjDwK3QQRNpLR5w
VsYbzpY+dc0cqU6QulmfqiQgLOPZzJI1pDp4u34N1x9fJ1PyARBH2JcfiGQPpJ5/QVl12S+DGEnr
LRQlQFZm8cZI+8x4JSDmLplpNgZ/5EYItxiel4lg0YTLveNsGFlmDlPKOx7FMTKSq5nFUh+InBjp
86kvzinvGS9Wat0irw8ooGjnhRWYq9RJ+wipE6uloRKt2puVQfn5eghoSZaN/VuoGqOCA93aXhsc
2uWpMuo7Pk0z0vSYUNIxVpmn7NuynYNJoEdAlR7Yv0fV3fRF/r6ZLPnR7+5nd0FGbU/foGEZZVl4
nL25edStbqIga4144OG8JltHypRyj6zsY9ysM44/kK/lO6hftr6R22iLice0uDWajkHE5Bg3Y+Wc
vDq7s8elu0mMiRI9nxMEaMkxcfnOsYXVsUzcZreO+RAFXor6mFaQZLpH+XTnTOkSLW5Nf7a6QI6S
urbwcnI8eLW1t3rm8fmMdGlqVRbbts2WzkVmt824Ky2ks+Tb/G3eart6rQStIFUgIkudW0U1Yibc
KAOL8zlzsxstoWvbXwtI0EgJB061YkmvZbdjjhBOiY8GbCQ7bytYTpaDZohvfoMCpa4WDuTZn9yZ
ybRn/L8fZLbQhVz2Y0OUgcH0HzkFknGWMFGsfFmzH1fUCfqmn/O7zcX08W95KutX4pNUqxhG9ERF
Zy57+pRYNxhurqEAQ+zI7SaHcBWhuwu3aXsqqxfSG50nKDExBocgAt7O/dvKnkY3gOZPhVgOdHNy
5M/a7U5dj6OyIdTZuo71/33LnvJJ0PXrk0VJ17dUXxa5JtGYQXAi8I3ClQex2voPD2jXcg1N0IHe
+cvz2HKv06AvGsc1doW2D7XUJ9q9D8z+f6bMe8vS9dlpy9fAbE+0wn98s7mfOxsLml/A+WnIFuwL
EubdZ8v3i4v0hvs+vaNe7HdiQYG8ebeGizEYSaNmakjrQ9KXuC5e+nNOX5B6xowEiMhuVe2XRoXk
ogacEJhD0iWdu62q76xvD8hXiw+/ma+nSn1faB9cgEecjLIros3osmU0miR7oTfN+x5/SOxBHYqk
ydGDF4PbbZHa9B+vakjMwVXvFNTa6ID9MePJnb27Lr1iaPV0n+iZT2fJuiiV7Tu9I7qRzIgHaZ/J
V3szIFSs4JS5GTm3PeUTmRfkuOvAvPUW0ux9lbXxlj2BDqZ/Jdc2VDmlDKNid6LsG+v7Fm1MeVVK
DKlF6pLIoppYKWnXf1eYJ8FKVyrrOJeU7XxWVxIpGlOuHuJ7hQYsm6aInBXtr+GW+9XXIhQb/Ru7
fTEMfVunhBMgW3qULo13qKBDSGjj21iru6EVMcJtsdfE7MVdmOYTsn5aMdwIIM/YVKdletIQecaA
/vZSlM8IYiIos9C/l/lmqhsvtmb9PLkmpOe0CatN3ecFk908oHNoDAPiBFJqJuUJlkt98DYs1cJu
X4VFhwF4GTG4d2uFhiEPOICzoP+ezZS9UwgUCeuREPs28oj93lfJTbdV14U6cpeU25ftuC9quiGI
nsQiV47Huc2f1ZjuFY3dsDHH78npHibs3yGhaPEVETeT/0HqGGr1rB6uobyskYUAqdbcKGYC68Zw
xgczIDWQ1vqLj3uHL/Oi809PyS3qnCVnE7I+maiey45DdMoFEgZtdhz9TBdT++LV7f3oJIhozPbc
UXAyexx21/eVHQPg7GwT7Nn8XTSyprrfPrSQkVv0L1T8F6NKPhsn23XZgxRFAt4aALa2fKxA8LBq
nD35Ut9LApxgCkaLV5ZxquXD9W4K9j0I0x1sMXvxnOMijM8th5mzVL8WlI/TwqBq7hljjoDH+q7j
OyFTdNeZ3pM19OdGz+3+H2973RBWzcvIJYlGf+u7XJcTE3esWKO6qZ6CtGgPqe9w5i8brWa6baVt
30oBCtuCwzM5CSnRdJ1BAvO5gJgWseONyFa9/HPadMPQgnZytfZwWs3tC+n3K7siDCFdtgynnT8b
KV+h37hf80BqYEDXFjD1l1uMf7tZckKI6Rmc3Xr0kUhG7Wg5oSW/pqXFuUTA6MuQ3U5XVlVQXeal
Y5NPaeuOefkYzPzo8H6/hpnR3pz0D9e2ZDY2x7xuD8GavBEu/GE1xTeltL0i1cOsNDBeF4eUjrqG
IAoko4yg1jnYdDlO24XGxrLId7esiISDrH3x8+zVV/cycZBkORmznBUXW3GnnfZkN0hWZfKa470I
LQ9YpAPndYTFTfYgvCVlRrYHtxwQsxejxLjGwKuXXkLxLGl4oDR6VkPywzbxlwnEi1rsnUMHf+3q
o7B3dYnMzvKPNEuWVsGfASNZ+82lpZOKq9UJHW4skR5yCLLg9XJZglqs8pdlE0yA6g/TYKe8Pmwr
H2DuM68eh6o7ePV0m4DbdRXUr1XcYKG99x39KhErEGXZ4WQOh4FcEFrbW8eAztGMbXqaad2fJYDW
nwmUdIweSGB8TsisQBaJ4DG7Tn5W8BMEAWTYhxVHRvHtoQSCHDT8tBg/kppyWhUoY2qtXzM0aiC/
mFmT1hVez5RgCn7XSvTgDzlUJOPqOQeebdNoTbVz9uhcSPKNQttDaecl4wPtbObi+s4z31NZMiqm
f+JuJNJWJRC3tImRVxQ8Ki3MFybd7PKRKNm4a6DMy+iyS+Bzj1ahvgDs4W30m3gwDDoGY2lTrnGt
b1cBHaH5C0LhlJTqqWjZHrQKIB1QX67THCMUJCkAe1zsBdV5aDA+Bue573LwIg5zU90ybUWx0K/N
vEuvGkGawgc5id3QN+5pPxpsQZYBODeBU2YaLul+DSboent0GaehiCr8I/e0g2+tNw5Fd7ndSNtR
p0Lap3QdKAJlZsfMVlEOdfo0lNNzTc3EoIVGSEC/BGkn8LcUYaiWh9Hx39yNsolAmBBFODo3bbx3
2VieJ51OpG4Qf16MzbIb55E9BYeOtgNxb3cMhwO6CdXU73QxOzckI9WihuaZ89gGxE0AzNjQSPeH
tse7UE7JpXWm4c5DwJaInOC37H94Oq/lxLklCj+RqpTDrQMY52zjGxUCo5yznv58Lf9zLqY8xiCk
vXt3XL0adG6rXI1prsLUotwnaqMxAQPz4TeMSgvnBGGwk5xa8ADcikYCB04JpYBlmcZUOp9jOo6B
V1yoCWnmhamajOMYcVogFQfvU9Ls5g57J6dW7/Csl5z+zy51KZCnEZMM1OK27RmIPi5gADsje+/z
GJkhZZf0qkfnjf8JjJg0hvcRG4w100ZoFf16BtbS7WmaQhMrLR4LDTPkGC5nbXlqSrBE8Pld6COK
JR1fagdsZh4mz2NJwdGlKmXauL5IcBQSLDDZSsDhZFzdrntzAQxcahwFWneZJ9rVZ2azcvQr5cUz
VbJ/fanwjFxpTB5AFBqM8UsL0IDxWc3QMXYaH2Bdc53I3FJFIcQuU5o1oTc3O6hLVGObOB7zYyji
gh6Nrk2AoUVxFadLe5UZDGMeCB8xec1ycm3V/e4MyvuOBa+mZNZGByDFZHMGQuM28xhMP4eASUv3
arGJ0SiVNJYBxwyzdunxVW96+hovGOlw9mY3v6iG6jaLIfgdu3pjVvDT41jql4oGmZxv7mh5oIN7
IFTpLKN7gW/siUFw75AABUz5sjd4oJdODZIrHxRyMC1aWy3my3qMBO5QvyiKeddJJYBqA2kCyIFo
7Is2JIR/Qe/AJFYxo4Pxv6Xtveu28c6ohyeAUEQ1JGwMczqBCyKMsm8Kx6Ump55KSrry07KNZ4G6
9S1k+BMzS2i6dUfK6PZ8KDM7mBKYYcaI3Ie6UTsK567zWtZ2UJhxoPhFQLMx4ev8bEzZt1INZ9fy
9kM836nYZms2ghlnI6vn09x8MUT7y27su1ZBV3bzSferfdppJ89NoWfq0D3OvjWVo9MMP0PFkISu
3XDigioazlk5/NRtd5lO8bOqO7uuBAqSZwGUuYH8hPnuFMMrP9ufsa4dmnI+VU4RtHXzrkRngi27
7l+iKj6NTRak4g2qIMTGs8Gw4kjjp5nfZ1gWkNaoueXUGEkAS/N5Buzrm1QlZZxBErhLePJJ2JXi
yXdReFGnKZnQLrtcSuXRiv2jfNhZmIDs0bWTQsE/wiuNBYii4ZBwUnDkxpNe5wEj6wCXGe80xkpZ
/QT48EId1Y92mQ5z152Nvn1YZgeYbf4rvy+++h2D2p3NQC7B4PQvs3zyM/00Of0haapfM6WGpsBx
bIwnKMMPMAE8ZOK6FXkgr8VQifZJ8Rhp3hH6jKCeRyGvCsJUgmv3uVjSLw2IdjEd8KZOPak1N9ap
cup0fzpH+bn09KKO3kYtlJ1cQivCjWrYt1plBs7cHzo4V4ravU3yZX1vYntHPXKAbpZ4O+mN3mpf
zvwEl/1e3mIYy6GlRoh38lpa3Ek8HRhdF9g2yEVrr5XeMe66H3leDu0lgyKfii6E+Ta/+1s+Fnwy
lhNzV88NA2/c9KBV1Owq/eRBk933C7TM4zl2KKoxD5cDcYjZUEpt51mxoUowsa3LqU+iE8yvIUkr
mnHD6omJrAHFEeD69sAINWa38iV0u95FubeVzRNZ6LP2azH2//ZTNnxZnM+SsjEM8hdZMr20GXVo
hEGEQnZAPqp2OWCTcbeU/ZPFFLz18yyR0vSHNGlu6xYbIWwULIAsAlFnYC37JDLfNP7rZUlAhia4
nzLzKGvY+0igI6c73zV5tV9SMyhSDnM45h+1doby9wjMag/IEoxYuPXa+UZJyn07akHTdh+T9Q0s
7M3xaZzuLgx6r3TtSfZ2CVlYbqBlao4XyDfQh0uZf57OqkK+EztvNlf4f91AyzjDEEcqF5mJ+2qQ
rGVuFEFcnTE+TT4q/0Y/CnwZm8W9av5RfqbG+FqM4M+TlKGn3KU8XtjCsxYxw06NTmM0n3BLL2jN
+fAVpsiGxroycnNkJB8sCLaWlHlB4Lc83TsC7wogRjqburlflOnUmG9zWX/E0QWrwhS4Tv2K9ekM
JX+g63y/kgYAr7fzBHxyiW612L9ijAmjPbNgGrI7yAKuDAVZhrl50GxY0bQg5HzI1zN7JQjfR9P4
sWLQqUv94Ed/h4oE1J3ueJ+NTskq7MJTOXY/8mStoknlcqt0fyuit/05V7TLGRq+IeK2cmahp5X1
0EOJvK42synOslCMkCmn9Ec2cT0oHBivz9cla1rvaLLJY1nQ98OO9NZ+1hP8nwTicpeuEc44gyIv
TDN/AYR7SpvwJBvsIMwl82NoD3+qxp4WMZjpS/U+Gsdzu+RB0tKw4vflpimpZM0zyqEM3Fk59tmT
GRfvYgIqxcCExPt6I5rbMMezTk7iIs8yZo6Bu/b4KhqTcAQwN07+O9gX8wznC3q0pV+JWuOVqDCj
ZXpz3h68ZScKTu4wSarHJCQ5zKKKSpJH76Y0GIodsz0OKptrj5zbMMPXjt/MDFqQzkQ7hZxvRL1a
Tmo/npzsOrfrz3SeiXl5Hk2zAiWzrxnjc9d005n+1oDUMUaySFBhN7Off6ksOs1OxPxzR0ItujOb
6GRiREk5BSYYKmkakQwUGrEx+4OsvqbUP0V5UtOYaSzWXgSkmf3jcKtroI75LUZ0JrU7+gRKDqyx
pH+tfjmJhhT1ID8TNQnk/9N1YbzY2vi+WhdRbkPr7ld7o2rPdeZ/VugfMQrkR2Ot+6FD6SDyJd9D
vWWjxd7WD+mJH+CgG6bD+lFZGbk1nw4hAKMv6OKgVLMATMlr63xA/3wEUbhniuFj2RPC62EATyqK
uLkVEUsK9TTk07nId4upHrzJpzeB053CK9cX1ibeWkn691KTKLhkxW9bDVyK+pG8T06zL7pqNprn
BLRcpMWrjbA1ylnuj+iy5NNy6m+R0Yrtk6Wda/WTIMp7gCDxFOkOtXT2hWl/N6EJRRxLINbNYSFF
j8ojOnA9F4eRhEbtgv5IOmO/PjkTyOjLwKggJD4jaee3kIGrOZK2sHX0gZ8IWz4GbVVBcsZkrUj1
PjlAFmp/PMjDQ9h4LkMyYXH+WC7TKY15sqye8CP6C11XnhfbP64vyqGFegl8x6XrAz9GeuQlETkC
iEdVS7gFoFHr0qwqPCu+tWhTj/3ZgOVB1m+ov6pEe9OJlbTCf2Fg/IkSPMOE/WM11pQ0L+ZpPsRy
D3IU5DtSkihDol3VVbeRm/33vbr/q7rIDR9VVXUrl/E9TbtIEvUhWtDN7I5bZ5DZJnd00DzbfOeq
oOXi60PpzUvXE9CzCl6EeWmd5Wx0H4ZwT2CnZbXSgS0g46HqB8XLXmlOuWia8FN0hBqLNXOeI1r9
xIkQaa3T8OQ6H6ravP47rXKVbIJH0uhpmYbMCHSF7IW8XR36m2JOtqWnnRwTGe/2old1sEeZWV9H
mv3A1QOrQED6KIBO7zMttZMoLvEOAUppBL7Z4HAj5nU0anekMz61aCday2esTtt+idrLmuSouP93
tERVyeE0svTWovYtGtnX/3aii4mrExB6/dmtCo4fXGmj4hxzyITyPoEIJt6J7pCz0+vzYww+QMSm
9vHatPTXJt8Zskn/XqLo2dTGo6zj+tSa/ulXL32W0B1k34v4Z1ypGNMvX3lRQjPAx10NOZlberth
9lH0vZYtJxHrVMW9y5WbttQ3qcoAU+eOzOUxF/0cTdNr0U6fwy9jbqDSAWk6gCmI36kdXchqTWax
V4bqzvSZTIyLtNDc0iThvbVUv2QAv410J06rHDqGvxE52Gif3Fr3N6Oc1824U05zUrX4w65HMsWA
MBe+GURNkOgY9ckiovTuLuXbtGih8KqdWkU9kdAvsvytwYsIsdRl48CHbmyHBNW/gJBDddrd1tTW
p5hPi+eCw2keHKn0atFtrnv7SYa2mkDQB6sIbL+5Wsz5IXXaHzFedDYHfk9FNGMOVmcHzHU95Bhb
7TAn3qajYUKkRk/qvYQKYP2YjubdNsQm63f2WvxZ2O/MpjqI3Pw9p6Xc5pAeyQuwFZzG4XtSuo+R
WpyugvOSQEFWS2GREjxJmp9pLUqeZaGMSvzOIXvUQQuL8lcKGQo67sSJVeH/FFU/ouMMK36aVRug
jnnsaFZJgkFdDjApnvTlu9dBMEMHsjqDfYxxnRNG4Cq7EUddRwBWE/OfeRFpbg1/3xVbsZRGBW0v
rixXbHQJUDACYgx6ptsYZvdKv8BR/EDx2Xzta2yr71XliHqY+/ZV0+JVVRBhnSdUSaNXR/gmUFZi
W5chPU0XeYuFbRg/qCoUr3hZrEHSoEbk3NiUB2dmY4tyNLDPYTpvIxCdfujsHXJ9FzTc3zUgM+LQ
uE4A3yZND29bfdES5kk2m4GZJ4f91lOiSiDtIBnvIK8qauVYEkBS5T+BaT+4ifXjVdcGjh/TMHYJ
KERRhJ5pMXTb+fXD8lfJlaNnfMRtcaWVcGD586HuDFzKGBcM1Vt1Dwocm16hHdyWXsy/Ajg5XcLl
ZuFWtawO4gkgkXaQOxozkvDCGYhE9oxKZR4FJaSBbnr+tkC/AMjit/eqH4W8Ee9h4MctOD3AB6gS
ZjYECusxlhtxd+RL5X7lHulMuDJyG34fMCrJFuK4YP28rO0c+r8DtdDQ+grH9L10r+VTmZ0GBo9A
9mxdKzpZtoNf7TLPfupch1JvvL4eEU2PY08hjUlLnMuWSN3N/v6WPRlKeKA54bTc5GN5WJcEYy/b
DnM6dDswFIZInlLe0/oa+Ez6ljt3WR35afQDUCJSyMwdlKel/ScQy7PKU4hdNfz+SZy8PPLJdGKs
Rj17YhrChWPQZ8Ty2mkBHf90lje1DSnhwXkTk9nUGLSp2WcEQUiRyObqxeXTPST3oLhRF6KFDUKo
jgKd3yevq7T7HsMU5AyGRbNnSNKf+WinkxohodZwBwJwI/+fgbf2VXQjB3w2p008Q7bScdlVPbqE
I7mzAS65k9/ltI9Emq47ngrKX4bqb9Ke+QkEuAhoIM4OAwS+qnwrLpjYg7x0X7s6cFJ6Q82Jln6e
Vh6jsPxjD2TSn52N9zgp0BrUBnfQn9UZuo9E/866u8ZjzdjYqLpxzOFLzoGcCfmp6e2P3AFCn3Mk
xuVTdkXkb92CpRkPoasQEjpbE56IuYLFW/ZGJEnkBnzht8HsX+y+4YsiW0YYHKme0/cj1kjsme3l
wQweTR4FCy7+AKDynb+0NAIQsaA95KfRGNcZw8/ET5coSq2I60k8ZAp1O8sO2uTPzU99f0f177oD
XRv2xp2HpRvd8WC0EVHtSPkBM2Gkv1V1zdD5O9VRrsQfEnlZ5Z+1WeJ0RyPbVqRO1smpSGHxT94D
wfYDZYpLaF1jOhbwLuokoMj8pGSQwNbCrZo9iPUUp1D8+jKbGCQChFvtDxJ7i4WVxMlwCYr6IPpx
bv0tmO6tqFZxuIdkx8zNvWjdUqmPqa8F9K1dq4PKYCMcZ9u+zel/Z2wH7sZfHkQu2LZQtYI4gqPo
olVVmvL/HKvEXh5HWrDECVYYBWEh7WWVwbbHcDhOwhoI6Ydq7j+qvrtV22Eb9cTr2FBRBqLY3NR8
lok15pB8OsW309dBSfxG+QWd0n6H4KKxzKFSoL1m4uKZYeQxjHzLocMoM88gqMmnKczVnRlt06bj
fV4w5d4HyZRZRLkV0z3IejAXVSD5w49cxZkYaAJQeMKQaq63d1Elsdl+aHoguhBI9EHRUkCh3aNo
H1t1vpL0SW6Lzqa9T3bR1FkJP3wbPe9VlL0oIqudHucYwAbKTFHp5LD8W1FuEA38gkF6hS2e/Dvq
cgzPYh5bz//0hs8hQk8hzz3Ak0HVvsPyowdCGCbpc9aiPPiEOPJmnl8smvcmTvGqlhbMngIQViuc
Vwk2Pd9mMcmTwmiLW/W2hukSvCuwaHiUmMVNw+EIOl6jLQDlJOE+xKengXFi/sxcexBxeIXiKa7h
TJGMG2jo6HXSAtnaOW0DTaUOAzS1BCYzWr9GYVzTSL1T3OmTHF3fkOJz659Uta+dxdiJPvmnVyDK
f1E02HU5caJvas1mPbU7lRY2kXZ9DoF9svycTgaS33p6/SOuuPzk0vINYGE2Q2NfLeDoJS/VqczR
zLHgOVlRF2PKZRPPYMI2KWjSIM6InUA2ddukuQY2x8H7XZUFUJ/7uI2kX3ONtFfNohgHODL2yxT/
1PWFiJcY6tFxA5w+yvXlg1gYKGT3gz6caJYJCobeWuZedr9K3XuaEyk6zicYNWkaXO7IPf+2WGjG
lvzYRnvMrizXrm4tO9r2itttXOxnReiIRpS3xSR/ynm7NNphydQvddqKoV0YIbUqPU1ttjl96aIq
JAqTaFYMXBk7kJuUoC+arYRiYmfkhME0+jZmzK7+TwXJgUwq5eT312KVZEPXtRiShbE82YM+20dx
3WR/PAt9Wv5IJhaMynHOEJL2pLWAl7LopIuTG/r1DoTlNh8kU9ufk5CsefSsCCZB/FdxqMdc3yq6
u5W0NxWnYzYVAZjYoxba9KXkD1Thtvoy7zpsrYegK8506pJt75tUwoyz/JpiVH2nepnJ4jmINzDb
Nzgv1toBZeBTDXitCNVn+QpJyksCP1Xv+7n+FD+ZXuZgsdwj4E/Coe5B7kx8ZBqEAyj4oqHYl6Tv
SX4+A0QLPEyQjQmC1O8qrRXmgxOCGu2PxfaoNVjvaqbvNsXw9jfyjUs5nKXakEee5PMlXoBE81dF
bnrkhN6TZyM9jt2dOihHM953v43rvcp9SrbP0NpPDXQgF4qd6dzjG0U0u9L/qWEgoWL/XpSbEd0g
GUPHSL508ymOeCB+HaJ5rZUofr43jd144yn6Ud4rF/ZwUG3yoZJG7Gqacv2bzHQ28mRSlCgJaeQe
LC/e+TETC3l9cTC+yDGVphfPxu7NZ5eSijzJHNlMpsBlRfAyBkhocn6jr8mK7vIq2+jlcIoWVp41
stXu0XJn0OlUafVvuyd3wKBgtr1k2yWz6fjVd+Xe58h8pc2wK3d3xuxdtz7udaEcZcHNcbovFO8q
RXnKR9SJeV1AAcT6wwJCL5RyKRITYkrknlRcUbhn6HD239ffu2rvz68zKQ+4EN9KEMEtsj8tpCzx
6nMkagAMAJPUi7wuH0kkneABeKfFCtrC6QJoHOafplnwxAcpP9G0r3nuSTbGTOvAG91jUh2maPqQ
lVQd5x5StStZcHmE1HPf6+k3zf/e2SzGqVUBmCTge3H6QQTe63l1Lfs0svPypHJltcgfR2CZfUvU
pwJbTgMKwsTu7KtikpVR7aeinC4Ll2SMS5oy90htIwj/LW5HW6JN94hrsWrcimq2O+iJb0SyZAfB
bmIKuztT9fZSzWomYBtFAHFYsLTkHXoSOIN61QzVPZQXB73KAlLyuIE7zTD2EkYCQz5gYd7GOCeD
jBoQF3QNNrVUPcyg0OkPpgfs5GsRIInkV3Jckj+kGXlNVwC+uIL3ilasmBhdgsh/PqktPX0D5e/G
P/7zVSFo29FstJWvFuk0XTUw4DFK6ElZUJ0zR7xHokN/+XTajyEhnlgGGGxH7VQWG1oOfyRlLq+7
I+3EBZ4m1TXJ/MTTeABnfFG2A1M8M0lZUOvg2BXVbUz7xtBfdzgD5TAe5O3kRffmTeuocJrVe1Ej
cZw8QrRAOZy6Qc/JQTNGd7oZn+kUxsoPP8k47QxFuRZVOOC0Ab2KD6RtNZ5m4imlerPY0XMFEuef
t+77hNZ5fd+CbaMrUJL8FMDPCYPZL3rMEsmQl/UcL/fA079F4DIc7IaCejNot6JL5DVlUNFG7lXj
EHHiYYwVfFXaeCPnSTQwzLsn1dMvGbn0lHIW5xw3tqTbPpq3FQItUiqC7fjD/RwpV5qnfU4pHvJ8
En1Xdc4+Jh1R4dM53yZlKXnVillO+M7L8mX4EK0hajPnbiBBV/jCVR357Su9Txci7vK7w1umcP5K
h2eR0KUtD+ONfLPSIfgixKJXVK34yVJg0cONMWfMos5WRS95FKm00oNFg5b7poxGYPraofXbn4ZO
krEcXmVFzNl49WDjl6OGLVbVV6uYPuVb5EoJ6yfK363yR58mBtp2//uL3JG8QzNogpzvdN/+loM/
pslGN/I7eYb1rVHyYMwwQSIVYgpnWz9BLmWp6o8s1JqvGfTvEWAwusGy/Q8sQt1j1xuAPVGabFed
Ed5ravspeacGCyVy2rXgHq3T7IYnMcFM5T0d5MDJcQgN/RRe1sZCl296A8rjKJUOmB368Ce5LjT/
R2rYa9UD0OWr7yUgswJ7tj5F7OzcvVCy6CXi/2oJOlTBwSWhL3+T19qI0P+8VkcaemSV4UOOaWGZ
QVy533V/+6+m7FbLea6iYM6Ll2SCSKjea0X1Ke+WiHTVEZ16bdbKnuGxJ4t8leeqWzdkTjSHV5Zv
8KNj89HCNF7U9VtkQ9+kp4FPApLiNeDOBSgTBmuMrkoreujN6XUAQF1V0UWpGrBPqvd+/GJ61NDx
XiZLO0Wh8pJZQY+jK0agCJGkWkmYfkm3dfHK0T4LxECUf4ph8dzPDH+KkQsHam2xXPGkNZCt9fNO
3pfifo8+PA10itDwf0817KqXdDMei/x91vQ7UO9g8Inb5KJyAcdLv4dyU0vqiPx3jbdF+Pnq1eTB
l+LDgxFhhBuVzPCd2ZYBSKrryvfuQpx0b4o+l8L9VRmlMdq4liSa07r60uybmYJK7UFUUtd7Ohhe
GC6ErlsOEVEqo/kOzWRf931yKx8BNkua0NknRUj+rXtCM+FmOPtJJaHZb1o4CQxiZJhoibrTd5eJ
M3LjrQT48mJuVpQ9YLNBy1d2c6QTiRiMKMqcP2Rz5B78tLyZWwbRyptSwt9ual9ti4mnPK+8ieBs
70zM9jbSN42qoiyPrFlEE4CDoobf+Ssi+0gU0iyMAfTc2650n+ykBpDCNS2zfQfqQacd2ZiGzVni
5LXV5KzNjCSfzvL00xS/ODGNT9yh3Km1sGA9TddJBL4evQtt1lEd2p2VMw12KH7trjqWuMWuHt6H
KmB5nltssTBtw3DY7dQKnrFMPUgeObOoflF6HOg6UkP4iEi4iIb/O4TuNwp91c5yYHsSNIAA6PuG
joChRyh+8rn3Jk1V8n+xRXK2HZcGfpXhaTSLxP4KLhlT5ynPqSpU+HZ8U+iO71Ki9ztyD0N8gzG4
lZpRCPoKLygP5KTqzQPcOLDf/bjGfSXwL4oCcnyl4CBmY7RYQmVmnpADrcTqmS9PcUmva9j9iFkz
PGoMHiN0ouZhTTGt6VYKXDW4OuZ8vEpIpbKuUuasKFk2B4lKJXhoi/lB0Zoric8ktSvFUEr1DzaN
0m52WTOeTCGB0Y1lUHkdMIUEWrXuRpIr0n/dZsqL1GpymrFaX3/7SxFL90Xr/FSwmVLIk7qhJG5s
W39OQrKX5IKlhCCJEflZg1oMNUJNSgzyN7lZCV8k9tP86yEaf6RYpwNvkCKvbX4CAP9Yq5eyu/p3
Gre/4p0Il7lrwNSQ7AWFYkA/4ZbG5Zo0IqkitRypTBfaDOFJe7tUfJf01DfuWjVa68AQ3yelRT6Y
JAypFqkPo3SoaYTVRxpui/XuqwJHBldI3iHCJVVlIdvEH4Ik7mqFyECixZylinYLSduoWR5Iuq7T
aR3Lp5vJGgB0u89yBSnIyFqkcFTaGmlhtqDO8l/ZnkVtd03abyU9vq6tFHy8AUD3UL6vMR77ZvrL
Rzf+yHNKKVEDo1EKwVREb0qGz2R4v2vCz67zy3E2niWGXIPGZXKfp/S8Jhn6un+TREMCHZNTeU9y
cbmiBP9TFm7sptt1MZVQEvhSPooS9S3NS/hBuhuzijaStpIdkxXzhLOQUTTs7K62AR+ayClrVs/K
iw7UVrYzycctddSdTtVUKq1jmwdKS7ZK+BdiZotBaN0rD2mufC0DmT2jfVy3HBD7S5/QSPrPbxVg
F+ph68/KTozlwhG1s+TLGV/lcMtLNPYHmersJcoVN0dOb6gwswU3WApWqYvQR8sPI5HhOD+JVXRz
0kjLV6+qHxGFe+j7oKZUD+vxWxVFpN4unv0prgEd4hQE0VaZ5Lq/dCV+jel9Fhezn5bnqaUZs1eu
4Ym8W6s84h36ULqm1U8sTyF1wdqRYgzN5PZevt7Q/iy4Ofa3YH1g9+jOgDlvVLe5Cf2OFtvuLAX+
aAKVGx+k0iJao7S7b2ijxW7rlnblzP69ZAlF8uRkSXqxUmYoITqIdvBpSEHm4cFXhw+Bcfgeg3ea
N9mdJgbxxXmRT1HaJSorX+T/Zh1v82K6kb+t2DGwBJEDnzP3IrAl+TbmHwALpr3MP647Jgd3qp/D
aPpqsmhrFu6uhMlNExqED7moJCnLxHnxZghGUDJya/K6HJxmOIB7fTO2kz0fpRovh0v+IFgcyWos
595LL5hC/SpnrNSo0XMvjIU4yvfWvX4dVR6tLACMBSAn15U3SMwioKpMpl0N2Z/aBPA7qOGX3Hk8
e48djFoLuXdZfNkjDfTXtXy3XMQqM3o4fN4E8kaMnCSHx6pkuHVDK6BHobtm24pAUlAOErKWO6CO
yRaGqBCnSQayRXYrv3+squzKNRKwJfopozTno9ey9D7ys31B6EUL2Q01C/h/dSCGyYm+uZMH+hiE
d06Vb6IWkPbWKVKWq9hyaDN0kaf2KJmryKBR6cLMpx3eAGBaYDQSjOfui1nTJkL+UNLs6wM0entd
9ypTlvGVESjIiyiTOMY2j6Kbpmfe6SEGaxhyoCdRnajSbvz7CfP1C+2pf8V3Z3iTLZG/i1jIzxQW
0MUpHyNbtoCk99xSRXRIFQ4yHUdGp90KnkbEStB+or6FYLOtlSf5f68Bb8Froj/o23xquvqGpooV
IyjqRnS/qBBvMe47QD1icRu48xS3ejUL5yhVUXlNaiZSHbUV40njgC3FADNzvRb2q8J4gDF9IzZX
dMAaDTdquddABvJZkZcktn/7bNgs7rQT4JWIgWulNBf3NyK3S2a9QHYGxQZPjFLXACAOrFDVhTu4
VDbJwKKK0fOWbZbnuygt9755ZLM/xA6UYmfkENGuFF3BdHq1FOZlUnhbMWwSgssXymGRM9DSGNez
bHS/yQpLxUN+yls837tuqITI8RbAniAAqJIIWGAjWWCptsQjibrCvpQhbyWJCJFeKZhpkqiMl+/G
NB7i8YXebgrqWAX+JCUgyWWavf3YhDBXiJOMyyqFi0HDRzJ+h95+jRX7KDcpqoBxB8iJdbkow4Od
M4VwUl5kJeUpfdv9tS11r7rrBsrby8SnbmLBivPfx1Xz1YD1WWyQXY2AOx+KYYTZqfito/DVztyn
ua5gmpQi17g6DQ7MKsvIUDHqJnI0xeyEVgeKDkekOoMQg/7nNQGqIIsq9yniPoo4ultLsT9k44b5
KfOUdytNr+hxYuhK9YXeFZ1LzEJT+fRCTe2ChOVailuVnJhKt+W4zpcDcQ9wuWAFbpDshB5i2zjW
rZhuydm6Asgp+wnI7B94A27Pqzqa7wUkRr/HQeBJ0ZQe2oYeVDBhyEbfMxClMi4VmzIKHocAT01G
1XfFm2gn3RFXw3qS/IPEmGL4MrpRvS556808EIsz6c6H3qz5H8mkiPMLjP0iTab3NVnDR0atEDUN
vxQ7XRLvmN6j9sDEcIgXTmqoff6nIGUVtKg5X0J7dhSfTFZXNCQ1LuaK+7d+rZ86GFKA4c97E+wc
+23TPmbo8JFQnxMpXd088udRDGEBVQMpUYnEoq5pYPUvZEVXvSSljjbsLvw5WmtTgmxaUVCpT0gS
Lq+SSxefxnPxjZ0l3Ix+cSfVBJrHjmOMq13lxVtsnEWryTlq3fGrtV9lYdfNE5FcjEhALFI0W0q6
+Ptidc7kzv8ZN8ZzfJgdA0cAE6jKrZxC8VJWBUdBT95aGd6O6icFvZ1lOe8C8l7NHxpIsMHqsNU6
9RBlnBylO2te9Dp7DGdl2yTSEOi73tKT2pTXkvySfdGXiILKn7sTefautMyNXFL+5a0BfJbkCIQV
CKesauuaD65eXq2nz6HPNqfFjhhCdkkec5UvdBWdovAy/YZGu0nScf2ofHzkwKq18zLTVCKyJwck
l55SLWe0BgqfI6Ukb17lvK8OY1xfyBUlRxgn7g6CrLVkIydyrYpbjFuAMBfGYbZG9gnqgUBKpnVb
PjtWRl+gtxttBS+fOgg+lIellPcoQ3pcbqRU09nmfiBjrzEwPiFbRZSK5yAdM+q5aWrqFJEVxC7Y
qX56GVlo3Wg2fQioFHjoNBSPCqxzsdh+OCRZyvHkY0KZL0xsVTJkUGa9lNCjmacB82qjekaUmcxT
oZ3uqZ6cy6J9Ucr2K62TU+P6+/VaNhJP6wjcnAvtJbhR2GG3rB4Li7E9xfxmQaOpDlXg9QuYPmIt
Vb8uDeuOJsrDIvhfP/qqmINEIbPDT5QHC5mkrHTKJr6W2qXU0OXx18Kk13+347XoaPlVvIr3YVBX
+MkSDejI5YKNPjTk30VbZ0v2memQ/v1Z+5p2XRgm7gQWs9bIzJBMW2e9yQXFHRAIHqWaN58oTo6d
KCA5jmJ2IV0nx5S/SwFU3ldCIZebYClIZYohEQS50ZXXSuzeSswgn5OIEdTrTVrVTBJm50X1xeO4
95g/4IKoJAyVyp8HLRyDP+GWKH/lMIpv5WabOmuO9pTQBg/XGfsgGqOnR0AEVLB8XXpj6ozRq+D4
+k+ZiD8hGFgLRtckbx/+wYzkafLIeOkiey1ZxgXcS87CyJ5pVbNW01z2Q/I4zcnvP5OehO5+4nXN
1BiU1bwaY86wa+KzaDmLqyF36WRvYV+9iXUhsXRDEm4rx0Pexti5X4D32Bx5o+gON2PEgKcDzCcL
IL5Emz3UmDoBYYm+qWb3qh3R/31FzzRl25i53/gtepxdQX0PQho1zXvdMFrVl3yT3Ig+Wjcp2ADT
9iCcePtTqjhdYbnPKYuOZf0wAdPtxq9Sm8+kxvesNxH4j0SF4vZ5MUwvffLUeaRAZZ/8qH1qDVhC
RQ/rdF0g5aoP8r7pYcHmSYgxpnQg3lidoiYedjAcbqTCKJpCNouZZJ/QD8vN0Hy2+kGmq50sKIf6
8LUAjCGAjabsHs2GYXYettCXcXn29CziKP9WqJMIuQiwo8DJEipXXc0sLjwQecMK+S16QSXBQk9C
TtC+tFF9lfSKDTpJUYTrX9qh8RfGciTXsuXitw5Ov+u7abNWpX+UMP+WerdYI8E8hveloX+vt2Vm
86GrkjubtvPM6gHcskKQn54uNHjFqBWKoZc6bSEZcHLL2ZxW1xWH5YJCC2yUcNzfJz1v1cyFaNBI
wbkvd0qoODvdV54hPdavutCHHLNUYGkcavOy0utfK7KKZ1uDAz9Rd3lV+o+MjaIHQGFihVO4170D
jxR0jXC5Ar0xy4MKrOfFabJNkTTNteMyCdn0muSqT9V8G48mkyX0eduOYNrCYkx2it8okFL3F9NS
hC/QySNp43ME2ozsjAt18MY0wuq2BBqvA5GdVWV8jwzt16o0ZVeZGXyGwNeuy6i6NZlFtpv8VFiH
DciN2tzdTKBQJv0O5N530z/qPMAFnEeMX2GcxXUy+Ls8B42oj1X0oo3tReLAu87QYRrFoC6NLNrU
/Gww4QbnphXIMdHP9pPpT//j6sx2I1W2LfpFSPTNK0n2nXu7/IKqXC4gCJqgh6+/Ax/pnqurLXnb
6absTIhYsdacY9pno55QcfXOXUhthYcHO2l1T0U8ODurQOSoN1tH1CawCOFsOPABag09rUT63j0Z
hdlEhhfADMQXggefQFrNrN7k0FjhknS/hMQ9PXrLIe1Hg1MqvhAO/jEMoHs7Wfe2ocPjEqmzq9YS
CYKDjAiLnK4z4pTKkNHQqr8SCpasZ0huOs81AYwR0C49xHQ6IJoeIqsFXlOMxRg29TyACfWZoHvi
ZM0Ma127KreulrqbmZBaAmlYVzr8oe6YvFpGEHUWdPlSvkJ4AWVWWvdCDsc8m+0wIAcaDrT/ZATW
yNc1X70rb1gJDUjzGC1Hw9w4lG/6MP+x/OlCWhWAvNQSW7N51RhqZ3l27r162iA5ugD1fzWgEIa9
P/LNMPo1xz2MKvtbNinpVn3xDPRWrp3/MvKUt89zv6GMwwcFp8lgNZj5+wr7VU9weS6tBr0ab3uv
v8MKoYybgi4aM70PgWnv2qx6i1fziwUORClyKrgVrABKVOz38rLE+DA1nfWB5Ns1sCTFIUsnuWVO
HgBVFkOO2XnBn7sM2mOFEXvU6fVIDfm+SI65xUUjYRekM8ZGwz62izmdgMaySkvs3CYuNGAEv9Oh
M27YtmnKzEly7LkDkmCIBvs3YcrursMUuLrdTxRr2+lP0i8Xn30szOwebVjdIAQzp4PeOIDEqvri
e8i2Y2fWd3HPYlrEAo6OsxA6UbYnz5Byp+WQ/2JW5FDAs9yu5H0vZofSHAO6uF6FmuV+zIu8G9Vk
n/JEbQHdYAtRNaEoAMaNwYzSwR3DKbFeiCIG2cwpOYsxbaaEcIxiAlDFpKpk+Elb8jBmnr4bdNwS
SZ1sGoE40wCrv6jS2ZJOBk6iRVrfjAM5wc1hKIrqoBtFGTplNuHnfdJd29hn/GY4S2g+8lsMHYg7
U5/n/USptRgjTqkKdHM/9GIfG8McAh75s/wzm/kDLC3pEZ5NQgr06AmShuzGHYZtLjXYzOYqVrPG
cVdbXC5eKfZjsiYc5iiRMt18G7FDrkZTHdvyqVn4qz2r9ULG7fd8ttuNLcnUJaBC4ZedY8aKv7Wl
wl04P1dBiXRlUdpOJ+LbeqzUTPpPSthLMYFFUAJrYjPeCg+5fjxBSAoatIyZgQ1gDRvQ67IA8GkY
UTnVzm5EWpl2Eqm5RR4Nas1dafyyaZSfYmfYDhI+wAxkNFqc5MXolxnZu1ls7GxmlO8t/iZwzDMK
keroxy3m22zcVYNBZBHACWOEFmsNRBn4ONC4HPKk6Z9FpDvBmi07idBVE8RNYiHsOhhCy1dBVHsG
vebcq1Cj4zlxRF/A+/0XxNijeuKcCvlmSSc5yLxHbDADXhiS+ZQWXjSmTYJOzH+scZ5bDeTJXkB0
nCXd87q3eZGzYOOOJemcN7ZMI3Q9posSH1toNM9poN/GtZGfQt1BybvgLxZ4XnrdZKZRRtC7x6h1
jTdX4Q/P2ffpCMRp7XGDE0RhlvZnoHRIkU5zH4vyzRhRD5AEo8l83IJ0eXa1wQc3nQJydtU/0MfQ
++vgk5xDK+q0m8fInC04eWUEGWzyuEP2SGo0IUBzAH4dcfzVKL8czdsxV9M651FruP48j0tNA5gE
7sbB4m7+q2KSkXsXFFfLCSF2jP3Cjp8JkwnvUBDcACGoQk5CjT+f61uNFujF9VwWeH86IEUkWlNA
bxcuCkDbBpcXFOo4GNqu6e1XuoANV+3UAYU7KTE9G1fRVltJUUkpEIg9oNuvtOU3HKFZ2CWlbGB5
28Axrr3UGHbRwNtm8tF1u4NvEc7qzQ+mPHVtlu34szHymf2v3nWIoyv1zzbutmKukYkx2nOn5A94
oHrblG9F0punupDmqbetfKMcnYFaPp3q3me5GSCWOWS6a4AHJm46MLUVfQPgKYG0dr7j16fStw7W
tIx7rMaPlYGbctJAALkgDdksLcCvurOQ6QSCncN6OKZJf6T0D0JzUqRSZ706/fwcwNt5SJAztEar
fScj5aO0QTLaWJ9Vb/wy9GSJlgJwr26AVccopcv+oxoZJDA3G4hEhSUnK8yUbcbYug0ajqelRdjR
y+RW2m7MmzMwCoxCJLE5mbHv4u5lhHG4SaV8kr0E+rm+SS1TnWDwYNXL1beyKUehLtydFieKWVyG
VtjHSi3tKdBVe2qb/E7SIqRMDkC9AAjf58z2BxxTlXaaSlED4W2ODmqFEMQ4A2UToZYJBX8rQ8UZ
oYitR5kvG9vnPLEoZe09Vx1MDzu/oQOoKIjJRrxTNNufTkfjcinEKcuVR32qq3HLq0xneX0W8yKt
dpqlP4/LILaU0+yE08hU3+oNRuolpl7XqjrOb3HFepWD0gkqakUjZ3moqxPY7eo0VA5tJIorOROc
kY+TFZqptzFN+I5TSRZgVeaE0BRnb+whnlEiWkv/5VhcbyRQXGxUS3XDXjjm8IErj0sntt+kj72A
tvQutchNCrQbAhkku9NuaeNoXIyXwidcqiTCrUIZsF4lQ+1x7KpplTZOm2/1umCgMCzwSY2wm8yI
dYKCI63CGmfsPOfDNsfNstFtsErDv2SlipFfku5wu94sC8gkYPRC9gqDw8+99JqwB3258B9CfYac
mLYSjHDLnDax59CmjN2kGuEp1dpbHP3I8ruLGMBeldrZsiTc3qmFqidy/DDxpbHmL7EsmBj66sOl
PPFaf6cJa6WdsQ+liWlFXpttZzInWACdC0JgA6Cs+NQkVJTB4EnW2m/D5coOLJ3nyP7MDF6hPghu
jTPZW6+hfbeiGO15E2sUJpIYqLp3SQogn7JIT4UgmFF/ayQ293DmtjuZQwEbZaoGoIYm/dHNz6P6
+qn656ucntfbEyNX38+7UuQeMJz1C/7zDT/fmxkK32T9OLpI8zT6XjKlXDdTZ329S8QM6NvYM8p8
PCxB423cFe1imcGLMU7XhPwB7n+eg4lQzrZsWopzaoO8tzeABsaN6ojICPp200ImTtka5lLMW13v
rr1I6GlNSGNq2fVkStJoFO2+oxNqritr4BKyRHGPWscZt2Is/w2Z9yjMIj4nabon8A56pR9/53Pw
sAR/uw7HY5zr3j5ZZhSmwBqmzr6zi2thWV7SNnipffRSDYqmbKkPHZs9UWzpoUuYvNObl1tzAV5S
eSe2gtYod8OAUqUcO4fcqOxD6sIL58TcdrX68LcqgOLjiDGgrqTSkaZ1TqT/qyWFLMSn2p78MtjY
WuztG/81oRuy6ZgzhgMxkYdeI1UnxWBjj8yAQfATV714h3nAb1KSj4Gd5t0hWZcTscdBsoG7PdEs
Wo2tkbHYzmXRWLzK2biUCPRReC5nV+37OajPnuGo7bqWz4mRbogd0zdFb7DCRxrIy02lmBbihOo3
8cw0ObFBKcmH1ienogf3I8n0swz55DWGhEbVfPu1dh/hV+EWOmRjSwMZbPHgJE+t9pK3BNMNmhVZ
qwzM1CqTpI/lQuPp4vhBNKoSOHXXwCJXBYnLg78pavtNN0FzFWVzcw39CSw6yV4FG/9i1yesP+/F
PL6qovuIxwJ6aJGdcvKbWWKQ48czGgh7au6morRf1tM2FEQLYv7yrZliDokmKat/RjZFXirsrd7E
MPDlRncrERnDeDFAaodxRScVFNjDVLsUa4rotRwlLoqUjdT7ZjOL5bX2Up4LfYWi5evhok6DrXKb
vTtl3cnMk7vH+Q+llcYxrU7mjVPFfzJ9OQbkSUWBLsNKC25WN3VbxnFf2tilZCKDYV9M56gNWYTl
AwV5TUQnEstIk72/mZaMZiGduV2iHUoqp0On/H+EktQyXohV1ShTEdLWXA+Nqz5avQ82/mhEwjbO
gaiex9ZHICLBkJvttbaIEpym4aEd7cegXO417K8w9ojfQEhDH2PbGjYRIS14CnosiKadI2qDQ6Or
Gg4TQiR/X8jpTnL2Sc3dc2M6H26QX7oBBBq8FbZ+dS4di3/RNx4HuKKmIZi+D9dZ4uokwlDrirOr
O1cEgVAOG9VEifAf6G6GZN0ND5bV/0ro3W1qupZV7FAEwG6mY2Fue43nPpbIQvPMLS9A9Qf9MSOw
yxS83Mxu2rj5KgWRSEDbzNAo6AIMdXte9E+PvN9MVpemkrfG9O3dGCRtyC55eDdnBKKZlffcqJDT
3OCY1nO2dbthiEjKMek/pqCT8oF/3PX7BxJ1CPX620+jeao08lVbr/ooXHdj+KAf2/lZK3WG5Nzr
WUOUUEMgR58nbEk0nsNF9A/o9rd2BXQTR+yDr/lHgKbFth37s+EiZxyas55j+Cll/ECy7sCfHey0
zN3mtLlDwzO0qErIBfFMZUSLVb+XTvvYWg1iBGI/ymIuGT/UkS6p5RTX944fssMARLRESq3q/TMM
8dzazU0J959pvwcdBT5HjAeAZYeg9NXWx4EPK/tia06w6xtCI/PEeGF1vS+zC+CMbtlagg2OuGcO
mjkGLZwnmzyE6w8ycdi814fYppXR1SDp412TtWdKKldABAfYohi3IyIhkjBCDtOEguLQLFisFCkT
YZcC2JooBlyWRNPmTzK6p8kBU5namIKSS9NZnCayeYdeFL2eBm2w8YzHn9crFhV1F8Pkot6b66Gw
DNSH0tiLzPZOWtShkWweXddE8IA2mQPkzCBRK9Tzhe6WJe9tGX965KovtXxrXeQpeXU0MP3sOe20
p/++0eiD/Z8Pfz5RO/quEoNz6MexLHed6HqSHgkJ2MyjuTbe6/88ltEjPy+NzOhvru8SwxSzDa49
orSFzjbNQXP6eeOXw94C4n/Q3OBR6WI+2Lz6NLVpgiu7Qkdxar25+iUC/e7qxYuyB3R9vnsSGbAt
A5PJA+bRlPVkPuWlj2OtI6JLs9OAMF4B7N6Li20O0zGwLOy41XuSAQ0cCVWkAgmASDHJgmVD79rr
96SKHhZLk8BTKagr81NL+T3AnH5x2SanxtW3WluR+OPBwxzS8ggWVJ7iJ7xiJWcSyicAcNmGJIAH
0XX6s2XfULWQ6zBWcG/H+pewdJJG52RPVl9+rETqE7kSAgue9nM/AeLHiDh2dsvJVgLs87YzXMeR
MKpNO5QSNaL5qAfdS1lUd1KEcD2o5KBPZbcZlKbv464H9Gtn18UW5RZaMgMn7thQoMNbXEMega1/
Uzcc/Qb+iVn3WpTQZglV11PfO9+xWbRbPKtwvzLYanr8CBSvidKpvlObYd5OTBGBe3FC8gK9tTS6
i7jIIhFX1zX7Y80T8Pzqoa5gpUEfNb340Te1R4MlF/3DQ5+ofTW5RjgV8xuTvYaArOQadJwy57gp
w8o3vhB8fDbOR2FQEyL+5RfsL2MvMHxz/BflXu/crdaUqA2Ccc+8otjA3NUWeOLKcr4Wh2mYPyf/
LMu5So1cI/xnWwPpPcXA9Kwl3xBIX0v/0o70mcyAlphblsdgas9Ao+Uhd7ZgWYmH6XnaRkHPRBux
Ktqg17Nyq5uvvlOdCwWF3FF0oWpn0fbrDy+c7pa2sJzX7jKRaMGl9bvnWTHJaCEbDon//BOTlmbd
WWNMvengSFRdWm7qGAHDmkUkO2qLoLWeJ6faBXCmjtZa66tE285xssvH5sER3UkYxY7ZrEYkBE1A
qGjc+wRsatPwy7WZRWat8d0gtA5/nt+x0fCvuYQcWW4XDax6pFN4H8VznSQnK9CXg+f6DW3I8aJr
zd7px4+Zmc3O6pLHpNfjzaTRJ50AY4ZOXecXx4TyneXGjbK+ORGZQeZtXpMq03XLQWJL3tb85G0D
sjEc+njcmUs1Xdj4H0kEqfa9khcI2mnUlcCLfEUUvB47Lwld+o2uc3LRCtYhDaEzlQu4aC8oCW0P
Fjq/LrEvCNEdeP/FN81mGRGRaS62f5tTan+RFnTk5ob8IYOEu1iDe0wGK1lWvUlcsN3zlMfid1nN
zhYNM6mmzAgr6N4qYWUijyjftcEyhbMz+FefbZV1e0QGsH6ozLzu95xs6ITM15+v+Hk89ySH+bog
n5Iv1qNpjdYmKZxATADdOjda1E5atnCQUM7Vm38PinhPszTt688bqIrOf94r2jV9kTiv8Ocxcipn
fEfN7f99bbFQKg5+i7eudLU5+vl0k3XqPFsSZKLft8jn+PFjH3zalf+btFGuFQE6fSJW8mqu7/18
iEC4vbjkO/589PM41AufGG2aEJhrwLlyg9BWX3yx+8/H5MpdqjRxjrPhmNc5wFuzJJw358G89mZC
CzjzlEGL0Ccl+78PguMBapIX5vbnwZ9vzpiYeNRxJ8Z8LukSKwLJyLXTuP7kpIibOaL+d496KRFB
rl/y873cOOMuTkmGKHo7uOa0Rje6sP3Iq3r+QqFzgKnWzwxctKemaY8/n7CWLL52DsINc2oefh76
+f4gsL+0tEwOPx/9PK5i0mDIfzGin2+qq9HeER1J5P3//ljbHI+AFvKbWoC2soynFwi/ZDmMfXUe
1mCWzp7BEPPJDNE4iOJufGIFV8em7DmDZzKOOCUXFy2eD7nGMke4mdr0o/NCzvM+aySnPp3RQCWq
J8grlNw1aGOnqUuceqhw0X3sbAFbAtjGo942zS6JsU8BFtXAPC9I0LMKmPIA9TJP24OCPhLGqFE2
viF/LUShjnZLLgfNK3KeNrXG9H+RJAeZ6eNaSOaSKmXIg19u7D34goWFeUqT9Wda50dFGBLg+3aX
TEtAzMgQtT6uNFXG3CTZhXn3uDKdJ7+goxHQeigp2En2uPbrnpwTVL+YOgMcTjLcU086kxEgJcmW
7AmSa+vT6NOF8WLvVif9Loizu6k5t7wfdqNa4PzI5Gq6xO5o1nMXE5mVK8vboEP5iAmPwhWCMbmN
aU64Cui3hmWV5HNGPMcioarvk+Xe5jnf1fjwDtru3SxgWhlAdDIcW3aPUj/334eMeFPDq49FL/fW
VB6C9HGW8tiPmjz4TnxwXT3Z1M6MZ4VRcOdYN6/sDn3XfVipf/OUPxLF3Z4IUtRZplkHGba/eohh
pWguhbTeE+VR5/NycvhCe8Dvm0wPjAEpjTus2yXyQuYOTIDv+QTMZ5GcoxD60/suDkDwy4G+Tfsz
PJqMawBjyeYUtOX1ti2Sb1oghNY03BmyvGpeDTHaewPy0G7h9SBoqTistx1rmZPMMNfVvXPVJat/
WxIq3kQuw5hFvtf1B09oVxKamqhQyUNp/hYxCTVEzKcEznts3BOU0TX3N2iBQE00dsPYJGszM+Y3
bVSvsDIluTBMiFSvDdhG9QjzPQfhuvzyuCJTax3AFoML4jn79guHBElKKULayBCshu90NnHhsgE2
FS80PkFODTr8ZtvfslmfqpQTUjDQh7Nw6UQ1Jnh+EQRJAdjUjNYowkY0bN1fr3a0MFGrlbO0UWcs
e0tNUVVm6tiDLlPMQZuRbTN11mZ20NF+nnfj0u9LBjsXV6MTNDhvs82M3tYAVAztpdPSR7/PjqaH
HRY30jSviF5TfyO85m52MqrGGYpKcWT0BdfgvfKsHP2euidJsWM8eh4AkIQ+fald0JMDWnTMCluO
xASmvE+FYiZNlmj+YpTNE5lra6PozZd1tuP0i4611Th2+kRE5EtJhy6N9Nl47RrnmUDXXWMNp7gs
GAUAyRXkoqnGvDBBCSLuOeb6GvJ4Ujzlciqg3ZKeTcFQNwdfKfwvPskbTffgiRpXEjpqFtN9W49v
k4pbrCfTh5E1kc+LiJ5g3nn5wCR82nh+AJLDhv3Xd58S5i/E2PTmkTQOSlK7xrV1TcCKe0bxz+nU
ZXTtmrMtlFiomtmQ9xvDwpVuuDTHW78m+izGdk+DiiA6x8yZtuf5xbQVOJbKc0KD/t65skHXq8W7
+Xp3L0bzPe6GPShddQTgw1ig+sQxA1m8Nl7A4paH8WVEsovbAITomv5gWwucbbd8y6m0dZ/m/SQq
aDZswVV/wRYr6dxQezq9D3NWPrZ0cIU7HzXJOpLOKR66lTBfVep5achSYiyHoYrcYadd2KAdD7//
28gMy4dSeCIAnDEiTWGlul2wpvl16ib0JMrJ/YO7DWJc2f6T6wcvgskuE111h55PCth9Ue2N/ZD+
DbTKfe67z2qCylMvZBGo5K+eioeuYdIQGIwNfeKz1qtXL2iPFSSSZYzrRUsHGGL7a1C4KAE89Upb
Ar0nfRSI4Px/xzCCsIGU1okc5ijT5g8fHw199AeCRPHvEJAYgmmkICO6QcR+lHdwL50nLiqkEqSt
CGGHi6OT+g3rnE4qDZXAfs+MjgCaNqV/Rg7xaAy/nKZTEYGTpBR6WdOEnkHbs6TzDZ5pfrNJuU5x
erX8U73BG4dZJxk1DIsWENBEnan9kA4icoxsF3jBtWIsGXqJeqUqPHoWo1jrbRUizQnhxK7r+VuS
9Ji1Ng+mXn0GLhd27z4g0X5Tlvo7LzjMtEUeWngaLorXvWU8tT1SgeLTFwUXfjd90ce79sm28sQn
Bd65H73jmIit64xs2DLxNqCwnz2EQYsUz46XSwzNTOPy+Tx2YB+V3WKILFgs8/EOI+lTyqte5y+T
8cdtKiQiQ3FMnJogHQMAh9r1Hv15ZLJ3mdh7F/7Dlp8A7MOed3WdffhGies9gV6MYTfgeOMkvxmW
Hhxv5k8wCXXqRP/ed82lEhKRJBmVvleeDRQWbqL9SgPzjXTKX47g8tBW7DnR7yFk7PdgGlpUCLwa
U6p/1a3+0XNuQXQNyyQPC+gl5GRcJAnihTkxr5ovaCtOhDlj4n8u84HElq5/o8kLQCp7s+nRbAph
PgtH/FJoNYjoxKPOhL0R8tFu9KfKxJGQUrLULWwdsMQVscli+Yxrxpz8YsceyvDomV9azJwtY9aT
2hRFTvNMOtC89YvPumHHbEHDV2wtxFRRQe3dud5JryBBpWsOutN/AMJmcGTNn6PbcbIq5VNsNh2d
a/qybGGbAfUGx2KG6TqXFa2ko9nfFuVtRX7Oaf0ZBg06A8h6qQjvVDPDdTKkdl1maht3GraQnZ0N
DWfjXPav82TcAo1d2mt4Zt2uJ+qZd/S8OPWW8Tbm7otUMQ4/50x5ss2X4c5IqbolySWjG+gz0oyd
50YLXPY57Z5M4oUK+WomihYeoOzNWNsPM/euWdKlJz6DxNF/BJl2UavjmQIxPjbpPdc1QW7tHGmD
fJ9gH4alq++muL14qMRRmVFXjpyK2959NR1urWJmfLsEa6xx4bwlJUiySjKYxuTzSR/62AAAt/Ky
OVpL9brQ7prqqj6MNVhzuznZqc5i77wJIfLIMIfb4AJQwkNBYYWqqZ5hEWRpF0G6easXzultOn90
5LClQ3Va2C6mNmN5TLbDKMWO9vQZ93UbyinQ1gB2jFGoeem5+KPoEVz1VsRpEvQX0ZhVesfUFRNJ
htmg0w4/bFpqSwmxkySlI/1/lCUfwocQvBCNsFozrGkVGlTem8d30McIsIrAG2na+YxMeh1C7OTo
XiEjsfXRmuM6pPGRXxcDv7rui88am3JsM4njbpqTJ9tcTlZd/c41lzuM2XJd4oAwg8dC97+LafI5
dyJmABhF7TqKV8Yu/1JqgXXH6cgs8TnNaxTXgfVSABKJ2+qY+SMCCdTajc7FriX7Iut29AseST5e
wnLB9WYP+aZLxN9lUkwU5++xe+/NIdK58HAOLN7RbY9COA+6bZYRbNhqy/gNbpoDoSNGsrJZOoqa
Kg/uoqWDwH9RoquDpd+IDJNRPa/xVWXhbS3nezKsj9Ry32PlXkTTnfuy+xzsGoksLitnoDLrq0/h
8LRaiYMPEO2IbRGBY5c5jYVVuOSm5HbM85NrcurXpfEKvX87lOKeehXqMYnDmyp4mstnbykQWawD
Zn/i9KMPF2mNGojHTdtZPasEp7vSGziiFyMe4G/CLd8cxz4kFYlUPqJAPB8PehuvURhrt9exj7Yj
mcBJMIxW8dR2xiWbwfaNsXdfmvmuVF9f7En7pbNTkzN5SwWX2TJI9iLkmFyAv0RrXXXlEi9C1sfU
D99xH7z5WroVTXqM5/JvZs3c20B0e7Z2TP6hx2Kx1dcsL011+97PKbCDK33J8wzcRRCZQOEywcDX
GfgQolfH3MrASG6xd2W69IXyltqJqab6S4NxU3rdZSrkg6FNr5Y5fLKzkhZ8yEyTdu2CPxWxhJei
n9R9eQrARa8UzZi2k1Y5xcavRmYUCUhg3Tx4bfHZuDmsspw2I+MGT4N9X+XTbigJfdO6ZwrVR6mW
tyBRt2COD34+AUDpdnLOOhbB4YzOb4ug8KLVo4VCj0pKN4t3XFWfVqz2cZ7roTCWbe7w56N/pFne
EJvKLF2vbfoea5+tORoBy0KVNSeoTMgc8icpDP7e5BV5oaDxRlYZANcHo085amAZimV3dA26g7Y7
0XgkNyQQ/rY2sHo4tB1d75lQwJDABxiu7VEf5F9NgHxuzIB/hqHGuBByX9DOI/rzldgvhGK8Ir7l
YR6T225NMW9QJJEmdMq09CVGiQCQ8px61rM9FgenjgfI18st6SzKiYYoIC22iZVkLpfJWTsP1Kex
5+7I12qWOCpmk8OvNT2TEeHQlrL3s2XurWwkshmmrRWVgw0IhVbvyNL78yRmmgdlHOkbe2SWCiwj
tvGor9bxVXHgzaTdM9loG/yaZaOJdaDEfMah16WxyDmu1+8o1ejYkEMdWMadKLCdJdYrNs2ckLuJ
QpYpPKXU1dH9Z/oG3E7l+GH11ZdTdsxUXesOS4cle1kYUdWwz8jp8TtGwqvZuenfLJdWZZEPKCII
/2QCEANiLD694TMgwAueGgM2wr+Qf8T2vesf6BHsk6DfEd/w5IJgZNnSaTMCo+TAyDFFjDddGx4U
GpqIQM7DSH/O6v0XJ21zcnvfC9/eZoEld/hwq9DXOGVlNAVtrPNhG9TH2umfs8m2tub8xWGI855P
iEyFHIAKpkyRO6JQ1aLBaFgri1trwMpOfYKaJwNAdIsKsmF8HosnNTN276d7VcrtOA9f5KlR11OX
c/Ah29XG2wMvfp6y14FO6b41/VuSJ4yMRhIIZ+OAqhJ7df2omTQ0Z8P/LlNA+i3Wm9BOTkm2PCOR
MYHb1BSYsMDq5DWbtT/pBONtsL5zSZ5jjIJkIhuSLA4nLNkzaFXSo08tO/QTuqya+Jwqu9t74Blg
nVKfkPfTDaiBtPmcaba3L7sppeOyfCzL8K1mFCwla4wAwlSt2uN4yj/Y83ZJE7+kKT3gQvUAdAfv
K3CGZ3KGdi0zfZU89aVW7NbrxC65RvI5Jt8Uh0e/MDTW2vh3spgPC0dFmaoHHTZdCEDsGwBfRFA8
+1jch/FQHe1FfBAlROIhuggwsQgk0f8NfcVqIpcI/R9bs0pV5I3BY1va/wo3f05Z8sJhflUrDtKS
p6VNjwsZu25V0ifyII519bYjomb9JLA70k1T47DeIE6KD8McJont/R/3PrBcDtEq86+/KnKwj7gu
j7XuOKHdTb800Bd5/N17sxt2A1uKPe47PJwcgxEs1EbyyZgdaWJVYLgmtiOA1GamzLTzGoCM3Rw0
3yQrlAdYvrjm172qj7MXF6YcVZ1z66QL4Ks46As06BKG3ZTY20F1r3KM4s76Nte9IfEZVcfZ/LCu
nYO2PKuY3yfW0GfWiqMtsXBHTvyfrl8djLlCwT6R2xp3J0hX7G+cVkNvQIEzqNWVyqy8+lPM/t1x
T7qWkTavjBjRBle40dfvYIz0Ol3280CbcB6orfoWkE2S+7/t+sBM+XXIzXYnObUH2GPMEoxdDTaE
GHa6ZpNJqGkKBjov2p0nx1NLjB/LwbRvZfviJ2OEK+mLKFd8oy+Nv3Xm2DjqXvHPLZnf5uq3DHJx
9fCkpisFdeFIf85K7blnWWTZp+zqpf97zjdJC84+Hp97ROqFyB40H+Fw1RESng7tNo0vta4htKZp
ua/jmeFiZSCiEC9Anw7CzFNWRFzYciA7SpYoyI1keB8KjdNs3Z/cBGtj1//RR/VHBWShZHn1z/Ym
C/x9ZIxGvWHQdgzQcCSq3lduUe9qhtMbIZ3h4Jc2SWxIK7yUKAFUlvAL+nO5nla6+mwIdfDldPVd
7xggKescv8RZIW7k/+wY/jFem3HiVtYcurW8dLq4VMt8m8mm5ILpPjwgnHlpgRuysXQTT2bX5BBa
qbjP4pNSNA4dshfWC2UUwT/Li/Gu2x+e4W2UEo8uHHZ9qHyG+KXJtHdrp8WaD6TYNQRRtKMfF/tp
O9McO1pJ8Gz640vn9WYIRlAeAXOhjTNJDSoaJCvNhI5fONTH/0PUmS3HiURp+ImIAJKE5LaA2rXL
suQbwnJLJPu+Pv18pZmIuXHYbbVVqoLknH/tXvrqKTcLHn2cWKC43J9Um1pohouJkl4GCChxBx30
REHJjP7ONOEm6vFctbIKJEfYzFSYLCh/qcIjjJ41NszM+uCWc+ihtbGzmWaz0XsvLP9pxMmLhfup
udma/YS47IJb0jD8BwOEK1qNNIuy50271C+2cRom/nDm+YgvQnpxYNY0B5oJHxIyYYdqL8KFx7Ym
tVJlX6p/d4sYK5OxJPR6eU/Aanvf8F4qFzNpW81UQK3ZlXyEJcxcViKyJ28aX5ntoe8Pxup5J7O+
JblHpMANdwRWR6XqYMFa+3HJa+xDq/NeE8McMhTf24WNKoZxL5NkX8h6+E+OeDSXtlc7CtBJCp/b
5WFDNY/S+L+h9lck6IRxSPbh7davSc/1fBKyPzY141RSbPG+R+I6g78BaPV2sIDH2HZ8mjuTicwp
3pCzL9qKLCB+2tv5ttZ53uaHugfeEwwkQzkeuTg/neG1G7t3JytekFUgO8PXFi7pNNzfulykcuNg
lJwuPyznxCaF9pFaoEuPjnXflhMSFOoFVU1jrtUeSLW6jRQKtdavKb05kkUovQSRWXnq8VPukEW9
EupHtm0X5IjWuuL3qLo07ISwol7x4dmL/wYbqNhL+cTmfMCiUeln5jvqig3T4eLlxhmbjuh/2j62
sXxwHYOHDn67AQ6jmvJfAp9lNGEaS1jCRmz0GsxfFOtpSVLmz7xA3+ZMT0DbEdIjn/Iv1HvmVCYh
JF/ooTwIoSV0MKagbKIuDzrBn3QjjODVImQ9v8kkPbamHlhA5zgwRhCLxMoDO1Uy0OP4SoaJCqkE
LyLfapKrVkVI5NdzWcS/NnQcAT1//l4ay8NoOOY14dmob9p9PzOvhZLe1ecg4C7bfsust97WnDoH
ihP2K5bJo7gN8YvD/QsQ5GLv6L153pWiZkZcDLAiyzis2nr15zSaDVRPYKBZaEsXGipLacdVwAee
BOLwF+MLVzKeTpq2bsDA6BOfN2WvWcypaiTJcDSMmvUnX54WVBxFMxF+5FgvVFTwUy8AMboyKd+u
2gRzimXzDMNCqRjSoh44IKR9MWdBTX5tdhyaDuf3NP2BgcLNkeCfMdEsiwrEzOgyOPxe7rLuvjQT
pvEtGjvPPDep/Y1uczz10gflU+xkS4qlwsiC3MGAl9Q+NzkXhDXgLanX6swidVVF7O0kVcp7tIiR
bOjQXrNSBeSbWCGt0odCFP1p8OzrJvpqn9NPLVV8QIlKtRQWrWR2/zaz1wRTN540sOGuM8F3Gkd6
YdabBWiSGa5+3BxM2oYJmB+CtbLfE95oXgiN4qjTX7DyBPZEO0ya4Xnq0plQINwisSTl4CbrL133
E7RoH2/dB+U5wSZoJENEBDyUPxuJNx0t/5b7y1P7dsMZvgeCyRumK5td2gJg8wmHzTLCLRg3fZaW
qd6h+9xz1l+UB7ljjettOWkvao5fhrqlBkH5X6U5vtDFVUW+R7S8k9wVFt44STBulx7HDZQff0fI
xbOBuXTvnIglwyhaVg7DPf4G3v14s46sERcl6CaecqlOCzrNQHs+8k3FgyqnvU8oAvegXpC8Ih0o
0ob7exD7Yli746Cw8bW9cRSKUAzSO3cFaaq7JrcCUlX4oAeGMArefvXoYlex/J1XTpz2E8hB4nai
qllYMHREgYimuzgNHXqI091gHkCb3YU41LYD0FRO4R28dPmgKTnhM55IuXNNsKDUQP+RTzfRnuCF
YLMDomMA5RPM9nm+8TDhmhhoI8115gJdlzSUO+zMs42BsbDXiJj/5Kky3+1Yfde9TRvv5rJfmAhr
l9Vx7sjKuq4WigVzWJ5jPHP5UsujYYEqOCvSDM+15yMB4u8E/lt7LDeYBN1ytzVXMaCs1OlmhjH9
9Wg99D15BHK3xQYh9eYXfZuM1ZDs5iLxr7RTQc36c1qScFy0+QEnaU/xjxXZnlPttAfXPxEOb/gI
TheMaiFa9hB39oV4qidvBO1U1sKO572Rbr8GZlmkTHJ8pJNhkyn3MBa+x263JJHcqmVnNdsLqqFd
LiA14jp+0s6GsqxG2k5SPragEYkuRViCzb83Q2WSKF717aFYUSIxhoYWBOEh9rJnpB0h4v3Q9Yxi
R/THqydnP+irGe2itT0i96TwN2X7p43qUTT2q5isZwfukDTAL6yK1KXp+eQ0w2XTAu6aZ8y5pIF+
HnXxCF710XYKlm8pySN22AwIUM1vxY7DATcm0q21ujhm+qatDEGVO5zTSn+35AgB+MJLu5rw9NH6
WtL1P1ONQTYA947VRr8ho56YWsKRK7q+p5jiXVVjV4hxxJ39er4KmcwHQoRfzfLdwS9QO7kIbI08
KR/IVtQLslfUdSlaK/2rMjpKpgmKY9QtFHEGPdUVdvzmzdJn4qZSEZXv6v7Rhrng3s/e+zkeLolh
/Dev1RW3fQ1pbh+pSZ9Dl6jmUMYecf8lYwwIYQhOzoSwaZqdJZ5k5uDA8NYlsOm3LI6lubonCUTe
U3IeYaUSgUL85PkOKuqGbPpNE+u2LUaw1Az49EVTiVtNiI25H8oFvZtrggXIierHRTwTRokwmAyd
M40x0C5mTNRMRV6w154WTT4DzHBp8vmKybQi1Cp4KeOZ8a3yFxo+XWTRxYHe6Hq1WJP0fHXafNzb
Do6h3jLx2m5nw7TKI/QJwCgeFhDP+rTNwDi1jikWqcB9lU+yT5xh0OwmB7OHVx7c27WqCv02jgxk
vmPk+0ktxjkfrBe3JHp8do5GUiznBawycu/Nfm7CAX4m2LBapo3vMVsSPGvQz9ko7mRRhIIng9lP
4x0mUucgOKwN1P1ZAzoxYPafHpkUnvt1ZJxIiUrQcBNgX8C7Tc+8ZJlGSFATF2uhMXxh6KdZeqQj
IJ2ILgRN6kcHP0HW0o+7GTjxneXOocwVWg6twTID9vYC+rj+Rzqliax5/Td37H7+iFKgN8y3LRXo
1QQ/qY23dufiRWMiDfxm5hOEm7dNAF2yoKCPvosFTx6NqxMrLBU4iNJ3ba1qELtmuBWH03ybVROF
wKAb1pYet3Tkn0s2Zq4eZ2Ove+Nsut7fDlzPIofg6lT2KdZVe+emnOxK9/iiAOzCJkMBZeMKGZs8
jpTkOW/G2VHXY8NabR5N23yKZYyiITEk5uONIaO/2XN+fimx0ECZK4wa7jY/QlbNbKM4eOTtl58v
+fldbS/1mQIYxJlc3Le/8xv3/74KBRgzKFhyVOGeSGfN1Ba0i18cs5i0eTPdVKh6lJPOUL4aHlVt
iHommCaXWLrcOrfN77WcnFB33hI2ynxWFYSm6MhIph8V9fXyrzIc/1KvV04+VgpJkHM/DGEpUdQQ
1AjC18p25y2YlhBAIlramK7xcEh+Ujq9mjS5a3qP+t6iu7i3Ooa+2kJgz/acZcmjUsV8WWAK6oqB
SnnOEREPwXbmSWPh+2WVhQ9w5/mhrKjOHmLx5eC+VI6bBm6P6VLOCoPANGEFWX4NawuDat4s72iV
JNalEydfMLfTQiOPAebnSuxbXn/188daD/wbRn8qOiwCbPeCmjnry0DoERGZjJu3XL+0281XW63v
buPrU2eMkKALg2xqo4jIzPbm6Woxuo1YVeUt2TB9nExvfanwWjmVMKHrFeFWpp7CZhzAqaBch2T7
AnmfuELUus+b+JGg2P3myufRpZyBxMinLZ3YqmanY2E1PmU8JwfT0QMOpIxnAy2y/phZKIeA7gT4
M7uQt58GTvAlQ2SOF/huIboKy6uDKsBf7nzDYUSb9YMx6r9k9lVntMzl+ed3arAVxKrXpIdMzhdX
Oj7+vZvd6H9/a7qYPNlGUXffrtSfv7Ew+P/fF9mdQGIlSaH4uXR/rtqfL/z/P6Zz8tQS1LD/uXb/
/wr3sSsVO+k9KFxw/3tht7dLfR1pTLhZCM2DGo3Dz3/DnXa1ku3bKFEvlowQrMP8UgqqeJlHf9kt
l62srZa+8KwP23SieDevaJeoj3m2wYaQqlpsZBJTwR5yEvE8eTHyEVSkeqWQLE5hGqWMYBx6fOj6
b2OAivMDV4wddRfYDZUE02xEKa3QtbHI82yuOnCzJdLerY642L6bxhjBsCAetg05ejEGXfWQjOt6
n/j40iQnQajNmpxZcLy1+r0OCOoGonEyI9NIhu7FrP5wuQoq2nNGs6FSz3k2fHjzS2EV7EEbSX+V
rXfUHkO+akGhXEsntUy8F63s8XjT0ykFd0g9Db2Za0utJJ641TyXN9Jm7DTsvuRWyJ0zA2qy2nvS
hH75Y9zisEMUunR7dykr+o+fLUN9cSvZXFcEk+ALu7gjfqI2Fs+V5ZU0CY11qGb/aNOVQ5A5o7zB
FOlKSEAUBExcYBTzjHV/oowdvqlkCoMLCCDKo0TE8dMfG34WFXNDyq9FlaKJZnWcN8iVagN1Vr3Y
z2KAXEBvG7SGjneKVLHd4hl7AsDNQ7fuqzTNH/zVZ0ujzimuGjQzxWsxVH/XYiyf5vwIBkXKBJrj
izuZX2XbTkyHeFs8N8OpCKYw8U9c+5L/y15LpBd9pIa1AkW3CMBrlLVvSogMLDbpsV0qAaNpnvpx
niLPce/yqgfiiRWTXuWH9QQh50wmI8M0HWcKK7AqIQJbV0iBWnZHj96PuU95EMT5HTf/N+YkFNFx
9nvZhm3XZh9q46gFgnV9tqHRx/+g6rXAGsHDb6rYl/B1cuZ0WYM3wEwjuKAzUKPYTWb9NPoC6Zi5
0mPFEUWY11dMNoPoEI0nk7pPk8YMnO5gWe4vV/0bzf7BzhlTqLFTu6En03vEVeqI9VRUNLWnA4Ec
gNg9sZTGwfKw7yygSK6HT3qkIHRfvixj/6HMsj5wYZL5C9EHN4DkHhEU0px0fPFS8ZZZgwzdvvuM
c7aH0ufSNT3V3IM00wf+V4lF7wYzHY6Jyxg9t/f1OueRDVBztPVfjr5bNj0GJ94ARF2wGAnF0vmF
CoPk6JFcaAWJF2McmBl7hBiuPEofMM7qW3NlSFiAOuZu4YS9hZyvA68nnW2oz3mhqvPPHzek0bz2
8eZrg4gxXPtMOpx9dovVPk+uQ2aZ39FgQ/h+vpZr1Dj0Ehu5PBRWWmAwmlHD9Ly6mVns7DASHXHo
kLowPCzTog/LWiOkQpGBMZedma9bDOeI4QxR27DxYnJEaqnrHwfSW8zvWoA223a2t8ocLh/nc3aY
6vRuGTwf4V7KXJPId4fQjX3XkKjo+waWPYufXU2gd4TLTUHdMBJwCmKWJT3i5zs4nUcyPwyNsS7D
OXexsLFsjv6x80ifaRrU/kVnhA7+WYIq/FsJj8dFMSXGQ41VaR3UfNJmtuz93kv3FbfDQQuAguZV
ygSYGeeqmWcJdXR1UHUYMoZUMvt3szpZpflnLKeHtN/m18IwPvI1/WP7Q8yDkHyTwm4eJMMJkyA0
uKHr+65z3+zce+ahBvsBcxQWnsVsytjJTsxwjelBh+NavqJdPGWoiH8lCcKMZEkPIIG/nbaoj63k
HHd9jS9t8rxdRf4CVCGmKicdgqzFN6h7InxmDHLzyp6vv0e8GCj9WDWz9mb2S5lnyJBiHUrvMhwp
JLWvf3BNQbBYPg6KrsNtXj8Q+HLOWnWcXNe9NV+JUFGvmysMuOunLMd7Qi2ai2z5caU3vvh1Sh93
N7/6umZBcaZmH1euOOCpZP8iL4ejbBbXniAZgCGizBKvJ1VxqZ402uHEax7MrN+Xm9HQlpB8lxXP
e0JtD4wQL8KWaAd8Emg0I7Th99+UrvlkPKYv+bSdFzEuUbZlwDbaRsXhdxRR47gyNrV3m5689SU/
rxmDiegkkZB4uSBWXyFBMl6F/9cmSYRDqHtrkwyZroSKpkPQ7WWL24lQEUON1iU32CqLfErwqIZr
gbaNWB3cSl6WHqWYPqwen4whFjjvoiT5w3lVeV7dIn1f/d68WE08kPT3XNndhqxkeionae0Kw0RX
sA6Ydhj0h5zw2JW1RZLwx2PQ2nex+6idFnydVDp3y74w9yFdS7EyqClyxPxkN8ZfkSWhjf967fW9
JkjZXHuiHCzWDscZf2F9dTcXsqlGkphP31vlv6fzcJ9k/amlJN2vuku7Dfdexo01YpTAJUR4A9J2
eDj2D+L4njBxd4Hj5etOyPrbto+j359jO7/PJFE8G6RAOCaE1K/1XRkPdrhuoe9OOkxvik3CeCiF
2w5KNAypNaIuOdov1bo9xaS4ZOXfDcKyEm63FzF63Zg06ewh9+MpBJu75gm4gm5w0iscu0FtexGP
XKIaRifM1fq52fXDksaXSttFNE4edSvmvRmv/bE01ge0qQSd6WZnzNPVwwzNFA8dRzZGhnAoUSxT
VGm6IIuLTWxFijHR8eUTG6cxWrwda/suyglASufXdi7eAEhv/mT3LTOaJOrHjqIl5tTawbi19rhf
s/GpMBVhl/jCq4w3Usv5rSrwJaki/4Wb61qmxhLF4/qP+KoPy7avcwa3aWTWcwJFHdKQ9y5bolps
onyW3txrQ/bE9Brmzpqo8Mhze78QJ8+xBo6RY5eEeyCpwTrmlFcFcXlfDW5JhGFyB/j3ljJdpFRn
koc2Pph1pFbnJv8qArvLf2mQtwDY5FpVN0fl1IV1Pb6VgOY44sUOT/V93ieRj6NUdM07cmioCw7u
CIRyP+WuPs2WBd9cHO0asgIJ/OhCw8U59ODkdvf4Gr4YK1sM03MB0wlUXEkLzwlZYKPge8tRTPBc
2QPy+i5mXrL5wiBhym8oQ6oc+5/scLPXHL7TOJBrnsRiN5BG+iOAAqp00vslQ7eIfIk4qB4Jne5m
636FATYs/dBNIzYi5IjRRkI7YYjWPstuHpyuSqJkaUt8BJaOsNDj2OMoYa6zsOhSSQAalZe7nJZr
kP4+rHvTObmQ65nJTrjVzHFIXjg+TOtR6E5c0jYd95WiqMcUlsdJvplw+FB5lbbwPlcpudQ9jxwF
ZoO7JUpmVBQGavZCnVQ9oriUBfO5Zd/zfETCEKMiMAC+QGG4nVIatZbaQNmTvi0mSlGjw+HDtLyb
PY5PHzeh3bcPTf1gVksaxU6Jti/zUWEBOVv9cfU1P0NlPSYmSkxviiEUPJh8hwnYJ3N6GFcVuAvO
DyIvuTS2OhhX46sBCooaOvnaVnvUUMCMlxwOISmQ75a3vIyZc6xvaRhtzzFsJ/b3XBbfc9LVnwSL
p7u1Nu5ro14gU85rn2WBX/wh04GBHcZgN+BkHcsIWheEHW0l21GQuqZ5afqticZsCiGLEWY6L4Of
iPPIVpvNMShS7ASyLNyggAxLLfRxKzF86Np3/ULQkTn/nBxelHrWg7R5Z6s1DXvbuy6eAKAvZjS5
K/sZWQIM8qmqoXxBeqCW2ZY77UWtUbyLYjtNDWAwzg0WrB8Foda/N7IJDotrXG3fzk7p8J05rntB
Km6ddK2e4ibO9mrAZaPncq8W64RpJo42q8lDNADE+K51iBwBIYBRkP4oXlq/oF+4zvfCTD6Ftl/a
emGcQ5P9IkuioKzOQH37kybU+jnEdY4cWZQQMdwOQ51398uS3aVsQ7XwFkr7HLr9LJIB4HrWLb26
lsFl5SsUT2ol6ceSb/VqEuqWOkaQd7he49QAKxrv42TK9uUiENF3ConqEbcnWyTfMCgn0QZ+h8A7
/tXeAq17w3ijMLHcgSi/VfFNuoGKpYAmJHhjutGa+6rwUZLASKNi6lj7Mg2b14cuU2lY8/hnLk15
hbdvRSDQceVGozjxaomG54Pdxcchl9+yfF1sA4qAJMUOzBJ4H1M+G5+f1K8AIu9eRYZVctu0iPsL
cvluJyYNhAzgrW6inGyKwGZf29mFJQLSLz/EgNqQtoW9xQfdTy5iinT8JHiOnMk+zDKylJa4RXXI
EmR2w+NWpqeyd15So/ltKe2gFdJI1zOQICr6HOwPNul1W+vsM9YZl/YXLA4IN1hih3BFRHLOEg7z
CiJ3baCXVfVR5bzZPrk8ZnfNyEDYvPLDNGnu7SeEUGxtjB76t4mS+Wykh47UUgJYfDJ7yuYkxbcY
4fyLGsKpFi736dZiqWyWkEiE41wi+XDc2AH5xB5Q++ajgwcBFXH5OHZKh9MgLl2VPWt3fSIh6rnG
q7mTRv9epuwEC0LRwTmvqZ3sLdPejYJkrpRQIfdWUjE4L7dpKVtoAU0qHHqJkQ2R8hFRN7F17qtD
31pt0JXtZaBel+rR956DIvYkDvaU+KfOi0ZNkn0qasgwIMUxLX53I88zw3aYkCcWaY+IbZ471Kv8
LfQPxJX7CBTKPxQ7/Nf60x0CNvzbgy+PcfvGJR/Wm1lf2NAU22NCEgoyaIO2mFj/agrgs5tDkHF+
fKEy9+72emjhZuNV05ndjtT6qiLQFklzOjB4cM3+SWbjC1FhiFjcPRi2/NAIYY/dEnvEQ4ECMiOD
B8zHvPX9YFlealSVhzGfsbvk9XuBaM5pmA5XxnDMsW62H1t1KwWgukSXfeiseF+sKXsSTfMHIYjq
mr+rh/FxIkVEN9faQQycCyxQObfVgJ7cig9rqpu9ZUh7185pEjYkAfi+OM+p9QjFRjbgBsSOUR5j
qepqJP9kRyyMUkMPiC4XF1TZA5Urs/1iuVBNWGZbuX05VOgcB0x0k7cccNJ/ObbxprXNdDXFzCT2
RCSEU/7W80tuzzj7Ol2ivOkii8qcgPy8L09CobZE/yNvf1vskdyRufustHOZ2vJfhqcN0c3e6ha8
km1AdSA9M7zeLvN+38K4cFvYHK/lZpNX5k8IXje0uOxwMPNt2MnnYiKPwe8oICuoWQGIaW+YEqwt
0YjBlM3FCViT53mMorSDUoO00/s4BzsjEPaJgiVUdE38kcc9dvBqZZHGdoLdHCghw+bAtcQ1h5hm
6f7QTWLBrye/a0DogBDHOwuRWaRXTB3oIaDQFhSmqzHvzaF9Vhns4kTEDtxe2uyQ4P/nZwnu5S65
kiz23ankPqdUChM6gqaNwLK9nqAYukWGUvRQgka9YZAqw7SS/xDI9ftVKpqND0a74cJ2hmZvJtef
S3iZpl+NGK+ZwTHfTB7QG7jyCHkzlyjVbnanhnELA027PPb4nZTBttXO1bny9a+usv6NIkbwW2PZ
GxEk46RkVfJaIxQmajIDfzRMbPPEnHiucHHSxSZCckc+00Tf9J4Op/pn6eH5Wie+schZw2WGJmdw
KxigPCrrIb/XK7R/Unl14NLDmrbo+HyOnr4oCjyYONDMMq2CIn42NjrRWZNR9+L0RiX5DfzSB6U1
Y50rifVo0JZQeYygDkjEmCXLmY/KetjWuw1TxLFYPqbSedxiEQfJHOu9HL0LlC8SXNd92Ra2rZlZ
guW7PoIjRNPAuuvAnSJhI6V4+ePMiEy0QSafbJ8ML/ciLiUnIkNpC/uinndDVt/PxfI+Vzc/Fzoy
QzQRkGgbWSQCh1qxXduNuLdZkkbTqx4WYXQk+YTz9D3X7lNrr6+mEKc09n5J4u5LxyQTT51z27gk
mHr2cnDELs8Dlfspo6oddDOJo4SDIssaRbIX0/JP9Qov4Le52K+LSF+Zz/lxRXIet/xvN3A4tMbw
6k/DKRkB23zvc1OkyM5V/Snpgi6VvzHB8572nf1WWny2fQ6F3GObPCJWxG4M9hWDfE4dCWWm0Yfl
SPI7E3FrnyybJ5u7MT3KZpH73pB8UlgcXSX/FvNkHhoCKhEdUBfkPWKQuFrENUfpzDqUIhCZy9wi
NKG+442U17U1QHHYIw9OiRcQlekc48xrVrJZDSyaZ6nT/zwh/iu0uR3AYeww8wirWYzn0XIJ6q5b
ESQ2WkwvxtXn0ZBu5Il5ck0cEkUxfvo2EsW45hUBRQN3b//sBbczDxBS4mS8t5dVYwzFOGcs5jGb
8HHjqi5DliFej288VHFmMtZt+XPvlvmrQeelt84EZ5zm2XQvoBncdMHEjH2N6+aPWsfhlMpqfbRQ
UsXaL6JC+//c5M/UCliTncRneypmdMX9TISZ5TnB5s7fvrvvqwbpqVGekXuBtK2iDEA5MJ7FG200
fvwab4oGkOVRWGX2Imr2o7jF1L6VBR8NERmAA2YVqYnwGJ3TL9uA4xcYaNiOfyc6QZPi9flJFg5U
4qJLxloWFsRMViR9YMyk374TzB9DslKYFvAMQ4sjJVNyD+nSxSz9KvtLPIM+WQWgBPbynIAiz8Vu
VdsX8kDJ6HFbiv7i9sW2uMmr0r7UVUNnBeDyptr7jiTL2GVM798I2eeRpcmNtSXTNVQQyV4ezlDx
saVljKSLzAyzBljqbXWBLjePldlf4r6s7vwYpc1amzKsDCC7OR+bMyWkAQnRKHcEAy2RJUFb4qf1
ygLkcPrtLurVly1JVtS8YSNKP814xrU0VaQAcFWprkSs1IvksDRoMv3kPC9eTWlKfcjb9mbmE9+I
AFkDITtJWk5IV7oZxZP5XZUoLujmRpTftCyrXk+07k0CYhWcEu1+YaW86kxYxy3oZJVdc9t8Uwjr
dl5TpjxF7CF0q+w45V4ZDqIie3CQv9cf11FS48OH4NwclDnYLYlmZrECZTcj1/NBEvv2uJTYZWqP
wXTF8WkWSPC9OUKLLLGbZ6/YtlmbO7xJbXUiKuG58cnySHoC0gic+22Jmbk+BlyHj0ckU6ph992C
k6HiWjD/xD4sTsEiJ3zqBrkbdmmsT+PUuCEZ1mj+2uKiyCo99qh9kGnrksRI+9qPuiTgtU8JzhUH
WB1myWVk938ra/JJSLQ/VxWoUj6Ss4hLGzTuFluwxUWw6EztzCL+EMbM59moj8THZzGUncaXH28A
GOYfXdtOqKbqLu28C9F2Lng8kAqz8/CaIxh8kXk0pw5YZgeb6tcszogNv20DxSYPbEb3rJQY1+P0
Y6WCLTOnp3oSV7vdLiglPqZC0KRWSqKoeTKhKuZg6lF25vjaCVJ73sZ1PsT9yck0SqPpY/VQqTgq
niMJaSUN3qK8beg73bwxSpL1STqtCmZMAADAx7YbcJjI6Q1d/b+NgHE2Bvy4ngGCB+nHUJCK/TAK
daaVpoBuTa8q6fFV8LipUitH6+afIUHdQ0WfWJxkZpSpHLIgJ3GoZ1q+5Ev1TshPZCHPOiHAOHud
9J6m6XWZKG4vc/8R0T1h2gOZff7aH6p0rB6gB+/6unuPYxCRus/LqBy2V9Vg9to6ue4Ah2DXl8U9
OStjBCLkY4r4JrjxxUir5Zgp8kwXEj8StHqU/95NPeYBoeuAIub8QuzCp+fX63ly7DWwDXTJjG+0
nFRahuuobMii9th3qb522XpJXGM5Zy5RksKArZHSPNojZpSmNsg/91GGJX52Keu1p2iCKxF5pxX4
Tos7pULDYBYHWJjnYd7eubSWo5VZ56Szq4MYWCJKJ7PuBgEloVEy73IPep8cmn9DizLWFAwOVfVs
IVo6Y+0rjgg1CRezb0RlQswgkJpIbIaXdAJqW7ee7A7iM3LPfuvJbR0dshTIZethGJk8WgR11bRg
xiPLi41bpOFUkP0lnZtCDSleCgZD4s6tAkCZ2CNbaOg1veU6jYHqoHwbVNAeJadiNTQkTelcnPlz
znD554B3sJrOU9H1R13yLzr9nXLobYK+zLgYEJ5MHlIJDwT2OKALjhCw75l9mkvT4vrx4/y9dBYu
Y0FRMEkQ6T5lrwRGWc5lAlQ/I27iZP5Qw/bRSLc/lIP6NghwIvfZqfeZ5V10yeMa/iwk440s7BJP
pvxsUowxyidOtmr1dXZMmn5BJYjHIBV3hDhDdeqB2zlbuV9yXivhXN59VZCmtmTdUwcGjQHBBnaf
ttsmoVEfoOd90jOp/f7g0gZaO5eiA/5Fh82mOZJ4jBmKXo60PLdeJi6U/wiZEY0x5P9EtuoH2wWB
HkpgnpZ5KuxXDu2eVvKDXzUY7RreSxRi7qWZ/RsMRt8PKUwkKOYOUOR6aNwKzSvJ5RyGyPKynlaa
JD31yaD/ZS6T+CjvxzhxCHHxL1tioiL2qlveHanjMY2Bvr3qXTbgaYPqwDnG/AzaZ7v7//wBqTTG
PHLxEXKaOU8mmM46a/8OvsppP0d47qHnFOMBtgGQYxD/RLMnVn0Dxcg/Esv+s06mZnxqoWk1joBK
HY1tesozEtl7z/5YzXGL2pgzHQ/rXjII4k0AtcgX58PH80Y3QvLWji2Rxtb4zOhK2El2C12aKQKK
ub/mKWd8ye1XPm2Xt8G/8IANnC1uyVbnobriXBvtmsSllDhtDK3h4FNikLnoAjyfqdvtyQIYeQrY
eJmjPhevtebilpNNGtNEnN5KwFrrELlJLN4n2VaPq+F+r05pnHsvz0i54TUV9LmzAmp5lZb649bp
sWunONIyswMDAHnlGgllrW/IUFvup6b/TFczFLflt5hZLXqpX9vep2NRomNiXtkjgPofrs5rN3Ik
WrZfRIDevKq8U8m7F0KmxaTNJJm0X38WNRf3AOdFmJ7WTKuriuTO2BErNGqpYbEJtdajIZxtSvAX
W5MBX4H9tgLbcZ7C7ssArUQM0l8HPSidNun28cjdMcW+2LascqPK+O20uggY+Tu8tddEOuO6GyNY
i1V5FwJfg51I3xSH5Wic7HWS19Qh0yLBlqaOdhahsrTRGSdZ8TNjpekmc7jmabiqs7zeomd8hXEo
V6nNGbfRKFJOkTlYDbd5RxqaZFd3zGHWMBxpVlF1/xVQHXVqXOduCv1hBThqQ5iEp4zB5ceJ4Yu2
3mNjQdAgbWICxe6gUIqClHhn7uxkqraZ7Z+gkF1lDPCwjDq4dHATwlDv7MGzV2UMKgKeKpi3ruVV
zIonNftyw334Xkvjutht/YSnpDsgFI5+8g8dttSwNizveagaRlGWWdUQiaOHAkodNttE8r8WFgg9
oREMhPbd+i5Fed5X3PNnL/yx8ASCcQt29EBhxouAtJcx7mEWwYQ5AgCbAQ0RiTmcpEeLMJtf8Hgz
Nv88ep2El575OwwEncOMC2mdpU5wyCYsUG4KNsEvLyY44T1pg7su9s1TaYfPmGYJcbgD1yECmJsd
c+mciVJyOqbvr+4lZv6ENX4UnHWpzoPl+use/CPBNJK2vqrgGqDiyKCceBGsWy9ih0lqfow5mWTU
fddef6xxMkbZcqRMOvNWzQnKsxw+U7ADL17OYae0IUgLikNGIqrrEBetOUiyqV47buBvL3Ethnwu
9lVD7h/Zw1+kKEhv0Li5CS7mygbPi2BAZ8drXhcC6wmtNLqpYwwBGU+6XRSNm7EJ34YxHzcc5++T
mkEyipuH0Ws+OS5DfbID5nt1GxoAeEQrn8Io4A3NSNuIR6uSOA8NcxsBSuDNRXuvaDBweywcAf0B
rsUbXHb1dcbJvW4FGju2z8fKDLgi3fEXZg4VhDMtwx4pD8zvi/sCE1umtjW9WE7GSqt1oDHo7mLN
PcgeoGFWmjxFVnTxrTDY9yLYR8P82INARbUPydKK9qfF+Y4Y1FjbHBZ13o0fGUeQSxZkSMfMd4fO
UwcQSVcM0sNmUCH4crgKdcptbS7bM2LFcCOi+VorN1s3s/sbjfIpXoLL6ALlAuG5tqb31fTjypqK
16HL3wNP+DfiXMa8I6GR/nb2RDRn6YB3jUsjjBdzmJ+JwubbcVwGdIkg7wpsGIn9YE8wgFJP/QC7
D9kodRttNHdMJdBxl+Bm2w7nzucNwO74GtQccq3+4LItQjnhw/g6in5vD7m3mgpc82yeqYTnh+nD
hgnBo2CZjg4zya81YHRDmQ+oXY3PbjYYDmNhU1spph3hdTYp1OCifp5G9WFbot1RP+euqP3sb+KK
IEntOOrUo4bFvL0bgLdfIgqcVaeJMI1Dz42dR7toInxB0N43dtjCeGT5xdr2s+CVbHPvtam3pkAg
cEOipboCYC4V8QCZE12cG8VBowfOXd6p3vjVRmFuJmXqvXTFs/b97oTpByU3PhmBtzHSiE3o5A3E
xut7wpk0ZDTEcXZ6YTkOy2vBPB9QLRQmXn6YA5eAPLkmy6ZMHh8JHaCYREndHWKeLzdZAX3Zyj10
pKTZyqX9qJhASGRso5PE5tBRXB2r33IlBFhqTXowXPMq+pmbWJNnu0XfDVuP08jXWGDunglb38S3
XuDonYvkwNHZmvfaaB8w+/Pw6mIcAxMNMoCFV3ETQJZjbvRtHnxj252KNrFoq21/hnK+evUkOAW8
5ULJS2Tj/zeKu8jLb1l0UM7KYwk365PVh2jN5q0bs0HI6YPfFnS/OPLckvqaM3uXc5LpM4WFzVGr
isHVCMhkO51/DET70ANbrWMAD36nnnPZvxaNM28tF5+voV6Uj9HMKT6MEZiLq151gA49j90eMqQZ
QZxTLsKdVBF+MLmfM43fijJvZI5xzDfheG2LmXJaUOPaCiCWCgTwJSCaxZrwaCqeQhwiZKKxFSFf
cC/9RKrjdD6OmqM7z8AqBPIcss8yzl1n/fpRtwG4WCJhqacs4APPVniDIPYd+uSDMGiXMn4zFiRZ
3k6Hye7pZRnoQSHOjD8u5i8euam7Jr10wtoyWZXGeyc2w1i/VhNEi7LoX/HsQCWLd/hK9znfwkTb
wYOipogVKE7+3A/YphXK30QdT4A44zNXWPnMj80y2PYdvk0m26bFcht4V6gCax3uLBWddQqUzQit
8we+c7myQ9pokjonPzPzya4WBwTJDu4TzYfEjp6SPFmxhMTZGXd3eRXdh6Nt7q3qPY5HSuKNR59V
lSpQ8fNcfTlONnJkxjswjFa26lqP+aMfPrtqZJbxp4eO5UuuIoIs+fjPDroHEz9Rb5mk6dNU3Q4D
77LFiWcVBN4vnjQ4CKiLVV7DxrCSi+X31abKgju6GTxkEPOYhwlcQdJCiMEOF2hS+dMqI4cGm/I4
lZIpMnaPrh/tihkkeY5tgHXcL0yr9zaOz2ixnGBwsswceCBgEhrkYDLHCGw6PlPL9WrmrrELzObL
dvMtnURrP3oMu1GugrJ6HpaQrOdVXG2+3I0xueG8/Sl8LtKe9jIwAK+V+zCm8mgwdNzYs/Vhpql7
aJycigkbPdcjnOvWL4SE6WSq6UqromrdUw6G1GHfpMbJc/BeoKm81hko+lpX3LC+2gQRHDL61cwf
+pn7R0pA9caQE/n7HkyiwDySincn0y++rNeSau684sEdMNndZCPtXGmIEN9fjfQUlKPNqDMVe2le
wLxchfLex6mlINNryIDKJzl6X+QAPg2Lka4gzgxwDqB+u7ypWZc8JVYE02grJGcNgAufhSxS4F0N
kca0fLJ7WkNaYkvZZFnXpE/2QYXxvMnIqTgLKUVVxDI84kc6SZ6EJEQ2uQHSOYA9NtdPtkU5mp1T
GZHhqZj96pnc3/LyvJlccIchDxDL5iUSUqOL6/giw/xX99redG6ccGl7W/lqZBh8jLRjQwdxvLdh
VitmjhC7UzU7Px5SEE2bJCWs8j2BOm8I46dzhiN9Rj3uXPRzMsWbWKW3kc9icw5uwFEHf+8hOLQ7
4enhpN/7sfG4O6OloyhiP8rvwql4aHMT0QCbvF3nG0ej8xQlbVjWfFtwj15NQh+s3npGRkR8cuaz
8vqdiNEZg5BlJI4aq5zXNkuamzrp5bqwEB4TPgqyIxAf+Bev7hkQxobTSn21KSMsXDwRvHaZe2xr
tfWxcHclyyD2bZiM9cjqw/ya439AfxiPIl2TEvgBXvDkUBy0bRp1wLC4SgcXSJi/L+cCDUDUt5RC
EDO3mntH+IdFdUh9OPoVI2bddbesyvigdQwbovwXaPcy6aX/ouoOIedTJ1y5Zn1pcYXLxKYATAf7
obu1Bv92mp1dYzCsgCy4oRQO80xLo4iSt9KX19KaSJLGQPL7+G7OfQ42eGIxKMPK9pyjWDTCQO/7
AI+ebVE9ki7WpKrmnQ4s+98ksHbaAcHafDOW6btfzFfIH5vWx+pqRYrLBOJlzemFnZJ/02vOFx67
EStnVgEMwaPRwa6nX1MTy1/jkHwgMHnj4Ask6jk8FHDFKxco23IRxsZ8NUy6r5BRzLg7AiGO8I2N
+45FXZHYV+aknmf64BG5is51zHU2L/6KFJHXrfErYCOyEvvIcfsKGw74XvfYRIxNqPE/Q6P0ZnbY
X7bI+Jvc1xttTtfQxlg3ZpyTyCCtYif56S36FeZxlcIWSfEv2RP+JpagVzguq7amL6MfOzi8dz22
UGpPLE4c4CXc1GTVPf86s1Gyz5rydSk7Cpx09ZG5Hj3m9pdo4uc4PjFHURkcgTqkucgxEeIAp8+l
dWpzXgBXPIxmwDPZwOEam87zFPcHS/72vB/sbLjrGXP5UdjtvlOLMdqf3S0iPcvRJO0xXOdUuHT6
4rQ27RY+qK1cjN/8Sez66XeMWEQMWe8ca5dyik4le2q7VhRWD5ve4U/NVbuiRSTZdx3vTiA5Qqr4
NCxWKEKYOBRoeKdNamch0lJYeLGW4K6JEmZnOZi3MLo3e0a0OvkUHUMi/YG0PPjOLyb/va8S7G38
AUYEiadzALYvdQNgoyzoDGkLPsEjMDSRevJypCXL3oEysAoH6GwDdj53PdItwj9R+viypLRqcZJ/
/V11dIjTqN2CImBlnEtWuvj59th9zkZDT44TWs8kGcdtRjB2iikoKpS4G8fIWlXdzNxOQ94qHsqv
Aa1qnZToZdRirq1mcXUtAGMDzsRNa+GzNpV6I89hHkN2KeZIqVjHqLpxO1Fd0P5nh7KVtpUfyhzs
A/sXgUULlACO8Il9hF9Qudv4x1KY7UXbrT7S7bULMMVe7Bi+QdWaS5Bk+d0CkuFq+dDu+zatjq1R
V8f//umdAVoce04f0Gn4t39f+Ek0+r3jr5WhwLy98MHmLDb70P4K40VWRvHe0XMLblgaD0ZMNrKn
UfsSBFTRzKphuYGuOih/4gHA83OJ+T4MrJ9WeSGMN7Nt3xLDSX6J6yCQzwkJzzy/t1twWGbrEBhm
jHQLnb9UHMrWWdR0d2aty13CXwvdiU84JJ2Yv27m7ShMhMKQWqwHNCLIXGc2tjZ7PIVK/78vWZ6P
p79/l/Qn1pDh8e/3Mhk+Sszsu//z7X+/6XVVeBTN+X//LyGP9RNxauLiU9SS0dPc+LA3VCxHT0zz
MMn+/xer80HMhNXedQrn1Peh/d8Xf/llW+QFXlHOeyiyr+VARdbfv//73mRIQrT2MHoTvbJxYXX3
U0Oy0XDuIoMtSqymQwg7YddVwBbBhY68pTNwqzbk4AbRUHAu4tFfwsmN6UCwbJb38+wd07rwj9q0
vyKXT16KQ+UoOLBi9IPTeZQNCllBdmSt6Cz2wE9R6IKdfokQ0HNWHf/+yfovURCtA0BNe+BT7VFY
TnucyBcc/35ZNrrYI88CGSvb47B8Rx1x7w5m+r+yoB15JgvWFTLncTHiWwljcnYFq8fJv59iMh1Y
yAR5JLs9De0vxffxadZ6uYYoAXP4QSJ5qWUL+y5MwTzDroBO1Lb1pifQSh6pM46zKQyQrq1jHP/7
suz7tZ2aN9D042M5FMZ/X+qkRSQoO0ynBJ3Q99jM/H1LvnyLuVi2Zvp4I8eDzE0KksHoz663AlYj
dmU3HWbklqNHQbscHXmqBiiMXXc2zF9lWs0xLQ2WdD7mLWsMjrjkePZqvOmxlTTnlvvsoTKqrST2
f8TlhprA8lxOn+SK++0k/qpWNP6W2WKdE92wehFsS9AMjDHiSZIVF8sM2RwfwGGnZE7oPYgJ9Pix
zSvtn9DTBlD8YD/9vl67vuWs1ZATpQxQTE1rfkJaw6PqtZ/MueaFQquoRXgXo/jgThGu0JWiU8oR
KVH4Vkc1gU1xKIxQIIVopEhX+eBhxcaPvHZdf0mI0IPb2hvXBMmhCuAS1tQgXDTmzagpRW89RDj2
+6dA1unJpA55JfDlWOFKNpKnYw0ldKFPhtj3sJMSIe+KR7p1jXkhcPrjVlkdxwHK+ZByw2HFj0jR
xj8ZR9XBH4BeK/xbbkPFmtTPyEtn5hGQ3bBpYmyoa0GTJZzpedzI+DmNvPesjPeyqt9q51RTzzH6
ObQq6jcqDnYc1Y0tnLKbPvsnYo5wkBgrDruwIaKPaqj3WnnHURGrcCoCXqMbn0ug7Umb2ufSyNgf
RfFBtRXAITKV3RP3ud5E6OqGu86xf9hUdmsm+R0LZMG1WnUrSCLPgQV3nigNPyErB9XQO5kweTYs
nuowWFtVRQ+2foyS6BNod74J6vSKRpKQaXkv0zCm3y5dKQPMpR52UV52Sx/ZLuVdx4bg3XvY3YVM
jlJHt8KhTxZDIdOCXEf9AA9YEqpT2l83orivHX0b9s6v4BaHXg+yzkxRrqByU+lu7rF7KljiofSr
VRKVD1PVezstp23rpQ+tvwjSZbhJnfiSjcpe2+GRB8VtV7ePhoz6G7sFcVfa9wQcXmzfewyXwrml
CwCNkAGR9GBPapnHKL5Ig8oQQdv5nMDxUxCEiYlthvCr4DAJRcVV5au/tJ5jkg6QOEVFLGvSPSTI
+FdGIGRdm4URU1ERvqmyfo2M7BUoF5ZEqn0ZGrTlPEJ85UlXfGe8j6ylnDec4AhtAwO+Da34ZrRh
349ueJ8N/M8qjbHJ6eELwS42Nvny1BwVAXjHQ3DDC9Em5b0K+m+GbufGfLVyBws5dZbJYOa7HC0i
NsFMTBmP2J7yG7f4luyQ8lz8DrOIDqVst9qIn2YJlbd0Nx0r2AvxAgkF7lDU1T7QwSt1aGwNEg4X
bcyYMiEGhsNPl80UPUTIk7G8WjAhcW2Tc0jjezY+NQcV8uzSYAnvk6ExgCoxwFkOTYneoU6w2zdl
fBvbmrpb/I07x2VPELI8y2CM9QJMwJj57BQNttI46VgyGk3/Ti8WnwF75VcujLHU3ZRDdsW8D8LU
/DQ1KBkd2d8ixfbVYLIDFzKz4PTct4gKVCQa8K2UC2/cSv64TmdsTPqxlc+dCSBTCaurerfNDhKu
f2w6Ceqy5KzZOA/Et3FAFvCjXea9XE/bMCSCGM79F770M+b1YSkTJREFfLEoEw8IIWiXFhdyXXow
iOf2u5vNbzYYyUboCK2HZR9bZqbsicMc69MVK3H+oWdpYYtWrJwyeWtg2HYjtYnKdjELltP71PsP
Lioth5Py2Gc4JqO4ZAAaIoyIY4EPedbfUrbFcQji24ZjeUxS9RCXGsTPHG1y/m8swOaPakS6Ludy
QPYL73EcwvQb1JVU6LAuourL5unJ28AL2ljMPZ7FkyI3X/xwJq0WWC+ibjemTm51pJ56y/C3uTwP
TpTsugaKDsarTeq3HC0wtjXdbpYSvVexv0SkTtOR3aJ9cAnMuEn74E+PZqdPfpH/4O7DdVNi9tTD
MzuCQ5VBzRitu6KemlW6IDLdMqBBcnb2Ti8/AygQvpdsJ2ef2MOl0nNyBxEf4J8dAB5COoKHT+6K
wlrGOOG6VydhlaDCzZhkx7pa6rDHeJ9b4bjNI5wB5cB+FiAaDWHwQiG+XuYWHpeuQBb4Q42DJmhX
hY0lcc7mYxBjNFQpkA2TGNQg0hdMppCbpjg74sLYm6193+ZXAFLNMwHm8RHoBticcOZuDWlEDkJg
lKc1FHyQY3rVFngE8FdtXiwcqZztIGDXRX1fpVF5jRQHTUc30NS6NRU4dKtPUcjys+oPveSmHqiE
BnFy16S2ouvfl+aDZUew0iSn60ha57kXGKtr4DdOpMxr5iS4XUOBnEUyXsbdQ/xJ3vikC8povNLj
pZtjNCXezDIxV5nziMWBrUzBLBjr4FwxS8TLrp9WEzz7WTWsLHoTCHIwD1oGacwYiME4fCSpO54b
pUBPNmxoeNl2JbltfBu4U/ANsP0qnoC6mWfw42x8s2GPzgmgwY1prO/PA4M9nF6bQcyZtg0lciE/
gitNdIAK0dK1q+6uEC1uzrjj4rKyTe9P3d3fvw8SGmOUrZH9ou6OTHa7Fj4mpkIQKUkojN/GxhWA
dno3VaG4H5YviNFnUdOJbjd+eLsMG9VUpfdGQlqSBxiz1PJLtXzhyN6wfaaXeOwpVbanSG7/frez
8nit6bbmYMj3cXljDYrHFrXST069Ku6jGZuDRxGtn3JoQsbz0cCmlEu0QOdm3MZBkvl+xIVqHcrY
Ptaif+6SgPIT8kJrFhoPHtfE3p5GY/HdBHg5snU41+gkmr4F7i/PsQQBSZIK1maTvDSLX7wbfEpK
1ywUwttGSqxvqThGzw3kdyYs9031xM2jcmkG8cKzpf610KE2MRmlNZuI4dm2odW6xtPfLwY6WUb2
xKtG5fU+M63xuYFkGuE9efz7VaGTbTB68U64mA6bPBhx0LsCH4t3m0WhcxWzqp6Va/zz6rK5/P1q
7iKbji8ldo4tHly3l89cFdxRTfSgRmTy2XYmF+dVP+7+ftccp9VsDsE6MGQKjTuUz3xa+p3EmIn/
TalnMw7TQzr5zmKxJgHpM/542DyPuQWBBMK3ei7DceJTwTpkygJYhbgMX9o8q0990hIXGcIL26n8
yvESzLjIb8288YheWFs7xH2fezxoR05OlsO9fWQG+vZ9vGinrqjkB8CeI7BVliBllV+9ao43UxEh
DLjDqdbBdK6bzoEOEtLEMjfvIFsISab+qh5oKaio+Nz33mTgU9NPhiyMO8kF6/DddWyEL4UEo5Rz
uhoIEOw54oE1pKT+RlOFxUJ+eiwdalbj4RVuOW7BMGPu4rOPJ2c3kUhgJYW+B1OGbI3z3RZDtyEC
wbFucSwkrPR3KgkculQxVoCQxaCbFCwQsLfUblQfdBJutU43WBltpOE42aSCuTUAPDC1/V2lWOe3
ThhvuJHSqnsrRfVq27mLNBI+sslkEKwcniYW1AwYBXKHVf6Sz2OzpibwXgTEPk3qF8ulT9Kuh5+c
0uaBhV7fZFyWWiyDJ+TMivNdFBAb5ZkaQzdkaOGxJX/jebrS6+5uqMB4Af+H8RZ3ZBV7zFvxYhC2
SKO3o37LHf1oKD7cNdQwOt7EuQ9uY7cGvMu+w+1H8hcnKckSxJzIFnbxd879y3O5mqKBBfzkkH9t
WsmywfHAmrrGhrsKz5FoenQ5xuhxWDwucJV67LmcdOzbchwCiJQIkMKTGzGwR/CDCwn3z0QZsOki
tn+W5z/Yo39vGRKMqO99DSGcNhEb6wz+BnQF61BI0WO50NZueRpSjNnsjHewsPF+8LxvNsTI0GUH
hy2xduFgARIbyQYDauO9TN0PEcKBVNLCR0GsyUo4JVdpJaiAqB9zhsLShaDAsW1fSKZzI2ZzFES9
yd0GH7TD7msurDt8AKx8oob1IunQIQ0gc5K9sKViXMv9+7ZZSBbkkxvaC5GsEO91HGyAOAFeVWNE
DImYrGca4Eowo6WIQqGafgtm2cIJrw0AU+FwQAxiYJaJ27PLrL9rlfHxNTQ1Ji6HqCI3+LxhDUw5
YQfAI7Vdc9tPmShRL/En3Sd5ka+Rhr/E7EcbG9M4EwDEd1neMcg/5TUYTidCelJyuPOi6AaTldxM
tckBMyIXUoGi6gDmmNr6rmP7LU6CYWcU5L0oV2YdMcyrvizHU5XSPubzLBIB7bmUGDxoB1c7jZxy
3acarcm9U273a0bxV5sbP6AGxLS4JwVr69LqL/lgvmUe89OUGFTw2rddBVsXRV3AaEO0H8ECp8Ow
dxp32DjF9zxnxQqdah2Fw6+YNxlM/FUhLgNvx4EfCC2s/FRtuleieYtEOBxCPu9gJW9D/qgbXdKm
hUV8btL3po+fs8h77trG2mSVuuK+vh3j8YdVRrNvfJstZfqVchs6jLQkphK3W1zg1OdVQh3V9dVM
k2fIE5vZ7lj/Rm8ASLej151ayd0mtAdqX501Dxd3x+0FvvcmIJ20Rzx+omGvNTnk54403jpiFQmw
EEzqQBmKMbgJXvKMbna2gujXOCPT0kpvieKAmZ440mr3DigaEAnmVnPOMAT43OZKu18Rd0AiC1eF
AgQXZDNPvZlNAWLA2nUU5UclD8iEAUViC+cAu6+Dksms9O7ihVuTT8HVToiGOLz3QOHtUyRGqkDi
FJM7y/EUHv560rPHBzd8nQeS3/j0r8oFomjjMEBMn5jDQGVtQLzgSsvMLVcFdmjUso/ZGphr3Stl
T6+aPpFkwMGDJkMoA889O7Zm40CGGKQyVl6KbOWFAjOtoQAf55zS4Bc3EwJNnl0lWYF9yH9VURIQ
YlEgwk20OEMGhpGzK+ycJ5ykXbVE+Kdm7lRqjBkFYveWA+plqkgpK+FnaEPFq5moN+F71zyfHmWq
ofbG2fM0ld46l8GbyzNhaufnrJ0XLWagSCBg19ak5n1gBo/zIDnKpIs/HDtjN1MJ4+Xq1Nj6haQi
yVs6hEXaUBWAlx32nFQbl0QJMqVLMh9TAJMkhZYVrSB+8stmBf3b95EMZ0rRLfOL1VrVJhJcWoId
rx73oTDAMnhPQRpHa38IYZ2DkphSC/phGR6KPsH6wOReWuBzwJjiA8f84wXsGJkNVrQj4YpwzMe4
D5/YPNyW0USDWBEdkG35caduZxn2c9mLf4VZxxtSZTMLeG0Md0Xk3jOGorXlGjGy+mdr+m6cHzye
X2mWXIOxRYueS5I+BlX1zGno5h9OI/xtSL4Qs79FXhD2lZ6rxxzTD7eSc1wZV9uLT1mh372cPku/
50iWlB+jj9KkXHvdAxZmZuy3PK2xliUuzjrDv1B6grqhCFTPWX2eEjnulgDbRt0GPq9MsbBu/Mn5
R0nPUk8z8GMbtHTDZltBjcHB2UXAUnS3hSHEqm8JjpQwuQFcvQcpVxpKgyBMzHOwA5oRddV30ef/
GouPQ2K9EjJbl1SYwxRgenGQPPMwHFfOID9gByANjs1j5oqD292lWKPY+OAV8mGP6Ja/jdUmT1MJ
FpUVy1MekugoIjLoFrZVxJCQtssy905hk39x4137JgtkquOPdoNIxNnoCL35kkd63CutHluze/L7
bkWQ/ql3Hkw1j5RQEb6PrPKZxphjYntfhghPo+YJYbSESOuWPla/uzQxB/2hCNYQZM9aI/24zqHl
sb1n5XrqqRHnGW7vAh+g0IAXpa9vNEODwlDAVa6vPYem3QDzL664OMfUvM6h164J9tEeKD7yWp9d
Ss54QqKQWvar7uxzWCUNCtIi87sdNxpBA8qvrHh8RIqiCel69r4pMdstOYZ2QGGF3MbNEwXTcphh
bLdYQGtg+NbszG/TKIHdus+H4TOipIhzHrYCOYH3nAWYYwN051juymxmITx8WC33XIktwo5ArBHa
tNvL5PIjcG41uIXVtITcCq8t0YHS96Cbx5NvRPfYqR5zfG+bKBJUl/pUc1PWVWQh5jzuhdL8rS23
39GCRQ4tvYuc5pWUChVbI5V3YfSpURdpbjHVfVQ/aZ+ShTFjV4SgHnjftcfp33bMM6WqA5er7Xwk
0LTYyfA05m+7rzwYWC6KepsjOusGDl4dZwfuQkBS4rcoydJNk3KfmAzIXp4wWaFLBe41zDdmjf/J
9t9H6u1RNAreMnAXcqGyGD9xajK8ynw9xQZu0LY7TsvZyMOREg5MP3xUnjyb0a7trU/Uw7n1UE3d
t0n1307SHHARXFPb2pp5+lGgb4QdhNYsQpPNB6CBn5bG5hP3cJwCBqo5tb877t1V5oJ+De0X6fWf
5cQd2ygzTgD6h1pc8q9I4nnzKsz4gt/9hd5pxtjMekXU/MEIb/nFjz/iKpzr5muSmMkcSUlHM4NS
d0DK1WNbrF3Tw+xG+8gcx5uidnak0/DZGmrH+n3zt2cpKpQ57iemM7+DWzklmrzxVPufUFk3wo9e
wqR/8rmKg8YscDT9gLMBVzgD1Mm4hZkyo3rP+70ia14AruzCCuG3BZtA7fkNeT686F52jnqg0l6c
bXBXmAjeAeI1sQbedcxyNLup7KgS3R3b4N4r0mhdV8YHJXnDHqknHefTVLcz0BGA1Hai71UefKGu
Xx03HNfz3NxPnrrERf7o+cDkTUEd4fRiTvHaCkx/TY/mS1Bw2oBcHiWosDgm4eeQ6vTr8MOiFGiN
aCtgvnB/cjCjkKn+IEtHVlw7n06CDcEIMYllxN070a3MhLNNjorue/ZLk7VqTwFUisOKwi6/JoaL
lryZZpxjIUCN1ANcHCjEVCcYPoquOUwl00kYt++uFsDqnX/pbD9Dz/Q3XgnrQ7gPbTQ9kS3dWWb/
DFyxu7BOoKYc61vXimfZ0K5gWPge6nuvpthVojZ2UbgW9h1lHS9qGPdeujg+2yhah1TCjeXnGKk3
jEwlmA7jhNXiR6OeHzW5IjzvnBV0YWKYjtmTK8J2IcvyrMMUAOHvMhNPvWlt7jZ+XOL0aMp95lLx
A4IPqaHCfNu/B7n46rAxrHqvUNTt4d2aknOQU1tisdMc3NuuQzz3swDk7UhjaU352CRA6ck3wI5k
60hyrJY/zQ+Sj4jxxK9SIjGQ2caWdU3pITIUgo4awVHixqmbZ3Jgh36yxa6xcvyPOUXZWf1vTAj8
O4PCi0dlLoBACikOtcbexQtEKPVB54LxF8604kNfhfW7KpZuz4xMgg/9j7Nhcczz4jcC90DePniy
2U11sNWJ73lbG4I/QwDpRdnczyI51nayh1a1otzqYmRQJ5umYbPj+R/mNB/SvHrI50HtskD8mDPW
LTZzDCPqZWyFj2Ou8NZuF50SF14mJSWPQRw/MagzkpqWgjlA7UK1n60wpls3T9fYBRkhk1mv6X4+
ek17TkwGGogX1s5x0FZ5LqZUA4AQpOGtKayrk9Ygg7rgAxKoOIXlwE8YYl1Uw7+wVt+1LyeQ+mIN
GY0FGijLdd/lfNazdgND6t1MhnzXtBbmonTGbJhxc8icioPsXK2FspujmTCedNArTLIEXkvTJ0BM
un3oF2sXwf/aGXhtipIYpuN0Fw8LezkQ8dVI6sTz/KfU/ITY5fOfTJuhi8k09Hj6AqgIUrLd6EYa
IXrqpcJgdm8L9HmTlDXu9HWXN0h7nX7EkXQfueNpqPZdSzxiKHXEt4jwjiFU5SymQOwlTWEeJ994
iwbTxedH5Vccv9sNkJRRjkhfzjO639JJDjI4c7v28D8cncd26kgURb9Ia1Upa0oGGwwOgD3RsvGz
pFLO4et7q6cd3rNBqrrhnH1cF6VRcRjqggWySoZt7uvtc2ccUw2dTTO44SbE715Ngg9XUdK7xqEd
ajpu+COOfeuwPONXCoiElWmI95k+mTRnsZKtwp6GKyPpPGzosXlTeYA+q3hKWrf4NXrrld61fDHR
S7I1YKlreyzkRk3t7cA7aAG+YSlRZjcKwgl0fn3uZYKV1P78FMFJVD2xdMt3Od9MX00vvTPYq2Z4
N6MWeRAvijuJp97Acij6k4mr/uAP47OmTzZoIfMNdyFT+1ZDVcokxArgoYwZWljL2SKCIH/4KhRE
YE2Jk5+P8NoCdbNDd5uDd0G3DDSps0CQqNJeDVQ8TI3iX9sxqi2r96KZkFLgxAyd8amKO5zCEYQZ
YzI2Q8uczXSat8nj8YjD/qpVXNqh0bHPI6ed4+5Pp22C8K97DN0f6SylZHDu7/Sopfcqf+t8Fld2
wJjHXf/sGN6LO3rkB3kpqCNVPgDgLAdH0L+5bOk0HUNtNR47WzoH2cTFXjSARvI2Xu+8uvJJiZ0n
8CCnGJmXK5Gxy/WtB+NwSDwPbTC8FTJ1e2HWyQcMpvglMfCPj4/abju62qBal5W28UeVPzPP+TZa
gd+1Bk/hV4QN9t0TbSsnbE+Mbi/e8pKZgN2244IGklwiNp80jONiIIpsJlrA2sHByhTuPXNwZmqX
ygPP408J2yHlnTs6GZEhi2jARzAVvwLvoe6vXLjYvOh8aCRLaYQG+Xl6U1UakD1DwtCIfZJoSO8T
oep5GuST3sZ7Mx6RCaFwgi5mMZdFP+0iD95rLXp/ZfPuTmsZsaNk3lZRcfWH0TXJbI5hbhb5OmN4
9iwhD60mhduo43A7Vn3wngn4HWNp7pnfZFtpNbCgQguAUlAg7ffItkRWX6B/WJKYhdp2Xn0gnIva
Y25iER+7v7iOziXu9WU3Okhk4vi9can9ongfm1ircqfJNyUuSoEhcy0gTjHWw2dGPllWPk2EpQzM
Gyx/hoHVH1I3HpXSnljNrQLHvBQInjfKxQdAflYYfDnMt+sk+u5iFplAJ058o09+Gvv7tGSvHbD8
7NF9rJRWIW3sk1UWsDatOADFxHOmiwwYk1X9clvowv5F+l2ulb7RNaRigb8ZE96PAOYAR4+Je3o4
hggTYDiNwINIV82bJ8uefqI+NSj7VtJL3tCdw6Zqqo2K9Q8b9wUznfhhhdh9+xKQqmHw8tlQ3db2
/G0XzZ1f2uVUrUiQFO7F9PWvycs+zP4x1eN3rZL2UCT590BE3qDw8cNtUPpwRNXVrrmJPivHfRb9
+BkZuAFRLWDoAtxJ+yZ+U1a7S6TnUG21udZr21ucshvw5l38cI0DJwMZly+LFqC/6plXYvF6yzp1
IyUMOYW7ZWX3ofHTAqMnkXiihOK3QOyuyVMdaiesKGs6KjRclStQvy/yYAx3BAhPC8X54DTyk/3v
wBEDXGKiOV/GDE7DVg+WEMZe1TgY3DoIAtq4/HFiNMjd2N41A16n2Vm8+J2ziZt+zh1BTcIBS3pE
Ve4kBKb1JOyDnkr+Tt5SyprhSSCjYNzuw5u3eS+y3Hz2+0ehETpLGN5c07MxNtU/Mig/QyKjFzba
Vl4GjGJpbjKu7KZt2SPNZcbF7rdpPgcL5IyOAHxpWPr32NcEOTM+nYJ2IVx9XHEONeT6HKXlnGVE
8p87h8baPOVGFG7qmVAgstchT2kbIiWWZeUyxQ1+E0/+lpiCFuaQcsHWFna0pkLVAGwNhRb+nGqW
t7DlkMWbq/TXonRuOdAGar2Y/ePA06R780g4r1l0pf490DnT+L3ioBqp1Ht3UZ1TRuyo/3xuyI4u
CZ/rIhgx5emGvR/q8dnMgTiax0HhMpPIyhZSxGI3NiVnWQqsWcUUdZhX+UfT9NSwIhVhiPLRtefG
lyS9NMH5ihoDwwGiGkrNpTDjCxu9aa1R6Swb49R7WscmrsDZ2IrHLvC8bO0oCPWFLY/4EcmozTs2
GIb9TIBgvnUK+xTlPLaQffR9YXd8LWKOqyxZ/gys84uI0V4hKMw0L/B36LUBYkjxVw+2+1LjCF+E
xuuYUD4FzLUnfG6bLCO0FxNPo5nvPD7IjPXi12Nrw4J+oqyeszMjW509yg0kk9/xEG+Fwu1QEjvT
DStO6m7ZkypI98Emo+CNYlZ3zCJj74xS3/R2/SYD7eB2Yg1qaDXA3LCSVwdHOqIj9WMospyUVbwG
Ma6bwUn1ZYZvpegbno+CfCQi043ptyVdDfQTqpCkC7edl2/HMSMFsez+jIpT0k4UsACeWKvEQKnI
5jZKDrO6t/Zd1d+VKm4gx77MuPwMnK0asdXmtXwzk9jE49gcYwVtBQDAKQwxoNUj/VXt9xsV6tYq
eBuT0VxbxYhQTgZnWYEV9uNP5ZdUWy23FJE9lPke8uJ8AtKHjPhncNnKl5NxKSqdijVuSIdIkkvu
UfzX+LRWGAa4y1niryxkr5jpGMcxjf+1Bqy7Jete1PrJyveTX2UX34W+TWwd44Hg0nHcceubpEWl
yE7oQkbIEXX/iuC34i1KWkhFaOuBl4e04IpViajzaIEIbtlYTMthU7MTfmlrE4RjYVFMVPLUNvbZ
4M/EuiAYRTMsSwL8dHoeU2/KLRwG0s769petyetQFBfQHOCY1Zvkptr4uGyZSAN1NGI9PNB0I4HC
I5CgtOLeXjYjKiSjH2eAnnso44wfqcvw66J/k7TvDYFJ/qwh4kcH4Z3ErDSDFMWi3dsQOEvJR1l1
aivr4mOqi31fo6jyyEGhpkxzHvuEMoQwoS3mdAgxQ/uswydnYVZP+rQOXEzShjDInLRT3jXZak+J
pg7SjZJNj2RmGcO1WAv+rpXmxx89k9F9rrIr44Vq58m9ZTMwYK9O5gORlkaofTS1YMRqWsy+pHm3
y/JqBqZgP8eJmzAfLFocZ0NWxwskdZ9sNs4hPU1FDcmWR1R0e8X/+hIdp+3CyIJpM9V6wXYVMdo4
6i1dvAs2q0j+mnmGkw9MuIaQA0F46b9e6iZuNf1NPA8AodekeiQr1yTLvgJRmOGGXYcDJ7Vkgm8a
MKsQAk+71hZcFbVxSUeHcWutBpYEwJ19IHyCf0n0wq6r7HApw0EuzDQ4joHF/m7gOeuwtCSaF2HO
SOcDBfE1b8T/GyQaem1ObEiXdYu02NNLrEBISCyOtxQte2JwC3lpdR9AHhTkeY7sOgn8tCOvOA9Q
Z9bSNX3e8c0wn851azewiNo9d4RFlAgWdWgUCHtcpJNd9V60480RoD5Dga+64ZRnQEQelp5+ht17
Nbmw74Jr4PVvRNT8wiGcTdSGXDoBF0opHkbb3FwLwYIv9b8hxZZv9dJfsv+AjFhTXVoB00i7hglY
BumS44EpIS/WWyEcJDKU0mFIGGvIVIhOgGWqz6Yp97+qsn4QPnkANrOvM0zRpAnm2lvNQQWTA1QH
pvs+vSHiXkROtzUpNZktCYTDzJub6Qcu64ci/KthE80TuQcThV5Eg0vJjZbLS+aDRA+maJ0Ewy0J
FOCvUJSL5FEG1ZvZjx9WIY+KkJjFtXYaEq/BuphSf8md9rW3QAkb3Z7VxC5z091UDwc7RLI5Or9e
HF1F63zkKcdmIJCHGrwI6pcREd+2x8KgzBraE9oPmJVx53BrAJ6EohdAR/r/H5ClDm1NqruWUIZM
1mYACTqMybPokIhqponGLnMQujFvHpEeRwYMUNzVLKu4K6yJhKU8uRiI6xKTlU1g3oMO91WdvJZY
CFgeLDs2DK1UzwzmcUk5w3MUNyefpLqqCHewiveaql+8QN/rDWN9fAyTuinWDHoEnNOIjlAWKA7m
cQkb+ZhENXAk5S3Uoqs/Defa2Uxlv4+L4uwO/Sa38n0YqVU0Iy6M4Llq4TuSNUefpYXR1zBRlHcI
BlGe4P6Nv8BzvPd2cAaUj81k54fyHDvBRbVbynFkK33zajjtwQ3cj7xj7lXg7dDzj7DNyY4tYILx
StgjxhmnIubRi7djBYptUsXSKok9CBNOg5qkmdru4eNWwzZp1KnrKsjGE1Mr8SWoakOmP7BADw5E
RzVw+oKv4k3N1SO3/hmJIKmXIVDaVb+mC2+2NOKWrF98zswPVZZTziqMcGlqhLtZz0sDiutMQYWD
rbBsUYw0HeDKIbnyBDzHDsY8/70s4g8BHjJMjHNI2JMt06+yBZMJDB3TjLkvWe72Y3KvrU+ZpQ/2
9WS7+eN5jDlxJa/jLOvW/AcQB3AYMVM7IxXwsOut5c1Lg5KHWr0WPKW84uMi0/M7YMudOabPac+p
Epnjg7Hxe0yQqzZWJ7iPZMONyB1AleLaM1eiylKsfYD3zMxZdU5wIhYWCmSG36MK+RzG4ZRMhbFt
ER0uYmvWB8tjrwPzH4t/DlnDozDftNh77VrjFUcQU/mk/S1xc4/gO4IcAj3clsWUiQuQqKucU9cL
hhaEYi0jh8S0eJukUqxZ2B0qr/pXmdofrrgdzTPo8MQBvmdpz5lNd9HK3Fi4fntiikiLQ0QfAn6c
MAgUVNKtvLi/13N0dRCYf1mMod8dEfX1TygTkXzPxAKXP661IHeNPjq7OqXbh2mzgOUXFyMM8fCF
7ee4zN1tJmlto4okAaYbuZZ+lH274mEnGzeP9q03HILYwQ4xAIeXhFHa+QwtGdnsFjhPGCdE1AdW
+NBr+U+ZOCNbFV+RdG70xOPmrqAiCpxxzVTtWfkfzbx6o5D4TlPV7GzBrh9GFYEq8d2Y4IZnKeLb
YrijUnlJtF2l0y4VcX+mef7WNFnThY9M951nxcgcu5q5YCoeLPxk2lqxQV1mArcDRJGbKJapy/dz
zp8ecu4YY3gxEm+b9c5n0lsXuxWfBQuqFSbkQDNPnVv/xR3Bhzny4MwaH15s7AseQtH+RcT3cb4N
p+yrfJc1LXTAes9q8/fEG27NaP44UfSqLPGWkTJIIU5Ah1NeiZ5+cgw86R5UuoAcgc7S1jadSmBm
B8V02mH+yrQQtnM2/dHevRqu2S+ZqnvC3rLDIGd9qwAHdhAqlvNvTc5ssnULwZY8fDLj6cQi56Sn
5Zq27oAGdsZu/VYV9QJelZ54djphC3n0Usv8UwogImHdZYzETU5bx0yfB66sET82X+p6EMODNhEB
LGW9zDg4Eshiy37yzpMLDyAHwGQCOMmnF6823pW0vyI/jjmMxl9cOPViqFCl6TggaG4OdT8BdgcB
o2qeq6GARUx4X8ZcFlH2mx0KtHk494Z2G/TtheT2DpJrvmX08u7yZU569tozocctTVygif5fddkK
OW+DDMemGHQ8ODERbWbQDytCMeO13aY/mHrWZdJt6XAJRHUWXCtrlnAeN0Wavgz5N8rTqLPLjVe4
ah2ZvPe2G1ylnrzEuYYtycJ0OsEkwaNFmvr0ErAlZtP2DnyRlxi+kZ1UNyLl/lpiXmmUSCCX09pp
aOIVerJF3VAnfaOWhLcbtTqSjZAQKuOD/I5ZY0VPZTdzEeQfdIO4bMZiQ3ooLIn7OuHAAl+9mNJp
IToCYiKieaiH6Suokxikhf8yKeylVRWXEX7Qqqh4ol2+ewS1K53bfZWBMYTLqq/tMH+P6uCoJu/Y
dXviyW5p1271vDv3wfAUlOkOrVpFcNZWoVNLWv+b/qqQZrj0B4Ig3OBL0yI2CTAMS4wTi5AIrbER
a2gSe1PrCLbT2IhCBcbEzKteoBkhLm4baSQs6KNcD+yQJtX1gBobnEoqbpkzlNsWdV9lp8/SdeSy
T4k28GiisQrDDmeW2JT/7FwdzUoejZgB49TLp4HzqXWMddyA70L0p7U7JNuI6EktTmLWTHkJ1byx
v7TYRYwAqTYvwqesbgBqStQIdXvrK77NUmWIXI6AnGnnqO8Xsf5qujhvM5UejLrBpnfpONcm8m0X
uhv+ze/gmLeXsGOeTTV/HeL+qCqNhG8TGk3w1XvmwbeLdz+zngpgAiuhT8htAfGXtCXPPYvdldcU
59yV37WGpLFkldaaHZag/DixPDIFPloBeCI1+eWz4l9v/maJcS1sp94mmvNOGZ5Vnr106OwX0YD5
XVX7wWTNbmLC1Oq2WDRtygPagSYbUflT3xR86NLCMJCRGT+GpP9GWPHF2N0yTrUF+Fn+vYc5f07M
woWfLfTUvJpUd1rDIpn2fdHSV3a5eGM7vYvY3pItcjcHRN0BCSCTY90j7M4td8WaoAHCFEjL0Bmb
Yx5bdGkDVdN7nobu3eonvAmJv8mx2pmegk4OwM/hSzGL/7dcqyg49xhTo/CHSb6x8EboIy1VLmu7
Pzxg74FGvirsTsLPIctH7sosIccJwIOBhYygaLGJQWuuTOviCkpRSgHIfS3iPiDZpiLV1UPisgyP
YuIa13QfwxAADuY5bzjDLgIjPnPKn27yLhYGIE6gskXVck6if8iV4qWotePoDKeQxCEZbVo5rANt
+KOGKvZtwLRcXgnJvLVW9BCVvW2Ftx0aVpmasYKYPbxXgXXmz9HWfg44ObGDQ4BaWkiDPDeLHA8p
mrP/VIviUzOZRKU5pr2ueS9yJMnSyr+rpts1BqyHoKX8qEk1h8Mk8AaclVWdBNftxjLc36wxsZLb
z6QGsOJn5IzJK99EDYWEru3HxsWj7embZiA7h/GCM3iPKaWgsX+zCHbirOCMJYvEJCue7RD8mgC9
H4jiCCPs7Cr/KkCmNd70ZrXWuG519WqWJZB0Z0cjSGZhGnyR2HAnG53gFHfpoqYrXBM2Hosctk/a
uxTTLx41rGvFjkkVENmuu6RRtBclRUjsUcokODdrlhk1wPXAeWbrcMIvqQ6p8j900lWXYmSIBlcK
wfhDtMFf7eHeb6IdWCjWLoRuFnh53i04Xn6IkoEtyZoG75BAGDKcp7I1LiJvW+aWBIi4GmlSFYls
OaP5RNbHwggp/lhuKZCui5YVCU+yu+a8TiESYvB27elQkEM4acgcbNkPexTWWIoylFqqN07aaFxb
KxvZkGPT8SVyVXm2po7q3D51PqkaiKudfvz1mB+sAhIh7TlTTDjDsQAl1+OfEG55wytwzafiUiQ0
6ESK/gOvdR56pKoNIWdoQVJqewxmyLLZnPbV0qu1bd16z8hOlyBYyI0K2QckXPtiPEx0kygVcaQb
bb2pnP6o119xMGfZGvKSkKrZSMGcdVpX/hv+csi1LZMqa8T15BCKEGiusQ6NQi4qjwRgVZ27KDxX
lcG8noqKyuTh4FnXZ1NP7RBVDWiDaJ93ouvPFsn0sfSuerAmbe9Nj3xyYKDcTdF1LLx37N94UWjd
ZD2cNT+/GF6y7WBFAxuLtOjDj66Vk1zMvL6aafuXkJCB7SySwBG5yfdJHMDqeOtrda57tS5NeumQ
RApS1c+AEWNsXtzD8wuHxRogCiK9IvV/ZfqvECCe856p7VCykE4T/A7qJ+rCja2pe1qQHNEROLBx
i0+7rX6KYlo2PaSKuBLXwLLPvBIzYYfJb1RKFK8OXDXvLIjNXNVFgKYhb+/gC5gXS/1WlsG7kSRb
IfpNpHu/tZkyv4iHY86AxzP9lyTV7x2CM6BO68SLNg6gUPTZLHpnY2Ol2t9J61eQXEYSGvBnofcF
+O91dM9mda1l9i2yr9QliS5w6GgrCm1mX7MEZI1h8g/jywZ9GxqrUA5LVZ+p1aZdQKdMcvXL4Pqv
bhAjTC8I7BP1Zy+tPaoKrpqKYs+q0+e+Nw4JzEB42N6HoXn403lXoxLPg8geuT1drfFSAEXwneHg
m6aznoWTyij/IgxHyeg9skT8gNT8wcq9wdVyH9EaYBjkmUTE+GFV5UfJuU7u9tfQ+BdTCxmXhGwM
TQKE7D58aHIk0QH4SvvuFO0P3w/ipmYJLxBzuQ+DuclTJmsI40KRbqTbcdP3NJfdaG+51Z/lBBYk
+gsqu1hYRnCtuz1l4zaSNUx1lhJ8lnPwQ5+tc138hTRHeqmA+8yTO+NW1GA5BqMKlpNl7gz/iUCS
H0cn6YYg3FD5367n34iVOmDGWHI6YrBB1SeFuJOJyazOFkfmGExSJLPc5icS3XWw23XdgiwWL/Dw
X2xBQVVQQVZHskbvE+nsc0NFI8AeLLJuXUZpNVQfJWkPjYiekxhbsLzrxbg2EPhGEA4lalnh2vS/
6mzo4w8qtmefcVveA/Yx7J0CS1qnzZ2Auz/T2dujwzjCgQTQXBwi/Aq8AaHzzCm3p4PZC8t4mX+4
Upxk5W7SXN93KjnHpndIqXIbSkmdBSGJnPEZ646GUUetLZPCWXYR44lUu0JrUsv3gSMCmMpBb81/
ZjQ91071cDqPcZZ3aWeObly/y5Fe2JrrwTxblmOMomfunxg3MEskMREq/id2C7ZK9SmqV1GY0Lrk
8x45oXKrKtI3f3sXblAseS6NlMQC9nZv+T3HdilijiTHJyDMRV8dRdjhgxEJK1zHunDWNkU7fkgG
9XHUwfXutpx3p9amA9ahEPsdjGRXm2GqDdoq5goV1OxKjcbC0HUsCf2uH9WZKIbfusI20fQgqAPr
yYPaEJ0SOLZLNpg+C+H8DFwQm3KTwhyy/lwUkL1AD1XH32MSjlBHKZE7DyZmWbPfNug+OHKlF/0a
IXc/5wJEt+Ep9/uPupZPamKqnqHhxIc0YBlvEaOUEbE94fhnuS6K2IFfJz05ofjMSvvMHJmJfnVk
08Tw2P+oeDymKrxDdAZGVfvHIKAAaDSO4hHYmjur1Gd6Ix0ZpO8fhSvjyWnGj6BmMO7bSM9kDp8j
fTPxH1dB2C4m12UmiLvl4XkoXSU3PgXbv07mR7dXnG7z7xMkH17NyxvbiOZlxHZ2bDHD8J3thvCW
0tGsCrDfDJ7EoQkrPLw0M0uk40Ri6gxkGQhHs3s+KpHFD1W0s0vtEgvzzx5uXlV9qQYNLy4qqNAO
TfzUDeTriO+iw8pQZLzjCUC0ET+abUI6brs3djT3qLYKBmakLNliOLp6/EJePe+bM4fRYdcIsi+f
lgU72YakS6ZJUT5uyRnA7tZfCw9JRTewzNcQnuvR8J0z2uz05CmYTr07Ijvu225DSXxu8pyFdYn1
3WSgNfCjZabH80pSecwZhpv/KgYzZdHqHFHjn1gh1UK7925f8kahEQit7qTlIOSm4EOLcQ2iff3T
JdvlYvzySs4TBa8PhJoHOYwo7zrMWHdimNSteciVr4gzP9dZA/CwgsVDhcns2b9hKHzzeyEpu9RX
J9nJONFPnY7WQjX+j4uRDa/VbXKxdnf1M/FVH07MYIXMv2Yp0ImajX2d3/8BDuyijiDhCwcnSdBk
PyZl+ATmg9E2AuWpdG8yO9ES8VG3ebgh/AXFN4gv4JrkIUyQYKAEkoQeP3sR+qMekakaSODqahbv
cbUzZne7H+r5tn7ovckyK2Y6ibt0CQrZ4qM2nrwp2yXGvJrQV840IdYECrkgsOsLUzRG7sGYZ/3y
pjXhfeTATm13XeeE4HiKTgdTZmQzvsYhXi8tZvbN/GIRNxGYR8zVO9Abt96jgyeVC2RdCQiLHr6f
cLfx7daC8oldhO7z1uXTTaXFR25RHbSVWS8x0sA251FMh2zdwYhcsdx8ZYyyERFoiJQsNcZ16Nzj
Ptq2hXaLtIr2kMW+Xf4pT/41PKyMLK6ZtO8jmJhAF/NCgrikTn6YVv06qm04RKcqGJckw36gsPjy
oBvorwRzPXCJ1TTT1RJ93Ydj5GunLTXMvw3QjCn5FV6BM6hGnpbUL5Xhv3bZ+CrG9uSMCctxL+Ss
Jm1nwLbp5fY/0OhfBpJyE1aMNKHcem6+J2Xhz2TKYwt8fbMQ3rOvMYOnXnMfTU4dCIUEyiJ3AvUE
pFft1cndEwiNi268KnxRnE0WfpSWNk5mTwnJe7YgEYv9IqVUdrMy/4cI3A2SMTsIPsMAp5nORz4Q
IAqLWJ1Mx+PPJq8FmQBg/kg/SAs2QRV1gGW94YPREAPWxZiJjwnDX9Y5f5o1hqswmR6Gdu7xrfNS
KwxNzDTntMiB223hxBheRq1ZFg0bUDi8R5jVH0XrPWpQTStHfLopsyYPrk8za3jx6xC6zMxbItmq
zIeKzBvK8ueoJznOqeYWcwgWds7rMlYoLZiRA/UI91bvsT52H9VY//Lzb9OZvCREO26DIv1zDfcv
o8lXDQrXtENDYJfdxsIqTQVq3dg2MHpeo0v/cjUmSKj7iRiWxiWzqq9q4qnvSXGdLeErqfy1g1EO
M29GWir4utJG5uxDKiznY72QDGBZv9b8T3VRPcZavFY9zhH5z8zD5zxuXpKi+7VoAFapXf8iDtrD
h1phkl/5dfmFh4R0n87neXqLsAQzv8POZFSIQGEzkrN7wSKPNtNoMZjGd+W+K2z8BJyTL9ckxCfx
E7muc8kS/QuAHcqI7jvq2ieB9KJwdTStXKzcwgEyQoQRvsFX6Y7ud1S3b4Xpn0YZXVxdkM9KAldF
MBsooCUiCDQjXTOsE9W+ZrrzZ7rN2+B4+8i03vnLf2JWfqjH2OWTOmVoJA6HBjsptEzuwDaglA9w
q/sssl4MltTQKMzvUcVfcpmHwanDsr3AFfEWjtFLqgHiEoZ/bqNhx8oOnePSYIHMlrX/9er6VApn
2yOnhc3OCcnDGfEjj4H/xyh7nL51OY+zS8JaTF6JcLyrxESyiDGBZOd9FmCgSkkXt+nKyxKUiCpv
Q1/y5drGp2e+tRa0VbYvC4PDeplK+7d8S13t23cnHjtXB0Pmj/uS6ApEUOWEuakoKDmZ3kZ685e0
0y2a2LW247PRzamOck6/JQZYz/kyWt+527ASIFaz0nj3LgmwEsBkPahoj1cpA69RIuqR2i1IWclB
oKNdd4BXx3lKTmUz72N8j8cLyrGbcfBRB7DNKnLE1dW9lenVzfFCzVvjZxIdh5Xni3vc8h8mUmKG
yxTxjJSDiV8clMJNMUiOh8yFNZda7r+pOOWW+VdXqKb92SwFKo1jNXiqJ8yQLtvVPqmIukFzS6pI
ODClt4VDokpM2huyEN50m9IeCqyGVSnJ6iPgU7G2PKb/VoucK4n7OUpr3lYSp4V2nNsU3lDABq2Z
wvcgoz0F7yhZ3qN1TnR3gQNtBtuPqEewFSHy5VmayOMKtLtTJpfKyIZ14RO95W3bMj/IWn+lhmMS
3PMrBjrJC9HFi9K7i/mQrX+P+IJuAXy9s9KpxOp4/uyNbJVHr9Is/HWe6r9GG541xQII7dYGjf1T
iEGQsXF3J239yRH3xtYQZtaMxyxMpQOHf1NNaItQxvP5VKrnMzXjdNG6+Z01z2EUVEm9afTMRSVm
TfNtwhOaNRV1hncZTJaA5UAoVmrLXz+ehVitjeXK+XV1VJm2YlaHsfE+OcF73fqf3uyCwoWDcMBH
+muTTJlrwBpzHo9Q795Y4sz5TDhC7B0QyWqNaPEoIJPT/VJoq8H+cnIGFyrZleazUqJnFqJYnzns
ZpmgvzQO5pS8gCtnkRKUiGhTMk1dQnamMuiI6XPqEx8HdqDJ5/zjXOCoWfAhAXXvWVrmDlG7TlSs
MYkcJ4cURuV37FFV9mHYeCgHt/wztfLkTph+Peiodm9cNBUdiT9H84eLbO0I7au3zb8O/VJtMlub
0tmPVuqs9bHtRoJ1bpP1aC0hBqXkRjlaTcM8ib1ugksxalD0bCSw/PpPsrNXZjDxPA9UTxEezyXW
13dNFKs00Eh0tm+TAI9fGF+xTi5pFV6Eb70LGX1YTdsA8YweQaajZIJOk2KoT13Urg1DXjfV3qYA
VZ/Anef21cdgJXBYx2jjC/ffwB1fpWjkx8znvcMpgd9SsmTgOmQN90qct0UyagTFfAGSo+IokVDv
5EWY2R5Rw9nmRlgwiMGpV1/EYKC1c6EKGnVyLCiKEU2gaiyYR+u2V26cWrHtEnTyPQrMdT3wFmgp
Q6WBWU8WVSxNqLUVuPFlXea0OXXwEgQRHxaQc6JWrGvO7Sia+AUB+JddUUiYjLfnpRtBx16xGSNH
X+XMGC2eYO4G9aMN+SNm3Qc7Tp3UKeljHqCp1D5QCvaLKB7Cb1jaLJrydeWY7VXoI5yyBvq2B9ff
MTMy6nnMNYzTsP/NHdI6lvu1OGQ2AQmFCx4BRUJVl+nJim/NRP8MeNx5N0n4YZg3zWDf9IJKlYXb
aL5JWt11NxBCaYo8WQcJM4BQA4wiCP7BJx3FC7Lc4idqSybgosKjzEjN90Bfmb1ott1UaSCxOz5V
v9k0NqxNaTAnqWbYto/CeJ0MiHWbPEhWM7sS21XPWVU7wEC68GKJiJWhR2YjKH1M/aOwecjamzex
sEIVtSlco9oXKK2aUketFxZPQ0ZxHvqOv6l1d3rXUjMF/3hCyM2+Uqd2qm1yvkqXc6iwxXayy61p
M/KJHQwk6VMiXbGKS6NdTQ3ubrByzEwmpe0bdYUnEAPnBUjv82t4zb/Q6pl/nd2plc+xp323omlX
lpjf3Czir8YJH+QhzFz56nddsTZc495pJvN86jjUK8SE4ttdlYlhLaIw5JpK1AfD1oc0e/h9hn+t
JgGnnQbFvEtyEFZRXb20ffQKcfQtCsHyJVHwlXpnPychV49IkTJiwEz4RWxoFw5dESo8cx/bAW9F
Hg1L0MZvxMyucQQc0tG94TEHpsE0OkIZWLkxBlB0D+N/jJ3ZcuTMuV1f5Y++NnSAzMR04kgXVai5
iiyOTfIGwRHzPON1/Ch+MS/8ko+PZIfDFwqp1WSzWAUgM/e399oM20dRDFt7xNuBX5nOPTZ5Hjiz
MxnDvUCnHCosyGZbKU/wG9bzEfpvHX5mQlzEGBEjCOffXPJX7AgroxofHB91WltacQWdjBzHoFIT
ZtEw9Bm5ccSf+hJOBjviBkqvMVZrIJuVV1XsCqIRGWv4cWiYjvFzKV3Pdwx9gJTGvHO1riPQuOJb
KyPBI6yj4aefzpGujmQ0UZBjjc4VJkGtdF+rlvY0G3IDfgpu7kn4L2mv+Q/FsODjZIu3TeMJHQ1g
NxZvTRNGLHmbVjjnwWJLpursmCqJDhMUu84q7kNtejPZ56sZOw28IjSI5KNI8C3qDvD40MQ3LZ5q
V7sfoBpEuXGrz/MH6bKxrz+qqgVxGsyMV5fMs59dDeGeA2AUHPTTN7TRnKlHhxAM5WL6qDLSqB38
wMUp0vuHVqzGWX9NZcxYTw6fOBf3s1vs/ci5qeQAATCEz14UxiaYmCVlPa1ZZO7eJpMFitgnrYE6
aLpIYTmtD70Q7D4DxpcclXMsZhrIPmrOUZoznneDRjgt6qv3ObBn2ISQzF02KgVn7clny4FLj4dB
TtCXXfbLmCJ7wqHeKMDi0PHVzRywWodq3iFkLrjrqGA80J2TNvPuFG428g2AlAo9EOveKr9xrlKo
NKIrN07yAXSRNI79m6RmSZV6fp2G4Mxnxg4M3NommkF4WETkV/Vovi6iL6vdgRjQdcx4/cD14RMc
58wBBz6pb7d075vGvpH58nlX6lYfOKP4RnOdpgtX0nIycNVa73hSiUWNFvlL6Hbv6iXW26fJiVnp
HR5ghhu+RiMhG983v5KOuYulbO+BXiRIqrT/sffMvgSQAtKgnGFGdR/yPk9hd7UjMlEgvU7SwKvH
x4yaQS3VOr9rDHRSFO/5MI/iXu+dDa09+8ooP5zewqqgZZfZ+EKtZ3dhdb4X08ExgNOe5vDJmd0t
ea7ntG8+zYQdFUnpCqL7vo305zQghkaE5ZaqFxqYGmxVgr63lUM0lie5fqZVLnX3Y+TcoegzhPIb
fYXK+VTZM/3WyU+di4fIofmAeqSvNHCAIHIi9OnsRldmMUp3zLqxwlHUtLg0gculz0BuiFtAsqXw
6w4Owspx40MDsqHDLp8Tv9Ea8d4O4txor07V0d0QZgSYy5kum2pX5QR403Ivw+GFGt2jnjKgitem
7n67DnnLprnmDStBn9wHgWtxWH7QMkyGVaDOejDuOGWR6xrJeEt9/D3T9gbMCRHbcNHEcH8N/atf
ebj+HoEQcRAoN1lcffhTepc44hi6pIxDQSnoJNe2oGaR5Ncj0+yNpsEnC6u+24gieBq4fU2n/41Y
tJ/mN4PUvouVRipkcmm5tJFonzDOFoGSrPxgPdYh2/y5A42gZc8cm786rZ5xiopHbgreqgnqQTn6
1yT9NuJ8PyTYTFHTWXdqg5hGuM3n/Cv4s+pNh7c95RM7EZdSEtVWz9OQeTbYVuQmgPJzDES4J/7R
szXr4BfPqU4QIeQZYQAc06DMxealoX2UZ9iHms+12a+DpPlRFanKqkAQ0GS1OCpZj6iRJVHTInHB
IcwEN1+fyQNs6HgTlPOtwbViDuaw5Rh5oJkar+5M8NWWeE56DQbB2O+GEVpsrIPyIUOxKyJ6sTC9
X2YMDm48fUjgvLQKMOGIExeTEsD1EYnbrOl76ol4hpn5uoRXOoOsFo1yXyqseSaLmcht81mFkDm1
pD6N9WQfXHmfaO67Id37tFHvaTWEG5ybrqHSLchbYIZs0BszAf4wIa9BVDqEOO48eiaOVpJ8tYDH
NawCESiJBd/15ihXwYEh141j13B5yW0eXgj+YLvrrnNOjrmU3W089u9jOjVnv6+ueZCAmK5CLEUF
EyPqDRESQ91OCCVoDl6MRTSjiDD0UfSVC7lFbCvCn4C81bOxkDIUyVgWe9d3Pi2ZnzvIOiolhteW
OM1cwG9oLGu+Ayex6zz7BhMdWnAoWFv7pgDZMkGYDAee7v30u+1J0raJcwoYSxyLQWxTt4l2fU0A
JWkf8Jja26FH9gZKEyN0fNpkKVjIa+G5bDQZRaOXKr3k3IJ6RwoUwChJKpCu/cW2MuVN7s1cARGI
S/2+jVEQZ6UgrnCKNk3OSfKlWKQDMyXemCr+j5LaqFkn5tx22m0gy9nzsxlRzccXMCGZADR7S4cB
2m29hyXSQ+QOtIOOxcttTAzo+c4N9ecirb4n0e4nkAjMb0sLrLBQJsYhLBouqXphAXqmp762l2Px
5Jcex9BAZ54cg/5dJ3nwTOfCfdkuUWoild7ogwut3+ssl4x+zJ+OOIGeDXzAM87Qpv5M3fRr6B3s
/HZ4qAzLWSX+leQbFqKJLNUQtCc/eDXr+mLRP1yXPE9NNrlrTGKvuj1DczTQgpHO2Qbw3IxRIiVA
AHKRt9qZjFL4Umr3cTA+mylzyX5yN3pFOxk8VGvZ33vrZPJzz8dzgb+LGxHz1TntR358YJ2qOYCU
Z59DtqJrgr42llOfo2od3JameW/nOE+QMX5ok1mHiMYBz2/lLitgoH2KgDsKZBVTHKv8iPUGi6rl
9Ku9WZW3dYL9LvCNbmPiXAuj9K2N+4smeOZUGdyyTOJ+xouAvDbcjagIZPUgQRkJZ48E+l4q/RuK
xHjosMZCToFgahrPjWV8G215GxJHP+kSEsFYB9ee8K4LBB/bg98ASKm/Yz19Ka1XLvars/xCzM+3
nFY4uQMWyJoHG+kXww1tcJFOhDVvJybXpLYq62lEvF+OZ8R38FrFkPq1OQBH45acTFzexK4OtuXI
YmLop0RHDiZxCpVU0f1GbEfPemdNXZG77WFoMHpaXAUnAaVgVTgw4lzACwpvuls1z0U4ll71uzWn
fJ+FtQKFbO/bgG7RSS+f4UbSnTWQF4j5FHosIptkomHGHOtzgfg9DkjuWoYgU+NXADw8HKw5YBJv
3DBcn8Btz9j4UHAGVAtdk5shqHJPq9QdJ42nNgKKQclmsYUhaVgVu/n0EdrITMzdv6LU/WQFnpds
OreUpk6UV6IeYFlOkVks90UOZFvj+sSrfkfFJ49uoj0APGYYmLcU2NqE2UuemKnSJCEM673pzU/o
SQ+UeqbXKcI6DenDbI1jK2jgsW1JPiBYsJoISJq6VhMrAvu8llKZ+NXB72JRhrrGfkHvK5q+KG4M
eHbelJbvoc3d1NV4x4qCEs5xyna0CwICKDleaUKuW/8nrJK9MU7Fhvg4hyNMgHiuLFjEHH4Eeq2O
c3plWkzfwoH6PcRfTW8JkU3E8dBvN3rEbF5HuM5g5nJQIEtJ05xal0XyGGUcAk01fbf0U68TphiD
DvKkySivK9OETgSX8lSbCm4alXZTN6wzkoCcsobuZJCAYxfLKpcoue1o2SK5ByrGWkZruF5exUjr
7hK0dRIcjIwsKcbGJ4nDaBisnRp578kvhAUY6KrRUkzLDqnN7o5G5gzLmY3JAMt5HnaPAr99w0N3
/Se3KstqLMXRKwiebzmBl5nIHwn2L5OZ2QxE510bEbtPM7mr51w8YdlcGLuFq+tnoXEAqCI+Layl
9+QQbgWTw8egwx1VLGZRGk6cTdhb7tEM8TybuDdsCgKyWerPliZbpqX0MiQhoAF/0twHq4vuRwHD
IMpZ62CbMSNs5tdwpDmpYnC+HNoSQDhT4AFf2XA66AmVBg03MMgTbnwz+6zN7uK2xEWSgn7iCOKf
A++XsCLcGrYFSO4AqwHbkIYFYAsJraLFlgQsqY0AGU86BSb+9pHOCswA+pMIlxqmANGWWcdDiuvN
dnE8zzqXDrbelwCqBkoF54gOf+hcjQceQS4gqvmeU986aMtPusKCLUuludG5Oldw+SoMJoxvj31E
epWxnCNHbOvkTClEQE1UJwIhnRc5+YPvMjPWGnWvaUvVnYTRAhDqMzS6S6/V+sFv2VFXFghYgC7X
FruwMCS8j7DfB1LtMQ647MDKZ10zr63dnysHD3CNvB80xk3ZJXemDd965OTbFQmwoa74tvvgsS7k
AwO9TWDH7rrPmleje3XJ2MuWm6FMm+sAHYdqtdBcpRrD5bjM6hUbt4hy7uSLlDoLWvUx6DnFLhaT
efK5mOas95TScGIvyXeuqU0uWSUw7tlsbYZDvTFLLpm4tJ+nqHhLBshwEXNa3LBcSOUwnXrbPg0A
PWQ8HNNe8ohDiMss+HQtmC7Twjefz+I+WfrgJw0UUlDnd5wRznX0XfbVrojvaiAmawrTjpriEDah
Fi4SDTtz56OAz8sYnUB9hKRrWeYnsf4UsjOloNPEQM/Ch0oN9kdpDm9STx6pu4zZsLIoNC1Gmr7X
iElwlCUJ76uG6+q2T/uXMehP0B3xIViEh4b2qU/b50YPXwfwRKQ08q1NtNQKDbFxKXxrYYpoJvhX
ZIN3oUvQFAiMZi1NErrOVatzD2Ak623Q9J4elru84DlSOfJeAFjWelpHWkaGIA3EQqFC6BtZ5jea
27NrwVSwZoidbzJR73Ts8iTHmOlK2ietOvwtv5TNMT+isYsHGyjEbGkdisnMFiQspQUMRfGojQIG
G1xxs4mHqKScbC0Chn8tmeKJ8zXuUqwmCEu1M79QxgzbFeW1lUZzcABP6wnzmsj0gUc59U2pNy1g
paH87SbP4CMOhdWeZeYMHgdsYJqu8wN976HqkZK1gNleulhksfEzDuRa2tgumOlYF78DCfasjXaz
zirMDmjcYPSJ9l3sj3u4Y56eRcxgS4YsdRY9O6H9ZN25jv97nExaRHxQm4Vx6oz2qGF4vM1Nfcdl
W3kWoc014Xvw8di3Mzf+LAMYFY3ah4x+1kbLVml26cXsEn0rckneU6LGlVp6lHrt/DYHHDmuWpyo
FXk7snS6oR2wXrTmMkcVQEmLhvOpcOxtxMacvCnWyogcpogYVtWKGIUWGkfRlhvR1NZWUIxHbtmg
GglYnlL39EYNXhMPoL6FflIibbZRReeKIKNNGjDCjlMSRDxJlqu+LJM7Hv+bRVGUo/mQGG332DXj
N3yQL87/HetN+hBMEJSCoL5QS1noOWmCUM5eX0J2cDSHW0JaDGq7kL2CCR5zbuqdaePsDGJ5F/U+
1A6+XMnsScZF9JpE43IVWzuHtXfn1FX9GJvdJp+CYzvfhjbldxGJg00SioQCrpgdck17Xq0nqBB2
LXlWIy2zUf4cSD1dgDCZHSO5oGjznaZB9y6C4icRYtczb32QzfRsNESwDRwha5MUOWYbm3oBJ40o
j9n6OSS1Kc5R+jB5HC39bA+1OgapfStH7DxNXJIwmMwzTCivnxKDRzFnGKbbsSGsY1lYL0EiOJGZ
2VYzs2xbifpzRqU+BYTYT3/+L6qOWOskYwVA8uzt+dFIrXQ5o8fGIJWs+uAzQxFhR5u571A/i6Om
y+xjZ7J3Q9PfO0F4nnQga6NeG56GpoA1GOAV1llr07UuQ8fKfogCNOtOmC6LX7Szwi2HYcYqDkAI
s6werbTJvCFL5gOK6Z2mW9wIjrGZMFzodMUxbZ3mndXNJ4y8Ju3Pu19//Nvf/uPfPsd/D76La5FO
QZE3f/sP/vxZlHR7BGH7L3/82817335Xf37Pf37NP3/H3y4P28d//YLlZ/zn1/Nv/uNneu/t+z/9
YZOD8pvuuu96uv8GsND++W/z6pav/P/9yz++//xXHgnA/fXX+1cW8QRr2jr6bH/9468OX3/9xbhd
iT/fgL///stP+Mdf37xnfOflvX7Pw//x34v/y3d9vzftX39pyvgLeWFT2hamI53KSPXrj+H773/l
/MVWwnFtXSLwGEq3fv2RF3Ub8m3GX3RlOdJ1TcF/O7Ywfv3RwJr48+/0v0iuOx27venoePbkr//1
HvzTJ/S/P7E/8i67FlHeNn/9Zchff5R//yCX39GSjktoxTUgmtsuzhST37j8fL+P8mD56v82WyZV
3jp6t2Vr5es46cYNGGvuMKgdI3XJr30iFlIOp1AxiENLLcVdozEGHHJXnTuXTMt/eQ//8Qr/6ytS
5v/xioSuK1dIS7Da8cb88yua/MLPIoFTvBTVZ5YAsKpiHudFikbZLSI2LRvfkyx/pzRRDT3LCLeC
z6h+Gxcx+ekgu0ncrvRE3N5p8OjKoMm2YATCRy0/Oi1TvKnFKM8eQ2ynDiiss6igGsCda+Pfz5kb
XgSlh/vYNhfnftvsmnxUHtbAAHIW9Me5rM6DQ8+2zE2AfmP40DOjgu3xwPxsN4blfDMN+DrzBNYr
4zLn9P9+h0xhc23806fmKtfluuAi4J1SrvMv71EuFa6DagL3KNALG3TDhkTFGoJjtJ4Su6IE2l8H
IzhT3+lJM4t8O4QWMwEOs4CspsfBYFBeUeAhOdfPSMmkdA3E9tC6z4GiU49CA+qMXxSSwJVGkAey
GfsmzredY4JsqV9MCuGZ7ARrB0zWKuxwsjs1YRMcXzcW/AIIEfYPoEGGp6DGmV+GlefTmNDC7DpN
hKQHJjVQJ7p3qXJFAooJRjI4x+U/HKHe09bZ49m17c65DDSgQAeJNwZnmpF43UFis27KACEuKDkA
2uEe8zwbmvgB94tHXW+BlRKL51SKi88sEjoJWrKdvw39RG6Sqs4NdA7c+591YGln5kEYu7V563Rs
+2oBON0162hTZg1oGOU+OVoD4cNWHo1KN06bf2KAussnhhUE6rONibHoCB2R6AJmu3Sa8BvjUq2Y
b6+zjvW4Jl8HrWi+tG1GtNa4wQhTrhNRwZSzMCREJ2i1FW4yu+HgUo+LVRZrT+R/pnH/2i/ld3pb
3LXWd2iNisJKiYBLy1dVjddyqO9inePrABwVVPqT5PyYGrm/NSIXu1NK7qomL9+QN/Iy9gR232OX
mzUGVkrdJoAqABHIXUkmnzOWXMu2h2HdWHuoPquxEN2L47uAFxIEKoxkSnw6IydpOUFkD3RfIwjH
MdSHyljM8ws00fWYRm8hWzqG8+6LixmEYK+AsW3TAFpa3dMwsNHDVJJHLUqFScwhcE85cM7VbH1p
dQOSejzQ4+hxcntGTTm5fX0lBuas44y5Ct23swMYOmjHe8YT/Yp4KYt1NB6xXCWJJjx/INqcE0hw
atrKhg/d2CfWunEoUh3ZdWD9g5+AGXD0JB/7OmN635X6m1XFTwZBUatINuGM/OmXJ0gNOk4j95sC
qtaw7uKYxGOch+9RhCyjOKIlAJFWRceiPIBGVSQf8pmYtd1UC0IKrx/RjUnW9Ukg/+5jGfreRFRg
sdoUdAWFPW1TEcwx+RujiLu2Cu3R4nWveT8wKS/k/Mlh7psGYAndHoKHad/AYAF3Yb5SMINzMkT9
obrhuRmZsRVcQa5E2Fwy86mqn8h68aGO0VOEEccxwc4vaWTX9h9aZ3wXMZeST6YDJvwo90A/sbRb
+o8xkgFtJ+dSyeLL1fvqEIwohqiuYG7u/Mz+YWnB0OV29BAegLfYNLZZbPaNjamXxGot/0qAGxTZ
ZBOaypjwG1xOcX4dO+c7yLFgzaQlVuWQ3VQ0S5UTyG8juaM3cNvrY++V8Q1FSSZ63VIzwZ3WF4Rg
08eBp5ZfUZdMFxdRXF0EkM3mLTHhW34vtMz+vrWN5ph2DK7ypC8P4RTiV0OkzIb+hQ+q3BnE0aqs
3dFvL9QNkTv85hE1hVNyE7qfFJFwMF2FNe4vh5V4OyL6rIM+BsWYH5H6OWwNWbfPF2QCHuoMcD2/
XnvWF/ex1mubzpGHRkT7QT2Ug7XlUsFhLa2vUFDe68pMowYaS20Z+K9NjgEcSFu1DvvhowSqGg0v
1UzE01DSARNO5MaeSxD/c+qJLD4zIibnsQ2VBSt3oZ3gDsdoviC5R+BfDk19szU2m7GGwAi/3Esd
LqFOr6Z94lCnoJjlkgCjoWHSG7wUzbCeKbI6Du9G0DEucE0wR6LGMw9Cup82DYl3lQQwnSF4EBTB
DxM7tMW0KYczwiMLIIXPsSbo5kn/Tpp0s7TpmQHSyCZz8d8JeWAyttB9y2tjhS8ZEx4mAzhlugrt
0Cx5AHSIPbuS2MgmN4x3K1Us4ngBqhBhy23vRqIWx2SuSRGq6oP6AGNV3OBO/SiG9AVi68Fh0u93
WbfjBdKLsRSFvNhOvmuKMFxDdruGUfAa+OIzSuAh2ZAJbGpxN62l442bAWGo1HjRxvCpSRuxEugg
rf4gpwQLDR5JXgfo6kpeIlnwFtHoXSfTuaff2tNH44W3+1owN2EQpW/g4l1ABexlTW62zgFO6mN4
rztTvXOwN6firNJ6lzP+7QXN6uFMQ20II6hFDwDHGm0Vk8wuJ5vQFlBo4vmKkroebYd8aDL0Xoq6
uRl7HRxReOafNtYU1r+mis+eIvFd0dc/tmacnbrgZbRfVFIzZGvkVSQRlvFySrdovLcgCO/1hKd9
bWDR6uvcXAvy4ZoEQ1JBTHNzg9sq3Bi5fmJi+zjkxhWDu1rNsGNJReyB23w1XXY7IOB1EwawYvEW
xeVep3jKqZBDO6xqpZ5vpaiObL/fVH6iMe9Up/GbNmP7hwuCjYdj5lAfR32+z0LgBC64jAFHytTk
MS738tD7vL6IM2IShayY5KPj0mWxjL/iigx9PZPClfjAuEK3Xf4MBeCuo7vay8PmCU7F29yE8khh
EKdjDIwElBD+Rx8v1jPdB18ZR1AvpQJ2qn2gsinFYWVv/vRKRvvIhleTR8amIWTLu7MaJ55Fdouf
UCZbp1b+rpjaXaFXL2k4PzCxjtZpU1QrvSo+yuw10y2WxOo5ooqJye08ruFvUdtszYhIsXbl0kP5
Ce18hwoM3QWrZOFUe3/4USMF3xu7yD9rN4B0xEF8i8yxonLq0YL/uhF1+9z36JZaFJFgat3HzBHB
oYx55CKjKnPiYKs33PZRn1O2fbGn8JQVGYkjUT45qTmsXZ35ohFGexnBsRQdYujyq1lGhBBsmYSg
CnoqwgFFpXuqjfZU1jhiS5/WMJc1ZDLdfdmIB0bUT9kC1fONUZ6FcczS5gT9iGdUjVBjhY8t6cIO
RiqGmskrej6m2G1Zb/vusRjc9yQfBkBlKVZ8VFET/SoEO5vgkhUDYEHQej6wJt8I7x1CUYR2CDrF
DBWjlK4zihvcycGL62bJrpuQemuMjqVsFK/HIiqMUN5oQePRAnYrZlZ+FAMNMm9/qwV0fEc2yinN
RwA6hHHp6gjuov+uFoRpEGYHRemEPZmeDArlaXnq9fhaNmNHLRJzwGM65P2ln+oP0chXLa+4vlqY
BgGG9ZS3YVt27IAamiRCvd3k0RkRBWZb5IsrZoWnLk5/zJ4QWO1zUeIPvlKmTK6pjA1/O0zWRWbZ
h1pMwq3jmvuWTdhKNsULD/1zF+GzqSUuwu6nNHRIayx7x5KdZpfOmxz43gGfj7mvsQHWZ7B57bas
MJ4W7sRlnJQM34S1sZscVXhGBE6sQu0GgcfVN46xsx9SF9U7lN8MulEFUw46hQssW00YUSIqitDQ
oKX550b5zb6aD7yr21kxm6SobhWW1U7PGRFW1OJqlEdZzynxBOb+N5Kr92Qy+aVU14uJcB3zKcXg
J64MbwSkpob3Iyhv8TJ5SXSssbQaQTRuRvO7ycTJyIIUU73DxGPxKiydwMRCvUmdHPTWvs5wMnRQ
EdMY+mdMlhMMj+OZfUkGPKbYcrEs15H/KJuDDiGLgIvDqQkuU19MjISSGqSuga6d1ERc0NogHz9N
KLSIr86wwduAoItWRPtW9M5DIDkJNKtdhMrGISoBe9MsQS5qn9iu2wjzcCJX1gg8t/eLN9zZ+yTB
ttEloEcbCGLNNJ8NPT/FUXPvFqykRPHZFY/lW8fnOmvaSsOlgN155xgUI4dmfnHdCseQy7M+0M+Z
AjicZK/dAtigeYouH3akgLLoW4udj6CoMEk4HxUGsI3jF1hje/zWDcljx8IUYOzrJP5xi+LN8Ith
xSweK11gkMjg3+/s4lTXzn1vkPHi1Nh3zmqyBIVPLI4jbGoeJS2FQM57GHARIwdK1LP8p9UXbJVv
rkrFREsFITFxMR7q0TH3g5TY+bunvE/rEySc23FJNKcB9uNQFqDhiOxaY/gCAK664OPAvh0xEhjn
zWyO0dbo+63qqfSJh9/9YHyUCZ9321c4nmKmiaWu8M4TI47D+mtBO8VyegBawLHXWIbp8cbV+SW6
bEapt2J8hYz9fe2lSpJg0+HV3NjLW45jaK+FvO3KmLimEMW2oGXp+KLvPpz9p7Snr2GU44OdTtTx
2Z/cgMgJfeEz/OIJ0z/5rdGfClN7t9zXrEQX1+xmwoH/jQG1uMm64H3OWh0iDI+HMPgwO+M6z6A5
a+uqMY4jLPWaAbva9316LpiVmKXz3Q0opL1sHlub0V9hbbUw/6Dp4jmg0RUzgNyj/5Ev/zKhzgQl
s264ioW8MKOQTJfjr7SKniwZDN6AfS/LMML3eJJwqNCI2pDEjuLfMyBaOkhVvp3Dzyks2P8ol+hS
bRP2JKZswYXl1kqWz1YweA/tT4zi0daZtLeamcwEdgn6obNHvWj2LCYAyjWC+hANfeCQp9Tf1/Ep
dkuKB13uWPKKdQN3fuIHFMs1WsJh5sDacvKXjCd7ipUhIa5yHtll3qi1b3H2IxJDSDXIs2uf2e7F
7OvfXWXWx8Iyagp6uXSdNqbN7T1kGSWPuLCsOkAQjaqu5RjtTAeaus/oLdUCtZuMfI8e/wFwyfW6
AIRASrP9Op8z6cVW8MFKBilkGKmnxF6YKUQFEwQivWz7uM6LHa5GKEWcqO2oI4zNWW9NefXRlhyr
2rb9qdhmspnq3uiLfILXSShVbIQb3FOsU3iDG6J9KPY7iTFRVCbsCyssNlyrOAguTp9zX0ac8lBA
yHGZS3K6819E1pNg1Wyewu4L9W4jHBNShl3oGMBr48+GIhEZs4lj11Pst4Yuun2XAH2roviUypSb
BmskNHt9RyfmTzLPw0oh+C/4CxLBrvsaM/lI9auPQTIpTHoOOX+ZUXsNuvFYqr4FC9pu3eQJh+Hw
hLwTqIJRZwCqNS7eggIy1JOpMZBsZpsnY/AWZWSgjFEVxylh9hYGzP2JTitCVV6E5X3DFBtvN/xX
nV/LsMqRSCFVFIA2eiIg89NcWyQyGpxgprC8nnPCoZrTnehnxCpiUJvppnTjE3MCi5iL7aUQLjCP
ZBeF0dMTZdFQl+JfDHcgMalnX2XGdRJPzYs9fIHbhWkJomWclt5XlQP9L4mixYY53WiMe9LmN5TL
36XD3V0Ks1vFg7PHDAS6O5mPzYgJnfnCNnQ1isZG7XcLL9Sx8ZxF8POZmZjMuam2hT/ilG+Fw9a4
pIewn2FuYDRTkFjL6aimR6QYaDvzbippKo2SDqN9tZVxfWbdDXn2hOZGQ45MW7YDinZVnh7tR+CI
aNfAyffIQ3tExQfPyIMPFfpLkMA5kvxQmykyeU/o46Vseva3DtmQUrbl6RZE17Aep+ALuCefWmHf
2wlnXaPnSEbQLBtpeM6jYlOK5oczGOGrlCtN1RzgHF05x6k0rqwU9SHIxHOleD7byUsR71rKSxpr
fMRhjGnJ8ZA+bssK2a8izskmadwZBMMJ0TLki8lDtp+DMWn7kDSyKczeE1wCvM3RQasZos7kb8j2
sMuXLmtNXybYea125+j+Nkg5qjMFBeKjWeiAvgyBprEWz4SzMBV/4ak4xWUPVCAInWPIHqmPm29b
zA13RkiTejlsjJFnYYYtnn1RiL2nvpeaeo7cHHYqO2dm4zFNBezbySsojrgG2CyxG6qWPQiphCzM
0LtID1kGMcmspQYuluO3UJijO45q69EwbM81HdLNkJ7otP9SgixUyW3LZZ95QrKlCVmhyFqa13lQ
2W3BZ6Ta5cDL4eBASFb3sKYFHhudGxJxCCdwjNeUlu6KZiDblw7P1NAZJyOcHjRZ3IZVcMk4A6xx
fRaeIYdDpriiCul8BmXyGy9cRgYguzCqpM296u1DvPzusqsf+6JnPZhT1jKGtvSFWLSXM/w3OCsh
ifYQIQG852F7YBtQbyy0X9hiy+yewTSNPoPyPTFiMur486ydkhLoJUmFFVwnDnXLvQXVz19n0C4o
gEYIjSGtC2ZsvmQSIRooaaNmeWGr11utSKATW4WxJiCZ8nauEtnvmLYUu5a0Ib5/2uWmwHmmqgbk
IG+JiXtJqZJgiX3UtYk6ErVpnTvKfnFqT124L1qM6VOgX0ffJpwNpPswJIivQV9c6cCFUhLiaTU4
rwYBHpzFxSlDKodz39nYHNmtXL5mi7ZbG2y5EsKX0ZK5bMrodRiSS0k9IVaYexAMxrqZEQU7EkVQ
FuBZReZ3nbhkZEbsTvWZ3CvBWy0sjhnl0lnFZx6B/tyUetTtBv0N4ATh4tJ0H5ds6hD0446esmxH
CqDBb6MMjuEvMx7BFUrq8ujOHqcAvBwleT+d4fdrO7GvuUDZC0NB0S89St3sf/mFW20yDHQrPANc
EigefmM8lfZMMU9VvBuseCubgYgsmOPPuHCKyb+MepRs62Qg8kZBJC9m6UQoO/wPLQJnylifdmCm
A+6oe8oQN45v2nj4R6I7M6WGtnnHVh+6sN5fgfZn8Njxh9r1TQ7rZSWq7NjBAkU6WvTVUULqwvgB
dhWXcqYufaK1uziyTOyi+8LCTAiHc9gQZyYfmimELowpc4uDnoGppzcJXh77dnT9ZiMDjl159J7o
wt/gOTbXuYVvlOeD7hGWZ8c3w2Ry8Pf6jvOgNGxGrWO/+KK/NB0qhJXlR/Ime3cxr1giePufTJ3H
cuNIu0SfqCLgzZYGdCJFI9faIKRWD7wpmIJ5+nugf3M3iugeTcsQrPpM5knp6/WqrfBa6u82dy7o
5h7KHt9x3wReXh/deDhYrxlIYbpw+mzDxiTAUo+rkLV33LEcwn2yjH6/2I5cKE3J4EhtkHnp3fAb
b4sWdNETxzhzEFYXo6TVzZx/OX4DRIJ4A0kvFJhKxlkGEgv5btIQ24bOtOsGzH1Jj7lP5wIAzrgE
aIONNlDSai6uOCmBG4Qy/Gb/le7mWNtLw3uvfRquxErEdkrrAxdfviWkB501g+KJICk0CAeBQ/cQ
4j20JaARV7Pe+FzsPSStxO6nyBPGOHCXm9x+lY7LeYcOmjPrb8+/e9SLDOkgoxPrD+Iyc6F9Q3ew
/L+ktfCdGS8wMF5qBPYyGrem7QdZToRCnRHZ0nZbKvSjmEfcB3PxPnSIbK3UvsqUQYTNeJkpY4Fy
nv8pbM4uPnsilz22RcXJLHBHK4heK6NJKUXaF04f41DYgOOagQGOb1obCs30VCfmtdL2Y83lapBN
jHK0IfRUbFsWeMXo3HvWuweWngEI0AhchUF6m0QpH93DKuPsRfY2tuW269wvp3bOsSkbbsNWrTvt
Ys9hs3b9GCG3TCki2pJStFOL7oX3AxYi6ZCVxGS1ZAy60RLxA7sD2TMG0VXbMljzEoW2B4eNHKe7
gjXEHQ5tJoO+13tLpglHuxmbf5eU0DqpyTcC1ewzGNBblgi+wf5GbzzSx9HKom7ET1bhhcjI2vFq
6bPII/9TwbCnvc0Dtxh3dUI/U+oNnSwyjK47yyVTTA5g243+gIGRzR/WtIaCGa0MHKaMFwUQBWIk
BEXt5Jcb5Zu4aOyLqkZcGbzmIJOHfWnAThuJZlxbCC88CqEuVGK/z2O+URYSaPIU7UF+wVVXBANC
cHuxRWv/wjJyg1F1n33mfDYEFEHeifGnoPtBKLeaJ2vcwDVCucs43Jv3bZm4AWhcVNOh92SlMMVJ
6kJvkj3muKww1MDEke4GblHGMFjN2JuRgRcNUG6o3mxetJeObImJDF0n6q6Vk/y1sCtyYvz7PXKS
eAG+807E5ebB8VrUv+3LMp7H83UJRw9gXF18dvqAcYJoEcwMzEVfyNFZV47g/8W6u/XvrmJh4xrx
wTLLP7lBr6/EpYwhaSflaRkRrzi/uI46trzmsJswddDIUkp4aKTWlTBZA8Cmsf2mC9rcC5wU490o
/UBo0uP9ZzEskdhIp6zeh61QG/LHg6LX6v20gErqhX0s439maZIQUbqnWgPkpAgfDf92MItponjX
Sv+drPq/EKrPMkcfpJXVH2HzKLfLGH+K8vtsU6PpPuMfGyMEFm8UiODvbdjlbO28n0mgOvRaCY83
wcPpkshTROZLU2D9m5Kh2iGm1pHKJF+1U30iVzAvY1/sy2VCZpfaNk15TeJ+5KcVjKFbtNI87O+0
AyuzS89i+TwRs8zoYphZDdlUYVpMQbxwUto+wmPSbLUCZwXn+oPIR36GBUhTqwrpKQYMcuBBVeXh
NQwVfWoZv9ZDuHejwd7omisA3k5fCjqfn8SI5UodPMQScsQapqVTYANaMChQpAo5OuP6xu4vdj3S
PjLKxl25rNuA44f2FpTFOvHsddewROvjoIZBiZ6VFA85Dmy1dbljGIciNyteWzm/2L3YFjEvsq/j
BVVzuaWp3me2eK0kErGockkNR6kwGBQPBGTrL9OisdRcQucJQzgWrdP970OZpP//j7//wXPif3bo
OFuPYNNtl1pqRfwCtfSsYLBo5MV6Xv8x6vMf4dbalV3g1ZBGdOKJx63N7iuBAMUsHEFFHbL1j7zR
YUAaVeffDyiSSS742zEMdV0piD4XcPYMitHagS/tla04GOiA17LgWWpy4umsPP9Is9g/cMevCRlo
d1Gm2Y+546TpKQ6eIIH2J+SDiTG0z26LXtta1M+iLZ11NUzNTY/gfkYGh2bmaAHpk6ilktR8VRgI
FhODxJ7nqBugaouzMLKfhRnrsNwGM9BFQnwjN2xVTdUBsB/NUWf2246mCo/5KaJRi5Pk6pHM/ZRC
mD455VdIgXmIs4wDSQAR1z3ssFBYzWAGV8mEqPwvD/WPvh5Y9lrmfBZLk93n+OtiIz1UxE/s69FU
R53IGtcorSeNShIcMQ1727jymZkZQmMO36L0jn3xVmW8LavQuSnRN4Dk3ewwxMi9QMQiGyX1QCeY
+t1izqBC2Hf1aKWHvG7ZQ9UDr6PTv0mw9f8NEmCsnT+5AFQwxRvRU+Iib23TE5gCl9nPJJ685Bvk
+XGMRXz6/VBnrY2Dg15Rqb57yacOMpunQLIufzTKlOdDSzAS8SeyUxwCVkrUOXm7zXs53uap0sGj
lngB9Tx5+v1jLrtuo7LU2P3+sfSAdeoErM+to1FcTNU9zMKKS49yUC75a79/9/uB2Y2prOJQx2w2
6uW1j+xKex4YQ/XIqG9RnJvHah4fFnTCpzHpWJiF2P062yXZww3Ny++HbkjxmNTVV1nX/2CwooR0
xV2CSXPHSJwSIyuvWNWwNk2oHLUmOiXMwM/Cby3KZGS7V2z87k1gmGI2G35Cf5FPJLsi1q9C+4R8
4+A2Og9mnqOAztozkH6xteBObSLmow9Tm4a/DUadtevARMK6XJwMnQjhEEOqlrjHEdNqgbjXsNRf
6cG0gaA6Lb9K3g/uob7zWKlLmCkkqz3cAzd6FEYYPjJvBtSU5I+yQGFtYWlvvJzpdhHRvmFqM1b4
bkkTyUzBXHlAzpmo6tD4fLXfX2apu2BXzaGGiLVALhZIAkM2I3BEddPgeTGj4hqRJXWTEzEA7Gt/
COrIkSt0x+neqqf2ZIglWzQyv5ieW3sxL6u6jlgvuA04kXQ73I0MElm3JOYG7SNE1EmWx9qb/wsZ
0p0Mv1ZBbgET0rvwQVB77jgfba6mz5bq2EtVdnVjUd+g+SzLQLgng5LyVgtI7InpEZywZLDwtaEt
IZVi+cgPzZYZoy2oytDW3maGo2FmFi99J6dDYjKh16BanFNV/Ti6Pz7GASYPIUN7lTBchmSb3jXc
qn79L0u96p3syg+/xOywsQZ+EMspga5P/Jhd1WVHwmDcY44/Y0OTe6cAEefahwVRpGP61E/sEqiV
8hd6OJaaXr3rSrN+TmPIJ2XZPSnqvnee5H822Z/PNfbNhNN9V2pj8jFFWCXbg5H0WGgtn02y57E4
UnO+bc3I38zK1GGo5IeyQoBDlCqUvlxGf3AlB4r1mobbXaGs+nE7tGD4MY3XGeFDYn+bw6Q9we/T
D2kyOm8d0q3CyIFBYBRcaZ7JYrnl2oXjq8i0yqaTFrWvKusnhhavFZEvf0yqBy6jtg/M5RkYcj1a
MyDRL0b+GNs2fe7quj+avQDvkQqGGhahI3B8oTkXEGAli3h+nEFtnab6g/gmejdTfrfUOs/MFeFS
sVy4jDpGT6175S3dvka1AxHRmM95K6A1tL75TCQrgQ3jJSSHKRadfrYlIK2kzE+DLrcyVg5Wj2iv
MYo5hk1GZkozPMU5Q2duKYRPyfhkG7g/emJKcIp2F85f7ykK05bqpVYnc7CLzRJ/hGKKwW3aomgZ
oe2VlI8XvyH6t857aysb9vRoXt4lx9TeAn+9NnyteDFs7SVJZHh2e4cdh50/PAnppNKz5CILkRyR
qvVExxTOUy5JdUW+xYdpcJgaKBGkPfdCjcDi/PvBnLsUonQGjnpozZ2WZ4St2Y36k8zjcRZIhuxI
fXK1lUyQtO59mrTvkhPxvzTb9oW89mj1DkqwGZ/hcq/7RLinzK8fs3DjC3ov85KE3r+wMcXbnGT/
/vfAe5n3EzmAYfH8bYjJak81jxluj3bF4tJ4nQx2ouy7s6MnB/eKrv3sYRtclb19qjxtxFyvs0mX
fXruzVo/AJuxObHcoGRdc0Kqyb2qa+aBQS1KSjOP9qY+7VtD6fso4/3TZABwtdJvX3pKWRgctvhx
xhPBpOUVznCxzeurxgX8DeNzpZuCLZv+hazfvaVuNV/q/Oi27AxYBr0lA2KbUiHQqvtCfwuZZjQ9
GSoiklWA81LYo/GcuIa1dTV/2FtKBwWBKBIX09GJbPvU2w8IM8Tr5dCLbTdlNNhY1SECQTm6LXDG
TujHqbTJQ23j42S3zlUH2+cJAF2pZ78R8BAfdA/gsd9nQQgNnt1F3e/yiTeJ74z6pYPn2he5gfij
djb1BFXSMdUQdEmW35tFGxlZzbBMp+KtnWFGrPu22PV5IYKxYeXYNoAuIlzNexcKQpCDfrn6IICa
asbPhRYLwqC5lqGm7Wz4A4s/y35CB44mHdfjYTZc/iHbe6mK8o82pID4wZetOieNGNJxGA9jUR6I
WA9vfjm8RarN92OqdghVy+vgSgIxtPphSFdb6KY8piRdukaC45jfjjEpg/UIUVD9ksAoJ4CcGZlA
aSbw+2dR/CdzLEZSHOZW5I+3IULuCksLrujQH7ko06eiB64Qd9mp1fPhOFRTfk4tbmUcpAd2y5+Y
ku2bE7NQyDrvj1WiTlFt8Z2TnHP37rRHBNp1GrHqy3tbLJpalKll4Bu9PCIymQrXfRrhIjc64V3t
sWHavVGlFqK6WnymDdIfVxfjqctIw22M8uQQT8pcTFMU6Z5aV6iZfsvQFC9W37Q26TjJzfCigUHl
yIzYUPXNzWiI7cxuT1gcYamU+mP2yHKMwI/Zqk2eRW5IWuTy3RgtMPBkMDx3C3y2GMk/yceivfFE
GXAhYhQXzkdNNf851z9QthitFKMXDBaJaiREJqSzdd0z3kKctBmlRN96h7rBUNNTq5AkmJdPcl7o
ii2AxoLZVanXt8iCeOmm7EC0aGYm02Xk47VoD6bM93bEfn9ojesyTlXWlkb+X8OVeWKHOmFAmT5D
hmY4oCzjKMHy+0CRdyLMXcx7gkqetVs9Tv2ZzoDMmdb921mlcWlYUKQYcGAAFas0JnqFNRH3tM7S
CI77ajBEE7jQAJMijfYkIl3SaQGXIz+lxzK7IIJrcwsbDXOzb58JwmWoz/G17xuIacnSc4UAkHbC
Az+C9+LsJd54J90uTtRbaKDKWs2iGS6j01Jv6CHZAj4w9bHXDy3Jf8/+UIKGyLWzo00hOoLZQj7K
3sIh/92ah/A2SDJNC2OEYbfclbbeonEpTXEaVbLTFTOxQZnqmZjXCXdqCmqwJVOZmShsQWNsA2Po
P1JBpJ6SaouaRAPJUMotVoJnFaewbRcj6+Ca5tWfQWvEKeGzIKfA/1UsKlk5Z8+d8M6IIKvLoDrz
2HkYigA6QuShsWICyoJ85AoI050Z+hjAHOEdJsWV3o7TQ04e+ORx8o8FYb03yHVBZibNg/IJYzXd
NbuA+F1Vp35CpWjMoY5OPMkuc6hxyDd2dxr6ueetkfL3bf0SxTj0teQUF1PBS02crgVeICVswg8n
2ErDQCb8XKgX4lh2ZrsglWEU3PUw+9LgcG2jNpt2WovikIlLto/duN5WScHR6Jf4E2Kzu/J9r/PS
Z7Vok9SMTPs6a2hw24i5a1EOFe9f+cgxAa2w0wGvHsXXr/EhsljVzIh3eTZwf7J3NI/AH7hYOjUf
9caa10ad0dwXYIch7uLzJeWDe2aRDi1nvc8iMWZ9f+nl4qiINDTKowO3FwlbOkaHgXv/pGKVBq3U
z7FlTp/FEh4o2f2CufRxR4uH4VlA3AFknpoRikKaVC+a6d4jiVA2MpHutJmu3ZOO9WPSNX8LvtVD
ZxbaHrDMuBrwK7GFZXzLpgeVTN//KZv50IQ+i0orGENmEa3W6/vUzjYwBZ4olYj04R3SD5AQNL5T
sgMf6fIgsuCenux+GlhCFt22HW4DwtzA9Ib6JFAwgaImR7W1zzHqxHPSGO+M2v95uYY6YXBtRiZH
y0jLFxzUH0goorNaYEnaDBKwm8QWOtEmRvzNMrnN7lWuLSg2rTpAWn4U0q0u0RBhkHLgWAhFZAgD
/zd/Eehj6KB4ZJlJb48YxPXy4yBiLVDm0QTHcPht8YVPfZ+nMj02ltgZHbZV03a/hWIe79XGo0n4
parBuIdOWtyIvtG5uh0II1K/RA6HRzvFXzhm/MCyvIqyLyrxPOfmLme2gDiKk2o9jymCobRVewMf
xsEMIxQjs9MdfBqeoC0LVMsOGc6/T5dVjwDnuBieIoPpc0U3RNcxnoxQR4UFgeaZsFO2G8SZjIn6
9jzj0A9ud6T1x2pMmOCjgz2xMQaSa6xiHDeVSBg5WpYG2zQpTryY59wZp13Wj8bW5h0SeJ7/Xes1
gVC9dPZFXt+zEBYsxQTFVUxqdp0bRMU3zil3WfWtorpeXnUnBZs0HkcLmEbOSO8Gdp59ieU8kQtj
B65g52El4IGjPHo4DVSOhdNqMmR+EW0DCw49jC+hx4Wha1NGuaDKJyKrdARZhuWWL1aILqrVqhFy
Ep49n0wSaiyULtQ7FUykD10xVMyOAxq9U2fXzh45jGI+IH78dOh2lk2kK7u+EkV+Hh2NNPe22oS8
NJKwTTIevdpigm81kkpIU80NHgHhpYRDbX+PTLf05YGkUsW1HfIy5HH4PKnikInSuPq59p5EEDUc
o25omZKJOZWHHslqYSx6cfguc7ZnOvEBCaU2syXC5Ywl3w6DMZWOyXE6QeOJcgbdyTR+xW093iOR
VMFYu7uEcIVMb6DY2kSf8Owde7yl9NzaWVfhKVRJdp8MjhQkJBdzQMnlmkIEIlHeTVElrxrLiR8D
i1SXK3rb5+mHN3jRuQcALkhV22ZVGW1iY1lCIy2njEVqRlSa3xI5Z7jX2YH0YPTOCwO6+MmwKaP1
2No5Uhj7OkLa8Xu8SIfKPTfOY2bSpSeududR7dYuY9tAN6ZwNywSbJPtVdCI1A4ApvzXzrV31DWE
L9FID0tEAz7asr80GVJA5Pk/Q5e9gAn/mWJzvOZNvGMoOm+M1rWeuQI/SmXflD3njOgbteldnzw0
GuEtggBoKUllbpWwVeA0M0gzCQTn93ElnYo44tmMzpnb/HiqfrB3qJ9Cq8y3mQe4uUmSW9nk/xJf
hEcyAs3dgPaECplJpW6zHrLw+wRdNmNwgqrveqO3HcTQ7gFNM4OH7wnDNiPfk1yQTdr59Ijkbqww
mzWUVWGA18GEsflMDsAYmIkW7eYEVQhjrS8jXIA2ZRbu67hsd1annCezAy5KTcU+TYc+ROAOmpIZ
l2hJ5OzWj1j7FCph76EZyTEzO3vXd/BnCKwvLt5Q7qA5zTeHrbEz1G961t8h2Rg7vWfJ1/JcvxlB
VjHhHjxxZsLJsjabxhfb5IjqPQuMIMkveea/q9DtA39sPjzZ3qex03a+yeCjixyWO12AbPW9CP86
AxCryC3ueYsagFmry4EjrkBS6WWK8DHyLGFuBBnYs1gy7PTZsefXcPBw1SE8uwrZnpRzojx7i7SC
rEo/v2J1LoKMSAS/QrVYCecYQj3f6n713hCc27bTKnfLJHCwgUHGrtGIA9aLdc5MH2r1uhUmP5UY
P6dqzPaiRHA9ZNPaTxd32VAbm0F8j0jsAwVngcVYXJ6bC5kkf2XOAL0rBshOizKkZHqtPBcuat5I
tD+MRABBbkjvsC5GUx6auWCyLWlXNfIJ11qT5UfsL6SSpR8t2HviGW07GMBotyUPP44boHBQQJEL
bOdmOjjGPF6IFzjMTloSfxUj753jLCBzKNA+bKRN+wIJOdF52ias0Y636OT9zvwGMGAe5sS7RrP/
Z/AklUSDgr9jtUoKx8YWLgmITdcdO3XKNUE2YUZmoxJfEc/IyuLtf8AW8J7g5WJnWLznefKMm5yR
K4zzPIHGrGs7uSjR0/Q2dfS9bTe1wexOyTo0yqtb29OJqelnT1p2YECKt4gjQZrzhHepJ5RYO7Jd
qG45UKZDWmBfSaVDjne38LkTusGmr+v30NCO6UhIRliKhwK2c5hczgHblw89dsfdnHdxkHKzU7IM
b6hq2bShnEMUrBK+OofHmKmHYm0LTMiCd6RfpWF3QR/nDmvdscH/U2L9cixrpxijbOUSe/hkM5x+
FgXRCCPfnQNOwXFUtdWH2lqreocEx9mZpXgyepfxelUg6yxuidfcx6j/iTSNd7ymgwZEBKajMxG0
oysnpOoSqlmnXvgxec7W4tHkXGVx6haEjgJyZGLaoSAhTkutZa04dGB8tGGfY8y0naBB4gOzc2uG
6C9zVF1T3u8na36NkLOufBbbY9UTCNhSCoQ+gx1caPW2rBSpyB5bSayyp9Jw3pLS+/Qin30EIRPc
25SNoMwDXyb5c6+weiGKilzJIxGZ+zI9z2Aszkzr/3N0CBl9Tgo1ZFDUAsm06Y02AvFH/nATq4R2
51EOIMTTPv5sfefW1CH1LWvayODXnA1IKCuP2MTIYxroTTxOpXG0ICGsUB7UGolT+gzO0aO7jGBg
sq00dqK1v8bsvZiNXWZMRFBUMIFTrBXKNBiBzjC7ieW6pF67FlioaZB64GzYN2lbGMih06LI5+8n
WAubfnK7jYGzg+FbyV4w/da0AQuRkZoBMjxGmyenCrjfmaHNyL9ke57yEBazYz8PuVdtM/4WhSr8
YB0ZcMkuAYvXj6ax+xMQEjRJ+TW0RbX2wSoBd2GtbqPhOUB9KDtiKXU6E2rBF7Mcz7B7Sf4GEexH
FI1xgzq8wcKnWnv7G/vFBIpaW2y6LLJWQvjzzvPGA79xUuS6Gl20xmeP4EscDXWdwpy9MfrhX988
+s6QexBad5wbO6KmXru5PSqI0Trk+9Jsdg3jO85FR24ZXwwraQ8nU0vZrvfaA0POzedcRHFsbHTw
hfMShhFKluBSAk8wEFh6zi1iz8nYfQCCpO5T5Z21Wt2WYyIeKLO8IbnOGVIMYGabYYiares493kA
NkSeHxDYgu6UjTuiuY+4dvQgA09YLn/T+92nqqsf1aDJ02v5iRxuIT37F3ovdLlTd+qa+l5l/KHX
rKcuiZEwFJIXEb6kY6bXBLHXaMmHhhxZaUa15VDcUAUVW68gnSrW3Vcn7uKDg48OoRcinxARXgzq
B1mnFcxJsaMDBE43khQRhfGP6Pxwlzbpjik+Skw/C6yofXd638av0B5H2QCVYjvHxZJYxmeNmDwH
mbktqJ35eWi2pXad8zcIhtsR7IXbsLi3nTuEEVRvo/mG+3PeSK0Cmej6f3U8MkOSfjTx+BTThS/P
h71pzCnZuEN+1RT0QYKj/1UdM9JekBiX4l3syrtVZg+85Ldm3AzmtbZqeaSV4C+iAU9a1ryXoSRz
QedFLCbeHkC90uRbcK6t4P1+S+CJq+XhhWKJSBFRbK5/SrzTRkpj2PN4cN6Ba/e7r6Z0i02L/A/d
9YT+I8RrlA4fDpEA6HhuiVb+cxL7CTUkEZeI17LWOFiiO7Sz8vepznncRd06Q8Fv2hBnS0c/VjhV
DDv8T1DTeUX7HOUlXtbyfbAtLlUb97aZkGk31Nemw3hQdf+M0KCZZOpMlWYWJtiVcr7Rg/wzKdJ0
D4OrBinQmINKfBpT+S/pbHcbYpxtZmTP8TzxfkoDa174PTVrcZ0eKbH804jkvXIn7OeEyXfRxzBj
i6OFZ4DbCLhW+Gvh4QVcSbaUx8gmfmxsTuXobRBZrI3OvDeW8S5BIZQIY9iUufBlWR7FLSI6gyeH
mfw2XC7TiXVxq9r/0iVsZNbetGLpX9FpborBDyo9F5vRYzwpkTcVHZg2u3bToBassEp1J4/1KiP3
vWNc4aczUwqvXted6+AZsbEHp8HcfOXYP/uCoDT3IKEPQGlWb2b/NwFmxCz72NISRr40tnqMWNZp
iFjmidrTFiQUGdXakerNy1lEofD59gBsYtDC2oRgxzb/s2dv1XoDuZFLiEbumWoLhZ1gWssjy9Wx
gGr6PTlVTHmAw3TBZCUZKTfhi1W413SYulWkoyawemoGhm+2t+Un8I/D0glKZlqOy7cTu0gQQ5Ru
1GyI5bRDN+/toXg2s/y9MyKUM8UnSpW1nxEto7vagVfuuQf3v/LG6WZPRPDWfY8UAEfSjA64pgMr
hnqvh/pJhvoTWzeakEQwKGUjiweFKYGpHUgB+Fc7rM9xvKEnqrG36CeuKnftL3jmhvXj8rDgZcgB
DJdluG1TbTfo6SXpnem1Idwhskixtt1j2IsgTJhwfMWFaClA63e3mXZi9r9wNLzYhd0esGL/6YyW
AEebuYDmos3SmGUOdMgI7razqe+62rj5WY2DJb/WnDHooTk+GiydSQ9B+/c/ZWUgqB5UFJI2Wr9D
ADtUIFoJXXlk9qPp2WY4NlcMqD105yJdCanerWvX8UQ4hLXRvxntfFj+rQwdw6aqUmNPEuSqBK0g
NQdemM2ZmaUXDBjv8/RHj8Nma9bIItzwzlg3nYyNN3Gza0X7Inp/z/hSbuaZZdbg4sAJA2LZScGu
eSxs9uMY68haJrZoTkAf2fhXRmh5zvTPt/ndl+7iSpMXjRa0F6j+YW7/mSWJjD3DV1Su6mqlZAza
yWvRm0RpyPnBf/kmpudZVsTk+g7PnwPUs+jBGKA+QFSUJv+1xCw6lX12ei41V0diOTZkG/YAw7N2
P4v5awp6FQ5/0/57JnXQLlt/V5TZuLFT5yM1dx3AI/THOGnH3rr2klrFdZjYoEeM6v4E5LRBYElf
0PWyO1hauR3M5D2MtefZx7JRFbJbE94zCJeg7wxbArfTPnHCP+VAJgCk6DGwjI1GhHIA0ao44tlm
91nD1GIA9BSxQbsC5EAQNH2LbNjzWnNot+wowQ6bGy8fT8MmjNTTIIfveDLwZFl2AUkhvZtZ6G86
S7yipQr3lheW+96FjuSxExJ68pOJOgycsd4DO3HXjZM8Oji1tYmD0MAfGblmti4SmLPZPQTKL+0e
+HAnvqj3vyE6HEkLJnwGLEdSwFoTZvSC7PeRMlPbOVpUr/NK7uupeRhtW64Bgw+GT24DEDAe/Pkn
EgYdGjaZR9I5zi6yG34/sq5vToSW7fdT3F3ThN2PVi6hRim2Cb/TskMdCn0nTad6MGIgfrUt5x8B
7dBgDPflDeh1DRUXzx4hdke+jYG+X2teGSh+55E1/YjcIu7XUn+GytHQsLJBmGw/QZ5T0og5/bT4
mq7D8q/yJe908Pl7NhF/TckNB1UI82x5WA5MYCV/uhyF3fKppQx/CoQRL57/O74n1yR0k+E5kajU
Im+W3wnb2d9P7bOpXykr9++DQYsFKMbfT9Jubg1Ww/99Sv3mGqn8gfLOcekJsM1xVxyI+QA6Rlv0
sOqZLnb5usol3yCJXoktSl7YmuKeI0vzMv4ndGwUZTNyJGpFthXl7GB0Unh9w+9KS3d2Pl1Y3mNc
19gQofDBdrpYOeCPiKAXKNVKhJQ9gzBUUjOFdSUYQpqaf/Os59lEBmzOLupC64/h8QrjfQRlCtSF
OIOw89tbnRYB82zddx7WyINcQOLdk0npAUhhAsgyhWDw9myj/GAAyDbWKnjnW646u4TjhNRTm7bF
/DG7Jgk/7nQcdGAMSfxCAvh8mIqspmh7H0PJJEUopPVJuKl9QBlhodBaEZGMucIJZGL97VuSjqgz
1ypG7hJNHpqXyqtIAGluwxKtpmHmsUbMPAMTMl032YcTpKL0BtA+I/YNu1h1rlIyc8fyHkJh2idj
BFc1FoTAJbm1jSQLuTSJ8sOw8L5rYim6hl3gPJk4rCptZ1q2HgAPmt8Ap8LTQmqLW8t0kOo59mkE
6Ob4PxKF+Sp0WdEGfh44cc+XL3k1KrLVFo3oq4EmF6vvmS0iFefMPNPCQHBRloACaXh7J/FdNAWw
fFRPFiDGo6isnpUod7qL4SevyjGg1O43I7wE33aik267024su7vRLFkNWt4eYtzNKqqNu/LoN1rz
OW2dBlm1I4Ky4y2ro+fEkm0hdAgJifITahXNw4lJZNQNHO5/TEbQp/h0JTkyxywd8mNjPmABOhsP
ddfKdHTwYwMYVzEU6qCT+FUlXbG3R0WARsS0BlgRqdE2aZLsH4jNIuy3wKm36mr/7tiZCc461ndm
pH1CVWCLnjD9S4drb7WPDgzWacLqsDKzudr+R407ncWEgaNlbIn0npJJ98IjGUVkmYUgVZvWBIky
+7xzWFDsdEjH55HcWFcbCUJOcPEtVa1jl3iQcW1FubHrDDDsUDamwMB9jhATRq1uZpe8UxyzaBGJ
U8GLwI3/qvAceOxZynYUbDcgzGCsPsPAfSZo7z8cDDhLsirdMF08DXgwnzCKf5Ac+IYTis1pRjM/
aNAecs+BLWm1/1V2u3hNRBa4Nn0EtjWUGBM47ulPNOvEk4VeEUx+woGeKbHWSCxNK7R9swl8VCoT
JdUMOrl3nw2e3JVP8N3WQwTXL71vKRefEKt64cGocX3rgyvdP5Rt3ZKnMmcEOiJ9pZ8NU2K2J4gK
66hGNCHmeiX9F89D3x/qXUaJ2QESKbF8JAlCK6MBH1pogkrHY25deeVmlBgfhKf9H3Vnttu6km3Z
L2KCDDLYvFp9Z1tutpsXwpIs9l2w59ffwX0qgby3gAIKqJd6OHly+9jeEkVGrFhrzjF3cQfCcFQx
r1PdWw/PLswwhEseMXYInghgpuvoJUN3GC19TxnWrGIgxEMRG2sSZAk72CpV74sun1Z66+FdSuO9
O3DebKxpXdcdGWXyzm/jWKpPS469w3IQFFtDLKnQJGXaxEQaOjyhYyPBijgYUHRi3caukK57twB2
FYaofpW+0aN6IwwqCQOqjFUJHNexP50Q9pFDQvtlLZ3qbutYXouu5aNheruaNx7YR9TypCsxGe32
IaK6luMNXaUedKeIjQ3oPHrydv9GbsO07+zoi/wTMt9xtTFQW6q0ch8EMM2GDlWj6aT8uib2vQlm
S6LDsNJtEMbSW8WBEe2KVmvR6HOAHQteYhZM1mx/4Uybxku7BrYweWW0TnWPvanHhcg53SHB9Tup
3tyxn0BZ1MluME4m6804z92cEQeQrpFqlLruQzeivzZy9QnE49lPGA/VY7+Dn+TObdVskTga3aMO
UCiJVIT24d0fW4d6zOIUGaE12Rph+qi4usIcO5STZBH6gbug8nwRuw8iPtBCZSVxITQdFnLEkium
Dpa4DmtIVCekt8nBCt1NbVA1acSKLwk5frOCPCF3lDaI37nbYDzCHEOw3mX0z6o03OCP3qRFC0GU
UwqTRuaXRFxzkgNnZgQVRkF65WuvC8slTts4WymFgyVGRjPoQ3oYZKm2PS1cyvCGpXZPJMreaun3
5338Mcxun8Rs+63uAjrH+a1IyUy5InS/0XRDX0YR7zw1U7bO45udmDnIoWvkNCaUr3WrvlQrfySP
DPC50AIgWj1WSBNXHWmNgjX8gSY3LuwMg3ydIIHRfUZIhScBjHGSbLo040hle4syky+N0Z5tWUgw
s6TC2FNXbBJkVawS6dcU0ijymhN7eQSCKX3CxUqW50jmVkBKCNCxIpyx6oH89dGrUGtKF6cvMzrL
kdcxiVuoTuCGOD9GKDDxraaq+KkmXprxbhKDBmqDUy0hsXczeLedEtWCWz2zYrNS2tpnVDTFOhzM
V2BXBGC6h5LLhFY2EBuI5E9xbNGy0AEGj/KUhn2HmJTsHqcSi7CsWehaC/3OIg2VhhqbrbsZkQNC
gnWG5I1AD96GQ9bDlFUflh2xmCj7YljzvnCzoyfijkfiWdlZhU+WJtNchd0Bn2jjYf4z0rsCGpb1
RAMVo7HOBW5uwVIyBix3iBS/WB+IJhiORuV9VnZyS12M/3Qz7RXStHOlk49uj/o+9Z0303qjtp89
LnQBB7oBrEucweKPOLAzzOTeQXXG3hbVnxJ4J8eOP0F9qGajQKwJCvgwwZ6M7NJvvq2CcixicJEm
z2RjcpwgK8i8ey0uUCexobPzqixn0h5q/LIIELEwczwkJvQtHIqlM5uNer+CAFQmL+HGCeglQl0Y
m8xedN5nXVHA2Aa2f0J7qmgzTNWr4OidjBzwx0Lqa68unsNALVPTPaclzJEqrhhpYyojadhr33Aw
L1sE+mHzQrDY3IjeaTJ9csdLQ+NgYWREcnqML8vmjPT62aJ9MVt2Uct9sD88EtfxbAbJGz5cNhS/
f629clfK4eDG3jwhselNjjdiCc8qoSvTgq8hZUJbgXhEkgqEw3DauzZjz7MygK4vHbXWeTNeTjRr
ormMoKmwcATsnNZBVFdki0wkwBpCvI+D1u/C3EbX7p5H7V1gCmFLHT8CIy4W5qR2hbSQt3gxQ3WI
XuQSJoAYHDM9khv0lTBNoejVHrM54F5PGbcg4hqOwQiAA5/Bn6a0zn3kPrpxKRa1+sh4dCMSB3U/
2XSI4SDBZVCuWlx4YfFJhMyvkRPHW/QMP+yuwXZPmkDqxJgtzI2XFR+THi8qdnW7HVoObe2mc82z
P61RohbLOKKtmvbdDDpjbBuraBEENGc0ljLWH7hEObIlVXxUTfXEGObLioItxn48NXl7dcEqPsRo
3TPIjK3k7ipjE6eKU+7LBAkzIjQdU4xEIjGhFx7WY8k2qcit8CtQtERkct5jCuc1xdGdJzG5Qjo0
a7eidm4OldlnXiJm04tHhyh0BiUAHYpny3DXhWTEryymjYPob1LXt1FCchwCeFaVqsRspfdQH9pu
p1s74oC+YYNUyzqiEZR08omZesktV2EMAKevWVt9ppYNqCSogV90JGkPSKY37ki/Pba7FythKQVz
7Tu0+srAPKdh/TMl2cpPaehW+UFjVtLEnruSqYfLxmPsUeEfJiIx2XeGNc6dcgY8UAEYdhOV6dEt
gk2/KsvZ8zMZl2bEtYAz7k0WZr+ylFcQSWCVWxxPwaqW8O8bFPRxHjQrYAjW1qYc2TsjRDojaN4a
e/qWjlGubOvvnQEUqXTdpyKh4jJahgtTZi8VQ+1VpGvH2LVfGkcIMNUVoZ/5uE6olTZ6CTcBhU66
iDsGCQTwvopy5o8gX45PbvbFUYkFoKmyraGzx+fcLWjWmV0pSiHR18sQU9yqt/G6jWIA1NnLja8X
+8DTL9pYasfE55XMLv62ZbRW4Sv3jeEH0uiq7Sjc9bo6G/U6U422nY8cFmMsYPokquUcKFu5D0bs
X9Ltd00FfSmSEN776glRcLDCbJVQ0CCJ9AyR0vlzNonnexvMkxs5ODDXDO3ShDHHnMglL5TeX183
ZApycCxqDqwVfV4kBv5iHJtHi7+VQqtB80qT2PR5pwzYIJ6MDmp0DhrYXNIFqD5M3fAqszhaxp22
gTnT7WNTWis0Ez99AVvfs8cPKq5zW4+rxkSTP1WPzQAKOtXfSgRGrKLkn7EtviegCNcA8eJeMi8g
zo2Opkk6mv9shyrYqaBbOtA9Eanp55bxXToHFk6cdrC134uCRqyciUJCbSGWpxtCvjMs7uVvLTGj
RXqDq72fqCo8RHV2YTNfktnEUtdtOyyeOxXT5JVUXQF3xibu0B9lCTs80zCd6492lN4TVRwnt055
2zyfQAPSs8dggPzSIYdrwWmOo5D1qlm6Rgtu2JshgJAC2w5R5cB4GIErgt4SD6ljNfLVvkc4mAb5
4Ucr0WToGGWXOXD+IgJ5L/S8ZxJB2JeLpKt3pj+xBfpBR8EwKrHVSqJ8DeILHtIJcmiENc4bm2dG
nCOZRiQDD5P8JCvWzfOP0JBkxngghHSfsMws2ZcRtPMyj78mId5Do/ljRExpXBY2oPxz+8N7hph7
bnQH1x4abUScFU016b4WlvmthMkgaPLrjSIqpUxSZhwDT3uaCmvnJt90IpKF1nBUUPaQ7x8zO8qe
mFJyGXfgXVoYdO60shi7aIJsYbBLoqWxzxzpwUup+gftl5EkIe04PtCjJtvONk5FCklL6tPzYIGX
1Jtx68Z+ttJJbMp89sei9Ta45zPc66QjjChTfcYnalJLGVjkiUixKi3GtCpkgeXkfhf6RZfYNnRO
DSUBVMc2JvSWPM3zkCfxi2qAhDokTsB+/GyKOa57/kRakzN5Jtt3V5n63qDPP8L8K0ei1j3H2nOM
hgFDwEwExX0WonwEwXOr65yZFVDNhh6uM4roGBbDKjSSYlv55sPAqRDpFv6JIvyOtMCmJeydaqff
+9wrR8yz26oxrSerDgHGZKcubMwDjaeQTibQEOBm+SvK2EdyCWECjjlO7Jg+d1I4v67vUv1Zcnao
8sJL7ZfmXYTKHmkNRR7MQygKnUHhJkX+6xf5ET+6dQiskxSZCwYEFkFVkHFRRzJbVHH+TfTcGzaY
YJHL5NMzwht8LuoqCKxHi8g2t06ugGhJq1Q/TUai10hRKaKXqYUwjBwHRzAUCb1yDnnAQVwEkb5q
Q7noKxMmAMGXHQvIg0WvXzMQp/gSuT6yKItChxFFG/p/5r5SrKHr0Q1zN8iiW/cevIY2CDYKC8Sk
0boiDhiD4lhdDSSzTL9GiE3lsFFe8oGSLeNoJH7w+gOp0Sheuxa1FSZBVEs0SGeCTxdBC5HWPMJm
20lszsm6DM0VMc2viO1/o8RcKlLAKffTHW5XJjtDoJ+IBlvmVpov0qbG2p6d2I45kgKhAd84vY06
fxdyacbdWAUyGFSm1GmQ0xTeRLrE/2tIRixjQEuDruKAJyYV55iC9zkqyo3NZMtwTIwRKSoQGwSH
jiKGvBP/wQddB0JlZnl4U/3UefllVBCXO55sGq+bhPEjonumZP2p15CVAevf+76tlkPEvLL0+MAC
AhpWU5ycgbvhNC8PVk4EKMqRdqna2n7oFbMrfPUUH+2wTc0aaTs9b0SGgpVIqnI5Oa21iNCco3dL
u4dX2zdWfYDsuPLKK7e+vdOCmfzDIaJ1k8ucRtcqWKh2731UHg43YpvF2qRTo6Q57Mrhs498Dnid
92YW2Z8I7veM1AgWmmkfggEhxyQJRu8k7NGuuaF4YhA50JTphPlTopckZmMp69p+S+x9lKh8GxKU
O8A6LcNokUed9WCbZonsG7B3ALJwaXf9SdiQl3UCaLdjE33bCl0e6IddaKbZ2ovDkzKxmpoIoDfc
gcS9qm7cFLhXQ43uMceGB18ptauocBJClDhEylPCAtWOhLTExYGJYE4fxuJ3DEQsZOwzlkunp3V3
/2eQuf0/4POWa5tCuMI1kU3M1vAZc/4f8HlVjJre0xhgsEeHRWR5gMuUfODCB13JrmWvDcaDb7IU
qzwgK0XqxlsSCehKbqJ2k+tnxxqPoNNlH/Zkvea2FR5TNJkn2aB1tidE6QycttU4vkiezqOTErMl
6vGpnEvWIItOoxjxDuM+7Z+Z5Rz6qc+vbvHELLK/9E35yqQOFCi0vdz8jNJYcByyXrtyrsDHsd1z
ssYxU9S4Lvzyy2sZk5V1s3WtUXsachpHTGeykZmikYRvgACOQyODs4zcbuf2aI+K5Nhm4Z+G1NU3
StfX2M6Gpa5Z+QejTdioLP5/L/n/64iGzW8xZxzU/zOm4T9TGv6/yXGQtuv8x435v+U4PP+q/Ce7
tNf/HuTwz4/9ryAH0/qXq0tXurYhdJtdl9/47yAH41+mbbvSs0zkZNKQ/xHk4PxL2HD6PRe5Aqce
bw47+HeQg/cvxkoMgB2+TNiLoXv/N0EOpu38j+AEOqXS4yUwoTc5fAMu+e9PE4nbCe1JWvQOjczV
GGDcivE46U12bPNHb8hd5H2sx8yB7sg3tKVOw2HTxcKnhu8OXjkw0AnBxeQmUmEI6FBt8eFsw1Cu
zZaAk8BqnifXUHtCqyVodQ7IAbOvBaC2BiztA2r5bIMD5jlBVEX+F4knppN+GRE67ZbMUI7NzqI1
ETNackOSlHl0bCJaGk8sMSfP/aCzCRBx7QVo16NHkxizZpDtUz9ZRFl5Jh1sJAobN6o+6FPZhHfv
MnFiludsce/ByYB/tZ4Mwo9AEsFPJ34hxjWAsKehOdPI6MCTGOa5c2JjXomMsBtsOmyRgcqAe5pk
Refing4InPANdNgOy5Rtv/gy7UZfRQjA11HxnLfOtI9qfLkiC7eVTVpdCkur11g1ffibK2tI31vh
pdssywAgZaqnLdpeIANn6yFEG0HUZrhzEiNaqhkcanrVRmRVscoi7Ly9MlZDr37zEWNpMBXgdmSb
LkcqloU0bpaf03oa9Y4Oo/OndBwXPDQkF798sQC+f5ZQLE1SgKQFsMpgZrgFLvobyDAFTC2wS3VG
dJxBbOjPEcLVtLM1yBRQw6rD2JJcU+lU55710gZ6vayNek4iRwPZZGm6l3Z86l0nOGb5TYrROk36
QE/BrxwioPDVDRHo+Uz6yAhOAFcrarIGKkIYfxEK9Sf37GcaERqusVZfBxYa3yhLT3PkpVV0K1VP
FqOr5NSLiD4alW43QI1FrKG20zgfmHHZolCGM5OVnbcfinBpQNN57Ei9OXrEVKVOCIAvgFJlzE0b
B0GmawXpWjf750xhzag1L12aNAF3deA8mqII9vALGV16n9RNi24w8jWzVG3bBUwlQomfsO85k6TW
q2P6Ykst6z+kBdRWzRtWhcFHVef0L/lMOpTiPdLiAkA+K4hLMJgRroRHT8doh01bqupgKa6Przpn
0+naV4wMdelg/SLNApyVPQbAJtoCfUSTkVUfoSgrpZ3sxkAuh7FHVhkzv5dIMk/h5J2gdryZyFk5
SVNv4lOhlmLqtiAvjGYGiZtgDYs9tAONLkudAwystkP9xDFsWjQV74rZsFca7h7jGCOz4JgzLAId
7H3OhXpuuergBbdaergn5bQNzezHKykDp1aeHG0E+mQ3OGmm8pABsDxVgiY5Gh1k3bL8hOMGLW3E
16JFLbPGZlx1yKxXTtpr88BxKwUkcB/iFd3YP32u7Zkxk3uFSY7xsKQhioYRT8oS9AN0Olu1q4Bs
+QelJ7g/QGQ9pHICQRcMAazZLDm08aeNtuVQ4PR4yEeOU3C3MMK3j3VnNS8tB2ndbl+yVBsWoYEK
MC/TjZcOJbeRfIljhpethaK6Ge3XRLRQWdplAsB7VeI8Zn1f+HRrAf5AeRvxfXplcp9IBVzy3K45
Y2PrsDHOQUqlMZ8SZt4b5hxQaHFra/Ww7hN85IOfDmspjtUsJG0V1mUjDEEQVbGz8R36U6UHBoID
DfGIUXoUwmQdoztcQW9f2KB9tox/odb2wCCrWGMSnVVyDe2ESVKC9Zq+waJXnCtzhigioMtJi3dt
mm34Gkravfs2zswTgkhaO7gr0P4iztQdmgOxLc+1g3bSpsFFg/zDnxr3VCBcGW2NwBhg90vKt6du
rEfCzdD8eEiF1w163ZVPlDDKfxo0zTDNwPReIMo2mw3L5dJJ3eSxb7wvLYn/SOFEWw1mNtkan1De
JJbYMl+Cp8IqP3uhU9p754IAyNauHq1a8c6RAhta4u0YTeIMd/DCrFKn5TP0cCSJ4UUD4xsRGfbE
s4jaQNNvri+evMhXW4bSs8KYXBHx3sTJ0ndtRmS+Q7KzP37bWnUah5gurdBukp7Ngv901300wIkM
6DQ1XFb05FqJqxSQ2YoUk8+enBgY7VZ9mDhZ+bStDRLp9AGXKfkEHyaJc8tKRHDxZHRRYwskIiUP
cdL11xabCuBHlQID59pjW+rXhUc16qQkC9QGQe+IxGutvKZjSE0eVZ+kmny6sfkFxWTLeeGJQM3s
oLcVkW1D8u7EpDpIKKTb1mr9XZSqaZEnRo+8qppJGNmltjDhGnSgeSC8d6ykyZKJi3sWjmWsDFeR
ElzSHfCs7N2twpdAmPihNBZHIlphuMfqzzCHMHtdW+3Yi1naHbVPbRLStdTGx2mv0ibRlgzZ972r
duZgXLwB9BM51RbYqPTRkbZaBb53CdJt3ICSixJ5xqx1L7pQ2+G/XdgwZd0wQ1gsAYkEE3GbOWld
ZTNE5wKdSBgySsMd+YO/J10QysxE1yPITOnOumpg7doJuj3Cw2vYcgwWe20py+EHYsNjWIeUMxUS
86Qa/1Robt2IMVYQg8UjQD5+RqJLW34aL6PDcanUqQqiai/wusOz45sSyPl+b9BdGFpnEXlqTR/6
mabrZz+IdxeSN09bu+5mYJ3ozcfKG3ACTdgVqzp9bEVGw+hn0JmDOwr1mdnAsYvLH+b9r5LJ32PI
D7KnoS5PguycxkwVHRc1Q7qPAlCRtc+C0qiek0aMEr2y03cVBqDc8omUnha5XnWMw6I6dI3+TQIJ
2iuMHRvmUDNPeVNmXBXHp20SmPiDAyovt+jnDe3N6wjtxOm5RCcCqqSGllNP5gdIp+fCHnQY7Zhr
mbX1GwFgzK/I0vKjgHu2cwKIvpxuO5RLKy4KrfR248BSKlmU4J73kIiImqJD1y4Gi56VQ6qcatiL
WxhUk9pYeePsdA8Bex0U9tYT2kjLhQZ6hyavmBs9jRbskfWIhdUIkIlus7Yau9qAXJzYbJqW4IwU
D1jangtDEO5nT/uMkmDtUwQWETA4ldnvRt2JHe1SCUCPmwnrtzEUzVJLGB0YGC4ibOIPU+duBOU7
zTkTW9U88CzA3Uk6G9hYWibpddk8ZRFj79zq3mXfX0QbPnstmixHGG+1cglJQGaeFSbh5EJviPQN
TwUGu6Vfu+/OUGX7GPCw388MYKYDCPbZxjVbnZuxC/ekmSxi5Q3HyXpGxf5I1WzsigPNsm7DMPeI
BH8AkpfWG7+/1USLb0h1QldP9AcZPC1VmGjrle6Uu6oroudOuj8ZDZnIPtuYxzdlqX30zgGRY7bU
DDAKowfnRWfb3kXjD/5PrlWhrfRaWAcvfCGAGKQL+W7oHqSxw9aSDmG7CQzKYtnDNnEiOgIpA7kV
IQIVZjBO1hFsCY2BFGZHxusD0z00CcWLRebIg3DicAM2OOuNajfExBUi7sIHjnK1LcgmpvRZe3Mg
9lQQOaTV9Op9s9mLMaah33nHqk326SCu0kTQUI7tAVIsy6RurK3a/lEgTvcEACDyH6eFUxHVQ01G
mcGIEx/ckswjtQ20FOMVVIA3BITZXsVhRbSZQT5Pim5sKpi3BeEBCxlPpsQ/GVYuxCk3IIvi3DYz
VnMoP9RgGzjJiwvkAH+hd+O2dTSi5uvyFgzeJjZ6BljQxrJwbLag5Bb0OZjmOxZLY8+9j//nGmjj
xbM6+HYTHewWs+hCG9TcclGwRMi36BR7Dljs+qRa6wUGM/omp4Q6BmRmHZd0/UVv3IXDFez7kFhl
72f+glWJL0PXLsiGMMwB9V5k6GiAi9LLdiFYBJb+rWzK/qlQap15E8T5UYu2qeWmO1fY9IxQ0EVZ
CGpaoJNVSJ2CEZ5CZp49yyem14k1YlgBQ84ucX4JQam18TByol13OKJFBeUQhIBa9D9xnIN5rVCa
ExX9BDRBe8jdyV02mJjHjtwcaVorBtpM52FacaAMF3HBpW/Zd2I0VUuUFZgM2+4Q4+WtVBu9FaF6
0MGZkdEcnU0ckRAsrwke761R1sfSQD+AisKhCQpuAnpQg+BqlJO+KWgEQ2s4VzhpHwXEt95fFT3z
REfnSKQUOj/IqotMDwkTj8jnponPU48XX8TRegKMg+kfAWLovaso1Dduh9VhULq26Fz/0Dc0jXQD
uLKjxOvIfGEhkF1n7vBkrGv8SYuaJgLUSutNufVG6jnz+vSUJM6nZs7WDUe8IpG8JKm+58696NHw
yasmlMdem2kMcMDVb4zwYdd6xTFC5O5Ydnqk5TgbW4JTLH5BYzA30ChIDW96GXmQtrroCvqn0OXQ
WyBTkxhXTIgHNQ6ZZgTpXkcCN3kkl+WcltS6lKFllu69yIwOVQcJB/yrwfDsqNshASpCWMeGOalW
IZRqR/HUxoO74TCBCLCPPNZUBjysT9QXrb7MKzD/+ghBOC3zfksd2D7QMZFLv+g+hgT/vc0Y3Klo
sgcx1SK4pPDo1I3YRQIhW4H3OXOz1yxEsCDjmMq6K1d0GyK4Y/pddUTFa6rYWa6FXM7rkA3njBHs
kg2OoIlVBGiHkfCLqTxzzYdBBVJes5A2QJ6m2TKi5e2xJCwkwUeI5BBg0Ib/nKryPjZMZBlCMSHE
Q9C2KDkdOx1XQvc/6+IuUegsuONKBqMk7gn0xYtCL9cQmMkhH7UB2lb4PHpMx71GodLzq2tuouCp
0wDAWjcfFGGdQtPauDMIg97t2ejcU27wK9H+XSXb5IOVNDx9deMutQJrE7X8i+mH9Q4FPdW6ms7S
aIZVBXyGYRH2a68aAd6D9Qyy8k8GAzEcGiAbpWfuAp/6AoH10BAY09voRbKE/5m65lRyNFkl9Zgv
syFgzTWEtcYgcmizDx3l2SbU5bKD6nmIY5eVku0O4Sk9JF827w6gCvxryZsa8ZxWlnX171EBQrhq
I4PdPjOecxBadb8ae7bvWoCUa+NVaow6lvJ5A+T9tjyx9CpsYl9cVJOREz2zybxKw1j6RoZFJWGZ
0mjesxsxAqh9ABzGhCkbbifsC3tXZOIedRD9Ri8YNhrpzsvAGcFpePJQhfcUXguqs3GG7rVboaGX
l54IFinDx9SN3xigyYPrNRw9RP2oNxGei7ZQFHzMUHG5Ma9GOHXEJL615miyNrX9TR207607lGsn
PWcSxIeVMa914QoXZMmnkvNP6pOVl9kXp2yb3UAPKK07efCZePeETBw7L/tTWqzwWsZHVnaC5Ic0
FBsbISwnuXxlA9PDB/WmjZO3HyvC7xJENsnR09Cs/L0tKuKelklYeJs8bTd2Zr5aJQkRVsq6U7Tk
FVnI3DYMSQvcQ1gbkt7lKZV7GNMrkHDWvkzzU9QP2i6tFUtVYpn7HDCXDAN3bTKgXWSVdshThwSh
tlzXCdbC0o23qmjUpp7U7yBs0GEJoXB9bOXHWG9z1glnWfcW7Q1CITnbo/qJpVwglJc7NyzOCo/p
N9Nt7yGMmvjN9Ev50JUJNEq1mgbvUBfjLajHm9LKtZZ5e7qoX7EY7ggib7KY3pvsU9eGWxuMB5Uj
wwi1q+DPptBveUCiSqGe5v/vi+HGLP8SG9XHNFyNxnlBdkPb6j5/FYHozRM7mTvf//5jlYmPJv7s
oumWtt61z4Nb3/e3jsq7v9bx8FOm+i2SxmlwoC7aw20KipmVPtwAYHx5FgxkXlUX3tph4G+Pzx7y
qSQC7c/IHzBNaX3VUfIWKvKmpH+FqvjCvO5hMPzr/JuNBDl/wauyxvfS/HbHmAFDENzMKL7Auu7h
PujBkgPdbX5lRmld3MC5VuQ+OSNRDOV0i0hsKDG32HFHs7W/xar8zR0cGr33BD/+YnXDj2GjwAnQ
DmNIU+9zyA1OwfxD+Y/hyPvup5sRIg+1fjPZ30SVXRyHlC5pxPsaJRAAmAtkL4wY1iWKOkKBYf/7
/nW+3vM/Q9ZDdJx+g/38J9vXrmYeX1rV33KLHLb4e36jf6+Y6+6x2oMI44e4APicbw9lykmP9wf+
4iJ6712r9J8+GG504bbDQDScRzMp8a9hkFzqkldehO6Tib2GIutHatNtcPnh3rj1hnMFUHzPmvCL
86SYBNeG75+/r9HrA6eFtZP71zzQb53yr8qA6W3UT2GaXApkKLYdP86/a6j/hF35bsXDbf4dYzrc
cu+zm5x3ny7Y/DJoSAIRZ/ci9/yI9ujHZS80cH453X3+iOYbSWFMyLv+WPnpJc7+ubk6EZ5Eg2lx
pIQe+mMT9Pf5MgURV7y+NEH5HjTBbb4a1djfcAJfa4IX2ukEUgHAGx9u2d/nD3X+tvlbRgNwBd7/
0c8+hL0VWXMXtXEROeMuQaorCuvG/pk/Fq3RbxPX3EmXZNefSe24YmziPhDqJSMWNkri5wY9WsN/
UBG30PTPw4CUaNSt9/ktzGrV+edimBqcaFZJx1mkTeHLaPt04oaZf9Z6Ciz3e35Xnt3d2879ljik
44vR8A3h5L52bn9WbG5ESB7ne9rnaavo+wIhOguJGx8ONxfv0tBfIXrswBj8AhDohsf8hsD2wiUH
9PpHyzSmc+YtJOKVKJdHr4rh5PQ3PxU3qEmrrGpPVpdd5o/PSYvLkBcrRiJH2GM/XlD8Cq6JU9bX
pozfE1SisRXeDG98hItJTsVwm/9cs/ZgYdj0Wr3rgvClqtC/ee6BoIZGtj/zR9tm/W2+vecV4O9K
oP/z71ieeovsJq3dDgT5teWbWSfvrTX8RPjAH8ww38OWftVhPauqf3bSiMtb/P59NEMsigS7vCa8
BJ+XmlbatRjyi0hGbtxXqzXeh21FhMvDvIiNU3uPQzDMabuSJjSSeflQlX6rlv1QXQljoV8K/7fv
XvMk+Sk+a8e+ktl2s53xGSjD7I+4MlVBPWU8zsugl/Ixcyf3dL3Kqn7Ec3R3JnkhDfvmD+456cFG
EciXuepU8UyVenLwhLi1JfPrvj3B5PjBzPM4VPmi//27fo/RC2eJh8oJb5mV/5qTf7X09VRXL/Mj
MN/+g0qfRynQG0/cU4Qny+f5Ppc1CYiZc2E4ck6i5fxMyoEvufJrSI0NEnsE2tNtviuRs22mgam9
P3714hExyp097iY6bvIGeksfypf5EyINALjgp9lp10FwD5nxrXEFz4d98UYudBZd3FnaE1/m1wKO
5OZbwd9/u7hCcUMsIQivpwT1CLfbvLp6LsP9eflyhHcdNYty66WimJ7vbstUb9Y03Fwhd+xba8kH
Mz+KAWFPY9E9upq7TQkRi43kopp/9gKkThQwydqu2nve8vWR8kPPxx8AZMgOIOUsoLHfhoaHaWh/
mmLOEyh2DQ/N/CvmvyKFl6xq72leJ6LGe+9q98ugKwi58Nm02Uzi8NZVEX1B57sk0oEbff4HOtet
VyltMO3vepvEqE4k9HezML+MO7D23/k3IjYiT0bSB/auOLZu87aDAf+1wik5X4dgxIMKL+zvA9IF
/7wBLXxSdgpX8p91SARYTCu///HnLU8WHJvc4VFTySWuhvv8Qfnmc5l0HzQ5X/9ui7TDvxMT1EV8
obvz9y+dF5zBZMn2MZ1gDROOfrNYL6hfrlPJ42SZSxpB63lNNMrshaWeKFJuQj0+02NF48m11El2
AsmqeCOEI1znTzzrNUKQgXppHgcHdTbA8qcyvpied53vt8Dpb1MtXhy0jvQ7t/M/wn5pRfEkuDUn
dpE2MW6BSja26Lee1t5lbz8G5FzFKTVOEN3yIvjGOy/kcOfg/zNf/SK1L3iazob60fz8giHro3Sf
/4u981hyXMm27K88qznqwaFh9qoHBKjJkBlyAgsGI6C1xte/5bxVXd3WPel5D27eyAxFQjiOn7P3
2krirJnfnuVykfBe5WuSr1H+J83MJjttWQNoXXPBCrU4tArklStX7KYJwdn5QR9dUcF/Lx36IfbS
nuUEDyVuk8kuz8jWL/LRko8hVchyhbt2MsidkWtV1fVXYd2uAJOuadHDOzLexiK/yFMu792sq3fD
VG6TdPyV/+YUxIQpzlreG/3CvZFUryn3kywsTI4e17xH84QGF9/PRTzr8pIuWGdL9zsjA71unZP8
+PYJ4g/JHQ19+obhSl4sIjUuQ2dDzZ3uRPbXU1W+2U4J7nLwYXFgXfKRiLO42smX1HFCw2S+ayII
kHws/01+PaDni1DHE9QCjFgHWVMNorxEODDoY0xf8mtSRO+F6TxgPrreHnXy7osS4JuBeJLli6wm
a66m1JO3naulF3WOrtGiXisTEI7oDiGjAfn80hCKm4SGa5OMfFLdD0RqvwUbe9cF0EhfkMDy97k8
LVSDcrW43RzyQp2N/jej+VXT5L5VyCa1DJeKLVyv6Jt7uaLKJ2HSLn4s5nOWKd/ykYFrd9clzc7h
CSf/3sIfKSOgbQXQ22S+RlTWPXykRC1ORr58xRMa/FJcuyjaBJPUyixfZU5mthk/yVWSiTvS8/kh
ruLrmJaXlPaozyz6Uiv6NYVElBoZWWUxT3P9gmfnkgbTHyP+kRW9/B75s2EfvwCETWRNJnrtGobV
BVnB7wQdqFT6dcEFGCtUCaDUeKAg4MZDUwFV0yAfNv5SFXuYUTuzRVzfUoPbcXYRE0upQ4FGaW3Q
Wy5flnR5lc8Xe1CvmqV9U9zwwOFhfzsULCu5MR3DjC6By+twp+B7JFIxZZO+BOVjW/+1wsnCWt7w
2CN3ATN1gn0BdWq3myqcxzcRrOWjMuoMhswZNGk2KUZAf3L4yd7kw1Ve34nFJf3Pi02Bx6dviRTY
VWnqG4jTMG5t5B0kYqARQfMir5ulVs/N+BPChILmmc7NUZ7QhIOXDviKCp4DSnUfMsUi1YzKNiBc
WC6FwUL7hP0tBUllzb/hF5O8z0AXv2OxEJYcnKFvXC0WuLFJrkwtWSDpo8XJI0TuL8AC8nTUhcql
VYXEI9GGTd9NO//RG9Dr1OOKW98psltjl5eCkIsqy55Radx+XKpSeA3Re8Pi3/OYMefuV2xyXu/M
Mqim896c2618xFoU66jTr6gr9j2z4FZuMmhEfhGXehdPlS/fy8BDs9XkVWDbH6lJSs6U3rvp+GeO
zIM+Jhu6GBcokXcDkhBaDNwe2lWnTi9mwhQBjDM4vMJkuiZOfiG1Z1yKD3kFyitcXjEGniKs5mfb
1V/0oFgto/iSd5a8q5bE3fQG+/2Wakyu31y9pludG7KeZb0gL+66sgj7psWoFZeQ8XSljGf5Ofn9
t9tbi5avoYCIVb/I3yn05Ve+FHkw5EFAOXgNlGIXCrGTH8uXDluYGdOS3VmApeRBwHewErX9KE+V
4s6/SpRfoKle2wxZwVwdGJb+AEexZ3oJ8pjxJUnHUNoeH1sWVU2Ef9osfo/Vl0kVlP1cFsSBIuw9
dtCNKjH/VlwqUc/ZjuPxszgNN3zO/CCvnpRLdgg1VB3xY4ymo3DFlUbqF3w6HKRmdrHivd4PHxgg
r1HPEUuNnfy+GM+sW08HKL1f1mgQu8q6CSAeI4KfK+tmFm+327vV4w3Jikcy3L4o+y5JwrpjZjCw
1J3qzsR5TveIMuLb6ZKHFaTktXwJWFXkSUmRi8oDifL9WmTEYMoKDvzVrrVC+jM8WVlX6cz57WKe
NT26rQ0ZugQM782B9gV955xCO7wWKofdQiKiatFRLhEhq2sbvDap8Sprb2SO70l129TKz8r/gJL8
1lF8eUp/WGAuchd8qylj9bctUL6E7SFxrR9Z5OjCvNRZ8lobb4IEmWkgkgiJkrwGw57HgPxALsV5
pn/zXCFsIcvfbgtV43w7nX6VD5VGxyPhTg9ycZGfmwLxAFnHk62QsPpa+JYEMZOEGf31U4clvSbY
+oP8I5lOitK8yw6D3JTSOnqZzHeiBiHz23IfwSUgN4xy52Qa48OEcaJsWf8IXrwVXG5pPcXaT8kp
l4fr9m+o/U8s1L5c/crkNDIZvv17Fk6PlnZys/FTlgdyn90p5fXLTMwLW91fWUQmtnGB4wTl0b3L
rPgY6AmwSBYjFn65XspSUqj9l9I+NcPLwBw6o4ZZhv5LrqiTbfmExp3xS1ACPDqR8yovA4edkzYM
L/KkxgWtDjlFHD/ld8gKSP68gIuS2d3mVo8TY9HHOmwAzn/rPhrWbQe6mlTtqR7Nlx5nj2wmmP3w
lcg1ttSLpznHOsViLksuBkCwIN5l6Uu1pSfJt/wM/GYPz+B9w4LU8/71ikKicdhIxYxUAHiokd/G
E0sfDZuFTTo9FtUVJ2OKkEnkl8TS38bpTZ4KWaL0Qty2+EZXn9sFehE1rwJmMAdgKJ8oyFa+06k+
TwCU5d9lPSxrOLmTmpl2QOt9TjFJdaX7KD8v6+TQMXu/1+G1ZBfTxbhRN+aHUQ0fmbGRR0tu0jPR
HmA/bOJMeWw1KADxX90ITQ9vTYzGISLQdP/Inym3Z/GgPUcEvstDYHL2zBZ0CYDsQM1/6Pz/yn3a
oqwXYVzkBUBxe4n08MCGibgK2j3FsFEF5FGOhiwY5W5P/j8xsqeCpO2heqjG5EMeIPnu5DmTV/LA
QpPQ9Ii17CL3aXKrZwWfYAqf+acPhIyy/SDfJxWLbU0f//pG+X98SyASOuAmfz2c5VtRTftL5lOV
AttespdHkaBiqhTeorwoE0pu2lB7C+x4B+ZFdfMfuSmU70m+XmsG1NkOj7LfkI85Ww159gfnQ1HW
owtOETye/DpnCa+yEJabRrmtaBFSyEOH3zPuzT+yQJUvR57dUhcX4j88JXPvg2V8kTe/XG2IuDvl
tuLLaqG3p12u5Lt/fQ5ZtTeWrEJT68mvlfWpXIkgDexEbuz/6lOEF1k4RwxKO6KaUw03bPKErIB7
nLd823Bz1kzq9kac52gt91fydi6L4NllDVYSykINWjsjo4KHIMptOojhH1J2eOC5L5H9Ln8R6nE/
sMf7FqfGYgXfxA8+UGLfXhhL3u3NyFWshFkYVu26a3MgQJg+2uFJPjcZmfzKJR//bBXV3/IRbYzF
RRbFpbFWI/dOnhmivWHJhROU3jvZ6WHAfTHs7nfIx/c0O8k+4qI3z1PP8jf+yncpbwV5uzByK5zy
JYGXllTP8hXLhTJw4FxwoKCRJATVR6/ykSD7LvI4gut5EdofhwdP7Dgv2nhHfNpZK0y/o1y2Iec2
UXcoBe2XdL+04Zv8PbJBNETBo5B9edmzgQZ5Qf71xsLT0yxaiBJfovCeWeK3bJ2W4/gSJNN+0ui1
y0MbBx9aY3hKQCuYcszJq8u0AGAkqXQoVVRZy1kXHAUcjFczfzSVDB7OwVDjD1Ce1ziNr/Ihy9W4
zoruKJ+gsnRxcxszBKUKsjM4U6eUskY+keTTVZYzbR9fKikmY7dq0RwQ89cImlJXx+fe5HJkh9bx
CJB9BkLS7jH8XCww/VmMHl/c2kuyzUT30jE72v7BbZtOjOcG//9eXlK3q61wu+/CTn5iFkjt9pAb
5aMxYokHLP0VjtM+g2irq9U3IH9Muv3T7UkuV3bKhK9e8uiIbsTFzNJc6dyuPGvkaZarz6g5UKpj
ZFjdmnnyqaE0Su3sAirxmjY72B2v/1oc5bIi+1zVFJ7kJg5LCGxxzj3RrkdwhpunzDS/LXpDt8+g
9r22NvvyST/KvaNca+TFrIfzIzzuPc3FraxcZENpss/zkL03DVYPnYVOqald1HoThO8Iy8iUoH7r
xpdStQ9hBHafG31WmoNTd5vcVo/kY+DgLHYJIzMkdAe5tAHPP0UqSGT657JKiOZ+kznVXu4qK5oI
8pkoj6FjqdD07R1suocSxpm8rxJj+ZXPTYNi3FTjV8B/rLuoc40vK7ROBZWl3ByrerWFZr0bkRIo
z/LWyAc83Muf0Kg+h3i6gx5kbDujfAxQmKz1iLI+qAqw07C5TD16B2bo95To2Q3CWcalj6MwrAXD
UN0Al4+EscnTr64XZHDVzfOgdddKQ+MX9OREi2wC5EwgLeSqy0JmCq7L4h6QKHuPUZ/XjTI+uNIs
llc/Ueww3zfQi4JL9dMRb3qQ75oObVXcvSitxf1xwA9CgQMMvWmZH8ah8iCYdMt12YhiStjR2QQJ
6Va2YoweRGI/m93KM/txE6CxWQWLmq/qCOlLNIAtS2J0NIdJZSDb92YFZXEC16XLIALMthE5fr5i
O28i046IKtiqa2rvl5NWInWZKEAs8ayS6lMO7QtimWRDIJrXNAWpN5jax9Z4yDXznAj9lVTixGPW
TxQbh1M3d0tEeAfZRrzR/owq+Q62iOT8HhOQ5zAd2LGbzTl3OHuzQjAJ+AVbTatdZbaPYUDTBLwy
PsxfNyXxLq46GzpfF63Jx00t1CJh76D4QBZlGWG4N+vwp0Ia6gk7EethCnZp+l22XBph6kKyA4in
ZwrjVBv6X4dkWWG4jEzuoSFjgWY08mJF3+fKU1ejSwYHvUiIri37wJuZuqCZAvw7YDK8MPkc0wgE
XuMAp4+iHeDE11aJaGg2MWcGZ1bVgryK9nqVdIgW9Fd7eQmn9OTg7oYwL3r4c+lb2xjnIkCxR5GO
91WUO7fKX4gTeJEpLHVgLDu7MQnawzM9pepubGmKasrQrdVKDkuwKEpZyK5S9GOcNzDbz5GN+alh
GkwQ8MFeonLN5Hyz9Gh6R83yVPKE1nHiMs0H8zunjQ0ygJx5xanuBtt9U4DwbFVhfA4IhMbkIc2K
qzpYgP7g03mLPi2Ap2pvsmwF8WuCL7uz3gOcXzwcGPwSc7gqEKqu9bL2HFP6B6rlVCt4Q7EEfxgB
ji+5QVDK+mcawFo0xEOhPIT+k5lv6VIZJBBfLPOjBel1UD+aoq9PNN7um7H6CHrEAobVvbQEOiEr
1uBrG2gmVFUh6KjB3EootblpRppiBGsh9yU22ybIO0hl6PjSbIn/SLaFKR6mtn3WrSh51AzHW6bw
t+7gvBDS7Lm1zbggvJ8GjVtIi3613qJTzPUgetXPrdagpFROXaHxTlKYjHGrldsIR0NaTgdbi0HH
Le0j3Zd214XtZqgS9TAiQuqItMtF+oxYsqkWa6eG5h743F2T2b8kd+DJXmgtGK3pI0GOvFHv1vki
5n2igOJS7DbbDsCF/GDIXy0u6SkV66Zqj9OiPmRLAPAl1/Y97Mp9I/p1RXykOpWfhmYRW9PVH2SC
If2zIx9eHHqj8VJ3KewTMy0PqH0zZgATGobSeZ2W8dngYs8W5zfvl/c+mJS7bCp39tAdLFF22xi6
exi1L/1Ecgn7xE1HyjQt5f7gWGCri5hhD/njxDvqka+FTYyybWv3DQgt1dS3hSAWdHIz3LRdp9Cz
7sAHEPZEW6tp4K0OFfMqS0O4o5XlJxQbB0kwxUakbaYUc900EBFCaEa8VlV49CNdMIGVDUVPAdYA
CG4bwyRyqPHgQD3Rjk0P4jFiRu93Vk/ITPmNn2adgwve1dGDBQ/9YJ2A9j51GuIIEpgu8Yxto0ep
Xw2SY4rmBGFLiLwrf8mHlqALMb2ri77pXbIhKUqkBebT1jWITo5YM+aqEbqy1YLP3qogYeYC3tO7
YU/P/eJ8qa3znSjiwcqXZ01V164KvrR5DMmxwZyusgIACLcUE3fedORxRJvG3JoEZa1Ew0FHOVEN
c7BWXC7/XKlGwGvLvgLl34DiY+HE4Qurp2Co322GFE/6GAx0JbnFMryXRsmIJFh4hI4D+TYBBppk
QpyYu/ETbRsEnUl1BLu9sjqzxSoqgu3sKjwyiJ2b7OwOppizhvmBtsyx2bgYnb+0i+Y3ln2cnXAk
gqVg5mZMJ50Ys3VRk9yj0T6sC5OhpSn4SVbP1NL8RTz0GCVINCslmlbqQLLZxJh8Jv17Y2rKdkmJ
Rvf1dv4InKY8dhWhi4I23NCYhx4pMnV2gy9m3JZldmFZv0xW4kdpbG1A4J/gj85raFAU4ItfVhPI
IGvm1h16dEcGtB9wGWGdP9XNMR0UssVbDE+OpfXcahBODGnoHktBDk0b/+lyl+ehyoBwzngb+Vy/
1iL7KUEFVPnIi6h3/GIKZsMCBR8Nw6nqFdcvQ3q8wRRlx1Rf9koZ23T7XoyZSXfoCNszq9Q3FySH
ZF4Hofs2FaBsyc56NFS18i3CRvdGiAk4RUj70LYhWsMcVEyCVUNSghinhOmR+OzNHPXxJmF5nvRp
A2wCWkXZFCsSPxL4/BQMolCfM0nBDqPp4vAEPTRaz0Mkgn02r3BgZzQWzQTvDCGreMVGPWBOntWu
B0b4wQiDX4rsDmUq81PYBJtRI+3OdbDSVwRRoTL0GlWNoWlHOUKobjksnQYzUYuAHrY7TRK0574I
11bX5X6Zas/dAlF44oEbG3A/iqBU1xNhV2soWWensJuV5UznKZRqWGSkqzyHbBXWXNmLSfHdCcBe
c0NshuOhxeMkZeN9NyYLkqQC75WDZqGpi02dok9DWABuUctRVoo3a4iaPfLZT/6/XbTCT8gGRwiP
HLsq97pkwlapXbzT3wx/kdJn5C9xC82GOC8Gp3Q0rYdZGzvgikhTHR5hwDdxKRnWMbJIGms73EUG
ejbHEO4+K3qNVKXwzaAbsg3j8snSi/ygReuBAflRjcBwGlCZ+xKSO9JdmbNADtEpowDslBH4VEOg
bI0ePXf3Y6glT4NbMeUyH6slqTaOWIgFKGFVBjHh4YR4Mb6z3hwL5FkcCrg8ipVDsFXPsYZRz80i
WFJUfq6JDw4MY+uR79qi8afrYrnTvtP6n5ZwA1/o5UtRm1hsoukLSz4Vw6jfZ8mCGh9g0Kao4XS2
lhqt585awVgZUWMagYdqbB9WYUwx4D4TovGoChnaFTHTmwcyYruh0FHQEmpQT+W5jJvQt+xYzs7e
HAx6G9SVlmdawOXUMZs9Y6lOmL8VlvVSI8hcfwr6ngAJp/hWQvwcNmNyc2Gmjljutx2ju1SxCQYe
ppPZVfdzSLlTjUSW6ZYLJW8GmZGXtDX5lYVvgNQIeVjRXUS4YabWSSnFUTP1dEOwjglRYob7li0b
4v1QvhpUHpoZbvkN4wbvDYtpAw/MyjkQS4gduVoEr5x1M3IR9baDTjK9kr5mvaCjue6qST0G6hNp
etVpJGmW4hQSp11jQdT7rRGKnHm4ARtgNHxe6bAWhDZsHbDhWWRXq7kzB6yrpe1j/2AbYyRnQ6hH
yOnhdoqDfFU1Ubse6wV4ktMFawItYqpAHLN1PdVbEvPIh4xPwwSwt9K2RkVaBZRW0OGpszVbuLtC
HzaKw+uP1fjOUgeMACYCviiPTRSSxnvtYEqYG0RZUL4GEIswXN0BpKAYIqhaWKXiD11vko2T5O5a
baZ1F8EsDTSbWMKa6xmIQ97sjNCeNjjDmPtmz8mUjNTCFh0V5xme9WkKeh6mTrlXBhJ/l1oZVyhy
Ss9sughRrPqt5/oF/BsOCKUtNkJz31HgGtuqrQ6RThneT4vvRCZbq4T9leMKOrvOh+WO7DGR49YR
qFCwcesyS7rHtGVBIUk9Olk9gpN5Cl5ETehbE8Wh5OWpH2NHpliqlda9EeHPtBep5SysQ9+ZP7ks
TCZ7PObG0kDqszdpWKwTldOGmtD0FdAEwCOzU6Rc2TzRo6wTMvNshAP0ZmTuJnmVPG7qUZ1X/98p
/2eufv7xt68rQnY/btlFfXd/+4+foou7eX/9x99023Ixjf/n//gvfP7hT/l/OOWfyuYrzr/+L9/z
T5u86fzdsemcOgRVOwT/GOJ/2uQtHPSwWl0H5oMjNMzr2Gm66B9/M/HIG3jkbVU3NWGjlfi3R178
3XQtQ3VdYTm2jcjd+n/xyGOEV/HAl9mMyEK+QUu3+XG6rdJsVg1LN1ztf/fId3psYllvuCczjlE4
xtNqgbm27hXUD0Q3FMh9TGLEPJeexn506CSZU04wdx6rSNLrtSZSh17Vaemj4zyc6WSzwjhgb+WA
2fzsK7tb8bMJiximxB8aZJNhEms7wbqyGhzyaesUsA5W7aOA/VGhsfTrwnC3vU4xZceRRtY02gUB
U5Bn5K+TgmY0IZh6eBizDcnXB7LPurhX/DDIy92cZG9abztEz4Qt+Efc6IsmUXNBj8S/iZxzHvQd
JKVyXAVZVG2aosM/14DzVmst3FgaORk4mR40PMbbvDEtnrpYsEplZxPC50VmxKYqGlTaBAjec5N4
FaVQ151aVGujT2IPa9F3G3Xqntwth6/SV0YwIZCeSWmd8nlHF9IzefTBAujJHKgiZWWo2hnLtL5S
OmYogWjPPXGRe2ElzTEmc5XGZLxld4vmyba+KG5AR7mavnFm2hVVbb+bQWdtVCf0wdlWh9i0ANwa
7VZPyYEMp6gj0HAXWWBdlyZEszj2pIVEcXNwEVV7C/u1E5PtB3JWi7M2Jt+DpldY83v8QN044QTN
NX8OXRsY4+JuW7d8LNyGVuTgsndt6gdSqdH4Q/DXA2jgtkJvQI+y7m7O8VRpcKgGWLUEDywgvdB5
4wkA/9PG6OSN6bMXdfOUaup+KghpcWKhIvoCBJ4kmQYpmUqYmJxwG5iwobIMzKE7H7M8VHcl/Wmv
cMSzMVfTzgRn5BQ9xQ+I2rU2QQQQPepyR0dprC54KrMEOhuopshkem/oSOloR1bImM3HxEWbAAqA
rgFii7xV6jWmVUXH9SIoUWcL2GFo2YTYq6Rbky600vpqbyv1Ef8SxTYXjsgQRsakoHid434Kw1bI
JU39rNKlgh9z7yKUFkx3aBEQUP8EOiEXVhXKQRrc0gYmRE+Vs1U2oWDi5uZ5vynC9JE5I9YNw6mO
sdH4qYsYv1OpFPWKZAA8/oUBArCxscy4kCQzZ6S3LhK6JDTlF0zHZfsVpiVTmu6N7AYPpZHY6KZ+
HVXtmgXZn0EfP+kvIMWP5z+pBsJTDeZ5X3UyhrmYj/1ijwxUxnEbndJxxv4a4K4oHZ3dcNJLLLTD
/BjykTcGyspqdfM8Ycmh8p/enCDSfEJf3sHLeD0JzJDHrMgniqMvk2zl9OT4YVh8VZ3FALMU64ii
7XWWxx9Ry48e65YE2LLdCLoby+hCcR+mejNGBs30UPg4QiscCaA3DCFSCgrgEUW7rBvHNNk0o2qa
wmAvaGczEjc/3I7ICOLicUWJGhNIM+EVSuRNp7dvqpa3a8qd+56oQmqWoV2laTT6SmLjxaR7Ezc4
ieUJajvh+ONQ3A8gqBZaODgavLGzxpXetPF+UZIUF2T5nnZW5JH0oVYqIsfszRzw0Dk05EqbHQrt
x4qVYlUBA8FVhZekFbD1GMHQYwboAw5cmrzI7s61iiNmdOSJdW9dHD6Qq+KhhGEhU6bCb+Jw67iL
tbVNW/PqEA0EmzQ3xQiyJPaxln60JKZTBq7etgN0nwyb1lWIg3+s/7iWSTZLsdWCZQIIqAK8nUO2
XHH1oSUY9oZofNILktYixfnE4iBfE4h0hmsHrTcj0AFhvBZF+0Mq+l6VuPRwLDpKKw6rGPGqRfVv
2c7muVKdU2bwrcaY0cyzk3pjvs+sTH5aCI4Jbgwk2dFPCUPac+P7fLQwCWmAssrqiTQq6CtDglpG
hEh2YDI4WEjHPMR6ywX0PlXOkUvmq2TkUAL9gClReEbAvWho6bnPaor0ceJv5IKifFjoWvJIM5yA
btuKVAtfhUf0ZNduuXGzqUOWTX0bEnLJ5n0ZiJs32J28WGO8eJUDejretZweIWH/PQyLDXbeVZ6K
gGYYibyM0cGW4EJFtFi4UUY4XUMioOK+2nqZQMuyW3/hjLt182i3Mw5n2vDY1P0ipUV3+y1NQ6Ih
XPras2G/eJYNpT1SgSladvDeKa6yNdT2js41C+aA07mSHASotJvaMd/1vtim2KASkp92tLpARzkU
17TvJ9bz8jTkrHqEyW2dEKZgrpL7ZauKn9NZ9uaR4LJKGb2YBy0xEnSNxAzXDzQjCR4GUdcZPmkm
JF24jVOInOUUPaX5cikUlYwwXZv3mdacolleAKQu6dL9SSJcXBKmWJLb1/QcM+As1liQ4Mw2m1Ac
FrBOXZiKhYNfLnjLq2NV1oKJPAdcF061nrk1vd6FO8Z3jfI571SvQ+cE64qFs7XQukMVBTOm6gfI
oSrLbvIASGLwhtQkapFQXTRCy3qZ3Y1ecBekqF73VlQJ5uC0F6zQOSikhbCV5eGFS20GJhdXQHvk
H6U2/fOjf/9blhXGuirtL3eA1JBMKqyQ+FTWy+z3cQUXsCjutSJf7iwjJc+rfaijWvFh1EQc7Pw6
xCVKjsBgY4lNI89Fd6+32p1JPiL+vtzwtc/Ori1wgQYmet14vf1tpMeo28aA63Ya0TbP69SyyRuc
VdoZXYDVa1T4Aou9YU9fXzYvJXBShxhsJF4/asfa6W0Ct4ozmk3alkqUMAPQZi9AgORZ5UCrzB22
zZgRLeV0f3SnZbrjtop/DIi/8DvZCm1YL5UQObmvmKeR+84PZnp2vChmDgCLftKEtzpaOMFTqrnS
QIoZ5Tiolz35KfG6CZp7u9dthhVF57fjCSQHv6+Z5mw7VXZ8uv2xyI8c9D35vKj0lBkDjmEmjreP
2LTC6RTlX39L5Cdv/377Q4vqluuCxQZeTnIKtPR//SMeGxVNh5UDrpj4DVV4EINlEebH326/1Gx1
NpoZcXCs1zbEC1seBPlhR3XuW7g4WIRiwHmoQj1IAzwsaOWmJxJeR9jKYnQ8VaP9efvNdMCnsmKG
OSK/VeV3FAT0DBuTtDof2XrhOYM2HWEU0ao1b38u5KT4NFcApS8fmu6Kfdx8MuDz7PYusAjKwyP3
pxEkr7lx7ZnObHj0z0LGzMVdiJ037N2fQuUKQRwBOJFNq96ilY1cIgvQIj+ouEIWke2muv6p8Mc1
WnnXpWdocHRFhb2PGGNxJxVsbR1kVUv4a1jA35fpBFel3NZ6M1LIZP40lc12cv4MCvMOYVjvuabC
P2G7jOlfW+vTtWIbGhZLtddyk8arzqVCkvex1a0/FahBp1h+2tRt1hPtPZ55zkMQ5oeqc8WTJvPz
2gBTWw+5caTpgjZzpUGvWUF6ZfqgGauoJ+nWXfdWoR46FkcHsoxSUZnYhvlNzfStjarDQTQ2tEfh
RYKfuYOjwxvKdgE8WWHCC7BHq9z3eVl6ioFLv52AZjb8bqCI41HrSGIQYYa2e6alaSq/WX42m7zc
jhpg+NhSd4uFNHlxKBDLFuRzo1eMhkaaTMmChDzXD3UTpr4FCpbtVffTLeaz7UA+VYfwbol41Pd1
xLSKmMWhthUYq0AzHVu5iIgGeb4oCqgpy5tWYZiS8pg2yTqtFFI2Rh4VFMjAftiSDXax41bdWYyF
0yJ+NmFbrUa8pd1op77a1LEHVFLB0ziXnppXkV9VXLVKggRnxiY2TxgQQ8SrLhkimLmou/Jyb+NZ
B6+QAgDNr00J7D0MCWZsFphCakQ/kFRO0NDCOUq9lQiGXWMNhLKM+R9yNO+FGX9TxBoQUFwA/ONR
neRlq9PczR1fS2CuLmbxxD7tmk0OLmyIA6gdXK9MrLMjs77sLPIz7iIPuttJCwvkwHF1pXlzbwzO
oXFl2kIG7rNl/Kk23NdpZoLXLdxDmwIvgpOZVzWD6xAtiMPMuCZcEtyl9pKL5YwrVuVXmYDAdOfU
O+TpAQGY6f6CtgmPbU8TW3MqGp4Szw3B5gUx6OwJUfQbM4UhNNZHO22h2DC/gROMOCSx92y4wa0F
CLcSxFAwh6l2TPWxUhgDBRPDE9BWAbpgxtQktReHxcJ9lAe8uALe6qqbCMapChq8oQreWHDi8iF6
iMyMnlHRZoi1mUsE44/Ip5S9lfGnVKUurwSNjtArVeU5T7DsM3VQPUFASmAp58EuX7ssncHzw2Oi
i+0VRvM7i/BOI4KnLUgwTVuPMN/7eCz/VMa2d6O1OXSYz7AbH6eM3ZH7iK/8p4knElWV9NNK3XPC
2ma18baWeSBmbDOtV1DRMxstUozTbRt5i5F5HTlFdPmZeRtL+FSXFBe1dr8QAgwG+E7kWP8DWDid
+Sp/hmn3L4PqcgLCvdNkn7iTt0XYXvSih3iUgk8QsL1lgmGqpq8DcckOLQgPah9uSMv5dhd0IFr7
jBpxW7KJLgyDzNYeykIK6Z9LkeCxAL0AAWGfkTqWt7M+GfsEYQ3EA+AZVuMMfgLtb0VsLsgIai/E
y9wtZbIb8+o0T3hCI9G+d7BKAv0DwFHsj0bC/GQud+TtMu0v7jibxGigGZBw6HwzotkSurGFTLF2
UFU4+kcf16cmTd4WVXJy7fp+NCeynvXhOkX0XDtodSuLSWRXdaXnRJXiI7fx1IC0npgW0UZAie8X
QeOQmK8pe6tJ42MynRCRIZ4wgqC1VQHixkgeYfAbe6uI7vR+qk8BbWBPT8bAD6JgJ1uyK6aehe8G
Zrme+4SBgUVkugHC0GVMHGXunTGEkzeZxWbM8mM3YO3HccOkJF5ZhdjgqmLiN0p7PJxqX6dnC/yE
YeoypseKxv+9TlJd+VroDDu19KWMU+hyIItJD2O/SeOXCNqVQm+FsXyDPPIyTSguYg0NQRxzS88k
zI+0+Unp3o1z/0Z7FHLrJIwdNlJ29ynb3qYgir0HMSR4FMQIYzatywwwW6YNk71wrczkfRU5ShVu
4WVv82PVhs4/ETynBo/xYpIwc7s9IWsHpHaRNRB5TRHtI5M1fSBfUXPHh84pWx+63CkxeoJT9mwC
hwWR7p9gmKAEGpY//DdP57XcOLJs0S9CBLx5pTfyhhL1giBl4L3H19+V7Dn3YUbdbIqEKVRlZeZe
u2dfELnVSGUejgzqmazL7oKUMrMXJ/Oqtap9he/bssj6ey0mzrgdsh0RydVOvtf8cVWXg7LVJppl
ulA/jI4LKL1nIAIN+rIrdzPmY0MrPXBD6r/0KDFa6vfCtJR10lIN99o9cIondl6/fWifwmBCHp++
u2q5D0L111GLR/DN2P86CZvGooKNTDt/Y71qjoOQ0W4e6+Ahj+KaREqJR5l9r1jZm9t0x7ai1dUD
1Q62gIc3XhYmlcF6AquLocR6ishLGCa11vi+R2e/rk2g92WW/YR1uaUHIvlysH5gVckfk9a5CzwC
MTsysqWKx7sb6kcdqt7CxiOszqgVA4Im16Wy9HRNCX89CdhREKWOkwUgujZx7Su7kVFPS8qEuqwK
1Ji4sn/0W+Av4xhWYNTLjylmltSsX7vxkPkz0yjA3CkAkbFqzPs6GIlf0rFZta56b5M6WpJ4hI7M
1mbW+zW2a3haxAiTQ/uHuG2J1v+xbOIVlb1kg5XvU+4BmKCrZOUZ+d8E4t2daqBl1N4WkWFeMsCI
Q4CJsoXQYdLtlccmfGlONVUmK91MDmwnfVaJ08o3RWnv80CnkBR4z55F8mwu+BjTdk5dHj00CJYc
j7aF1nWNFTj/uH/ltg8SETyphlFRLwv2gDeAw2O7NCbpK7hGUGCcQoLcus/ZeGhD+9pb6qmNgwLP
YygyiY8Q0KX/V2magro6ROaILWie5Vsbsd2ShOC7rlV0lbk4qkhmT2fX47IAh25NMilg7mQ3aOvT
rgjccmmrmK5m/l01Z/KgdsSS3nzFJe4t6mkujOjfsrxuN5Txa9QBNx2ZSQq1++nN6qkfJgeov70y
1XU1aHAlmjBbOGFOPlcFLFSP2IiXKjkj+iPRMndPqqvZ6PmUNwdeGB/z1sYXDIzmZWUKwxx1y+iJ
IzaLKHhXh8oXUqYiHr1FYBztvHzsTH+699TyUFk86Y7VwGTpX5kxbIRYYJmy4g98iPh9zF90KC/B
jr9VXXeksemCF9qang+kbxALhwLSpebct6b/oOTUWGk/ePQyI15MBHE2+cug9Z4kNjWmluzwmqSZ
gQXBjo3BBUplsB6zz5F6dj865dNQ11vBiSzqquJI3HlcV6r9ojX1oWgHeiE7vm7C1mMxwNW0PZfu
EsciXPYxR1HZ1uEE8+IGCb1q2AKQKpz31AZS1hgDgr8OZZCifW/6ydLTCYWzhvvizz74WbvzSZXG
l37GzMh2B6x/J7yyAnW+emr0zqyIX3mbljs2H9/zTCeEU1jXgY1S4MYtEsT5aiXdXzVQJLX1/tUg
Pto5PgSlUiBVmnelbNiugyRz35rwvp/YFrvZEbE2k3xgkwyN02eMt8k82cMVdwJs4vz6KcX3PewK
aQTF68Q/wY370orkp+43xoT/gJ3SsuLgtAS06b4lQbZLqY2ZJTlUJ2M5LUdpNRu9DxxZ8QgCPHWE
yvXuRI+eb1o79O54Jkz9R5I8tGa5NwqcED3/Pc7p1NFs9a4yJ3PVtQXZQaW7iyKVMrDOjJS59iry
ep/hFb3VXkp6Hbaj706vUeP/Mk38jSDRI4D1CA3XU5XvgFnmqfuRgmkjrz6SxliGrnqXO8WxjGqY
dTj8mUQsyxbvCUxsFHS6abvAPPVtnPX7Xs+/VFiMt8E2cQPRlYh7QVYJdP7er+c7KxrJjOt3oxE9
Omb77jn9osgAHcFkbxosT+mwnKutM5s0HwGEoZDwPbrDqpKSy2QNAJ30V99IHmMLO2UzbEhGTWa2
zz2MNFKL7HmSIGeDLzYEzW+J/ZGf29goJN60wB/+PZyMB1i7w6LAIRH32ubRRQ2Qw1pYFgOLCpZ3
r0NcMOl5cFFbXK+ATEFlTheG3VdLCjZPJKGwkG4pHX9ghlGzL9I2NFAu+izdVRDzViY8TYZK+Uip
ml0MEZdOTWeVp/bz2OEhVJJBxNoluuKOCRMAA6FGARTadSm+IpTX8V7Q12lV/MV6vvfT6CUpmR7a
yKXEw/5y6pERdziDxRD8V7abHZoCHwz3gHkRQr/ApOcAH0CrI9dQTwV13JAjz4dm6/X6uqkLa7/p
RDOoKR7GgXTEqorVXcVMcsTfGy1wAwwpcXbEaVtHm+5MNt3pfAfLOtonwi6aGjaBXghz11YOulFh
O57CMGDPtJg0dVu63gdpF7zaa5phVJBFnemcrJltUxTTyplbLdtp5aMKu/TQtzT7pPQ2rpMOM4tu
6JhTRmgX5HQfjepsJS7ZhKyv1y14g7tsfkba4Cy0mGHrUslJxg7LJbb8ZW2PWN77x9Lsmwebhh6Y
L82xDLdTQKpoABSLxQ62PWqNbTEERoH8BjyTVOYLtPFLy+rLra8woLBVUHLzLacJb9VC8Fx55OYX
aozVz0x6PtefB4IW7COoKwBj/HD7s5NZydrhXPEDABWf4Kfhk6pf0yB+aLqOrpIZIFxrpG9dRl3D
tdkc0DpCD5R/UtGqA9p5jwzje9QgciV+NW3KpD17BnU4XMSJWNIgIsewxBL3sS6qQ45jBLQ5JpZk
eK4cC2hRED+ByPRdd9pMJnC7mBEMrA5P80hPVjNV1YXbtq9uZUKJ5FFwcxbVtq3+hgyPYr1UgMlR
nwpAK3KOfNIA/KknZZqEmMwPY/SnpswxdhJdUu0e5wdzm9c0ljPV0bWkfdNoLC26xjZ2vHXJLEZ+
oQnXZr9Lcird4EpxMsPFDLrBkiUPOQ1d8O5na/ib2QFzTXPmYhgcDZQnaXbsoQ44060hLj/RzO6u
Zps9GmXOmu5lqqpsgYde3XWJQ9AXxH/eRAtI2ZeHNKqoCbfVxiypjhBY6iC0pkPgm/sgw2U169mq
tJbRPtPY9hjr7puS99fR1OwNESjss8ZbZD1VMYeWdge4w7IaKOb6c/WsKOaxpeVyOUcRaQIQpxPy
MZRy1i/Z/HsKe7g+ogssbO9Nt423yukegeawqyFhY5jjj430eQxx/HSwjeXPBVog+QmK9ylw9WXX
4GIwtvmVpLk7qFfLni7CHhhjRJ4DOHKSjmqLTY/rvBSVfc3N6CpAAtVj91VNT8aYfipl/wcH/9xH
01FlbbYm44rjxSWt0PTXH8rgfNi1fcShe1UjQ9GxREha7cdzE6qs1KAn59yYyrdT91992cDtbHDk
y69l2P+lRf9V0RUKQvxJ1Z19S/48QM1Q0ZYoP4WsAJ1VmexTpGsX0R+VTn5tqvpNCf/YbMHNeA6R
/ArJgn7sT9qMc3/4E+5FqPHTzO5SVpYC60nBH2H9dlX64W9CLOSbw7XO1/KSiLV8EnaFRPJtSPOr
6KOMFrlOoWCvjL6KXxZJoHANvIReOYieLitAGKIdFCF7ACZCtG1GRFBpGW9p372Jbgw8Dw1Z6nsD
IGFq2z+ja+5nyvrC15C/UwD/JMcq2kj5CBqWP8ziUcg2o9NdBPBk0nlQK8GzyOLaQL0MmXafSuj2
n1QuArPQxfmDSMlEziasINF7BrQ7UsR7Avf1gZmoCCaJpn46UmtuRLszsl/Rs8hPUYHQhb9RITrI
R1Ca3aiGfRCpjDOBHYE/lVfuQbQ48l4Rsumhc6VZjmgnwVtD+3CmxzYxzvIWw5gvjZeCyatfRC4j
KtO0tK62vWZlPgvyIWrbLzlfHtolAKrHHHkMLbTHf5fvPw1Robd/9bjK3eSild0PixacpGTTYRwt
2jXcTRe+ErwKRSq6UaS4sYr9OmS4BjMAOsAnJaAzklbzCgfxR71DBds6tCna/QPp/aWIk1yaCcPM
28rNk7HQpc3HDH35v/spN3yenROWHVmNZi2Nx+cmbZYyGGRQyF25KTxxPmYztocu+mjF9r/xwCVS
6u6SxPWhAp/p0cZdcQHkIrDrvFrzOQ7NV1Fj3rSNbnq9G1PzW65h5zMCBWwwZvs6K8909F7zhIc5
GLL3SkMEqXyLqtMJ+Bwv2HrNtIMad24G7fqf/Dfw/FfH/5j8loaFda5rj3Jv5wANKQfQfNKmfZVv
uKFmPNTOqjQtss5TgSf+a/tfURZCLcc/yyR8NUjW6s8pm7gbkEh+Vf4b/PDqk/iXYxXoFD8TY3jJ
QQN3MQRAOUo5vaChlTtE1YQSbghh2nSww7v0HYU8+XCA6ByUHBwZyXsLyvCceM89ugQBtYwDmrOg
+zN18yzEptp8nYrqnTIzV8VcqK36AfvlL6yMq8CeEiW5im5xGvODOYcHMRWnkfJnGtLr2KfHqS1W
BqKo2bI2Pe4/GGhcRWMmXy/62+BtwE3MivrVNFf3Pop8eahIQB11xzvVuk6KuA1+iqH9kjNrFI1G
dWt7E2By+nrT/WWKBrgax6OQw8rouktK675rkaoLWiTLuz+5UJazKcbkS27i7UHhgfE6Gg+5ZHUD
YIubDPfpmMIqnDrrPOnwcyZ8j1QXC3ue8WkCS2iCkWbtS+rgH12MwVzE6nYAbFMCtsnnaA2F7S4c
hr8GqFbcgABDDrKpi4GZdWJyKK7gYb+79BH3iDdZAtDEsIRE52ojM7dhDn86OQn609O7ya3XAkcL
Cl6QqdEGHtGDUgUvIfNokwQPNHmvZAozmuJcZWAn5r1McHKEcVw+xAHJYS6qTEly6u2YXPscB7b0
Iso6e+C5DVJi7ejVpOpYt/904zdIFKABtUM/nq4zuzol08Sel/PRUOCDJ4d1mh5rZHITSx6pYxZJ
8HTOtBNomspFR8HMnh9i7zSFR7MOf/B0/SHldDWNB9UNV5VkoJgRa7O7yNXXlOorL0BbRO9yU2SA
1JP/3R90LbwNl4ihM6rtt89GyYn3GulfUUfLDCnTg/wUjaL8eVznxrOtDW+31UUmN0E13dYbVXuq
Uv8kqkZZFMiPRlr7NUJikPEl30q9ZaNF+CYG6rbpx4OJrvj2q6Kol0PzIxIalv7MXHwt1PTqj/VL
47yL9jnomSem5qHo2MLrwTXCYbXI6oMMMeHx9Nn4l2f72VQvAkm5SVeTyNt1ubURKmvy76U6VgjJ
8t+m7Pko6kcicZWnGX8vhqVRP8UJPT5adFsjbI1yFt0UzGV4ADjVp4xRYa3IpZ0q9cQmyrsXfWao
O+cbnwHO9S4wy61cAlndRPUr87CcolNZx/wyCJsFoD+oO+N8O3OFJyIzWFQYJL62SqbXwCX7ykib
uXWiAmfb8t5rtylInjG5VqR6Hx06rQQzJCcvmsciIBMWZQ9Iy39uTMcUNpXBQeq68iSq5tuL8tB6
0FRtwkvfP8rokZdkyLGBeFA1LOAZk7dL+G8KT/NPjVb+ofszSpSVXL+++ihj7VVnr6Tl/rMwbUbz
n+S7HCpKmhjPTpdIuJLyKMh3JCRR+lhbVSWWAxzs/74X3qXqMm6Yp1VV3crH+J6miV8ZbiHMzdwd
t0q3GP0e1Sx5svnO2wQtH347KdQzbceGnqvg0bu7aJz5z2jfjcp/kXVarpYAkeD7B1jTYaTy4gFp
pJHwJHOEGslq5uAyQX8dgYGM1hs/wnlX1frF+u9plU9Jx+zQG9067frXAYSv3At5u9p3u3yKt4hW
fxyTMd6eZV69kZnMCi9C+144jJZwU7rwOtQ+YjHtRyYuiQ5VXIPZ+Ka9w4GY63DQjqQzThrqQWYt
vzrbTfMh015ax9+K+/+BlkxV8nAi1zlYNCjIjCx4D7mEbcS+OqZVqftzy5zHDwLRoDjfWYM3RIcz
9RjtZe6QZ6fTJ3g2PE8MG3qSWQKTX5t8Z/CP7nR7iaJnXRkPch1vZ63pJ7987jBxz3X7ToZ/yifl
Q/LhK89C3iTGvS3kZG7v57Je1Qq8b5T8MqyFnmFmyq4p9E2iTp+GcyRz+Y1zE4rUcXzJm/HU/2bO
fUVxah76B8zi3qgdgUQBrGHmZ6Uvj6ZvbiREmjXc0ePgTohfZAA/jWQvQas8dLMQMZAFXfFGvN3f
lHJeOxFOOfUPtrzvdjWQKaa/beabaX29xpg7j2ByJs070gcHZgLNOX7hN9wcCf08zV5rooiAlbrA
qyDuDGyomPrnBfhR2kDxeBF1u6zUs+cuU6O+d6TSq4WHTPfO48ygxdPw2sMKsH0wUeaEjKWBpKp8
R7l99Tsqoim+q/D9DEhXGGtY2mWC9NNC+pFRo8fVWbYKkZNvIt5dsze5fWenRafcfhNxv4ybf+dp
KYcsyTbygtAIh/5zVNr3gVqcjqj7NvvK1VK4SEJrSzDxAZDyJBfK+IeFSB90nHxl8lfycNuMw16C
WHVq/2SqH5jjDCt6nFR76RD3tWt5hrBoADDQAyT97HR1h8kQnURclg5ARwNtL4qVPdY5e50BcFti
/lteZDQ3hn9u862slEb5YCeEsnxiLYwlWQRkMeiQCRt449zgCIRcErP52sfQlJ+3KUemh6lrXjQt
uk0VQiZEJ/lT6+V3uAGI/CNr69wnP4i5GlbY2uleVIXiFS/LaoBZNaV9nhub8uDkQ/hkcjRYn+nA
xpy1OviBc3bI9S38nMWazowoMNaxAn667p4L+g0atnmSzRa6j4AKhEwAloSeHYfmmH0ujEw2kFT5
bxgfN7a+vHItanq6zPf0k23kKcaV7Trnzq8w0YSb5hnvgHBXWoFrjz9dqtYgpIwIwZh6y/ZeyTUa
4rSL2yRPzr8CODldtsv1zKHS9nqVpnGOSo5oSEnCI0kRgkGXOWcvxPRp7B9u/zYjuKDJ4rfzyi+F
vBHv8TxMoT0KhTKVCFpA4XoMxUbCHflSOV45Rj/wV0ZmH/OJHpV4mxLH3n5fru0U+L848XwF1geO
G2+Fu5bfSm38KjkFIXbKt9fOsO39cp969iMqZkq9/+BKwggYho5CWnA0eS4bduou7AD5nfTRUIKL
4CLmXTYUl9slYbGX265m49Ib7McxYOQpxR2Svqs/MfNz5C5XR35CiFrnJilka3s72phjkpXnNp5A
v60Mv3uUIC8LaT2TxWrQU7DyWNYZO2r/XJIkv+b9+CdvQte9MHvnVZbMGtgagcw5ZRPEKJKxeYvi
svEODOaiu0EymTuRJl9bCnR+F7/cRrvvpefbMxjk9Xnqt/+Wj2YEF8YItQDKFM5G/jx1+EmU4U4e
8MkcN9GUHoIbtlWmR0BeaBuxDzKwwvlHBxXOiAvgJaf8Zaj+Jum8lWxw/8fNaVLto8zozyTUYD3I
Cvelra50lG/gFhzbnLOV0xCKXZfZOx9HZe8Bk+JfvTI4gu4PH1g4Wfonzp3CE5QbG5Y72uE+5DmQ
Z0J+aiC25QgY9BmPxDCf5K7I3bzdAsg8l8BV2BI6GGfx6JT+v5EoI0nGTZWYn0Z9lHUf4jzPIuCZ
vqB63nG6XFFZz2wPxJBYo/2LmiQesEZ1788N/aPsWJg95KdR487kF8Td5DAI6dWSfT2Jh1ShbmfZ
1waytoT5ie/vqf6t20FfBZ2Bz5h5HdzhYjQhu9qB8gNYNiP5Lct14CVHFfSNxEMyXm7jn2szR8le
QbQko06uk1OSwuI/eQ9qqXvKFHRxMyndeEEQligyPypYFcQV4XOJFwOr5w0RRHBYpOOOdBzIDbhR
7L1lhZXESb/0ke7J/Dg1/rYn6JapVQLuPt4bkXuWWbdQqu/EBzU6GGu1V4+yE0LHgtCs2kRJSLjx
Lw8iH9g0471Fx1HOTNCo6pswoyUkiu35Ycj6pQTBSue9Wox2WoS3pl3cyZNw2wjpF0xQ3gHMH9Sm
3wrnR3biMhnIxOYm5hO1Yx6Y+IT00umqa8H+TTiPo9l84lGUsTKjhmX2goiiTPcF6jbUnhdhlghA
pCKfpoSMkM5/aJIBj79sjSbwnItaNyhNQLxoOCvqmy4JPPkUuCtHjO3XwprB/PLsCnvGbODlXGUu
FNKMoiWrURdXmujHVp2POHmUw+rJIvpkF02dK+EHr4PnvchkLxMRSrqHCR69TGaK6q8Hy8d1KgHm
XP3Sg/QS0jwsAZo3BH+yPDaef/L6Uw8cXsazwIJ6VfsMiveOFsIgTp7ShsmD35BA3swyOha9VwmK
b9OS8LGVnAp97rzIZpN+fy4meVIFV0V1er1t02Xzrnju1qPELGEaAccVReYfAkAmJ9nuJ9oIzHle
+xNKdDriiAolUrxtZ/J42Eypv5UdmdzaKWmumkodprtEBW0yg/WL5+baCLK94o4ncnQCfGnd6ivB
gc6Zjb1snv43ryCkela0gkID+Qnmm0qzuZ7aEZnoWka7PgXX0OHy83TmQ3nw9OpLQnH5yUfLN9AL
gwLcBq/ZUrggrae2L33GCp6RFXVZTPnY2DN2dkoKmjSIM7BOMDYRci0Tz0Ps7f3eJgshw0VNSFN2
d9tp36Ycxbi0BomqMfqq8I5meMlCPTjulaCPcn1xLyuMJ4lkvf8pTfUKf02xzLPc/TJx70oroeg4
/QzEkIyvI7nnX4H8pYR4ttF8pyvEZyVulOG2U9x2g5hWLdk6MiPK2yKSP8W0nWsNVp76oY7YJQCU
SVlxZfrQ1HqbJdNBpgrZhcluVhY4lOULD1iVx7/LVkzWGXnC0qZ5HVLpof83BckDGZfKj9+tZVWS
G3q7Fn08rxQ7vdcn+1tCN7k/nsV8WnxJ0kiwR0Kr6psfraF5KQ1BNhLNBX61p8Nym/WSqQXrHZA1
D59wE+XJIH6VgHrI9K2iu1tJe1Nx+k4Bg9MT+60F9qqgQ5Mq3Fafp33LWusx0BVn/GnjbeebVMKM
P/lrwqLqO+XzRBbPYXjTZvvq01wgtQPBnlc0rwHJf5KvuBG+uP6Jeteh0pc4OWDpmi33m+ZPtkPt
vRyZxMh2zqxmb0O80grS92qbPdGIBlTb+LFZgsZMx35NwaWZLajRfFncHiEAuOX01DdAGMMOhwmC
vKL/k2pDFnqSz5f9gpcWvyrjpmOc4NT6ZCTfQ3tUwVSZ0bn9rV3vRY5Tsn2G1pzQB8sHRc741xEb
hQl6qvGssUD2hfc5K7uBuUEyho4Rf+jmYxRyQvy1D6dbrUQBnmgae+E269/yXvlgjwDVJh8qaURQ
m8Xs45zkbOTMpChRsKWRY8Cwfu9H1e312WHxZRxTaXr2bNa9Cbqd8yJnMoX21Se2k9JMCg1Nk+c3
/Bit8JiV6UYveghtsNW4RrbaPlguKu2CKq3+aXfkDnokc0xL3PYbxt4vP0v3LmPMl3C6EjBfxuSt
G5/wOgflxQU3B4QLyO0TJk/5FXW8U3VaASQOdVvzwacaJyMmYCmRY1IJRe20wr/Pf7v9vYUWM71M
pDwUK3wt6AhuGPsj7HmHqB4/zj+Ec8vcjp/ldfmVWNIJnoPbhu9tYg+nJ8Ng+Uc1TD/xRcpPGGVo
nvsjNwahwNUb4HiUlzEc3+VKqo5z18RY9nHB5RQSz32rxt8EjyR5Zz0bP41KgwmyQyk60RF4p2cl
oC/nTPf/n5ypfLKaZw8DbZldw64PlRovUxBm7859VfACMFX7MS9GxHQkY1zSlJlHapuB8N/FbZPm
yQbQ41pcNQ5FNZt93jc7GVlyB+ndZClsjyhXz1LNqkfaNuCrMYLnhrxDh89Hr67qvrwbi/mil6DN
Ygi2qLMM4yzbSPGnYIV5HaKMDDLTgISgt82mlqiXiS70g4/rJ2xlUIlCS5Mcl+QPhVguUQjNFysc
sObsDgDsjYImO1CJSW3V3xY95W/sLv4Xqypjtjf8aStfLaPTdNUrvvKPsTIt0QCcJx7xjhEd+PPJ
ad77mP3EjK2AUDGLfJPV5ZekzOV1d2g2Vk6kSXVNMj/ROFzoM14UMPzkoZCynAJfrM8RZmJB2Hfr
lmAAqcVF3k5e9GzuGkeF3V+dZRqJovihTGrK4dQNOp4cZsbwqJvRn2FNrPL9VwwSzgCrKFNhT9BG
61V0IW2rcTYjZynVm9kOn6BE0Z/yL1r3fbbWWXXX0NtmBbckPwXwv9ghxO1YlkiGPN+eYyjKbvcp
Ay4lwK4pqNe9dpC5RF5TepXZCHiOw46TCGMok22kDTt5nmQGLoG5qp5Af9rHhGdxwhbFKPKVFU7b
kgEto1QGtuP3d1OorDRPO40JETJ0QUZL2Tpn9Is/JTGd82lSlpJXrYjLGS7Konju32XWkGkz42gC
9pN84W068puXkvYlGe7yd4e3jMH0kfRPMkLnprgMO/lmnLAZXbxD5hVVy7/ShLbofmegPpELIIci
eRSptBoJ8trYfVVgHps+jGS/+aobaudF/yJXBLe+F298S+RRYy1W1RcrH0/yLfJJMddPJn+3zB58
RAzR4//+RY5I3qEZgHemI1ypT3mchyTe6EZ2lHO4vTWM740J3gGjQpbCyYZQbawtVf2SC3XL1/T6
JyafMjdYtv/OilB1rOs1jT1hEm9vcwZYDrU5Sd6pZoWScdqiKWos2NTBjyzBN0itPHDyOAQGVPIl
ANS9HiU7ujy+pdJRL8cu+IrXueZ/SQ37VvWg6fLF92I6s672ZJ1k2NmZu1DS8Dnkz2pBd6hCgEtC
X/5NXmtCtv43EK5dl4tB6d/lMc0tTHVK97PqEFz9qym75fw3leF1yvJnwS4U1RmDsJO8W3aktzkC
E3KzUs7WSJBMvspzVSRt/laui1y+3g+/63f0mpe8ql5DG7QKeHqfBCTFa5o7Z1qZWLCGcFVYIe4y
40tPA3VZIkdUsTKb1Ts/esaojGQxmwYL0HOgPKfWtSPQlUUgF2+jSonvIhaJMn/h0f6TFgOZ/BMW
Fs89pcRTeqJdqLXhPURQpdWQs7ppL+/DceVv8JO1glJkwt+Satiqk3QzEYv8+6RBzstJDEsyST5U
PsDxks++2FSSOiJUqYi22H6+eBV58Dl/9+waUhRqySA5mk1xpZNqXfreMSBI98bwNOfuL5S378Em
tCTRnFTlh2bvBG2N+pHeiuqMguHZxHPPJshFKn0N+vlSj/a66+KD/Apts6QJnXOcQ+ry20dmJsIM
5yyU7QaJZspUyh7ZIkPvYPrkjsntzLEmoSzGi5lZUvY41ZKiKO36GyUSezB2Ueb0LjdHjsFPUPI3
/f72poTtbzs2L7aFgx7nK29ic3Z2xnHhGcmrRlVRLo9cMzRWmcNEbRXxR0j2kV1IPRcb1s1DW7iP
Nh7srXyxZTZvtHoA7iIbA5tjMcPqajR51qajfIGc/ThGz06E8EnY4RypNXPBuozqbUh/PfMuTrzf
at/srazZ9X3+a7fld0FY7OrBXaDSLM8Nk7WYRmjmHKvdIwbeeal6kTyyoPWl9AjjmdY0ZQFt9CAz
/L+H0P1kQr/NzvLAdiRoaAIYlPkkUaZM/ORz70xEVfJnWYvk2XZQrHZq9USLNsD7W3PJkDiPWUZV
oSS245sCd3iTEr3fknvoox2LwUFqRgHdV0RBmNDwlOo1vCTgNGKW+aSskIYnTEqzsg1SfVfljX0f
WD0K4mp+L5E3cwg6nSuJuskTlNKVec4wLV06I1sqJzFeVfGa9wvoTfboPdmTcTKhMS17m5OMEDom
frlOavteTzV7UReaQ+dQ+41ykTp4m2DeFnJlPOUucKaD3STVuhltKgfavLISHzWuRfgzZkDa4xIT
8AlwkJ0pZEEdRcCKItAZ1/E84phhI9cZEc1qQzAvU5MU9KwHT70DOs6ZVoo712gstC28TKwZDToe
O+jli3BOIBuawwH/X86vcx8AtdVbJcYwK3ct5Cm+tFGgiHXR5LWuCE9GdOgYEWHZnS7BmLar0Du5
im8vhjL8SEeUvTNCmVUKxQwQ2Y9j+U/05SSrsvC35kRoaaZWveQynnK1jWlAxPCjCwmxpuRc1P0b
Km/ECV4MoqGuAIP6FT2A2DYBZ4doQCrDm6cnDWeGsugXt//hHU0TnJ8ri2JqIHVTSw37vYngxUsg
R9AX/eq2lbX2ALZugznfpMpLbjtoPWIIPIz/p1R1L8Fo0uHYGRdfrd4i3SnXbe0+Zy36mCFRrkNk
GXuvLO/KjLEJhgqPCB7tseHiK6mGiPgrCHs6a+nNhUIUPhfZMiwT7TB0Vrc2TW01eh7inDxFCQPG
ZIk4ZVj5fr3NFbSVlncXWnOx7kiWUOVYgF8aVw72XivdRf6odvhZzuTMy2Wk1egW8ErfpiU4pTrt
PgxD3SMvoaGy6wA2mRxOhhy3GgdCToxwGs1v1lNyydJMW9klbJ4OnpOu6u2uzrdBFtIRpswZTUzY
1bqz3dMF29c0docffpvGm2Jqxw1K8KK3UX7QTx2Ezryt+voxjAs5BHVfNQ4MujhdkpIt5sFexwCG
1okCzih37GViMHZp2yiLcZ/M9sX1DGJeKNwrejdfMktNtlN4VvzCWNHQvx7MRltplmvRVYzVCk8b
ps2qmSO9rOq9CmdrFdt2sTWGt7Kj05KemmhVUyreAPrA9q33FkZQI5ywtZXpDwmDFa/NIapf+n7S
lp3dFut4Ko6Nw2YYKyBtG2FUWmkv3oyZdhiW4bJJjN2khgYgTq6HCmu06CiD2oRe256sAvbC7TY1
9LvIQkdI/o4GIJtAzJhGZIno0GkX2OiJDvU1KxkKQCALFDW1wrA7pSmdxh5MkWU72LsRCdKCZjSQ
B6mzRHM+rxs7erASs162UWYu/Y56ga+dfIXe7lBtAYFO8SkfEImYgSK+utkDbX6ocBS+PSgsSr+W
+9Cr4yl1gm1VqB7NngajbNDf2jaNVqMyf0Kqp2e0sbplqGjvGIi/+dAVIEdMu8bCRTzsorM5JofC
TyBIBqj/QJBdNAj2C0dhiSxGy1gP6ksx0aSuVVDGkHItR0SVodmvlN7BGrwKt5bjjUvfMA6W01oU
fvRrAIlhHcdVuFTs7gK7EZ9z/m2ZAJdC+VBHCw/b8YUqABBLAb1A2vYCj29FiSmgCU436eovL71C
OKBhbh2a+DwppgZlF23GoHdECZZmoVg1XusqgeobYDDk1MW7GY5b3w+jbQK8J7Y1yjsh/z7m6hM1
7np1G+0OFkVujXeXQ3tAGbBH1f21lymnuEOaCr7hDE1rXPRhe51RVrChoxSFdeihoG12obcuD1wI
zUqvpRRAsZTx4/q0JCZo7BayDyTssdZalz6NAyLOYMx2QaR0FBCewtEO18IGHTVhOlKEmBXCuxgz
zlTHxniu6GkPUemajmZA/eMBggeCgTfrx1QT02PZuury+sXXkIQwjevLrGZlbpOa2A+aW+vAfaut
PYhWaWW29E3TDwwcG5maHrVgLsYZyWOJ23k0mRST2ipeVWn/7igAPLB0WSKy/AYK/gZVE09Umcl8
SEvLwcFpvcT2loIGYXuNUM6YzEOPU3FZudNmUqYB3Zp70kZMkw06lP0wR1tgssF2i5GW4oIZoc+U
hQ4iBzBtsO6D6MFU9ASwNmJqLtmoqNoyts4VPpX/x955LDmuLVn2V9p6jmcQB2rQExJkMBRDywks
JLTW+Kf6iv6xXs68WdU16bKa9zPLdyMzFAkc+PHjvn3tvfI5HrT2cllELMa1DYNMZmj67h53IT5d
F1qQVqgM+H8AJJFjtAe9WG/sWYUAz9iR3OIZG9fzRtc8AjGPs6nX143vlwFPAAPozLrkV62GhbRh
mFfx3Lr7JXGbQHXNs5m+abmeIUni9a8o1+vRLA6n3ZcJP3sLH7CZemeb+96880FozwXjJrn/q6th
BGWG9ndJF1TL2iG3aABkmXpMO5jsuULh7AHuGHkdebmK+N0MfOZNArXMV6353U3JMTNabZOPjD4V
Sf7txKjmi5yx4zG8r0MPc6w5DkJVTpf+BMs3LNMfp/Rpd3DEgGaRdTMhvsiPHULB1R8+gAOl3H6O
NaBxDmvdlRu9Lm7Gsb1MLUCPWP5OPnYyc8egL2cusBIOfmXteGGb+k9aLQDqm4SGbNJqe6DeMIH6
6Q6fiTdQPrdYSjFGzLmYoURslfGcXdbyGHaQZksNwFuk7/NINWe4QXTghxiEzcgqzb65WJIlCZhU
6fyLhIC/SfEDX8zhy2jgaVLm3XbVeYRz9qZ1jOe0Zuazsaz7IWR2wtM5MAwa0G5k7sd0NA5mYu5w
DC72a0e1dlS5vnNKnhm3JA5E9CKg5JEXAbhH1/yEth+DaNQHBQ2UycC4iQmSdLbvExQrGmXqvnxt
7fp3SDScY1N9D7KVloFLSNchjC1LBvwj9D+SlPk8vFT8mFwg1ZMvUHkMeqF5JzQhqdVSpumQSE5c
XgU3YzvQk9wYNVkfqw7ZHpLjjmoeydRFWWBHv3TaXYlQ/3KwrOngRpFJkwRteGP5pKEwb5WGKiF3
WzGiMj9rGjQbLwLqSfMI7LEhkoU5zY7u2pDSRR5MR08GVdfVuyIq7OysIAkAAb6FgHFWY5sRWMal
l+ruWelIw2OILtaRifbGnwZSA6iyCZnljGkZsVW/ql0ESMKNYZi+ZHuHasuM1Es2lTdWGz2meWRc
4dr4HNfOj2m31jEEvz033YVTTDlobrSM2M0vlBaaLEFAlLff7kTgZdYIP6ayolUct+jjFWbixLBQ
A3KrmgVD9zp6dHoNLCUQDw48/TIYG47MHn45dbajJFKtN03hfBGR71IgZxeJfg8sxNoknCqWPkVy
kgUpSLO3eKXA6o45uUHnXBWpswtjy4ZFUQ/7JIqzg1tBKoOZalPvrYpzJvKibaywX4m19ivBbH5L
FvkDaaO+Lbri6Gia95nJWIYivt45o99cJI6NRFfrm50BGiBYGCEj60v6M5BPxxp85pFxrPQG46jn
meb/ihDko2tUsxldVV+PhJyuqYejVdaPYVfaaGdWVOGzgxRsKYqbaEBAVthrCa0nZVIg1fzr//g/
DH25v2uygmHsrHvQsQAj12FrTUu2S03rdu28/qh6n2mqHE6VH1lPjvwNXs+fvwEw1W+R6VioVTcl
0oorjTrxU7uYIEX6WrucqvYx7ufyfEyn6tJJdYA4uT7va4a6wMb4OAVRWhvN9OX/4xz/C5yjSZT1
/l84x9uP9uN//9vnf+I5/vNN//AcLfUvPNEUwzLK9pVrwl/8HxNB7H/9T83y/uUqxmj4n2OAbjT4
1D9ER835l24wCIItLkM5OmHI+g+ko/cvmFA2mbxjgWE0lLL/O0hHS7fBQ/7fSEflmwrQpEm/kHFf
m7/+Z6TjanE4tnTG6PJE3fd2yBgPBQ/y5W9xT0s5aHb4KYhlmtjOGUBrNmndfnqoyYGx+wlzy+1y
JW5r8jXivMYs/rflMOETrkf5WP6NfecQuiNyYf9zGPCncaMb+XrxWLM9CoRqPa6VBy/R+ZRailYB
OaDYHBRzTTUU3ZWNinhJwyvhIsnHCWWe0yekkCT+a0Tjo0NBh6iB0hUZGVANu2+fgagiqKa+mIQ7
yMYX8rXykhjgR+jZHup//NvEqK8fnBfXuvLb7sendIjvRJ4x4cJgREVa4msG6m/xp0m/xRmwRZOA
5fZ1tarA8aK7MU+31sA2iUn0t4+B6LQE4Fw+pG4ob7Zkwilg6HaIB+rFqAAbcxev1qXYm8gfCxsc
aM1UJ7WHqU6u29LfNd4t44Ivojww248Zq1MRG0hXWKQpFlaoMWQAjFGldZvRhIkxTHUYbUdI/eti
pBpjqCoNY4tZcvEaDJfmxiweoqo/yB/LgVQxqvsILUaLW6PL1eO3fMYg8sje7uQ1AX/hECxNVTyA
+uh7RJIOyu4l849xG4bw2yBuYw9LWvIdYRdLlnMPieoTt+R9Y6lAx1ZWetjiuCayhLwwr3qGKw3e
64yyWO7IhNuieDFyRLJW751OqGQ/w0OVjS++xbj0TGOaHmxLM85aj31UwLDla2Sx8KgAnBT9XU9b
wclfwvjG1qhrm8iZxPuQ+eKrysx4MXSRugzer/lwWga8kRgfWAI8xgvldZWmlPfqn5levkKUwxLw
0OhvenSvYCJOrkBGgvUel1/+NM62xw14alCK2CmCDgruhX8757DIvfCtMbUn+ZG895uaJFuqkVKJ
7To6I21zHkMpcxH1YJ3wIKv4dDFPj9+Kc/HpHRR4GdsoB2u8jSs8joGUn35EgvcxReMz4JmHGU9k
1K6cs2hayq/AM9k17XMpq1Zh/yg1accsLnr7vkFvrfFIyoWY8XET2P/p4aATeREBQU7nBjVCfpRb
LX6U8t/Tc0olF95PiRJAVKLSYpDmlnQBJrxOTfrKWMO9lt5O7hT7/30HGHtouEPxhDmrNdLsPIb4
TJexd+4N6ZmYVsqCG0YV+IN5NrE2AYPAjuLRLQOtbtEwkl0X62+MvpNS4W1mXchrWQYM/urydsJ9
Vh7eBU9sS9+bGDRIAV1SpRLnbIWDtjQ0xh+8EGT48xjist2r7tpsh8BmbKWP08vEx0rGa69b3LnT
CQsQ3Lqlk+Ws9ufcLb+Yvoh5wKYUA0guwkphH375cYQSTm5EpbncYj15CzSbSj7ypvfULD5ag2Hq
ytqd/hT9F8YF3BjPpHUoduM1vuNJHOGbMfyOFX0smQCYgO8ZT0OLcxD9HHrVdP6/xHZd9AUaTsb9
gsGKzMhNU/UjYo8OF3QDN3SJF8wTX5zMTiVY4bzzFBqPEy7qOW7qo3LeEpsRfno3/0gc5FF1uYED
/k7yhNjt/IGQ317CS4f8b4qT+xkHdxMnd1noYu0oWjGNkqHpL0f5O3KgzYATvFd3J59FkVGJ/ZOD
Y/yCc7w+1p/i4Fml9aeZTNeZ0+wKX+HoxvwCT7qOA32kgafAkV46XOaonpFMiEhd/KKltt0QMDLf
BK407nhuqdF6bAjM/9vFXQJHM8RmWFZ3rWlXGmauq79gGsbDVJH3x4h5jJsw0t5tfeFEQYyptXd1
JxEnHviCXouQ4hQ72etKPC61roV3wYhEynIjZC++AwLlTX6B3OnRaX/ke+dIbUC63obAdMHs33ei
Cj59n93cac2/ByJJxJLeQSG66XFbYHCXToH6HPCvNRkjpJNC2/7SUe5OXD8lTsg615L1V/aWAbJv
WxpcNQYueWD5Eln78mVg1J4s91OWv7wreQTKarlaxjooGPRNh/RatlV5C3Jr15ztmUFl+bc4dD7R
O/wqJgy77FDO5scIFKMgPz2540qgw+gbwaaPzdub3L6wsb/lmURF/mTYzwbbCLSOY2QVu16c4+bh
xsL6ZCUStPQCNUaasNjcx9VwCaPkw+lEiMPPAHpkuukb57hfZg++xE9LfhZcCRTa+kcaz9tI828y
kcvLy7AwezNmQ455lNLaw0SjYfVNVqn2JOFLroZf9w+BYqFMEvwJjYUR7T3PQ7Q1n5a3aeXvqbaX
y5S69I2YqZHbop1r0foz0WyWv8mfk2AD2HScMNGIIiyh4TUy5ZcZy54zPYamLBjxDpbMQq9+AeU+
wt36plr8rVU3i1W/nB7NQfVPVFo7CIRM10h0lZsaD9rNulIIT7sf2XecZL7tMTI8JQFMSWlrvWvg
CklSJbfotKZ5fyvNxqzJj/OeohMpFx1o2fMq6/3U/eIN6wyxyHMsF0DIH/FYUfgNv6KWgzLtNISH
b6fG40la4iEf8U026plIQASQy+SpMw+linxI2Ynkzpm/J4p0FPuu5Sdj8PCxGMsXxqV/nzYWkoTB
Ln3FJudF9C8SxGjSvHvm+d+/SnvTYKymd++X+Ssxmhf5Ivk1pwejam+KaNnKxwaBxUMcwL6166OF
MYwZtfCrqtYnid8JSiLIVG9h4V80Wr0XdYR005cZJV3d7oY6O2dWGqJQ0qcYaOf+phlQ9bpxdee7
iX1upnDuHYD4jKubX+2k5rPVgRQFloczsyqvcBOYt4atlQGEpx9dG0dI4lhI5ULHG+G1utPVolDC
tC0wTQ2/JWuJ9E3dglxYjDskj/t6+nVo7dCJYagwZXZireoWPoPWEAtfGuvMhVRw1VpYZQ5+dLuW
xROqmPwAcrVLBt56vO6mlIp1XFhBZTY0MXKsYtCpAwFyr+damTs6kXhNtIygFF5annmwMJrJpaIx
LA9TRy3SrxlZWidIm33yQZ22OjOKat1bCYP8ysue86SfAuJmheuMZ5MdLZ/zNE3nSU2zK00tCt/A
TqE8cQw3xCCp0CnqavljCL0amFF55VP4gIoCzMvoinXfe/fVamiHssrPaXy51TxdrHD1TMpbQKi0
PaOEQsxyjm47YPvR6rtaKZeh3zN/oFGTkYucsVfsacC9LAsGIksLvRDs+m4GNHjwo60NAyqYluY9
HTNQtFO2p4q91/v1p0QoRVvqLqtmIIWtdpaJwfqw5q+9qV+HHQd3ytfYg8xB49NvXDLYeDNAcKpj
OS9s69T7wqHb69R8yaA76Be7pjszNfcZith6SKMp3zlvER4NWweTt0NTz85hsI+rq9zLqKWMOHeG
h+sEE/qIbEBuaY9jqS1ni+52W1vpL6pdUoBMUo8z3cvCgpTJs8esT9SZQPPdu6L4IBO+AVBwt2im
RogEyFs7WeBUGgYg6fTMLB32t4h3Qo1Gh5HQObbPdBOYfJlq+TmYx68ojmnVdeNnNFFud0PNP7Pt
j3lVEf53tUHDznAu50ZPD0npXbamGi6iaBqA0pmvmg1c1OjwaIl7Bp3COowuStsLajwk4kbOWspJ
gP7F+7wtw22FGeFkc4yZu3oOauu9zIACm3FFC6w0+u1i27SjgJHMM/W7uQ1Gf76vZ/bAcClooPUp
kuKYoo9GnVtvvY0LbySgrgmTBMcca2QEtc+bYEy4uTG0+dLtgHvE9rhpyRemiK5Vh64iXONpk3l4
4Mq4AgP6iuXUlSji/Sr0Ay1u8f5xM7KJ9Kv2w21bcZZ0hS87JPkG0sgUlDRvttBuA7dcz2BRQ2o3
eC3JtaGPTeCnFIhV/GWlVhS0PKtBbuZbHftYX4GfoJToBLGZ1TtY58nGzbPviPntqlHMGyT3sdlc
FSyOfd7xPnAnvOzq0qBBuOntvoZY7W/sTH7ZAHlpdjwuHuzSrkNI1+fh1ZTTcVx0eh5lvADgDSdI
fY35nq42vdbGO9PxgNrYHu+ib/NnPfNf27g9nP4hUfRCfI/XCLmkxxusfi4W74P3D1FUZsUtUDgb
hiZTOHzNQZvqD52ys7Vwr8cM/lJcQPzp4yI+L0z6zmBLjhhfoD7jCrMZMPzOmtZxA9z1vXW05gQ1
GDW8IGx3wDfgemvJ7TSSYwzWul08dWWYdJvyunbwgPQQv/HjmzRbGKH9nhpDDBdGOA4UbGEsM1KM
F6Dtb1VhYuiTYfbTzxjiCfwR5RUe3c2+mP2rRVAKAJ/17bgAGm5n8YHLTGIdSgEIJ4rkCT0xMOBd
aIePY8YxlyFPW5vdYJr1ghBEs1hkBQm4U2AkX9PEHchmSxp3r+msWJA53ewRbY+pTHe7jNR4o5wG
AW1PKvE//qrzWjFZcLRpDuZRnY0Rp9JCr+4tOEj7OnabM0NnchqMEFMAaAqASdpKHC0cNLx5ylO+
wtXB6321yp3eA6s2+320Qh1NV/2zKL08WBqmTcOpxSe9vzEyXGt6w4EBP/vnWeSsaNGacTcZ2Tmz
Mm4z0dj1T30788IHpgpuixjFMmiH6HxSibkBts8t1mwX4LnP4FAGd7mlH0ixBW4N5jfuXoFlowvG
1J8u0at3pg1AHvfCqtAU5Rk9ZDxVq3C9r00PViFLteux/YhhJgFuZthEVW+1g6ikWxifTsBc0WM5
sKfN6PfUFy59n3HHe52xHqtGunfV0MElJTY7I3swCX5ytkxjULoUxktKr2zs4P1TOmAWMRdGqNo2
nf7l1SMzpcsUMDn72vQhQE1Y7Yi28Gir/RWzrvpxsHDTQhvRBeDXH/sK0kFm7cx6gfo08TXNja51
bLbm6m69NL7Jm6JnBJsiF/J3zQ+LgLD5UsL/2ngJkN56oMEnr+QUEjrQf+Z4GHNMD7J0cLZFVd72
BkHGXt7ThF18nlotcNv+tsWlEBVdfBcq+jZwxTK0ew3gb688yXga0BZjrYNlv8OfciL0yPSF/QRl
vEeVwQ6ltS6zeYLVqiP63JJTWDMBYIasPME5HAs6357e4nK5LndhBzjLj0xhIhrXUW1Nm9QFz14g
l3FqOvCZ7970zJ4GcclAXu6oBw3j0CCjs0ngNYSmjpVYNx/oRcyB54Zv48zSSabQDpQegboZzQe/
F0Q7rehSrXNgjh6QMxblKZop17rNfRzpKmxhglxBF5js9W6eGPCJmmXrQkHqx9ThKSVYmyv0HD2L
L+v1z5XroWgGemKS8rj5ZWmXB9qp0GEL3lJU8M9tmh9KVAwQG9N554EDpYHdAL6vKWYWwOu2U2F9
GTP0idrCosJCUTBELQ4nJdSpAg4je8FWaZOxr4cLmq/arpQBJw3XJw0uf7k+AAopd1XbPM6Vx6CI
TnPQ5v1Al8YylnBLkI2KBrOWtN3HFi5TdAXcXXbR+aNz1ii6F5UagmXa4WrBQbri6QUD+pXUnLdW
qPQgOqHgDwM9ckAMpJqs9SUsMcIcz1O85AjD3rA1MxoVqr8bQ/rVDQ1MrUVU06UtCTt0s9Zhd3Xc
tNxmbdzswgY2tavQDNJtNkswsEMl+NS4vZ+V6QA+0M5GUyRIIiiix+QP6bl4MO4QMMXbFDOqjUr9
cOd452NuDGh3tad5TbhKsX+mdKtAbiD7rNYdlNhchBlrLBq7bcNJu4DSFafc1C4e4F2qOqiMwuKf
cDfUWdGGFuFrldhn1cwL7urlajaYiunN+r7E0SpoaVEd9CQ+KCblVV5ru9NOVbXzRYPqmp2TnZhh
2FsyqyEopiEJRgdZUmTx+geX+fO5u80yllY9cCEbdMxAfRj3IaAcFmYQJhqUZgK9VvOm6xZs3n7S
flKqnztEKLCco/XKKNhzdRwLKKb/elXzsDjTFEym85VZ4z3hGvaY3xbMDCbwRD1a+fbsYTWnMbvb
cU11G6VMrtf2DmL9zYgN2DZbU3un6U8czbAfh1e2LekHMhKXAjJFLz3kbsXxkuOebWcrVnrNobdh
IZ/sHOZq2dLezXxSBQOZ0Qo5hCPJRMoO8r+I+h1VASVpZkuDDLoQUwO832rEhBJEmBguZ9OZUuPD
bEHzjLX32mT6fhrZ8Yf8F8lbHmiZAajOOHMG590i59mFkV0csDq7Hf3z0glRldAY29NAZWRtoqLh
YZlYdbc4ETESdhmNAFMrDOG7FTpw6A4vLpatARzkT6PnRRqrf/TdmJwovTpteINvjFtLd4OOkIbZ
lmkGDGXdqNzcEKHQCMNADaoOH+Gq7gOXhntAERdPvmy5WUkcTMa+42QygtDX9aCqbAgsOAUlXbLz
q3gBuN/xOEQ9NT2+tai5CMiOrvE7OF20NuKOehdzPMG5st0OwXlCzwHbhtC/yCRwn14SF4VZWCN7
MvbWXBOpPJu8zOyfS1WUbKwoa5DbvSIzwZ3BpM5scTpnDvelGEmkSC86vmXkjeiYNtX2HTh0Jj/5
1Zw/nufcLjZOT3hHoX2NMBBlvQkstg6pSMEhlArJqEYoRA2FD6RbcWDqpNWKkRvPpM7mkwsbLVHS
Ti+wl6jxpmArS9b83IjowNvk29bq14CSlzdzqt61+U9krR1Sd7/VhmAIvAfdp3CmerZ1X7JUxP5M
xIE7xYK7WtnbU8XTzBNxY62HXhTPY6HPbH/8XjdjmXlpMOl8w9jeo7NZNnqzHCc2kD8vbaj9K6Dp
QCBGXnob2+2m9P3b0ms5PSB61EusaopG32NlQzFyhOCGV28b45vZFagSxzk+69fECZpk/kmS/lWS
EDeEeJkBu1zHhvdYo4nqy3CXl9y3aM3O06HGUD0tCD7sM7h7CaS1wr2zej5l1l3R8aQgA+hseR6o
DrgOkGDXIb7oRKMcO5ytQFQae7gbcDAH38n10U0DwYH3VrTxvnJT6sW28KAJiLHB7ud6pLE1S4Ij
NVTDgstA+x/8n0V8pJDiZ6TryTid4y6V8DbzbViU1rZzYz4KNXFk8THXYKREvjpN9GyDMOnFWREe
VlYYbsy4O9RWRqvCMa9J1wlqA3lB5qLKcteJnTPjx+HiaQNy2Yb1TdkVVZCh8domDjzzecmCsWHk
CFnqduyJDzoqnMaRbSBlSZgWzLkeBYKP92/L2S1GqrdBpvJ+WmXFAo3Ikc4NxoRcDowmcN4Gi6AW
WiWdijBLhABeckpMe/+O6UOwrB1PXw3XCbm2cYziD7saUojWLB4mIH5JkY9y408/L0VaOKRUxcym
klMIRayF0pmDl06CbMkizYdOdl674XXe1m+DPAto4toAg3pAbHiSILoLUUKARJnenBiZVfgxTkUS
eIzEAwYPL8a4USSIDUh3ljcCWCNYG8x2eqthGPF2xAshwEkp2nnkPUwoM5AgaWkWjXeslH6TGI7P
vdQzDpjTZhxQQXhGj3taz+NJxD+quod56ZZ4B6TqztbhDiKyflz6VUyzVy3I615SmHmbpCH2Wh1j
qyEm3qcc65Qw2riPDO5hDVnCkirNA6bJhpYcogmydUMOE6FYDqrSuARCE/HYme9aVvxqEQdSIyqY
RHCBz+UFRSBvvhX7XcRyHI5SLlfoFmxPgiZLFnObTVWC4rlEHnIZ10wm1iwXjDHCYEqSmou9QDGg
/tzNUg1bc4fVQ5PCcqFHY9wWlGiBvY7SmbYCIsaZ+WXINGZDgeRyUdDH4gJEKcK0m52Npm9bMeQr
CPmg1mZm8zgrtbjHbF3KIuC0ReFomFvLd3cRVrqBO7XornUf4SkeQk3MHDtni9A2ONG0HT61fE2q
pR7bznBNp/wGD5GZ4zVLa1hR9tiDte87snnLqV/IU83AbogPE786TXp3o3GKOv0ir5tucPyZ/0j5
El9R1k+ydyM3FjJ3jd1TDcdl3Y9k05DxcWLKo5D5Hx0vgD6+UaUBKFeWyWxSGdTM/F61UkWfP+qQ
5F+br/EaSgOvw2bZUeLKwr/qGqGVRs950Q/XcMcfIZRixFySQzTgMi0zujf8lSyrR0alF9Nm9fRd
weMUYLQUbY0Ij8HVBkAfT1f9SPUl911jq9kPp9CbWQ4udFI/gLL+lmpeydJFU41k7x1U/dPcd9gc
G+H3Yv+GFYy5oiF+LcT1yjaOKMwOcTzfeRYTbKvYgDhTF5jL7LCJLVcd1OQNqNLn0Y3lLAt4RxE8
gS+eFrDVm9VmVukbsyIH8kaNR0F3SXMgMoium1oB3RJWgjfNoHXjfl/2tG+jmuStRrCkqFd5CMzz
+DCFwz0tt0yFYP9bEj9Thde+vRy9kXZSxoL3O9rpZVE8eCaXpjLji0yb7Q0uFAwFVM6tWsMBFBMF
IHdmfCd7LBafI22EApzxsGu6iJwnDdRaEdMWJQbJG3NC3Oab4Wvjjwv+JsYrZWqKPxGC0LRZwONN
uFuGMZ4ePNPJitDVaNlFojXVNmPbMRtjIVoeost8ITgr369w8Bl2TWtRZIxjxtNBANi2WcLO5QiX
Y56lKLdrNWmlijE4qKfx2bK4d7NE97Bi2awGSN2w5MzqQCxfY5C8021qaRYlqBIIbs/dVA1KdZGi
0wzn1JzMf2IXfN7bVnMfl8g7mzCgDSqXzHqJomOTk9Gwhl6pd7PksfzcGApqsMFjtrb4j7RqweCH
he0uKeU35Irsc9+J0f8q2ZNWXDMNL7FI4zKK4fYUmAWDUphymOB7om17iLL30GdKNlURmNoxJRub
gajG/sZMjSvLI46mK+7kimXROQh60xibs7V9X8qSEjy6x+A4jln9p6YngPkl7pEpa/1eJRDxRRq8
9erkbJYYWnUZL2FJj62JDr9vv7xk7oIsxuS807sf5dqPjYn+Hy8EZzsk81Gz6ndzWUGMPkobxTSi
R8VpyD54WnMmgpbWa3/syLlqE/WhoFzSeOjb6FlVDFyxRcukTTzTq/Uhro8d+Gn3QA6B9J9eOe1Z
4cPKiGzmUT3HhEha/9KsivRo36bdlXSlsC69QAqwp9l/sDj6NIZx6Tb9ftbaC+mNaFF6VuruBV6U
T9Ky1jkRDesL7Km9jOUIaPM00jmP+evkXktvXnomBtBGq5jPzWi5k3aKzHZJc2nK7UsUDZx1mIGT
QWa7SD4z2/66GzDhXHBVlfne02fWJabRHV1JE1x6UtL6lJ5bVrrPnkh5FwCCDJSiW6jN7CpRwy7m
KKT68CqP19+RtpdFO98AB0ox9tuDKa+dmS4z4gyPSW8ycxXJsjXcz2G8MfX6K6sY0x/nc0ylPuQa
sr+i3lTkAbq6da5TSK/rMn2d+mwiHVF9cQ4qdC8fi1RDb6b303blf0k3Xl/UFzMCDhOCNo6XoTuf
RBgznStK5F+9PT2Z+vQAWJ5aDxwjh8tG5x1xeTskn6JoSP1/JjNr52pgRAv8gozWewWJr0wMyoyk
TI43WFXKFGGc0SlmHtTSEyBbF0rLn1Rx12kZzUfmZp14uV7FqDIlQy/cg9DUYID8pnlyLIiFMoMl
ja3JbCFlEK+m6Uk6loMHuCWOaDJS/qB/bzOoHOYvCH0+LREO6GpFUhTeSS9fZDSWlbwwZTa16Tfe
Vwwy22cD015WaQcdQc+ajqnnPWWD/U333oqSZxGOyFuXe4+NJZj89LnKX/1zn2rU3w4jqt4Hzf5s
s5apwU/5PbIi5DZjW/fb+yz1/kGatPoAyXt5nRgXDts/EoCmOXrd+pJIb1dDcwNz5DiFO2lBWhMj
+7zpKm6+IhPnOajEnf8jz5WMRFuMmVEWv0V9uyurDGW3aFr+AADkvwPEidwfb2XAsjXLH9+dbooU
m2xJuIFmOtoTpMpnxr8fBZAiuKtopo3B8xFlhB5+XV2GD9K1lmXUlLtRuzb69vkkR+GNnVabvMtJ
z+9LG29aLf7Ap/AkWkNeJL9IF7ecLIJbq/87DYDxI/wK3Z3us+3yQuVhzrXi0NNBkMHMHCqPWtyr
v5/z4Qa5KW3isdlOrfrMQdTJ4yYCusZwHz0uHeau3zolA9FlSWv5pHJr0pOiYrStC4Vol4HRUgvf
agEvmygvRH1R9PPdggOlKC/kQRFhj27UPzHi72YpNnlnnpfovOTWSLvaYSIB7D8kOjfDAcI8W2Ev
d+GHvB75I2IHwx0ww2vZ4JKTqkD+WzailriVYCOxLUwPTla9VWp9aPoPkQD9nQeF6nfZ2uv+b69b
BA/4qkEAyN9W/baFbjU65b28XtH/yH+l906p5arggQeFBRrDPstL5n/4WN4TtnuAS/dy2yT8hF39
M3IE6zP8QXlbcul8ZhQbXT3IW5S3oaLoyRoaDqQGKof09G8m06mMWSBeju8bn2NpQZuM3rsElBiz
XXt+k+HVXoHLlPdZeJjMcJL+Gx0Z8bjrLBq3Y/3Q0PaQq3h6dzwv8jt7bQy6uuME8+f2Fhjvon9H
0Uies5AGFd1JhWZCjBaRoghlIu1lLJwXuUDRkuw63bqSq+GAbs5Zs+SV3/SggsbDrgWrwZGNS+4+
xrunR3MxixuDY5VcAmrnX2RMoigpFvu1cQMReMln0DBtlF3fayFChxy8gpQfCo5wje0+oXG9NzP0
/HP6TfH7NOXMceuuwgtUbjxJyH7wlosYatVJdsLVGq3l3Vb0aGDfJPUPBdkn2RRl48ws+zlN7iZi
/Jxn1xPeLXJ9NWhRNfdi7dL70nty1b38PFmUopkQ0aVduFzxbE+r8hIYPnOVdTCO7mkByGYDXeQT
AIfZnmQoIui0zeV9ia7reL07SSemvn9W3ZXIF0DgB5h9XZ3+fUHvIffTyZGvevd/vpY57iqrf+BK
M1a23Mq9EPVOtci21z9EoLbiXV++Wfr4JEtZQmWota8J4BB4KPhVD2v2fSIIKD/7/IO9yIsXrfqQ
OAbkCHNS41ZCg2xznj/fNpTuJE9wezgorXcKGw3fElXnv0BPTsAEQQGcfqh84Bbm9USOppfxU61e
6jx9Ng37U0JR4js/GnlEW7qYjeqnQXEJN86of6Y/d3WcfAqdRX793z9JfeHqw+uJaJOpZxihsifI
Z1czhs2V7U+DzHK15KZ6ercbjO7itJWL7MSwUAGtNhgCirPwHASa0DoMyznhQbSCKYiRjRCjZRnI
9ipbqMT88kmL/BPgUt6UfNtBK+YbBF1bqFSMzuWHJEXmwi679kw0YyvWrfH+RABm/3kJ1S4cBXxS
XAstaOH+CplptscLLue+57aFlnnIS28/EpoYSnlzHGargU7LoywEZYFEObTEDDO6a5FbCeJMvm/W
yLXxgVkvmrl/z1dio0+06N0R6W2y04llAiITEDle41BGnpgFfHXQ5AnzKXGGO06gmzXlaWUZl3X2
nJoXVQe2Pq4usAfej+hqBC/JDOCvoNBiKoULnhjy5Y3VbDM7PZ4ABoLRO/HRKnCWenE4UaO5kAJl
kF6b7f9JSDO9eRrKO8lVjJkEQTJCyWcqbbrWJmQFp9wFP1ryGh9WhXyOA91W+fW1qGvkplhd8i20
T6F+yvefFDdQG82w3GCv+OT1+rXVL4HcLtmsxTwAogCa1628FL2Z0YATtsXzfDR28tIF6MB45K/r
Y0ChmqOAt9cu2S8juk50qhCPbzINF6bWftORUDPQ43/JRUioaaXIoIRlq4sAHbeIvV9hE8qm5fyT
jfdNe+YZ07lcDME+zLvcbn4BWb6NlKWyVHvBv/iz4juEK53H6UPLwPjEXgBpa7eC0wbp8CH5GK5r
P5Ybv65eMEvG4nCUlzH32Ofk33ysSXw3TPSKuVXy44RcXxHa9cq7Vj3euIRtykPv06usHuF/lb3H
87lcyXsxyYcdpHibytCfWu2YCL3G4/UKxyTLSTqX9lKl5Y5Z0mb6AfB8LelCk+CQE5e3IvaboK0z
8LLBaDRYh+Fgp/aZe/NXgS/B/KQxI6LigWCNPxJbRBfcquI674DZ8nDE+T4KlxcJ1oxHEfoQcQyM
NOX9QdTfPaI0kRrKQ15qzZ34GU6J9uOBtf4/lJ3HduzalWV/JYfaBSW8qZFSIwJAGHrPyw4GLw3s
wYF3/1RfUT9W81DvZaXUKNN40rhBMgIBc8zea82VBRyxVpK8DodR6bk8BKBqiFDi2zvDNdUAg6aP
RWu5PS/yiSFNjQ0Ko6Uv+qe6Y8YepZnd408OquPa1Kes6Ni+7/EWmXP3kZkiWv324ufxVriemRY2
cRHnpp6/Z45PXY7JUrjF5K61sifFpFV3oLp7rfwLu9GjgrKom3vh5cKuDoU7UniyPhUlBsbDjNhB
8qjln+W83pLztlM6ZuHkFEPwO7JeDhaszFkW/7w3d7gi4eZ6fTkQqabQu4pd48McrTN2iIkWKqmu
OhU05o6ZmBAvyS91QTNjvcr7jehVeDdok8XY3bhICNRTpUZX9WQ1ugcAszwvsBnVqthVinal316Z
UhZ5qefLa8AS2A/MsxpX1bayh57083jjTEePYt8ptaw2w2syhrPEgKXuG7WLUxgTNafg4uCtlT5P
qQX/i/PlVirHaf1v9ShuZV4P/d/+YmBJ+RcbiUfB17Us3Qpc3/Psf7aRjLQe8TT531lnXA2t95F6
NHgm6rm4+uv1oKdQSi2KjrqnOuh9pV5PXlgxhoxCjz8H8+8fy39Pv+QfR9P//T/494dsVji42fAv
//z79fs0fLX/of7mP3/nn//i74cvef0uvvr/4y9dPcSP//oL//SmfPAfBxa+D+//9I+oHvJhvRu/
uvX+qx+r4ecA+ArqN/9ff/hvXz/v8n8xK5HSrVxC//5fP+GPv1Tf8W9/uc3fx//5P/7yx2unz7/9
5Y8/+cOqZOt/tQ3D9QPPodKje77xn1Yl2/lrENg8wZ5lubbpeLii/rQqmX/1qLg6gW+5OIh8yw/+
t1XJ0P8a6CYeJsPzTdN0Hff/x6pkszP613vMMHy0NupgaBdYNsfRfLzfkwSj7sj/NtU1CYQJ9XDT
7wLy+UZSvVib1S2qHC05zTlStM6k22MPTncOkpgKj3sO1P+Yqf0AC8xBZ8BIl6Jtq5ryQSdPwlqT
8VC2BLQIYo70zE3xCpAmb45bEBp6VaLUb4hY7OUZ10OK1o01+OZXY2gAsAbgAeBjfISecDuhDIop
EjziYQEqjQ3eJiExxVZKQryOp1akkMbxliDIMckxZZtBl8LaOVl7GIryzfGx7C8qcBQdzKFo/ZOA
8X+oluYhW2nApe8VTtY6y7R7QmZ3vVWKU5mvNymjIi1jJRUtphZFak7XIX3P7H6MULEZsTEYuzWQ
82VNOoRwVv2wieCpGeyoo10TIxKyd72/fsjFn2N75ch9a0Ft6CIByth0F9v0ZG1JH9t1k+IEekrY
V8dlp71X/eATriwuRNnq0dR4RAs6xGr3Oq2ojIA2DFflcbUxExPHnJ5w9Z/1SfvM3PHNaAbsF7l3
CFz6JYu3oQ6A1UAKPASC2ZP0CVjf35GSugTlQ+dV2ymZcu3CqyR4F/iMVgnBqkjuKiO2WzLtvMRL
6bcixg2CirTZrg8F4B1VprS05kxJ+0W40uBYUyA0UHb3JC3eal7gHNl4VmGWzeQttliRSXnf6Sv+
azygOWk91LWQCrSxrQ+/UrmJcHX9l0KX+ZHngrLpMjxoW5ufNqyo1sKN4gORKMbajtADdpvfhjMB
a3Fql9Bk5U1Vl/4ptbPXIF3Si4S6VVjnjgcJgnqvtUKBGSCM9pOFEiMfp2PbZVU4G1OGCKC46fEV
EwPr39rfy9xbV2jWonl13hOKQfvK9+g29rS719xxlPwIX4Bhk9G+QXxg67SxTWI2iSpSC1RWGUmT
NhMWWFLrHAz1fkxFovL96HIMZhZO6Pz2gwMtxuWLVkJmMc/WYzWnyOetGOdSCqoXm3s2eDfZQmB7
FgPJ5+Kn7M0WY7mqR3gpRnU/NpzPNOPeHC1gF06LGsPTUNi2dvGEOPtJI6DpxoXVS5OHojYUi1/I
qNyHvBoOpV/Yx4C3lfps3KkkPp0w6dHKquuR4siqW+D5vadufBWb00T+Zg7hpnfgG/SFLWh3sSGe
xiFfYQ8k7XUONBG36ejsLENqx5EFWTg5zm9Zz9QnBcmxOHOm/Yr+09Sr7uwX5Nab2TEFTFS0lGf9
FeCMXZChWCBHjtqyOOkU91ERtQQ4IJCNx8VMo57A2zJfRNhVq7hANPWQFY0XZm4nwrhi3IyqAjx8
FRCn7Wb2HG0eQV9tLp9MSZFhSkl6dzYtSio/bJNtRNrB4DGJc+211+gxadYyYMdk6vbxWrRyP1vO
DXCagMzlIqL0vx6IgkT/PJTPs9CgOppIIgzEvK6edQgp8qdNSx5GArDDWtjewc/T58RLXhH+eYeU
0Mx2/EholxxdBML1xJVo5vpeX53laKT0R2goSJRiZOHVmwz93DH39myQTmt2CrYwvxVlAcdTN9CE
VPZpaZDILwit8jV5TW1tOBdJgErbqQ8olT58xwANMXhzaLS6s7dX8m1cPTXjyiVEWWR2pNtBwQAi
Qtvz0mg123PT6/7V6OmY6hGH7gtDj9dkPpiJZxwphSBqa92I25Ugd0kudmOS4p7AnCCz3UbgiKcc
PU/LZ+W3nd/Ly2a2L0Yb6RWSzC8R6HXUGsP9mLrsesj2zTYa2pIISLhhZKli5jogtIs1nV5Zl/Wf
vq6jcK5skh6N+QBHLCydEqnIhErZyvqnrTCeVlNzouTKaHrEFBNCki6tXyx9uZj9ZNtrYD9nF5Ro
aZK1VjCQDJyScECCI/XmGSg+6pZpsULfyS9c+a0PzsXiFeb9wKbIDNxxz/hP6JPK2OpQXG0JKso2
j7eATm1O9TRnAvUqEtXEF6i9T/i9aIEC7V7QnJqrkkh6m/xwj6DKonMfugJdnphWRPsl/SazvsJu
d2e6VRdakoa7HJJjPVhHZ+BjEpJ7/Ao8momMLPZowUvy5GM4YVk0N9sz5HbzMI7Bg69pZ2Orn2n5
PniFv9D5G0rOG41mPTTxPe1Tr5QR881RuosWC7u9WmaHjLvyRI7OS4AaNhqKTttD6HkolafSXOw4
X/MraKUFD4m04mQxnSug7bG+9adGat+Jzu5Ho+jFcmW4kcyhKVzzCCxAG+Hqmi7mFpdKWd6jA+CW
97xgl/U+whjfAavluXRnzpvV6zTbSFEoanuFncWuqeVmw9qWMPlZbhsbmhN6PYteoy2PPdWoUOuR
x0nfaHYWRq06a/Wz7JCTY9qPM1ALp6brX3RpithOiLJuLSd2blrbSS4HJz+LUdaHKguOlWPP9K1R
JYPtojZpLMfS9W3mXYKVE+n3e0vm9qFCKzK3kGttN6GCIU9aTcJ45unTUQmjoXMkkWlM+BUcZz36
xfiZSIRWhKo7h1xUt3aSD5FFfhCKq/TY4DXZV6ANzXl8bFyZXpPNMe0Ik+PiV1iqJytnPp6igojE
eKoyJ8rMjJXOwFA/V3MX1xn5w75hxQuNVEJop7jQQCP007sl6hd9y7yDVvIs9GV162lAVzRUB3u7
nx4ccq8Z9jcImiD1ha1de7OYwi0l/Huth+dBluR3FcRxymHcTwanocmRgmgdwCRt4LIODv3SgR/O
Hfxxx3EqRBBjwz32YZjF9eptQzxWxzHRDq22uTciFxd5XT/kKZNpprsfi9essLi0Z6pU2a6ar8yB
JgEPzm3XkHpfrS+sEX+1Qx4jlA/71bRio9hpTJtHV6eJmtbOhw8/IyRt6aHP2xGneDKGU6VT64VJ
Ys1ad60DqE7tnnRs5U5Wfd/9Iki/WDyl3nBHgheD/JePh2AXDPJNp7qAD+xD0znjKJZQ/QysFdIO
/e7iEs+bBl8wSF/zrNIu0mremCY0rNhEP+/qUs6xhYy/6l6bznOuHKyBJuPXlVIaUB5H3WvabMpk
FRXQT/bagk1r02CKr2hXT5Uv7vvVB74G9SAmchmm32ZxzS3jRIxvTg93K2Knwb44EBkxw3cx+tZ9
KCEnJ1VxlGt5Z01uzmqdJ9hsnHBNM/KC8+1KT+TXuKHVbHMATugIVlK/0WVZi7q9IbyvQWeTZH1r
svy9EEl7LDw3P6qSfUVZcq+7QXbg3nhGGrSfUrm+VUal0lKNoyElVCA/GyM9sa5NpC3hqFrcc9Ge
h7qVhxYpwK6iOroTrj6GVkHftQc+zHqODnefT8OxFa2M8rH4tQaNwjVm1/RN4iwzmzvDPzIOPFWp
w4pwTZ/GPp2R/SKn6VItjQYN6URanXE7WPuCyp4+A6TyVkfxrfMmXjzL3a+DcyPXOY9Kys5FG2g7
R2ufUNahDxyXr6wQ68katLst93vFoRy4RWA6ytkO8cmUitLcEeeLMoyJngHfrnY9qw3UF8FLWbgJ
OPNkHxgeIaGO27DhQM4ZjN7dNvXvqZWV92Z1zgrUNZtc1ggH8XLIknNZt/Vljh9sPgvUcmFriTHy
dXTMrVtfjMyOeA7Oc9ney85h6FnzlyaAMNbXSXByLchV0AyRRpFHTvC5d4HMlboHKoQaAFcb2MNJ
Ov7tajNaLbZxteoJ4NMkrW6L9PtblkQxmPhpcLbJ09i6MXXaOp5YalBoOcxF99YaTXeycwjlg34Q
GiQ/GH8gX9y5jjfsJmFOE2ZZG5JG2SnhAvKRwft7imxX02AICvROfilShPgkfIfCmh3W1jhlSPO9
otjVYblCXWSJPiqySeXLEzE0CJ0QXGrhc2M/uNPKIqUY0kiw10HPObAn8LNY8aVEOagY+UxwN3o5
ay64AI4zTnSLbuy5clnXaLFn1FVMXMeIMiNlx6H5twQvU4ydSzKlBq2npfc22bCFVo3cSyNBYikQ
eehDVPYIXlJj+7341K1xyj3gtMlxfWT04WVXA6dl2UHo/BJjdVoHPY+LcYvNRNFeh4AyIZdD29Ba
lC5Deinm/tbOqNATIyO5ME4TVnK7G2pGd3Magxep81SjjxQVsm7XQ3nvawjYnoqt8y5KYZzg3VcX
tsWmNsiqBO+EPV3Oc1rypBMBAAOkFfOEcdI8dkb1VUPH31Q8RqOg9qMIEJv3OWJ7otedlb156ntF
FLjmuOuIj0F9Dz+q6y6yln0dWIZM2MSfT2PMIgDxEL5E1lPZxsW7aIJsjayOe7fM3Xh1i1Bo/W8G
td+6dRimcdqZCF/3LIrOGULIJpgMRJi6vChwfANX0viWWXZcLT+Jp7Sf93j74VugEsNxQCpD292J
1P+Wxnw95W6D24ivsZig6mQrr+0tnVV59LKm4XC3+em8613vQu9RdE2dPYQ9WpFD51RPjo/XsVs8
PL5ttAUaFDfHSA7egGPFxvCk20Vzkebisg5IG18w8y1I9VlPDhciTXgsy4Tz4GZ7Y3J2toGapiiY
M/p6jL0R8FyweiRQL8t2rBg2bE0/jePAhiwxMWEBm4smkNJm1z8heat2OD8Pi1V9ru6FayRs4gyj
2wNyPKaw6wDfdXeo0AxdjxyxPeSacbv1/sew+e92qj9Y8pcPazOwnFUFABa7qcWC9Z36REVb5hYa
on1zBnc9JF4X9YMZr8byWk3EHvSmfJIO1hzcy6GRdX5o2SwD1qA/+hJ0rclI7ZfVvclkpS/nJoNY
22G7AYhJS6wmUl44Fnopp736EXZnRs/dnKxXjQk8It98lI3OXonRN5bnIXvMHRMPJiIPvdIixwO8
nYdMt681Yk7YMyMsAywXBjpaQRajO29u2Ij1aMpKjnmHOPQ0pUXYTzVsJ8mFr1J5s/msuLuRUsHG
kj4Zteuq4cnKR8sKJxFDlllCu+mMMNXFjtlboxSKKNHQIf2bNaBWHMTwh8Nl629cUfUsndEJWi2O
yG3rnlhHpBGw3qNjD98iCAimwoWZdjQZrQBJcRr9fHXAzj6cka8549cZMJfcAhdmgPBslX2Rjf+Q
F6j1St/Y1ZkgeSxl++iUOy71Cx03LSz7+sGTAi+XiR7QaLQTnih8IY6xp4e1MBsrIfwUIPvGg2wc
rI7jqCr+ci547vtUXEwWYDSBRElb0IlpU34YzJw+fOazi2NNCvko2008H2G5TOdJSzwGIPJTsEO8
K/VZIQywqDU61aHajkYOCbPUQaf6nfbsJA0uOc9DiJE41AaqvbVyAzSpCUa0lndtVjqRaNb3Wh/v
NSTySErIA+it9doIsDljES0wvM2vlsvPCtf5NMT0UnbseZw+v65W68qSxpcQ9RQBE7ssApNa3aYA
XsANp3ouwrW267DuL0bNwifCOj/jLsUDZw+sxMsDenPU8MpoZLtY3vBN7iaJjYeFiRbY0MkqmZ1g
Z1ST8WAgYN7jukcZKporJkXFpunxMYjtMct4/o0WFwvLgxefxaZMs3NrGkCHZ7KRB3TuNVWIkRwX
mWg8b3M67xXJzeyuOw+fISoF8+ByebD8il3uWN6+YwMS256M+9yKplu9xH7gdtDAt9a9zer0QY7y
i4hw6Jdiib0fzSHePwa8Il6UL42q2ALOz+JpA8qRUWpjm+me5QSCFc4a4M5uvC9MdSMZiG/TKnj4
ua1ni/okq4e3sSLTaGX1lAVAHo0Mx1/mV8+YUimZNf54yGrzVQby3i3ymzGf3QPAvntdC7BW9hUI
StbLw2Zf9oP+1o9FelCevsaGjOkJ4YRBxTOL3o/uCfbnil0lQod5J2neGPaMu2RKH9EOk6rgCTpp
jNNd77JsDuxrq3LxvdjprbNMkQ8F1RrR4Q3jobakvjcWmlm9u/IAdQ626w8h5vy0DElzGFlNzGXw
iZq0OFJiOdD9vNGd1TkE8xCgPy2lzrJHVmHps4emVLvzVw9xCBLZQ+K4Hi6y0jmYTWtE6zYvkTbd
bvJkaxiY7X4Aaik6467xplMANJRZMR8uyBbIDk2r12Gy8B2ccf5FUfAbKGC3byijxwUjz66ft/Yk
LFwvEmtk06Utux0+IHGBMKZSXtOUOggGZFDcpHvV6XKu6AAdl+GxwQpyg6vkwU5MebRtO5RuDjBw
Tr1otsTrOAvn2DEqgAyVkL5hFJLThh79qhySCjOuo991JeKdRfsyFpgkoki7Pe4XilZ5emkhX2Qv
606hi+RyP83Kg1NIVM8DOdR0ivD7rO8/8YaUnx9digozHb0kefZr90mFDhrgcTTdfUfBowBTAJbe
VZJWwX/KKswN88jkDyRnu06LXBUVCWWobjQee9igvwdiClDhPKTNw1hYTEbGWb3kdtN39dOKPeiB
fGlaaBz6CkTee7TdB9kj/7MZpevqly/9BxUKpqK8xm25qxCdixQjAHLob6WeUUejhHd+mV2jwwgV
w0tRpFav+HSxrtbzE4MLsQrb51Iuv3M9UmAfdRDqL+3WPY2s5tQ7cYq/B2lHQsrDBMedm7mllakt
dCNZTUBo/ZwWN6bbdlbphyrublbiyRZdY7WVYdtN15XbfFA8RlmhAGJW/ZrdDPr0qE7Lskkimj4s
JXnkq6tPX7snbJ2PjLXBOv+c11L1UflpTzkYfSbfRUUhdpv24bdPqVyeVaajYgDhqsDV796ZKApV
YFTF49VJ/Ur9W2VMTdRmy7KBbEg/tKEP7ODOhNsbq0MBJv7z7dW3VieXmuPPOePXAtRE6mXyXUkC
ENa73isE56dM4RMhZlT2M/vPUy/kY94pIbdJ8xc5GEJEOSx7R2OIJ4+iIU5FnUG/9nYQ92+k7uc7
DTyUIqXZjFt9K+/Ik9nlffqo7oGfiwwbgxX99UCsh7oEYBU+h23g2sJPBnykQgMVLAlXYNnlv6Wk
+TwlN36ShSrukxIhiTvDGc9/DH+XhSjsLHWVGtP+FbCes+xXRXVSHwXXM1wz63Lsvvz2u0/5EHRa
SqHYI15Qwqa1M1jSQdiAF9SaOmhy7UK1/ZXg7E8JQOEOb/0zAzSCuJ7ccKUZrBd6G9mQfhJUeOkM
dCaQienyi6bIk5JYKa2dgtooiZizMHiJ5W4QsVlXL9NtTttdAXwUnydIqx0YIYBVSCTU+S2G+q7d
PBgivOCL5jcqLTSLznpZMGkqBNCI6h3HecuNuWFxqCLbE5fqB0rAp+Bppmld9sSsK52Z+iy/cj5/
tGwNoPFmdC7HCec5acY/qkx1SloE0NB3r0W6hEr7l7p02wp80/P2pqTHSsTQ1kQN9idpWS/q/lGP
Z85OEFQyomKPRj7PgwrbmwP/JlcqdJN5Tl30EfA1OPEL9cNh2Z4q/02mzNUa6xyapT93kXoIgoFR
udC7G3X1F2dAG19TYCnb0G4XAgB53Hi01A9tKL8lM3DFFlkFUioinnouVKCq7eCt4neSii3HmgFS
mX9uMUXOU68XkxYneXpCt/E+zyQuVD+3izp6f8XpMctbdTDq9lG3kYm4Z0sI9/3jbdToyYagS1MG
0RXWUnet3llFt6rRVClji7mKwSxcqqdDDam66z6m+dmlF2FLDehE//Hzcun9UudN09cd6Sd5BYpk
kUd1+6szxYGciLo8ibr+pb7bIq5wVL6qr6u+hu6k9z8njcDama6ogQKNv6JM/1s9VGNbH3WxHtVg
8IMtZKhOZvGQj2/t6iNVXe/U4XkasRl8SwI9WC46mDjgBRiMEgZnWh2J+o8wOrP8yfL8c9ijnPQO
qrkjBqIykht1TtS7JOhEin68NNDzqWNTr6nzqj6pZ/WAMv2x79JH3Xj9GZo5XjXFZzk7C35FHaca
GtX3oC7BCXlR76KmEXU4xbCF7uJjW0JHynqPOhJR1yuhOAya44U6CPVrP8My/7+seEx7VH3qDPA2
6t3Zxz/YBNmbxQVZwT8jpTpZ6moQnNVr/4h/VL/5c69ymq3jPFgfC39fppQkjeSovlS6dKfMpV/6
x/D1cyGC5le+HYRbUWJZ4x4Bu/oz9WZTY4TDGlwk2beshvt/xE1yWGKoP8Tdn/G3hjRvA2Pdqb8g
b+LooOtZ1vZnfgjIuCwpyFskGjha/1AF1ClN67eagdUBWQWi8eJbHY8a6tXwD4n+cqCooi5KzqTz
cxqH9Vbv8D9zCtVEpA08net0LHsHjA5jKA3cZ6u+shD30FFDMj7cJ37xORZobOgDjul2mN24KJo3
S0HHGG/cpbodtgCF7vxNo+h3iZD6Bz4W6BlGOvNSwboW976fxkc1gCpZlNKfFkhaWu3W9xN6FNDV
Ev9t809qeJ314UPmDjpWxh1ySFy8ympM6rvhVk/YpKbmj5RZY0/l1Vr0p3ZeieaVJHssqzt24xVG
YDUC/8iG0fCrYUyN/GyYdpau3akhrR5eUU89C4cq2orqO0ib1wYnEfl9jyv2xyjnC9s00PB/0+zG
bhQAhgIOBQWNGCXiUFwx29cuONS+kc53aTOD6JhpC0RyLAx50lKzGC4UhMjCjXUWLih7jUjszfGg
dhvbBWEHO0O5TlkfnhN7OnQuHj4Io3Co1sTdUQxGeYg9pXDft5EXyrJ96LgtAao3wn8yDGgIbgvy
qrRxZY7lsC/Snt5WsVJ1pTDVZLOIGzvXzil7tV1DqoGJzJq6DFvybtYqYha05RDAlBK2dRpTmV8X
PQjoughuoDzvKCRkEcIn6lkaO09wzhWSfGI+NOqXMi39KEHqqzm1HzYiOQ2zO5/hCu0n4VfnlVaR
TeGaKnDziksHeLa5EhUyWRJYhsp6oO+2sccJc7N+HoIkZONpEaJLpzAjWjcMFmJbk62NYb3UCQ04
wjnWMCt4wUQnUGa6E5tDLw9jaj4GIIj4kcOKjyGb27I9a+ZG2FepPepenh7LxUS4YCqCQVER6Vk/
y9ywI3us6XZPwdPkBsdtFdHSUzrH9VMicEgivVgeZSmeHGlTijaAwUMK2ds2iA7DwqGOUzWLs5RN
MxBwGezR8UaQPqgv0Wyl4Unh1Rh/W0l/3dKGpusEWwcuWG6wP09thdSZLBoqNUgyP4cOQRAzRl3C
rHVP27np7IRyhh6PNDlIpoTuU3LrSKI3MroQoZGIc1kUFZZJ/FpiHR50QaExAxPJt+A6E+PFpy2x
pnHeXBMN7YrQxauoyhZmdlVltHaq9IWgpKit2TUYQ1+G9UZ1h7JBVKjfM2CEtCO4zqARb6xV37Yg
M/Z52sgDq70JXaL+iOrtUvNGxU4BCpaDTQPi63wOXkHhHyeC7goCcqmPNtKmaOIBeF/S6r4bSAPo
ytREvVn96qq6IonXvGqS8cNqg5c0t2ZKktQDe+9jfCAiTAUDOVhjt3U3rBRBKuO2xWEWmk7fHK2i
js2C3VCb+GRZVTLWBp64LafzbxQ+YfUzRwJoruqqId4I3EXLWIalid4WIQ+kCwu8sU3je8iBkiRE
RnfNOO4wPXe5m+xKPbhuhvlgWfUv18wIFMNH4t/P8JSi2tXgHGsIaFrzMdXmQ0WbyxHTSXeKN66w
CAmDuE6nFhNq86iKKPZgMRXb0xxlGXwWn0sqquBL9hTlq/QjzzuYRVzmKYdYsz4umTezRKxkpI20
wf122+cbXWfXCFePXaqe4cyojPyB4I9Lu8nqiLx5wCCUhPTec+OyP+ouzZIeQJxWY7XHa4y7pYtc
8kVYtrfLXmzWW5C0b4KGXzySeYlZt96pAPRMxFNQXTfp9MgqfCcy9tOnEdoL6m9cwkVzMMCoUBGb
VvzV3XwENkoV1ZrOy2hdz4H1xQxI0poOQMelLEc40bbzXK/ZuTNdDR1lE6d7N8rh1NbLoaNDgcdx
uDKMD2BpM5tdmbAZnQ7UkOJC9YCRt5HlMVU8b5MW0vdxqW4yX5SWjRGu828SE0ehqTb+iT5HWNhf
iIHI6AiAGc6sD9eh70zaAKoy8aUnGqPhUKCFH+d7f6SyVqJN643a2mk6T7BIEAx4ZvAp2pyJzduQ
LWyxTFqTuqZHP6GYLlnA3i46Lv26C7b9IF0oOu01eolJGbO7eJ3tq8W13wNT1NGCUmnUsucU+Eem
79qGWo+QLOo9ep/jaPgnc7DvuVcvbDsyiLDdC99DodobznHuj0FukHG7FhfzsNqoToIDlh6AIl2B
CSl9FFWKQmjVuL6CSQnT9wWkez9y0/RXkXRXjBFxUS+YlhZU8tpqRLK0bhmLNqKCxUuyYecryvS8
6P0QOQ2nHPKWt/pxm0zRQCAHiIvHsn0UKGyI+fA+dNlJpuoZzFf7qwgARzjZq0kQ47nuP/AegPCW
phdOvvlEYiCadIcEjdl+M9ihEXS9d3X7eRBtvRN6EHbNapz8LD9lXgoNijEDSsfOSYcqWg1CA7Dy
RYFT8YGN+zIZ61GmE0HDpvd7NYRBrhvkM0xXDHyWgy9pakPPoMCfB+vbUg5A9JblkLcApPJWDw7G
2MQFIhtn40nUifBAtrT3O+uL3dpMpfUbSUwOGk8A7YXZFVnW3TxQKYZ0Q7oAlGeT3h9tX0LhKM5N
rqCNy6AKuaWB80TAE/03vOhPUNVPXtUQiTd28QAvhs/ZwcEGoPZS2sVbbq48DSL5lVg+KD6xHT1R
n0srK0jeGq7YuBE6KWcSldyHbe76fe3014twUQ1N2oY4ajYRrVAFQgmXENgNupMlo6HZfaR7N1tf
6rtAwABZB4Q6U2D/Y8TpfoY34Eq1O6PIs4+gpxzqTtpwcIV9VdUe++4VDqplmhxpmoWDV1LHa8VZ
VKSMEeZxvU58b2rTO3ubb4m7YMD0nLt+M2j0Lgn1T8fbWYZ5TRavjt6FKRvGCllBGpgH12IBM6UT
jWcIBbsJYYJR+0Vs2/4V3hTaKjKgk8bCFR8AzRD5Lr0tgTFpPKG7M6lNNNzEFCnGHvxE4nmfqYsc
r+otA8fxsgMZd8uEOpG/lH6D3qI1REkLIR+H1NHTX7eXuaG37aErgsbkVYeUONFDB/ZeGH3wSPeR
1YJ4IzJ2QGc/IAgbWdzRTDmjg+H6tIVJc7C9hNq501I/2nLnq4VrSn2D0KdtzjHNS6KBZHovvfkw
zeVV1+S/MhXVRul5p0mPOzKdcWzY+i+ARrifvWhbbXHZz/A+7Wa6XDDqtDbTleMxlWqjvJ3KpGcI
XATQKeLUllS/BQAgd8Y6ZsfNqRnm/bs5tYFwrV8j1Dm7Qf/nVHhv85K7O3l0wRBni9WEOGsVzkOX
B4brw7AwAukVEAQOOsG4tUsHvQPvBBcDBAAWLkquhjmTn5b0alDZE/UDyqucwEM2oJKWLCgi04IB
1vhknWsX9UgIMuLOOJ/tJGRMtPm3vbJxdRhu8qLvIqaTkzPTm5CCnpMOqzS1EP05KBNIu6yO2QbR
aJQTQYNj95hbaLpkO3knBKJQ4kZxtZiD2GuyfKkt/6OyRzImm+m0uPSfKDDDYV2Ty80TN45PGpIB
9YMOPnmI7OSbdj4A4SqxopJG5BnTdevxpumSIy1xNQ+1ACjWuqDV4g3iBpaZc2voeSSg2nBfVkBi
myxMK/RQzYRl2vhuVhYSRjF74Zi0OkfctnsrGb/Gxir2qzuyzRqgOCYzywLd46sOlNlH41B4fGKe
23ejN5GAAOxqn1lNdpGv4lgY5nO2NvcdYBxK1miU4aBQ+C3maNHTyCoHGtwg942+C5vS9s4asyrd
JkAE/ocG73PvIY/bD5mRkWq4ZUcPmyBbmEoSPxnE69IfuhRH+0atg9ChhudmZIXWzTTjSwr0eK/o
2VLpDI1pfLcpGh+dNzxcCL9p2wI3nRHZZWTcY7SqOpxCnOMbEylPw/qtc5dH9gDvNWJjr3xt7Ami
rfmcwFc6te126+m2f7awKSmiO+Afw+fymv13XueSO8m/mgw6BGu1w8bMvkJ69/lEaXrwg//F3pkk
R85s2XkvNccz9IBPo28YDLaZJCcwtnD0jr7Zjdaijelz/vWsVCZNNNcgJ2QyMxjhcPd77znf+VyE
N65PldOpc8BH5DdLtCOgCTQgSuDNnAlEvTI4xQU3HbOMP5QGHRpsgk2ITNwI7GQfkJVWOR4ZtCNH
K5rdfd5xga+cXq7ttLmh1JAZC2pSZMOohY+J8HpnfmJkMZ9Ml0ws1A8GakaBmgsehROqt47q8gE1
xmNJw91J/H0QEFbLsxIg4Mk9v4IfnO/CIpP3yTKdrIYGUJkGB1ExpAc2Y3Plnv9m7d+IqUZiweoo
9aNVoeSD4ou5y6/bnYJgzu3pi1PnJcfcAUSr+AIHnx5CoXWRGF0c12Xa2tA6KkMSKItg4/YwZSqR
nq2LmSnyfYbFWasl3/dDKY+OZ/sbL23Vbm7AlDTL81IDAE7Hrj+ZLAF2E5a5LFmoFbwmeO5bxwCG
45OWEQOJ3U5IaEzE2SffxQYwx1QLXPFcQw6H7tkoIV2l1Rv9yDWKHS4UCLUHa8Bx+aRQkFXu0K1H
Yz5Zcrizl4WrInQqYTI7zU26pttW4NWJLZqjPWMPEygZt7Tkh+boXlkNcXOawTgP5HZLDqNJ4OqC
AtXTVLN7BDtRfYmi+BMaIGjLmJXG4zMdJk+81DG/FxPMl3gIXzwSHFaQqRBLmeMx6iPm3JCUfPpx
EYgQKKbk5/WMeXRlVzHEA+dkUYiJ+MEnxau14vMS58/KgcDR193aW+qfkmQtthP/5EbuwrS74nI+
ZMPVHkMASmVF/Z0c8pyis4EdlbFc1nIEqZRoyhIAJvKqHLZLnq6i0CKgoRPAVuKPuS4OlMDO3hnD
nst/uhdKQhzu6jvKhUPrIKhlFuTTTHhrjfi1GnVahQkUqLfG5pRn6u9YBOKCmZvrJKEjudr2SDXH
0l0jbefo4nrQTUVw6m3z1faaA7nIAMF6UqB9y8eCpAyqW3CwAxhxofKnlt5adDCkyM+MFLM1cWrw
8UYsgnarlWaHmQDFVUmPsZXibZmqZCdb97MbRrFVdexBHeeaa+c9Kk7J5bKxJ7FbZPVoys9MuuWO
7E76LtafRkvKplHvUiF7YZEZmBzibeAgGpuS+LnS3XCtoam6S0klL2FG+a63l7hMhXiE9uQccLhs
CFP4EyfknU+Vj8BnPzrtUzTn7VaM3rdCnjMO+U1JwtUBsQ6JvSQo+nfmkpmHvCdRRcYfAiG+WXQm
Ca0xnVe7us2M7zikC1OqBKiYeFWe8U4lijT2uRM83cVANQMJEzNBEHwOw3hjzcNjMRBFkizRM+KR
Ncs/O4w4ynYe3wPeOuMrbJFyLAaEHD7TrW7pbw3jRZhAZnzwiD2hYvh8GUMTH5lupcXmCf6XfNPH
WSbP3J2+aJ4xKJ5I6AhTeImQqFZ1Vky8hfMHvIsx9Rf4o8PO9CZUTpDlpkS3GCi3yDJQF5hGf0GU
rTorz1cSFphuUsX056tr2uI0TJLnODTJcTBN7+CWIwNewEciAlZeKJDWsYlq1ct+8i52NsLiUu87
4XtO1uuckq83kY64BUBFLi1uk0mAFKnoR/oPAGHPic3STUrf3DoAE1isI3yk/A0vxw9020MT+nt2
pnRLV+UhLIrvWq/RsmNaWQA36j5S1QIgYkS1kjphkyaJv5Z2+trzCrN6vvF7/v1I4NHwyouwSmig
055WWsCYRb/l/U81qTfkc/qKw6VzMNTDRDx0My/QXYAVVH0W7VJ0E1HMgd0Xb4lBr7WvTUIkJwfd
FZ0xzaLjHIs5i8lmo0SrBBNrJ0jPQrdVcvwQFTMkTmaL7qNTk4SbPSMJ4/MCyxxgimRXKvmA+x4t
ZJzciNhlnJaTTwmxD1HzUxuCxbMmBFddUz5aTQCcYCaHwEgzJvoYg8aGzzvjmhUt5yzNuN3bDoJE
EHeKGw0TweyczeZZALaIQ8oC23xMkxM81I2Rllc/pGxqgt6mL3jX+Abh9Fq5HAQz++f8EOCLO3eW
Q12CPEv6f+JTE9pnq2zqVaJqGtqOtRra+SCHaJc0GK+c9qCBt35pnjjokDSGfPZVX78WBmzsvmrp
+ynzOx6AhpTmAemPdRrRSPXS3cd9TC8SNjJPCxxtiyUxNvgpABhkB7Nru50DrI683LrjZI8m8m7T
eSu4I0EK7U/C7Met/ekQMcsHEZeAt29Wi5G/TBEN4cngOoD2m8DnJf2oPPfSFX20a5fw0qzJ3b5z
EJKvLN0foyfw03jd8xjMNkU0PqzAPXczddfgNVt8aEjzomZXkZNJxx4XdkQADK6I1wAAxTQKtJFh
euqCgcAjCE7bpclgcSeuVl9sxt48V3y4dB/Z5frgfWgSDiDO7160G8RC3NAl1Yzoh2uV2+DwFnYY
Ftc184Jmk5QsMMOU29xA1OK3KMqwpqw6UWT7aCbM0yqOqSZe+hlRG0CongNdY0SLwT2UezsP5qpv
NiaN4sQKvH1G2lLdFgdSu44mFRRSIPEekeNheFC3qtDrdgb0MByCWM+BiAXyaWwCOkZzz+k21eeo
PdFs0UNZvFRGPj/npfk4t+EB5DGBCHV7Zg4IhFq2HOPPGQfEYerlbd3bIKVR3K1VgPSutfsCe564
j3NfHibacBkYIoJo1XNJEYEyRJ797hKR8/gKogunlMcFsisMLEAp4Ew7PqoieFokTdMmMKuDLZs/
dA3DLZq5J4d+uo1EeNeKeCACtvxMth7SAGP8UaQBpUG/XSg1cV4t5T6xm4RLk7hzbe7tFvUij9Iw
cfPgalCJ56KgpdC5L5mTfxQtE5xuFMm6kMtjXFYvLqOuTIwIixF8lywVC9qo7nkwL6BELhNrSyuD
Vt6YHOrB+zGgcG/9kL8o7YoeNRL9nDigVjzPbhvxNOBChAlo25G1HWbXPslcvlV4ZsAiy00yJfc9
eTw+18ffW35svJOuAUaOwLJYEazJY7NnSLf2m3QdeCP4cZ+Oi0UTgg0ZpVEgH3JpHUZzeViwAwIV
THJUkLHpJmvoN2+5h3Q1OoVh9WZjLKrMctfBU6EpiokG4YXjlgcGEM6qT5fj1CPHnLOrz6BmFCC6
qDJkyulUVQuZTPbTtMxn5vBbOSwXGXGJa4L6as1EmzbESjojr8/KeofSr3hw/ewaqjnfWVkSrlRn
3c0lkjur6mCAVBd2EUayDTKAep+5TIeWonvNImjItrwZBxPBj8D01gX1wDHhmmv2UO7r011bZdeu
DLl1Aalt6IfsPPplsZ+vYzxq696e+kMhyyMptPupBYSSvrVu0+zNwbivCXZA/Ehgu4UHo5+DS14v
22qJkeZO7R3JPC+4NCQui/FGFcQ2OTyk8WRd/JG0HC2hSN2o3DJKeozktkEqT19JPsfu/FIu3Pa8
GoAxjl4IST1XxszGmSPszziJX+1yuGtLsj/CsNy3TvXSEhMMo0H0Rb8P6APncQocK39JwvFjvMlC
7GUk3X6gQqZRJM3qxFrxMZytwoAwvrm2bwvLeq+oE7ZFS3S3VfJE2QOnVa6b+AiixMrsjL9JXd5F
xAititKGfaVT3LKAHnd4TtHzrW1YAzNVEzJGLhIlJ6kMshZHRTiwu9NXlbqaHB0k9qHTHNxh3vak
GkkL/qW/mNupYs4Vv5ZL65xUU2GX0gU+IV7XOIocKJ22fe6DZD4oKEFoBqmYmg4DRthg/B+aU4dy
I8iBkvoTEmRWngRcipguNba6Od9P8mZoYDlPDgYXyQRNEvxA4Rfma5cF0LUfedB9GJ5Qa0w7XC/j
6NVANL31GLKt4E0bOCr9LyoQqgimpYP7GDbyUHT2kba1sWVX/vDj9iZXmp5gM1xsrKvhRfR98pyr
CB/8GMvXLqHWxVVE/jCs5ZVw6MPntJg/p+zWSZZ446SRf2e5t5N8VAWOQkrUGO73nqTsl7rJt1id
JoZ0hYLZnjn8Fl17Qp/+QLTzOvfktR6XHftAfGmbwcTlBT0wjqb3RKVPxkyjI2eXFT57kZvv6vR2
NKeBW4SzC80ELTtpuAgwqrG4HQSfI/QX7omW953n+d2sqP1srMA8HvdtM1UcgeGdb6p2lSHP4lzd
ZUjd12l2rLOlv4Tp8mO37s+YlvcKBUpF5Kw3lPXRj4svEqAuCljIXvnmjyoNEIjOIRunlR9F16LE
b1wP78oOH+slhTTpQY/H7Z3W8XMwMXqSo3q2l2FZS+4BMfymzIQP3Kfln6DBbTBJD/Zh88qTYzI0
8m7brp1Wnhs8zS11n9OzhMTACIFQkHztVcYTv45Y23/bpNdcy6E+ODmkeIXfiBuOA5aVzsdymBwE
9iQjMLeCwos18rNYOAxRmcJOpXTsPYLTF8/k8QbSyVrZgsp6H3Laq63l32cWWfPiu+06k7Szcwzf
5eRV2dYkJdir0+dOmW/oiVe2oBdgY5behCGD5DHj5CcykR6Pvw47zrSPjEDguIywFhfjnzQzbNpl
Z4euySn306O1ELtstNPDwMWaht0HgnNz0xgdioxJ3aHoO3s+c1nEr0Csj0teP5XNVzO3Ha3ec+Cw
ARSkSuy1C7kqzX3l9895oMijCWxYrT7S1GAUL3ER8kTnyZuY4AwsywshLz0ZCh22Cfi90CYllSYp
DKVrf5YXAIA0oSKmNyP9kBf4pVwZ/YMN0uMygOXMiyDZLH7l6F4MNwHXvdYO/l5/oKBGQxT6M9ug
P5zA68IPn8nOpDKkD82Basy8fdWwL7nX0stS94j67pxs2ooAsYTV1y576vfSVfe9g68sS4fXmdFj
TEO1nuTJb7lppDW912Y9H8GTNbiatEXDBzggm1s10YWq4vnCjROabF8DN5W0dsHsEusNyxSDdPzX
96eT6/EC664qaBgzFOvK+D5AD+KGyS2tK3cTGO1mGYLnrivhYacFM8DWZha9AFaV/rxTHu50ei/G
zdJ/Vl16z9CjZQfrY8zOrwUVJkpxI95PyoYtT1Mh1oafCm2v18j0Ee5nF0jsx3ghWoNVSa9wlTt2
cfQSOMIYqMZGS0vtLLzY7h8VB4dsmN5DnB76z0BgyY42trsxSvqBItboU97rpArPAj1/acp64/g0
LUrVhqss9n58G3o2Vqrb0OjRYwa4wkKPL+UOHQTSntehUb1EFtiAKN8FxG1D0HicxiC7M5HHqg6y
WrDw4Uv/IcYvjXOxIDaEsZ0vpnd3RoXPrPhpNOjkuZNFQpQ9lDsR0mscS+OaOtF6yoL6XAZewm88
h+uGEa9tF9hNsWeoUTkrlWbJLiupVHmmcKk5NcQH2CQrq+kfpR0eDaXUtnW6O7bjhDkLowuvAvIW
HYoq6Vejh9BjGv217bR3Q8odICqWlrLLH9f9RM6NGXr3RXdn+YwdRaLrgHnDxBbNfRi+oiVO4+6b
TxnOd0Q5LARGgTSJqchtdXBzeRr6+6yZmPV73FEIrPcXXuFit38tJ8edFB2CBjerSVwVQmms/VgN
+m1gTOekDr6niDLWcqW9pazANmb71xqJwaVH+gLJNQLTHdgMKqRRbQlMLy/1mNyphq48Bshsm4li
BoJfSpS53W2HbWMT1ICaRFs8Wkq8j6MF8M9XIaFWEzbYkxjKaUWEj7/1ZXpbGcTkNgVe/6agneDJ
HHOCVdUHC04qkB2uxAadn3U2oxJPSXnBQ5vuHL9irpYPLnet8hrEBUzxluFeVzRrRpLVulPvC/GR
OIyTD7LVEOpFCejrGBLRjC5yj9VkXAGBdzf1CEO4jpu/QLPkSuTTq8jDcjvmhB03Lh2+bkFaHmTd
3jFKYwVmrbSwzzcG2MZ5/sDI414oeAo96bIOUZ2H7P/GHyD13mg/AQDvtrPPIWCQQi6xGwgr3aQx
hPdx3toiIZGQhqNwMeQn15IB624OWc0IItGYjC1KSMw1jcaETKZ90oksKPHIUkGWt+uoAvOQUCvb
rNdqTugJcz1aDUpdo9l7rBMDgNoUvHUZ4sVvt1zKTVYPQAcJcVn5NguvL0fagxnsORMXLPQ1btTY
Lxbl0k+gVnOrI4v/PiG36T80Huf/Q4T+4x3ldLlJ2q5JPrv/nQgkCBWHwPv7PsFN+k9Q0X/DCK2/
35v/+T/+rz/078zz4F+2G7iMSIRrAuvxIQL9Z+a5a/3LNYXrA3xwCRq3wv8OEgo8nXnu+Z5lu/z5
L5BQ8K/Qp98phB84Lmgsy/1/AQlxiv4fICFbI44c33PDkPGto7//+V8gISfzRLzgrFnZhvOIHpKE
KkYboBK8HmcpKhPpO2fyVP52jF82NLg22cJ1d0zxckUO92em1cNquUEczFAZK65Ptb/pHUzYtuc0
q86cdl4g67UJ6s4ZxLimyaoFgE64MzMax6lxmurszOzjfmjVuBWDY28Dz79b0OsU4SVvhue6ax+D
iIbcmF+hs2wCF0FUzj1yBVf+e+K2PkTzXT6LeSs75thWUF7NoGUs6icfOLvZqkoeYKweyAk5EZtu
/JJD94iIMYNgULy3JCyGLq/QYAaxIjqsrOiZKpHLVYFrzJfTxsqyF0ZNnPIJE0cwal/FYmVb6YGA
GCqX7EZY2o2masdp+GS2w3fre8DeFUCRyf+EREyh1ea3rgWWn5YeXr8ppfslF53CROIAhp7Endx1
guZmCtNosyxKbd4GUTbYOLkoTFn/ZjCWpF0/rJE/4OCi0CQKKKOOsMiBk0SBYL3UdHEjQo9R+J2x
xvtdHwIg5K6mkVuaS95x12wqijs5k7rhUPLFsMo2pF/8UJx+Oblz58QY9voSe4dTWq9lp7gk1mRF
qYZZ5sQxTosOm1XpvNQ2iS+1L28rxWt06e0R1CZAbkdPUddBUMA61yAHWqMXpLvNt1Gtq7WewiAX
JPxCs9vz8Y5Mmm3lB0w5tNNqQDDTByhwfnM9XAcGfF4w7Y046tPUwiETqE2oifE+6HgfNf0a7QKs
XMgdjebLV4DmecYw32n2vARCv3iOT2uxZRANn55MWh8IPZ+yny0kUgDrSTXPni7yX+ys9SrSYSXe
ADpgWBB35/I1alj4i0MfdyyHIwqlioxIqPmkTF3MGI5+qYn6FWj9cDp2mrTvaeZ+CXy/0xT+XPP4
KVWJ5KVVV4HqR3TZsKNrev8wXiJGhA5Yf6vREYua9O9DhQX8X8gDTa14wxWqJhZA6nyAqgOLZxf9
DmACTnpOrY1vMU9DD7ZuQ8iNOtnEwgBPAgDR12XxGiweHTltUUQ3AgmYR3EE/xoUmGLS+G8mFfFz
sQlWmJkQ+j3CpUaSInXtkycL9T6xecCFBkY/FIUDYz9Yb7MuxFv5nVNPbG08EK7bvCEYYW1mcbUa
BwcljA5ji4yOuaX2fPqPhQ5o6AeiGkY53oy6hLLj+CR0nEPZ896Y2ltbIJRDkUN9hFUYdslDE/KO
6FgIAshx9Dnpk406b1qWI8StaTNI1Fc+81k04BRUOmiCO7yY+apdmO/cXT4ar3ywkHSsfldlZbs0
0FV6rUYuinQaDq7llbiqC5sFvSuW8dbxeeB1lg/xBsWbjwf7nx8Nc5pc9KmumMrI56Dxzs4G4qVB
MmbyDssQNk5TtH8lkg1Geu6umGhHSyRKuJ65MCvfubpiuJQBgwAfcsBGELvQz3Sjs5HnrK7PkB2Y
47S0HRqjvWfTPQaNvGO64q4tM2KIzw1XZxUZA6NOD9VuaiCLKhV9P+xlNVNV6yHxw48ea+AK13JE
/g1BRrZi8tY3FD+xcWfFrBsgIDUhcMlKoaZVGxV2/WbUMXtefxpTIEGQ2GxiLtrbxCaPkWPkmdRA
Zve569Nh96/DPBEpQmSKdqruZVzszAEBtSvQJyZ2pocYIUJPupwdu4qwZ7L1qoYtD3NcjI14w4yl
WHcsyKg6LzPdHjcD3hPQBx91aGAW8PH28S42JbkJCBY2WUz9jaN5yHTslz2cQ5/2SByECDzQ+Flh
5W/GukBOop4WSJqJYNOFemZvOllqkLN8YSqIpIN4M2Hj0u48dFv4Vh/jcCLylmynMAf6bXAH9Dx7
OzGgqXmY1rwSrLpN+DxE8ARQOrarKInu0HYxIOX9m7PkIRhJG49GQCt1uBkt2lJGRCoUMpedGSf4
MnuxCqZSIe34BHjNe6RfHbrzbC1Ucvp1M7c9qpcp/hiLsNsak4lYC2d0EStmNdbCgNU5ecYlcP1t
MKAkiWLepsIknnaZndOoY6nKhXGBxH/7m/I1j/aDO8CS6KaDRRGIAw/dcZ6CBXd9qlr01iKaGEfZ
+kkaAkIuEnktHdrGJgyN0QfdQ2zz7Vy0MDu0PD5EAdiGCUOOBUX5aLL3RwlA3QHHkBfhn6chPfvI
wxt1Rda4QzwSoTkSLtDVEUqAsA+ohYipGJ/h6VEb6LhJHuF74VhgiUL61E5SvNqpujgBT2GeAe3I
lP8cNd4bVj/ErpwTJFxCEpprSJmA+x396Ols0i7cTXB2kLCxjdld+Fr3KGh/3bdRbsA6a+fbwOmL
jSrflESa7JLdvtT8Ih4oM1KC562nI8t6j5SlNoJrZxMNlfg0g6zEufeM/j71MPe5uJ47Zulp4F7o
fbJZ6UOQc+Ra2Xa2rXIWrE1qW5H7/DZETS5k6RAaSqOBjsHBIPxr45IwqvNm+jYz1mGAed/nSZC+
96qjy2aL3wBJ727h+WIMTGMbP7ZEpBwi7J26jXwlho9w6CI5xnSs2FKxu2sNp8JTv1YebbMUyUHV
gYidp+61DnhhqkFMJ4G7qYq9zfTNgDFPfezob2KUzjFds1MHRCbQwmGj0od6bnTDqh6KY0CV/rt/
+qZNVJ2Zb622UuvfL6Wib1fdzWIMz97INsdk/fZ3Q0QQS0JN2bIaCdXsrJLkQWK6E5qLS8FjSRHa
r+cp4aajH3j8cptpAWLl7AzFTeZ3pYQjoYyIzhlN8HYFuj+g0JYVZr8WLnTsWmUhjWSqas0D+M2y
K2Y80z3dYXcM2aJnhByeXl1iOKUWkZeVGA4QEhBp6Z15TvkPnKbd0wJcT3OCwr7k42r1pzMgf/AQ
oVoksK38Sn337BHEs/75TbVrSN91AL4YafvEE42S3bfszWUsDLTMpXdyO4RgFoYGyDzzZgolitkk
YmjEJJ/22HuPfO/YgdeT2dDeJznnbtBmUCYFC0e5jTqYVtrez4v37VbyAc1dj02Xr7Rt352wyXzX
La2v2LQiWqdVdo/LIbtXds4wrhj6jeSXZXscraMjFvdO0buE0qf4jT33TUFjxGPdot3g3izDQDFi
5QZESqi/HbHwbC1Jm4Y8XBsgk9PsrWrID0h2j2Roz+g6mDeYpI0uJFSpJlnoNHceooKRf7+Ksm0j
sMW5DUDMzERPEQUtPL3YPWI9Q3FQE1vvJAna5fmUZvQYC4nmshvUp2mhbLDqeN6XmNfW3FToTRXv
DnTpDYlPiGATbjSpG1i3jXkZzSa+7RPyVWvbdjluwj8jOZF3Q1Xclgu6eVSV04HAZuZeY8YYMicw
syJ+68nIQrKPU9HtoGPN2xZaEVmKs32gCwyS1EydjQ2X6Jl+BeQPbtvoB1zQCGVyM4b8S2ywZ8cc
p1syW9NjNiC2ah5nHv0tJIU+5wfwYIWbcLLWswXOy57NeiPq+jS0/aup+viUeDGoPNoWN0FpXkBw
ALRxC2OXI7PbR5UzHOco/CpV1x1bS5Fa5y7W29TFh1mGQNvC2D8XJRrnWI/8huFDPgrupsaUPVRx
8Lr4ZQC+ewju0yH7NLXf3fZH9yFqGVrRrIMMKF9pA0GaE6XxMFI70B+b8mvnHtKuN7CAZcmHIKM1
6ttt7gdApBBnnScT5Xo2ADRUSFEtN8Utgkb+qSQ8nXZPtlIoXT9yGT2WTZ6e0QXRtIMdss3Qf12I
whq2buAdDaY9D+AxCejGPrcm/PZaYYZ5njKjhdLHFMmoHvpZ+LuwBsySeRZdyQ7QkcszFeIUJfXM
fAQwD74sDuajGVvXWZrm/YCSG2RfzKQ0ZL+opm5fiJumybPHDgFH2oTmYWr6HMdydxyWjtFaNp5M
M75mLl5P9CA8+029j9HuABJg318BBGjuWYR3Rpe1UAo4N8xtUlveOa0QXjHWM/eRn4Un0xkF9t/h
YKZNenDJNjiaJMJZrmNuSGSvTzFtSOhR1ZMMDfQPYRJevWR6rKoKTAcRspDjGvu0WOVONo6DuLMz
jk2Aetpx25muvKX2me+KbQ2LbW1YGMxEEEK97IXYoY7yj4R2xUfk7fsBQcPWyDODkgYFrigJhW5h
EuyLNHpoXKfcO2EChm0wxoPfCU8/8ueaxOibRTXmzqNXbSrlngKfgzMty6sR5mhDiPWFdvA1tzFp
L3l1RCuQbKwq/0N/4B1mSPmHhA3AKgvdAelNj6IB8zMK4Fmdav9OtYfJzfY+S88Rh8rDXmy41K28
gEsMzROfRRih/a3ddVXMu5FIi6elQEogXLxEQR2epUWkzEDlYKKRHLS/je3gwTXi8dRYScdDOkzb
2FQvTqxg/44l4m5xU4TTsAvDbNnHJnwSpxy3qUB4keClootdk8vU5RzXtX+WkhAeM45fpDXMJ6Rt
f0Gvdsepxt60zDdABL+WAm1xxqOMPKc7ofg2jbnEr0u1vFTRwRLsVGll2tthAV4X1RvbgDqYY2m/
KdpiBzIzY/GF7146/HXrkttp3yS7uGEWH8yV1gkuM6414mRoaoDzcx6RbFnkDl1GMha4bcN9bqt8
ul3YzwzXOVeZIEy8zqt94hu8URzjh4YpEOnHTnbi6ZZAWKb7xKqSZ9bBeyTVjUni4sUsw/pax9+5
QU8StsiM6FP3QQsV76ORtRw2Kn9I++ia1smdSOoZa1TD8xurvznS0j3sYCr20BF31ByHmOvlUcgO
YqFoT0xhiJqXOMhBo56NUZ2UY3MMdqC4Jl76kAXppWfscpnFeGSQ415Rm+3rCYhRggWvmHECRqUr
10VmmndoW2kuhblelsmNKukGwKh7nerl3PS7lsj7i7ddkPrzkwqzkSXqT8ilhKI6MAsb296Kpfoz
RbVCn6QzbXhu+mGIL7YhdnHvmg+1M8T7bM+6hQwzMX2r66rZBEX/xf6cbrseUepMN6F34uUAKa/F
HlHbu7ZY8Jr5XXgbP0G1Mk6lZCjuJNzSPQ7qXQYUajWYY7AjoPfdYaJO2jF9tmmU1ophvTyH8yTP
0NOsNW4Qhg5h/DH0gXOds/grVbG6UigsbbTp59A/BXb9bSzqFQaK97J0YCdl7h0XGxSpW04D+Cwx
rvpx7LDgmO9w/RlKN+UdDtGznJANkD57HskauVRRtbZHOZ9sSQjEKo2it4Tb+GFkjr7qgRPtK+GG
G4xW0IV8UVz4KPI9JN5vKyi4xYroJkAiQOMs2UMWXwgmLNvHnpNhwN65zAlBdLAV4GcoBKEKxYs2
thoge5BVQAGIS3ws2v5KEhPSaRyxQ9VT4hxSfLKzNsz2OGdJjyi0kTbUltpOd05qbbMVHJGVNt6a
OHBHBqi1tuTOeHPTothHrb7DtmZ8GjOPfRIjr1Fi6S0h6+n9kChbb6Ggc90fWgvHxMnd29ixCSqU
7F4Gja48nFn9JprKkR2Vpv20n7StWOIvFkCUvaV4qeHNcjsSOFKTP4vxNwYqEczivuEarvMZMA18
/DsfQ87EZ9A1YVhRQATW+RxjPH01RBilJgEZWbQl5uEYhuMXj/9PC9HJbJs7l/QOvxyvY9Ezxk0/
2CS+KqP+1NEbpXksO/9NB3i03Fz7ILzty+FZh6jpPJI5MD4Xc3jTCQ9mxASGsZf+OsXth4LeOmf2
3W92Cde02koecvAE/uJ9eL373ebGLomsg2cjvp/JStDpGZOxJ0j9lVvh95DabPaUO2ReJkHwOpGB
5zQSuoPYAwSC8EAaRcpo26+uvStvFqvY2ri4yWz5LojnAOt5K1IKf94G29Kiybn+MKbwnjY4Fb42
9P8Tk6FzcArQ2Fb+2ey5NL7P+N/jhprQarNveEY/BUlNsTK56jf3svlWcFcJv+lvu1mHY2ghcThv
XHe6uMxA9Vv4G3cTE9jJTPq29fjPfaMAcTPc56azokkGB2UaoGcB8chCMvwi/qHFnLqTic2/0el2
UA7ye6LNP1nxH2A8gHwABxASxog49yADdH6MDnfSf7sDKRAG+cW2TZJGKJhyXEuo8aevHgaKjjnS
WRYTnJgGXD0r7jQoAbW3+83L0G9EQz4GqgMWwvBpnlOIbz+V5jLwLQJqfr+9WC9mHj3qL7UdiRy0
9rgyEIrjEg5GQsmSV+cQRwVm8B8nmM64gLf6BcXEeMyI2WVlrPRLsU312Ubeh5WVX196RbRmdxoQ
mYwuHAGyOgR8Gy5NzMNQsQbKvTe8/nHpwarHf/X/jnKK1EDgYwBIeXMAab3rDBIdy1hBjCMu5LZ0
E7pT/yRI6sWpUyIlLCtTAYQFu6CWVVmYd/q3/s3LSqBqcOrqpHovEYQIgPiIQoR+j/on9V+pUeZx
ykGnaN9mc9W31u+bo/+FqmoOCKH3bgXRbxkIj7X+yWTie5Tnp6aqt7/vGq9dv+C85r2WxBTnjO4n
wsQUbBJyl2YgIvpnkZAcROvt9JPU4WAAwsYPueKGQR469eTrN6Ap9DgQ4junSs4VGFnAAPRLh/KV
FfwtRbcP2i/Ou43Os/x3Ws97GjaErSHuAIQg4+xDh/BA0LqH3E9BSuoMX/snBKnqHxTdGas33+Os
/3EboBeoQYUpLotbvg4wlBxwEo/NNH+ooP000uqjmhIOp7eRiJcM/I83B6+ZNx+dpQZoED/8+1XU
JDN2qQ4BtbYOqBb91th8pLxVH7iMX0EYgC5b4IbAeNHfTIC+hJr+oj8WvSoXsDAR0v1Sc2Ky8K0F
G6NzmGwwMsRC7araZ1XQLZL0IgaAM/qb+oOE3PAjANLIXzJN1P34NNSGafq0Z2unKTEs1+h/sXce
O7IjWbb9lULPmTAaaRSDnrgWoeWNmBChLrXW/Pq3zLOyUVWvBXreKFQiM8LDnU5h4py91444fOPP
f0+4O5mvoMATwYX3wYK4oo9Ij2l62AjK7KcqxXtNXZHbJ0HSZQsgF3yZCVl/NPw2xuYcEjQk+Jl+
SY9M1CLRKaO4pO91fS/4tLMDy32IYM7ok6BHNsjPNxInZpPa3x18DSfsf0vzZsn81yIULBaCr3H0
fqFZ10N8YmggTz58oJx/lc7DqL5BziP8jg71UQ9Kl4wfnWUap9GnHrEa8gzsUZz1zxAH0b2pbvR8
EvNuGX5vzy8edPKVXOTlwwJr2tlzcNYjfg5DJCbcUo43+hbVz5++MguclCGOUTqFT5erMWU/nJGC
nM8+Hl667OVy/SCI9XL41jd6mVBWr7qzfrX+a7Saz/Hg3ajmw++n54CI0kTO3zrqygZUt9L/gmQX
rheIM0BZLqOmubAAYdomVvXe1sO8jh7C8Xquunp7maMw0xAGe06iRy/0n/QAiwdorUcM/VwjBfzW
s8HcpFcVnR0RMxtyV+DB+aGVl6WfFjOAvncnkb6My2uikUmcwUwln0s4fCzi2BgCh/KEbA042Zh/
6hk24mX6ROcsYxwvObAq+NZZXZeDbnH3tr1xrY9PH4Qqyh878PdUBw8dI4R+HPRBVd7ya6l2erEU
hiDNzVs98uo7MBHe5RXkL59Rfl/Gl7zJ72qsVjjATvjwLj8TXfScxD/6DOs/08OVvgqUiB6HgQRF
tz8XcbDRb6cnGj2pVKRE2eWv0mj2OjxOz+V6aJ2GAaNUtges/6UHoJqHbMzwdLXVlR6gLAFRi8d+
KLeJYb7PY/ZpEW9WdD4B5+QtVL8mrmUGbkznPsUxTpvqU59pEuJx2EUntwp2PcemHyyXSU0fZ9Ny
9POTnuP0sYzUQ3wdzDyBFRHRqRXOfcZAOIxMpF33vQj03TkscjhTNZj7qho+SJa7miygHX+/u23n
z2URcFUKDi/6AdA3epv315kSl8cJcEUjujd9pZWXcBAaNVd94LDgxTqJLMsIvhl+6agxU/QfcZ//
jESIGpgdg+UuyMsT4QVf+tcuJLEgyj9Rcu6NcsY8ia87Q6LqV1bxgJh2M2MVpQ8CWsktNUS8C85+
RrtF2nQRlEyTa8/2frDi/M6XTty3BcriBTCHqSR78vmqdDncgjswWAL7MNbpr6jCJFCqgMassnDf
DDjcluKxk314m0VPkenkB1BeJ0Lk2ZlqLqEPoNAoyhtfV3A6zS4sNcUw1jxDBFhbnND1MdasQ6jB
coeinXIjIERMruMb9KFtqRmJjaYlGi7cRE8TFEtQipNmKloasmBpzuJcki5zN2n6olnBYaR2AL5R
4WKk3VLtXc1r9AE3Jprg2GiWY3PBOnqa8Lho1uMCEWoA/lhqCuSQ+t+dxkJqPmSmSZFG8tVqcuTY
wpAUwCRz/OSYBuFLCkCT9ORtsJOQie5kBody9O2bukUWhOxu3LbAKitNrczAVwrNsST08CObFT5C
EJfIYEJMzqKlOzzTHEYrV2oiZgEas9GMzEbDMoFmWlC/Mna65OjC0xQyfuhiCJsK1GYBcjMEvRlr
BmelaZyhl70IzecMNalzAtnZaXZnXKTvNoEGq1rRUsFe/Sgqwr3oyBgbPDYPiUdP1QJesE4Bg4aa
EDpqVminoaEz9FBUzeOmBSiaN4OLGpaOBk6uXSShjhbgR0MwpDM4UnXhkmpC6XjbYKK0wJZi95l3
7FDddS1hmioK2Kxo5b7WvFML8Cm7ql5zUAtNRLV62KjxhZJKEaMZbysJPbUcjWNqIJ9o7NcoAc/j
A/Ne1cb4VMlCUnqxIAb1xbVRMIcLTWil3vdI7zPX5NZAM1zBX/Sa6Up/FR8xlFeT3Q+6RDpPPQjY
hlbNNtRU2AU8bGfAic3b86S5seiZkk0MSnbRTNlY02Xpelxl9De2EvBsCoDWBkSbaCKtyIdXoAbf
0gFaWavxV67ptUIjWBqAtp6aY4xf/I52wEMG9LbS9FuG7PuSntZKajJuBCK3B5VromylhQHR0QWj
Sx2yWQlN1m1B7BaatRtrWasAv4sN/kNomnGvybwo2tiw2yzXQuz6Mva+I91fmoigxhYR7fGcs+Kv
y53bEyLRduk5bBGXkzwEyDemxyv6/Rju8UYkGzdMEQws2EONQNCKQSiOJuhILYZeQ5Jg6S6yx2bm
L/1yeS0tqbuNBt2+bMWUYNKrDQaqU8Au0plPHyuyNia6CssubOFalO63Gi1vbUn9sah2GvM4Wj6G
CN2w7jvvmBn177yqDuPEy4emenZbWsB2xbeePVqKvqQgpG9rqqO/DbIgFE010dEbn2o3WI8xmksy
bzDN0MBNwl1sTNamchNIQot/Y0B2Nvos2RQG/nKkALdS06EbzYnuWf67gKMTTZCWLcoIR1OlTVhW
npjmtQ4LGDV5OtAMakwpNzZQamBZ+0pTqk3Nq1ZIeQwxQJ5mtYFgYp1h4l13CB8SYNchPZ3V5at3
UXVNsD1pOD1U42UGbj+3KNMf26VMT5X/4EJxpdcpaOZAEViNNGZ5WIW1DsW9N4JGJOQaHe2QZFSN
hnEVk6ZSE+jYUDba5Kp+By8m9o1RXSjMWAWJhhyQH44LrIVqZs2W1DkCRGFsTSO0+UVPcbCj9Ig8
t469aGNfz7Db52yID21yGrymP7UwQ2QuCWudwjUxIM+RRDuOCWbvDN0JgdWhg0xyk/XLr3Txfmvd
9LiMj2lJz6NDMlrPPZ11lZanCjnhrvTnTw/3BtYeSrQpAHivfUMzWewQab93pAoV1rDt/SSnvWAd
8YTiGsAFZ3jdOSskBLVmL1X5ksxju3E9jOYWAs9V7/kzaPyeGvQU8QAg2FYZda0Fk5dl+L/9ybxJ
R+do5TiG0Sb1Kn/0Om/ZDXgmq0Sc2rDdzT5ocwDV94OERyDUfMJS+uL0frmPOpQakyDFwx4jFK5Y
iuZYiA0pOBBmvMd5wIS6qJwVZ3yrcONQfQFiQf12nsLfJi17iWj1fmzbx1yZd4kVJ/tyIVA+BRKB
2Ak7CYpwM3Dafc1N4BqoNN1mYGUijHKX2L61I0jA5O6AdhraTvfs9yRyjNVb68+3NXCFq+WtsRb3
5DRYWT4SlJgnfPGvEjUrzqSGp2Qwd0FZ/+g8YytosD6p/K3SalSzWq5c1Yw7qeu8OHQw/3SY2wR2
a99m5OicX16bsHNwAIiNRb2eLVAzOIeX9TI4IzCf4ntI7vrJp8Jpvwc5K1MUU6+BV924lE/p+DQu
yubiENGV3UKFpMc2StI12K+jtNk5GLK3due5J9k0WwB+62i+jtDk+rWkSOYejAbfKY5hlKeY0bej
k6NusefD6HmsST3rSCInA2aSn6O2evaq/JkI+gNZyojm8OivROpcT3b+Wtk2kLeRUuiY51d08EvP
epFMlJu8icDHV+0G2kiNRnPXGNFn7hovrF0OM5kXh9LCelRO7ymrg3U9gQ6cuNkr/FtB3/P11LJQ
DWpZIRkPgXW0aS+t4QEt28Fc7kYDKWJmd9in+ZIZ7SSW8zsj8c190VrVPkm/QNschJuATnJbVmJU
wBVZ6EeHOiIGimaXOCWzjHur3C7aOl3FR7asC2UR/RbLQvF+gSbc3yOQrw5GS2fcT6NzT/zIYiXt
tR9jjyzGM/MfFxTMtDJukv46kYu1sUIINzlfsY2mTcew18Vhuo5N6yWT6npo7Tvw0+uaAKhjii0s
TXKshQOxWUZ8+j957/+QESqJ4SSW9b/OCH2Iy7/tm4/i++dv3+Xfbsqm+/lHpe/f//4vna/8g6nT
gv7ou65QQqeC/l3na3l/OKalXM/1ccHTGkUC/FdgqPWHZ5p0RDzTA9hsO/rPWqgL0b//m+H8QYIo
8Z4uRCbhSSX/NzJfUyDi/TOoVqebOkyPpjBtSXfREhyOp3//DyLfcFLeOEb2b4XFR1qEpAxAV8LX
ygzv80p8ySkhEhL+MB2zfzhpaGrmf83C1Vm3//zJaJWVIzwPFbRQpvPPnzynfjM4pvvuMGiwNJqa
Aw7vGehcD0PI8OGO0Szbs0vPGYEGRpq8+GEZ759r9zcVjnojRHb4H47JN///hF5p+ui7Tf7ncVz6
qP/hfDR2rUg4sWLW2PkBrVmA0xS1z6T9oE1aHfy+IO+YH19kIRfNpBl9tFZ8zv0R5KKJuo9uDAs4
a0TB1pMKRcVlUMt9alM1LkZUCCkP/wop950cWTvXJtIhxugrN0bwRR+OMPccE7awH20fIICjl4Nu
z0oTnyEUMRQnLUMtKxcHDJbcpQpfuTuhnENw95jhFIGAMI7U1f3bOaRwz10EQU42Gmk58nbW9UXA
lNsA7LplvvdFgxwzR4o5jyFC3CnbkGw6AqO29mR8opCRyC7CFqK9lv6FNXuNSD2riNw8Q+9S/OK+
GSivNySYZeK78oqTZREWlNso/PqkbWmzJPfce6y86uHuEoNxOXN9bb5XeEtlXt21LpipPtOe9OHQ
iEGfAMS3CSKDuOoxB8XVVa4ysstE8hoQI7epaVKm1M2UyTzkGfEtMFCErQYqUXQCuPNw48+E81hg
Bph4ZFw9KdzVm8EiK6kMqydZ8Rr0I9D52Sc3XQBONXd/CQ0R8quBuoH40gQgembwgfSRENa6rEvH
ZG9MkB9S102B0GffabHwRXpki/4plGztfPyRZkhIRTn2oOPdL8y1RJsE8wFZN/AsmgaozUjTIv7r
ImzqipbUpwLcnI02MpPB3RjJh8j2T+V8AQzjLi8hPw3YhpjriU+bFThs9skruAruzkpY/xs9tDIS
X4EBNRFkFztw137BrVP2Ob9wIzbWKEhywmxXXr8LbPzjulFS9AtxK92+ZJ3HLmDYtgs3ZRYZRxT0
xQaUEFxbo71Vwdhs0eTfkdiTIXwVn2WDDjJnuahIlMNfBvSQm9/ptl4WEH5CbhO3Hdvhxe+J/4Ey
KIuSJ3dVRm5N/qSVkvCJhiPE0z4O9l4ZbBOBh669RdC47n5SHo81xAG066j3GMncdU8LJsrI94tZ
QoDo/pXg5SUbAV63EX5FokFQWbjN2lnK9TAJMrQNADZm8NOnDpsXhfo8n4m6Inen01F/XeljW67R
k00mAlm0D4RPsLaASVVuM5QBBfzPXRbApPKKI3ZKCEtodawc+ArsOx/pOva72nePBN0MAqKMTZ/V
yX4cFONbn2sFBM7fVVHvrCfXhpG7OFdkbC3rsTJ/e35618czW+ZpG+d2hQYygwJdqhuBZWhL/xeE
5WLe+iUyQ6MLP6Ud3MjQQKEa1dExc3n7hCb3qinwKrVh9ARq5SPCWp3XfbJzqYWsbHdihQVGhCQ+
7yOV1cs8cRt4mK2wY7Nds71m3NRRc1hS/1fbZC+XHyxzRixS5QGtUcbeqeV7HIx0ziOksRfpNlQ7
dryecSWq2kfbyGg2Oh6SegGcOEX36sWw8VVXrTsD0ipDH4uXc9riNsimlhhoWV+RgPhQ1PYvw48+
adoSXDCiR5NptRUVGz3P5hgXlwxHtIeXIUEmFu7o6AvFheROQngXXUuTDwPqEq0dGME5vsS8QEFA
42EE4JYBcktC0ijykJ4wwBqRfXljDnGfwfripxAmmrwo5gzTEu6Q72qJLzcB9tM4esDWjo/BH2/m
SLGHdVui7fMUTx3fQ3QZ2g3ihxDHgV4c8zUFcQOePGxoIzBJe4EanHWQ4SqeYuSH3WoJxUMK72sD
LxE3QnmclMKFYuLLjBC+Qw1r1iWgVtnzWyYUYFywc3LoD6DadqYbAICBzLoph2afK4+hinhhuj7E
dico2zM3+8mDwUPcqrmefblNF8Z2205eqhTZsSzm+Ib8zJASDWYeoo2cXoDs76pdkJgGm0M2u6p2
r+HKYEoIWHsXcOso33mISXiD3m1pu9sALM2YOGPQRFf0/zOGm6JP1tIcn2EHQvVPLPJM47tCGwub
wUOD4KiDEzGWUo23jj78QQwm636IPydn8fafVZty0bxQemc5uPlGdXpUiHt/P4eJ5spQTvOMlLKp
xIwKRdBRORl7PtFJVVk+GgUj/zQTaJLFb87ccXFGBHeBiRQGy/5TboXz1m7wYBtUJimwjjXpWeu4
zcnwY42NpqszK49IZOVhzrlKT3lB2c9WLfDdFCmWNVewP8guP2f+fYKNZBfHeb0vzfTJLSTcFx1T
DArnrph/o/e3DiHpxgJEAnKeitiretg1aR0f4CQFK2bIhyCxjhTVZzgNQDmTMPuOh8S7tzvykfO+
Qa+2Xogy2lMDQcSVQ+tmIJZcIQ3ISPTM3pEnXGBQn5W6jvpzF/rOFpQXSeFwudiDGPWG4MhnOEDE
65F8whTPG2TpdKNQQTY5J3jpl5eoRL846C/PttMM6gmvCt+6ndAQijH8RUh6iZGAE63yLqGsmsh1
2xZvkTJ34zSATxK5pqIQ6YW7ey97YFmIjrZoCGzw1XBFTCB2AX3ictiMjZdeYwxv140dql1QVe0p
IY5xVbHnLgWNyNiuqf0P9lUclSAfvEmc7QVnWGuzHIudb9Fjx5KRdTf52WuDFwLRmniKE/suyRET
Z6n71aYuiFt4H4HTHHMjfkkpxtxBEWP7LtJPO3NelJWON5VhHuQyeveVlVW7Dkt64OFzG9HpoWGq
0mtVDgolkf1mZ2FxTKjDnggjvRu9KNw7bU+tsg+ew96gZbDk+bYTYb7JJ9s/C0btJ3OsX8tFRawT
vPaGARiZdHudVOCnDKs1djIdAV5Rz1mLwN0MOTageDbR9CuMeVsoP+0Z8U6d3SRuw26+TQCLBF1y
J3pFwVLrzMEBUNuLxpor2n1jGjGupwTlVB9PB9kkjGDCOBiB0Z97aHtFMoN0NiITq5D97XHF9m5G
hEo4UH+W/lPfcuZ5vj+con3wIjL/PPx0LCsob41a/zWzgY6NXzGI+qi7rqX30sdIVjIIsqls7ktV
XKXcWUzN68SLTmT1ABvCZwvEAzKdjem/9JefNOrpV8wfE7p54JnhyRl4k4oW2pomOkRL92VOsquk
Mp4GwhhGJMvk3VagS/vrQqTvKKypD1J6Rr2RHgJ7/LKU81CxS+6Gz9RsvlORvJugQNbkqSMMbYsX
JwxKmoPoYKFw1Nl4P6QwYZxynJkm1kVmUyoFgLQpChJwMrV8jfBhcfShSSImGi1DCTQLY1axn6Ls
Hc7YwwLfDTz7ziFv0WyyA7WZQ5RGp07x/0RetaRBtbH3yAxL4ZwUJSwA2cEWy01Vu4+Fyg86a3XN
+Hj0Iv9j7vp65ZbgEHOFESXNUmwOHP6aK3An4Q7uzTp7ceBWPoITRsHX9sNRMrT1Kr0qzdnQTAHy
JYgsOHXW0K+Qd5dEL8OO96bplQxaRde1/m1CNxKlIbet5LsbRVLtig50J74luHA0YEu3c/ZgNK5c
DEVXEVeW+7JH2Fudkmr5ksZ4g/eG4xoGXZYPzsuSXLEpuE5eXPQha29moBKDC9IPzqnRnE1jIIAX
ecPk+fhREigH5tE0yuPSP3cx4ugaubTECa60yx7QZ3CUU3TA+hjtFKFJeMXDdVskdNPBKlEihbbp
+wwWUlVn5YE4me219MmFKKabyuSW8i0dn2NGsD59AurgqcdM5ttwHA8Yd85KrduQUCPTnb44AZD3
MggfYTAS7Oas7t/cZNK1Pe/RbvwXk2ismn4vDCLAz96LU0T85RwR721saOqceo01cuvkvoXy5Q9s
pihI7uwuu3f9HRiT50qxkeYc9OwAcZ+x7kSWR2Hf/8p1eqWaZq6Qu2v6heXYQjGont1Hy7Nfx+ID
dOip63nK8L2vejKLV95o3zoF3WGFUD60271tofjtjRobQcweIvRh/PI9XgDWHbA3c0ERzY5pee77
8jknuoHOOjAAlny7CPAkzACAYSxkbbrIvntjFssz/o6GpNNQPYaD+8ozzDBSB/Fbq6jPE9f5MGZg
TlSg7tKGtlwc4hAoGtAjpVXqZHdJP71mncxG1bsGH1FDZ2Xh51c+yTEx2mgVEwhouG/94jFDFWRQ
M+bfVPA4CJPKAzjkOioFQO/e4IN40M8YP/wXw7UPikXCcez3CsXMCxl6IGJ679YYoaXGfNN9UtCF
RR55Ba5FIujtCnhGJAWUnrNe2vBUTQ1WMZjo66ZHOMaISJ+FlZ5l+gMONzDOrdxHslJXwbJgHayn
uwKbD/VlBod+1wPyOrEZIaEQTnrfuSS2ljqZuJQv0qexlgXhi2egiWde8Ehko1JvnDwrpTU9+e9q
gGmSS0Zv7NUdfoj4DAJq61TU5oPmsx2Hcp+54W0ilni/pMYWmDAmIgxgJlVn6qrcy0UIfrm1xV3U
2B5LSaSI6OZJyYzYB5JyWlYqPtK7BMnMvnxbWhqKKFuWfmXPw9QlfHiB0VZqsoLsIahFw68qKNzd
0jFXJ2P8Pp2TUA7XjmILVAmDUysif9cbMx1U0dVsZpblrrYf84JieZ516mOJ4diTaT3IhQLJUVBf
9R1Ep40s7TumAfOYEbu3ok7bbwiwEVsb1sq9Bq7cj/WAN6Xu8s0UBd9CZt2pLuzmvlMoYzE73DuO
/Gn1T9A7Qcqglg8b2W92damVL9rsMonqJBcKz2HafrQK0jlO2n3mePmm9SYuq2JNXePmSU3rBJRx
2Gz7ltW/uUALXHysgEX4OpS6gI6BLbON57zW2QX5j+Iu53GvNi5MNq+g62U5hth0CU22JidpN2n2
dQyIrFMocKsKrtrIaInxDIJIC4WwGF1MsbDNSnahEZLDNRPxvpl1e1B33HJOiDMYSMkKYEU57u8u
dNZFPBFTKfg4cM1nMfABWcGr2epB02/kDl2pF5bsrCPdloP9NtMkx/5BWurcW/dShYAsRb4tsPyt
qyhp14aFFVP7SQHeX/uGBNNqdc/qxLNOjqr+KMXpXTci3c7aeHX50TCSrxJlx2jCvXbp6g2RvLVi
5hfHpsdXBlOGW1Mcu6aiX4zTFf7/vPGnmJabyR49mXi7uHlDfPTbokhPwWNBrUQLOaXVeulIhjQz
sVmGR7uX4dp8mRRPKJu/H1m30arts4H9HvbSgGqX00/thozFVVdbbybd3nWaElCNMwXiJl8B4JHL
5neDXuNQeeAEhpLOa9L6EpYZJSkEVyU2ow2DfbrNBc1HNwdJ3oCFMiLrWhBEiu1qM6Sxid28va8i
897JiYKJOi4vbAgaxvV4JDgDQyBBsWZs4JNPMITTWbz1YQCtMvVmmFW+cafxBpIajkzdK3VGHq3A
V28YkvFwLzRqATYDz6Pa2XNRCAT+JrnmztS2xUAbGFueTh9HY0JfJNUWR7c1cBA2xTVq4Dc0U2w6
c26ubPDvxyDG4FuW9jpIIC7yfgbQ+2FsoXfnrENEIwNaEwMQmZvZNWOWqNnEAwqqlgKepe2ZA+W5
ARMODwyxtS1dPKpRWP91P29yS00IQ+zSubQsq/w45MaNG+KSHnVbGv4AfCnXOqpAsmcsxxvbpW5U
Maxtimg8jFNyV3fiAVAvAGqJ6TChtRx67HCtUJ76ScZrxPkk+WrepmUqMK/Xcw93lGsWQNveTvSS
3IBKZ1jKbgsSKG0w2V8eIKVCrfDWLOJ0ZA1NgdSovoySmHPQFsTIezabIIO0dmjLoYmqIGxcUIlt
D1kBpwa+XPSk50EbdQ0cu4O27o7axJvh5vW0rbeZMfjOtA0dHL/sbmkEU8CbHVvbfIYXks8eq5ne
5dRw7zf0d0FV0JZrjdfKT3S+tH4q9dEZSqwWOtZpnK9VkzibpQbjFgKbSUFAs2jvWU1xjhrdrsbJ
zMonhiDvYfR02IlxqtGbGJuCNjtFfZ73Pqmwc2EOpByZDWyXCwpoJaqDRNuoo6lrNpHowTmQ+lOx
uVzBJtqVCycesBV+UzfdhWG471J0BU1KZQOpyi1VMYc2JEZuF0e3LvWvHb++GVwT8ujI7iTLESBT
Cy61IVxSY63PEt0DhkyqMbpCPYT+XZ1Styj7DF945a0xQQXU2zCcRzjPE+1AD9l05tqUHmt7OhQr
xEUY1gOHSgnkiShIGKs6DMBGldwZRkTyyXAfgP7Em0XZDR7ABl0TY2LEIo9GyTqK2RcujKBDhEMz
pDqoXXyAsgJyAzl3XYhlvbdRVst9uthE0pvg0rM0O3c4sKrJJRllgDHdOmTlzMTdQBjbSIsZmyf0
kC+ZsxGhD/RgTMmvCucDckme05z3Jwt6E1Z9yieeXbJhSU6I4WrMuNZQjfguFPUu4U5yF0AGRM9j
kJ7ugFQHkMwMNvq5xcpYCxvSnL29fFc+IV5FYZ75AtTy6wGr+NCuhRHjvdA9ZLoK6LIgcSTHzEmv
LvX0S3PA1QCRZbC3/RTCaNB7yxQ2tj8g9Zg6gBaOVz/ZgumtSux7eCgogCqSOlJR3YDeoD1BhXPf
9xmO2YhK0IhLEcmZj+TVh10eTfeXSveSs9vydM9Xu4qpOcabwbxTdrMFzQYgymYeTRwoMS0j3KI6
OvTCOF0MswmI203QfioW0oVCgJbobLqEoqlRUDKjumYPTAh/+umrt9INrqMQUUhDZbZhLbj1QxKU
qs/MQ5JZA6EYKNoizSi3QcOnapO973k39Bt+X7o0XblQih4+UkHEVUSFXGoLLkUkALW9cV8lGqwK
v2GKg5CKlffWIfhbUmaJy/tF+MfCa7g19aYyKRG6FsW5HvK6M1HEc8q4xd3Xg8P8IQoDy34quGAF
7vcI0vYyQSILXWstJpKoYqiCrS9YiLJN2Ehx2wUue5EJ5PqSWlSsx3PiQm+Yeh6ueGKlTIjzdYYe
eoPB5VBKEJSxBrIY0nk1YiRYOqsTRSc3OdxDtvkTO5uc0gABN2z2oWuYrENAqMFipSekX+3q0WT0
JTzBSNxopPDGJHDDMKlcmwYSJi0FHOplBkvAlEfRZ6em4K3trKu25fSiwULq4Iz3tLkOVQ6OWjUG
z6jAmVTD6PUX1v015BfJndWicCJ0kzJxY74seT9v+gbaZ5guazvJq03hIcexQ7B02vAfNciYLIP7
wBu4e6hXOEEDFwshzzwMvxxn+alS+A2oJaM98P14TcLFzmgIJMmZ6vWFz2pB8BczZwndPPeaCQA8
Q1GkAJMhFN8UiUqgivlXl0tpa+yIyMRNhjZo1VgP1GwZt8eIp42bw+dqXzAMEQJ7HrlDMPi3RkmD
4wKwsCmgkgpWr70cSjqGs9Bl5PLG2d+kLz3JHcRVXYgKl4ezCT/yqHlvJkD7rDgZ7/ho7eMn/eQ4
akSzanzC3NvT5dAUirWNK+cPK5oRqXLoIYtaHs+6rb97e/jU0luvTqgK5/62ky0BUlBvbYFLuNNq
wAz5C1XLl8Bjhg8z96ssrXvbD1aXJe5lASNH1hC15b/UHl6QOMk/454v5+bNr26k5sE6g25F27w0
2ud+0aVN27yPn1tB0BosAgrwNrMalqtTY+enbDTeLwtb2rNi0x4vOqvLnF8qag7mda4XWwYlBbKN
ebwSrOGR7cFSbiKIy+Q2lNI65dMAu1Fwq/WI3QckuwJ3EyI5ge+cP7WbVheXyzXeUF6Du1gjdalP
57d/HtLIAqsxuQF7rG6XfhQZOlcqD68i271RHvOr1oYVNVpM6lKvKamIK73+Cl0+w17Ss2ivrfyu
Qpq5nnrmJnNuz65HpaSx2V8l5hHtxV1AcMIhWXy5nX3rHQHfAg9o6yiKk9L8wbNNSwIcJbTFdzNn
qg9F9yjdnpmHk0A91dH1NctYqOPG7qnwacciB+S/AjSpeqEUty0STbfe4lhHnYtlfVXuxnJG3IeO
slWUrLBbHmzF05QFY7TpMni27bCA/o8BWeZ5t8aJTb1XISQMxHOyJIqwKbIE0q64ZcBX29Zmpq2p
gKLeosjfWcFjxV21kUAYGKrg4WEHaTepMz3QOvyaHEYRt6wfF6V+U6rYi3x2ET0uV2oKyboIaawN
xk+tjTiBN16bcVZsoBDD9UWwNQ6HLjHpsgZBt+5r+sdJigKWXtCd7CEXWaFFPoUzHLMRB77VzBgg
A/fOi+kEc4vQp/Xm06WtZeNJhgk1IOyND0XGhVhA5dGWbh66ltEIXOoVcSoFq0pnP3lZuInZLa07
Cox2zdBIaDN6WoOt6MJ40k0JpcDug3y0lrZOtynnYVxjACcWkZkCIBkEsybY+3Vl7qw0fqFC1m9q
TJNdYmwNqZ2RPXkyIx2/7eSlx8LfYxGgmyTDYOOHxn60JXNqxNGVaQ3uoQIrWJP+aM+k1VO/T5qo
3jox4v8CsT0dQobn1Om+M3zOgKd0tF4wsQLt7oGNPbURqtqYR3Q1dsPRmHQLFv43Pu9sW/c9/Puw
Yb7NywMAE/Szdv8Fh6NfsSsb9qi9w9LuN5UdrhtSEvbJqUoSoIqWa26jpNkZGcRGW/cGy0KpQ+Gg
7FXLqjJhnZjqI8zKJzTH+TYpHgdHWltjVNq+RJkX/LGZncqyNncEqOSGQ82DlbMWRIS0tFjDlKSY
C46CZbpFkBNJbGGFadqTjARkFuHD9BKGGPCIf4IK/wTw/SdyE/mvQhd0NEp4joCch3hG/quwY6AH
XI9u+AYxhr6EjaloMchq8tp415pOtq95OPC30wS3vGgGAyOcLawL2sO57e1U6UfnbvTvgE50Jzu6
aVhdoEKNnWenC37HGXK3f/s/suJc/fz7f01WlMr/b7GKq48o/vgnrdXlD/6SWrl/oLOy4UK4whMo
rcz/kFrZzh/K1WopW9jKRvCE1ugvqZX3h+JzkVlZEv+WKyz+7C+plenxltJFveU6FtIC1/rfaK0c
R/yLuogbkA2TcF3bsoWpXBtZ1z+qi1jnuqPfEiU1zhMMZMedrjBPTFemlX9OtCZPbLIFPX06D41t
3KaZMSP/NfK7dHZXwvTqbQOQ5YgUwLxPJYjdMfabXwuIJtBcyHQH/71OZzSwrndmZeXuYrpkrNgm
d28pZhslK4bLJEvuFNk1MHtAs85R+TNF/Jvtht49An92dTbhAm3W3EQYGw5krl05Iiqvy7QhasCa
fwHJug4q8n/73iMSqSTRJxmwEVnxc5go9WRbFRAqRYb4dTAl9VuFlGvtlvHp0t5sGsq9bmv2B+Iq
jWPnixeAXRP0WPeL0sQrjoDgN8gazzCarfLm5ZpGwhc7VSTUTuA8xNkBU3ZxHTtRtpN9fVgIqCxb
99VqFezpzDxHxBCakUP8g53dmblzKjAUnAnm/YhrP72qLVqP5eLTSwvnajX3Yc/FQDNyvvzDpNeC
PcL/MFJcGZG/tLd2VrW3IWrZ3dCFLN1iK9zlpvhI/ZLK9H/8Y3In/tN5GsP/x9J5LMnJdFv0iYjA
JJBMqwoo29XeTYhPLQnvE/v0d6H/ThTyLXVD5jF7r82WEL/BBiQepdNfPE0htJHFs2T0htLWeykd
HCOj1l47u49uVeq+xH0Rn0qVmCFL+Zq8sC56FNCCH1fWey2xso2xBt4i8qunaenVPHdgZ68MS5NH
23Muhuktz+vGRDCFeo2NvLkIvtyXxiI87d8P283QPBRe6492uzzkDdJtLU+eaRVgT0rvhBC4DEjP
Ugxyp+q1ljmZAr0R7/rIGAN+Ly2BGp2rTExxMKRovuLZaS5z4RmPOeKZxy7z/rjNSLQouOJGN8nN
aGn9TRPcigFxkgAhmQRVybivMexXK6rH1zgFIO1Z8w0Cb7lpDXt/3lKjG2qSbD+qTfbg9NlnTtAv
mlocmliCTpnR+HYj63MPau+oe9VRmFn1GtEZsywnbJjfk4IWLbhIt3uPhT7FxWXoZveWTK57WxAq
1wj/JUO1e6YV62tSI+FNCKY7m7StLCxsLBneLB5sF0VajHtcMbPL+g65wmC+ZOA7X+mNs1MCBcDj
NpAIl/f1yuQqVtavMnHmky4x2HWbyWpM3c8W7jbjd28KgS6VzzoxqGdPIkYTXlo+qwjZMywWoG6T
Uz0UORtnnrp0Mi696URMjJmUAa42zpU2GP/7HlMPBB+JjpDDjsgnjjTcChI8yaloSP0ZOwe7nYxu
rIm2PQXBRROH5Pnfz+Vyjm6yKrVbi0aKcTpce3qFJBwz8Id7zGDumYeLCMu6T/MTswXmKxRcwlSP
cxyJZ8sgVjRTvEyVmYpzgwRAa1p5RCOG2H37pl8XpsizeOZ0HW62O1DZUL+GFI6EFCRNTTw13+TR
Ut8sEGmGVzoXc9YwZmzfILZrb6NJY2vVZkGo6KCHqc6z1KFsuveRyO44fbI7R357bRPp//t5SwfU
8b/f0uVlUFhNfUUU+aF0g3SaMc2fB0ofTuDYPldd/7EUqYvpBFCSVxFvzie5qWT0v296bV3QxVmI
Igivfcy8o7M48/3fkUygd/Wos7uWMp3xbHkaAtFI3DOVfFnEgJ0sGNgPZqu8CzlUPuunby6GmslF
FF81ocfsPKGaDRp50HZzHuN0PbSxRNiuqkudmfqryAhy3PqgOva+pyjyHmSHhQCb1RhN9YUZ4n8W
IN6Qyn+SpfkgELKTnNXtUdsMr+D+mP15+9gxBbCsumKKNScx8JqC2FC2zn7Nf/qUu5F5nGPrve5L
/ioXDkcLcQNQIu93lHr2hc0xDTacSqrbBzm8ocCAqdWhTMC342t617506sQ68VMj5+Kh00aSyBtL
7F1aoIDJcAbZGoj/WjTasV5Dzhep1p+kX6MnyGGc5qz2qZ2JTVwr4xU5NR3VPMhnvf4rye45IeM5
F43XXZE+7QYNAYuwk+ceb8+jdGKwWhpay436XVmsLSujjD979gtzRzSyNaYSIxoaJd7st8pO0ueY
UWimm5hPBh5rCEq90ym8Lvo9hlTiD+h9DlA0TQghM13xdmOUcCQMA+pC5sTHUaXMSpfJuYpUd4PK
kIjz62U+Zk7m+Rxbv8lDGK/KkPgDJs84KTJIs8V8dtfceI3b3PLlwEjbqNAv6IxcTmzc/1oD2Nqp
KEtWPAS2imXMgm4yil0PDva0lOkCSjI+I5FOHka9/0/Uv2dlaO92RQPuqHTfyb6Ejim4/qzhEcV1
RkqXfhxiMz25mqovlYm7qi3m1p+Ga6pk/ZYSyfHaMd9fjLF6B9f+00ZElWejZz2yNdcZU8EoZ8R8
cplAvNu9dC+TjahAtASouA2kRLpqhiHiSXVtfROspNmRZBH2U+uLUY16a8XgBq1q3RMc+cYt5zAT
3cA6e+a0MuRwyeRJcv8+tcRdQoLWyJxNzDfXKwJN5+jr2pgxPsSnS6Zu86IbD7guq5sBdebIJpIG
zmDipPIzw53kUUug+hg5jRt8SetxsKG9ApAKVUxUstPqyU2krJTiicQMrifeSgAJftYTiiaG5mV7
zzBZ5V9l/gtfOuwjpCuXLr421joFc5+IB8srfvReSOKPxc+CRcn/948iQBAL+/ZF4v/V0xwD5Mzu
7rZItDOUsgITbpK65VGfvWcdt9XrGjuISkk50tqiDRzTmy6iLn/FBVzexCD/0+zyJlQKldlqsWac
uyzsS01nIb7yUEQewR8mwBZ0Z2ppq30SudeOgL+9qRpCzRe2SHYJKaVdWDVkCe9DVuR/MxcutIVo
2y8wSAJV1T6mhmgdkjg4qRcUEoThTBaqE0epJ9Qxcyi15FnvtT9gzMkcG8Yjyz8a6JbWkMTPU11E
QUfdi268LO+gqV2w9YR9vNYN6yXZk77dWclhjAy4QDqmtXrmXzW7dNySNwloZvw6x4xWSKYy9yPD
7kIzH/JEf9cs3nSycgLbaUe2l/xooF1nFgHsvkpsrGQguhlnMqvjz8tI1b7qoYwYgvKhf8+VJ4+c
WaRLJPNRY5lDjkv+VABcPjt6iGrFDEaWon6zsP1rsJtbbSHusjIlgXP9nwwxy20dBtLbzBcsP2nQ
LIV+GLitmXF7+UmY7E/L1Yzu1Wrj5k3Z76Q420ZQ2jvWU0iqXdUwmaCfJOMmC9nClj7a9mSLzawp
62ipBXVy0MXEJYyxLXyleFm27VLvV3TfJ70aLqK9Z4YAwNIxhUd8pRzzWSsygZ2yOPfklrbp6Jdb
Fj3PHFvO+T50+FnzfnnPupHjZUH8kehtwM5BO02rWSGwtZsQ+9vDBFqH1TGvR1WzSKV/kejhZOOT
kgt1z3OfcpmDvJYa23mBi7zpmKjgJzmU7PWYfolwRA2Ez/u+4nbYGWp+Kdi8Yd4tTqJjw8Nyl10w
Iv09mBPkA6IMVLPaRyjhzi3jFAExe62H3niYwD35lvB6wm2ShDRKoko6/pEBuD3hxyluS2XWXykS
7zO8i+q4YgHb5VVMtqzD+Liot8l4LV0fPVUQJSsOutG8rJKdP/RVAnVynt17F93brrYA8fgN2/Td
hIP3tPIlc6T1kTJPvLD3z0IktP3eWYAv9ulLRy22kzF9VJnaLN+7ZaZWdXGf63Bu+3jtvl3Vh50h
4j/K1b/6gf0xz5Z3y3oYo9gK2rd2ntz9UpbZCw4/m52QzXTZcjdQatyf0tlqw8JY2tfCczZTw2hD
6WS5nnNoRSWJIlr7/99Juv//Dr80gTC76FplU2YCdaV+LS9N0fWfMy9r1zQfIpoZ3Av3vU/daybG
+rtPoxkLrFXfx2xMH+0Eec6/X9B0jkXC4QJyfKZ7n1TzpbHp1URcW18YHXyHHvUHmzVL1SzXHw1g
k7xJxNYkdlq+UUb6bu4G2uqob/K/wR82dXdKvUF9IPJlM8fPW5KNY7OiunSjdfrUlxK8GT8fW2ga
NJ2wP2dMp0ttsNmHrHnB4hrdZyxMryQCoZMaVEnh04jXliCwg4Y1MPzfD2EyhJ4ilvLfDwdNM+nm
MCs3JZZKBPbRpSqK5KnEqkzvrb/CXkMy6uqHrLLF07+falfvH+IspZHlF0sTom4sOCbzEqzulOE+
xc1VEgTEJxlPYvSuXPk8IjJ+bKPCC/oqLeATsNheYxC9DPgCwgpVaA+yfGt0/RybISjG6i/H7U8c
W8mbBbYGc2t8ZKeHoHwd30giXzndmRCrLZ/Hwg9eEuBy4u1OLBguWT3ch2Tsbv1KlZJoH+1mLy8L
6ka2QI+doJKExXTqfNbmzgXjAa1xErhJE7YFfFsuVnbOYtmT0PJktW13tkV/FpBDee/Iu4yS3h+G
fj+usQWCiPOavvQHW/pHI/WPyQbwUKRDWLTQqpcJaf1q461ZHf17sV4ITXuKVXdbljU9cwc0G2zg
gIrzW3nzAOBCjqGlE+nbA6+9/PueQ0wg/wWP5GhSBthCQMG5zy0qXtUntFQbuij7xJG9S0fCNp3a
hdDJaDqqEsLclOsRKmXj6mg+UD1jj9fyo5HN36OIF9YlBFjz9QY2njy2Bm5n2d+j0vt0msCrCHCw
S+9PY6sOzBVjv1L4qK8Q1FZgbFNUbZxBheDwa7LWxjhLkKb3pRd0dGYfv4q6B7jI4H8RaELiCu4y
eFqUJOtDZMr/wPoufk6GnaYwnSwlQcO2TgFksYNtn8vGZMhp/OrmBUrj8BfEB7aA5XHKPRwXnXnU
PDICvBT5IKlqLDyO+siyha06kpn6Pltyqzvsu9F69Q79bVhZWLZhyaD6TBzEE5Z6SmTzpFnpDYZl
g63bnX17+i1nmAtVNIys37L4Yus465sxOfWeFqP+HOjgihkrclwdoIwkwWxQgc7A8sHyAe7lNubV
z36yjU6cqCT4HBNCD4Y0e5Fkg6OhYFsZ6wHitGKveQVAOjKRIC9vOX74+o2k4y/oB++Itu6x053P
3K34TdwasCiIp0WbcxBF3x9TszgzdE4MTOZtGfd4nJc86LJAG+eXyskhgHI5JqSVxoARz2PXpD4z
FdDEjZ97aE9zGzDNytp7YseMesqujV8pYeGQKNSZKXz8UPMaBZNbblUD8Q8uF55nxX/p+Y9ZC55G
rufS4CLJ9eKA4pLNid2Kh7EHKh2J3UxBgsRUJ4eC+6E+c8t9tQgdOEpN7BgR6t26QAKmoRIesu6k
FUOG8SB/xGKXBSSb3Rh8QfYi2xF0WmFT59FOaId4JtzSmZKd6hJn17Yo/6sIWdS6ZMZhgckb6sby
TKFyAj21HsVKjVTCRcrjHF1MxzZFG1eEdDra94Kw8NpGQmPM+I/HeronlQPUde7+lDpcMhu6aODQ
Jq5Jlp0hLDJK1PvAaJ2alo00pnGGMBPVPOBpE7FPZQ5AIS+t+IS6pjzleLO2D13nycc6ERJqx7eq
6m6AEhB34oYc64QtDbIFGvdI8TUj7U6WdfOEDeQlpbG5GXL0o6nEq5H1BZMNkkNnhqDMQAEyY6jU
qFqPJB6RPwvjgv+o6ROQitdQ6lnA8U1hU9GRxNrLYi9LMBP262stDUKPJ6fXXSCxEqMk0/ruKUvp
B5w2Tves0rpDgRDXnJG1SLWEY17Rj2cfk4e/AVLseKqVjHcl8bi6jtO/zYgcQLn0J8c/eiy75m0d
y191bTwmdZqfJd58cu6E7xpbwLsxBQD5UXEaYDTYDYRGBJ83tYv5nAqywXUNo02LTWrPm8GJymTI
b5XMgtFj9Dt6IcrHZD+WTn0Fnsr9JRGvlgvRs5mJPDFngNa3zYOxZc9hJ2pZFWZZINOYNpI8FMc0
1oMLs5ZkYjPxBcunY68ZyUm4XGY6p9I8bDURmKepM+MAffgpLbDc0ryyRWzKmyz1p8hFMcIKVQWV
95Uy2UGWZoLs9YaFAHhXg6eyatS0vEMVEKB6K24aRpTQXpSNFSLKNQYQpZbvyS94aG34wWubQ+ro
o2vTY4kiP+5kjmQGjlgXHuIUIWFrQsZcomAZozGY+vzZ6cGA0Xc+5m3L0FHnMNU3fCgUuB9DS5uH
0YJNXFQ/XWpbJznCzhxKuTL8y1QgMJYdamUMIV1kGrpEKMc5HEADW1eZB7Wph7FtcF/Hdaib8Lrb
anpMEgv1j1xukwv9ZRwMCjkt/p2by/sMw9pnt2cpVIKVbfzoDIMYmHoXpkm+XWwZQ3r7q0SqJib6
bQW1eB1C0yOdJ3G+1yRYHNoMlag5GJL+K0av247iAtoqYUVYEuAz4SU0KHd3tYU9iRFCsE4OS39g
mH3iJQcU9p9mT+jnbHqHcVnSEBJcH6Jk/O1kdY1LQnECf7uJivmTfO4B1m6e2S6HCp9IAke6sFrQ
XJEXCB8JeGq6Ov2RtUKMtcm482dgYLHWSoTAv6e2fDYWlIG3T3q5EJhevcvyKgcULTb7cYRuSPZT
TNvniUA0e5nOi5Eal1bgD3WSZJej+a0eFZSqSyHhe8UXZLCUF5Y58DbvlwKH7HbHmbWiOJk8GEDz
PjVZd8xeHCQs5QKI2xenIsg2bT/LJdnMhM1P5nTlgeH03nKLCloL5U8RTwEDGRxlBfmoCPAwWdvm
S4J7D98KymdpE/lkpjhS0aAfYPt+GLPF021Upa9Blpv1XYPfEAQRICbXTj9zIFQxmEwoJNeeCAHy
TUkmyLttry6ivxTCnOWm9jvFm7VjSX1rR+O74dkKShS3ga0xaKrsN/zv9oXoXuJAuqMXmXcbkpvZ
YfjD1WPxSM57a35OPfpf9LnbD/zcPDhNZgfzLOVpSXs2/3q7NzNsPuidmqY0n2wAElFfHHjH86Y6
lAXb05T9xwwjyTHd9BgX2fusvC9ZwCL8t0J3LBUm1WQyCFxz37LxG2hbBT5McuAU1vIA8CROP2dd
wsa27g5hLoc2zdrdhJwgImvpVhIA3HfYlWRThpbrPvWeWEjti1lmD3zuY5ZQmx7LuqUbvP5RbH4V
lH6BRXd76oo4EKJTgZFlcl8SF27n0uW/wX+1VY6FWIxzTxsZqMJ5cY8O9wHZD8VWO5o+ruX8qvGP
AuQ5/JQektbFc50wITFkx3mbBI4NWaVQ1yViATHnlrmz8esGLdT2/WxYGObRjKGzd+swcxgY6qPH
Zgx3L4/NSmRT/lctYkRQGCFo4qCQntwbMc4FBZGNOCt82TgA1OK8jALaDt0bun/7mY/WnGtoBanh
5UFFmtPecIbnsVzR9wr1rIYHQ8+xHC5C7JsGz4Vb2FRL2ScBSPmljuc4mEduO+zcDDBHrw8no5sZ
HwAzGyobcZGH3gCoCkMCrCPIvMAjRO4pNryzNcfvGhI8x+yri1lUR4kMZzfNMLhXXXEkadSydbRs
IxT3CoH8U3fiAl2+0neVK2IKxObiOgDSpLb0gKhsdntZBsQ7/0+pjWeIsxn4YY0n+NKsgjQv7xO+
eOz3vRVfhfUYNYY8lx5DHer2rIOzsmxW8fbYDH111Jwc8+9c12c9G28cIMthShVoUjRUwWZrZQRC
UCObvVdc4jenLMgCzyzkvMuU+XRSWPSX/GRj8duNintlGXCCuwv4MjFOrAlHazzlVqUdJl37irAx
AHLFI2uWKY9XMdHII4xvhjHxub8kjwwaN8S68HVs9JM6YtezmInDcOEg2Wu9XuOIvd8oTfPYx+ZL
AWX/oCjHs3Qkt0F3o2OXkj3auM2edArvk8TZDJLpWeb2QzaX3YnMv+JQdQt/uRge+87JA6QHeHhb
Ul5WNwvQPCGOLsrDUPTlVae2eIAnBf2s9M6sC3nZlen6ywI0LxlTXNkNEVkOOiecC/p5qfJbz/gx
xJro2xCP2IbcaPIIzLMqPRgsOzozl3nE3vHuLDFR01TX9Fbo1OqbvaykPeEmIvd53AM/oPxEtril
Y4pbZP0wAIyvRZbeZl3mZxd98a4zehEwHoebpzzx7CLtmvkTerK0l0Vj4dgLplUjPP4FWy5yyPTq
6uzEpljmvtY0fxoMKEfYXOW1EhTBGHLioVw/dbd6xgCIvG+Sj2Zsv5uR4tIfeMpV+dsRXMOGaIpD
jSgbX6qNxULUf0rwen7EIAqBdk3UqdnS/HDvFVN6UGOGI37pSeKrWyD61vArL7E5VWUJoRCH2NGe
izfNzgU7xrbalTyGHTf0XjMJUsv68aMe3PWcevfNZhC4fDp94RZfWs84zUrd4dSMCPtztf6dmIVh
uS8YeZTgDKIqHTifTPwAnnNjGELie3pJN1wJ8hwP9qB+ceCZsCrTBn9iKBnEwBepUJV7xBGaDye+
tA6TrupDW7U6bJgX0Pgp+7GxB8JQouLQXhuzjoMOhKtveI91k2AZUp4J6SMN0RRbV1PY4Wh1+xnE
/H4GgoYAnImGyr6Ic6LqjPv6DPP/sV3nMmQEm+1s5Domr4fMM6RHs7B3ujTImhHqUTA0QWzKHURL
DUQvNEdk+ElkXg0GqVOzHpd4uLjVvPnSKxnqE9snV8v/lijx8HKmHPDAhsmwu2oJyrAtuVjPTViU
OlLLyMTpF2PEs9RGD3YRrBdtFlLSgYv7bbBBvsKmucH1tg85xXuI+9aPUDRUYu0CoxoRnG9mdt38
Q09zBnaPrKlAhK1DV7jXCzPOSFv1L9gN8YGXiH8pG7S3BWxuP4/JtegBlDRFpp5wd/pdIvCv5oIg
qHn9ZVnRV76IX4Omo7rwuKBGYlyxkyXHtscEaQ4iNE3vU9f6CmNjxQK3tH7Z4HJYJIGFG0kNgBc8
YVe1Ch+DFV53sAQz77oYX2ZvzYOcCRuf6uIlbskYjt05MDg5jnhcWuOsgafxEYvZ2EpJrs7Qd8Kp
zII5/TKhCo8JyuzR6H2MBjuZY53drR3Jah3SKVJxxWfKjHKv2YSuuBseIdPThxhT9M606PYQGx+5
pMNprSRKj1keDC/Ev8IAQkZIWMlFHkQbik6WO101xIZJFaHeI6yDHWLvqzKp6AHcOIyBgc1rmvO4
Z2E119iclD2ey4SRrhdFJFrwZTMXjXJktg52hYcN8Ut5MgZFKV6RpzxHejh72BBr2Vw1ncUsTm8y
qBJpfaqmIpiczUfqpfAvQUPskIxQ79XZnzaCVjRLml1cRwJrIv2Wx9IidGfUhdjRPrEnEl/fUb10
Ec8YVu8gboyLkzvXJqO6SxxEzvFc7Mg3JSB3k7cmm4WGyUcG13/qaatMhyVIc2cxfWWHzYFnajdU
4X89PI8HWyIzyCau/ar4Mb1m2bux9QwEGXt+U0NRiKqrrrHmNsqVFxk9NJpLWta2Tz/SKv6pNxhF
a5c37F01IXK4+RdB1TGAFD4YhrLOk2Y9jbr3QiJAegG0empL9MZVu+D0UGSGgXwT+mTtJ3lKCuw3
EHdimkhcMWXmjoee4J1mnFPqYlg9+tFY2+YpKY2gVl784FT1ddHiL6jJtS+7ikSHNDLJYkRk08Fy
CaOZbKimAXSU2mUFbyWDj77UZ0qDgj7QwT/CrQWmSfkJyQIY2fVjwwffu6Y9fxOnuq8s7U26ZhLa
0YgOM6WFch3UR9QFFgGG8J2JFsjEmeQZIjkYzutNB1DFXTh17LJjuLdgIy7LP3E73xbiYXYDpszD
nCq/GxYizZb0yVBRymjsI8lhd07RyIqi/lIVC4eUKM8AzXy6jy3jVK+W7bssst8wcEmOUOpddizP
cyaG08KFcIgYcu1TtNDIdbcprmUdGE3y4RKM5rK1bkWf+6riSJq9j1XMd8L1JibJ6KDb3OZZW7i2
W+AcFygQn1blgGzG8sdK4iBRRuyYS1jAHKTGje39kpP6hl3wrdd8bsUQf+nuFujm4gtZkAAhSVro
gto+B89CoolRmqGAOvCQlITWo6ZFo8+srnfygRFp/JLHtIjMQX5cvUTRxV16hICqFhOmjZSHlso4
KbMvO//QOoNiEgWHpVp8sVuyKJNLnFfvC+tcvKvWT+rGxR5A+ks55hcnbZx7qUchCEGnViqwZfJg
yl+mhStVMeVj+WvIEKDGsLczZ7fOU+uvHRt2T7GZ7Ra+rqA5B9At7ZcdOfZl8dr3cUb1C4EFfJLQ
HigNxWl78Jy6ZqlZq5fMJmgdP+7mQc4es6hm91I6TghM+EPG/1U5m0X6sjFYKFgb1jtsypsziT5d
oJeMH4yOK3LVHOFbZChR2PHVJpX+LDAKuai9AKvHpE3CoLgRXfuaRPETq/SSiUwfH9eJJz32et+p
MK1Ngx0OMWLzXHW/y3hZjmXBtjBL2fzyWOxVpsBVDblEAVIyFZO/Y8uGIlqhs4f7FppyE5uVfBow
owq/Jb+dJBc9iF0ARqWNMqNMvCNA3yoc7PTcamN0pQieBBB8SlRO9zIwNJJ0hKNOrUM3XAB1BX+v
n5EgXGOcqbssISqld9nCmW1+lFTYCLt4dC02zBWkLG5bLhQNiTXLMjIFa0G0h6WXur/0RMWsDrof
+x0dFt4Z1/VgUqWcB3n+PLfth2JqcvFyvqyCx96HTYKroFP3FXuCSYDdoa21v9hoTzaDJELpbeaa
gFAzkDu7bElvypxFQA76X8dZXhiEavsojpXvZPkHj8lpmezvYepvwhJaEK+o2Y22BiLVGXvdnzIE
H8Yw05pkkk96YryYa/WO/u08Dt4LhbwZzs36zt4n8ZvI0QKZ4JLfwDfkM5PR4WYnGhuMtMridIqO
Aibp3nIKJp59+2RVN5kDqq7GxeW+bHAeFuJFt0gZpYSv4Xyj5E6S99nTnkfNwdirtb9L67c1ej+I
YATU39+6h1cMRI4e8WE4TqiioOVQ6pObM5r0HaILvMgynnPbuqT2n7xKLi7s3wOi03nf6A1SCBzB
HdMPDkMMdzlenNmxf8Us6WYZ4ZPR54um89nqMGPYKWyx8ko4IoaKzHhjw/W2jJtV0c6ZI3oAXAzk
ZYWofU/Xs32f9L8zofOKz+DA7f+timgjMOVxjZkHgE7MXymFlqV7rqhlfN2q/owCaXk7iUsv+/pq
L+nj5ICAU7qecDKg8TAXGRi4fnEZKnKUJ6T1cd86vhjLF4uHjZ33FOaGjkMb9NDo6nBUe13eqNbP
tuvGPkpDNsFeRg6SYG5fA4/Vgc3aC/QUk8Nt3ysXu61tFFessD/4YBhbp4wXUkudnUx+LkjofU+z
wnLCFs9glSldljwhAvgeRraAkzObO6l0c9+xqlgcfC+5OdQBM3+2iPY8Hz1FalVL0mKKTYrwUXYs
RvcTpyHzEjbcSn7qtveW2ZMLp2zqsW7KFy2N37gn27tNIT6NWFgmTy8fyDZ4bw0br1GVwzUApwow
ybvEjnVfXD7VNWcGrKDFDDKvV9S9zYNsKzyUK8gCoL5eQSVrQy/txxjace1+NWn9trgToZSJmFho
5GQhbXShXDdcH0kXwy80E1RccffSFkt5ydK55GuPt2kGOsRbBXIjAiO0DklyhqtwAi5InJ2jA7RO
tsIevz2v6+bpNlGZUXnrZEzOIvmZVrZDY4mWsaom6zTY9i/lNDmelloDXTRA6/e0MpCKTfpCytGi
7DyY7e7izMPsW1l77nvCRwdrJW8j/lxy+621jYdysF/L0cofWObv9REpKf7TJ4nrLZOZOKKVC5XN
YCVyhi+SDHBDsQQ5gHeRdw6ft0Zkb+SWcTO31H7KyoE8xynvwrDxzZbsecUM4snxZiC5QBTE36sl
QToPWMeVe6/Yn5cr+imQ3wF0nt/J2rwmbsLIqLBIO0cqukYsC3Jl4qQvugoTfgmFTlV7HfDquc1k
e8wExAfiCKPzRtcGkfg3Flmgtgn+kilxMpzmmrInOzjb/rbZ4lkjvPN7oZn/9QO9IYypW/zbdmb5
mPf0zXVy55RnKtxKrBFdOR5lR62Q2hJYiMkkDPDGYXUW10fQAdsqRW1cd9rHzDt0KmR5r8v0v9p2
SchTuBOX9tOqeZ94AZHJ5k2NvpG0uDQ9Jap7IaySAUqWpMd0cD7ikohbUXRfBJo2gVXC4x5ACZ17
8s14P/4idbAY5aPz4nYs4GUY9nHG9GTrNR5zgjA4AzT9UhjDx5xZzRl7pNyVj7peYm7PBYYQ00aS
48ZIgCNoVkYwZ9GTyKO3LNraBaMkvsCO6I695aTs9MXon71tMyQqXJ5ln+d+02qcazrFY8RVzJXL
i9io7IIy7dsYaRIT70xkc3xaBVtQVnf5MaWEVzpf+9lm7DehN9tVeav79lheyl7Je9Fp/2ktF8WQ
vE1VgQOGAiuwWoWlLckDVpaHXgCrQ4xJoSXpK2Q5/fQOUnYmk1UAdcAfPZKGxw60d4Iwjxv7muDq
Hg2AznjuBp+EvHTcqhCwgadSEHsrbOzIeYGmgpYP9T5i7sSItupzP30WRgVEuK9eymIewtFxTnNX
ayEZ6Ey6o+XQrMm3Yddh21pwyCqAWH3V0q2a5LbWqUYVskmAelbnOjHO1ObLjM6FM0J/zYbMCGhb
7k40Dq8jkdzKPm/6WNiePftSdnxABbL6nDbVDY5f5g+u8uAv8sckZSSNE4MeULW/1t7CuIbn1ci8
7AULdWit3Z6cNwEOzsAyFjvnbvsmEQx4p+48lojNZ7yqABpx7iZMqRqGTnPUo1NIvXMGsrHN8idr
FfVpQ0zSx6Uj6P8GjBZOKBBmTEbHCqmXC+YMTgFMJGkprkC2gYcUmGP9aMzud0eokq8tlP/ozhjI
ssRZaBgHk3n5XAAcGlgBZfC7a6SMNcaiQz7rJrKpPDDcEjAVCiMGQTT4q9x2EetMgtSdrRvT9Chh
+Rn/TD0fINIJRCWUAK9VnHTB6mBo89KKSmYyXwmSJ3bonddF4pdLSUG1cM6ZkSVu60JQGRKU2uBW
S4k/0yqNrl2Fw0o8Ri9YWM1Fwnq8YAjKIPnL3ZSsXdx9dJOHMUzPBdRGY9qtwgVUF3s8BFHqgiIi
9oJZ2y99o7gMzX95YW9Vagmlu+89MHrgitbqXhYjAFOHPU7GS87gYdwVIB3Y/7jGPlk9BqU2fq/G
qFvgfMjQ+hLpINASptHGpI70JA+aRdwvXRyUfnlGLLfPHFBx82RgVmy8/yKknbJVC2a7sTpYYtvl
VQmwQ8B/aaHlftuxSetgAbIqq255ogGVcU38wmnE8g95C9AR3b11pnOnyIQkKRIkwJGm7bLW/SO1
+aJn0+Arysu9MVh0Ax11tIiO/8fTeSynjnZr+IpUpRymmGSDc/ZEBcYo56yrP8/S/vtM2m5vEEJf
WuEN1FcQrdKbT2euNM6CaRO73RqRvBRU17OVhndGr5f7JAqw7R3oWlACQ7Pb1fAdaP9A96IB/J1p
ESgyP51o0KxLlHZXefsERA0pw/GvHb3fSc3eYxJxzfttquwPD75fMZIJ1fSFziagVUBA1V8objPe
v38iFcF4DAqerV+gTF5nXHMoi61sLX0V+6dQG664fLzj8SUeQ2ynl8hsrxXdTStVXzmLXzJcpZVm
vogJjXyihRFNFW7GPPvRZhzqZnxlRkHFZecyH66okL+YrE9koM6TzmYwWvOJWsElF0eBvr3VgnSv
huWeBsd59PtrW8c4rIGAjYqj/N5G82Uu47PV2j98jgEhz9cYCQXnzU6Qi7eTw2XNajwhVHUZh4wU
rHyVy8ntlSNKvFpzjrP8Ffvkrdu0t8t9iJ1enM2XVvd+c/sLwZ93uUdlzu6oqmy7oj7PIAW4hO/f
aQmQxWS4RtDyHT5FPknEY0CeomC309LmNojGE5iRd5HuMMNi25LB277yuxQY+uHCobG25umACcZV
np08N6xm7xofGcZYe4rS7EZG77+hkofX5hjplclB7oLMamdV2e3iuCV/kIcYtPhFIRyAfMULZhO2
2b8vXw6q/8UwZlS6/BPIHfmeeK6e5GfNxNHw4zSao8qzyD0MnHAektuRqyqW8l73AHXb9EkXg1Cr
OtQ8SwWfIBSdfv1Uv9R4Q7YWXAZ13+Tzs++l30mIQFuWZmeba4mvkcXZq34lHTYe8qxk5OWjusDB
P1d7ZMuW8PwiXyLT3aPT+2t8eS9agvVWBxHWLL2HcsIjiXeLS2RUqptCh3aR+b9iUiYmcKXRk/zH
+8UYMEWroapArnSXIOrfzI7yp08Nl00koFGOIYyJIA70m15tt+InJZ50iweV1d9Odr1rJu0kNlZi
Z8V4M/H7z6h/UO2Oof+QvzbFP+NC+Vd/zu+8ytpm7j/vPbvTn0fWr1zRBK5ozOprWHk3TqY9ybpI
aupMTAP5knpoIaqdAPQ4VJ7+NQcztzyekES7hTewlxljxS6WDThUqoj4eWl8HnK81TLW0Jy9s32u
ZPr6k/+tETfL/JehpUH32NK4kCGW9bcsTR7wPLufdnxUjGnXmPmtDJHMLr3KzjKZxaXKB+3k2T7H
B0Ak6oArmYrNVGHeE7UojrEZUJSAHfQjjw0FoavsDchzQvJIb+0u/NPnbWeOJ9vJ0Eauf+f5JnIG
FDH1i0yb0c/u2HJf0wqukFNvwmB+C9xfbWYPcrmQzkbT3+hD/SvX/e/6QfqeD8En6Ktf0qZLBR3B
bOK1WSv7MPySV8qf5DOCdjy0ob3VnfFkhmAZVH08DZ3xN2+WlyVMz2Tw1jLX5HvLVHc89YkkFlYY
UzuCuRBsZCudAMoUVvQso0Xoc6INsU/rSjwX8NLksZMFcAvF0fOQY5e1MJvNg094vey00UAyYm+R
wGJQ2HrFRk8WhOdZaO129/LdrLn88ynxun/OaLz582vPvisvNoVwwdfS145f/C7uY76BL6EJFDvG
qB0DP3EvE487V0XREgN0mZiUZY5tAl+8Y66L2x+c0wu9a/SP7GNqkjiH/V1I97ZVwwuGAARovv+r
jdOpJwjhV1lBAKs/wWnPPpWgtthDLzlH0XdhRF/ToJ3EOM1vg4M2eRux1Ctb59urogv68x9IMooN
4RTa52g+Ivb2SW/6YmnNsQ7hfHOzAVadadz/TLnzN7nWGaEx7FQPXmCvYzO8xBH3HcycP6jx9T4w
pgN6aKsgo1ZiYM06jtOf86Ym47UWIcg57665V91UTfYyYPC6vH3y49+QZCEbr6HHi8Q5tHXzh8xL
NtolnsdLjy01xUfM34DcNO6lCcerXFOl4BFq/bN8Um7ycObOeY2AaS3XBTzLxsLzmcbq09WXzUZx
xktS8UFy3313rzpvtZE/W1V3dV0WT1Gl72P5s/yzvA4qF9eYuw+/erV7+koMj1wSgUneP074hdH8
1EE0zt1VnoNesntZnvKqYR8vr7Sy6KxVxvKuLND3vtbcNoP5gCUkKCXuGxvWgQeLezRB38WS3bCZ
xmtkM4rwGso5wDcoutCk+9Ys49xoHlOXI7H3f1VjvtIQv6cSRG3u3+GGRcJvXcpKNB4mYHN2wtIL
g/uC3Fe2FbEGTvX4D/mqWk4Qwo9a0b9bp78CCbidkD+pfHurVjmmc/8O2rl2PlznNgzny38bGnqB
n2m9XU6HIB9P/36RyIFEXsndOwdekht+yJ0A4vuWlWr4uKZ588tydstGx98t3X3VsKKBCfoi5WLZ
3cQrUe5UzItlh4tjlPkt5dFof6MhfRXzxQiPamqBKOXOP7F4PooxpNqVu2yekabNz42p/Pr6hMZa
t+oANc5gycJuRpzGPsvTlDUiUxv5NASEx81Y1w++bwE7t8/oVpU1oHaeSGVYWwBU+9nSLpXEI2aD
WSFKjKpX7QZ1PoktcVunFw/W06C+jf58Tcb6il/tU4M/gm3InGKZytSAmPY59BcEzc72w0yqiNWN
8iszCggJmpYuGiLjVf5/OfmCoj/7L94kTr2b3NQ/ueifgsntOPNWp/bgYNLDj9LFXdRso7cGU0iV
pZyn1Y+LQFWgXcSYE4FATniObCAF78TCLr4Y3rTskLJTSkhTU+rQjfxNNkk5WOTVXjDcNVQlKoXd
U4o0c1A+R3P2J9GAEnBNmQx2xubv948yqANxthF8+xNvyCi+prO3l9Pvv3mkNtaDWVCe4bUS4ywX
kePOZNJ1PThd6zfQ3JcQkK1LC1JhjnASLZExc0Efsj2uPLs0QTIj0++U/t9ckXniFNNLYIwrKNe/
MsNBIH859pfEIVYUX+R79fO0H5nhtdmdkuDUldonGHuarKjBdDwGv3luDfDqpXmWwyQu1D/vGRPb
b3BSlC2V7XJwE0TJCTRndHZxoL0zAogyNbPRNTFtZmqmNiDXLOKLjpes25dNdepsJKFEZBF9HcMb
rlrnn70P8z9r0uUXD0AxiP8Xie8lxkkd4wjoekOx71z2fNhiP93HTCPMd3taAG0RPojHrhwtRVph
ughRiz1QhGjQOmf/RX9GTMrkp5ui6KM2B7nD3B+uhTJTAoYSMDzKctHETZos9r6BpzuJ+2Z7k1ve
F63DxZ/TmowzMoV1dpJDa7b+OY3K1iRblMReAwdZRQk2YlFJlDXiLA2e5as3P52yoY0EwsDOcX//
35HF0TaH/g9OGTLhZfdc9lzZ1f38bh7uMJl8BSxydWUJeRaYNyrIacwny0bvJPkZEZjHUANfxHvs
GKUiawgvRtO8N+H3qGAhjtXHMbOxWxqqP4QPcIjGKHb+VZ30XY427T5pkx1NBgyayGzwM26xIXWG
cx4m33J4y3hNerRLLfeuwzpaNhXy+tfJPsW98y22ssvYpdRHK6U+Dkn+J/EW+IdrbA9HaHUb97Ev
iiXVknjDIpyQKV0q/T2os43tGo8Uh1fR3F5ly5NIAiziqfNuJdbxbfcv9DFkssGgS3phAUIAn/Hu
zqR4pQTcBG4y/wuc2kfVplNiPao+JdSpvcqJgIg/4Xt00yfls4QnErLJHLAUeNSjf4CrxcDj3U7k
/W36zxKcy/cyAsDcdQ2pUPuK0+kiDqwyzLH1WpbKh/w6+x9zlP6IRXVeuBi2E2vIS0FD7XMk9ZWY
wgnbrMTZsxH+29RkoJULt3+iuvFbE9x4ibGzZd8rvO9xBAWhLkei/BS3cjkiMdnGmoS+T3oUQ/BS
jkj3f1tno2Y7x9NvQ+ufm/kQA61q6/t0JGTAI4kgCl9AzlgYpn9+pvzKRAitdYNbt2NPJ684gdT4
NCVmwgra0O03u3ntLRxumSKsp3NV19+Dt5dYVZ7qMozsGfMU3JnmvIW5Q+QWWc+19u3KzifDQb66
UdPiKFuFR5l81egr20q/l710yvxDMh4qhRoJx53sv0tG+L+4v81QFx7Oy5alZ8fRrDay08loymko
k2zetE5ySu3thF5dbzAPmjk7a4isGfOv3PMyLYcOabWguysZU5nKTkQYo7COGHKsWv8kHxjq4QWJ
0Rv0wbF51YrvZWMjqP1pIyTykrNsFmIYXgkprEUtlQuJIbLsOjEYVWPUXmS9ywNcwh1J2iJUsVs0
ipaRcjoDxR9rJ+ETLJOf1FwvERSrNpZD0JDhDAG7ecOXxIAS9co0EbnEatIfVcw4OwPPUWI0mUsS
RssR3vjNjwbiJKu143/7ogYNVlaqTPFl6gfwDtXZxxCNLy3fJxxInwz1Lk5gwXLA5E78J6PQVfVH
W31IsicnUkKtxMzVF1mUkWL/gpZYJ0P3kPHvjUcxCBL0pR1dJPDpF/8vblqmgpR32qE4N479mxXf
aRN+SRFE8no5C8FNbwdl3iOKv2TQHLSy+Iec+1tCONHbqqZXyZQlY1bz+cdvNxXGhIOuPIvrtPw5
qNgEkxpKWPnqNUyAtinPaGBdM+0hnrMf6nGPw6MbgCAgMZEkRYlA1bAf82aZQqKi15bqQxfu5GHJ
n0NmmNxCaT6TkH3JlFpyIZl1epjumjE5uGxvIx7Jxfxq0qscy/C5xN5gmVMIuSA9LhMpHnHvnPVb
eYnYhcuG6GrxC3X75UvKjYp9eRDXh6lTNst0pXbxMbVvEKTfGzxkwW7dDUCU5DCUQ9H1m1USj2//
e9nyFvglW3qcB6MjzWRiosF9XyCHrMoBipBA0X+JLzWZ9xoE91FnY/Nb+6z3/kc8nrF7+REba3lJ
F1T3WsHMzKtlassiyiKUa6fuiMb+2fa1kxyGQ3fos+RTDgp5W+/l50Qj3cH8WolealKtOYhBwqpb
O8NcVFUXQ29a+8tVO9BGABHuDUyE5QSSKwcewDnd2MvfBq6DO+tFOmEJUGpvgN80n1oELoK4uk1n
fNN5W673oP6s+xg2UI6vL/7ovcSEkj/K+ewqxn2P3VZfrSIt+pHNOuXok3+SpZqj8oMS/pMsJrkE
TpbP8tYB/feV4XVftObktQZm9QhO/shiK0ftzm/bjR6Hm7Syj9H/FuGyGL2j66dI1iKSSSxR9MPJ
5eZNvXgt23+W6vIys6ieUe6yx6tSTxfDd88qnuZyc7ljYTo5PwJoOVscNOjILqdGPpScItHNEMd7
SdwkB5ZzIaol+QJI7hFRLHuMpXevyz7SwHDXh+kWP3dYNiW4Y1pEUlAyhvy8hNXLTr/VBvc3MBA4
1sc3xeQYILaWU0Is1imjfqn9g+Ee1cL6lCchZ9zy9Irp/CrHxDJQPDKxjFeVg0uq7WjkS/6PUgYv
bQbkSc//zJksuPvsmuhnCop/uajcf1k2kk+28VPqjp9LrrqkjZL4ZjAGSiYVuadkB/9/y3W4d+mv
YTh1JyG/zEXZmntWQNzOd07DsutrFjH7m00n0NOVO42S0H9JlPyUxT0VxQrC2au8ThItToyLF063
o42/814OGqkDyZJfDhvU4HEYo9VA7csfltJyx5Ex5bhYm9Y6dY2jVJ+BvpIb4d1c4447Yq+k9svS
GvnZlDVH6qdYgqvaKTejs4yzTKpsO0zDso5kVssDjid3l2feXmIJKUwgGo4BtvkkM8VMHNLA+QCC
/CJnc6wGLzJbUiRAG8T5ZfHJcpYVHobahrreXtYntGmJaGUKumqwNyEByBRVxuBNnmJah/eI8K1a
hRUk6VKRd6jQRVhJofJCyLSkT/IwwAruVGpmy5cdNBxhjBp2evnelMU2jZDNo9L6X/bUOMG5GrXP
InqRZKo59qN5XgpRKrXWqW2v7dAfQGt8JjV5ce/StLboTpRAKCb0/kybwqbpTbAQrOQmrflzjegH
gsuXMU/3Ro4Ms1PzH4AfDdiubRXYD6J37c/BQUJ6mZoZj7Aa5/fMfpSno5j6MUGiQtYcHb9vHZCP
NY/PwH9/5QQdhuwhjqMlp5TRkOhNfi5xElymEQOhxMGqYuRRyUqRC8lyGEvKXopzkD1MpoPs957R
PKgIVcgJKlW0KbN2imvgSf2vqmZi6xBmyN8182fS3LOc6TRyukDAfewBs4OOOetT/V5U38sIyFBU
l1Axl2MOnubFQ09Cwz2vI/OST5SzEUb2p9K9yHBJLG3A2XQLSGj6xSpNpPAtOM9Ey7xaFoPE2CUy
pKZ5Xorz8vlWGx8dl/6cq7832Y+UXCXalqhdBnI5EdHWh6AiQmM5qXQOwkyiCy6o+PG5uEi8JKeD
7H4S2jb1K73Vj9p4iCbvE5rUyesr6AfW3gfSWw/5S0s0oZBahiCFNjqzgwrWuS2KF9xrd+jJj5uY
r7T2+4ouXdGsgqA7ZzWIEcNEU9FAsTuIEPB2EJIMYckXcfChRwOSXwGwcOSavutwgnaoWY+2i8iB
RuNI720P6aiZ1CC97RXkP7GT+/ErGgbFdCxTKPz8Ab2pxoPD5H7p9rDrg+Quru19RoTv+3ujq5KV
NpO5FjAs5hSzA8sbYY3hbutlKoZdGDalc0reHT8gy/TZICuqJKDUjGmLxjXGyJOrrrLSyFf0LZQQ
BGW7xxbjXKoBWKgQtGDmYakFhFsvTAQjqYRSn6cTnjrW2gzf3HhA0TcchKJjvlQzgua466glosYQ
A55SFR1N2yEmVuxVbg/7MHdP+mA8kD5+u21wl4/ZX2TZt10xEUJR42h7VVtZPX3loC2+kZH6dHmu
cz/BZ0D25LHrRxrMNVpOnbIyvYosqv0IE9quNTdqdfFPE7fBRvGhWPojSp+NmXwGgAApTLPayiD7
ranhrGo7AA9lq1/lAOEupLY9VPVXMCgQSVDgv6F0CbNOuQcs9ppN1FLits74ksntaPj7xE1/Mg14
Fjbop6EwVYwLnSMuWMNqEvPmoU0AABNEZSVJBi4z8Ag+jLQIt2oxU3gtHuZkNNeuA899KLWdbWuP
eVKfwe+DjMjChxZjCU5hD23Y4SF01WYVK3q9xWWoxRGxfqqdsENGEFF4J0WPG6zt3lT6PQ5dcM3g
Vd5kiJ7liPo9DxX9hN4zke9G+GrCwBy8S/6kDCD49apeF5pNW4OySxNWj7XtvmDu9+FHwT4pr3nj
wnsjcoZVXuBokWt7r5Sayjy8NTnJx2xE4QGfaSBKFjtN39Yr5pKximoVYABM7tputXsVtP82tLx4
ZdoI1/s60KfRGC8m8i82mHVgEhAklWkvXAinZyvVn9sY8eHaR+W8arSrpkCNced9ndCjiTSNyTRh
b1/gNWCiVOiBntjEnXsMLJiUM1Yl8FeZEUOMxZoxrQZDe2S0PsMO8RJFHSmrdRR/C5hohaWRm6Dp
HqraGYJ6oGPOGKjRtjFMCCt0VuwkvTdrxAtbP3/DuoVvbQH2Hq2DaiHlWGk7cwaCGChIao1esjYL
lFHN1hKtvvfJ4mRzQK+HBpCDIGCO9q3ILXklekYGCkZ4alK0Sw7V1O+KYnwanOgwdz5ELmWE3CYw
Ih1DiGa+TWrK8Q1AdHdyrk6obtUB+0Uf1fWmUXYuCBS6iV1knnXfvGSNpe+GKKJRPt9pvXsM0Y7d
lIKS8Z5VzXlzKkRMYDskNyW6laaNMKM/19omBx9u+Q4Y5759b02wgJ6ZJWsVOPttRtUP2Leb7FP2
S/Oe4m60CmtcMLD0ZEx6pgv8qkMQo1s4Tlcj8JGRQWcv79S7XON1Zgrqx58/yAbgY7XoGE1tcnbn
9l2v03skXJRVWvTbtuz1vVXrG2PwjZXXaBnCNfYG0wU2ZDSlfYVhS82/jjjhxoPoOVkeWY8NvDy1
i/3gm4dwBCnEEnpoIxauTn9a0//4YuaeVOKAHvK37ugBYmzw26GAIPfneGyT+UOhGeMhMNWnwEHh
GWhagtKMuyV0QZ2jHcASVtSnY/8wwdMigAEHoqIfp6bvURg8pmX5il0UaUyKUkbSbPj0R/hE74mK
ZEZi48auT9s2hIU0qbeB39xpevanwHBZe4mCK7u9T8sU7fTB2c8TGKnZ+O1VnVOaYmFhsV+osZQW
o3Jfz8gDNj7qPuD9q+EIXfQtbNtTG+L8ZhRoGjTh9GhZ6E8nvQ1FtnQAGmXDzkHY2h0tUMiYo7oJ
pIgxdOuNY8MFCB8BDQW3I2ZOHigdonxlQ+pOfmMcUN7Pd8C/10lYPbEscH4PFHQETOd2yN76CZ8N
GoCTor8VgCX3Tufua9W81nN4CFIYGgS3780I/lcfuifHD+7rwMo37QQzGPP4zMXBIYSbrIGOx9W4
jMMHz4k3SpDSVjBByWd9vUPo4LuPeBYOMtOrrrc2bdc8Ngo1IHhpeILhg9MK3z9FKByJwmPn1WSV
Jga9KuyIlZFbiG+Fe7+a6VLhYwofitMemeVXP9P3jkVMkzosckubH01EylbF9IEKX03pE8h4Cg1H
g7vatGSdAFcRHZwhalhusbchg7/HCYIX4JpVj4iq5zLUzIlqKVX5GUKXZeF8Zgh/FoTImlu86DE1
tw6VOi1gbQTVGqotBCB7fE5n4r2+BnBiQtAf3LFcpUb/EuApurLrOd8UJv4tK/AsUMprWNn5bJzL
RnvvLCcEOSeI1BZSX/LWU1bGwKTf4bb2Y+Ou5Kn+Sco2onEt+YZkIZFWvipxTZ3XhnqiPSGec04d
kGKULjUF5p+WQjHW4xfpbmkeRSykEuDC8dQ9pFJG41nK7aP0YoOK0uK6ZPq1rvcoBTIJBCXqnDrO
nRIcE1Fe7Jjn2uRbZ5T1rPrJK6vjEmYCsHopGVoJDW2s5xQ3PdA4uo/YCfap2+mreu4wEder/ViZ
n/pcJ7vEMp1VMxAR9O1Y3FgJ9B6jvuO+j0EEW1QLEwB7+CDpdEAHWHuPRNbfXTe8DLOK3SXyVVPw
6ev2cxUm2drAEHB6c530A1XvNdgCEDXs0mDsB2rdsJbcILmd3Q/TUB/qGQPLIrNBeMeobfbfiebO
20YHtIbeA/wPtG9AyMfrOKNQVXgwHhjeew2DeHjoALVDv+LeMgfGQXGbd/V9qMJooOG6afCVWwU2
jtJaSh3YdoECtWm7rmt4PIFtHxtrfFbtF4YDx5Zg/jBbnqelIhWCwGtetJ+FpzurtFcbSERUt0K+
fqYR4BVTsSPBXYdzwdeM5ltnyk44OjxmLedmmgGiHBUTPodpvONAhORi5WBbbD/FYYeuOS1myH7g
q0B2E1wiEwqjD8HDiRBvrUfZ3nAamlKwTycTTQhae/QdJ+yyWtii9ATdKD8S0dKeRY7UA8bcPGBs
CMMzw/zSUOetElUoByB8dJODHgV2ehPEEjOgOYcQ34pPOtoO0ZyLJsNm2zKOWu+wG4yKv3YX/R1M
kkRg34HleYcQnogoYCwQA6PocYm5V6vkvZ3xg0DeaNhVQwbepeofcEQDfpUl2aYJNHSZHo1m0p/j
ILivQvgvdlMAtWnR7aAFQISio1mkJEQoik7MYgz2M4mgt+6ayYcHMr2Mk/+uWhGqrTP2HUFXHQgC
2H5neIJBt1ML8UqMP1APpXCsh6+5xDUhWju+lj/Sj/JWrY9eB/K0X94UnvwU8Y/eVL+zGMaPi6kw
xYWCr44PGMU+DmZKHD56M4lSvcwO+Px0oGjo6CWQ8QJZDljOZYD7PITYDdI+L5ZCJpMMgC01E1xk
XBmvMXXaHdqJCCp2DyWi1ISm7lutjgaF5rLZ2vYjPZEPGk+kB1PiI6UWUTtSDvA87tJCvasm81aZ
Yuiztv2HNNuVUKvfXGcmke3CDp9NxOfBl1c3lJUfuyCP1z6w5MhSz67S9lAj7WtpRNZt2RVgWsPu
SbOeRuqDHUB4JNouZqTyXDwsLB3lz8UyFz4g/Aorm/Au9l+0rv9REJfcmxRqMh2SsKd1T2aqu2Cg
kH6b9BJcmQ2SHKxiDntbGbxNZeT1NjDBwxlp+8oiPDTzi5Ub4zfOdftUVclgTRKe0BsxLW3T76JK
gOml+a2vw2jSM/fO8u6jKMQyLMW1pBzxdI9RM+6vTv9Yjqjw1V5GPlHaH0lKHAufBZ53vy/zU2l0
5k0weO59aX2GWTWtAhNnKssyzE13yErHxKZbsaGHgsyBwQMSTi0PdcR+NBC2RprzMrbNsDWRVV5R
MVbyFMixXq0CrWlWfn1j1YG3KcsJWmGVeIDIm2LjuLBTac7stBmuGMJqQOJ+jd42n5IR5jW4BHcb
KvVzEunP1PgM+NjgXWtEc+JSalpqMGEnQH7b6mV/0yQ+LVdcr11kxFBnMFdqO2o7v6Y4kkKwrz3N
X7UtrpBB98md38y4oNdtp90mXgci2oPKGEffqGz8gSF+nWM0OEqy7O0QTM82URy0lOfAynZmZWqA
4tbGGOlk6T3zsbQJaqc/H3hwm757pvqG/sEvcpZvkG9pFmKJl6lsxMgoJRuHMNQaxnvX95o95e20
oWVjpR7MRgIXLL1fTDsiQvckjAlahJadG1VHWaVBUgPNHf93RCWmKSplrbeQyzzfsneJTb0tI8OI
EmN66/r3wQ/1W2b9QZlxJ9SN9kNrLaCuE2CowsO4rEjejZBYyzDrdYKvFTiWBNubjsHhW99m2g7x
CW0Xu/qXqlE6nQ29OQ+NeUy1aGaJzy+hF9FdMxNjXedW/lf2zUdU1/mPE6GjMxSO9t76nDkzFLzn
CGrmNiRFv5/bptmbA/7NKUqWBw/tr32ZMpPiXp92+aw12xFazWPtEQ328KWeW/JuHnhvvFJhUmlM
R9a7D3dw1Wmq9xnBMOKA6tB2htqDtVb4GqQjJ00KM1bp7WtRNV9W5MTIo7K9A0HnrE3p0JX24Lqf
feDiQ9vSWe2ZhespVFETynpc1lt/3avJTq26v36AeT4HtO/o3RQmeo8eyii0o8jq0s64qapoO7aZ
cZiek5EJieUMDJ6Iqg5C5riMZRNepOnW8f6CMEEp04PN67bJBSeyfMOj+BZTx9bNnkJrvNcty0Kj
nrg+madtNVebckJ3KvdeaBGpkOhMhI+wUdSL1LlrbHvfK0kKEA6DPDv0841pmU9F7hh3uQnbtXBK
kJptlMPU1BBCDvBX1L2KQoN/SQaiQQxBCmpDNz0CigC7SS+sGXxfCMdM0ZALx4aItDpb4+HOlEjH
j3wiNs4Bgw3DlOOSiepoY/6g/cP8Todxi/L5jWro08a/h/EwbbVR31k5clyWTgWBJm6uVugVZE25
hVD33WYaLq6Zq0BXz7KdT2s3D6Nfi07RHeJPM/stgPI2irZ1TkxLNx8ho1FDR2VWaQD3xIpZkd3a
sfPuqxMxX81HxX1139Y1WhcZKSVpa0HJyu/7G03Xt4ExmaTuX3FvoLaEYOWuwjulLEHoFw4eV1Pp
HcrBuqcUx0C4yNpEFWoUM0aYxFd4+NApRTHaukWYY+UWHc5BRlGs+wK/XcoTyNlpFAjswDnCrYSW
OANsz0Kk/4Pmp9H7AR5ADmJ7ggJvwCux82jY9Oh49s74RZ/f3/fGg91WkD0HgIrIf1IK+IuSGi+f
Mtmq2nuuFsqxr617lc7pfYNqkOV6+c6vKDXA4/BXFJfSzWxs8B+q7+Io+kwD+IvoyDrkivVGK0m4
+6QeNuSEsABa0nkkjyD4ujOalHXKECXcKrYtNd8J1As65CPC77HHgY4QGD3H0Nh4A0fKNPmYLrSP
RNbgXdN120wXB+Yz2B2TFBx+AWzWBzhl3QGDMuR0iMPWvjqoyBZaDnt0fqf3aCEGql3eKQPBodno
zzwTpN7EscxEUvW2Fpt4xcH1zGLjT0f9AZk5kKFe46zRhIYlukNyTtk5/vBdwZ2gEqAOqyFDXLPm
MZd6ft+Wrn9bRgfPH4DqFWsHqYcV2jGtPnwbdvwcErVSDCO+faYgdwnC9KwSUTLV0DweILQ2255S
pbQolsK3NIMKvfserEfB7Wma+SdNnbm/T5Xux4yJgpza/dUdlGxmdJeowVs53SUwJpmunbItu7tU
h5E6v0orZ7kohOWPybmTgro0AAeE11bySw9+TamSZwH1CHYDjcXPmFgw7LxnQS/VIAyLgHJ8VbxR
tTw6uKetoiSkxwmDZNCx2W1ILcl4pDpOyRg06oB5Rfc4WRpeSbRtSnApAm2VZq0dUADR9BdUMtGI
T8KjP8zrAMCRfD5H4LkDhUXWFaDeg3Pun9Kpp5oes5I8KqBkpey+1MLleqGCliyabktlXTBcgipO
CvcrVB+lqg4OW1gfSB39g1QttAQqQ7p/mj2BTGTZGbdqgVdUVXuVrjyJ4DQ6pzkGAeg/UlH+Fvhi
5o+vGoTVcR6OU5+iGAtKZsGWCVLNRypJL+I1BhRXA9yG/NTholNtYivIHut8xhEr/gvimcgvBgdL
JyEZPno69AIQAAL3rgwnqf8v30QgPLPySdP0w+whDtDeMG19r+Ygm23uVR6+hDYmZLmChoFkrMsb
6bQS3CxoNsfaslq+h0lFWX2+JBA1Skv5GR7xmhXtXKXFEhEKKOFOdOloXGFksiJpeJWGlSDCrMr+
U5OjHpg/S0/J6HHMUn4igc/2wYB8auu8OKJXiO0s5tAIpzjTw+iBI6vC+KmhTogFxdWojePYBBsB
JkSWgjnzuJbfFzSnABjsuvjyw3d5yoIjFVaHGnBfosAPoPRo6x8CnsBLmFOX1pR8+QUVru2jIrug
eH5a4JlNQvc9i2GR0igHaCV9NqqcDFn7lkmDnw5UYU/HzIw3C7ZTepsy55b/kWaPYDdGtT06DfIP
sXUeR9gkw7wAIsIUEnEZPwusQFo98nO6BTh2Enxca7M82kb8MyiFFk+GUqEHpl7LeFra4aUDTFna
56Z2dubmHQXIW0vNtsgcX6WJlqjuuwjbSLNeetwCSHAcgAtIR5iAGGRxRcAimyj/NMYf4qjf2gOp
WSIoU0ORVoufVr2XWf5v/rBG/tEwhmOCxooAQ4xQv3MQFFkmrdlP18F2fmtEVhs1f/bpCucJcRia
hOe42hWRCsKOe2MAEyOFhebdaS0zL3GbZYSC7Nvx2k+3JdRxhvk0+cld6rq7uZDpKVOE0xLWOdak
5dcyQeQjymKEfPrQFf2DS0AxAlhdNhbTHj8Ty0WIwPp3f3LzuTpLqvecEBIuWHmdBvHYOg+tP1AL
GOjNqPuk/ZK+sax1gc1Yaov8ij6RDfZIhwL1cHQHEE6SF7coM7Cp2MbjPPbBb1q33/P8OKqWv2sd
g5tBr+sefZWnyEn7Ta0l2croDSIKUllUqPLtxBFlWcEL3p0ntPZukDs+oOb024YcWf/H3pksx42k
W/pVyu66UY3BAQfM7u1FRDBmMoIzxQ2MEhWY5xlP35+H8nanVGlK61r3otIqUxQRATh8+P9zvuMb
FQowGG+6AM2vGxFSJA/B9AyxLyYJ2mvmr0GCkCIf6U0JnKZlimvTIGltkalyVq/5B3sWJ0JuBwBn
9sMEy92dsPHFoMoGi/lfVmtB5T6VUAaCDv81IPZVTiJxwxLvaTbQe4ZJa8mXOXtUY0G9TlehbOg9
OoF9fY3UJOk08hvepLIL3yNWVmWguPabbUtnt+FY3x10LqZS7dkoSdvGPLRztBrBaNB0VAIApauR
1XfTjxAeMKPz44ZI7moQBErERy4gWb4fwBIvAs9NO08XotggMvmHXjUhK5PAy+GE3Wbl8Ykx8n+G
qs6Whtm3YOvp9lPQcQhFmEgvk6PD4D8RMEsdzv5Kgfepkfz/NEQFjcY3twjXzYmfQBWop9Olbv1v
SYluSnssZ+PdLu8GNvRqwo3r8nvMZBtq424O+50aY6pBq1xtSr6qutBKwpJGDlm5jfmRj+5DS525
dSCb9xgz60E7VUps7ozPBeML1/VB2tSL8S2kQq79KdlfV1rVG2dz9s2azKeG44zS1I9d9KkmGbCN
m6aJ9teHUM9YFewE+FL4Xmp3qoJIKucT6AzeNCwqPYhWA8LY5ipFSvHjdcxyTU0WMPwdTuPHGPVB
7jKzqGk7MvpVgPNDqUyuapDrbSt643IVlo9Mu31gsQ28rUxe7LB7ShOCTC2ELD9+slsnif71akiQ
Qfsqq3evbp7VTKa2LWp7EoThMZlBEXE5JYi/ShqC2Fr2rXmrpi4lj/DCS695DymG4MhI9urOKqUF
pBQeIkoYDqpU8fqdVRp74mJX189a4Gy66tizMHwWlrw6G9SuJ4HTTvOMGTTM6Sjt3XyGUO7++FXX
+x002rcoRq4RbTtXfFGzp4WmqRrN+z6XmKlvIl3/er2A+oVKGtjU3Ze0PV1DfK/qmB+fyRbvBkeo
djzmWkqlRk3rKIKuf+hOAHey7Kw8KdGgPqyOeUOWt4Xi74z8qDal6Cma3fVf1JpqNMZDFWBXRhmh
3gyLTZqJzqRIPap42nGW1meZ8fxd99Q5JDXyI1qxxii/74fiey/n2xatd1N270G+hkN9Eb39MmqP
vveHTAABIU2x8kHJH9S7nY2ofH2LLoDf4WCNVyGnopa3ictfC87XBUL9tBpsAJu8un6Ddkk1FVGF
PUbYKQsoQLgD2SdevwiwpecsOSU0PBbXRxkZlLMJS9br00QYDR0WEffPgcF+6o9RIjV0lDxxc6uE
TuJrOm/a3P9OIvBXRaZpxxWnBeMmiQfEzGRLjxlkYY+mxYFRkbbOnWHTCNFHYH+NZ9DcDWS9zvXx
G80zfxTOXhcEPYfkk4AKjl9dYISbCLwUN7/dta07rzRX2xVF8RiUtn6IK+h1bllsG/s2MroXW4yo
H2h0cvrI9APavYMmypoobOthtIRGbnvOCBr0g+da57q/HYKhvOHCS8HecO3k+qtPT2k96vQ3rOrV
wqm+LgFwbVpXO9ezqegC3bodms/KMHF8tKnYRGIXU3YzWzM+UG+Dr+0JzsTpTAk9ZnNVk8KZ9H7K
lDJyvGiLjGqwtiHxzt6REceUP3p7x6Xi1eEFEpzJVkVWm/tqeHGEP2yL+nFCvLHqjfj1/4c6Pv1N
qCNuamIO/+f/+s8fWZ2rj/bjH99zoJPT3UdGHORDVPzj8/s/9h/596gufop3/PFX/8h3FPo/PdsV
phSmZ5DgaXj/N99R/NOltOzi7bMcA4gnGY7/ne9o6v+UjkPet7T5u6Zw/pTvaFr/tPgz6akASI9j
7f9TvqP6AGWRMqXmu8//+g/H1rH0CUfYSAq4kiPEz+mOnJGRvZQEto5sYlcyzw+ZRa8nNtHWly2A
Kysbk9W0hIjTClSbPdKSJmHfb2jznTTjfVWYLJ7Op9fTxfBktJed3P/p3v5FDqr85TOSg+lIyzHx
Kpiu5/wag1r6AlfWwETgedrnXFUvMW2aRfQkEvGSepxmfn85FWj551vy43Ke1GlvmZIm8M+3xNP1
iIg3sOs9Bp5BuIs6ZXJzotBZFi5rG5TlTevJm99flTjPX68qeRhoGik/uTzzn68KAsmomM4JuZjA
riZZ9j67MBCjGIFTMdz//mJ/8RWlYTDGDGEKl6rdzxfT+85EKcfFxsFCB1zcRnH+Re+qDR1kbwHv
9hxkAOZ+f1HjlzhbmxsrDZPCqbQ814FF+/NVJTH1lV0T0q47+rJtEFn1LaVW32e/mZC2bKbnsU93
IKBKqBW/v/hfjCHJELdMT3cFDEv1598+HrArN//1H8b/yETqkP0wTJT2TBP52h2SZ0AzugX0Rqc2
PDlPv7/gry+W+rJ8V2HxnWkjur/EpnpjaRMVmak0B+8p+zDLOl4GWXmuHHGoBzJK+i47ITHS/2b0
/vV1Le6v43EqsH8ZR9K14inPUd21tfeUe96TGIsb37B2mGrJeiJLZQnmmCSk6vP3X9hgUvqXEWw6
xCtxl7EK6eqT/ekWF8kUYHsO+MYizJZdss0yNDN1S9GyHV7IHwEXqSha8GEMVBA9lcrffwL7Lz4A
ciiXBy0Nz9B/ueV24nukYpLPHGuc3cxsIvw5R/SZZrX8Ny5FAgEzsC51w5bi5++apDVk+pZ2m9Gh
gejRPW0Qo7mLEQvR31zqr0YuM5Fl2QwmzxPqtv/ptg59Rl8SXOMSEcR3PTTxqeDHWRLFg7FNRQf1
yd9c8a9mB8EkxMJgG/Z19fnzFb2a/ArNmeglClrQYUmty6YBOaCjKd3mfsySl1SLL79/eNeV5pdp
VwqWSM7+0iLy+pdbmo8IFXOH03sb9WvOShT9crnF7HiOEop1RV2cRVac+zq/J8pvW2ZoqwaT261P
TgLxvd47M5x5ewjgdPcBh04haMS4i3ZUfz2b+2Xc+09m3yNvyL8YodiAVCSGIydUdyBQAF7jjO0m
4h8YtKvJuuVGXzjRPI16evRN2nO6t5zjl8l2nzqLg1bsPmUkfyAQMnacRn9/Q/5qQbB1U3i6ANzD
kv/zc2889AjxaLAg1NCafPcJ8dl7WCSXxAbo//tr/dW7C3XeUasd53xDbUb+/MirMrEKYPwjX6+n
QWvoO0rx72PkPfladKkbnQAsPX0XwnpxUhbfOU7+5vn/xbxFJp0hJXRJIXT5yyewesw/dF3J9/Mn
a+GAna5jIIwJIDq4aWS3Kq3EGnbXvzFrsJNifyFMG2md88uE6fsCVxqgu2XK2VtLMw6kFvVNoSKa
fn+X//VN5tYyQVosulxMV+vjn95k35GmR/DLhEgXVKcJJMmpjQfaNvrCTU8s919/fz3zX2dkS2dM
WqawHJ3r/XJBr0qzti9HJlveIpJN86Xt0AI1qZJP8cbLmnoDPB4j7ljdhhXKCfrv70j870Xr3YEx
EsuYmjRB1Khq2AXOA1pwzWVaLUJelwRT1L9xh/78gX8ZBIErXDvTGQSOjMLlnOhHI0cTotfpsa6J
qxmb09/con/dk1jwthn6rm5Jh4Xr52diT2YdoSKiFSjmAT1QAnBnDF4CYT6HlkO2xU2qeRuRObs+
iVGJOQS2+MaTldzn5Qv6knLRIu/hfTAXquYPWQ0Xc8Oc8PvPyUD5NYedWZHXg+XV9SxXSveXh+nH
idGM9JCXWTB/IxoLOX0bX1o1euwxe6GruMoD6C9aRIWEN3ZaJvWn4aokzRGNbePqK6ojTRc8k5L8
ZMnqDH+dOq/bLNo0+0Kqu/CeIOxe4iHFxJFdQmk2NB2ZDmOmffR2VbAwzY1Fa3uBGvQ4ZemhT8S6
nKL3kq0QJF7+xFOTqJqqbJ9p1y1ieAPEjwepRsxX+NrEFH1sFmUeyO1rk33p7ok4qRc2ucHUnak7
lO+EOzwWPc+dStaAGox7qxfoz5IKnWN5EmHbbzoNb5XdiprWEHcAQf5F5Mk7TN/XiardANlL5D7l
O1uDKoKBcMSzaLXxt2rIN0kDUA25XFHwoEDAuyir4nefX7TyBpzYdfpuT/l715CaVBLK69r9cvAQ
2dYlYpKSnx8JI8cdvSk8rSF+kBHQYphdRbgYLHMVtsVxnvlLBh/LmMCypS+eaD+r0nnSgvw9heRG
sjWlZWdg6aKZt0Kbt+/dYaV4jDVZiHSGjDtnnhXphKSQxqpuWmdQSxi/FksV0Xd8IK1mTwcTYeIv
0M06wgFI6f6juNOepgkaf9Rn75pTvHetrjLBTr1TL6d0Wrsef1HEfH2pHjAHVKIe1GO5PkjN40Uv
bbJlpkpPF5NlP3n118wKvsKFRu5Nq4BlEVN5nJ99g09l5e6TgcoNoiy/odg0Tvyeeym3NLokRvIe
TV96fX7WvrpWec5B7YW9/uAFHHSM9pEK5Gaup3OFasmo/KdAw1ioZ6jURfZOfzu1232VpxeSW/j5
0d5WHTC2oiD0kYPrajSLdzKB15Zh0LCxSJfqwV0lfbrRB8MGkcnfLhwK2GqgD9GutTjNlsFz1wOt
rgprw0hSMmAydhG0EzEjUEhG3FCX8a5n3bz2/Y5Gie2+WjNvU16h0DPi50Kyt2hm0F0EkJEp6Gfn
rImQuPSS7MzkgO4AS0fQsAXmNndtDdUnWwi4zr6ydenoKBf3hg1xGk0maQadjRKTJTbfNlPwkQZ8
XKfF/zDHkkx4uw2XXh49x23SLVD+FCthFBsk+ZeozY6whOWuNbWOyviKq2kBPPuBIv7KaSweoKIY
QnUgKh7uZp3qD0ks2Bervcvc0j3iqJAO7It07TPk7Z906PlqJztF7I1SKyYNMLbe3U1ggAoQMLNH
cFuj4SD4ZFuGLBybGnD+Zas796Gd73JZb/0UiLztkCNWPF0nkNj4sYdR79occURwo/SitmRa5j2p
Z+1fhx053ixXz/iZSr4jnx559cXB39L48nlU51OvhgqaVOi4RtdbWR7j1HH98xyHT6DCEfYIEt95
5XvY3YgG4Tnqs8ouM+1Th1ilhsOz9N3hZnbzcF10MbIMlSJD0Bv43fpbH4VfY3+8s8r44fpi2NQ6
V0aEmjjBGMos0FwsRLK8S09a7RyLzOYFnVrExtBFc345psRwCTvyTBYqZqGkeMffA1G/D+5Ebr7a
In2fSyIeXHFSb62Rx7ceQWtI1Y37YLCOsUHIS17pS8eZvYVkDpWeR3h8fWz95IJSnQmF3iUqhOGk
r7EVPqudscArZCB/XRDvesJcRBCtI5+oOFIDDoYPQUl7rsnEKATljBSZfNCTTkog+n4Ep+sgH80Q
9QOXDC6DkVzGhujlzL8QoUFrclA6Ye/JdpjlQt7ostduNOG/8jD568W7bycXzW0PscxWjSQiXs+e
ZJ++j0R1In4n1yHCD48nFO9FzC5bM3q0P8n7tbZyfaClfVOl5SElM8X00sv1pVJTF+CQtbp01eXv
aiPeF8cqdW7SiDuKJnx7HeFmYW/niunCyl50A5RFZe9rU6Jv5jbFTIIYI55gJk4Ly3BJ6NPb79eN
fuDxW2p1lMCWfAZue55s3uGSJaTLi29WEF3CkheBfHVecc15cvMSkEfHEPWQiHen62u8vS1GM1kR
Y8l3BZF4nRqMSW6K3tmpzx4LTh+RNzPB2eMjHaVuwYXlsoLoO5XorbX8m8in6lYtybKyN26DISNj
WWHqOV/P06BPjoBlfNU3RcaeoV7WU6iXTRHTsOVbXG8YO5mViYUM3gcH/aGJGjZ3j7oozmoUXY86
11nfU797IviCxAV13/KY+yQmBoYIk2jJzYJTvbA6Ypw6m0VPYsJEPaM8MCChQWoKUsEQAHlqGTAY
4EKFEXUEsuhKi1wwSnDQcMswNNERBmCqNSUmMb1f3kNq+SIk2XaBg14nYWs6mNWXgbGGDTCbNk7C
iNVGuph6+lqXrIkZXXe/MW50jnVkNdJ76fub2RYX3WruARc/5up0Bz12bdU93aOyIee15Clm1q6Z
i0M8nguX2QjXfg+/nAUvLCj8aEVwk3bqAojcdB5uEfDnTcVPcliiscpSGl/DoFmfGd9N0Pt7wXl7
3XbUSDObYDONOBiDoBH+UUilPUWG3gX6NnbMN8+tXq6jzALntiASY8UNIhvXYJsUmbJeogDH0IFl
0ci+tqIkwHqc3+aE5lZiF+4qYDe4FNLYqAg/N+hLvHB0J0MtfwZB3K6d6QENsGlk1Tb14nBloZkb
+o+JFzcUj05CNotG8GTWVbyi6dmVxCcMzIPIjTIslakFYm1GNBfG366DpwtQsc0B4SMzoiva0JgB
eLJeh0OJsM3F0GvZtp7s9jw1Tk0IQJhtIw5mC6vkQN6xFx58xS0kS+GItSY5tAk4O3p2ZRmX26FJ
d4HtJHcwxc6jDMbj3L8MQK43RcXGp2pPVjQilu9wrE6jav9LSr4TYLZl5XbRppoVziTYWwkoRCm+
XEfrhLBOL923XC3G16nOTZIntG8rz2crNKv1S+1BBahecvhilji1Wqh/dLYN1yW4Aeq1FBnwbgx3
882U+0hitY+4nV5c1dRKuugSISutbf1ILGmDYI+4S4+CmhhIo2iYwphl1XnYrW0s4hlck+qNJOyl
2WhKfxJEe3btt3FYOEfHf7Vr6p9RnZwM9xTJVt5aRJzhv4t4nEO3bxvCFGQlP5ImDJeGxFPYDjVU
e6pDh8JCTDxV/b4ikfmI94DNZwpYY532Ls8J9x/WAxFt+nn4MiQyhtEQ9gRdjMYyT5C5kRVBaX/6
mMJo1znfCK7J/FpfRV5xBt5+rob0Yj6jeXmc8JobwLDU/BcXOQOTs3GM2SikY2wb7c113kyyaFgH
hI3gAZ3XrsPGhyF7yDzuktewo8woYSzthpUR7e2KGsNM4EV6CMYovs1NEd0Kd4qOKX76EJivvZlm
YeyJHN/kZvPaWEDREfOh+OyynURf248VSTVMqUTWlgsOt/ZmQMq7aEX/EAvnmzT7L3bFXJ5UUNbz
Wv+CXfbNJ9yEiiAiDQbE9biU92y9DAv/Gcc8ZNbIdVDN7/vJnleZw7FgImHIrA3a15LghujiaPna
Ib1xMY7SXRAgT3EiEGv49W+4Ij+iBh94me4NC6guZF2M2tHFi8v3QuQLDwL5jWUQeghC4AGnktYT
mILaf1FHNFQYeRvNQEfLq7aQU3nQmuiW1jWrozp1cK8R2CXNrkyNcBUlSOoSn3DdYDVxALTd5vZa
5hR54C0LJzqFoZqPHXb+VgsZXi1dhdsfC0eSYctjUYsRc36yytLoYrudTpxao5J/3w3Bp3ENkrg4
Tg1lcwPP3lxoHW0AZ6RUm9vOJ0dTfNB9qtKBYxxYkotdzz0mjk/BMWEZ5NWpL4kPGEYow16Brcxp
ulc+w60sHbIIteCrGaiPl7Lnq9By6nb1XgzMdjRuWRR5+dMeEfDYidMcOVtnqNfW3C4DQXbRLMdX
aMybksNSkud4nlpg4mWFexJDCa83UT6y5iVmBrTV4ea6za1FRpIJZlA8ek+BKmdmHo4SD4mv2lo2
LitsggmpFtCa2XWbYfYelDEeN7ZEWD1g7wa7MEJMVZnfdGZRjK/pEt7et8ytcblEmBgJsEPw6GMh
zIvpkKQnI8aBhrMAUa3ZEowVjdtY97btXL4SQnfT++UTcT+wkbs8W3ftU+fUOssA6/h1kVTPqYFq
veDp+5t5YpHSE8D60OcIyxHQtLIMyK58C2N0u0SqXrSmvXcdJTVXu8Oy2YEhP9njyDNvRkx2hEkg
6+wXDSbl3d5MnHSlW4ypgHgLcOg7LfmsMg0qRPymioxzI6CNBCsDvfl11IyxszVgV7lyWJPS/il8
XnAb53fZ9LehqfUr1RzLEu8298XrdeI1mT3UvitSg7IDQ+6Vqz4icIceBYnJxmqk03RDPNuq9uJX
B+rhsqA3M697xNuLRlgExsttPkbj2iqp8Zo9Q3RMAhzc9t61zT2GtVsfz+hSh2v9RyHAxO+Ey3Y5
TORqE+iw6K3gcTbiaUMSdLkaVyR7fPlj20e4H6W4Reg9p0k6kqjA55RUSwje1n14F827RZDiIYTm
sLG7AotaYh9h4enTcAb9mi0zRy9upj5xD7JFWGiOUU8LQPf2ScdwtXqdfL+pRchXDVuv46CWNVgC
Oo2x0fIe7fJIP0+CwWQa6yZtt47AqQWlfVixkrpsKOtz4IU4qkqNVPKgOgy2Aonn9mFm4T1gB6Ye
4U0TDARP37MB0vcZ9dtJN4L9FL8hISUZx1W6Wea+LoqMY6yPj0lm6Wt3LCHvW46d7YPX3BXefrJD
f09kob8vKuoT0P77mygpolU2NKSyIHopOVLxg6mt4rvrA0HR9aGNLSIVU/nAtUjJIoT+ts/N7jaw
dnZAR6QvHG9PNEPrUa3PySzvdQwQWP1CWEvLKVHFm9Q4SmdIKTHtroV4VdiqCM3betFD7VQQWtLh
ISzadDfVCI6H0j3jD+FsFx9LYZwseqdYNB2ymHXmuJgomuX1TZ4iEkRZkth7a1DiQzYQ1uS/EHwf
YC4wPkGAhB9mpMwf/nZK6t11B4GO4lRONfkg34lOLShDMilItXXNBCG6hY0zwfe/X8sXlpGda5rB
uDxvbVTfxI+csjI92OPLyAm7rNjvNYpP3QceiyfIQJuN38YggNg1EO7FyguBjUgEwXNeswnRXLwO
QUbAW2oQFj6HD2VpHyMdN0WDdWRFuGVGF6YNNq7vk87F7nri+1k6ACMGxkrP6mkjNHuRVT4Dcqoo
qyCxBxEH8wlgbMSZcyS1PpLltnct3LR8TDuDBVFmVNQgtd30YBQ3uodw2yDMZwXVgjxbHPgIE53H
KQnv7es5oebw3tRfmyJ7u54K04plMfTKx2GmdGf7XwrEwyDOknf0k0cy9zZTOBFnFTFjug9xy0qq
SkRpxqGpm9JvMoOjMnG8WE7O57Uo1xY1B1XS8fqQKOiKFIDJtLttPNbGopwAblhudOvGnMySNipW
g519mhJoClnyeh3LG9hBKf4h/5UXH5dbnBu7PMD6WsroqCfZKdWmdhd2DeBRVSal/nTveKumHLCt
VGhG+wabqZVM5qOoKRDP8tMk9HHjxGF5o05ineWj18VDLkPrse8iHCb3iWzTZcSW7a5oZ4tCKPb5
CgA0MQkcK9TCdF0wETQ+J4X40cWSKW/orGXPHf4TO+PBUAZfurau7euR15l8FaCMZp3eg3H9CliT
ZByHLMKm8qZD1VlH1qIQ0gqRYqNmLqbk01JNMFVaue7ArEjfehL3FRkYIdHEesfswzzsDmF+qqPw
exo7xETWTI+0PMdNTPD4NgtAdbj14O+7eSDZzuvzg49/9KnVc/oyMXtdYVqUj/AFLTVJDlutJ/eC
Te9DkTaEbKfioSoN6gmNX5wR/9G6q+bijPd2jdm1vu1syHAZ9VneyXA4TSwPez+Vdx3ytNP1P8W1
lYEYa/WbHNrzitoegBBjhNeF3RSLB86OOpCHxgmKZwJJqqUfGvA1SjK6sXa8+UkkbtLa9cnkilvK
pznpemH2YBTmt6A1LyU58hQepbZNsDm9oBDAg4MX/DiPg732Cw2D1oQoW5dbPUvvNPKIsUuZn7OJ
Pr22Gpcp2VuBqWl2qU5oX27H5NuxtYdxgHHNnbDEdUVwGyfj7CIXJM8ZvXO8KYeuWg8+UbzapHl3
CSzYu6SGRWiwwV1GtrHtQmfYz/rUbeSQ3/VRs0WFFJAyWRV3wohuJms2drIh5d0vdfK6azFS4sle
E9N0930tv+cWHkzLREQ2WVa3k1JSlKInsE59dJcx8yMjxl01fvKcEFBBPAzAgZLC9hqrlr9t4WzE
VjzAvJTJGttETv9UuPeyPOEMm0+hHG+HDNmnWbIxmWVCzgiKam8O85vEFu560OSLajZCd4kF0pmu
vOkk6YADGxSOTj1mTlUcwCqdSOdpFJs6m78Iz2HrPsUXRWpZG366bUoCzMJ5xJrVaS5ZRu2WDKS9
3WZ35PzWx4496k3oYV+U+b10B/eoI8E7yqn7HpsRxyRMxXXR+wcfE/vh+v8yC/yKFPMR8AdYEoM8
Sru7F+XoA6XyTAW4bQ6mld1a05xSz/eYd8vcXIvKZevQ5scMHxt0hLxYdJJ2s3CTN4Od/WEMxveI
ooNZTOVySCgGDFr2zeHcQdLk2PgPJvlKelTSofb7OxqEEA1K92ag9UrLE75PeNd0knjKpn8L811D
nAh7nDkGPM3+Mu0g78icEZnJeOvZcDbLYQdai2JpY77wAuHqD4bvFRCYrsWQJS2pAUljG2hB8Yns
HrpX4POVR5g1LoAPyyCpqCzq97FvHtsKyzctdPbvcNNw3eLIxURr5HsSQe5l4N9jLly7dtHeILh6
zUPnoJmlcZozNM+UWbmTNba0EUtdVn7IGDZC3YTtPq38ndQZAgYuspvZO4dhc5s1IQ5il7ge8i2o
N5DO1xU6LnOKt0s/LxcFY8CHj+fZJjm9FsF8NobLeCCtyXf1rWN1b2GIhr4yPpCAUc2btJNeOuTB
WS+1Kz/9wHqNahLNRNc6N3NEvXFIHbGWun7gfLayNJO9VZN/jDIJVo6FJRlnn7uudYrVsdusCeNh
xHdId8cCQxAVPbNPXpreffUzNPitNX5PGvtcxeyLElwZC0Ov2Vn7xIla1dIKu2CLPEPQj4tX5Or6
o+PRvNbeoPHrqJ6mvFgP7vxQReKetMEJU4Rm+/O6LNiRjVpL+TqkW9BogosX6WFqcdVE1dAsKivZ
oXR9jOO6IllRnosGTSltjtUkk5bzobuVsBqYbDqlfZi/BEMBuCA4OG3w1psGmXqlTY5Xcc+J5LEi
Qoyb/YaOaA9PimxhOENbIuq/tcK/LZsGbzl0XjfM74hYkuvMJ1Pdjtk7UArvA/BIzpjOSyt29+MU
nVDiQYoYFU5bp4PTy0WfT6dmJE0scG4g/ryYHVSgGbMuRUJCkYN2FbMLIF8Be2dLbnGHmw5ZLb+4
EzT9omq+d8Ks3HTkseU1uEsnXas1OR1IV3DJx0nhFBnTBbcFmDBTv2v66YZTNUZyZMwNtpsu5l+M
MTs11ry6mo4wAdzGOJIYUxhLCus4l8QrZ8OnPToJRlxE6m7vM7Ml5wBG2SKwop3rabtoxOzCJFxG
LPo1sVip/sN4pqjJo05BQkUa9mXyQgH906yzbR+Uh+slSU66KOzrlc2rscYDsHq6u9qvale/cFI8
s38jIBOAXkI2KwpHxRBOkpTU4FV0BTum4a62tZ2ZQzKj7QywWsvPetrCnNmF34NTDBnSNZpNYUOE
/iMPYwzHlUzT+7q8SCs7mhqYRbh0Sij+gyeH9yEA/Ro0IKzA9V4RtlfmiXDjrU2w5Vwkq2CKz7aD
E2MCKRhC2TfIJJk1cQZAtMwAE4nL1Z/Q4+tadHp4Y2Kuzqyc8HH+w9XsBtT4yizuLea7et/bFCBX
mqcdRilvlHtniDCAwF34LlVuhj4U+9SHSKpsIcqEMjIiMGE+6w678cC6qxHUK/PUD6hjuw9BT2Fm
/QHkvfJhcyJqWvynyuFi2p9Vbb2pr07pOhTx10qPHyisUJpSoH9Wc+W9u35xsnJi9GlJhmNfV5p5
5UW8WsSiyloVTXJUtgcHZigtMAnT6cv/AQFDLrvkgXMqq2RFpDa0JuV9VFeNixi8LfWfZONNzm1B
9vn1Zv63S0fFRg4iuuegcslL7PKp1Zx7epdX511bhhsJP1PxNBHGY4vjVyofpGmuKtJUhBMei5ol
Vdn5uPfPkvKJ8pyYOqhKFwNEC0o3rXYq3EbZDzKH4QN5+6WchjVHwcMVS9M40WtNDJACDeUzL+Xw
bAdv6g5ds0wUoVDdTPUf7ItP+o+WGBCkBgDgXPf6rIfK+p55O/Uj6jPWhf5YVdSw+Kz00j4zd6sc
NyPserge+CTVDUbYc9voKU51YjM4FRlj93T9g9jzP0bK3+pbXYeW8r+MuX+DLZscEQYF/1OceJe7
1hHNF5naptVYkhN32mvuvLniWtUQKfwBtGyywau1Ctp0Pc0rbwxfjGGkAYyjZ0rao22EIBlyWKCE
VzQlIzlnJOIxP9YlKAU8I3HafHPa89VCQlWXQoHSJ1zKMniK4pAuLygdiwjAQDlrlRfm6kv86R67
5XzBJnbDLpThZR/yrr1PAQUtm1VLaPwxNL2vHlwF21UDXThyFQjrNGT2cXQ0bw367KE2m/tZ0BUP
AiAJmEcQ8PAtMlVWSfic4qGpQtYztG9aNhf70Ujw0sxspLshNGk1F0dThVQHiPw47CfjYxMg7SGd
fIToyrnYpv91l4zte40v5CZOS/+mtHT/gXvS7tKoxA8ZHpoxeidYWHWxTkhCq5Pn+tN6kAG7HjBm
bUHIcmbP6YZqfELkuNPv6K1/l5jdiYPlH0kq700t2JoQ11buMALSKLTiVgMptTDTZZJbxmM1UHG1
7NzZzQHVJYqPRyeqv1JaKc+okIJdi4Sjl9Ub2+Z2VYJhWJaxvRdFtEkK21lAKAkXiUYKep3HR0/6
D3J0bgVZsLcc4aaFQQtFoDsG18edC1RrsqtjOjaQZ4MPDKPGEQfmsZGaikQ0z7KJ1nlorTKCbKb2
i9Zob6MBX7GFE+yUxYnWfswry/l9gDZkmwOvBQTZyAW+Vvuxv9XgIlChaHdZQHQ9ZrgHh2e0cGQJ
c6Om7hz2cpsY/hffkAX4FYeJyEHUMGbRlmnmPsp9dxm4ry59s0U6zcPaNBO2Q/ADes4882TXd5Iu
pbYOZ67Jc9EWUa+xuMroNo2pHM3dY0Bzhoxh3Cat9TF194ke6Tym4p0yP1GBcWmQb1wMiwc5TxFK
ltimTUXDn4WdqZre6SyjS5B1MG48SGTJqwdpZm+HMAHjgnBYLQLxjnBw0eixvpJjv+pZy/ImQ8mC
53DrfQgvOgdWnu97vE2NRWgMtnnBekYSjaavZrOuzm0GVBeCgbtM2cTtvREAJ0TH57AI0XTPIEyg
Pi0dH81WOHrIxmGOBXmCuE0uhVFb68GGoCLdcoXqDnt30J/begg34Rij+hYQWiZkIJXd8RHlfKRe
xmnEc0hHbM/9nDWLsJnOw//m7LyWIzfaNH0ve45/4U3EzkRsAeVZ9Gw2eYJoQ8LbhL/6fRKlmF9q
aaWdPZCiWQYmC5n5mddkre+qxYQKG6qgGppvu05jH24SuHoNomgdUrHe91YWmLw4AWORopdgiy1S
hDez3dwnTCqis32Dv4xRdQht0HWk2Rzukwk6bv+YJNWpHTsLCQ82wSjovO5H5HaB14ICoZ8Exk45
JIQ/26G/NdPuucq1xznEQisFH6vpw8dbaalfrSa/lCOl3qJAoNCAGNr1zacphi9ZXH1rIwr5phtT
L5u1U921uCrw3RC2KRTYPCbY4Nlom+gMBXpvsyNsHJEerQShnzZaWHeaZ3tISbQab9/0M2gAUT8N
ieWgnLZoiKZEMXopSgNCq4P+HfWXdrBHFBAggSuQ4e1ua4449lnqx4Tv9/1IlUBmfKB1FogAm7GL
OuQpBRFwnJAuAvH1hQ4LklzT2litdqCoS2eypUDkjLaxd+b4YfHAdcSV9k103UQrop/9YdAOMTqO
gVR+3YPvdecQ6+x0ZrEe8uecvlMwei9CZ3lvp/o0VTomJ2F+W3jT04LScZYhaWD1lAqHRaGwSlyW
GcjPoQW3SWwwGcl9qk9342xuaa2Tm+gG1eN4V1R0KOA+/8DtkfK8a70WxGq17PPmevdoO+6HVgoC
m4hIN1FGPHZTlMCaavxuCnMbO3g4oKa9qJjCwa3r0dJify3YiQkyQqg2qUE59mHI9DtLqwERucuW
jIrRiKsfY43QS4f+YgnMpHWguKU0cCYLd3DD3tuhe+BnZc/RNNppTnufeOLZDY0PJbNOSSSeFaZh
Uc71fszcr4KMl66f+jQO8yWHqO67k3GwXGwaoDvsGu/DVeM7N3FeLZ1wGalRWi5NvkHakZ7fhABM
VGCunbrZNjO0QFNtSR2+qTMCfkehWDA306EcC1aWJH6czPA27e1L3mcvdWe8RX0Ldsqw8aTKw0uI
VtFGt6H7TYu3l0tNVrU3tTOzX6bmB+rNAId+oEOkbIqleBNSMUgTiha4eXbWp/LRS3RkR8f+AEjl
FgYIe6qbA06kg0vCah2KhoCgYv5teARmMiZ17NpdXCKh3/TOxs60VyxR1c1EBlJKqrZBhI+tmrGI
IUAOHek+9YHtD0WLXnm3zMbDHAkhWEwPNw71B4BzeU2PJNmm3GhckLMucU9TrRhvEarZ6vX81e5D
uuuU5g9OiUENbsrlIZ9wp5fAiZX7mljRju4Nc4pXmOmsVALkGlVpqlDjQxqL0wDyR8pAI/lI4GIA
z5ORSdQaj2mU0z7VvtXRsUli+NEzNUzlh2R5hkVO3mOQ+SGzzeuRQVjY2Br4MJrsafVlXG4wnzph
4nJA+irU6rcYaXvEoPnhnbC/mOO01REvGtv4dZbK/pIe2k/qpcPZLfW42tEt9t3UHuXpROmRJteo
ggyftObZGwHhbZohvHNCD7gGPkmt99Qgu4coz5uMXengfI/z6EjLaE8xHS1ntEzCibtbx2Vahp2R
D7d0tYiYXRcFlulY6ka2yZCgUdTqGbY9gXbP5U5I4MgqJtkkQR0sdGAHjx0zGHYFawHV78yYHilg
8m6DX6L3U4qPKynm9r0rzgi84G3Mm4w8dZ8Z+W+MbyWznaz7067FeRHAWXIObu7HQv1opJOXM/Tv
zty+TQlrAuRginVhQSGVZD7uUa0U3z0+0TnaT+SyXxT3PVLQkidCTt3p1ip0JHakzobisHDQeUIg
GfjQUD2vIJC2dT+MsXsnm3VT/bOVvob2QhFryW/Rq/3S9fOn3rEcA8oz7FtvwaMdWm9Wh0/SlWw9
M9evUfxm1j2tF2yFcHy7hNW8VNCkKtzHWFo0Dyk/1JCKvR27J68kaF4vx03clxoAi1fCZk3N+beX
ZzuILMjLiVMgtkk4bmjl0QgX0D6MSc0+RhpB25O53c/JvYHWqGSTyzRPqvang3ZiZkFP2jmSHCvD
7aKAAi6f6PXRVnDzSouH3jyslhSSWSyfLyn3nzXduZncVX5eqsbLR7vEalBzlO14Z+W3Y5q/yRel
foelY7SoB7V2QdH3+1h1n9J+terGn52NFUXVH+YalF+sDp9N7b2gaYDwGH630i4yzFR0xvrTmkav
+Y1JNc1F88fKxz0VDMyKcFDB5gBTQkhI2YuL51uU8yPJqWaNgrJd9GgJ6uHQx6UISxyT+K25q9nh
6uoqrMfFT8pJ0hJIH8mC1pwqprNZLfeh1X2ueWQlvdMGYQfq1NyudZC1UBHr1UMFf9pUeZukExhU
eTTx+4wj0FzDFl0okmHe6xOOLD304LXfErds5T32zvcmF99kwr/ei5HSmowkRpBfbVwXATm1RtFh
wmJdVoUPTT6iTcbRSiqXXTrupVnBOlpSwMWSu5mTdFtnsu5tRVxfmFCRtWIBJFNOUuZ7SxhCyu8c
5kaBm8CQAMH6arUGWEfloUu8+zClTy6dYDWM5IlEyC8yzbzUrKexUN4XxOKy30xl26oLSiW5Mwcv
sFp+/ZKrW+96HaNQjy6Tq2HhwIxsyfBK+Zz1XfVKUX0DqTvfdDIJnFixgHdQmdfvzd5lBeQZaeVK
EmXZOerNrYtGHarfyM2Qe36CdjyIVD1M4XRMXPu0/qit3T6tiXQmlIdJGSm6MPqGBsYsbL8gB/Rz
/SVmM3qbwvu1wKVGpKJ0r5nXKP9E41l+qm7R+hsz9WWa3ltwTtchlyPcIMsahvZ5raV4TmCE6Yd8
ZGTdINYaHC+ys0xAHZNvyS/kUFszp3+oFKa9WpPJ1wh7TN/R+82uw1SDgRmL6SxMHDxZocduwfTV
LpVLD2V9KJOz1LXwpBVcTjVEbd+uRa1V9lZa1gm6nqNr7jw7/opVTmjKxwOlgQUuR5WWX6QqDxV3
XrSNgxD0MOf5tZ2rD6lM5WhfAdt9qe5kDo+D2AsFjLfUfHAU+1DjdmzL5Uo+rusA9yHHthb7ACF5
X8j5ougI607Wtqj5YdZfXLBo6rgX6FpzseZNKC2RqKI4pvl9rTWRVEAziHkc5nFBB7/aI5bOak2l
YT1859EJVdWLXGsWPNM3UjEEuUwqkk17zGl54z39CHXOd+RW8l/rlu6gY/GbyI8Ug7AbytL5fJbi
QbAnvhfjTi4Lcn8rZgp8UUe5Lcv0Exk8hpMMb9J/d8LhpUpYZpY8/EC0T0pOzN54oe8WqOzpsiDG
SnryYAzLvV5Mw8+2I0iQh43TL2k83qPDS999L5bsZ1Wz3XfyMtfdVFY4jBQZ3YWZpSpP8azch278
aGbRi4SPpkD9Y/5THKRta/vZGHECcnf0f4h1YLhK/PYck5ib+Y3Iy/fk++R5txJbk4EukzzUmv8k
4vtMTvm+AMfRyVMk2ryhIOrETwldYsUo3tWURn4E3y0HopSB3NioQ/jNAOC8cB0wXG4q2sZshPdL
J7azMx/DHB6Lq/wDIVuHSf8roRWBPhXGJaUFHb7WL2wkawIarrd4RdbTqxJtew8p1MKhZ+HROAhs
ib7rkVUq5FM0dpjbIWg7S44UjI+dl89fM3qKBJUA1jwjC0qBwByY+X0J8rDOku9UGYkMmNWB22fm
cc7RBiyRy8o+yXKzWTRsejNqhta7FYV+3NEFLp3paQWvsOlTmp2yz3IAoLMCPVRjfBoyh2oQ3B8t
0y4pSZsri/LUN9qRtM5kMaUXpG2oIr83IvvSd8lB/roSWLuyH9E3f7I66yh9G4o4pO8bgYXTXNQV
rzQH0ZBLYEXxLPI+GPAdI6op6g3y3jw8iQfnaH5eCHV93f66wmntpjmgVMdOI5EG1CV60J17vXVy
307nV8VMbiX+n+uj9xHhoGI5FrqMwDklik6dozyoRiQxYtJl0yElVe1sR9LwOknezgrwqgbr5A0I
oMeMh9fhwlxqeyFJ+6Hk6qRj+ZQOjzr2eD5iC4TXhBVL9Vrk1VYxQB9EmrwymCe452IUC9K3VbrX
CbhtSQbXrDwYIba2jYIgltanWHQ/lAGc38r3kD39Uk9ZITJAK/ln2YJSksSX2r4b9fasOtbRyqPz
enBJjFKA5hOj4lmCJ88gUTiTSWKURNI/RYLWIjAxRtffOU19bOs2Bihfb2I8Hsi36LCpeXnTBo2l
v6US+iGW+7pKDD8UKTlI/p6B+9O7rwr+485FkZG3Vd6vZCwJE+ssUDyCfAjUcGAqzquo8VlQ8IpW
DcY+PVm29qNIAOYZ6dvE3dM3NDzq2FM7+isqw5GAiyrMblZ0jX4wFYj0Ay4pvcKTPFTO8yAptB7a
EAmFcjrQ9BK4rpWGS1y8m9L0Zs4B0XZwL6j76RjhISzsGgVIFBi31mBD4YHgjMBjiRzLyqQasE7Y
YEl7C/N6R9sTcVGnfG9VAXxI4nOs5Gtftw1smexTwoeorQNLuf97Fp72F2xB04Fbb2mGZ6Kx9wtX
1G5nCpM9CgYrSC+mh8tVEw42bu6nqffsgTb36RFSd0MpCQeK4O8vwP4zNdtAAcuxHdVSocpav5Ck
7VjEmdp2EooUAljJn0mHTlrt3a4EBCDYGAO0mKrA36hsQKQGXSK9ZF4yj8KNk4WBpIImpbdfdOL8
NNv2c0NXMIwY8wwkHRiig2GxNWRxedMoBUqv/a2kYajKIig+UphuHDVgRt4mPThOhxIoTgas1pKQ
IjIYiS2/vlFbJ332XihtZoClnWfiebAptBZWosEoo7wcMJWknLVohgdF1Lxbj5lQfbOl52oW6p4O
80cXtkDrXTTpLDRKImPKfeHaXWDmuwhXU4lPrxdw59bynCCoA1SVy5mTlIxVufn7sf8L9i5SLcCz
gHii6/CrColjKdSWLPTbUnq9VkGemWNoTDmv+ixpMSNUXe7+/oya/ucNyIP4rfPIWar9Jy2HcGCC
ip4aVhZ2u9ZAjaVnFmQYW1EyiD/j0HyIZu1WkvFTMJtaftTb5f3vL+LPogrcKjfmsANqjvWrqIKe
l2ohJU/92Qop8aDJLVk3TQDP5fL3Z9L+4lQgSA3LthhgD2maP3JxY6AnMeozgw+51UAWxPteK7ju
FFa4M0eVVqwzEH+BZHSW4RYsfE7k5m6j0rqxgAnjKsG6+c/CBH++Kper4t4hEMIT/1WXwE7m3MpF
KVC8au5UD1T3oH4BXWD8A8X3L86jm/D9XQYbSKYjo5HfscNdOrCJraJ1X6XqDWU/6tToPUGbAkT+
DwP9Z144AjMq1EJbypOgGf7HUwFCDRO37QBB617QF83rrLORFDKSKMvwAgvbRJQu+YhZkW23p+2e
PP79JfyZ7c8VaLrjugb3azu/yLFQp0Ig0QWLEuXJXSkaBtR7SxJZikOvXQs/BxsGiK6o/zTK2p+D
Os5s2K6pQqWG7/3LMHsZBo6iwVsBLq8XgGIaNpqpMMVUcWm0dwyjGkhvnjvjc0dtJ0zf1yhA4hjX
IfifV8mo+6u0hVglpH5U4EWpm3S//Pmft9+G7qP5X/I7//WZP37jP/cfldScEn/7ocvT7vnXD/zh
oJz4twuTWlZ/+GO76lo99B/t/PghKG7/XvXq//XN39Sx/kFXSzOl/tT/XVbrfxfflqr8Jn4vqHX9
zm96Wpb9LxXRK4McFSEoHkP2v/FDdP/xPxTH+Jfj2ZaFVAaiWR7KWv+lp6X/i2cNuJmn8rOzrOi8
JSpgUHzN+5erq8iq6C4PBXPhv6Wm5crP/yFnMFzkK3S5XCJEY7GW/fJgD5OlTV0GLZm029yTm52r
DOAK+qbjLqFm6C0oi+oN1O1RA1HTzi9sthm5EGjLXk92qht/LcX8JGihBBCgXB9g39NY401nNngq
6Hr8YELg8EdNsnubCceC0rmfapqF+A8mQ4dJWj+LHSLovuornToeAWp2hyqm/FndlgYIDdVL06Oj
f6iixfxvLO4MF55qB6si9qBKL06Iv8dy7GyzA+k5GIDklm+1gKuOo8TFdso3fAUwTsNXpRT7DGI2
4uXO97EARjbEuEliOnLnLDurF45v1QjKxwkWDYvXBBoTfl8Y4Q4SqU+qLgI7F+MRkaKfXpQcNbqf
KjjCY1oRIOp0HTfaTPnRhtWwq3v3Ulp5Hihl9pXKzWvWp8Kfb5cSbXBHfFP7+a4WbsP+seCfFONi
VWfallaGNNSqHs0yh2Oqhn494ig+o504qgnazC4e6CZg67R5NisX/mpTdn49PHc6B0bGtBIRcVN5
E4OZ95uITmeDZU6fIKxf26GxRdH8cWxmalvy91pwxOhG4z3FtHMvSuwhxET7KLw1Foa1kUZVOlJQ
/T0a+gvYzbjZRgMVh9Yzt6LPpJ2M9+hqUCMHhSzH5j3PKBDLhlzZZou+QdQNvnFV3BglogqLohe0
77cFgobBsiSm3ybvnTJifBfLbAnEIOItCKYlUIzcUzbB0jJdp6dnUj9rFV3XqjJ2GI8tG5zsz2Ma
7fIIfBeC9+7GY1tFtaX1e8jsfmg99Coc6SpT8UBVfg5wRArh6H6a6DRxzBjQcLxtmkLbQU7XToW7
ARkEXKkIAxqT9c7KsgdsNIADZlTWC5F2wbi0UxCN6d0yJMCTrPpoRH3oU457RDiyzh6SuqFKVRHZ
L6fOjW0onvbkOzZN/tED1Rst1TbWz30H1imbbX90pzTI68fM0+BNZKZDSRwYyWxEEDVwCkwU2ho9
oOBaQKWZKH6RWU/7TC2BGXsw2k0NeNLEcJi51frpYD+N8x3w1x9ISuOXACrOvxvi0YZ9EB7sTzjF
4PzVJyjmPJjuMAXdcdDb75FYfjSFGlMCVM5wP8tgtL+6WW8HIT1VBE780uRscPB7bD/omX0b5hTT
kqHGuyCEnyD535Mdk3XZblDb0uWv0id+VfssGrhSGjLqO6qJN1NFS7Bw3ofFvm0THvGw1Q9zCPVq
cRDqHyw6W2YV+26Kud0yIamRu0fBMgtosLS25AXrZXuJ1/oY3ORZXMDc1NHI5GnD27NMfWuyAMYr
InAKRT/F9ichICSX1o7pKVPfy+LFC+zRcre5aEbA0b1zjtrXobHUEzihyO8nBw3l/ltTlsPO69Ej
GDy86Xq52iQAHqMMYFMInqMuc2BNrr5QdTNSv0SBIFDRgpGNmn1qabdLUVJKWcrBbycD2QzasWry
I3PGJw8WnD8vA4BorEh8JwHzonPdqZg8IIMaKp82JofNfGrrbNgpsfFDb2DTOcvXTAHL0jGLaLWW
NJPdMyA+Bf5ci7uKm55bx4U4DE910wFFKxRpLjgfEmFlW8xvLkPUj5gbQKsQlRWfesaOufER4Wux
SaJ52aaFe2fr9QTpI6p8pU8vIIuI5pVm3toszO04OiCHx3c3rJaD4jay7AOzbfJemgq7QPYZPVCN
7qUq2zxIy3nbl7AUPFHt1qeyK6p01w0x3A0Igl1zcMOS1QIDgGDKYSqUEUZIRsISaEPGG0Jw4VAZ
Az2ucCTJgTnkrvY9tRT8XRuPmEBbto4zvMx1+TQivOr3zdAdooF7p8VyKBAxLvoCxw/EMDdFBzkJ
ciFW18OC+yKLienW204zu0ARbF3zFJQODlDFBCDeLXOf/v7iN3azLcFRbdvRdQ5J0R1EG/4s6hBj
LTaUQNGyc9lk7xFOzTxf3UOvwTT1ouWzqoph3wr7NQtplWtzuY1VigJ1BYbdHJznuWKSkY3iwCTs
fZ/kh0pKipBGwBL1FdMaA5g6dm/3ux7PnDDSugD9ftI5Usy4jLGV6d4snLGA69vnBq7x3mxfNSs5
ouBtNgAm1fGLFSvqflGMYDEpoyOzCBYyrw5pLk1IBlaHfOJo1qQA33E/I8PxNrAQQHj0l5TB8MNZ
4YlS8BPrxn7Bdk/fuSGuQaMFwySt74aS8pqdzQFwK7DhpfOj60qsdfhF3KaraXFpTgASfRr0b8uI
Kaqjh09ZTzFC7UEIGR1ezHgSkLh8NEV3204LFh/oB1FReVIqHPd62ogAhummerF4sYaexnW/HBO4
mEFbwBBJmhqUsvkzmxstiCOogS2NA2eJVN+wvdsQh9aN3UIPS1P3IQUQ7+OQZvj9WJxT2oKpNiO8
XCmdjxMx8A8wGov6licKS4rxQcKRbefIgAgxg8ixFxTJATnqD+VSfYXS2L1VC4q44JuK4/qJafKo
+CNkiqHQHN3OivBRJlVYlLLMB+H42HghzithNO97U63hXc/4KrVs77NWMRWwGUM4QFqL4slKr7WY
5WOpeexqOEAPJRSDYj4nMQQZcE97ys73Xd7DGfCMYw/1DQnU0O97hHoHHHfyVBPb3IYBCTYe7aIK
TfoUa8RoYtUtMt91+8AqKgqQjsujYCu72WbhC8mm912/b6zhsjgwMuGVYPKqfjNTPJjsqfth9tTa
WlFiZOwtPIwkSGn+QGg7MrBEhCnQm82UwNNT3Ce5aAaJCbtTUezTqOX2rkKLZTM6QxVkSOKkOZyg
BBmnoK6Ms1fScRJzUvlQqqJimSlt8rMA6S6g2ZoYQ9QJKpE6xnc6DOHmvZ6hZoKTrvYx9RUgc/4o
lYvn4VhdcONxdmYavmdzDVpqqpytUmk+In6Wn1r1DzPBjKHAi6jQib6ckknSec3ZQ0UWpgEa+xnG
q1ORP+mFqm5jTF8OWfd9WAhTulQ8tzTOT7VQH8usKyEqhTfhrKNjWZUJVWeWc5o/N3CehYWmDtJg
zibBdHirKvozpSltA7RpQsupuV0A48B4YopGGFDnCQX1OAdXKNehpQESEhvdttbYFAexVUORb6NJ
ClTiVNra9qrC4vhZZUOIq0CdQbrzmfn0SAyWAqheQI8dhgUrl4jKme0sOkox7UfSKV9q5+Ix7fyi
ydl38ded2nLeGB6UmgpC2DhneJ3a05EeXxHEGe2Cof6WViFrp61/xd/2Dt0EC+ARIdph8pTDMPS4
KaBxPRnx90xh6RYYepGxs2wXHXpu8dnCrpt4htXeJQihSoS6EDLDmzqJ0/0U6HPobD3huvf5T60D
Da2mjreNqaQoLr7geCoTZczpDVQrKNVVOvpJ/DVH1PWMIkq36YLYapMt4iSnzDXaY5guUIe63p+6
/hR6yZ2dpdhFxAs+xycX4CRNUXKWCWPe0GCnDVtavdPQsrGiJamyhqOwYT3p/c/YIb5Zevz2QjAL
qJs5kGKa8VTV+YfR52CEE4S4sBnDWq3dCai5r4OeNkeD6a7l5jadnutOt4BIiQ6UcR+YtZilnpKE
HEzUxcb2jur1BX+W+n1ZMoR7GompSl9skbcBluZHuh3pDvSrg4/eFuhHoFQA9VAkdHaSQYnb7oCz
WXyqPUQjZwgpUTgxK4euOKCrzNZeOfs41L6gLAKtfx7tTUHXxElYUQoBs8lxXjXZIcJIuIV1HwaT
9HMd5PZYW/iZFnO2m0JMFOY2Bb8CV2PM8ipogFDMcaRtC2tnVtkXjcRy00+kKUWq7UtI/9eEALXE
D6QsLrDGYVmrtFdQZ8DS0zxkilzp0w62rZIc8gX9fmxA7KDwUNvJvpQZuPR2JIxO2Xlc9pTCWBrk
aeld6ViDbWfV3NOUu+/NcsQpqe72tSDiVCv96xpxYytHad6e8cIatlViu2QwMnqf9PaihPmdrc5k
uiwhMHMroCJLBa2+nV4sbDTwnX1U2nV+sASXrc7yPuUnGyUgP5dZLpE6kjLUobSuP69z2Kjim9GD
dJOPZ0fP6VzM7oRmw7zXF0C0AJEWv0qwyorzKdu1inVjthHi8AK3rB6mNNrY9DbgH7SUr81MJqee
2fpFiS2pWBqiqnr+WcCP87OpehohMwLtW+56bXGCJElgEOStLxysudRMd8mprUDRG4zaIi2E2kPv
1+vJelP3qR+t19TYkfHNwRB77UF1cDxTTHZQzearJablmepRUXYWnkET1TbLpL6ejN8sS4YQeIua
cxpef+AOfjIeu5CAFOIsJ1Ef1NqihG4GWafs3MHUAs+FQcwKAEkBdiyk+OehqXCRTxYTaZZG2pMP
UgSs2YuUuWcohRqIM4UMZb+wafjLqO5b01HgoyM+MscLkIq82yd25rDLk/tinBstCBkLrHiICeZv
JbRzvVuUYzNBVVkqqFYA426a2EC2mqboZuFpbcrltOi2usXYdQ4wDKUmAnvbXFo6Oay8aROllM+3
0VyAPzFC+HOepCzPdIewDoVF2R+6mN5FX7tvzeKNO7WtUUz71CAOOB1RgKZS4Yjj7FmNlrcsK2wq
I7DYUh2aXsecJhA5JG733HAWOkMvLttkgJARRAk7PhpW1GyxMKaNN38IWnVh72AxOY/gCRfBVJD2
57POeTy7gkxKojqBfGkI4wwkAtES2mBol8YNggR1c1r/ZQ5m/bs/O0+3l+tnfvdPtL5KemnyS2bk
oTi+/vPvXl2P/bsjXL8rz8WMJt64ntYeHQQC5avr53/9UmdWfPS//er6hd9d4fUA/3/H+t0tDOsR
wOr/YRDWg6//W9+5nuvfg/jXY/TXh/rd0F4/8Otv8+9b+OvDXl+9XoJdUGIIia8SU5z0JHo147Y5
DWF0UOJEXPp8fjEws9rWuJif7WZ87+WiJpRIPS0gmJzJW/Z1W0QBtoAQ+FHI1Os46CssHpzuqYB1
7yvwZTctaos7E99XFPHnB/BmLwWE340+UKgbs/DWo+4U2uBRc1oG25owxF+6DA2oqlaOmcZaazQ4
TcRqAYNN69H/GAsa7yR9SYOGXT124mYk7NxIdlmqNy8osnV+gk1sXaMcV0/acDEm+2w4fbEnHryt
Ig8DCuAiraP30PlRH2xrjObMQrfpOaa3TVxP93lYUOdIv/ezk3/JyTZRvIC3X5QeLNdyBCqVkWS2
ZnWndJm4oJhyq1VdekwbJdyz4EuF6YNW9KgYpqbr10t4jOdkuklaWUMbDPOIxc/9kJjeDgg8zc5G
mXaK0XQoUkAFUNXpIMIn0UPljmqvu1lc9E4I/6JTK+ABTFNy8kalPA6NA5V8eUsUEZ4nROi1Wh3v
qJecs2keqY2N9r6ZU+uuHNnIFT2zt9YQoR4PMHyLshb2v91kHLU+9yARluIMd9fzVaSY4qFqCbxr
5A17D9cWB8VUW80Pqdso29R2UNtFagBlggco+H0A13XvIUZ4TnvgHS0FyycbXExi7dp4rM9WyG8a
Tc1yC4aiZ49BtjCZZawejdatV6ITkFa6d9T78NvQutidWtF0yrywvMmGVt/NFVoMrhJik7kkX5q0
R7xlEgg5Nt7Rc5YMLM08B43wrGcr79O7yAt3tqqLo2lY71rexHusK5t9GBvszgq1krjKt8nQNuea
siEwcy3+WiMNgkih2wYGQMz9kHvZMfbgdtdK9Omkd3NT9Md4EMj4mRHCkmOdBK2qXbgrtOKo6fO0
w0ncFu7o3agW6me14xUHy6kH6dClB1Zf3PewIfwi1O1XT00G+rzVeGyy6AFMefqoTPZuVgfvJgzT
YQdWUfGSXZHP5rH2AEFaUW2ekV3Sg2RRd02f9492nzkPo/RcGQc2Q9d5aXtd1qoebLduqR9awzen
tH0a7qcl1apXDydfvzErcSkh03RGR6lU063bEJyi3aD5E1Nr3MCQtraoYWAg9GaF+jeBkPrJc/Qm
havCTzVbeKgqRUOdW0XKiproN6xDtzHMf7+yreRec7QfPRplL5ZBmmD2ErxDDMVyUNpnnU4dO0Z9
7iWeBtvRJjfby9h2b1mYKufKGy725Ey07BtApxAlfD3WrUNn2dUj8L2NGzfuE8uR+wT9AJ0UiHjn
9U945Ox3QCwCU028p9oBNaAM5X59c/2WRkUTh2TjZv0rH+DpIk5bbtc/a8Vub9Ouvf/3CUCL3OH9
N9yuB4wN+AAFAc7uejARL4QI/Q9Va2ZiYaHvHMcW9+tnuxb5VUx0puvZAYmHJxSjWGjkpa3fr5oP
OuPd4/pHl1CeVtB5O6x/eghxHmcUKBGu5251RymeZn2//rHeTp0o6iZq3PZ0vXWFSTO0CuVYOTA2
KhgPcFYoFvDX+i2th7OP7CVVXPmaYPfAK5Sob30XLZHijkDv/O/LQ/DrubB7/bJ+fsSPiA7BYl/H
ShNjewEm9Lq+uZ7Fww+sN9rmxkOsbT3oqCh43PPs7DTTc/g9HOM8OCP42tEaqUl7CmDurnlYP1y0
iKzpqGoeQnnHIjfq06ia2vXnXk9TMCutpbjeT+1i2qwUsTiunzcsAbo0T5rrgBk4Wj5Oy+v1TGNR
jBvRtQZOZBy7Khtzr/dLfL333oyte0QDt+uB1k84NWA4T3j59UEJQVvuomx2r1+gXhHfYat9cz16
aOXPeGibl/WrcasvW8g8+F3LcR4KU1yoJnxZ31zPUJvqaSj67m59CQioHihm6u7WN4HfOufQBQBj
eRGDlHeIPNtmfh2kKM9c3x206LCOqN6M3cmpa9S25H2tr7XRGc5nfB0kfclJoBDFP67vWbGXHMeJ
Mv36edw8rUcYBNfbiLVl2hjkN6f1szJj3Ltar/jX+8hV775G6Wt9c31pHMBgCzNJroNkJqWx65zQ
CtZ36R/md2nunNcvrOdDThOofaVeB4qEV9+W+LdcnyiwUNOFuufL9b4Rdzh7BRvserACRmhAicy6
zjxzMSBdLxIpuw7SrJtB41nRw/rh2IURYQjV26+nHqtmOomROtH1uuSjWCm3SB2416kXoabjTzqy
TOvnC8Tzj7oY0CdaJ0+peI+RfrmeKW1zGkwoHF0HaSrmcF+Og3cd0Alo2kMFrujf98yaCjRVzO1h
YCzo32RPScHvARPN25RTmz0Bh9H70T4lWPlq4BwvNsxB3x7Vz66+Qy61eVb78VZZ7O4d8+hH16U4
uthVCdnegChfUc2mXLKHw8brKbz1ZbkJm4Xu5QgmT8lvJh3OiqIRXKBW916U8AdNvagODRg8o2xO
0FbHg2F8DJ73aaLMu0/mOwxdwjvbsuOdUTuIRetiZ04kU4D2idVaejq9N25xftboEs3vdIJxVqLJ
xN6yjEgIhMQ0vWt9gRuEbpAgiWdQFRsKKhrsu16zvU1nz+b/Yeq8dhtXoiz6RQSYw6tERUtyji+E
ZbmZQ5HF+PWzyneAGeDidnB3WxLJqlPn7L02/W1U3ZXzGjS9dum/25RqKks9croJra5YrrZZrpU7
B4/1ZjIKdvsPp1RfXpzxrOt7HZLcMW7ri487pMCOvRkKHIF5TqFh/ngt48fYMK+uPywYEAMygaJq
zxNDfQPYDzZVi+lpPGGmcA9lBiULtZlBAVDsJ1+7uC9B0S0MtPuT1+MFhrxr0HerWkadtPbB7WAb
QXTZOsEh8oLxiXM3ktXcDefMxWfvV/dOMGxTE/pgx+hwbVhxOL2hyXceZ2iM6OwZkdAU6PGK+dPg
HoXFyqdhCSUdGRJKuSumnqoX6+GEF5wG2Wyd6GzWMbtFUsP29ON2U9nth2gylqgsfjCFy8QcqzEa
wu6LO29h9s2RTNq/0jvaOo3exe2nfQku0tONHny0SVa316/TrnqTajDqunQG/VEcWoQ7de5T10JG
2yxaO4NH3GLpd0ORwIEZI1IAu87mfWE2DL7E6Mmw96B6FUTAkbB+nw9I5OyArHeoJB5iKLq2c7Xs
SEGoODUXMwLbE96xRzGLXeUuKeN1yEBjmh1qN3oDR3dxvBRmTqCh4CTtmVkYihpmAuDv6+EcDF51
5HTdrEm4iXdOgX/Hn9qvLJs6+uxpf8mWmKhl/RT4iJ2nTqSh71kMy93xQf0kSf21brTp2eBxIufY
RL1qO9VuWEurITKlTSkmBnnwOAzpsKdPoy6JARDkZLdSMGksU+yjILsn89r3HLXxSVtU3/A3Je3u
vW3lX0lxtuzAuJvs5o1PQT+UIhhDOsjcNyJcpuZnnmCfQIKEZlsvT1mOoLpbEPE6XEg6ETbd5MDP
VqBbVokY7haf/Fh/55Gpg4OzsfCcMJbiT2WEvtsZqeQ9KYA7ewk2TqBrT7OofuCIdnvTCZ6swXy0
48HcuDOzL8MTB60aAdzFzG9a7z6dQHqXnn5H/uLnYjd0FodVoFNVYterufOWX+uSBT7phdbj0CfG
Ol0ouLL5VC/tvjciykNxlQxptyZTxyStGTQmn67hBfv01dEaMFu2jY5aw9NHhgcIM0B6yqVSs979
nQWht70WmJ8tSiUCNEWIWMXbdExaB1+jBdToj5ZnPcHmxk3Wm0zziQxtqS62noNaGgflJ8HCJkEN
plgtjdGs6b0y1jFpzXqvRYeeoK+LbFPlI6cEhilpa27ayB7XnsFG23yxF8UhoLJsE4FCH7Bfp5SS
k1/9BG2B9gGY2Qi6Z62Ti6BzHNy5Ph2jQuw4FnPRIiTQtoekt6iDaFMZ84UQvHRdNmhNbOfkZosT
um2KfSyNDpiWk5CjJA5OsfLmAsgsmpKNbAFwQdqmtWZU73NfvjeLx7FyodvuDANgxaXfodB5AjGD
b8OJq3u/tZ8cu5M8ANWmN0Y4ByAk9Mj8cK1AC3NjvG+Yy2+mRv+ozOLLBZXE6KYjXvSjt6cUTwj1
JjPwY+adJ68en1tZvmel5iFLqY5ejMiuCc55FQDShkEqkQRsdFHt7MlPD0HzIEzjZES0I7txlUWP
C41Eo7Ueko7HX6uRFWfTLggauJspwyT6sp1t/Nh2VO4Ih6D/5yHcawos15G7CYK8WU/4Jra2OjH1
uradJJrJaRTfUIXoLJeGyVwqOYgWUsAIU5NOX/XeRsG5LICzEJVJhwNleg4FoJsr89ijItDZnIdB
PIxIncOy5E0bU3TvZ5KWJ6HaeDgWX+LzdpPXDOvDg7eBw/Y0JsytixxLBFUREnvmaGmHGsTQh33W
unTpq4eg9U4lpJ8xHw/DZmCNXwV8jpAnLwDjwrTUH6FVO0ysgw/d0LqdsOHgWe4qtZi/ybTHRcon
zQyQcBPiQtzpy5j0LKzl9ImlFRVRwMnZxA2kkKLegQ0GEHpOs9nnLM7ck2syP9Of3RQZnvTG4wOJ
6aatU9/ZNICTzggzyn00oob3hzGhcYxtXOsrd5s6crzD5WNuImdmpj4PEQsIZwlMpxB6uz64lBo+
9jSKPt0o+bZjb5sLfsOFrRxoY7BaEuM+CVgeIhfXS1akd7Zv0S0G3rruBvPQcmpMaH0URVVtjMaq
t1m9MbXgJde1M2vL/WiZWwKnzTUNiHLtJIvk867Zmxxq1d44GwVxAtHUcAd2p9qMK8i7PXRI23lJ
rBfJJKd2s82QuevI6EPkXEDqEBSZGtxhz1diCKtkipFMWwrlLyvF8N5UNYt8TO6iL+yHeujuhHQZ
OHrDatCHjZdOuyIj0cATu151Bcr2kTWmXzex1dB1hJREY+nepC8tS4dBnGK+6ahclg+vdB+Fne5E
hJIXpAjZefk/u5S/egu6Up/no683rJsB4ls64T+onaE9RN+MrJCKkFARZeIDy1kQd2iMwH3BTumO
Msf6GJvIxzvrgKmUoV4qaIMXdH2FluwZmiN396CXeoV27Wx9P3Qjjmn7VS50e7SgULqK3mYk/onq
c6s1/hcH7yQ0Fx0az4AsOpbuvjZ1UI+aCRz5gseaSZ85fIydeSk9tfHVk4X1Jn1jXqRGAvl2xHky
FGhLeiCnyfxYoKpelRGchKHf/v0DdmQXuzoHe6+3oS5s1HleSf3R7Ds+pZWRFjuA0AJHdnVtavcR
6/0B89y4tqOYD5mx30RBjETIxU0Ehc7u9W8nmP6ZYFbxBDzMQ3qDFGwgVumzS8DajSZLMiHy9660
dsv8JjOGHlNZbZrBxTgj0Og64iF2lOgISZYBSKdd7PVCp2eFqAxS+zg/TV2qrxenSjYVM1nuQiQd
KO7uhhKuJ1ofu8v3Jvb2jWlXeKC896VdwIgDQgC+TuwUpK5kFL+c7EJ4DPlGFP65nZmtLDlFfM2c
eGB4lvuXKGqLbRO3YOuCB8u+cgdAI+hMglaW9gDG9QGngBzMvVEVGF+vsYPsN7ZTh10XeocA+lF7
XRN6NUYcACtnd3wJRHKgY2m/ZQ2Y66aCfW/k9wY7yABprpXpK+qLU8V4KfBmn/FMfajQzzX+hVYk
7tGWNXlB66VLyMqstkvj/dRxu0uF/rM00bEykMzQKnpD0vPSOfXJyK2vZXK/h9z41nL7pbEPXYO9
QQp8V6KFT2Wy7s8bHvh9VlphRldMJrjAHE4ICzQCwMOcb+TdIOEjRWm+gVG6DoDmGjodJnjeU8z+
7AFXtnn6Ndd65oy/1jO4MCOLsofQDx3IdCjPjOonlpD4XtiIk+yoOA46N2n6yHL5XhjBrnAXeKwj
KTMwUxLYNHCc3HnVi2JHTjFZseBYyqY+6wyCVmbMayglPOjJeFmM5RmrE9khoEam+sC+fVrw+MOM
Pba2+IomyDJYxWgvF93WjZoPrfRg9AF2H/MOALdNGkVAVjRW9SX6go2ycrvg5LUFTS4DdkBlfzaj
9pWRZlLH0QW35c84TffTbBxSB3pL13i41FQ7IDQM04OFTcHQtQ7HOoD0en9euCYcf3BXJsXezOON
5fQWY9MUuezAblVb+iYj4d63WYPBMuot73HIWE1a/MDh7CipiQdEhHn4mcfGWck8RYsXu9tmmluq
VuZHbvzOqI+Wl9IFGD5Cipr1LMuhM1b0v2fvisRmjLoLSxXhz/qlhaHNYzE92pNpbZIBFgZONMCz
cGbsZ+BVNRLAlgMdNazeVUboBC3azfnDsXIav+Ugt9hT75xOzspB14aDJlhlzOpNJ2ktHLA6N6CG
0/nRdzpjuwRmC0pdCU1fhgRxErct07UxYdjdijCObZI8vJGpGa+fqp2WaJXwZEqEl/HSQ4oC+yFB
z86xuY5GbzNin+doC3hl8W8L/OcQoFMLTdQ4OOWg8SsyykzvMXAlR+Cp+Acn5SltmC4KI/lK6wHF
S7axo9pez/iNw8aEHmOXuyaD4ZPQGIh85HGel6jiLrqzJIwSvfpRiXhAQpZaCTgs/ZR6zEkE9OvC
cU+pBeQJx+lOt6fuDktdR6XqQnngxCe62du37jiBoYoy72g1h7i23unOMH6U46mUFZ7yhROZlQgo
0ZE6d00HugaHOi5/qxyJF6wuRFi5Ftp+8gsdE5tuk7Q2ed5dH8buqciDLgo7q3vvG8SS/WAF4Q7C
EIjvvoExY7Yv3ViActCVUkiMjA0zKDskY2aNlTqrFon1Kl+q8ywaLxxG8y5y+DSGyY3Rg3lTxZXR
921GMVyPGuBFYw2QUe20k2etum7e0G5mSei4NKOwIbMKhEXSfIsMBAt/vyo/DLyYoVvz+my2MOEO
8t4aWuIvUVmBd3JDwEg3ULNowDre6tA9UDcJbvBkuTRVdT+kDWQJTc54dDjV6fFmEpxoUAV+O1oM
aX+I6+P//c9Om///Sxo0GYNWF2SAo3ADJs2KsSAyCs6UoZ5B79Bqlr+xWn8bMJPZjD3OMM8x31If
u1TSJg+Wo+sMrc3jACR4rUdzszEYgXmZCULOf7WFVu2FT+Ekg83UJh3LCKpFY1T5tWNmbNP4rraZ
9VkMaTRG3NuiBE1ieh7qVP5W5FVPFQ8BAfXIWYArbQaLZxezMP+h8ABhE4tT1ffzweOESSzQeK0H
7dE1Rs7jwBB2AX16bQ67AcNmlaAOwmua1lAJU6B9ezpWa4YU/HaJgETTo9DUe9TeSkEQeBJGcwDD
Fapjn40IOwxkYa3G8WFQSs3OL9+8sgTWZH3kCknDCHxClIZ/KzLMsHbFJRnB5c3S/wgsKGliQjWv
K4VU2iFbzCE0rVLA8rRAyR3rYfjMC5JdylqQ5s2jFSBnYUoUDm2abTNSMmLeJBGKTPnS2NuYaX2Q
hXGw1KJVjmzXKtOa81C6TRoasVRya3dbMGVHjs13qcVrLuCzustw0kpfrJpccCaEKQyhHXJQHjvx
U9QhY6OqYemrwW+tW6QaVpOWG6RopB0XAoWrmZ/HbuACtEO1punOcU3fyWj8llFw10eUmMiI47UH
V8JMm+BDEWfjIeu3kcQKWTVPMJMjhCXM6v30nnqhXC+JdquoBXAF0CKZBUcy+bYIdRobUoKEugXP
UuCexrp2znkNxIf0PXiwqItGbAQ+QYKcnuPDNDS/RuQmpL+BGozj9riM/FUtUZ0v6UKKaQxC5OST
ldkaK3LzGZR0EemRAuDXe4TfMZ/IHGwd2RBUhC+kpjQcFhxwlrap/KHm7kFIRmLH3VQGhIXIlgIm
/ofbjtPBhBQWFe4WnI16K453rnRk/Wn8oEv5nta2XJmlSeKaP92RmY0rYjCV4EP/p/dAjAJnrNbB
HKiTwcquEoTanmrwcVBayd54FEH67ldwoDmbtnj7mbt9DBou3UXk6cEOlMe3jtcVYvOR0cQ0VPdS
GuDscVPsMmUtzoWHChxoe57QegwGzm0G41RQqfdYs7pNbHfvE36VlanTN0tmpFHZ7EvmsH2JC8D5
RF4d7+SoHYoc9zB0Pof1VN/g0ofBhFlmPRQgbslG5N0MJHvYs/slYmZSgxO3KzOjJqjhx7EDhIHT
ADIu08+4YQuLU2tr+EhoNHd50zseXSzvkPRR6uRuEg754G8ESSralH4EUYIuaJze54n+nddZznmK
tJXXT3JtWow2g4xuUeNzEoLVUdNxoIMkj2NCasWweKOiYsB0l+3BiOb5UJgFMYjZ/OKbZGS29fLV
5PULB/ub7Vg32AzGVmPQ4KbyfZTFLTCa77LtGCJVZww0WEkKf1z5EdSHobtmaY94SaIcm6zmSqOa
PkeQnTK7DWF2N3c8VTZtqvzRWTSJPwd6abz7u0Ck3oEeyC0Oxh5NLo0cn2ERv9aArkodyenqckCf
LPjsXkpOBxKiU+8HXy6zIiReAoewGW+HlOPa0DV3Zsw5paEHXNSorBLXOy1upTBwlOs+aYyrel11
mtjYoHmJBBMGHfLo3BsWk7m/VS9PYQxRmWrOxTFivHs1fYguY7A3RRn2iUDSOw4MsfFdDnp8KgTg
JASwWMtzXeA9aDqyJeZSn+/AzdDOAI9XD/GurFTsngFBzE0AFhHuAjDdYcHMq4U85Eg8jdkXU30u
tYVhfcKCtLbTDjF6QLzUEFeKvT9uWtPtLprOO87a1KCUQqnvmsUPfUHxYA1+6CkGD+OIR8tsA+LO
HPSZwDnRYLbInhakTRmZ39vIi38KpMlnb1GxdHl98g20xROa16PPkWttDeDUuZ5sO2jcZ6ujiE3B
MFLW7MRAnNIomqMfxyEnYKTBwvvwZopWYBe0CAe63Z3nfke1iNZwYdLdnJZb3c2I9Fgi/WAG4kyp
SmtUbWaQF84dEms2GUwQRtvR8iW/bmCOs0+n4dH2e1AWjokeGq1tm0j9oGvOj91pXGA2bVwGDPgD
VgswY1iYmSLwxxMI0qXw1i0tTr/WDmXOmNQU7bgjF0w+iFhDuzDEWyuFok3BhVqgSFh4KzpTPdDP
ddr43tmJegGvhi7g7C/9emljpH4TsHAOye+12uc7QsVCvndbDMcuywt4arPHTADXvuvLf9ZkqQdk
vAzSMrDeUnY0lR3s6IzEIcV/GBf6cueIfNr0vnbTR3YemDnmvm/7PBwHDEe42moqQUwQYPW+ECZS
eh8W8lt203DWPO1o+HemA2cM7MLGLVM9tKfSWQ++pK1ewXC2KRfWQ2Vkl8+o6unIdHq/ifEtcMxn
1R3N7B3fIZarAEnojDw7LXRA9pnuo5QZ67tUTtVhqtuXQTbaXTej8I+rYXqthbROyO+rlZlQcET6
A+0w65Xpx9aTQf709yuNM5ejfqV3vrxANXywUSdvWAXRvcF0LTiOMBROl21d9sFaRHpw/n//Kzxv
L6yhIksDX1KOiu+eYhRniLUMLMQVUr+qIVq46S9jMTyPnt2cpUDuqHdz9g2X6KVYChojdXYvECxc
8AZcFi2VOwxz2GLGKQjxEQjUM060ATYjjohclse/k6inaf4VuigMxxH6jC5+M0xXoHy19iflEJCp
QyPZfOUBV5/z5Nfc9hkw+33Kc7btxezQOHIpUjr3JKFE0pQPNhhLis8KwEoxy+xIE2xMHGuV6U+D
QVoWzeXHtnR/DKNe7n+JJ88pIAsfJxShXnECt9l696Rm3IHMfXEEoXyalvZbVqfGNvtNXbKqES9C
IJ1MAS6MnK4wQt3oiJTHpSkvUIgBLwQ7rxwLOFjdUWtbTqOtdQmS4BcKLcDO2FCq1pdirO5rq01Z
/UeYXiztwdzLlYB8rkX6aSZAcJcRIIg9mXNqMPIqavgfURQxJcrHdZDp3s427jACkMaUdDuaQMFa
qker9aJNuyz+qfEjjuzE14XVjJXId2R+QRHTrdFBk2jQoAut+5IDkW9eJ0QK4PX5Iq2W18YKzDAw
OdS7MedBaVkjLbYmu5v75Cnzy25PXhGevQDtM7NcA6CS2ZT9apiRU2PlACnSkqco/eDIPohdVOQ/
JKnBXKCQ1+rihxrEOCYKRWKR4DvF12nO2eI6J9sEfOxiis1d3hhbLGMi7JyG7JXqw6ky+HxbAqCf
utEfw7qxzlY5n6U+QvII1q2Wvpaz/aNrSD+Tbrr4Fep+r2oJQLQLfaMjllrV+gxoFcTs4Jl7b6Lj
50IZ9SMIQabGztZa1lPeJNG+c423xGLXkiAUC0ogUzjbxex/8hK7QAByNuuCo7VfUmi7liSLi4u7
KpmSijHDWJFrYmdiqJwYDPEs5ce8aaqLZTfbDjFzFw2neGjJbpbZQ8qJWZfjIyRvpEbxrG2xbhAI
ltHnkoP1m7cDswg3eqaCWs8dEtbR5uOlqfSghA7j0N51Mr+vChLSKEMI8CXewJsR0GnD9K0D92zi
6uK7oAKcTLfhNN/E4gKvin+jEbSHhj78DoRqgh3V348RExYih72EFnyV0oCrYTsXRqsRaKiYPzdn
npi3jwExKtIMS6DjxhBgE7MA4JZMNboGfCodsRLSw47u15LN0baNFCTc7oFEFEzdsRZsI7RFgT9h
JKOHAHNtZoeEVkE/RgxmuddZciq0VVhedNKds0+nExBwPRGmU+ttue1OHfrFsIdcBXeLXW/fBrwO
S2+Qrydy1+oa+pWmP3CqQhqkICM2Axo04YlrtPucHs7KCqlBdnXUwo8VWKka+0lvmU2jLAr/HMOD
1O/G2dTC1KRhUVVfxuIgXRfoxVr3145BrrVuhl0lijdRDzK4B97cxdIiRG96zmxev6YaMtKi/Wbi
Q2au+bZoENyF8EFvU/7bs31EqtNuFpvtTtCOmTxaklGAQyrlSLb2ygzvUzS8LK344Zwfr31N/8em
+IpqIwtdSce4QE+wGoXFiKAaOT/UDklVYJZX4NysLWZkA8+KC9s2u7CZTGFi0c7pLWPfxZh9NIOm
6VC1T2Kmb4SHJ1uVIMlSjnSez2gQ8AddcORIFheZIWYfA1MF3BtECC3ATgV5pO3yYDjKir7XqD38
ef1imKiBw0AikdXD30cWI2tFONus8gjfqJ/ipSuZgXWyv/Hqzr2OMKXx/RnWZ380CKXC8o4pbEwk
oDeMBhPRGDlAdFg92ltBR0BvYicMMDcwMm0vvn+C6pZto4DGOz7xBz3JGXC4rAOFxxYfEWLlJBMV
Yv2axhD6OsHXO8t6Th3EKLyvfNMV6TamO09Bh+3MoYO7WGO+SZrum6AbppMaIRSYsUPbWr4NlT/o
9wzmEp8Rtuf2KRefKrEC6s2ZHDkYjmh6xL1SkpQpLnbc0R3j0AjQjtGlMy3FdJdFgCyyxB7CGThY
wCnNZICtFv/tpD81k4NkSENhbGb5iCWo/Z5id9g0pM9snCk/pn36KR3f4+vzXgPgypSrfUk141Xv
UMBn8NZWs7Z89KRH4fY1X2o1gQtMIuFKNASjPr0ZDo1wK8juIg1fi+uipcXddHHoBNGMwvSN3vUt
1SXnFq2cCSY33jTwtDDX7bWbY8OQbnopStSgXVp4SqYWzkMMgXsE7OdxVQHvsLt/Wi7eJOjPxOce
K+bDays3jYPppFuGSYCjLb574o57pI+ssA6N59IyTyZP81jmWDQmfIINlfyKTXzf1dw/glYy2g17
nyoPYLRY5ro1nrKFvsXI8whfAEPIXN8NrsQDoJACU9o+sWrHOPMVywChKgc4vjbjT8M6su5GXeBc
tdNQKH2DPb7krlvvDJ1YDhteoGFXTM+Xp9xgEsoRzXQYOE52x/GDRL9YqzGXJorvne9GGT9lCQ8Q
bAxrXSzut6inAyVEYc0jwmrGE4Vm0HtNEqrQkeziHGsXKaV4sCCh6Yc0w73WDi0Bod6yq4wezfjg
bge5amaJglrd7YubwK0eVIYsn4fE6bvOMypj26/07dDv+jaSexMdKYnzddjPrYGe9huWIJd2QfWV
EqFotgg5Sr5i2hjwpnIEolaaGGfHdzzkAO2w8uwygxY4U2rw7dYGDhCMbkarmcQLrnVTyNYyRPiF
mSjUGzc41drIUS9qd2h7RtZPVrLWIblcOpT0zD9DcnBxFqfSOI6Cyi97XCaMszZCyIO/fEUdL8cX
OMoQUDrABTaidOx11DSnKXWsw5Rr10oy5OxbfKym12yoIl/q3vpOJlusS93/Fm4LdxR7GDmqrDTa
U7JULA6zBpVaOJvc9J4jUptDZ4YvMBzaCcncTHx0GuEGThM6jGNDrfT3PxR3jj4+mHrB4xVhjkkS
se5M+m9V3yhplKTqqbjH2+HFmfPPIZF3+SC9NRFJGTq15W106dzECVqKAi0LrSYo647/0Blqj51X
WgVmW2Ooghkzgc5POlMavAVCyrAljq2zyKZvomnhLMOK4RM0ZMQ0YZiaoLtydnFuFhtjsdpd1vsX
NC8evPzxmC55vxkE7Qgff8OagWe+llSWcYB1aWYWFtLt58z7gBZg+G/3lSi5esnht+pwR081Mywz
4lcCgxEcgas1c+/W9LTXM0Vf5iBuQFGNk8acSU0ykZSNeCHHZjq2ZXSSU3x0cq0PG4wDoALEz0Aa
H8PliSC7yT5POFPIejK/wCVQ46l0beKgPMIBtJrywmhn5iG59YzIyaWSRdmVCfuzzj24urm+BePF
6KAhnlcsr4nDQLCF13hOCpNh0KLtaMLAet107oNvnZqJhZRAlARYcxLn1wlA6AgA29HmF/iFP395
JZFc7tOafTSWX41m3SwIx1FgcA5tiYqkubL02bW1YSIkZDXZ8ilOqbKYZXlxdsWL6bbfKG5ujtBv
XTWfNYPRkim+aNnd0mr6niN5dqUH7Fy5Aj40kV3lCE40kDcIGNslkXsdpqsdIHsotMfOW/6VnAK7
yHyGVIiMaEhuRud9NdFdMEU/C6E+onU+Xdd8yFhw1YuDgXAL+HfVj4Lecky0h4c6Xn1Nvdig4Hu2
2dWINgAxvtR7Qc94db3y17XfqsB8/cP/BoX+bX6Q8vSb6byzObv6yMfG7JPgux+rFvd+jXuO720U
y80U03ecllfEP9vERXzf8L20+L5uIavwfdVb93o/ZNB3p7DFNqUp1LCrUBxk4MavebxTDVe+EYhb
r//vT6icGjmzZdLXXEhCokZ1iR3ikHbfmauGA07mBj96UV5RZt7gvuz9ctpPzrDK8Mqq75EP499n
wahuhyRrp14HCdS/6vKomLU273eTEf38fbaIA24BhQmNSISQ8Ci5bna0vMoRvpTzKWhIQ0C5Ily6
m5Jg3RT6zbeCX1mBb3dhA42z9SCn/GpFuLmXyX+AawlrgosmepQqZNGwQHtNcK/+cfUvIly5wYPd
uq08yJR4p8H5rB2FfdWf87JGZiL3ZD9u1Sesrpj6xAIyc0zsElxZosSaXWRzn/KZiVl7NPEyqMuZ
lbRidHGAlv+paNBjV141lXZNXB6BKyfya7977ZyX2vtCuBO5RZe/S04mwWOf9egieNF6ktya2fvU
KzqnM+4kCfGcMB+3yN698UkFKKnfyoLqWujeJ0CLq90XV/r737G2S8krr1UKU+5z0yfLV6ZdfDu+
Keq2X6IdXN57XX9NPBpRljxoQv/+e/z+0ncSXFeB+9ZI7xPD93VsiyvZzNS576aWPqUAYLpKfPYT
gfQ0lcdeYzTW3AGt4SQYyX8RA/28+fpLhuoWbjIinhqISZX7+Qf9Nnj8WQLssT8W2YRvGCg38Gfd
b/fkan2p7CuHO1Dt90X6bSzc+awatSs/GDVGvAmQe1TJ0SkhDkndeeq+jfzi2mhEGMH8syLvk1it
Wxl/R/rwKiIA+MF3ALBdXZ02bX5tnhf1t3Qf/GlUP6qf2wLEUjXt1dfSpfwFWvmYePpKvZbWyq7q
u1XFkVbam3obf1dMPbgT0o5kem8LdM6Vf2DHckltN7VX9Y+SAnmrMya1zDPUIqNemvp99eC0w3dj
D8/WbnLBnlcsATxc6gvTiCojkD/Lv15N8Qz/ST1jtRHf1JOZ5t6P+r6iN6mLyQfmrks0pdLm31V/
oOHFqng1lMZbYyj+WzYFfB09flevPJ2Di1RDSZ/XxoevrpHR9Dc6RcGP+kecGlGVH/GHsuvfAzTL
6so2/FASHsJp8w62IZetukqiCzzuEBtGfmfS9gVBpXfGHXXIlZHwZxP1lwabvG9lN2Mxkc2Yt4h1
rchPSUSvaIxvkTbs6UXsgsK8jW12S/mUg2DXDz63dHYjH/KW984toZYnOuVCtcf91P2AtPxNrFdq
ObucDs5IoHOpMcDWb3rpP9qCZtDY/4PCePt7A2jP1LDhqO4SdUMFHVK2xrN2ZZLskRKtk+80mFcx
D/Sklk6WUjn+9yOVxCMtq79lNPCGZ3VJ1NfVbaF+hF3OfLG+JArUv2jia+7iG665azKgn8tOZt0e
UdTf1G1lNPZVLd8RGTWd0O7Vz3vDuE7O8r2ge7LvEfnuC8s6qH9ZLTdq7VdLSLBYJxmXoUqhazkf
an7zhBb9h+b8Tf3eXxAYDSRXs+4NHjBIP+Hoi7PaZ5vKOrdFv1U/V2vAX3BZq9efBgpv/q66X7LU
/e2LYbv404GB5t8j5TsEZw79Xt23S+E8JlAs1GtSi7rB8WvgE2pkfFh8fQs0+fq36WHULMrywMnv
M7J/uNivah/44+2rh4jpGwqwYAqXyl5nAFXVxkYv5O8bqodFPQNd3eHthGThr9XnELNpqB/VrcmR
F+lsfaceb7QnV+rlW106UFaSrdkZVyTK/9JxuoGIWVfWSGpc/0/dvZmbXw0aSSTrfbTkn6fjo2c7
14xQB/UlJn83+susoMCgYuQBbCPMSq6G3n8PRn3tsCv07lOquT/qRaqlgAR67hPIChr+Mahx46Q9
qk9SvUuVyQdv7FP3/y6g+uN1RmxGDXOT2+bvr+v2k8XsWu1BbjO+e/MZAM7zOECeSeInt/BxANIj
ZDtSG5/asjyt2xPHAQsi+FGPptp2Ykd+qWd6af4NHNlm8ynTAs6u/6086nYf1e3o7xzNfVUXbpjv
i0B7gSkW4h47aVPzzrqr1lx0x79ymR5VmIiizauV9m+RU1ul3/G40nIw8ytd8Wtn9P/8vLoyoN61
nnNUWzcujZuvaqS6n25pndwynj5hlGj3Z6BrGUsaODyKD3jT3x3RZTwj6t7o+/rep5wFl3tVFYcK
wrPn50BWz2p1wlhBqeHcWy75BMV0UxtfYWtEX2bPvc1Two5D3s+r+V+o4JDpN8uZbxmZQUSlv+AN
+VF/ZTQqtUyv1bbq1tNN2MHFOCcyD5fupsfG2/8ukOpTYADxbz2U0Y+qydSnq1ZIrYg4H0ZHQvxu
Mu1IOZDzp13Ts8z+h6vz2m1c2aLtFxFgMfNVOVmyLVsOL4RTM2cW09ffUdo4uBcXB7tPt1tWSxZZ
tWqtOcfE7yFOpkFPimgrdZXeyzyPaWBc7Y2Jt8kOpK5YluuLCZlA/UTv6xKStH+0q5AeRVdVE6XT
9JXGtDLppStq03MVECvKxQijgMEoIaBDUBybnArS8H+wLcSLKi+usflPrWrqPmq94a11ntUP9v7h
qUtyNqN30z3GafStoil1WdyLM/XK/7e5FXP3anXeEkkwjbuDugtVlXJf4HRyG3gofem9CxYKQ4GN
Ck/rh3/37Y8VSEUc6v1WdPpXlHHnaN0/4UfPk28s1MfWUZOUtfNttMVeNJxOB/GrPhdjjr4j5teq
3Il8Z1/a1kY9pfovb833WT43RO2qi1P9VFsPz5tRru63j0vXD+9yzxlCfUrqbd6vL9aqxqIFbvyF
Zoubh7RDvlX9N3DD6rX7xARzoa49dSPndrOuRH5S71PdUlpy9Sv35V4wxpy7uWJxrf3FibeXo7VR
D1F3pFRVpd0hW/aH/f2jUZ/T6Nnf+lR81+STuFDTy8TfD45Gla/9MOqAr559q8doffoz71Au/oKK
/ABl8ig44DF5/iX2hMrBOuUzDUaV6RFE9jfZ84tcjk8DP2jDbDbk2xw0PyQRsjhrGqwZtfejgOVH
OfxCY/kFps/ZqlzB5eHnU0IssX57tleHpQdp6XfJBwsK5KIO90X7xNzhLa2T38YLMHbzXA5X/IBU
HST1k88ioPZhODfnwi6ROk9XG2mA3lffvoQqxkJh68a6NO2jRsbnPPAeg+itcoh+nX476kT1xsK0
22rwNlCvUipwFX2rt98S3er58r0d1mqNVn9UVcVL3+s/6jdz1LNGzmTqDF9Iuu+rtZp5YeT7325P
MuOazuiRBNVf8CfoaTFDVJ19VU+oyoHZoVSLzCsMpPttpxYgdTuqbRc3OIa1HBp4/aceVxrykxb6
/fygNhIA1d8mfSstJsGHBVh9nzoxkuKyS6t6k1GbL9TSFw/Dhx8/pV5+P4ZqjfwiEm9lh/YBZ8if
uhlVbeVlmzprfhw48hbhKuoGUyuGDN3/yi5eWpfuLMSE6LW2/1tMVD1Bg/Tb5hSf5O2DOqWoLUAt
InlkPnURAXy8uljB/dz5rM5Y6l3atItkn5zHKSGj9r8dNgm9j5GvC0tcPKt5BlgErCP5xoXxT5Ua
6lW62TWU1VXtLimxYxp1rbo91MPoy/85TKC7T/VAtXZ4WbQLfWOHr//rXku02UPNVpdS6an1psLE
2g6s/7L6c1r3p4gRYVC3GHG20oW1aYjhVI/1wui+fKl/Sb0QY7B3aRtsLce/ddn1v0WVoissPwjC
XmGyfBj1bdsNbyrJuIKtys+bE/inOhWqsg8q9LLCmt/50y9RS+pWaokzbhf3ddiwvl2ucj1AttQQ
GUAVpM4YY9pz3rgXRQ0dKbMJNzXpP2qlUB9W7kY3XzupF+Mk/9VBlid+baM/yPC5IMqPUuQDYesZ
1ix6e3UeCmnPOOOjuhzVf43KGlPXtrqAmcLSateAK4IfpAJRD6gzLuJCpt8OioG29J8jEbNh8T7D
5LEHf6Murv+1HZpgPsGBWKuPXNWtvSv3ksYkFv9f/1ML83fZEFBD0wHx4Hd4Kk3j/f6yrGz66hgp
OjFB9bb8va9hqRX9EgXXv0T+i9ro6Z3/K7T0G1zQIpsIsKi4WUB4mag8/XQ4JZKHChC7LWnpB8iM
Rw0Xx94ItMfMtIxVFwZyM5faDG6vtpaVUf/ZEakKahQWJ9jSqjI4S0mlOmnjYgAYvZbuEB2CiJmh
AdDaKr90N52f0CtvioRxLli4ZGX5auyU6vk2Hqxj2BrTth1cFWQ5JHsanuCzKrkY5yJ8ys2RK214
jOj0053xkK1vLDMEMZN/xwaZ6cxbhpfIFH92JYgetOAnsXLCsoqqA6accj8GqQ/U1SzxpeTeZjwi
CTSOQsTvDdNL3gDixjLbh20LpqIP9nlOH88YquhJ0H5NXLjYjRweQyQWi8huea6sR5Tb8KLpOCIF
Ec6FCBrrKCrcJqa08TBreGJII8jM7jnHurkh4eFs6M3aTioD3VGCMGARFeW8ADjwk+jds8iNZoXh
LePcbQ4XEpSTg2aUt6xHg0JS/EeSkYwD3WYXSXI1rULiTZl2Qdokl3Y0Ly0uY9RQk7kpVYnUEMCy
yp1qfJgqfGIAWvu2/s1SY52B3ULBws/aEuMqGPFezRhYVnXVr8wW8RkjZmZe1dQDJCIkMHOTgzk5
9cKxymLtaNiDJoRfS+YMO63rGyqB8NUUPvM5QAZF9tqJccOoybzkWb9PQXbgZ0l8lIfes/BNTIxm
8yOd7BxUmWAqqy1McBKQKsRN76dv0Ogn7GugkSJCeYzmlb7wT5zGkB+qcRlE44k5yauIY7rW3sA3
6ytQ+c5uqOPfoiGixJP5FVVwtqXlUazc2t2mqUe2YeyybhiuYDVgNNPk1qseRshKW+3BkclXL/U3
kSPLCUYfNm+sS+xC1qaNy1vAB7xXY/a6/iW6m9h3YEj7AN3PaQ4KMip11gd3BGeYxtECnDV3k2b8
+Njykj4F88EkBTir9lQ2M15Qej2ZVm2nJNynJhdNhr4O0oua7ZJVZoyHkQ5x39Bv7oxGKcCnr6jv
xNm14MPJKQz3kjsAneCqt77onDubTqdV7WTVgWJtPX6Hcj557GOL2KJnPFQNI2Rj3OmNna+Nsjp5
7phANJ70TSBZTPMAu0lnz81SL9oDdsaMgOvSZb7mgiyL5nw96gtk4OxQGgE6cYnZh/CY92nOLqIc
rUOqGFJmxvC7rmrExItcoOqPelx5pBm86CoirOOUHAd6tImmENnOuPPaAS5ll1O+zLshdpmz6DJf
0o9fNiSo9UIGmxndylrEEcTmFutwM9D1lrjic5zougAaYxeIexP5rDuW2Ma8MrA0NB95FX03e+gl
QaPhATnMYnCXc4ntWvYy2QaCCUI5NN/zP6OZ3jM/dJa5az3gkcN345mrrBs2bYMfySFZ2cjHemMO
w6YylQq5SLZDiCQkRd0pY924DXO2TpQtckzbQzPzrl2zdRepk17SCfYaSUjNGqQcMOcQ678Tf2mY
RNbedC39wthqc61t8Nkm5lNZT5AwsCv5Sjct6qRfdM2AiwqCL+mP+9wnYdkk5RQLP5Yz/AvY40Ih
VsVY2ZvBpF/RkfLpmVh6JT3PQpBKhoM7sHEXoj5ZTMLhrGSHLyrJZUWOV46Kb4J/4ULv9m3jSHRg
ufcCALCg2JD5ClwTYtGIIX3IzH7fmx4CHi6HNGzkNQFo5gsG5WNC73bEKDGnK6vyewQxtb+qXEGv
GYA1FLYAe0Yi8101/vODLDvJodnn2c3EhLrLUjlCO45eXTBDhwjzyxABGU8H76karJPZ1AxBE01b
TngfqQcsPmRiXZwBlK44s2UKGCVlssymkZuxuUa+TtohW0XE6GsNEH3j6olYpRJ2uNcVqzrDSa3E
KSgk13HKvk9HIIgqlxscqbdRWJ9+rQ8MJQEn5sVNDN+BhZBEy1A4+mZxdTQ81aUZ5QuSWf5F0Viv
Mbl+KqnYqtPOMJS5l9vw1fd0UqEC5A82UXtt9Dn51g1yq0pD/rE1d4PKhdH/kwakD5sSl5oGrHLh
9MzRE+MfkoqtKxFtdS0nhMAWW4LTvuIEJQWkia0RYGkoIexQ40/H6lxJ239xXIcF3hsRTyHtJEA+
WCR44n3L0tnvoe/0Qts00nqlC9hw1Y6QLYdDnYxXMrPacp1RVFIK+Amg+uEngpW3GDzMqqRKNWQT
MLIUDzLT8J3SwFvH2ZPjdDvPrE+zOz0a2aFr43jD24ZfYcgPqVRrFHKfLeTgZKrmRTUSL4haKQwF
IN/ilofSOCApxmmL651JMuoGmY6HSnosN32PfIBAPq3Az8dNtyJjiL4Bjhs/Mzee7VWHwjN35jgP
WzRDT6UgomXU5MheNQs2S7NY6TpwOV85CTisI4MIJWNPPOLGiPpyiCWCUvU8lRWmi4AB9iLAneKK
4b2wXJbZpqDnKD4EdL3VnDsbXxfVwurFh57J93JgkOD2MaogCNP48JHcI7g8UCM0HE8LE47xy+iU
eI3T5mhkEfV+n6/smKF60L0MOVr2KMueM5nVh/svkWnUh3yOsTim9V9tUY5iALnYbcCpOj/1bWLt
y3pGiaejjmub9CKMJNoKDkCSnLqlTNubxAAgSu0wFkm1tq1mb1sB+LQhKQAhdDyhj8MkQymXXXMo
ClmKk9TjPDHXNfnSjsos66sDlCY8/U2BmN/Jm/W909E4XApBxHLlUp/q9cBYEw8ye1d9SPOo3Gim
fh1mstcop9kJ4V0xpZYA/HE+kadCEDjntwA5HZdBPPgltaJIWR7+54DpS5s2EsVVNqHlS4cRzXuE
KMMwrMUIKqYuybet5vzooucjHYE9epY/tsn15kh0geXI8Ji9cEhjbQM6BpWFdcsUlYO2NPBlrNq+
ds5R24XVuJnxIg0zxCKvmLY4m9ZlXV/VVdJXzFBlRau0sVtMqFXOQAFvBXP2RTcaK9YJCg4VsmDb
m2lKQfpChVzq1gTVlIR4G41S70Ybb7LPpglo2CpAZCPVRfSm7qXXkD3oByc0GORJK5HtZcugR92X
hha4DMpYSLvxGrCYinDzViiGTkmvlIHa0TQz7P1ju8RwlaIEC06NOf0kypeVy/LdoTxxSSckNxvF
zsw+FIWGuUI6uYbpxry4s0+jpYulZySfGvE+ix5dkqG1f8LhyvZNcFOz9RkLPiFS/86NPVprt6F9
N/owGkFBaxQmWW1fKunsDTTOCFUORMmca6KBMsxii4nb7mD0OfCnEQ03/Ev6oxgE+aqufqnuj7Il
LigXTdm8vP8WlaM7k2nIA/77hvv3xqL+DYLqaXD8N1uj75VFlOsGLjA+b7y5QV6t2TOgMuxm3PRL
p6/wBhn+ixjGh3DOPO5/fgYjXNu2aFqKc2qDVBKjPeMDgxCEEFSiBg+qVxRWCJ4QK+l69yATtL/h
iOqnyjqUfAGNRmKAOzqhhlpZfWeAgm12RyOwhzUxe/9I/UVCkQfHMIIcl+J0D73gL538x9n/7TqR
rCAZujhkJzywcX0YO+vCLg4ynXSNloxIT/tB+PA6oc7dKUVzlHfRrgvBeNKbz0D0kPJUuge2AhJI
Nr2y4xdDhx4T70UGzHiB8XDdVfU7lgzf6tBdYbKPJqWVMMwjkWEfrVdIiN1UKR42WEsL3G3jvYZ0
Q5Ydc8ZFTx76TmoxgDIUEdbADFiP0JZ7M6G0PWDzIhAZMp0320YCQewMB8kGg+lIs4jAb44vs2Wf
kC8T+zuJEyEPwLY5UTq44SeIu66w67Vay6cQH9CEjBpIA4njiDiCKsEKxbQQSjNc8olpMr5XLu9H
ApsusYQtDnP8ZIrs2VVSjtBp/rxKuwwh8YUhhNOhpYFshUscLc+t9pK2DvNMGPXYpPDjgn1fRsl8
ovF0sj2yjwhjWPpdg2WnzlGw9x7mXeumGyaqvaI5wyF8jugeLNqcjR+iycHUwrd8Gl4hyr8HRCct
6jw+EBQHEzyIG14xGghrbC4GjIPtrE7bDRaOFZaXPw1N2aIh9rD8J2KiOqLEWuswJxYDNBAHUr3o
h5OAjLUISjqp5tSpTBuKtTrtdmlEMnAE+0KXzRLpxmvlEpqQwRVWwREcLohyWiPS2Tpj3B2MNLy4
nP+WJVj0Jekx09Iug+9Yn/fYorOVj8Ku1Pyz2Y3dmnHcjzZ00dEeoD3Mhr3XMFwJrc5WdoV7PKCc
0TIJ03hGOK3TmduE2g5piNjh0P6HKZioemBtTP8AnK9SoE8IOev3Vkco7w1ilSCv9hNAwi3uHzuz
WcfhmuEVXI9j/9gO1pNfzJeqx3EauNMfQutn+hjrFo3rwmtzHDlGsdTRRqI22DV6jYaW6mjwtnk2
XiDfHAieuTaG/e74KeiAodpM8M8dqz4WNspE2xNPfVLsCRhi+t4/TFnxofkjwUDgSXXcSeFE7ExD
7FWYeI90Nxc9/vpH05QfIb07VJQzYY82RYDP3YuRay01fvZBphFqBJr8hNKx159ioqCNhI+b2U0b
ND9Fgq1t7FgkRE4XoK/a46x/usm4iLPy1JSElJPItBkgNSzYJXdvxqRCek0EwxkEBdfx9xHJuGun
6/sVNGWD/mPUCBQV/ONEkj12+Vqj1yXHwTiUCsjeuuV77pCQ7sUW2JKrVugMybnXcR3lywbcjkxD
tiQaz6io5GMbmWt42uTKaP6jp3l7BOn5uh3kUThyocTQOpkwOxxrj4XG0UFq/kaLnTWQ9mkhXKFh
yIO44Rq1WM1m9VbY7VNrNogRQBwU+VQwfqhWekYtV3N9b3iSjRj4x+2IWtX9J0QCS7A514nzz7De
EJKN6ojxKFvQIIWHd0lGbH7dydJsfyObMV1h93phdb3MkwM5lW6ZKsF6O7nEYEKVaYHzZEOOtqe9
aAhE3qpdYNHK6MjDXKGcjtsjJZWTEKuim7g8B/oXLqEjK+QwzQKaDoc8Fqu6xf/SRZG5QiNWOiyJ
hsVbEt3zCHxwEVlVvAxPDVaZFX2NjU66+VrThEPLVjzdP68gKam7GCbn1dZQh8LCr98BtT6ERnup
J7lrMjaPDq+8xokUKEZHyBNYED1FCxya2aUtgk83Di9zld1aB3lKCofPbkdsQVR9//cXjT7Y//PH
+19Utr4pk97eyWEoik2XwA1Hm0UndxoM1Xiv/vsaei95nJsM5N39t3XWwRuBrQeqG/s1ZCi/Odx/
8Yp+a/qZv9Mc/6nW0cZafPo0tWmC11aJjuLQYqz6SHz94uj5S231tEYJ/k5iTHtibsSjE8YR68l0
SAtMxmEnaNdbkb+JsgQ7jxvk4B1WJOKZW0EwbYinDA22O1OB+Cj9mGQRGkDv2pVbMGM7IH7ZKcwo
qEvjU4t4HaVl/3DZQrmFsq21ZbzVXGNDIAyeoMnODsEzIP2CMwnlU2WUihUQPyZdp19N64yqhXDD
oQxg3FQfialbOCvDbTMPmNqTyFuDyZbAFLaTHLGa5VR9nYUX182IvnLXkxWc0aeyI/cFAOraeNL9
7qXIy0tbmgRK1OFOH3HC9jWJKbg1q6VnxQ+zlRRQ+7ENVNyxi4QQ0tkhwNIT7h91w554QrkyEKOv
Qtosi5rUDJHZf4GRt+sevZYg6WI76cGTE0A1iMbqQm3mb7rQSFZAb8FzzL2rSqNLEuRklATlQ5Tk
lziVeLPKx6r0l4WNh8ENnjxDexIsuegfHmVI1OiId2nMpxuTPdI8AAD5HafMKcBPW3riB8HHZ2O/
54KasBABL1CeBpm8jxrHf/BqOghLjTAIAq+HLfOKHILPQpvHZo2s/me2mYZ5wMZNvKGZVtLEwnos
zGCiGBivWviXhOVr4Z3agT6T4dMSc4pi74MqEKOT7VISm0aGtqgz6YQm9Ey04SHVcVPF5Mvpxivk
nyM8JUKbwEpRnCNeVE9OQM85Amq3VN1lXF3+qfW661QzyWhtVNoheSIFF2kUd0eNMfWyw8tVdhFC
+gABA5DjRdZRW/iteR3tcuM3Wrg3Va2PTW89BeEmHZpHO+kOicg3zGa1D0c1Aau+4t7HJ6eN/Ydj
MYuMW/HXTOyG95/v0GhrdyYSoTWxf/asesqL+55fqzA8EIY771zHa2hDAjzTmq0th3cYgf7G7MKn
UBLmNkJhwzyPwtqGnnyyDUMnNJNUVBualRxKndyzKl2kXTfviJ/BpsczrxtC5ha9DIYNUdDjiY3/
KXfrcgvL5ETuWrQC9ECnpC6HrR7YLyFd+qWuc3LRctYhRPQZlcsQrFyf+I3MJ/6qc2xOmpy014Ge
/9FszlZDxrNb3nmKqP2TKKcjNzXYMQVY30BLKRtEX9wiaWAgsSQ/8iD5KsqJkLoaUXQ4/svK1MM/
wsoUgELatP48LibEqQ84QTXWbaz/uvpjbaSV3HKyoRMyPdwfcf96CtqKjyBvnCUP1lejPkSnYsAe
PQPT0LnRVu2oxfhTZW0/uNNXj3HjZBSG9XD/hcgc+7/f5a0PJlFweLx/zeqKCT9Tc/7/HpvPlIq9
107buXCgG9z/uom7+jiZ2dojRa5FPsfTD9L/tErvK8JytNKT1McnbXsPOBP8h/sf+zlrT844oGPn
S/evFwPsAACzM41aqjlSfwVt9dkj+ur+5zo1TmUU2vtJ2MbD5PfVaQ45b0698SCNkBYwrh9Bi1CB
EP7vFzFNBFQ9uYFpjEfevzlmYuJSxx0Y80G4qWW5aUSqEbLDM4d50Ewr6n9nrxcZIkj1kPv3cuMM
4Gg9iOfSgvhGaxTSjoXlt5S8w0TnAFOqv+m5aA9N0+7vf2HOcfDQ2Qg3jLF5vH/p/v2+b/3g+gl3
9z/dvw4ay1nCrlGsTb6pwlSxmTyCFu4PuT+tZRD56Mr0DJUkPbOMRydk7cADB4l9AZG+1lnT6f6X
ce0WBsaf4ZkVHGxlAe4viGGPcErOgXtOhIewzBkxgSBysF+w0mxjCD3rTGc0UCbl8/iVUXJXmF3s
pip2DcKkCN0H0UBdsfWQkupt02zCIIcbpuxPfjl/JyIuFzSMwHmkUbvD1mcjt6yNpSeyj3myQLxA
ZcpoXgmSriuN6T/24d1M9KUqJNOMKqVPfZBq7qOXsLAwT2lieaR1vgfsuwXx0W5wiPpLM+hXrTfx
ARJrWxvxiXn34KnEdQ8qZaUSmAoKdk03sZezJ6eo72dDZ4DDSYZ76llnMgJdI1wLpiQM1Q6DRxcG
6ue5CuXGD2I4ZvY5xfGFKRgzZxY+GA7yds28QhqgXq1N7M269h5YXMpDYMYcs2lOOPWnW2p/bQiU
nhHPPg+p6mU4X9o05bsarwMe0L3hligXAptKrDNBljWuDO8N+j1nTrfa5zLbmiPeqOhpyrK9HLRs
59mEEoIhXVb2RE4lo+DONs9u0e1k172bkXd2aw8mAEOOqul0lmnWQYbtry5i2CxpTnlmvoW1S53P
x8nhC+0BrzccHxkDUhp3r4L6PHQUrH6OL+kI4mrOOEc5XUXvO98VYl309G2AgNGYGsWD7+WvFqeg
NZ+3ZSbbuQUfZ479hSHLK46rI6Sn22BwUQ1NgKCl5LDedqxldjhdmrC+dE59iqsvMxMLf6xXORBB
z+3kzk20B4vDxiqvw8fCgKRe083FXrMckf9jPOtevRnnmo8hkl5yC2TPIHM8FtNNG+rXkCbSLpRM
iGqp9Ucga6u2HTkIV8WPyxUZmWoAm+OSCfX4j4A7IukppeAIdku37P9IK/tIIzbApuSDLjzJqUHv
4FR4azbrQxlxQvKVfcIURbWqnJngJQdBkl+B1KI1irARDVv361a2tgBIDgalsFBnzFuzhvYBo25P
Rhs1w3BpBrbNyFbNbCIvCUbZDEAsCwY7Jwcov9HbtwkYxMLSIIn37anToidPxnvD7Y5kvVLL0oby
DP0G4fkCr3lVDtM60fI9o69x576Vrpmi36svYZhvGI8CG6eZ6NGXIquxOpJ5yKyw5Ug8eNrbmNfM
pMEZpS8Cp59sQTMk4c3LqnjD6Vfx3TSOnR6cciBFdOiilT6J166xr9gRN0DhD0GRMwqofTgHHcp/
48QExV9xzzHX15DHl7ssmw9YwkAS9hQMVbPz6rrc8TaOY9M9ugnWP4h3kCLktq2GG+Ez5OJM4zvZ
WyuPDxE9wbRx055JONF4nr83Hcta6LL7zPoOkVEend1yfiwQLTwElfkQNowZRP7P7urT4FgVZ1uM
jK78ivHcLYUZmbR6aI63XtUtIbx8pjSoinJlGynT9jQ9GQQDEr7hgqKmvwc6SHeh0LlnT+8u+WC8
BV2/1dqs3k+6w1ig/JQqviKoxAvYzGI3vAxIdnEbaGdbp7zFFGjsOF7fYGeudADG/phAmqvZgkt5
grQE4q2j9rSld8iYQLR0cBNn2msZ60g0RRlZH5Jytayvc6ObS8ZymKSFv7BbwLi97X7W6W1ghuWR
iXwIJh5r0xSu627jDxk+4Pqc6ISUZDNUhdQwjrXlPTue/5Iw2WWiW1+mqSJd9jLXwMoYnq4Erqpt
6jlXkoCgrc0duWfhrx4lj13DpMEXjA09EtvU1avntMdyh9AfxvUJQFDF9nuFd4MSwK1faUug96SP
Aj2I/98wjIChCWHEyMgPirXp3cNHQx/9sROobqDG8CI7clG4dJdJADawy19r+5mLCqlERqBcArTK
1tfhPDLaCCDp6r71FouOgL42on9mO5tB9B92AzP3TOgqK17cAMAUtD0LOt9Y56abVZeHqEJCyz8l
Bb/gmcTaLBkWzWVDDHJcb/sII60t4o3v+g8lY8mFG9avVIV7F4+bYd6UEGkKAUI6juutnTJi1trg
Bis/QaA9Mul6RKJ9q836d4IKSI8j27XQeh0Ur1tTPLcSqUD+6SU5F343/tDHe5DhunSTTwq8oxzc
/RAma8fGCSez0F3qfXB1EQbNWXK13TQD4Mw0Lp2OQ6dvh9pqt62Wq8zC4ZLX02eWPehV+jKKb6Id
kYj0+R7Q4CoZxHXw64106c8jk71kIezexDfXPMPCa4BbV1X87oniO8zDFgYoPEmON3b4xbCUKI+J
t2BEAR+FfJNdcyqTDJEkdE3PLY4ChYUTah+EhtxEaH3YCZeHNnKaLGlY2Hb/5o99iwqBT2OM9J+q
1d8l5xZE11afpAuSAt69yDhlLiN4Y2ReNZ3QVhCPEV/i6FqkwEaiTt5o8pLbE9/gYHJ1JsYVz9lH
jVZjthjAO0zYmyR7shr9uTRwJJDVVlXtO8t9NZUlTTy8hBVjTl7YXk7ObXCNHy1gzhYz64ksiiK7
uWatmNZe/lk17JhtDhySrSUt0CXXW2eqNpmbR6QbNzvdlu+iYy2azOlzcEBvoap8Doymo3NNX1Y5
2HrUGxyLGabrXFa0ksh5Oc+1u07SY0rrTwgadKIE/VDDdYEEzsqSlBsiMWACjf3adkxihYQtjoV8
BZV99jV2abfhJ+tAbdpO/EZP8wP+7duQOi9ZHXyNo32kPFmnc39hpFSewxBinvzwGGkG9rXRQBYM
unYJx+SFCvkBzCMtPOgHy6GyHifuXQMnv5cQ5WfjoAmzbtXqeKZG/3VoIlhOWrKZkgmnY/Y2Wgzq
C0cn9649uajEUZlRNQycionweTVsbq18Ynw7+4C6oMXewoIwlDJjMI3J55M+9L4p04WZFs2eeJLX
mXbXWJXVbqiKFkHjwYp0Fnv7lpDOuRJGf+6d86jhoaCwQtVUAW3wMWgCgYhvhDSMizaa3rtAgFos
DzPbBTBTlsdw3Q84ZGlPHyHet4uMOEYyJpn9oNZt6bl4Q0IKooAYyWlyAdlrrZfRBVNXsHSwxJOW
vfPROY/Ulhnu0CiL9vT/UZa8Jx4Bc7Mb75Q1wxyV0KB0by7fQR/DxyoCQrVppyMyaTWE2AAne5h1
XOiqNcd1SOMjfZgFVEfdSz5BdpmBxSSOu2kKny1jPphV+ZVqJKKFzJarAgeE4T/hav3LARhx7kTM
4Fq9ApEkr4xd/kXUAmrH6Tw6NZzmic5l6v2ShyRXtyVx1gMCCdTajc7FrkFNirsN/YKnzEJAV0DG
TK0eb2iY/M4kB2Fg/xu6N2n0K50LT+UguHun3SeJ/ahbRkGkIrhixm9EatoQC3FNYvTrKGrK1L8k
MBwX/G8V6vXO1KFGcKquJkt1MXIXKMrfKMz3yHTegto5JU1HhEf32YOVpunavds9lZksP0k2Fgsz
tL9CF+2IBUkIIk1KY0EJl5yIpI9penYMTv16Jl4dIpD7IrlEbol67I47777Hqbi6c47IQg2YvZHT
j96fMnPQlqhv2s6EbzxxuivcniN6PlwM6y9K3ZttW7uQLHTpIQrE8/Got4G2ZKWi22tbe8uG81dn
46038+e2E6d4mrjOAvcyN9OlrmV1ghv6obNT53VwjhIus7nP2IuQY3IBfiSt+aDXwKph8ixG2f8F
0r95WrQmWH4fTMVvbE7c2/kqkGztOmgSl8VirXMFEp7VbaWXUmADaQUANoX6YzIx+6zZJ5eVzsDH
pY0F+nKZZeY5cB+YLv2gvKV2YqpZ/9JgXBZudyLH9VFo4yvE4092Vgzqu9ggwWeAHuwhlnAj9JO6
lx0IWlyZWYr1wP3RSpuMLKBjFPoO+kU4Km3+2TjpZxGltBkZN7haFJFzNG5Af2K77q4Uqk9ZPd/8
sD77U7DzUnKTym6TTXHHItgf0fmtERSeiIXCVqwahbqRv+Gq+jQDYqzSVF8khFunNm8f/SPN8iY7
O8zS9cqi76H6bBjzfZaFMiYhKBmQOaTPxP3yfsNX5IUJjTe/WoqE5V2S6zFiGQqybg8JpFhYzkjj
ERyLn3jrSmD1sGk7OsSmcFsETb+EbrrX++xXSzTAYLCXFiVDjWFOt0ZOOw9j/SvJMQjF+EQ808U8
lq07V/FkUCTlhnGIteglQIlAJAeJU+bVAiRuk5kNhWE+QwuhnGggcWmBtQpoGzJtmbRjT30auA6Q
Q3KQg1U+GRx+zRHPOjUVuIjtZBJSFg+ncMzPUAeKnpgB+mnRwNJ7/yHGmvtLk8TX2CNJksUyYokn
WGHEraA4cKe1hp4R8h9+zaLREjVQYj5j0+vSWORsx5UbSjU6NqJb+qa4AATZmIm6YqMYMOlIWrJk
Ck8p9WDr3pW+AbdTMbybsvyxIa6K2TEvZSRYsueZEVX1W1ZddPg/jJ3ZcuvKdmV/5cR+Nq7RJJCA
w+c+sBE7iRRFqtl6QahF3yPR/U19S/1YDejcctV1OBx+YWxKFDcbILFyrTnHdFtGwrPZuVZPlkOr
MiPX3RhHsWQCgK89zV5l9+pJSUR0yoCtIX9rpXxxatU9PQLM6wq2ZPzgaLRPE6HTZnRZOghkuqnj
/qhr3T2xLMaqSbxtT3/OUu7VDptkOxTPmSvWkWelN/hw4fhp7LIimoIiYoVpvHJX2uoSDcJam+MH
myH2e67J4As5ABVMHiJ3RKEKOBV8KC3iY2O4iOXd8j4ajA9fa1BB1ozP/fihGhm7q+FU5Clsie5D
CYe6nrqcjQ+xYgJvDwjvcYgeOzqlG1ACR0jejIx6e2GPxhZVJfbq8gzEFD6d4X7lIRy+BusNFoN9
EE0XJDImhPmSArPce2XwGI3aezj4x2amBoEZoWYWT4OtLwkfsRc51wxalfToQ4vIM0iWSotf8d+3
G2kerLpl8eEChPoDNZA2HiJNyE3eDoCUy+mF+NkvmFh8I6wxMC02xaw99ofkhWveTVD71zCkB5xV
yp0xSB+e3V0MSoSGmX4VPKhcy27m40TkHCPJ6AOvwOFBJpVckOX3Fkzm/cRWMQ2re11jvgwl4KvQ
qpWmJ1zHfLUgvHEnpvhFJCg4ccDzlaUIJNH/dcTYkIw5rdD/cWmuwmole+9MjMh35iQXQq5JgB4f
q0Le6Fa6n5pwN3mkzRU5fSK5st0WHB954fMvDRdQGzCw7XyC2CE+bpNgW2zv35z7AeOFalFF7t1v
eGTxDtflrtRteyHILNCm2zHxv5QcnUXbcUkR/abFw8k2GMFCaQSvjNmRJhYZhmsiaLyYHnbITDsp
u9tR1FvNNe/cgh+wfHHMz9cq5UdXZ0waqjr72BKevQAkr0/+U5lrDvpUse6q9jHtV35rfZnztSFw
GVX70Xg/r52dNl0qn9fja+gzS0idVevqO3b8rw5AdmMsULDDJFJ+u7e9iOsbu9WF7FDgdNXsSmVW
Xrxno3uynb2uRelSVWRcFCQgE+FTPjdsUMtw2owdbcKxo7ZSzYwKTNw3UW6ZKT92CUFKKbt2D3uM
mbdregIzgAuloBrIK0Cz/GomWXMj037fWASzAnyEfNJc3aBf4Ur6CCTap+Bau2sb6sxOl9m3QxKj
TKo3AgvjO4knFTimXExs6Q9Rrl0UyyLLPmWXSt23EfhlU699v78oROpZHN0TwdUwImlwXpPBGfq3
pa4htKZpuSn9keFiYSCiiK+kMW5jMwlZEXFhp12JKClHQW4E3XOXaexmS7V3AqyNrXqHLvhOyg19
qqT4FnKwVn64MnqyWBi07Tw0HEFVgibMypuS4TSZEXa3dXMA0LO0QoaQolFZwi9Qh3zerbTlwYir
rZsOd64jdx6SstZ2c5wVMaQ5Hwpgw3htJjUBzVk4JRAsPSaSZjxiG2cuObUvEmRxQjQalApK2My9
itJGRRTGpzF+pRT1YW8jA+VA6WPv25I+3nXxIg0JsS0+Ozpo4a5wGeLnJtPetQgzOh1exVUjrmqk
leSYDOuR5tjOCryL6fbXVoIqTTwv3ZE9jDYOxNAyq5Gs1MQdF7FNfVxfmvxM3g+XPlYsuricn/oO
VBtQnE5jTp3Bw/EFOmgAkjoIH0RQzCYKtc8rG44QS1hPVRgMKH9Jn0mWIdvYVawXGyfrVxKtjRn3
YqWUfAF9f1Y4ebFwn8vZ1uwBi5pSTklN804aHa41ydrxOn6YQjheVeXDJ/XaPddHfBG2JMG6cMha
D/iSkAkL6ClAeFVV+PvUjb/c5sVJfaxM2hAcHV2eaatBtZZQyzCTViSQQvWD0+rlwyp22BLhV501
vnZ8w/h+o41S7vTCMBbs+yl/7yKZk6VZMwWrzPshKbAPjeIFRE+yoig+minZ64zbD7EN+8Iu2k9b
4dEEfOsu8t40meNVwwmG2Aql8WdLQCgSdGAcZOCRN+C2azJo+51lN9uyoJwK0sm/aZC49vTfaGg1
Jgxy9JWmv+trnYpMpE/I2YfQWBu0+GFZ8t9C6pn6UwEPvbMoSNpMbTk430V7rVX9IuL0gqwC2Rm+
ttUQde2R+feN7Tr+UtmsLj9Tzo6dFNpHCKmHBh3rTZV1SFAEPbTizpZGtQF8P5cULmqtxy6aHckW
ALIAkRkwyJmAhSzqqvnZizXjiBCt1emzcsmtqi3LWDcuX545eE9MA132pXxjfdJi0cjDB+q7GL8/
oKLe5cRRZQ2TTXpPk8pOjtC46OC3a5lh5F3yaOGzXAN/psPhrBQ2+pCev5WOuyGIqD+TFH2b6M60
ttdIj+Cg5aj3dDjVK4Z8K4nyYMVYYqZw02WzimwTBviT5oERc7U1sp7nMki3lR4CVDN6H2YXHYsA
IpVJgM0yVOoKw8RdKYf6ARRucBuS4APw6SFL/ccJHcfSFyhMbG04KU3otwHXxnDW7nuxfpu6trz1
WAg4y6ZnO26MpzEhvzZwM7JlA31rzUX8IDh/aQQ52Dsa2fcLgvqoEQeNXpEBZjw0rl4/89xQPdED
jVem7TCGIlth2bm0D6RNi8MbtC9cyXg6IXvNjQHltQf6O1eoZnKjBUG71bSC7U8ynAdUHGnZEfAm
jEuUMAXWBhoxYa7H1I2A7SwPllrgYqF0KdLWDe2AlZ0oUn+m4HEyfSBTrN9d98oECjdHgH9GR7Ns
5XTMgAEyw2/sRVwfM0hyixZWUi31fRmZ3+g21a6xPbp8LnuyIcJSocXLRGDACwrCgC3aohCrXiLH
BXFnxIsQFcs1aoLuCpgXsx6NoD7ov5gPyyvMaiLraHpvWyQXZ9qmGyspnTWxW7RxhJ7Q0ajMDbq3
C7JjZHapXVzhbDNK9aeQcUr5CXPMu6rO7c7EPM64bPPUG3xnhSYumh2eRCXVUZvviSbtZ2GCu85K
rgK6qVl7i9TNIxaI2yxiQxBZfXGqtXofqubTHh33FqdIe4VAOKwCy6wRbDvtVes1d1tPA1khbfxN
pz4jDlpvHozoSWlFf6eK7pqEETIBLfcXpaqmnROPzr3vojS2LbnNZQkXduBjMcOmu2eysAnRAh48
gd62slR2bZP2ZHa64IUbzp3lGlcVNdNKaI1NAFI8Xmpw83E7BQdPum8BhS22K7kCxmatrTEI123q
dhjJhi14LUg1TXueciO4xnVGbnwVMYd07UfEG2yCPZhvNTEkk2HDPSFVorEYjffg1oOM3kifzTON
ccTCGWR4K9xsNKi/k3CTilkOSupNelfpBdqh8LMK0QValoNgvJKefSwz+6Ee/P0QGNHGqXsiIwhV
pjfQpfs8dM9TYToo6kE89IT4HEOU6KYrgYBSSeyGariWkU4nHqy+Fbj1ofO++yijYT3fdAWDJBIK
s01XT8RFD2xW7ay+M5LJ3NM3Tk6dkBPcxsm9EYiDIOS2t1lA04GAkt7TzaOBQev486+mAAkdSnKO
TPPDRWh3HHqDmyKDo2bbFQYY6R/9aHqa03x2NVX4wsA6yRrAy+6DdqYIKj5aUwBkDby7n1fo8WTh
EBl84RUGelA5r5Z+GMox345GRIEx35QEqQAfg2rJ4A8SehLdN12H4CyUhKon0QRXWrbD0Wyio9un
yK0KMRzB5w5H6Ifz26AeYDTiNs8eI9gjelv72I8OVTfqT4vsklMVu0fhesP+597PTRYN6Y3dU5qA
gC0h56TDdujG6P7nJjWT6rZpjF1PTHcQjNn+51lpY5DDlDcvtkOfsWoM7wZ+PLOHQXsozTbYgw0X
/iqsTLIbPIf6o++jkzU7BIRuHUSi1KH0vZusrUzeqH/OiHpBomwJ5umDNat9JKPZpKEemkw8aWWh
bwjGS05Cc+K/bhA60/Cuo5ey8ppVo9kKaV7dQ042gmQbA4xfiKG6dfKq2pGTte2KvjwVY1qecrJq
1tg5BFkJkhxpPboLCO+9YjD0NCN49PUofBSQoGFwgkEmeGCbR21xDWn8kW7WPlu9X9865IwxS2n0
JQNefceUv2QYgpk1sbMSn2QavIQdZYsOTZTk7AK1REItNXbTgf9suLdLECZ1W6x6K0zWTEdtAz6P
ppwrIWJvZavkoQ5wsGnB8KTnCfsXYwC0WeavTR3aj6EhE44b+12FJg0NfT5VZpGvVSkmjaNaZZLd
uAVh/VkFjrbBE1iuf+7mQwWEBT/ynuGud5Bgemn3Z5fBNc17SezHY4NbQ/Xo7wzBZJnvMic5XpwC
i2ZrJ2zylXV/2GfKhsg5mdazQ3N5VRmgpQcgds+D1p15KOUAp82OHZn56JMy7DhVdP65F0fd/3dP
Tf1eH6vgwFYI6mrzqMYwvMqGEHPcTIy8iL/zWCep6AnOLS1KJZJ8CT5a66R5slDpBSA3a10mtvkU
mEVzjEftu57vxa7iNCnZXys13GaWUuch75CvZpm/Dm3feArGpF4NjaZtsVmKo99pbz1ZAciHPH8f
DCkbXygYoVe0m6KWdxOBCGey2zlRTMdYWnrwMGr+xzgINs2G/eQDyT+2jvvZeJ3zZBHDsXchuCyt
lvItFvYl96fhhn5UzZiosJ86Ac/QBpu4cyIpnuhBPIQEKIhM5Me/flIwBRFee8kg5V3jfMChxwNj
liYcu/W0yTT/HXi6YFI20QbIWeUriPD4Y1jlCQkLrrpPzoDR3dVOfk4zp7tIXyMHw7KCbRCq7jKF
aXXruv77OBaCiLzstyfD7sIm9eoYYUV8HfesgKv1ZAyIxue7SANu46asWR2JOCrVRc4/LVpg8lki
xcY3DXVBeV6s2xp4MRG3L17KRRoM6/BaQPED9MVf5YiUANqqV67yF7sY2r9uZHSvIOM8/PykycNx
FTSaoM4JQIR6xl3mDMDZU/2uStL28nPTzn4a5sWSYblGZinwjHWr1/pusJD1C9k0l2J+sBvDd7Nq
/CqMb46ZKA+pPYAEmCXP5vwoLDf12ULxRyO+ufzcMKn6mP83UMnNlqi7mnGZp26jDmYgO4By2Sjt
zdbSeikEEkzZFfUlidtxizoV+OJ89+emtUjedpL+mPAl2fOPQzGNjCjtcW25tb1nZF0t2E+M5456
LfXM+EJsCz76SYT7eMyGVWJWiM/cKr7IMZvuR7IPfu7ZVRftphFHqkcLaoVOLt1g6Y0udt04p7hl
dDzf8yV/aRrMuhQ9wrhIpk2pc+lXmCoPsRrjo0WhpM9v8ecVE1hWUxM6B1127SZpqurYTD1RiqmF
EBLHE0wA72Hy3f6EVnrtRJQBv/7417//+79+DP8WfBX3pAQGRd78/d+5/1HA342CsP1Pd/9+fOva
r+rnb/7jMf/8F3/ffBXHt+yr+W8fdHe5uf7nB8wv5D+elP/4Hy9s9da+/dOddQ42dTwr9JgPXw0b
h58XwFuYH/k//eUfXz/Pch3Lrz9/vX1mEejWhs3JR/vrH7/aff75y7OETvvj53P662Oa/49/PGB+
l3/+un+r3/L//b/+y7/6emvaP39pwv2bbniA5IQQFBum4f36o//6+ZUt/uZgx7GkNSfemI7t/Poj
L+hG8mem+Te0ghYlmW7w5ZF4++uPplB//c75m9TZIXm6zj7EtWzv1//9FP7pi/x/X+wfucruiyhv
mz9/CV3wXOVf3/j8Ph3hzDpR13QtHTSy4ToGv/94e4iI1fnzl/EvMs0ih+0dsAg5fqbwSoTvvrt6
c6uRNTfjdXQwcQXQklGfeTgI46k0H8uIi9D43UrjUwMeuwj6iM5nfSvc7nuSwC8nr4gWU1Q/TTaB
x+CY2jF9zyrGo3gBasN5r9X4rc3iN+jHxDdZ924KL1QAUu3Tj3ysVimDhnS0sSrHQOWGgFNEWuWm
Fv5TRUt4AWv3sWu2UTd6W5kRfmiEZDyhbluExr0oZL+2ofMwp+/DNehSmEKI0cF28/Iu8FzfTLbJ
pM92DATEceB0Zkjnvdpkm6K0GHeJrQ5o7f2lzPFScxXsl61ybkj5qZc2Pf1YYi4hwJtWU9XNanHs
kBlNYKNmPdCCafbZv2F3JezP17Z8mc8AHUwLfZ8+2/VsIV8b/TV0+/eG5hMtOK6zNam+uAUXjCG2
2gQ7nQDUo9bjvbFzNmVDdm93OCirvPuKi3Sv11R2mFtpHAObLcI3hliPzD+JRoMXmJB9UxE3QNzG
s19o1ynWVkoHi1IRBb0MLXmq9XwND/wzn+SnUy+8+QvtSjTwCfyrmSnY1cmhSJpdL1/aLHqS5fTd
IiXGLTd917n9VDsfwYznq8PpPpIEiPAMRcMPSj56+nOCaUvnMcAt+NmACATP7JnI3ohNLN9+Ib4t
tagGfvlzcBUSrQ+U1XKmp5aye0QAh52aX5scrvTf48+UMNAK8Qug8vlH8/GqSevVavc/L2S+H3CI
wptR6uj1NYIDTFa0CzAa6DeTTridCuNuqUIkgH1pz5dKQKWW6y0xTaFoYxJCE+rLl2lz8B21lHAl
YEhjh/cVum2rMx4xzdNaMjL8/6nc9L6aGT6rjkI8NtD5ikuWjbsOY3diE5IaOqz0TZTvyCtF1gZZ
sfTTG3KE3wtemOGbqHZ9emduN6w92Bw687q2OBKZPLdjPAxekdgXvXtsAPHfGHLrD9W31bvbKHW+
0jCwGP+UXEZCmiqF/jW4TLt7jA4+kqWx74N1G85WYyjo+OkMjkzSasNK7UPZuCujDX+zlX2fvOys
jMQ42RUSHNM4Da6H+1iFASI63dt7k44CBchEVDC4qsLuKYxfrLwhM7YenqjTCBPz12ht7vIWJ1DQ
FB96qD34SfXaeJl28gvMc5MX3Zk9zRvLbkmFdFJ69f4eXfx9amZPSHz1WyPSLJysJ73r4htE1RZH
DQHIeZbxyicDbX7bE2nYAzYqvwvDcw7jlO1oQ1H/88RUF5TwlfWS+jSsmtFTgM10Ds1+3Xi+u48b
MplgG+xMKCVJA7Ol7HISr1xFH6zbhR7JX0SLLex6buSm/YHe7F08YNsSEFg2yW6oQZHNgAURknut
wWPREvztwhzyfdhxbJq/JQPxlRZp57YM4ZZrJgjCroZE4Q+HysUyUKHmyYMHaX0QPs4sIoQYEWri
NrHJOhc97yCxtINvAmlBoIsk1r5hPbrX5XhKCqq3RsfeXxQsTLNjCrAcM7YnZgXYhgeHHBbypDuC
NPIqfyBqGEjIk6Z7aze5zUl2XtIMOKA4tw4yj35rbnyfI3OesZcWBKTqzi70Uyzbu5tQJ2estHpn
OyKnIT2T/K5GA/du+wj2BW458O6sZ1RemlU8oDk/Dj78WSGWZtk4SzvCStjLZ1mU33btnkJmAhgF
u4M3AhUNw1vPG+xbB1xqIJgOy5joeoUyte6cg2nTybV82o1lCSPBN59sXFCL0jWS20Sv2DQ8kBCR
7No+i5bCZn0g+O+xVw2kcbJUKsd56EeMpozlKdRvS5Gd2/FIju0x73HJpkF5qxUhS0IyeHTkAIM7
VJEY8xYgpY7CfOt8JHG9S/ZLH2OEcSpzO7iocbwMGJHxPJhtvi7aBJM2MohFJhMJpke7DJl+RSL8
7u+IvqyzaBtjJ9VsGqgQd06iUAWrmXYvJJk62F02eTwcSoAMC8cKXrW8QFJIaYxdL/8ke41d7bm2
wod2WLFjKA9JH915fvDbzD0Habf7PH/uHpZsMnzmACqEaGztK3sfoSUyxvA9r8HDj7Izlz1d2zEo
cfHK4iOpmPgov3hXiXfwsu4u8uiR4u+lBT+9pJVkWrgVUdwwFrv3Wu8ROJq36sxbzNzBjUm0Jf70
nOu6RFpEHhY6awyJbHmhVUZbIrnvmIsP8k6WZDK7Mz3DqLTn2PPvNYImqhgtb5wRSCJH3LvoHivC
HS3zkCagr/CDYl8pGLE3I6qwItx6Xsz0pIBy4Ce0Hh3iUHCYKCYsd2SJMVnz2yPNVuSPKvoOte4B
izPyy/g0ZdXGxqqjYq4xbWteRZ+/Sas7ekZ4KeYjrFTIuEjEHZeizfaVM7GMxrnBJ0VLo8TKQ+yI
b0n7hoRNj169PIysybZmP5aGuvUqvIhGIN8JK6JxWazDr8qI7unYP5H9tGpCk+TPKDqJHBKViNbG
YFAqaDZUpeS96xH0aiHqyaF1P3NnvOcge9FprABo5+JcoUzwa/kwFtoRSv077qv7EDIWrgClMUdI
XElGV1mtucy8zgdGNOovlXToBXe0L1Sy1NC0mKO5p8X2rKeksHQ1SZwC3gc4moOTQEfDJZGBRqPI
IhOV49yPgm4rAIUxE72bxmvh6u0G7cgBweSXGxnrIHqO7YT5nuovnONXkjNWXjviFQwjtlHauMZA
13fOWVTJYTnEzmsrUwyIJYmtybZvBh/XP7uroGKkzuZo0MkzVxKqum0tArNDF0+tAt2PwLEXRfsU
ApBxhjHQraeRi2WoTl6CAd4kRZ3mVejg3QUU2SD2XJetf6xdPOwJ5ibMyUcj714bRRwC2VWVbjMc
6bytKkhy0IYeW5yic0WMco/mJYKaIt4L8rq5yLXXpiXHOpu8SwHHKa+w8QO/a9fIrHYASYu1bfQf
7LL3PSm0jpdF59rVlp5uIUOlWvXLbLjWOdF9PqHrlU6EbgTmh8tbjxSXiODuifLxNWZLKfr2Y7CK
ajV4dyUdYunNIuzox7hF+9RNaYdpPk9Zg2TqDKZifPpc1qacCZSNBzkNYUNbxodCy732rVn4D8nD
IdTnJmxfDN0me8SHrJHUEMVctEW9eY41f1uGOpG39h3v65u+5inucY1ghF9a0bhm0AqPoaje6snc
pYEHJTPIg4PhkqZtx/thAvsk0q7YSDLS9TAYH5qGuM4EMlKE/fe2XVk94/SwaZg+t1MzD5RaJqwN
dMmKNdaVl9oY9Yc2Z4CUi37RWOWToovC1/KE8Yd6H9uOp6lvD5eH+Bom9R2W7ctE5dub4UMUagiH
oHrPqQVx23+IlddUvyvK7mJFutA9Jwj2ouLBRwIzB3PBfPdpptV1jGc4XljaDWymWVIFXX6uPQkf
p4n57NVz4hYSICi9/A1e0+fYRNfSU67+1Ky+ZXzndfTd3oLOTY6mm7wVQ72KrOnOiLBRBn3/nXsG
cF+WOC9ukDZhChTOV9d3HeZpVn18RBJnhER1iqL4LFunIF9pZuWqC8mvnM+o/iwnvaQRLpG60TFa
gDwMrOEcTuQGlRPPWjSX3CLBRkVo/5DShtLU31FNG7H47mLe2c9LDtDgSst/bkpeDdyI7yac3lsT
2jVAcLQtTtHcBSRMoRHkFW2nuQWBM3GJzf5BH5LP0eCT0KzkVbpPzHApyMlOpaXv/1b7xHYvqaMz
2Gjzc2xwkZ7oeC9q5WCQQiJg99+oVyw6HARWO5CkiNGbLPY0MyEXORHeyM5bRhY6PTtfd6kWATTg
CaK4bFYOGSrOXKrYHQ+KCToB/0h5IiIKVt9cdhJ8VVmzXzMRd7Fxao9/hdhNTHy7kplll4AV8U0g
U6XO9x640dLqnFkPjgdhfip7sp5SLXwlEoq633avbTHdiJLA2WJI24XSz7q0not8M5Jzx2B2TqHz
/J3b6d1SxEzac7uEJuFoXERQ7qL3IBgxHTCaWrwsRoprrhg8AK5ppEXvkzPtpiF/7NreY3BqN6iv
SFmr3O04uVdTAH5g+v08DeVWhPyH0F2NDRJOE0kVYl0bs1kK5z4aRibuqnsYQYIxHwBNk8arsNb8
K331By8BKAMte1ijECbWAUGEyNPvVNndoUCydoos+e1rVfdieRtg0z1yqJj9eVkyIdV1ayfGAUJj
Kb+1ztJu69h1YHgMBtNm51QL6T/UWHrd0L1vI2Wu7KGzVyo6WNSz29wbqDg1/YyQ5K/vBnAtge4F
6a5+fyxGxPEqrxEDzLlxpbwaowJ46pao2HL3SrR1zWy4o0+fPMmc4Ot4HLHSulcKsVMtBaob+DJF
wy7CLfVdqCdEnM1OCGZG7Top3I2CgUHRWdOL9t7Gqn73AsKxf777DjbuDXSIY0JaD1WzExGoVN/W
JCIvcgYXYEg4xvyyInHJ4CZ1vQ12ei6Ud0Km9gIPIClSDlpuWsRoDhjPx5/zyx4DWG91g/4yZIXX
O0IbEM9t2oH0ACeCB8SZplDQ52WLqnkQm6AnBEvL87U2ah+TwaCtNbubDIUTfdWU8XPoPYLAfk6t
DNFRanbLFC1QThxFwAycBQYUUZCsiowkS2cWvRTDy2A2EM0EP+lydS5N/1Qns+2EPB/OfH7D8c6y
8WKZYlN6nGmMDdo19S9Q6ri+QdhMXz4tNqUUGpPpbg15xV8ZA0NYYR6CmolX3FSXXApAC2CKmPIA
sbyJcyqHn6N14liiwA0AAVARx7Uxbefzvc09RnQsoJ5PFdz7FSPvkLRbyH18iZpzFOzpklZkOyeV
x2koTiPEroUkRXERuQRW1TrRBGAgF93EaVMwDUOddsnLmvIscWi7qmZlNnAet2lnMrWf/5Ck8N9W
Ux3MltNodn2tAEmceI/vf731stylDlSPkODncuCYa+CitA7fo5sgfw0oOha1Vd2UaiJGKiLYNIyy
4IUYrPvOkr+RcV4HmZJU58D2SwQZRgNDDBe6TQF+ILKt97Zi5oKkaSSQMIbdFE9cbXjHygjhd1fu
ylOICZwSb2FiBDFj42xe2pL3ovc+nJozUNrvBEZZG4oTED4eHCptoPwgafBBb/vvOKMtTtr8qho4
PrA1MtNXEKYYiKy6IdK3+D7WWVw+EVBL5dN1HEQwuPo5h1Q17tqfj4rMaflIdW5Sf/atDP2eb34y
IvyBdeHQ93NKzibvITiQ1U1wYMK70kncXXVVNEeTp19pIvVVe0Uu+RRnMoeixBshHlwn1zYN17S8
KadnZA1F3uBxZORDfiktbU8wYLdMHD5gYo1n5gdc92w4CBzo7IrGdj0m3PjtPYUUf0Xm+0JUQ7ec
4vIcMr5aTpPFiF9GS9fvSUpDsLBQ4SZzvYp+l1o1NQqEFKZ+lu2DYLizBadOXPocHXWE/ouCqrM5
X1XMR1NIDzBggOt0mn39lXjMc1tbYwIOSQVctJjeNjUmRgw6EBiygOtnr9/1qZ4uXSKOyen1yA82
Z+Ur96aQI9VAdW0zXVzAg+xvKBYyFMp2KV4dF2B6MDarPOaLVzrvwAG1x0Ti7ucnicelpPdBptIC
TCHMjbiJ0KsRS+87/dKSHOAi4zzqNY5u0y73ThveM1mjaGdNg7Hh4mPJH3ygTQvadEz9845zhKzD
RQ11l87I/DDDvbSRnM0VfMpCnlyH40zn0FjpQ9wuggCkoG8TF1Yj4uqOrK+Sp1g4Y5ZsEcncwSEe
z7m1oVEZrEs9hkAR0pT6Bplo3FhW3qPETYzFQWd2s/IJTRvNnoQioNY+ZwwKtIFWyWQfysnf6CBz
7xKeJw2Co4qT4EpvgsB6NGEuzkgWig20SuBLkcJMm9w6CEO/W7v7nVaQUmJpmAeaMOMCl1kB3ZOQ
SdytXBA44WZu22cCDJXrN/Lkbgb3q3LYuXlxDxt5K1RyRfP/jMDp4IgBQ9kivIiuuthZ8duWiJ3z
k8RriM0T137tmO6WuSleVH/aiwgnC2F8Z2eaD9G+zlZMkRXhOXm2lsNnUAXZriYHfVXWbOnQGzxB
zNmBkAI5SJXhshwucVb269ZtLr104KVN2dGc87BzB4lYWybTrjXFdSiLYu8ZzWsyIOCK1Lgvh95h
19S/oR0ipY2yfcm0H6GIqshh+/JdTaxIYtMXpLyTH0mBBeov3eUBSatt0y4FtNXl2KgjZFNsNhbt
ujyjb0hd/+Qg1190IXbWfBgHcKiygJ9hASbMgmkTJjOtEQfqKk7EO0GIF7AqalONEHpoWUG/ssIc
20L0yGka06Kg2S5VeZeNw7sZsY1WnrMpTK5HidYXoM0J7xJN7yxJFJ7g0QBeq+I0ueuJ3u6RXlXN
nR0+2iG7K1UAiXLHqV+kzWisRzgYZsuVu9XL8cY0X1wgxIipGsR6mINHM37KcpLGG+Yn+GPTbVdu
mYDlRMzGO2SY93VJ8wIxsx9Myywo3itmqPlGRvQJDczQZtXeBmZVLFU3Psf5NRPxs+vQ0tbwB4yq
ubVrsh0dMAY1qq0b0yc0ODF27hB5HEL2OZGBvLEtjaUKRwRsy6dyBxsPvWGr47kkwjkYdEiBjM+j
FpgLZU+7tm7R4bNXA6DVl9o5LGoOWmiDTX9mVwIyu1Y9QwXSJdUon9MRehWuSAhO7K8bGONrBjZv
lel2FzMi35FStSsMZHf+3mP/Rm1vb7uOjMcEf4NRZ8RdVv1zUOoPvZ1fB787qt9NCytCN2mLWABV
VigK1mFu4g2S7VMSIkXnSY581thgwuG3qGAPFXLYRFbzGYkV2uZ4rQvQQKq6iW2a88a6LdS6N1G6
lQqakKO/YNVnvkIwpTfdDa3o9nEY8gpAzqq+uguk18+7yN8ITh8d9oYt8B1arzNNZXgxoNY1Lb3y
ySeuoZrzFpt1QGOuYNdrt/0BSJK4mWjrs/3COQGO5lzYjSL1o/lsGvBQIGAeggZnWdW7N3Frnqp8
3Ku2efr5N+QcgEfN2k+yNzluQN8Z02uCxlS3mytarY2RazC7wugVW92t54Je6Sbt2rgTWYy437Pq
dzC4aDUSuYvZ7/P/+hRd+rmtuGYKZCKVOf4f9s5rOXbkyqJfBEXCJRKv5S09i+YFwUsD7z2+fhaq
FaHuK00r5n1ebqgpsoACEonMc/Zee8kYJHCT3FOSulvak1uLj+Wq+29hYen4Co3nXJl3aVPfF3Z0
1qT5LtIW9kB1U/sFqC0inDWDBp7H1qQ+jaGVbWpTY4ojlq3xtnaoXbAGVYvGrLGiL8K454mbMC0b
hUECNQnnS/xNmKCb5KmPbb5IuHMG6lyN8s7TkM6EIPM0ttG7o2NnSXJ5OxjWShcjtc6MVhGBnEBy
MKG1yS51NJyhzkLhOTlYVnrDssABnQHTcQqMh454ciQ8i8Rukm1hlyN84ngZDxCe5xhfOhZiFzU8
VY4VPYaF2opo8tamQewoNRe84YX4HPL8UXqsTrMJjw4BJui2w9cIwcYSlPy48sqChDEzoZ3IHtIh
AWDlQwYlArjf6xWSlmJkUeJ9RlqZHXwv37qqZ50D+MLV4z1tsX6ZZTB8KgeRgsKV4KkXXCyncnC9
DUaYFqeOqW2l2+0QQdKlI8Qs1SYXdr67lpk/nsp7S0z5SbmvFsBZXDo5659uWhWegSGjcy5TX5ZQ
dw3W+nq0r2jaT/Dwl3BZQWOYDs9TQVC7NdnlUQeca/YpjnoXaj4RGdRPo/7bLpGZhIZ9rELnlv03
ew7/Noy+NR1PohuwuAMgaS57VoFzvAd0TEhiMPl4WM9hEtxMCX0oxKoYg4pw2jsmAd+NoT1MYWNt
B4dHJshMTCQlVbGoIL/E/7Sr8KOZQP90RsUrzWnZkaP+rqLxnITs+VuzuVDZ+Mjj7gxJaTY+Dhte
3XiDuQd0ocxuNVke0xDhq1FKnVX6kUCf5j6ZZB3SNaxPIml0EqKf28r9Shvxk1ug71LMV2aStId8
3AcaxSBql+ehtbZRCP6wBKelI2MH58GhoNdjz7GIy6x5y/UF2U7I9fJ1FJUL7xrl6AXHOms3nUmb
ujGJ70iDRcNuok3iG7tTr6E1ni075tDZd6wDBVMac1CcnhI/t1bQmR5ZMtzgpkGzZr4hPXnDOnrn
muO+InmWnkY8LoQlT6BAv2wC40ClkHEK+Iv6WAqjFRG4r1vfJtEys9x+NhWPC/RDq4JHnOzn9Kf0
gkMHKXuV0Ws1RPPuUDRCgHaZBu9XX2Lajez31MDQ4MPQGm39YqYQpRqGhhyNlxoGgsiNp6kr72Mt
/nCnl8RXJ3Ju9q0Sb3kE9A/Y/F1t1s+8YHkwoj2JI1S1csNeic69S4T7XuJiJMUrP5bDdC4M59XD
aqv5xhZH8ouqiZ3IaJ614baKqudkaH/KmsILxDzVcs3bHC8JNeL3xBS8rpMCovNE8mWS3VcTXr2y
pZ8ABO3TYl8MLCOxVk3kXajl2Ux95lNU1z+qtc4w/HahW3xkeGNnDB9zizUiIDCTo68jCfPDkhgN
AogA0zoxr5vRntZWKFgPj9OnxCyzlbqGDDgDVDqMPD/pnWZPLJMj5zWPiSYdDEwMcbEnNPckURTt
FAI2iM7Fvd3jwWv5HpocJSDu8jOCoHoSYXeMWz3d0dbVl2Fb1EtkrvUG+7FikYunqkmzPey1p7yA
tpJ5TYUnIAuP//pnhiHjZhtu9Qn5Gt7DFyrU6uDWngNU+q0JbNSTfl8CPPC9bWOU2baQybMj2+de
SyPiTvWHvt85EBC+ZXSEdjXulbCDlddZgBLwf2SPBivELZJ25jCq0AgdcEZkq71sdPPGieJn9IMl
qtCl7tbjuuyyYqvyIMIB4WLda761NH5u6+jHwC/QG+DQYDHRA2t7dnzVLX5hfamHdEWViO51Y+cX
EJZ7l7R1g66bYFG6mtR9WxCrS/zR1oZKOY3ea94BpCqbdNsX9CfTSO6ET/HUSJutnbOSsUTZr4BR
bS1bvQVZWe3qPr6g5AMto7E4VpskHAMQCnFPwthI/x0oUYqGbqpm50UAip7VvxmA8aNd5xwnCYVe
64dVWxSnGvnaQhQkfExu9wYai04hPjebzt+Mc1jKUW3hjmhitDYdzgWszO5j5sKh5yVqkuekeGKL
7lJVOUS0YbxEnbNjAkcelroA0XDRJf2XNsX0M3vkrn10J5r8hb6xpEDYv/LmZspNyE3Hfw8/bCPr
/MDL7HMS0GN545jLyXC7ZT1QEOr1+FEShu0hlM3qbZl4b67tnX2YD2Q3pKvCmsQKC8luCCGKIqNX
ZEaTWmWxa0Ytb61zYP6LvjmjS03PAI6dGjZ0i2TRAgwo8OvZ7atGg2zXWcnrWK07n+B2tyi+oj7f
NuQXBXZubTONNkPTmvtAN8uF1s/LxKm+4O8mqjDaFQ063JIVSCSY24zOf/DT7iAUxlOX+vaysfUt
8M10PVL2nSuvb3SYXgsvOvjcuXs92XkdlY9CDMvWHLFwpTCFeIS3nhtPh2rMNoFqP91Qf2RgPOVc
dwnaHmueQc59g321b9CCpkcen0dZVuKS1dbTCFmxL8iDlolc6TpLZvi/z7a0IRsUauMAmAYPCXWU
MqGWDThd5c4DU1FoqP99lEuLLH5VDQJVop8E7QfmAx2wDkKWB1vFazePvhvEerwY7QNoElxGdDrX
VZBm28wryKbFXtcaYbuPQPvEPvZ2mJm8fuF6AH/+CUuI2E1Qrcn8xdPrk3buObSt0KqXGi/knO0o
FTt/JXv3W1gVeTUCNygdVSpDyxhzGRk8qt+pRjxSNEjWls+FoftBK6sEdIwumvwbSMjUrwLjvpX5
hl1AEzA6fzybHN6UXujRtHntiBgcoRgQMerEvAXZ0Qy1YqMm97vsiMAC2utt6fA+CZCfEQ4NrNvI
hCP6O7XvPnc9ClZvX2hIkJ1Q804WFjy8VWa2sUFLsTQRv/D3GjAKd6PtlWcayotQq8SNXjVgB+nK
lYF2TEOdJB6XiFqHkh/h4P2xzlPnK1X+jWs52qc229QaGjVsWyrwoStKkDi2Fv1MZ6y64mwEzE1Y
F4BcpNmtO8bZxq27fTTl4UHQtS3shKITEQQrqt/fqsyw4sUH0QxEr5POugosCrKeTnu3DcM1JMTb
rNBKVpWLFrjzCSECMPAQMYjbNasg0vNd7GJK9kv2vlMVk3nv2yAheqppAntoVbCjs1Lm49oyP5TM
nvNmInfCTig8OTaaJonXOWSaRnBxSxTz0SBLZtMTtwicC0lc7kUhiot7SkHNzlM+yTk9xB0jPHap
fDckxx6i5CkbJYj3uyGN1Xa0WnnrUariVUQXO69PONlfnbLIcJPpz36bfWNbDNbKNL5V35OfwtZ6
GRgVaRqR3aFMf/ahQlEd8uHRsYbszAJhGyTlpQfyxsGpjVeCKxXPfC3U7ZREMP0n2MJwSfqjtOZK
RLnMQzpWlZLFqrXvItM5+aAHNsSnGmsp23MeDvbOjeSRfR/KmeEIuBitd07zVbk8YgVM9z4xq6XZ
W3ipyLXQeqk2c1M+MpOPWmT5Ei8uZzbQvLK/qHYjP0OuQhm9hzjrdASQOb+wjgKWRBG4i2tE8LQV
3MZPtsyFYgcyFVUya/VV3HV3joo+PDwfC7x3hP2ody+hwwnnA9hTCTUgalBcGID3BDKwde8lcs0B
4Ak2o7uQac1SC/fCYPI61Qb4b3YCp5w4CaSEbrA0tZAILQ+vYnKJDIS4QaKCpTTBdebt2VHiUats
b6H5SDjioQwuBDo6BawCl1o6ae/k2pJKpRaAXWobIFMaEHAqQdTb2h6LuXEbdRF7elbIGzvV4l1Q
vjga+BkgZxRPQocpe248+TM32R5XjvfikwCztRTGDUloGE6RLY1cqFXusRPFqUSSkqZwoYJe4RaD
7dtlU7HJMxDyRNqe8Rja4B+ck0NO5n7skxWUXmdrRvJAVhFinvYm6hpcUARcLCbduEye2IihHkGY
dvnC8GUCabc+NlqGtI/QPPKn1DGlNVS2mCzHYaBUC56Sg64IoZm7Qd16xD66ZrVno5BIo9tkxGfO
kntp5ViimNdMbmL37fLQkKwc3xtTGT8F2CAmrK+srumR5I1nL4ti0k51iuqzwU23DnvbXZdOchiM
mZBQ1buRzhl8d3WijPgEB6NeOW1/6lO1c8V9YrS8tWM66OXoFeukdYd9GqwpFYN4jtikTAU52qOX
rG1mxxIP1ZF8iBwcQUZEox8cA1sZi4qu9JkTWZZu7pDipdrX2RyqN/Wxz6t8VWkOCTOTGkgmy18t
fXQJPu8xTaIhGRmVFiXoXjt0SLK2gxlYz0UvHwzPjD6RYtGqSFfS8kegKJN/rqLgbsQEvhduUtJD
9Nq1UZspu7zmIVWafmqLcNjVjeUuRQvVcfK9C6Xf8Th4GXJWlEB3g9F+mHHMrioTcgceyH72CGpb
Br5AbUXQB4VtYE9RW9Ji6ZLPoJ+T04wyxa87Qrgf5ItWhf2zE0E5cNXaTNP+rXasZ5/i29JLChOM
Pgu0vIkuiJGXRqU3Jy9DGRBgNmQAtemxRayOyKUg67gYIQ9Wgj1KDXFFQkbdtpguqW03yX4sozst
9mbJJLejFeKZYJju6MwFQBuDwlP3Id0h3Y0JX9bvTGvZVYirsH2dRzr1K0TKkMJVH9w3Wv7VRzH4
6MbH0Ala6U2PjATMJOCk2AeSKaIsPA9rMTAReGP04Bi8WkIsQLea5UORMqbbPIW3n4X09lLTyt/C
3vho7NmZDx3peuRTJvrT0FT9bvAx8dNBuHfZdVCQgCkcy/ap+XCtMED1iGJdN9hJ1PGD1umCRb4y
VpPH1GtdEUBA1UtMekcyZ2y0GRCMvKg7Qc0QK9w0M2K+LDZE5R0dywjvEgIeKtMwXnRT91GpzkU5
9xVnZn5Dnk1+E+X945BIdXQqxLXYSKnlAOZ66EuFvGao79xATpg8BhtEuy6AXKRvZRdYhwQTEEa+
4K7rhwlVRvwuJ8c7ktXgEJHqaod52BPzsCgIPjj23UDDsW8H6mHJg4T/DGoUQrQZiHcGJvMT8DmY
R942FMD5+ozFQJHZB43oxxcZ6MmG2D7bJmtCF8kqIDTTZMhChi0efKqSuLxTY5m5LUvBBqxcgSMa
SCLRri08Bcx8dDaSjunDzbfjmME9Kbsfs2INK5NoaU64zW1gvLBHkJRBVV+iuGKT3L9SDHmx3PCd
9+Cb72yjkeyKvNYfrYR4eJk25ziC4tE03U1ARO+mJnIRlXO/iQL21v7jiLhqzW5oWDW6f6dXAuBL
/AYbFOZzS5MBky4a11kAnk9zbI/X/RoUheJyMu+JzWEGiecCSZLc56gpF6wkuOgQHuFduvhXgO6S
8JugPugJJmVri+yrX4MrTFYIgL8iWXwUs2rOiFeNIIbYUSMTDBWtlM3USsNHOstgHzJK8Sx+E5Tk
JdGe6Y4ODpMrQ0Ww/IIPmrOyD98q0p8Wbnfb1mjs6sKGNYc3s23knclnbiJdLJDsIoDgdTUTs15d
FLZTO8A36NuvQRgPQ1GwyIFliQUGX5u+8ZysOXipzv44NoJDgJ4KSUWwJO1tyyp32YwoA0zUnJDr
1aGM4bmKLquX5rKu9Ax0HRZpVGUWWs25kUNTklVwSqVe9rx6sO1zKasu2up18UwJdN/Xnb11IQux
9kxzvLh0yTTXwVYQIDP2BoTA6YZXP7FWxkRtuUjwl7GizFAnb1u91Y6IJhBIwhTuHZRmcTNjzjkW
eSnxM2W7Hkh9doGwU+1cfW8DXaB3RIlaArExA+25qYVBvcqGZ6Rbr7IsLxbrsJXBIMqT3FkVLd30
IauJfpmGN/hed0GXEGbA0sRJRbW1vGILHOeGABO5MDN/IjLJQPBuoUYcRzSHpqOgoBcJbTJWpflQ
OzB+kAwKN/3umVdggBuP4jRIN1yzmUlWyoJeWYWk3qCoWgcDQF0dC5mFbw5LIuKTVgpM6bV5nyIm
pf5KUmA8are5By9F8H+ulLPrKhlQkhxQRqc+E6wN+IOGBf1RtvAa5Y+WsvKks+9DygJyIkDp1tba
DtAy2u3WWDsuUoFQi28127zpU5gcCNvahZtWr4NQq4J1KS/bC4gftvjFHaqSYY3vxuMZ3wx+BaS3
lc2cUbU3YXPCOocDQueQbpYy1lZXPRXt+OIIQQgiAS9rsr6oRDuY1Iz0Leieqkl9UQG7+G7/mFvx
lwosCJ65qc9vAWtRik+zbV6UTWfW042fIUXxbyNzW6LooB5QA6Gx/WIVy9oksgrIPtMD2m0erEfW
Lgcspu0qIOMD6iSruwbAh+0ZOJq996qsP8HNHKJ5S5j5yJD851x7rJmo0nzcGa1AT5e+GHCPQqfb
konWLTRbHEx8KsjrfgGSe46w+zeB+86I3OspaGHQuycJ8CTX7zOvj0GNhrRYB+qCkUPZBFlZ8ln6
FcCu8dku9HPEYmpxqZ0Gxh0qOEs3bnOnpS/DLE3GoJvVu0ylu6kecBXX+2x0vly6WqJ1nvOUadMX
ZG6ZPAjRl/A97rY7sSgC82xQj8ohqsad8zSVaNOIV/N9ULnzD6An8nbQo1cNSYXENT4k034Yk5OY
Iys0C9kg/YYYIc41cA6ZsL4nMqhYFmnuL+0JQW2e3Jupd5NY6BN869Xv9Fu/Th7KhlEh5bKjF9/q
0SlWVLQiZziFcXPjwaaoimBHVNNei+pb1zf2RvNd6RTVp+glknT0wmjXmuG5HfAXQ28jSZIOGjIm
OiflCwu9CxbSu9qBRdLv46K4UwPRjBi/gzBahdG4LUxCSaDGtNAlqvGs0TMaJhwZnUtmpyKu0ovf
h6h66qV/B98Jhu7Ow7ZE4/A+ardqMBCF982D6bQH5avnvIMjVIjX3sifg5aVYlzcoddBmj7OOacV
Sww33qJmc9fIJMha0HJS7JgN6hl4Kfs5tHLYJk1003XVQ5pOb04s3oWGEiYKOUPvgJHgEg3Mvn49
8aTm0Wduf5uJoI8yRuu0q74shSSxnDNxxkE8hKV6j7KcSIcIfWSammgAJEIRM9nrxDNw4xFFQMYi
9kM/1ENy4YafYoeNvPdUFvGzUN0hSMy7gJRIqafvZTurOfnQxLD2JF2v+jF5re03PUs/i5z3Q+Qh
kiaZLMZoRWDdrsbyq2aZE1pmBmkqVq6stzYqnskrGdTRQ8Eo5REfF5mRv5Z0b6wxPaX9vEKyxs+c
fL4YdJM2Vjc6aIpVTJ2ZekBLg8NaiYpOPu2hNSZgNkWOfzN27BNJNRtJ7+E6jMNNQprUtk0xnMXI
JQpNP/fz5gvjoQNdbBQQL2L3oWvNhwSM6aJM2i/kwMexHi9+nj6JgNitKRP3bkWg5cxZLNBoNDEc
Yufc1vEWrL5YG9hWKrf6riyq2nq0m/qO2myCdsS2tROY2I4BjgJGee1NttTcjOY7aTpkChJ4uIqS
Dkls/8qqD/mYb/1k8fTYKba/U390PAOqlec3SHJhltkpWW+eS8M5NY8IYLoFJNK4GO+9KLgda8Jw
qJ9lJNLg6lvZvs+qSgNs3JNna/rQsHKyV6Ea+LFzaMRAAI8OfkbmlIrcca3jwLKSdqVC1gd28EmD
7zuyfA4bQX521cYgAXThV+bKEChRmqnah31/tvDnspD4SNOIRpqY1ogSc3SR8as5lRiQyLDwaQx7
OttEbVcZigCsuL/LdPuDEKB6NUXUvChKkBcyO5OBEzg8yB5Uc5v1PqKcVZIY/ia3SKJB1LDvCZ8w
qA4tKE7em4m7zXrnLente9mKtyLritWE3wGPOqESP3HXCGqK/Vdmj58onPYFg1C0P2HSp8xvYCHe
yye9xtDjK31nt/lT4g4vFAHBroQPkS0eM3ZLiwlAG7WHC7C5I3bBr96NcHqXCJio7ki9wA2dHSL3
rOMsWvQmSKc2m35St3swFXvFttq7Qm6FOUFW3EadYIvsBcv5W5d2lmzRS+6UCOA9TDe2Ed5gWVnX
6XDApLC3ouCrqlgvDDXpul5DMdKmhkZtxbuhnIW4UV/T56op0DpWehp4ZY3wYLip5A8Pn6lOElk5
xPTFmTiSJq3oaBKup2aEnFjklr9W+XRLRgugbvmOnC5mMhq/NEV5YZiJzgb2SxQDh7qfNoQi0bKv
GVcDVIYq3mYZJU2ncR5lgDOsmAsL7RY0xz2sRhyXQb5VVvqkuJmTkT300gOM7RC9ZtnbIqL3UelR
s1QxfU/pQPoeQgjhPr0BeKIxbKo5qjxYl0m3FcQHmNwmXitrA58sb4o0vR3yj5wwq06WG7dQSHot
nnup/ItuJDixtFOoz5DIKXsvBBUUP5hufYqplSGf8ATyEKOclEn1Yo/FTwvYCS1DsBbgPp0Gdn1k
sQmsqZcvP1LHJyEJTe2SXgHgbvM5jWl6QpGg/N3MiyDvYJgA8tIHOaSHwta/aOayWzI8fwGeduT1
CHSJ/03AEFrC5twATk80Jk1CiMiaCVhtuqa4dRX1QOusW/JtorEzusl91SHqluPwE1LHbB3zMqvt
w5hTN4oM1UVzJt5h76fO3uQNg6gfZ2ZqIeVpvmbv79XlWxZIu/KL1Mr3fvYIJ2r8KUZ1orO+1qR2
xmS4nn82mzO7aRYLVVQSFCgmbSyP819XdfNKA5P6JrZid/zpx9vMxxZY0YDpWTz+IdMPqBVELJAo
WBFoOX5ZlfvCmgIFIQDgms4Zs4u+MKOZFeqiaaeIMQNy/F1oeWc95YtSD0F8oomHCoaNN1+teqpQ
/fW0JJv4qe3C91a++2nyqx/J+GvGryJ4bPrmqWm5vA2W2oUz/yOAOMGUOQcT/0HVkt1Lv7S89rOb
rx4c/BwjzNXGAO2ZMs18ke22uO0lwFmDXzHnjN/omQmY2NNh+DFk++CgMnRwA1JgpLQzG2SrfIMp
8xd0rD/8EGQ8UboR54YTM+zhR47tW5Y/0HT7El755LA7u97w662f8m5LZYUWN/fNCbkULatlU6kb
elEh6jaua1eSDaC36/lg5ezbzXz9DJ5yC5N63jA80nz9yc3ZADEbJWZFp0o/hpbbpIzwy8qms9ll
61BRBkbyzy+j60dAEDQvFvKGsSa3ZP56vC1/mAiBKntUQeNyLaFJmIxeoaWvQYA+MbYwZaY6YEIL
NPj7fEK2Rz2e+7AOOcz82dfjmoIRWIIAFI15w3b5548hOJ9eo2d7rVA7r1AHwUqaMgi/OruNyTq+
NYPngrfz/MlBwRdoXO0zUbdStz6ulwgNN0KDFDWo3l86i69xvW19b/8a49f5sRiHE1WGz3AMAXfp
w0tGfVcLeky817E1Py+T40IB0u+vf9+17Y9psdEhUe76g7zldjcTH106uFbD/CibH1Na72UzcPX4
OW97uH7TzXVMhQZXbeCq2aK4xa21tE31ScWWyzgcyip8/9fgunozzIE9iRYxWMcfWXFByOE7hBTQ
6ZQgFeMH11s5XwFjrFFddLdXY3aUDuCHO3PvIkaaasBeQ8GUoun2HlcVIgxeOcF8doz9d5b4f3zf
66wykD5LOevMFUpr51xwa+2SM74+GF6qfVo1U4noCNuAel/Q3l6UKHu9qFrro47HxN4Es+ibtKOM
psBiVGci7Hkm4uYiQcL6gv+4msnL0HjP1E/fzIB1XDB17jxcvT3oMfc2JrLrcalJ/fSS842m7FlH
NEz41M/1E+dvXUFcVIn3er0WbDG+VJo8IXQkO2bWhvAb17klNd+jyvy43v7rP4Vj/wBpnD/8OgdM
GhOO3Wo/bnYqSKtzg/r5+peFGkjfsSB/0dwfqt11uoyJqnIbdRK1+8sDAzaPM23kcib1PC2E5bqf
WKTH+uo6YzjhbNgqULWwgPvxcJKQzz6bmBDm4qQ3x1u9a1eZl9HAc9bWxJACcY9gxnO/rYl9U9uo
teMHZ5zWd3XxOpUbuP2/xlD/mj1VmZH9aiGet7GxSwKPUe7b1zXwpA1fICm4uvNdGorysSWHdR6Z
VyfQnK2Wa8nL9ZoTwb4MpYvRndnNMMQXbSLKRJwpVMk1UugZHbu6TpqmzzGKaPy6XjkxaV/Rc4sf
EkEgMcFVAOGZW5xG7pIdL+fLrCSooS9GWnA2IxCfCJu/+R+E6PuEhcz1Qbk+d6rmy69Gcjqk6T5e
7/v15GGns0hCgTqhrLr+0vWNhiHvZCFBJXic+YskYiax4jnEHEK880/MJoV9TPIAGIPcPL6PHOaP
caLPSn+83jBbcHmu5qq+5rWRzfvS6+DUH4vJ+L5OsvMoShG1xLZ87gU1xm7k7W/uSPBgB8e3u042
SSYus6px8Jn75hfp/Gc0b48jMryA+h4VS3YyA64I9iiwlsYfzHxLYywe5hGdCwo6boBq3aGs3qqb
rhlXReO80dL+Shzm+sFqf3xtxIPkfiVd+/7HgThIHkO+dLRTD1eOdCP9JxzMF6v5GGbRaOnwF9cL
hqLFku3ndRGQ+6gIbdM9gNrYGVb4dSV+zOeUeuw3e9LU6BL8MV3WmvgaGncndZaM0lqZVnKmAvEj
G+3TsR6n+BLr3u08EL2B+fI6ifzxoPEcVHPDsGB+S4J0jYqSJhLIT6X9zJ8a5/qXnK0Jap0b/S5P
5C8L1fl1gqx4A3rgSlTZnqJ5KPoMxTS8LSfqF39ivPyToPJnYorh/M5L0R1dWkK5pnRt2xXqr7yU
yUz9IkrnbX6b/KRmb+AoYqJxrYuJYAxM7FLwItraTPwQpzC8+Bj7qJphdfCt+FJ79fpqXtNDylqg
PzZ+XO0Hu23Wlm4/xY2CYYLLmSmYktaQrFsHn4tVrg2EYn//VfT5VPMr7Oef6BcdZ6BjKoPHAzSd
A53mz+gX9p+jLqmOrszB4YWKaB7/BhyVZE/DiYAQl1BPgSvtJGdhpjlVK/oyZxslybIyUQqzHb8Y
E64M8Fs7FbYncPnT7u9P0rD+/iQVTJ4/nySlcwAeU08dxXRu2B1TAAaohb0vWjXIUrapFRx1cokW
RsNGAhXHrlMA2cPPaKJVWkmAG4Elf9ygU6s+1zZt4/BasyF05JggKZJREKhRtJfGloZXuvz707f+
w3AxDIsdmC6k5Qhr/np/wutEMqldSZT2qontm2rAf6UGxoPdDjWtAIByxfigKBWUxFMuTThR2JAf
bQPpp8sDYFwdgCR1E0KBHDwv7692rwmHXMev1E7wK8MItphMhoyqyr1pDM82tDQ8AalaZVYWkBiE
dZr08hBRUXrXsOLdS8s9Jy0ecITYgDVQT+lknExIQieqnUsYEvS8NnURGYso6d8p6sOaCZ9Aad4G
s+Hoeo3+Hy/1v+OlDHiLxp9G0r/BpR4/MnBTS5hTmCo//syY+uef/oswZRq2q5TDbGTqhv0vwJT5
D2XqsHKFZVu60P8CmLL/AfMJNJWl4AyZ0vwzYMr9B8R8w3SVq7CzS0v/vwCm5m/1+xyjQFmD03Ix
7hryt/HvStTG1E+vnbq50ATf18uzpa5nN+nUrlBpzKZDdujo060oxPs3Ob9GreSagDD7A831H6Zt
fcZY/TbXKeE69vzVhCTj4a/PoWuW0sP5kK4U+R60oidwuR1zsqa9opWBDgBuvgk9dITlrZpOcBSe
/ssZzBPV72fAtWauZUlvCv23K6F8s44ptiWrLEf5VuqlgrHU40yrnuIWwqhJMjmWPGvZuh4iSiav
vz+B/zDbAyEwdNPUdcuQ8jfQl9v2dVzTtSee2NNY5Rn60i0fvdD9LjRyLcBlUPV9+ftjMvx++86u
w1c1BJQxi/H5+1WHvddTy8tWypTviM+IupxS0uqq//IqA5b2+3FcSrmGLaWtTI7417tr17ZoE2vK
V4nRHKE5b0D/4dqJt10Kf+Tvv5P+b8Q0Q+hIdmyOw3bZdX/7UqVWE7lXAZJAHoYLDIV0Hr5khIrE
3XvWwjL2pLwviPls1FOv0QUeIJT4/3Uh8m8jmtNwXaVDBDVdaHHzk/enN4uORi6CZ5BDCJqL3rnz
2jvOJuoKY135DWYEgJsuOmjNbUDq5/KQVs7dQHRHLcZ96aPioitxzEcKbZr5SFXk6NABqaVD4Luz
/vtr9m/jwBAGGnhD2TzhhNL+NvZTc/CxvdJWTcp5gNvut1fINzwTj//34zAJmrppODpT2G+LM5ID
RUrZNIPRONdgG3NaCLYTiL1K878Ng/9w/S1LgE82GXc6UcZ/vf4+PG+q4WBmezKtw4pAry+t1XEz
jpcC8U5CyoLvvwijObe0H//+e/7bs8zVZFI3TK6noQAC/vXYqd1PvqbAJY01BClac0v/WMJmiton
lovsbmp5//dH5PrxmX+Zv3iKdcd15PxuYND9fsx69DW7B8aK9phymQFqxc8e9a7st20wVwWKcD9o
h7Jx7/1+VCvsLjekpe2cptlPdlGguEFNZRnapfe8X7XAuEjVCOS1wy4ar7cv8suIIHZNoEaxkUFI
OSyofhX6cFKV/tpUVFtz4Ry7mpy4ODdeuLE7ZPQnVCUndgZsQEOesigOUryrxaWLNdRTsGhXFlA/
Nv60yXuDLIM50E526HbDEa0Qvqqzr7TsZEnqUkBycvrMc6kFa5CnbaysQGcxIrW3hr0FNhKd+7Ty
0uScuj6RsjHecdy5Blkq1kMaeetcDNVmwnewDGt+LEv81Z0AQkMDmSACry82Lj5j2Cpe06MAq56G
MjzQn8lW0PdH2GmpXES4VUec34pFOWzXiTZp06DcRN0AlC1fTaJuERFHZFuNZIyD8Yv654SEOIKf
P4m32Hd++6QnbrIsyUhJpFUuo7I/GhMIiRqNCIgLq6UaPi5Sx/6Imuqps4IXI6OMAg6gyr50WufJ
UFINi/o3smufKq1HZaBXF3xnTwGEyoWh7QNaNZWEmDEKnIsy4FpIXUI8LNhN3EaVoQOjySIgevmF
jqtGufWmzYdd4BrxJushSgzRgSDBW3o9tymB2vQ3SAVVATRCnRjPDZ7DnSrMnbSrdmkN9bDumvLH
Vuifuybc9GiHl7oqXmi8bdmSnCRiPSoht7LVtlEFsYDnFnqzmDk49pus3Y0eGou6luUObuGNbSHG
AOy76krf2kcFJfgsQ16sw1iw/4ez89qNHtnO6BMRYA63nYO61a3Ukm4IReZUzHx6r+IYsP2fwQzg
m7HPQCN1IItVe+9vrezBBPdErg9Mb3vuCxqfmvTBq8S76DV/wqP6rkXMbllQyVdUl+KresS8e6iq
8MYA/Js3mRelvHj9R2SU9JQybIEDJnJ2P5uwHZlY6Zd17EJMzw8kb6aNa+sX7E7nEjX5amAvv5GD
OXqvnfDobTt8mWMv7nmfrUpTQNkzZLnJnPEezPTWFfkelFvFLsZ6YswmNwd6f5W/toECMEAe9Xzz
HnUqLOshbmayqdnRKypQhoQfl1VjW4TZCiLtnvac4YpJbStAsSTe23Z6s21mrFSScnod3hho+Szr
6kmuMv1gkOmOLx268+VY8lNEyxgIaLgoWh7ITAJAJPLpUDIm+C3M8KImrrFHeF9tISSsh1471m1L
rq1kbNi3NuMQgsiMOd075JdjqRnWmHgrnPG1L6KXombzNCoa1dfolor8UtmUYe3+J+7/5Zml/c1D
y9bYQ3suD1fb8uSm4389YBNXUZnxiyuyF/YlCfttFZafPR0vUZ/g/NxAht6cfKR/wJczQGFh9HHD
jbWp4vrJn/5tBf67l6O7Hs81i5uI/dT/fTlZno2xpdcVBWbgJFrIfaY5BLoLp/yXtV7+pj9Xei59
Sjq2pdmcAv7vX9LthtqHaVQrNNPMATepspoG7+efHyh/8wjjCGJp8lzAgK0q3+7/+nRbzciSBPvV
qkujW0Cg16h8EDXMYARXlyGnpNR3/5+/yImHz09lu/jHA1tAiCwCIHzQsx/ow1Hf866m09+Xg/OS
t81PZ1r/skf42/eocfyCxgVGQf2jwMK7bxlO5T3qeX0quOPLSt0yiEdLKNYfiAfWpFqmu39+m/95
1OFB7cJ85gvkgaRbf7zPEFbHpIRawSg9LIVEMMfWl88MbyFhYxqiCa7CDmi5xk9w9c5RlvzLQUPu
f/+4fBzdACxsc9qhwvTHN0vJzMV9FcFy9FpK+gBdYwq5HuxHRfNTCSf4ly/2b+4MR2crLE+sHKz/
3JDbaj2oRJXLVZBPZKIbD/zZUD5FbNT3//zZ/s1fci1VN5mCZVTO+3NJ0NvcS43JhxM1DfeM4N0n
PuCvtnfSf7lytP84Leqqa/GmbP4eS5D5R9nLqSxmRKygWukZLU8QYYPhrHLRP7NfWdOo3jkpq8DY
0t1s3Od/fpd/c9nKuoBmyoWPecE//rbuZIOZODacioqcufHEcXanDuMBvgElXxoBeZKc//lPMiz0
H/tLaNeOy3VjWJQJ1D8vm4KWLTZTdVxNSKJFojEASp5hYpZ1YzbNpjG1H001kn1FJ8luGES2jGad
hl60JfoPdUqOjWveWpht/diaKuw5OYgWdE96Xk30Ip1FpzHZko1hssKYE67UzLqK1zHVMNdpXbFJ
ii5cT5X+EfcqZmDvZiRMmPFI1ddWLC7ROc9072Q2yjvBBWRjxolhwaCKdiLAvu5AOSJkUS5KZre8
6GzROVyH0B2WZlfvabGpK2yqdAyL4Wmy/OBgJMzuwCl6RNG+4fGsXNP0q76vdIacCjY9mzrvGPVU
lkY8vDmcMxfHiVk2uI0CIg6BMLg/NIIsz0RTPgSriFmt3PN+HHoTWJVgocEUcyuDoZE8vYhq/Ggj
+8M2zG1Twod1UkKIPpkkq4BHUPRnrTOP1M3lNGOwiScGY9sQB2Ugus3QuptwQhzWw+qk6AjNL/jp
+oKsc4D2DCnYMu/yve013+U47YX/qQTWnadBGrDy6MMEo7XVugb3p2+h51Um5aRH5dkij7voHdjs
mVKDylUCRrKJjOcPQ+x4byxzElIwVk+ZqxJrL5rmnhiKvkVIlx9br/3h+ItygqPsLkMZc6ph47Ot
1MyLjSMQlGxXP6TsSeu6U5f96GePqil/kebnlzAaho1BUeREz6Te9banbchq017RihMxOGwuaua+
em5z7IMxetAloVbVrXsl8jQ03cASwT23V5tACMuatuY43m191ocbwda9bjJfApK9IBzYrTPLqa96
W/qrcczu86iNtyPJ0lel9p5tryiv6uDp14m/EBnGPtKU+I27MgXPWbKzMIf4ze2iTaCWnDwcu9k2
UWbe27n/QStavdEK3glBtiNS2BdnxF8f+7E370M72Xv2sLJ0HTat4ydHEIrgqDxGoBTFeWUO5i4A
TwYzKdaQxHXaT2nkVHspi/WjCqBKD1YMkHSrwfSd5RilOxQgpH0Ba7HnCR5QfMjEHBFe1fM78GSI
qYP6RycQI3SHJatXRsBa1tVXgIIFNHZUKXs0k+CZOYEaMTkBOWNkcze0tPW0S+rbTO5VuwJyg5+I
mxkPxtLrGfw2yEuZ/Scc7oMRlseSZEXN6GOG3ZF6A9Hmofkp5NQSR6yK6KOnDJe4xNMTiD2YYAYx
s7eeFlxpq3ej4T/12vAZ64xBCwR6Q7NF4Li3S2I4nrWtFP/Q6qDD69o/ADg+u3RdF3lLV7IW/UXP
hovjVdf2twuVNy/wpBZpQ5YIMi+YSZCJJJWyrVkMFzXsfgKiy2I0H8JqOEOUyTF6ZJl6YYCVENmW
Cs/Bt8S+DppVpI9gRBSJdT9HGjV5S6+W41dTgk/x+JlCaS9pVd7ke1ILdYPmOroTOrAsr7NodZvK
IR98CDvOG5AQOo5nCN0PYTSu0oGQFSHQsytgBGt5c1TdwF908BiYBQMlZvfnUJjgMb23WtcfWk9h
rqo8hiQsenX6lL+29Fq8WMAdjR6vernvUBMzwEmpwXujQvLpWMoOy0mRVSvEytpDnE1nrSpu5P33
eq4/QNU4tMJ4qIdpM5Jyjp32WEJ5jP3hzGl2m6v1LlWZMCz7i2KAiMhQXFXBc1KYu0w7KeV04f+Q
czuGQE7kb+vS6hZ59jpQFcbKwK170yYSLsbcvDv7sPYIrTac26OjblTrsTfIq6JT8YZLoiUf8uIW
ZnXTNbFPOKNblvmg6RW0DW04GyaTwePFCsRN86vbUHMS7Mv+LF+sHnI5Oe6wGV0+dCSlPom+wtqo
evBseSHntfI5LLW7iQROJyeTGPiL6k0w4NtjzcroXJLMZYExrLVI1Xt9ct/mN4pScTHCgcJJ3F8y
HXOvi6rWVaMfBgOezRHajusvS7N6a1poJbmKIterb6Yb76EXPSPKUdZhATBVr4njaDwkahOAK2f/
tjJ+YNiPCy5rhh2mE93/zyAXN1vx3qZaPSumvWVAiUB24eOTolDSeBxnAnWVac6qaULOmm78gkjz
WIcx5RdakpnxqnTMOVmD/RsVnIHV0P12x2PV1FjNI1usA0ZcNoM27qbQG7aJh/q17EYNtCq0N/Uh
iXUAYv6Tpcf3uaLcR1l+qyL1fUo5oivjewSHMMH1lhpHLMfdY6ukzylInDOjdTxLjwJI/7bXOiBp
fnxqm2vXinrDhuHWYzHPqCYID6CdXTLBZ5s+WRpPUFox+oXlKcE+a6ZNX488Ga2Ngg3a7cLnylAf
2J+QDjXEPq5hIhnalfgsCsQ8I09nD9+pz3Q/aCLynxbTpwbrJMTcBCXpLcC2uCzr/EZzvVnG3bQ3
O478RmW+6nQBl37uv3uDelc5DQFoRh/lMd/SWJZ0Ik+dqeCh8iJzPbnFO5kjbHmBdVGy/CNIyudA
9R6HiJVLUfhmvEPlRNemIfbYjW3IUqWuEsMmeK4BShvYbiv7pOIQziZxINS1MfQOqmN7UAdXsm8s
cl2pNy6pIZOsIZPQQM2bCXNE9l6dnCnoFC58TLPClZDsgrhqfpwPnUEC6c6v8W/aQ/yhMTtE1Wwi
gB1F/DQtWGoQpYXC2o8BFKq6HA1l+Wj5dZBeXY4+/b2gUpPdzV0Y4YVwRl49NT9OTfFO5nHXRynT
8pxvk9oiDMlLNKQQJM8RZXWMbdhRyIcZQuMoLOKp0o2OT51ZjTR4cZgqVKKPLOV7oRFPIzSjFNeR
rIlhFiw8t6Qt6gkW0XSnFeLTEuIjEPavSwJAE/4aMA1ZqTSH+xQeQXmcGPrd1mVEXILR9jBeC2fC
M+41X3CIsKaay14FGRKpMIbmP9p/TH4XY6QGY4qyoV1M+JpV4hBYCZlGpbY4ubwivQdUG2TWkdnS
JVhem93agtwkhrtYf7F9dzkyz0Fc5Inb4GhHyUbxyNi23Pm9X9w1rnlr1JKyYw5Rtc6HNUT3r8QU
3lYZwu8BoOfAIF13X/m8BXPau/DJ2FNvqL68qaM44YUHRc3JO9JXSoyUo8XSXDwLoTEw3ricHRV3
SyUAYIabmkwKKhiH5eid0YLPKPj/NJPozpB669Bu9qMjjsKtj01cc8JU2lWh6K991dz3nfMWtO7b
hAGY7MFTKgk4ifroI9oAZwRGQygPeAMX3kQbWgywSwzs1ewdOWQln0FZf7plw5Rys7aY+AdginRw
cFaB0odLi8GmBqPmXtem11q3ThWuFC65FjYIc7ibzHSOdupOiwqS2iqbGTVjsgZKVQD2FDz4Am9Y
Z57/nXK6Cgi9biQVyqHmV0VySbCyfcNOWpYXofydtEKFziHecpAMvaMgt9OnDwtKkda8GGqxcsb4
5ONNMEPtarbNszU1R78m09ur77JLEHYD0z3O1cCJK78ELOS3xO/vOamsiHdv88LhyRxSj/a3vam9
kVSh5mgdC0NcEVj4a9QTu7pzqQM2w5NfiE2F4mYBLVFXmG3M2uDWtQ5jqQTzWz0HWGI8tBzwF0wa
JRnpR6e3AMeWMcx+auz4whYtxGjGcKjXB1P53CY13tTWHw/ji90EN5H1zl2qQJHsIJnR3shOBVDr
FNpi6VKsq11iu7QqvpzMf0k92CWpBXZyors6JOQZLfE24ixdBhGfa5//1Ha7btX4wMjulz85jyFt
CODDzhsm8E/oNscoox4+YH8IgyspIT8XH65iIdqNlW0KYoFUmX7wVV682X4OMalOFrYXoZb2CmrU
b4fta+kr0+8ArFU2AhKJ17OmTfk22vG3Dv0oSqKjDaFEb9pjFDmfhP34dNLxiXDr8wicxgaLZ4Nx
agkj9b12UDokwe5wH1axDc50JI5Bby/ooauaAQj0Os+/nCJwkAojQs8xsaxDSjzLSIGIrjXiCn0X
SlKU/op0xGwfpHfyw9cdn0SxQXEICvsC/Ha5tiauofAps4qTcLnDGrJya7XqiNmNmr7oqaS0bk/B
1qXFA5H4jaUcByXK9A54iZa2sE285iyl00aOmVkPa6iIbvXq+w30jEAdT3wc/DG9fDQUCKUM0IiN
ys50kZqsSUHAedfMkpNQrGseUJ2y04DcYY1PoAh+p8yHZKdG24nc66oxeXxW4P1177EKx/swrE6J
US5EkQKq90NBCj97HbTwDuJ2tswpUYMyfx09xrSSkRhZ90qO9lDwjBCY5AFgrydnGDmseSuu+Xsw
XWIpAC8kPOuqUWOfpR4xYb4GIVCb9Ff1YT0Xo/EdXJvfRLIs+4AyjEKEl1EWW1tNFkE5QkVNlrH4
2hxKSOnNJ+d1QYIQiOLVCc2dDrRzUZbuWzeJkSOL/1U4rH9q0BCOUpxgCWZrXIfRWxA69jKuH+ly
psvCHx2wGdFXQbqBMzGdngmMahtmRNRpiDg9q8sY2UDr+M7nH5o/4kRpfwoX8p2ogMElQ7GKI/1O
tVRrTdaOXUGXPbI52Qj7w4w7GeKxh7XRcboKY24uMq0+K2BTjsUqwPhDbE9dxqUKex3avmlnRFh4
mFtFShA0UazdGPBi01xJN1Ux7AeHTXsF1BGNvJwif7TjkmTKoNwyl9OUSxeXWVztRKY1yWWXz0FA
YymkbazuWUClagwI2m4BDTDW8qOfkAbqUsIcfT6+RP4j74emmuUuYhYPwEHgpeJICvMYe2J3x8ND
8MSCHrCgRMkkIChQzJqPcVVvnCRcBQUvdvArY5eX0xsgvBOEqSVlWR4xZNfdppbD4OUhj/QfOlnx
ZtS5kTxffSEeauwz3TkjpjFXchZcfkKJKKq/PvtRyGOnytx24XFKR9oSRXqyL3RtVyalejKE/1LI
3djYKOem7i6gAk8xTa1tn/evgec8JdPkMsXX6dsyja8mkmUSHBYCI//N9Yrp2T50hL6wB4zLsuHI
02kGnGZaWsukA9nQ99napWKkJmz9OnjDG7C1BxHZ7tmzsMmISUnXUa0fdL0C2V7bm7IyrlWqXSxE
0aDfgVWPtvmV9NNNKxgvnoLsq+pL4xkl9kvn7b2BY0uV1eM2xjS7JteDg/Ca+v236iaov9WpgubF
FDPfF4mz5jnIgi9ViJ8CnSbTYs4DW3OAJ5pzSDoeilBiebqX4sapCqK8M9KYaen2WThc9HjiFhfT
KSw6MuDmcHOogji2mu4NuaqJ3tiaY3WxQ7YjwumuTB6Ua7O3BjpMEFSmKH+0YmL8hRDUylzC4qbB
PDTkfY9NusLOgJ9dsSHQ6A6rV8ckh4RC59RCNeEQ9FRTbVuaNd1WQ3bb1ZZbPnzIWye4awSNz8x4
MnnWMl2kGvtcudQDMBTyT16iWbui12HEYSvTrSo6hyw5oMwCKzrAGv9Fw+ISxpa5OA2bxuwd4GJk
fydJ3d42zQNIZNlALUhw8+YlbL2UcXxiGdZuAAkFdIsrL1TwCRcslyJGDpEWNyRswTb2USYw+SdR
+BrYrwoV7uCubIPCz9hD0cgnMv6aTh9TY1VhRMffiFFZ5VkMaZ8E+LxnmaHrpsN7HoOTxXloraYT
vTs3/iWtvQYGvjdMYK+w+24oG86FTXsvDhN9ZbjTWmPEeUP5ak21A7GrQhBDx4Y8r1CZp5/7pmTI
nY1lA85GmUS2Ljta6D4KM/bw6UEBLeCp56oJ2Kmq8skFwGjZRb5Kr5D6qTrZj/7OowZBhJDUpjRH
uO4Lo6/vkzRKaKglolJ7SFFNqNI5sS+kf6KXmRI+gxO81g3AlG+rviOT9mkqcAHBVi9y4d4KRpbV
kN86zT45hrZlYqzp1E/Q988dOgwPgNKaJuYjbAyWKLtch6gzIhQaHJCA44wMnpt2yqw4q80QVGsq
D48K1XXYQcU6GPMrGFNaqtLRwTpHGEeDGLBmgPQnG/3LkIkVkDHeVjZ9F3pDKoC3V/nDKVDpy1XR
R32XTwsLT6jy4xNksmWGZX7JSEMZgw9vhQxqsUUngSN9I/mtjhgBh1jMZ1A0v4JyPyzUjSZJ0GX4
oElzSVDO/w2z/QhmHoKQhwCaE2MlUJ7gBX4r1obRfEUNr1pR4s8xJZauKldasnQIq9eR7IqOSMW/
QFD5ZWKIwXK5PKNbwdXNml6+mNLDUgoOcFamPqj4aHM5P+NBZmkDk1EA6XGJap4x8SgtPsuKiY87
XydAXHNuqTN1eFBKou9xUWy1lI2PD4qrjHuOab5yGHLLpGnACUTPPypvhA0bDOuE1UnSFc7Y0s4V
KpoWJY3nj2tl8HaBuLpDfE6MXkVqQySibJjfaJRbNFGql8BfxajY4mR5yqo7fRmtPQECGKwDcewc
9R9nkCkcFtkUQmm2nGLhodOx1RjZBbShtStdO43PBCI36EiTt3eqrzyQoAbzXeleWCHkNhHMS0wO
RbhEqGMoHcrULnzL6p94IhWLwdDujUBBwOyE165r7vNmPACR+bJDCMd60++9jMHuYnYIlciEkAo1
DXahKGyg2w3F2u61z0CE685kT0C3MAGt1efbTnqK+sjd2XRppO1pWwuTwZjuXQBRq+txCWs1pGnv
nxtpP6q9fh+hQ2rRImF7OgyUWqL2XpXWJFv6k3JHu7Yjc3/xS1pOMdWw4sZ+kIuzZMMedM5hhNPv
+5u+oe40zpamFoTC2MU7AWAaAPUTjb33jemlxwHFkxGw8GN86lE/+dIBFSODqpBCUVJ/NEKv3Znq
Sx2oa9sZf3wkUmaI8UwdnzTkUhaSKSXCNpWinUICBhSdekqLkMphKJlJsWMjTVVqxziOhrwqD6yb
gcwq1swvjtQJX2h3toW1rxJAwuivejRYjBjB2EWM1UlDlt6TsKtxtBsXvRo+Gf04K8Ihto5ZK0ex
pUnXVtUUr3AXLmPjfgcRNi4M6fiw1OxTAx6gz8Yu1F0WCq8IlVfdIYRk+7KiHPgitOhCZQ7xl40A
rKzNz7JqeIgp9Z2NIkzqG22UYV6EOwzQIIMNBhgR6RWbSEBKz1g0dOWSttdBkbgzrcGDasJmADAR
PrqIymDqfrSN/tRJg5m0E6hyRlOqzYAqpG7zoGnKD0QdOFtI0BLbyZYZPooTAMYT4yU7BWFaw2Zg
FaK65lAWkUGmCJNJvxpgVsyXGNdi1GtxpS9yVGxq19+MSH+wUaQwF2XSTnIvACtujrS42dLnxtH7
hHACyVsRhrvJqg+htL+p0gOnWkDVe9RwOu5eFH9asIGirIwZ8rTEeW5Bhhg+JDeQbBW7DGRzfh7c
jTX8Mj/rTh06Omggn67FAcLPCNpNiaRspis7Y9tYsJFACeN/VOiQE9M4VJSyu+GrhLPtSwteYBYP
tWXdss60l+zj5wuD5lZFzHiFmOrBRqiHxKpAr2dIz57Tx5yGc/+NQTuL+Ep3dKd6C40ZLQyaPoNR
gUWIuG9SaOOQNQdfFO9MZ+nJ6cnPHtlfnHuPeskn3ErGRa8HDJy5Uu8STbcGWeBI7WCysQf20iM4
AKnBvFQuLP3DUhDRyTXWcd49aSAEsEQ9qAxp4ATlXdHjKWwQFobF2TOSqymsO1M5ddJqaOvmg0h7
mnKQV2vEh8GsS4VkuKwbJ96nzYM7SmJZndxpKZUK5D4vuc6jOmYMO8u4wqrOPrbStujTB+KhYqxG
5lpcDyNjEN650tAYeQ2cWQ1no3Dvmbf69XvnZiN1NErsjpH0PI7+t432UX7ufkC/IpmiFbS6jS0N
kQ2AMj4wrJHAAymnGJgkQVsZGxxj9UkT470zFafA4whQMLbEwTW+uHn0BoDbODpIKmOIApBh4Al6
ZGCoLkjGbvpAE0yWFYzffrDvaH0TbUB/6aLBNBgRU4EKLxmw2KXSlKkxGmXo/QUP6wYyLng9+q9J
5B9RBTsgyfFt8nPE2mOwF4MV7gzJZr02Wc8ILapOTTo73RF7Z6voN8rjYDpD72qM5Lft4i2NnJ0J
MOogJopePjJQQ1pBJ4o0i14gCj0UhZFtFY8xutLKTy5CUVPQiQk03DkM1iGZa4AGNHepbP0xMaFt
M/pj5LnbfYKqFOeUe4jk7WWMF+wH7YnkGi05V30tSt6B608ZQA1ItimCB2lDTewfdFHfRi+ClVN2
0CHHkDFvgWzAdjsw8HEZbwaFZg9lkTTzpruhTvhoy4ulHTJChbuJMa0FJG7ksehaPeltFdLg6iXV
O/MXD1RBvxwtj9d+Xp1CADo+8tceCawYOwaS+lcRdi9xMZSLSPpifcSxXIPeIU8cZZ0OFvIka7pv
IrH1bUu9z73kGtHYKxX/VSty9DhmfQhCHLU5slrDwFrbSn/t1NNcVKTTtu2j/Yjk1u8G4Oc4npii
XFqpqe+q2vhxYmfXmvkv2CKXIbZNiTg3UK0Dj/hsk8pF2Ueum0rLLj4vtwMiJO27OEb3Jc/KGC2v
Z1FrHZHklsT/JmnuDaTDN0bm2yL1bY1+X5n6o1dNJ/iKOiCgAQWwIl3AClLgpMUObHbaM7EacqjS
HOxKh7DCs0ORVmEbvfDoG3SpAATaroESLFDWBWXkpc4pbp1N0APycPRWFcpiIkJMYaQLnytq2bVn
Nfgw8XOUCLkLed/H6cGptHf5vwP41otCx1/Zcyba+Wbw7edybx3xD5dqpTc2z1oCtrguBddmcrQt
fsO89xSUeVrtdyBcOO9ZGQC+pma5dBt+wp4j5Cn9z8oCrdUP/DuK3L+Ap4HPDpf5heTii6TZi1L1
v2VGjFDp+t/QU57N5hWVxn6iDReO07eXBZTbJCYAFvHvWLAAmt+W5xGdz9a0M+5xWnTLLHDolSOs
9hBXG+xVqhj8Q+LFKwCY4X7MNnFgPLNN+XDUYu3UOLA1RkENIyakWP+YHVFZ5NEXzfZ2xMAowo/+
yZ8wageotXvp2K5KWeOA5j/bt4v2M8neGVR4xw9ES0R6unlEYxa7CfTdnUPPA3nHh8OdPjBZvGyI
R/LmWVAans5MJWQSzwR8G7pVJLnl8Kg2DI1j6Jb+cEeaxGOrPdqoxU3w5IsS2XjPCCHnEfM8MazJ
O+AXISYfEZTTeeD2V9dWOa0ZawjXnuFrm6LQepjNF10AneGCUPcG6J+qrzCgJxht1Gc7apmyRZFO
YXHbxBR4IRtKboPOs4w+MrK+1eREX1RwvxKXh62KeJ2NR+DxxaK3+1WYbOWIm0tTu0EBvkHdbvCJ
ADV8URSiuorkXgdx8xu75V1QhxtHJTiLr+ZbXhIcibrm2ecKna+tvml+6ZN8ywSyDGg6eOUN/PLy
ch2T/lvIgGYe3YfkNRMZ3GStnMXzdQHiYODYY5HxLMl6lmQ+R4LNJEBTkqANidCWZCgj8t8OQbmM
xGgpo6NUmE81WdJaMhdSSb6A9c1hi5NPSvJUTV5c89EhjRqb0+/U5yfFslYOadWR1Kr8rfN/6Dck
fXOvOOq2u5bva36TLZHxCPpZk7qHUoZijZmRQU42z/eeDCMLGaBNLQWhg/JuJ9qtJotftCrHlwRc
Mj4VeYc1iolwklRu7X1TKWCMi7RuJmO7TGt/V/R9evK8Crlel3ivjPlCGJEb+fo36/OHGomcfE0q
ssQUyE4vmRrgtynza+aGtfso/4j8RuY/FED5oX79Mt/F81laGcqDP+o7R+t+TRuQTW8+6xgg5H/m
SlKEZk8/w3W+2QsZch4YKfrrGGvLCHQgEQYwEDuy0Y4MSScyLj3lYunH8UNSsfsziT3HJKs9muGe
jFpzmCX7LAVApLBjCRiZPzBPRrRplzkyss19wdFUxvcd8txYExd//VAQ9aw6Jn8UidlRVtcmGQif
/2EzWjiRFddkaHx+d66fXfzcXcLYkxlu5ZQ2BecrTv7Js0b+vJUEj4pEOsY0eoaS7GGRVndMAxGY
uY65FCN5KRrk2nMZcI9tOq8k3udjeEkG3mQEbi5mCMltICU/kpafX7wpA/QqSfpgkrYWa53JiH1H
1r4jc1+QvZcX4kQWf+COcJlqK18Hcvouef2O3D5AR8AhJPkNGenHW8ABjZQ/p8GzTupfI/0fSgyA
L4EA8pUCyYcSQI6MYQEJDphP9w0sgQGmgM19kEnIwPyFWZKbolerxLQ/mcC7S4xpw5mDTzyrdlVv
U/eDWR32ZwQ5MJJgGtDJp2d9xzD9ryqRB/Mnl0FBsPNlBRNhvlXmfyTwEnLjff4v5VWUD6wJmt8v
3CB+ErX3Fclnhmo4r7n8ivkJXizfDle0TngaVcTz/L3Pv1wCJGyIDmxv9vNn3sB6MCnoDBL+ULi/
AhbEX08i+Uvk2w7s6mX+jRqmEwmQoNiwbgjYR525GWDFoDpcC7+5VPISw+O5ID71aEk4BaoSedLg
xci/W0GwyCFZTMnrKLkW8C3mRUSXiA+NlIsLAyOSl2IpsRgcwA+BDqVAAjPUGnRGyEyCrWj7riQq
MD89Dah62SDmO3++Jv/6LGByRB3E/JZHlvxwBhZfG3oH016ruXQ2f7DzBchw17s+HIREf9gwQDgo
L22YIPMCKa8CmrpUz+CGsLau5htFXpk8WN6d5teEMyLgjbTyruVVAVWRr5/WmSnhJH0LMkP+CwVu
iQq/ZF7U5vc733cF4/UFtBPIp9Sp4J8wNSYrSnxCA2yU+VXO/72u9S89/JT5OpsXmyjWP8rhvsy9
L62idie/d0+wldKAn9X380ajQ6oHEE8BvGRDuYI6nGf7eUsyP20QY/1i/DqPoNtjm4s17flF8+aj
HU5sMwHryw0Fv7mK3/NGf6YOtFPLhgEIFllN8mUkaMYZVy5fLZjNky5BNAIiTQiZBoQutz+smgRm
TSX3OfJ3y0occSqnzdZBN5zUIPie/25eJR8jzVdZrZu/SvnDtZU8xgl4NaPcClA14/xt8oLAerCa
aPiHOE4n8lIFsH32XY9mIIvs/BEVEHpUSD2ZpDWNktbkQvFh5uip4glYFA8OjB8D1k/bjN9aq55y
zaRqC9xBrlsddKCaERv+WJ3zkHElPsiFI2TAE5JvT5GAoRbSUGzwdUMeGiAQ2ZCI/ufimlcMWwKL
JHSPL9aCYwRXbL6m5htjgHSkQTzi0v/vNWBeNFu4SFX4WPPCBmhJIdSkzn7vYChRB3kSMJVIfhIy
nDFL8JaIUzwYEsA0X1sxTCb2gjtfQpoiiWtCrMvzH4ITuCNQThLqpEJ3sqA8ya3CvLZk7JRpWtz9
9Q0MfK6h5n1NYXkx8/sp7n+dicvDLJ8Uv3qtxv57UoqjKvytW7ELcgyqVnLrUUIrogSKwsE/KYq3
Th37Tv47U+6Hq44pFOdZ/tfzJSgfpIlZfbekceRyacqrJISIFUt3aXOa75f5iSZvC3aKLzEsLYcL
bP6QJyhbKrQt3SQQZJ58GFw+LK55VZm/8PmrbyF2WZC7PPlpVbJGrEqsl7c0JOQrsfBwTJmsiFmC
gW+TCph8+STVFvoY/uTAB/igyisCNG9VCth1LlsgtyJ5UDgMCTvwZJMBJD9lvKgOTvHknbpub/sp
5ZJ2qxfdpQ+GY1BlnIG3wrSjLb31a9r6H5CUS80Ml/A6jqEbvDNdcy9QFi4rzpcLGvjMIqhU6Py9
yZwAG63o4vHURJ0G1E/WM9S620pjmKmP2hr5FCLPrl+iVSM4FyfMA+QVPVOms+zsTnMdbdlnyBW8
Kl/mWvZqpBVUrOrHLuITbaCTkeAymQgNDfQeAZatk6Y+uYlgOGGnKTa7bY2oX2KvraKywQjb70ri
rhyLT5Qz8zGvm22fYX7A/HrjlKyxE8jp+p1EHgNuhuTLnfpg0ockt5YdjLp5a8UVJtl6Ytp6obvh
r6TtjUV7DTswFCwoL0PSn2JBehvAiRcH771nHny7fPJz61jCPFqp+nR26+w0VACIIa8wUes15YW6
x0etSDkS3bHW7JjbKk4TB1hkYg5TLMMmY3YPDc9Pb37nqfFSkpLfporzBHA3FwyUOWqFdH0gDxaL
/SC3OGYVog5gRKdpM1B03QZpNLgsSKZM7jJRCtsmN9LDyPQWVXdGpMbuhvGUmR2bIW7NU+kdV4iI
J9jBema+mAwuwR+7Z9ibAi0E6a5QH8023kVTSLUxeDWHYmK8w3qaHOs1QrvaQoVckxYMcSGDAQ0w
J2rMomfNzk28u2nongivsh6m/qbQwRJ68a5JKJM5fClweBIIx6souPRolqL/Yu88kiNX0my9l56j
DMohBj0JrRlBTU5gVAkNOLQDu+m1vI29D1n2rG5lm922N+8JKzNZlyICcPzinO9En1i/6JRHMBYd
qA5DarQJ2mOo+RwMub4FfL/vYw8+SrNBKEmNJsi3kp22wmyPvFPcvHleBPQTEWOnL+E9Iyomdclv
8bJFZ527k8gEKP5M4092mT6we7jpKdbGLvnsJ/9G0DfqgajqNl5/zeKfUiKE0hvtPLrqEtk334iB
tKl1qKlf0FLJeQwdZ2E8F0X50omYFauz7XR/S+0Cec5aTblQjzCXrnwdBu4Y/pcZbpzQic86ruaF
EMmwNXQYWcdGl2+aPbB2LosDSSRk7SYwzUX5UbdE0Vno4gh8WY9NkG8ZT+uLKL0mor7ogDU3GFi/
C7R0PUcbloOFN5CP7aAW2cQtyFDMmwy99+jFTE41UukBibuKoxSjwtr5xo7Al0m4GQzGhcyHTk5k
bi1dpth05bmXzdUjvksvvF3rTw+iE+O6M5N7u6qu9uTuQD7Ps4/wvYiMVwI3n1jtLz10stKza+x7
oSReRns09ImE7MxaxnKHZB84Q9/f8jje6xW40ZTcU573ctXoatF4bOxcatH+YlhNcsBq+2RmI2k2
Y2ZvoPftTJyvXfirIZMCb+guyQLSwvKlJfMVGtPSI8dD9l9+7qxx4h4yWn/LPVadddPLrtvCMX0z
PI2MV8aIdcmMOTOas7QiMK8c+kneBIvO4/Ha5+QaVHxRfGsoOJ3pIFN9P2k2rhRjUPvI0GiOCk9b
JgOrrdF6Zus+bmOhrVBlL/uUlf7Uw+F1Ln0Q3dUacRbD+O1DCl+FMLFgcowL3VVngq5XRHNudK96
GUrvuZzkDakQWR3C/pkKdVWDU6xaRIeIynMovnr81DFYAOFSL/1GQ8duk01iJQ+2mE6m3e88nMnE
3pvLJjcJu8jwrxJzXAjn4Ccn1JXJymHCKk1OWZ8oNAL/OvAYKBzCltBkQ2MMNdlIqEoBvrAsb0XP
Sa0b4a8c1jXe8Oe+YvIWagFqn56Wa015LE4QpbnfuoXX2fU5lu4zMRkHjIVvVTjHvdjBQRu8z9FW
TP3DEAkgIhTFygLoebsNlPtV9aQ/JG37WPTdURT6k9kBPOCNQk/KBtQqkP2w8r/Kjh2EN+4sQ30I
WT8NfrWVEdLWqfwVGyXSFJOADjNYDyECkGSKxiVr+W0XV6Qy1TtLWe9pHVeEo/DI7ev4Jys/0sbD
QBDKcGVr2ANdZF6oueYpJIqSsNPuu4K3OxvV1tQaLiqIQ/H4403jQaiKjjpYlfQHGCiYQaiUPOei
bs8ey21H5ocOP9QCvdgumJp+GenM2zL/o1XlBiXqkpFkT7zS0HbPMdoKsnuyfFOlDRk1yYXurlfl
PWC10+APq9bTzgh3GqZaoDxakhYLdp+JbLlMNR5V48ZjBMO0kTDXtC/fkhAMfporYPs1M4kBNlnb
NCtjYBIbIhqzAYP5zj5qR1Kp3Bzrqx2/+pJnQJYjOJSJ0jdT7bNzYTveVw1oe/wXdtJtZG6ZG6sZ
kPgQkXg1+3xHqiwDWtde5jLzD2F7RuQdrkXof5C2dK3pSJDAlZu6I5M09m284waL+QRVgk0GUyuo
YkiIEAAFxlfDyRCnj0DnyMuqugorvTHHZQQPTmGRvtITRFe3d+hl940tvyXiYLIUTJKPwv4Q4Ckb
hEncTsO21YmqcKlZy5QJ/IL/jVPTYd4wYKq33Zs19NdmktfUJsdGr3WWoi2EXUEAqal9ICS0EaR5
JtxiZPWTYb7E3UBdf2ex5Wtb9yhYM+S86VU3Ohuta+wjJP5vHZEZy7IYX9u40WcZpR6Mu7STp3pM
H4rOfNX86c2MRwcvNYpiowaj647P8FaZsg4GXD7I3hm5yQM/EUnRVOxlt8x1EMJpFi0sp/4o6uwN
VSj3RDtvk1CqHIea5gPC9hbAN6sxzB4txr5RPGKvvmuVexkmZjBwqF3Ubvan6Wu8KtwvlEHOGBJb
LAFc9xiI0OsspdEeq3Xi+8fQo56eg0YJmhoXNh6gJSn13wSec7ggas+KA2iRlVUNa8GVHEfd7FJj
7+oHzbNyrN2EZQu2wRion6BDrx8hnl2O40MR3pgwMk4S+rPL6bnK621XDT89kkC7JBM6sN8Vr3kj
bLT4NZqZELk7020tca9G1eULgco+iIl08E0Ns76LziB6s6IBrZ5pf9lB+5l7sAjGdRnNaQTpKvYe
0yz9qmfzEIOAOwJemcv589HCQ6ZSDjlDxQFpsoNtBrESWYgv/rwnhRSvyjlBXUavyCgA0EYe2qJD
SN7krKFLee9XDIPZS0GbcDT20r4AEjfkDnQ8LbxjORSnOKakFm9d367XQYXqMPWtfD+xeysT2NRl
zWsamwh9y1giqifZZT1U1XM2eDcMZCObg4BAa3ui5MV/5BONgSo93vuSVsTDpkFzl6IgHUCOe257
cYxI25D9C4FoPsItNByFBP4ADZx7+mCUQ7ghiAKZetHvQ43nW96dRXWLLPusd2zGKvsH6RG/ndU8
gFN+xBHJvIWOG0IHcq7BZSHWuSdplL/0JiLPwxY5toN05RWULYhtvmMTSWvhmLs2tm6tzYHc1z9e
UYOuHuWjDHiJYuMdORABNP6rGxRnsuyebGSCtTfo2GJCb937Fr8+igQjc9eRHHDahW1P+ibLPyYH
n0BmePeb+WnBzm43GP6ncuwnkRBOKIgYJV2FUS3VpqBOYdbOan9wAJtUMX4zRRONeQc1Vxn10dEz
on7lVvaRoAKNOlt+QilMNkE6fgUB5ajr2KxqRA0NfvzqWZMtmpY8OyvrD8M30Shs8WwQGolNJJNU
klk40zCJno2eZ9U56mrKFzfz9T0kUOxejbGxG/ySPIc169nRU2JnbO05GMXdpF/NIFhiDLlkPn09
Nko8KFWMPgxqdkRFvmD1P9tDq5sewvMQybYR5Wds9+eCB93UQztlkMvqdFQP4Gy/HJVRP9AQ6oN2
LwLQg44Yzq5WX0ZUm1zqhIY1B3R2P4GDWtaN94x0bTaWKbGfJU1oCiw85BLp8gZ5Qwu/NmeTDJol
HLc90zbBnrhJpjcI6c9N137S2eb8X2VGHGGblbdo3vHNe89NN8btyg4cVD9zVhCN5jZPDfYblhFz
kmDeUfogl3bME9MQkmsabrywlbOMGmjw3hiAByFhO5YceRJdSxI2qDmJQeiYR1MfDEzItHqCzgIa
o67zTa+3d63NbZBHXoHsnvs0ncOrXVKQPUqxfiTTyYf1UrjqwUA4llX+Oi+g0UirYbPElpyx4S0P
SOtJmurNQAG9qJp66fYoN9Ohn8DZ0og4w8pA6ZM5/iqyLx0lsCaTp9l82qvmaE3JW0WjpLmKozoR
LLQmc2nLO9r6S5KX26piFP0bdtGxmDIZC0kzOES6vkUNee/N2jiw8gee6DTyAqXaoqPXzXqmCPCD
KdPLkzUB5EZquTANnpVNWN/XUbbRDQe7o9NTYsO8dng8FpbFYcIoX1ctPRd9bz9FFzyeL3NUqiNQ
qnNpKI9xkJzPwmpI/cWkMfCJCurEClVYoLEliquBo4gZYyYgeNQTnwyi6lkIDkG3Dh/zbrrvouKY
5Np9bmH3aF4sQOJ+7DMP6+8Zk1A0ae38Qz15rbZrjXetlac2jC5eyrbVTY9aVhw1t7v1CNzpyn6S
Bva9O1YEVjEWrMviyEoVXE8Fzj3cAgK/VEoj4bTUkBi5Bxye1zB8EiUTI7s5iya5a0hBKr343i3i
L2OUOZ3p9Nprz4TbsKrKCsKvZt0AL2nQQ3Dsl15kHiBcXHS9fWtL6yBrEkNZGDcloIWkvo+r/hy0
6MKdN4aAO/bltMPu+Cstk89SWfu44hYeiycbljlKrOCmR+HnlFCy4D2LrPw9b4mZNmyY6aRw9Dph
XAGdVlmsLSfjLvMP5AbdERP8iMF+br9/gsijuB4u81dldPGg2nyD2hAREadFSlpnUJk3hhKHzvKv
ZI8hwFtpiTjxoNjNrkVTlmt6ovWY+PSQPajzEMu6+EJNrenFHcGXECQKCnzzIyvyTysuXlixOk33
YwY6Cm5pfDHNIjdk5dCz+FZxjnWQdp1/LMPqggbwFXkc2RL19BzxwGwzZ9dRvLQ2ARwWstJinLNj
VrKJD0UiZmPjxRzLLyJIr12Q/LCTQ9ifHcgZEEMCrr3D7QIY3iNFR/jBsSLIo/T1E7LsC1+19a52
OOwtS/7isUY9lZ+lU18GPziPhLIqZioEkuLN8dc+FqRUz45BZ+yMOjtEVnKxCaiPSdWQ0V1WTVgG
oochMI4OY2qp4VCx9asl00uYTE/KM9djZP5Q0+w0kZ0hs6xtErN8dGHuQMKSZdbv5PvtLZGvC+k9
6F38SIYdumT3haMXBZE8xUn4xJEEAKkaWOGMC38IvyrzLRDR2SPvg83idLabYNcN0V6rwoOmdl2K
81JDWU2Y7XPV4vZuvlNt+KSzPY6xOkOTeVFa9GWFDzXhAzymso/pOzPVzkoEirz+fn6t6zxYhq3u
k/PW7AOu6kDriYGaIdPVa11bwWIiLae3MWGJF+zp5k4pfkwRBAztK2w/tR4wq7FvbTZme7iyxN/W
3i2wxTVNaO5NUXQXu34ZPP3bQPwPpRdZdV6Y7BOobKpJz1elnR+E7jyEaZastNY45znSJ9jRYMaZ
esaBn+0Inlr0uJ0XXXGeQjJSvLh8rMb86nCBWjkl82h05oasJkmXKA4loKmkYx6Ggv2rZEdDH34P
s2sTJNVTVtjhMneLu7RJGTTi09Kcu6y2PwhKSnHHGkjZeY6XTQT6dB0/kL4TsPtkrO6U6ZtX8QfN
P3sw8xWGgpgwiqy1j7rOttp59lFxOoP3muZiR5zus65lTyJF0SeuBDVe9eoBM/GZvBVsF7gstKH4
HEr14Kbllib2seNR4E2zJTkYYF900GL0hKWxt4oogOuIe0j52HiKgeGDTHzyOGnzUFFoBNi02msT
MhC1YosLz2ieaqPfhmH+HFL8JFnLQN7AIywb1cLcdNp1VbvPKbtrckRNtdQNf2sMNBh1g3DLpN7M
p+oTgMRYUocrvqbEEBt6HfYSugksntq7hBWxygZuqLEsV2jVNrrFOBsN7B7Lkkdi+nwGhfWHxdkM
LHlZjv1K5yHgFDCkJQP/yCu/LB4rVuYwvgBnptM9qRBHnQHUw7NoL8cznltaSWNtyuaIggpjaD56
h4QJcofpdHiubOGB56DPaOsC23b5UFjqBWcCzo8p/ewo5NYJEg30U+590B3G3ByRWTUYny9FavJ6
etAfYOSsDZaSSNc+WjNFjlt5HNSz6pCJgbvsXDKVo2GnMwhbZR39KYMUmyaq3dEynuCr6Vh6aUWM
3ryUGlVNaXg+U5QmX9bpl7DmkomoOHxo56TQCI8U6bny5MU1jkNKInHk0OHajtwWv4XcPkHthJnc
911ZL5TJDWaFyyYt9r3pE+cbGqdCWt9mSy8DbhHpXB4LiqM3OPeoh9reX9ZV/GUTH+1MM9JjMo69
x5BUiuA1tGqD6VX3TBAw8xR/A/1a3xmOfu+nPtj4fuOL3ltZ+VenfLGXlblC3XUQTaMtTZaTZWD2
q8nS4BrjyD1FIfUa9oO1TJ2nQhJ3rcxXYZHmolGZjbGPnKTx6MXdbFjrETOrKBUlYNj0u2JuzKU/
TwSmD9sh4TlH8Iw3cpOyAHronOJVfyTJjHjnyps3ucWpQYjT6rPoqqt/dSl5cYY65wYNV8j2T1bk
wbJRqBcoe6FotOjDI+qL3nsahl/k9WIC1X/nC0PFU+5JqPCTcfZ3PCJGK8BP4BF7Jx4NsEPKgoAT
cFcLQGbMxFXfZ4R/vZSjDoBPp6gZ+02mPGNbpaaL2nL4LDJxcd2KbFpcyIshJeYtCq8T0xAyO1Pi
xrQH5NnIPFK5jIAGkhnugQxR2RuDNvD0dBNhQUBlOs1aEAAskx+jPvXu8wgNLOgxe/Svzoyg8bw1
Js59lI+Y3Sn4lnZO3WZM6iWKavpvlBnbsmqgn1Qq3BTdOdXCVWGZr8qDB4MAuNawR5MTu06V8aZU
iHHV20ywKdbAEbLeR4TSspPnE0ZR+YeBvJBFEe2YK29qN7nxJLofKDLIOvIZp0W8MjrPdjk9ZFp+
GyJvRtxYm9QhkS6HIpDBr4n7H3g/9V1Tbx3Hf8MaX+xKaEYxSEimF/YvivZOE8ha0gv1/i4jik5l
ubiGynvzUDaSJIWZMqnIdfJml+DsFGc3hQSzK5c+6UMalAzeKas/06pwCmJlSBk6LeXU3RFN3axa
gOd11yO/dox3FZnPKrZfM+vSG4JJmRlANeA5l9SCKbgcAGlBTExJiRUFA/TY/spHSt/M0+AkoHnV
82/LJIQpjp/8qpxv1QQlX/roVt26VvWJWIZdh8M5M3M2+GbVbZEqVQtKj6cZqQGcgyNeMSppJGYG
oJj4DbyTb57crh6XPuiDxpUF/mn5MUyWomhjjyPJildkArXmdBWuOI+GFz1Gah/a57wedr1gHQE8
a516/daaOJizNDt56oP22lrKMLhYXXopin5XUiItLC1Akp8xLJxXRE0cLPuoJKVCbacK87AgInpU
8qnQr80cTOwR99DzhBqG6iXN6OgbL3y0MYovs5LqqEuTs9KaW5jNGcrKxdvqnohHZQTA6GbhmMre
mpQjxgNouxffc7/inGIptTBXOKF+Nkt7wx57Rrh3R/bPtw6p+87O1E0kI/ri2eBTeSzJYuvbrpd5
gC9sCvtXs8RL6fYT7hb9ORcpKyZG9xPWzDW7WPTdLWkKWqr3mM37Jf48VpSu8jZGOuxaZUsGMQxY
RHWyGobZibNDqMwhSouTqhpLX3pHuMilmaI1msQd47UPkZa3Gl1G2ycYNk3jMLrVJUp6bNXJVUEm
XRsTa2Vz68b97FI4OPW2Hj2uyVcz9KLFVAfvLjHkC4MKY6HHmKdT+2O01LveX6XdPYjIY9gEcSpL
80OiN1fYQPOKBNJF/xzz++LHcO+J6PgY0ZqHgAEdfYRT4p+gbd0zXF7J2XXcdJfRK3dh4VwYZrFW
q9RjEuZXlqIoDk2SbxVSxmZsiTp0B3Tq8QkDZrSO8fcuq/EiEg2Ax5i8FuH4FOvijenTouQyCdIC
+Qn/behqBf5ODGxIZVGcVL/y2n9vuuYFQwtnvlwXdnnNOHMbVd/KrriVbX+1BvdSO9rRK0jG4Bu3
kTgazrBWIetP/6PQ4u/BS14J2XzOiA70BrjKfvqQm8YnW9xrk/W3xo5O/VqgAWXZf7QXY50/59N0
l3nGrZb2hKwZvHeTb3woU/lAS9r0+VPkOruIGbKpko0Q+lIjCW1S0TVvhruBijSrQBNqtNSuOBWY
uEjBZkLotDcIe/ehxkAzOszvp50mtykdedvGqlqHhXWzeVUAdm2swHrpmaQvpioOcQ637yiSNoPB
+G1SLO6HNngWiX0xYm9NNheVlWu90QAeWGuDd0whbNRWu8l7qS8JKCKiK911RLviI6oM6+ZEnxbw
UanC995kApcOzQY9ZbwsHEnJkN3FLkG6bGWjpZHmTBHZ2cXiEw836qNWHgWAwE6r9ialtTH4pzR/
1WLnNCbR2vTsrV0MGEJOU1yd3Ci506KapxQ+LNUVbyr7cnSG3L22m7zhKYFkuyDH5yOeH01tQrN7
JNntxtjjse+NdyBd3yxjpoVkOZEyVrFctbcljnT8crwbMU18bSQHLyfjkO3NWzR2a/xdEt2sxEZq
zJmERXeonQTVHHnjmb3Teu9+DnySCmGoxwQ1jFeNhuExCzCrrhhvrjU9vNp6cUCxhQVh2ieluPp2
8qnkxWHcOvDsbcLiKe2hw7c61AF3clgp4NYIM1Q5lEGzirZbaY21MYsak1V6l0baTrb+HRmK57Dd
G11yIqvhecLNqdfPZLgddKt8R1t2CUuIUjE4OqldZaVuRdFeQ9s+dyjW25JIZMv/HNx071ZfMVsc
5Te3NEbup5W7wfpWwH3KsOWo6FcxD42RfsNseRC19noWk2N9W2dVdLAqjza9RdagMfPuFvO/mXZ4
sXgpLKV/ahVD3yLYJiRv+dTs1eSvRirKqUF0qtt7Y2SVIDjIhe6/JspdC8N6s239GAQolL3yrrOn
lealN5a6syh+3briOGrDnero7EazfCTZdEXNt2sntrQpwgrUbVgeS2czNZfWMQ5Fy8BbYvCPwq0E
By2MfkOCL+lHcq+lRLlG0SonkFOF8Z2N0zDnsORmO+Ki+iihw5QBO37NOo4FPTT1XDf2d10rYa90
JcBZCvXInR+Y00tjYdhJ5+lB0SB7g5YyOTs8SWTUEuhe8NRtSfzNteNgOJsyZ5Dp1WvNyii3o4M3
BetA84jORP1basuBBX7cNed2yHcCJk+TDryXMdNZe2uE7Neb+5RROEVbDyalRVZeIsaUMxlJw+C/
DpPoSWm1iX4Ww6536WKgaU4z7cbPhDzFqkKeW3N5ov1N12lN7HuRP5ZkI/wPVM7/hsgXOvomE/ap
6Zqe9SeCvYvRYnc1kuHfJJ5IpIg/yMNyKdKyGtDif/xt3sJMNv03Buj83YSF/8IwhCesPxikLsGs
Fl58EmNo6Ht8Ano1XKBmv+tImquGjUoukNnXxeb39/3fLJG/yRIRyHL+8u78tyyR60f9f/7r3yJE
/vlf/L8IEecfOheF6bu68Awd8Oe/MkS8f2BRMAwP8hMg0t+fKsq6jf7zP8x/OFxDLrlBju6ZhrBI
SWjKbv6U5v8DyoJt+QxqhKW7WGX/vyJEftPs/3UxccX6XIW64em2LhzBIoWL7S+o4Jz8zxygY4eC
0cGMG8fAHSFXXEfmNrfBGAKGaAnVRCFfkNt0GyPAhx/0YMVtPXowiJl9cOaBqsJtT+3GJtoqBvOg
ybY/YcKRG1Qzxv3QgSmxISKfY5s1ea4RKp5CHnngXJ021RDkxzxgfWt6uJ+UKu7FlPfEx7kZ4aTF
S1t4+8CsEDRrDsOeKvnge6JS0vielVarTRnGc6VO5uoxEE54DJ2CyayJeVXL1MUw43ekHwntaVtg
MuoBW9ppvge1Wm8Mt5vWXoA3dmKctIrZe11BfWI1CH3vGOVQqAQshX0YF87Vapk9xX5xINYZygPI
yt8fSsevT01THIESmU8l3pdNNwFUBwncnpIYFwQWxrKT47vNEHfrh3La6iooj5aPyMzM2vjEzx6f
bEJTI7R16M34m5yeun6I7j3mcPchkGNH1hWmdPgttg6kw/Y2fhQAKItjMTFxosbuIMBlSdM8N9Gg
lhJ1+BHfMM1A2HV7U+rxLsOVt4WgEj+bIrlTYMI+cQxRGvdev/rLnXD950X01zgvLsW/HlS/ry2P
y9i0bNfkzfX/gHzXeGr9usbdM4pjw8x02zj0lSgJ7Tu3gKqozaMNzdG1vauKdqk01gi6Q4HQiqHe
UfVjaAvra+Cmn8oL5UOXBt3/cJYa7h8wYFJGLMflbsLvZjqE1/xxAwB5Ssy80umnSu9gtmZ9N9jZ
UbJxf6jnD2UGs1FkEdxC27lMVnpCVp1QG/GE142kocoGmCmt2tkAr6FKcL/cvLZfy2TCm8+wWE+7
T6elGnZGzKym+O7MYVhrDj7FgCHdUWf6eNBc/aCkuxkGUzskhI2ckf0/F73Nrqmqufx0R+7R6nf3
ujv453bM3rQ4tS9+VEU7UHzJunWSXZN0DKKHSeCn75md9+PJd3L7UmSnLqo+PGfO5DXLSzzifXVR
R4KfWuVuPGzdJqk2ZWSNr45Z7KKpWBeVSF6tFndwUFAJeyzdQh1RhaHnZGOPIRGCfR0u4zkCtimu
rRO4V782vGtYuC9YU3AhJ5V3LbuMBTfSgQJHC6Qjye9p6uKp8QxmvbLWWATYzprDsFiXleEf7Cp+
Gf3WvepNWN4pZvwZUJ+TKdRDmbvRPi89oLyOaO7L32ooo+biYitzxKPKA94KxcOgv/pp3l9HKOC3
vhnz1UTo7+b3X39/CHD0rDNiP9eJFbJJ0paV2dUbN3LbV26Gn7rKX1IBTjcKHHeP1GQ8ao4W75Qf
WeeB929TqDa6oj+bJrapiUiK2z+/GZaQXRUxFvjXv+VhPzNIIe9nGH3clPIqsjJwRCmZ2w719OH3
h8ge1pWuO/weTbLL7JTg6lGGd4nl5pfcRMQwaQFT06H9GI5Qdx8zFY67QtkOTHz32QvD4QhTZTj+
/hPzpIaJb8++DIPrwUJdlMbjdBCTtQSn0p/aIhlOmZujHXaaZAlT1kBJ9giry0xU/hgDV0S8V2XP
f38muH9QvufbzQfubRszfxs+/R+3m1H6GU8O7hO4m/aWRiU6j/zE6wl4B0oGPzz7ERsiqzcuuZWq
o1OPw7FX7oA3iQ+///T7g2Mny6FsyJ125tURTL3V7z+19k8BwXQzBl2xqeYr2i+Hr3Pd6eXFTKvy
Iuc/Mav9aFiKnCsmP/cy7j8pteSRXOn0PoS5fMdgb5nncDQr/VQDhD6Hg9lu2dbgb5j/yo6KSahk
BjZyNpS2ad8qnX1OwPCETQt/bTynAYKntA1M2vXQJT16b+43pzPMo2iBiIBpZUgwf4KZ88DiYMB+
E2d3jkQaU1Xl9FOCrsIL+OV75WESOo5mrXPvMwyFF8BOJwVW6f73P5lx4y/zxKm2wqD4+/s37c9U
Jt40gU9fN6lxXQjzf4YWuGhSG3YJYMfG5YTk4VgpzNgWr8aiHxDgIiT3iIYaNmFWkpMcWPtkaLQH
GaP6Ymv/9z+NY4s/LyLfNlHlgagm/M90KYj+vWiJEAQXVqMjg54eWOX3D11uyQPCUXyWdf5mST/c
2w0nKaTXBzmO5jUuMYHSD0hCxelNKy8/2DBi46bU1zQH/toEgc8p3L4GdkKCSJraS7iI1a2MrXLT
TxZ7IdAmOG8lmt/Xqov1W5Il5zSr8mM8fxhSwHUKko9mDcOCfBwGyFk+blRkETCYtAfPw0XIxFkn
paMu14WGIzyQ3xNCu1lQ724zJN6rJilhqljZeFAE5+zrcFhn8fCMDUXc8nCWt9QVam/9oxGtWOkJ
3lNZud5SduKip2i5GAd6TzKwz5b9rErHeozaivsmZ5RkvSrT1n+ZI15Khi9sZE+Kl2NBVkVFBDp6
Tb02zZe2a1C6wMGoshwuo9XE+8jsp9U0xO7SCYS5mYR8AFaT70ac2ktVBPO2RLiHbsIbLj1kdJGJ
mMhKS7VN4JytPaKlAcGDWEvBa1hReVcM5DY6MHcR5lVX6XaHFvXS2pL6nNtSz1EplXMIBVxOWTY1
a8PxxJr1Iy30ZDtlARi/OE3XA5snZKAAGHTFKy5Gn4NCk/UuJc7yzBb2XJgIlds68E+sZDB3d5XB
gUkwp22Wb/Pt9hCVScz8SHYH6JTNJq2/W4WX1UWsbZnyGEZ9tUa5HK1SALt7H53hqla2eZ4AuCzB
Fz1YIkBSoyb9XtKNRX725hl1zljdjZdgR7mHJ8OBvW5Cex1wYnhDuzDNEcJk7TdL2/SNR0qNp1YB
FXLdKL9TjCa2yPudQx1M27ivyWRGC/Ms5tSkhsn7OsiHS2OXEOd6hIV2riTqY8+8g4CIpmiSlzgd
zbvfH0C7dce80U+5AbYcggztivFIU7LmJWMo6PbHSGk+qlkZnDRHTAeDI8yDrX3MhPvZUL5MFLib
pPWfhtbN12lPcI7Tmb96zyWX1OR3hmjWrEN1VqN3CcoAiIUMTVZwVbjpESMua/qcp0mhr/ahsA51
na2SgKGH6pp9OqWIVzqVWMysWSQlzo+e82TtScXlaGfDREG7KRNDbfbBkPf7IQ9XIP/jc+0aCaIb
mBm6i/3KQCKLLEjbxENgMm+wM0BvsHI9ar+DNIW9a0bXOw1VgzC7hesbh8PZLLDJxIw9sXqbcq0C
/1pAcVlWy7Zxg2s3TKdIz37YJ9BfjLLeemZULVwu8iM2BNa7Io83KmXUM3l9umlYR5xzM15rfTQ8
qiy6S0dsV5bZNieWwEz0FWCIatCbY9tHCH0nLsBchYKgq5nVj7xRN6T7VBfNT6vqz06308e8hYgf
Sk6wQdCxdF7ZwfLNlhrwsMFvmJ1yewOqradVloiITK4SIWveBWC+sEY3HhDvEv3aUkMLfIoYRzZR
f/j9QVIoHirqxwU5YN4mdnJ1SSTRuJ6CDYSQHknjJPZhKbHShGl7xMVt9JNz34bGW4aEgcUYKpHw
hW1h88ADZG/lkCcbIuIZWD5FNreiaYtxOwbxQ+WH8It0z0U068QrL/GH9zwKn0zRZg+woNBgKSZJ
ORo6AE0WBalA9TFUVKT/l6gzW2qcaZvtFSlCKs2ntjwP2GCg4UTRNP2qNM8qSVe/l+g/9nfisIEG
GtulZ8hc2cWoNiRGB43f6eAm5dabfPPZHDgDRKrrgQ9YbDNiuVg7HPjXuMqqQz2hScxF/TQN2tGH
NaOsj54Rkw+WYEub+NVH+rmLF1CQHM7I8ljfCPcVYQWnhtO/aiCMIJhiZgkdUJ5lDhd/5YsIRdWi
e5TJbCNvyKqjbcu/FeifYyclfkNpP3mZLW5uhhFVReyTEYtjg0yly55++uCZiT4xTKyGiP1KTArx
ATmrjXqHKqBkGWx0kf9pZfTMESOeLHLLsxKJcaZmajax0/+dilnu/TF0nozwEkWATcQADqV1xjfh
xMi4dD0OprIpWTel2BzcHL1z1/NvuIb15uxvcFIs/68q2vhdBjniqezRng0eqRRzPxGUXSLnSaym
oT4U2wUIfU58ECEoM25W6o1BbtfDGprtXrcTO5iKjIgqMO2bpJsRlhNxcao1fBWKzDCZ60deTW1M
HYRCqQia1MZKFzcfKAPGQ+L3znooIn3vc96vMzszz3FYGvx429x6F30srLU2DvVusv0ldDCvDu3Y
d3hMjGLbdjCOrIQ18VCYxhq+jHubqJt6BAEi8XrkCI6BVGh8n+yRNIaubfApVgwxUq7OEQgXCgXr
InXzpNoRkQEZJtssQkna0dRi+vaswBqz5CxxkZGqxdift/BFl/G8KMYjRpJfXCA6Rfpoiz56n5Z5
TmxlClM3Hr/10X2PGsixrpd+QyvMN0qOzIdfo8Iur7k+7NjbOxsU0bA1x8004T1sG8oIEOZ+VFcB
QHbMCpGTbHJFVF6tcned07HyfYpfwJaz3UBxwyg1FRv6pw4Jjy1hGPCnQ0mcH5VWPXfp1G76JHWC
YurLPYpBa+31y14cvOFihT/6WrcXqa0Oaap7W+Wxk8cZm2xLrR5OobZAP23tWJVaAUFQClxfeRjA
8MzWvecwhZSoLlKhX+No2bC6LAgGg5LHLdRbzByGs8N4YrfpXfMM4qiXd5e56m9+9qj0jIK27u8A
TzjaM+QuI08PBEHkr/PUnFIT8O8iXXaEhvcGPabjIi+JIwe86KVyHSIGvPEa1SW8xKTrt6GjXZIk
9B6V/cupZM6Sk9amwEnJHKJ3djIFvisdTezUNL5jMox2k7wVKvE3ab1oUkgmQ1czIuB2TCOwY0MG
PSaBrd9Yu3lO2314y1Uf01lFGX4jFq5Rx4IPeUCxzgz7e5LOozPVnVi7eNWN6Rdrkq75z6zG/5DI
kgoxt6QLWLB+ytgnUo4jgvwKMtgjDGBd/Kg4OBF04rcTkBAn9mL05O2LD2Nrh4CZAJS80W6e68Rr
LZrrb+NXvHzlUDFkcqy0vWe+6+/L1Pd2LLL9Z1hrEOuWL6mZ85VG3Hw5fm2shd6pp74G8JCiQdpS
+EavSPD+/nxphUIYoBrxCchF0ZXUFkMH00F95c6bwaRBBr3y/PMrakVxM0tvetdCkhPjokiIAfH6
iyIcMIjnXH3MEwDPtpi/Obe+lAR/kBqD2npJOx1F2uZPbWlylIrS/+2ye/r5BYSjGH04efXSlQVk
WEVoZNc78t5WDiZKpD3fxcHIcv3b0SQqLFOv7pY1a3uHPfpOGmP0UjYsnH6+ZCSby+rb4ov8nxAy
ydoX3cs4M2TSowriVpPvIit6uH78iBsyi6CHoZfUMZSO6ghU8Et02m9WZRUmavTVQ/osGqBhbsrh
kac7BMLrdlBHbBwvnpu5a3us9gnu7G3TZt96aW56luw7pciWAl2t7W0ZvzWYJQGnZs+x5yHkstw2
UOH0lZv81I1nTyd4kWZAmZ2hc1gcjopwR2V8dQ6VlRFHtI9Oczbmrl+HoJzSZMhZ3Q5yW7JgoUMi
KJMeNq7lp4MVBdGks1JQjQ4wUSLSLNEeRFWAQfqJXvjdMsqNNKbuIHWWUi0BJGvLG6AREnUmG+8w
IKWYeutWdwbKXIfhxBDu/NH71Y/VCFF+pgnMk7XmfYXg0/84O9DMv715nyt57cwBE5CFJ3lqWzAa
pQ0EO36Fnftfp2KYkSECL1Tk+2oJ6MAIhfakKZ+Ek3x59YxzxyzPrcxeFc9SbYfDLRzjPe579rd9
+yE0xLu6wk8n2msDXRcBJsJiZ/qrzWKTDNLYC/a9to9kueUg4xx7NkvOf19WL0x/AMi7kFXDK+9k
XIKDT+vQP9DS0Owpk7VbMGrRS4LzjMAADEbTR2UU73Y0JNcMGF5ceadcx5uFmrkoE7FvsRMEdlUD
IQdo31r7Okyxn49/zFtYD9jteQE1y2KsanlREu20SaBllPw/fYJQSRVhsfauSJCJYPKB3dku32uK
ebsMgvesI8D5TyQFyb64LZ9qK3GfTGNHYM6mdNs1KS41FOQY66wFBEta3SZqzI+sk90BU9Qj0v3f
XjPtxrJ970bWmgZVp3PRqJtLWjhrUlet7GGwFfOrYs6gt8bOrUk/WUoYacFfA0GAriYhvsCefRdt
lXkqqk8ubXhpHP72WFX+UnYdMiSDmsw1ZPzpFLhGzt7SMM/L1+M83ZcEZZUDdRRRSgQx+wfsULy3
xgnB+WytlhwwuxYHOUFc8cGuWvpnL2iHE1W8g515qlwuAAJbhfMpqnmd1UDfphSVZIzluXQoqUuv
ooXwNn2KEsYBwl3m6piqqUO05t+8JnqdrTjdWOncba242PoJrz+NNzCKcNwJKIm4Qnr+sGk1hDOd
p/qtM0Oets3/7JLaQJb2WYdZGGpfhH+PK7ce3kpid7wJ2uaguftJr4dATpj+SjmKTZsnL67qj84g
jq7/p4DmRn+H8h2wJtuAT6QgevN7rpE1lLwjOvxQeHur9Wjox9bsblXk8vrpbglXTA1HqSEoVcIW
ZdaAMhQxs3mi3kYvZYZUMIJlvaInFr54GxQT2qEF94FOLI8InkAp02PT9z20WC6WUNYdzB1SntRG
qz5aS7ybnfkMA33NvJmO7aRZaEituj7OzaNgXdzHpY8URtsZ8YCVYIb1IftfKcEdUcuKx5D2JbF8
1sA0d3FSEeqAtD/FE+FUzrSbG4IotJCNvuZujKn4a3W/J6JUpI6uwPKvFjlR3hD+hdt3TzBPBHnb
ZRtLu+WRfc+gvBWmu7P75ubO/THpwBmNi+jJ8yoCalhVJf1TA2EcptFCEym/kMwcBW5HhmzNqbI5
/Sya92bm7W5q3aF1zQOUAkROJfnFtkPPV/ydEv8+ufJqqOmXntEcSSva6LZCwlMwPwn97jcohXid
9rSu4WDsEQFcbGF+DrrJxXUdTfj8nCRB/onRAoMkwbpJ/FUhL0jwcJV+uQNHF627tHmXSr6azXzn
+mxV9XEwb/whKz5gF+lLXzy7iZqXl9RZQW1eFU3710AAG3B83GpzopeKMkyc2PS5EDIoiZNfqPqR
fgDVKlt91Wp029ZovtGHz6sM1mCBZN7X213lVRs9eytr/Tag6y8IglzZqmTSjFg3scRnHuZrezB/
+UWLxKA/xghPt4qXThZD/cM8uqSM7YB6hTvNl+ARe76xNzUBhmWo+fYWrDcbhRzBvd2iKJjsiHLC
kIcs9F91i/6+qc2cE5h0usErN16XvU9WDfYFzKHIbrljGRusEDWYbnBWusV1F2uk7JtnNpeML3jg
9NpVjBHmuKr+TEYUCknUfOe9+qSbgmtTD99x5RhbMc6/UKcuKKI5X/T/mud3XMm851ER/VioOdBT
qIy+gj+rElq5LH7SEZbEcUhXPz53Iy6ilsidNvTus2EE9VRC+OCqRkNmrkahBS7A0SrhLQ8l4p7N
4mVuCEmvu4mEuIqLHRR06nT2TTF+sZ3OPrK2zgR6HMd2eGXYuGPo9jx0ot4PzYvZKxRagIMwHJab
qbICW8cTa3eVSx3DIiTt1QHM7Lzr0whVVqgF2lxsGR8Sytfam4EmxSC+bhNGDGw7kKMijkzGYepi
w3oXKlyXWCe3TgnDciwPbQ8BZEx9a6V0AtVSM+vQaMM01kkA7ZxvtxIg8Ca0db0p2PfSYLIBrlin
uk808O5ei/vL0nbCfkDvQu5jHZ1YhHUiMbezrmQwx2T3marYo6IKcvaSNDgV7TulJsF27crG8MT/
dpqXTIE+cC0+rgFy6FV2FQmbVDhG2dqU6X5Z6gVtyGwBSQa1yLurub97OP87WdUrP002Yh5Yhwqk
RwQ1giTnWbLNY58wBfYyidHXYgylem+vGQUWLbDI66LSglTz7oArP0uFaiSOXxiW8AZrQ2zhoo3W
s07qW2gmmI5spg0uE1grS//Tpym6JN2lTEtzX87tBTHiTpgdApU2e2IukDKNCkNEQOQWtGm4SQrv
sxTOmysE3gLmdkkB+1QiG0MEj3qEUSbNcFiOQQjxU7KkhxAwv85Zvy8FYYzEpAU98pjN0ASpHrnb
NqK0M42h2DvesNId/FNAAsA82LgWPV7KvHSRqqsi19cOxy7a0o+5BAXSY56NGOGthDnsPJqvRDfw
fIKQB8Covp2wewZEe2/nYm/0br4ShXa28Mvs+mqnq8paOwblozNbgWEQPldzkBrLGNP3jLNzdBtF
9BPn9g7n+sDFxkBM2vTOqa6ifqtp4hYZztm1OY8nksiqOY3WA0jZ06IaDRr2I5hkpjcgaQrBcCe3
Qrrjjg7mZXYbzN6dJw5I8x8Fiv+zKDGM2aJ6F20VbbWKuDTKcNoDPySrxhqqJd2P/0ojjmAY+21n
TWcLeLo5IzcqWtY58/jpVVTfvVHdFjj6Wse9tiXMCG9jkt0n/tpz5ek7Z0oOreHtQg0jOMdE1ubv
LHTMgNSud7ssogPlYg7QUvttlylkWMe/VKwJjBRARk9Tq5VGH9hmZeDXg19co9Sf/Q899m5ijkwS
7M0vTgGUFD6/A2ZOzr9o3/XTvE9/N4XYejBJtwhWoc6E5JNH9niIUzL0pmY6DD4WM9vRuFT1hIpI
roKlBV8Dd9E2TU0rcBrk+9180P02O7aRyzTUlFhy0dJvTb6bq/BRRoVFaa/naFfHett4dAY9/JNV
3LCZl+24ZZqMHt1Sf4obm+fioqgaV37VNlvV/+lVJYIwKfr1mCKaLTEQzeWYwi8ZPyEYU8EmTY7B
Bd9c24VnWaBQrEsm+cgQiaZhUIwT6ST88l1z53mjRoSIbFYZXOSHmgHOVuhlfrP88m3I7Dc3Oc9h
x7Sgtm45w+Kta8+vJhKHaLDkyvUN8idr3kF5+CIT12CzoLGzZteSt0AXpJs/OzlW7r771m35i4yX
beuUUBoYkzusonZ617Np636Bahu2toKVH8sFUSTtwABb2erh+OClpQLAO9e2i9ULQYqJ4b9VpQvb
wjJikjcn0LdoumwEmq6x3RI9Y5/GMXZOVUs0RkmTtfdK4jRcJiQBMbpqW7n4SaSE28PrvznFIP+p
F5z+0dJFZrxnb2Cf1TjxIgAJcA0ruaPQt29W3QXmshmjaJmwnedlMNuDd8nAOEIA8aOt07TgC2r/
NUypsvUcAaQ+5uUDES/xe8NEu7TMsoGXRuB02+lkqQnLLftbhNtDfs9ngBymqapdGYXam6s4LVQU
/2k8LmCwMkK5UYVvrtpw7mg+I0JakRhIlx4q4wJAvkkzXn7usZPG76sKNh3SB/Qg8ZoTSvpnngmE
1N0EpXVUEu2mWfEegd10WvKGkMCjtgdoe+lF7lzy8pQVtv5WlrZaDVWlnVzXZhaUpOJJVjabj+Vm
xGDNCzoKht7wnvSG0wFxM0jwwVtnqhsuNldDMi9BRNEMdmzBDCzsScc8eblh1C72ujrUtHQEnbsW
1F0idvokfmnAhCGwMTF0Ogks9V6DVsSeAVfs/62dbfe7Hqf8PVz81I4ezie/jNojxDA2XJntMJTn
BDQzIv08MDNvHQTaVBuTj3xR18Nw5uRiKFHYbUPlge7EHLXXRtA4ph2RKWxt03ukh6+mjucn1FKG
izMTxsG3nDPMs2dYCesiks25NElHiyiF+iCHJNSZbvcXL+0uKyvx2Y+EPRE4xpj7ht0wPf/cKC0k
g7DoLrHD84ht1aVSmDAn12HN/9UrMHx8686fcravLZjd7+UO8Ozq2zfNa+Tq1Tf6yWsWJtqJgYF/
sGNxk+BZf0VadGyAGD393LRRZT8V4lZgxwnRHIcz8XwVtlNBG7uSIwD1OsJUUE9FeoV/1qL4hGXl
FkVO7tSg71xhusRbKBwgZi9fSMLo92EHp8buUpOqYbQ2gwiNp58bKpjuUCoWnQ1eslcxoKh3wDT8
JZ2FfGIzYOv5B+TMBIyjnE5ELjlbdxoMnemR724td4KUlngGqi93aXS7tZs5034Uk/7GdXXpCVLU
QiEdYQy2ZM0Aj3CPCsHapk0M5imAiPeeEaUAyWv9yZEzJBycfRvpJnRz0CsZbE8Sdy+u9+3gQQab
sqy5cgGzNsAh0uesQP/ABvQxhdNFAmPb/fymyWTru8GHOb4ajTw+DMYM0wb6yXuKl2POSR8srOFY
mTMxPjlpvjPWvI2t1X0gcVjSwC2sSCsd3iGIsWnSsUBPSOMomQq/Kh5zZq9a1qrPrfLzRwZ+hpcf
3GgxlBWbq+lZKRdC1+j0gc4+IWlm0pKw5QSN2xhv0sZmowzvedBE80BU/dfN5+keS7e+6ObfULU1
ThBSFtcy9+/OnJvn0H5uECreWwKaOQiT6JGxn1mL2RjfEP6DblFN+REa4MiwGLQPx0ufqBMJL5hk
fXMgCRP7t7ywO6V+W22KrE+L3kTUuXswW8M2HZ3uM+vPP583IXLgLrp3OIfvlTYxUannJ+bR7l23
W/MK1X378zmD7BByxRk9ZaEbPToj3M5mYb7qjV2c1GBnyLCnB93nEjejRSdRi+ikS6CQq4ow6I2X
lQiJZsUsSC/UQY1RfzKBXQqGzG9TiYVhjFz1qhFnyd/d9O6TTSR3zzJzzqqzCRRq26AveZg9tuMQ
OtHfHgb75E/lxxhnBEiUQO1tqU6sWZMtiP36ldfhf6kkWjssqM9njHWY4MKYBi+MliQChop1k22S
yszYf0fln3VCIMl35ZLw7uhIEDj5+72pE0EyTZTfpg80gq7OOf/c+JlJhWeYRb9PuoJJLZ8YcfWl
9ImrsJqiW1dIkuUSYhi6SnNxO1oAyRgNXexpWRTZPUY6ArNXqi+zjY8DhYWNWR7QWySblBOamKHR
udsVGy+zusoitP84yi/WfduETwBdxbHzXbmt9UhjvO8aMB8c84nwGzQTtoUyTMQn1mbPWRPZlCss
/ssxIgp+eej0tX2xfm4qHcTOrN5rI9l7PdkWP8JOSa7pz6OhtsaT6zAT7YaquDfLDWeAU+xsph01
u5ffndXBoojS/ORPaXb0mJ0HScpoggLygDBGPGfEoRIDUbFjjpF5+V680UMjfwBs9XgNFGu5rOeH
nBBsTaoZWBXfzAqN8dmxu5OVIcNwh+xRiHvdy/TSF4XJpMgn1DE12K7o1atfOf3BHKtwAxscLIRm
emtko+mpHYcUU/BI4GUbv1bUT3s4+kyPJt/6d6/4/x/LWi3ZGLK793gZLroGkNIXqn/JeEeiNPfJ
nurigHjiqDa7EZt9U12qfmsbDhEYLVAOq5t+pUDW1n0xJS+JlGagPDu/G3PLXg6/P5B9jWMTK9Ex
bGbj6BTMT/pShkgx6A8LGAhnLZ2HW+/B+6iGYj6M0i12aMRWc2otPE/qddbBzR8F8x11/DaFfNTM
qjvrvA8vzMM+rY5YYmUIxUpVt7Z15xVX0sTQo/ZZfzQ6bzoas56CPdTbfw//ffbnC11G2KuRK/4K
ZiManA7rJzm5fYApqz6EYeZjS1k3CUYJu6u1wK7DKdB9UkF74ihIC1DtRtDS9cMgr+kctU8zv/U8
NCkCnKi8hKNz1GxMsUh9itU59kZYBI1tHpzekjfbZQ2vt3a/h3pLzg0Gh8AZMA7XUdm9M3s/GXX9
SvCbfnd1crp91E28PZPslOkCNpzCjhxKBlhEq33aGGDRshXZRXRDeKYntkVeXnFuRFtUwa8EE8l1
E7nNRz12v9qpZe9VFfXBT8mB0qz8F+iB+zSlNONwFow8+tVk7rybSSTU2+9Qr++TspqzF8Nn9zsb
Nh9A72xKtY9pbIissqBHlTIogNycOZzifSvQZBNogAm8ty6hM0YInrB+TTBiJs+0TzUROs9MEF/r
2LEfudOjD3ZDZkIR09qxFOm564sc5Gb7kHYxfM1kZyhrOM1QKDa1SymxAAMn6YdbiJeQipoRxkE0
lkT6Yc8e8xiUgWsSWTDo6algcbRB+tGuFq1qUPQzGMSl3MpbFoRSM5E1jeiILJWLtyTDwigEqR44
k9U+LzT052j67BQKfJO2YtX5ifaSVU34wsA+S4+qK5i4Q9q4+RC/b8LVrlxiutPslxRxphdZ+whD
/CrurnVsj0djWCTy8twMgvAYc4ajMA8CHYJyOEGHhJdq8vBnUTD8c/PXobFYdQ6xc9MT+2SrwaSc
YlCNn/HCQRw6K6FN7Uno8lK2HIz/viJq3sIoz/Hx7s08C1+s1jUefgtOiFXbFW2W8SjgB4FN662N
32I7berp1i+VA+uAOUuqS71oIsnxGf/ds5d7+lA/p7GWnp3OsJ59fQL01LGGqRgZPOeIjkO3yvfQ
HzXO2rDcpYVX3A3iPdaDblePkmi9kHnOOVkOEU/6V2e5EZmgi+rpile1aebMOvgg2SsKspEgw2ng
ImGlo/U0onrYcgj86f0RQQGC1vUU9fLDlq1aQ1nO1krkYi8GRrhEDBm/syR7aS16Kxg34pAsKCIF
1eW3fPRMTXd0QslWRUZ20XRDrN2axB9DZ5MUMKFk4B370d5hDHt3+rOOruB57qhEolqdgaYhphsy
7SOvp7eGIvfVb4Y/nm5GD4/+/ujShUA/56Ee4zygVK+fyHmA3kbt/JpqDMrrEeiMJOESCKbFig/h
gFeM9jEylH74uZfqeyYO/ln3zPIiUEMfmixj4Jro+b7oymQhmbg3zVXuzbGbYYMW6uR5dcO009Au
/7shV+PAlq3c97JFEpkm3vHnnloe/tzDWH4VpT5uBighRWKAUchltiY9JAF4G10GxkfboY/9k1fR
TncuMIHoTrrB1qiq6W74Y/QKEBD3LcILC9z+axf7G9cz/PsgKB8lke+113RHBLrNdmpEf9HU2bKI
KHUn4BphwaRa48A5+xJdKnQsy9s5Rfwelpyv3nLzcy8dYlLinPbWxEwEk0oTbBBkdhoaDNW1RfkE
x/yUNUm1cUdBptGcV4FpiAaHRlMfxxgrgP/pMe4gRUiWZ2e59/PQ7TognwkK8bEJyTn16U+9ZuzX
JSotHMQDEh6Kxhyiw7qKFBbP0mDznLZn2W2TtBuuaL73ojDwtfid3ANE9p8aXrB7vvO17L2n0PUY
zaFbRHAISDSzYDXXmjxEUzudbX2m3OzHW87U6EfB3GmTscWChl6rb1LMNM4y81vuOsvNz70s8RC+
zZgMUwmnJBdAB3EUGA+HZKcAecvFSCE7pNM8Pv/cjJAQHCLg7j+PMn06xUacHUm6LSEJ5tGmd7P6
4vpu9e/m5yHe3neXgPddP6bDCWvj3mZfeRo9Yp5LttlPnkXOSJs48/rn4f8+4ZeERXYgBGiAvd+8
LwdS/RqOVAUUoMAOdXEapka6LG6Drnneqpj4o1Lf8TbX3ehmXEcFB2lYbrpKFHHwc1eLolPcZZB8
ssw//dxUXavhj4xADMnSebX8eIfWPHpG/iy2JTPlrWZrSGc6qs5Mq9k6tVq5qTuFxRjE52M58Us3
K/cwPYaHnvUPZl2XAlUyw/NJnAonJWoqjFmp4qU2w6F/0Qs/fIzFX9J3wFcN9EepX+0yjZ5bI6Nu
nbCkPEVcwxoLvwLGCPkJnwlgaS7uuiPSa0o2+crS+uizhwyw6pGlXlUW4/LOm++fj9ckXwatE70I
NxdPYmBObjXK2A+1KV9kLbgEeC0joka+RLTD6InsYkNmaYeQMMLR4g32M0tcLLTgjD1MMzjeE/u5
LUyQlJ5GqGRIvtu6oN2TzCLXTu3PDyM5EHVVn1PZciwRjeyZKJ5+HrljDisayuATaq32SeRqbafQ
otvSV2eXZJ2jgyJ4nznP/3wuTSX6s5HCWJRxYWzNAuJHB9GBLD//HptoRaiYZ6wi+bj2uxGQQKdA
sy43IRRbmXj1jjmb/eY5SOWo8r8NDv4moYGxGf+RQLBctfM39ATF1RfW98+jsvbjc1+wQfx5qLlV
ekyRW/OMJKTxZTQ4ZkN6ufKqt7g28q3KcvfozzJ9YhbD7Lt3uy+LnHMkJ803XiPmuRPlB1C4DLG5
PqGfyNv3LKw/Cljx/6XZO1o2Io4Z2KIEbtInoG9nBDbaC3lW4Uvn5HdfUJ0waviwBsQ0nQkeQBtd
8UpPAURL9P93T5WnZDCdG2HojIPU8KEPrjy1pc0cI+umQwwR4kY35bGeJWIedXZ/SELLWHcQNQKS
L7IXFE8lwPQovzLKSQlNY2T0Mzyaq1YdUd6fPGfUjlBbL4k/t3CamI0hji+2cGPEE6m8OoNFC/a2
Y3i4XpKaisOgCvdJhdm7Sy5pxHgQgmf8X+TUnPnc0Rh3/dwxSDHdTaMmthCwMC1hSwK+T/ihQPt/
bhbxqklbfDCa4fLzKCm7r3ZJbO2QrzF2b/pbRjn2lKM8InLD1j48PanB9fsfRQmoBeE+3nunv/3c
GBJTENkO3zxd3r+Pz71aoohlt5sdp3jKE1ucWlPbm3bXbgaup+i6UU8JUzf+xG66E6LKPljvN5sK
N+OJnXiI6MSb1z9fIX4B5oyO0OtlINw6u4NXQ/Mcdf2+GYgwXKOABM/fN/7WXHz6/MwD6Wtu4Lnq
C4DOf4njI+Xj4M8GtONWVe3jEZIKmBkjAHDFcYKYXabTE+kG3crxlWAOyY6EJ1EQlxkort2pVsFI
XR4ZY6DKpSrQR5xXSNA1JgkCvfTOycOJMhQEb40cHlLO2EMVDlv5l0gbexMZnPzezOymFyzlbaN7
Mx2mHhk7wSYtELTnxNDqCSE0LHGg2XuMfC2FKsX1W4wOJE8PTNm8lNn+2IvyEIJaYuFImPHGGwBb
yqIRgVFae1MMNgkz0Mx8lmnmWKtA07NLnQGDsSBbBszj9s7IKygijXehwKBkQ7FAJHnMHgjJBf/C
8eoJFhe5GjP5HBoD9LD2Ibym+hjY2UtBfg2bQFpfpErGoH3Onv2X4GEmamzS1dVYNBOpwd9y7r4q
RrpM/7C8FpkR/PuUSLa6s3x7s/zlxGRfexI3gFM/6B+XTOkJ8XXJh6uMXyaJYbwxDsH/kDk1T1tF
j5BS0lsVDCLPtLYeJGXUHbgkmAdvUocf3Dn+Ic1YFCgP3K1ZA1oiFYtlKQmdPDulvvxQH3x/0UBm
5rLNFGhl2nwJp2G+oIu2vJbk2hrlVuWjCLz5BVBbTlQRvxJwUY4bwyBLQI2Bbr/Jib9O4iX7fJF/
j1lK0QlXdoD8zuP/3bR11Wxpi8i5bJoycMFjHaaUV5ZthP4BoupumKdpK2wthL1COo9gHr6pPLd6
w99BB4zxcKzz81RV0XHgtUQoAMk/vsTqmysL320317vSMoEuUOTbDR1XLdVbU1X1Tq+5UkZ+4wRi
XggKIfF7IQu/sCPIrxkAkpKnSwgT/v+1wmXAmYcxoAEf4EXzdLSwQ7DArvBc5pO9cvKWifyUPGB1
e5s65lubo7mZzNpjBT4xvPEJsc59F1gsqJAORoxqBRq3lre6mIpLxPzcsUr3orfkuxaV33OFmncN
+ZpTNLh7lejTPvHbW+UlCaPjhUMtZxasfROUZbt3DdySwo/M195EZJP5Mcuxvny0MSv3asnG4Orw
4rJBlrr2q4BAxmAMkVGqWTg8jf5Po9e/XRdYSZRa3yYzh0MT3kkjjZ6KSNOuj7mKtHNcuM7aJ13W
sOcD8MY9h/EJY5GLGpO3HBrgv7ogbUL3LzgRVDAkMAN0Y45vQlMf9iS9P0Pp3HHEoO3RjY1D7zmZ
3w5Vwr1NRufZZSG3K6cl9Xu2Lry55UGkDLdhCfIvCE4vRoR5VVTB8vKKh2dLCM1WcsRctiBXmVqQ
jXEZrOpidCmzCguevKysbdSzokoGv9xyAbbWY2xCRYoli2nRGPeBGXPgpNVjYqCybqdmZGSHODrK
Gnsb6ay/VKJRFEktPMFjAlXlf7ijo+9BCnXrGePrNlLmyZf6X9m7n2KCkuD9P6bOa7lxpA2yT4QI
mIK7JUBPyvsbhKSehgcKHqin3wN27P570zOSKEeBhar8Mk8W/X8J6iu8U6j4a0fszhnVHZ6pA0b8
mCxbQkBW4nDrNI/NT5ntU9n754wteVrNFxTwZFN0DbBal70GyNYEhc/5HHTrs04b3DIzcuw0Oc2F
vhtig3Xtbi1dNa+jQTV43PY7ts/wnuvKB25YzfCCuq3SZu3ZrOyvKQee2ALEea7S8QmEoY/NJRcP
OlqHU8Wcu8uhfqswKQTMnY7moEbmPNiZZo24UkYlSl82P+iFLKsjjSORgVneyLE2rpaKdfrHVG6A
ZkKOnwFfyU0+7j6WIb+y3XGvIwbOfRUl+3lU8VOpYlQhm/tRXGgxg9BM7ToDbXxAqy+YjBupDFsB
8Gswh3BwVXY19fajTNLisiRYj4xouC9UB7gE0ntTOwhY2zzheEgx0ZOWOWc2QdM9yzoRlpgexYIQ
/aVa/3Eq3NsjHJ+wrZeBhdjET1UuxkllC9kekZTPCycSwO3tsJ11UpEqye7Y5zGeogglYJAstymb
qUCMlrpm4B25GU4CDuLYkdQEq9N0cX4eDbwdceT9GhaoFo0o5NETKX+xWEU7N7NOSe5oIZryQO95
5Z0ac1FBmc5mAOpQ7bQWStRt51TRfyqaVj3ZLLaIQzOWQ+/UIhy/4o7ft6sBELvVIa3JkANbNVki
DfMSib657yfXeLaLLtsXn53ZakSSeQl0tsSapidEquv6LDUoQQMcS5IS7nLyJx14jJ3yA73HjRzP
tecNl1FjyqCQzk9i5cKWhBiTqrxyfUac1bw6FI1zsGmt+/DUtIUpNO68RrDEn90kda+dfVczUMQV
Ol/ikdyx5ddM10awLGY1PhV699ynn7VTL+/Qw90wl/lO1JOzcm7oQZ/qNvTwbsH5eR4mCswHh4y1
EWkUEFljA8iRQ6exRCfhV2/SzuU2g6VDv0S6M3NqHRxnfqoS/y0ZzgurIu0mdQ4VX21bpbyLYWg/
U8GowMAF4fQwj4SlVDBaQ0S/XNycDeBEIyWbbGcXaH5cgxVVI40FK9IX9+bE3Ju+g3PVwLQBL29w
sqvpBydYMRnyK53EFrvS4xyB6iXQSsyfNMqlodaFeYm+tRxiGKkxzudo9qItrsKFwOawZsId0m62
tdUG9UgVNNyonj2fJeGEd26e4uyFOidgvYRzXX1lI40ma+YCAzSIGm5lAmOmIyaFa1n8hXW2AM9K
X22u000zmy+RxhLqw2o3mPwIMy9CRptbuQzJjmTjV66t88Iag6fvlMWx7qpsJ1MazWZ7CFGP3DDF
gViQfk2TTB7dlSfrx6eaBYJenfFeMxsWybgNrdQipOlSujQi0nBX/YOCtmyjhcHcUPl90LL+bDhm
fM71BA1cY5TVuSY+wAhJL0WwLR7ycez2+czmrnCnAyDuozdIl1c9M0y7eShZSpB5u2OW4IaBObVZ
nILjGdR3wHNEtVwsAayEkLe6c9ZGO5ZhThzTExv0N7/Spl0xTlfQQTR0mJR9X3u3H0OGkN8anSIY
DeROVmhEDbzZYSZGVeAiSIdyoGMpnKCrBsbCwIY6y8dUa84kjNS2UqgzJT8KJubfWVp3C5vszZKm
5X6uiIM22idDJjZKhBID23rDuHJyB+e+ih5sM9MCZvRqk65VWlBQYXJM90aW7CGLnJ9aczqr2o7u
MtqyK6J1+zJrT1U8/sHpR9gQ1OBfo6kg8XeXlBBkkIFoHlAhwffVp7gjYOPgE+QITuj5a6iYuveM
wbRVYCXJQDedcVcvzd6nqqnQouzUC3HsI2YSUtMpVajqwBCWtgOh/oQ2za9oqAvRLLynrgerjjmx
L38FNKhtHs9PqiTLDMXlVTjOQ9vpbFQ979lEGggFZWOD0VyFn+Bv2KaWhR6UPTeapnYDcblYN/d6
jPIQ980ZeMJzSgkNPsFma4wD+kUz0ahjtCfX0988ovWT0/2imbKZBd4wttUHATT96vv+syabRzlX
nFqrZ9+lqtnNMPKA2WF43EsF66I75cOghy5nlbHXThom6L2vFY/Ta2vpvzEWVEtGL11NWVVRPfpO
f4qbAVkGvm7v96fO/WCM9MAf6qL3ztvk0ilDcRQjxl5Wxw6VYTMa/cHTso+IYFlm7ltl9nwtRjSZ
NR7AYj5bFcUELRi5YJypVDHXKJH5VrT4JTiF00/M0BW/uPw17Bpcm4lDjGZLAyokIHgZ02locInp
1R/qpZ8i4gkI08SYXLEnzMOS5HDVp/qXGc0//cQ+ojW/Ey/QE+2eeC4uy3IZN2XHPsRc/bsuFr4u
5WzOQQ5HCCgzq1rW5hTez9p6Yb16RJnbwRi9l+j7JPXVN8twsWkn9sO46hbOWLCDKSDSg6Jjimcm
AxxP8z7uQerOujzTOxiH9Pt+i+RsMDo+WILsgeE/sP11dlG50EJKMm+BmuBFv5E3PnQeK3XHZ3nJ
sm1K8im95kFwZucg+LYRYEc7HS4OJpzDmAEIVHYUtFDzA9eQZ82bdgv48CouthXGmGBsdBf5MFeH
qGk+CRE0Z9/uPnsby5SUNhmAQT8XqJkkWinLzbnVbpaqOsdqRtjJ64eWXOSeCP5VDasRIbZ0DlzF
t1P7BiLoUc3atxrjhn2qDd1+VheQ1t6B0hhfB6NSP48DEEB6LhnggX5+KAc6cjpN8uJjDdYj72iU
Q1gs2VbO6lFT3b7FoJEDedmwRlGFs4x9IPKc+JOOzY01bXFw10iB+ro8tpIJuKhefa6wHZtbmrWK
7qRj8t+g5hA5ac1nbY2OJd176o/qOOn9q+fUr9rofsMo9mPt2V4P7gbbyChirzSyQbRk2xLfurRR
/NZWyWuRA29mcFhs5rSiWkCPJyohHixeW04FwcEpOZNkTCsxrhgP0ofU3jZzaJlUQmFzRao/kmJi
mXLj8U7W3pU7GL5haV/ccbUzVeZ89EzroshqvIyT9aEgIWwLG+4uObG9Zuf3cAsVxRPtq+u5BzIZ
rCwdrT4eA86hZVdD/OuhFBOHoJkqoVxvv0x2QBSOdwdfJt1pmsYvb8z8XeE7MIVK4088gmTkFiUX
9ZZi9ww1bPrhfwSg2JouUbO16MP2KB+ZdIC7JEM5KhcFeb+5f+4btAlcfa8rUWRTr6XPWZzv/RJ1
qLHNH9u3Z142BmCH+ilSyzaviUClbvaaKyKfUrN//ZiynqSf/WucAHDNE7qOcHw/KKIEIfuXfbYY
4m6amn3GjofB9zKwW6JCScYlRQdUvYW1XX8WPtREXYiPRvgEmAd3p6QDpCeq/yS59631wxca/E9S
JK+tZ/X3czY/QAQ+KPJfF6jjl6iGBhFnNliYVYZZaG1d0C56Z7qzMCDTl8HY1NUYvxVOCVuc3poA
SQgjIboPKyxN7sM9pjGkHZLROA9RawoTYd7p7z0FKUfvsU8LkMsUmS5xlYQ2p8qtVhjGbp4ERNi7
0n4fsvnTzqPHzNNNUgpkoxpoO1b0XtB0xSrgPhpRjF/GpBuvhpW+LaGGQH3xgPnM3Pfq0nqsXD2o
20HdE4wzK/z/DsRI1+Sliq8TfzO3Iifry62/Mm9pkvP37kpdrVzyd3YXh5JMWVAnBGVKbZDHfEk6
7Al4wXOMBl119YrKCBK89LvEMYttwwCV9C9HpT6ePuKRIqGEmjfmK19Az54my2k3QC7CXCSSEJ35
Unlwn3LnzHXHgZUp+pnZ6DlmlQobKmLKHog4BzECXCYO0MxgdUUsiBmIn9k56Mo+TDHB7rj98fKy
PxjtvMAzFaBfQHOcrIy0lzfHKFgRpYLWk2H3zt1kmnQetMzHEoW/Ije9cG5kEnDIac7OM3DsXZKi
CBUeX8zxNHXoS7hLILSe0Q745W06d+htQhrtUDPXsYaxWGxqgSZ6sgXCrlawU60jKlfB7I7+dTSb
l9ic6kOh/9j0Q+yqWlHnUJDPENFXZIs6iMc1DWzG5VGUsN/Trvsdp+g+xTNIIkjHggfjPXM6WkWj
/gjE7b3qIHyBH89Amb53OjfPvhgT6LXMFtgXhiabV9/voA+P/fvo5Az90u/pgqM0IkzrIoWRPleF
58CUpRyMvANcMRDWKdFGUO6vtd0Y+9LkdRxT2bmlNpP9HleD45p3khhWhbg2qXnrgxvb5QbBjKmz
4FMRR7MY4HRRLI6zR1RPJf5q2+AqtYw1qoPGrZEZjzz3mygwtBchvWeJ5FFF1p0+xtq1YVyxpqLB
Xzb3hmq+TGNAnVv+m9m3IhTisSf6QUeMj3ZSD/8RCvjVsiZ6iUT81jf8NiQxDugfH04dMWKa4bd5
HlJratKT2M4wdhELdoaF6sKERTJf43N1CxdDylSwpqDL9SDrjTwtAEco4DyYqCMcErcM3uNjgf2T
FCED17x7MAc6joXv/cWCOm18t3pLtNnem1n6mPql2vZZek9lDaiAaa6ocSv2WW/ikkePwFQtue5o
vEA6lnK1P2JTB5tMCaAlqj3WrgerjceLyci2jRYVGh5df4WmH+SUUYjFacLmJVdJugg9MfjccYyD
m2rm2cwWVkoMdA29D2aq8IrO20KIKsh6nnw96QX2HmrQFyNrA2tFVdem8VJQ2EAURb8ThkHonQEE
xwf4NI0JrsBfWEjM4asxkvsmw6du6DSedYb1jV85u0QEGhky0jg2YW3dLZnOKleLk2lOr6hz+vp3
4M5WtvQIetGdKlgglaOY7vTui10nT7ZBaZZLQ4qQH1WDoXjkXn2ikZRtlklDwZC+Mc36Ff0YB55e
WKfa1qN9DfovTbga4+reNrCugzUNW6PSt9IWf1ivFyRcKhP9Kjsbg4ANp4xdJMUHU2qdXs/lW5T8
pJMCA1aWzuo0XzD3K7XLaudrIrmADQW4YqwHopt+2lQcssX0dpYVD3czx2zjUZ8dYB39vDXLktsb
tYpy9AiBaTqF2a31PGnrksAhBEYLLlxgKjhu8YRuUi/ft2SrwswmgB1HBLt6neGl15TrwojXvI22
cb0QYMQzpjkM5YnJ25GPgTfKLyXMDRtE9s4pSMB0bJqy4cdMMXYleSHoetUPiq29WcVY4wsaAOhz
q42RMocMtk5L257CgrtJppZYSp4+qMj0D1Urf8eUZsd0dUrpZX0CMuhc1npN22D3yF2HoA2lFAwW
kofcbX7o4fD2grHpKZrBBiWvjb3u0vz8rDyO8EPvnkxK5AEfVeehh0O70PTEJCRwc+JzeoUeaWMP
47ZwZ1CjckzoYYyS+WkeEpiCIzV/DEA435LiOmKIPFZKvKBLjJeosZ9YcgrVQGZWPClMA06kv5eD
OfD+ZsyeYCYW566Zv8t6gLg7YZgjIn0hygSfTyDaD5TENJJVjiYTtdZ7TiGLr4MFzNi3o53u5w6X
liCv1RocPPKxJ3VZXvNIHqRdVMBYfHIobszVlpKsqpgZ9SPToxpJocS95dt43hoveh86wh+SIryw
ayXNJm1z7zETITVKJGte8m2XZHCLtuVw6h2D/qFqRRLWzMkjoNbQiyiaxJrz5uq5G0pT60gEDvTo
LOw1iZSJedJgEA7F1kpZ/V0KoQkOrBOZNDUCTesCUjXGkcAtrT8UZrOX39qC9/gw7bFjJwg5hemS
e1+JY0NEWiX3m61jb2Wb6WecHZMbAMKmQztxkoOON9O3eG1Z6drm0LonWVBuusz6S+7RexbrjO7x
n5EJ2GuKuy3BhI4WGPvZWjF5zbRS4CM7bHtHPqRKVKEOOmDnLFka5lNyAN3FNna1G7TDH08tBDoj
RT+crXap9QbM4dsVOdNytjwCggM7Fb0LoJORw+NOQuZEbXWcigJBaGWt5vgCvS7Qo6EItcwP/Abd
1kBaJJKafM6uxaSWrL3CeLopnQM8P8ZQIytfByXQ2zWpmF9knBCyyApjz/3Q2BKsH60T6/kF2iCn
7zwTq1d8k+oFkyYkmk3mP8dZlAGNL/Ze7efhYGZ0xvBiiWcPbHNH0YFMwVRVXC+lP+9K0b5ISVVa
6TZvyIRNwKFnL4b2muOjCFv8GhhKdlnFsaKlZGlTpLUbjj9uP6sN3bDzptL6CzfKP5g2ee6t8e9U
yU2TRGduvV2ovD6Dp0dv4or6kIuE4lAw59V9/iLEI8M2kq80ZIQIkulhrge2YIm9bWdzOOktWrV0
5Z3Zue9aQfJ8nbrqcqTTsSgOHOnqsF9sbs9F+cmgTfPHZ7vU/2tyipHGvLhzxnQ+yKL1N6PKKaTW
8J3Un6YzvmjsnTmfdOlu6usJ5Ez91SmnCM2e8RURQLRycgFpjvYFdJIKkd+sBvNT+hXOq450il/A
QXG/ZvLtmlDwDBf1YI7tezo7bOQb+9PJ2leP69ptGex3c0EE1avC3Er/VpllsGGHKImkEM7m1O9S
k5STT0lPkhMxyvpC35bNqfaIEcXw4cPGaZjmsyql+XBuM5DnSc0z6RHZzn3mhcvEZJtSDCmvJia3
Ur/T6DSt224X+cTBnK59dWKY94NijZo8+AHDArmCnGBF6NO8Yno7jzUp+SEVRO+G79TpmFCjJm3U
lJx0bXjuOiYbarLLoK7jJ7es/4wAKmM/KIgz7wQ5jZqgql/uy4ZJhZfMYzhLhdrKr4J7PkhM6jz6
6aQxlWAkRwdeRBUmesqutibgcMq8j0T5Sy0DqTjXPDp1e/F8sMVpT7AFYfM/k5KDZG+U/rtulPkh
m55wEA/cNKhxBey+IAChUvTVNgIuL20oJtlgHUqKB4Ihs3HtgNm57RcBxPzUNQ4wnQAFzL8nWVRf
qcKMoPnRD8x0c+s0+cEfmIE0E52XsdkbR02rQnAljBSNV2WwPjfttuXPvvWmSPDC435vEW0btB4D
itF9VKJ9xV9ADRBhPQuXidGgFNOydBb9oCCHEXnyDS6zuqdiCDx4MDpcWJ51nZlXYmySB06iO50/
cFC1mKtnpb30C7TELlouBEW2S5tGoVBZ2eA8X/91R3PGSdJWTE26EjJR241UN5ha4EzJhEVB0nyL
Gm3m5O5MaQQLhVYBeJGpoxM1zi81xRNgdtbPMFNUaDwEZdDBCA57L3UvkXS7ERcH/9sVPrp1ZwE/
km5KAn1OL/roOAeXofHtrR4s2Zb7vE4qie/3v38moveXOkUBNRJmZ7Ht6ufbP+n/+7/KqM9T7dLK
sb5rpHXg3yMK7IM7N5bft286rd/59g8ZrWKvVdY7F5kRsU1tnIn4rQQdBz4OkdNzunOk191ZCbRp
0lPJniq7txRPyyXXG+NCOKZsLPSvTCGlmHRCBlKvfhWWJt8BUztjKiklKcJ+ooZDU1nAJLpknvmQ
0mWCY4PxJ4Wc24Y4ToNndJEN8+SieUpF+tdzeto4Dfsxy+QfUY6A3SyFhySn+d2s4Dv1fxa7w/mW
6GPgQzZJ147hzOLJh0Kj0fkw9xQgy4rZJgenIdAdDD2Zy+5KI6Gg+W0TEtPm5AszjkinEzb5i05h
+OKb7da1qU6FI/uIt6YKh3eMFHAkzeqNjouGgTqjbtH11BAU8dktR6gaFnqqv3wInygsfQhGqHSB
btS1VykVbBPx3FtRz/pZdtseJifT1+1Sjo+aBquY9RoIjbaP8/bO/Wv74ofagjTH/1zVXHK6Nx69
mR/fUW0b2PG7nXVa2Lc9ZHxH7OYI3N5oW8RojO7qGMykjClWQVP3E4NwNW5Uy8YsVRk7HFHvmGCm
NUdhNY6HJEsTJjtrmjePtxBeiwOw8M2SizdY6cQWi3Pb2l/cBMsNZmB8KKEuCtQ7l6S2zV5hghQ5
zvN9pnu/FT1AlUMRfJJ+02L8Wcr6x2kLK7A7TE6cl6WKvppn01/VTalTo0xJYKB3tHSWbkhl7EdT
oCI0TCr9mYdrdf8l/eK06Nqv04rLVB/jDKybHPPQcozntlEvRe+zfgPTUorfsZA4gsGy1YDCN5QU
7osc/08M5GZjz8YF7wvJThxwlMHutTJ/Tx4H3enoFC5OSM7MrJL4Hts1Q9Zrks/HqsGYM5V0c3MW
xvNFG5jLOYFwpeMyzfC5j2pIe4HOkB0tB1toMFEYvc0SpI6iP8s6+VpoWOHsvFZW0JMrx/t0hR3p
2mEq1LYRtNHlw9+k8TF0wHGsxTHKxcuQG9/L7HzrufXV2vWFYe6Lw9/E1WhaqCyK6hqEfyqGLCV+
E/ytnDzohjPpR8yKfdTQDgHpTg1iZy31MUkHj4pEVP+eOBUuZBdAs40XU8/va6hDGyCCzOXonmBU
kRzt6cUUgH/XsChDSXgII70zYPOAtPgirPsKvy7VT1XxpxvNg02BIKwiqdpjNRBuch1sQqb40WBi
x1yvftQW1ER7d+Sx4EDVzYHumaeGRzqRf81m2ANW5oXx1CBhMhaHsnqnxZ1greZwV7rvhqh+CDSg
qsGcHjkR4zL/U08AoDXciyiXmHTpXt76QPMAAUxPsQOmaiGJxrFOCUxDrDU1LpopuTpWhxXM/6xH
RxymskJgh8+yLG8cbRhFuAcz7g4SVuPGzfPsLpcdmbsx/TNWqf9gANv157/12ntlAArF1OM8TaDq
Tc/lGorZwy01l0RRH2u8JZVV/WS2AULIzfZ5h6aHC5YSKMzPqhEnhd0orPjlUcKA4HFC6MZhBwfh
kiuMM02ykHdKn4YiO089fTJRwbPRW7vETt80SuW4wSNQjp151+bLx+0LmJfFURRTERgHgeAcqhEq
AmmfjAlEC3RJel9Vsey69HPgjA3YpUiAtHHMq2PxOnTTN7z9g1NoP5nrNwhqSP9SSw6FRHcoU2ZK
TsFqorXAL2OzAe5AcWCJau/q+r3Hn4z92sXPmo8ys76mEd1cpN53NC+c/brfxE+tjauznmGlAq6D
rmyV/X9SVn9ngdzKfWojRYplz3kcHfWRIU2QeA1Y0m00r405O/eqBUJQx0hAjeuSizQfTYz6nMGZ
wWbZ1Unn/bCWZEO5WCTWT+E2Z7cRD1jyIJqJDLNrofxN3HhfTsKB3IKQp8VVxX2KA2asaNpksE7f
MN6OzEEmySi98+HEvg6a+yIKXgO1swqnkvkltIpw9sTFq6yrzvwyKHPgEAkJ1Nxgppw3lcmsnvSa
ybPTJ3dlFb9qVNPYeH8kmv3WAAJL3yPnHes4VdyjbI/m2rxIz6A32bj6lKbpiXEfaROeGLc6sGOA
s1nB/J7y73RIviIsbMTw4AilzNRCmNxekAKc3w4xTE1a7swtuu9EVqdiZtWaCBoULYQ+jAGshW5x
IJQbX1NbbOsaIqth0pEqqQMKssjdakBMWcmg40QW1ml8Jqlj/W2F5R6NVWcYJq/nBB2D6ennzwRI
MJvu+asdprDsqenW3LBbK8gShJRNzkCCxppHHalmP8/+R8EWl+Cr/jg0KkxIcXuZe8XUhtq0q9V8
HHBDJZnP/ko+jI3LYB8qXIf8OkpKvGMWZTm6HWW1sRU6snxytiRKlocpzV81R/WoaFQiz9UFoxnI
5Oi+KGmzGhvKSIexeciZQpiTudXxDZ2GnPMMcJwgI8USlGZ30iztmva0MsJuC1JZxvtBZscWXPcm
blltmW58Tz1/o2LQtZ3V2lgh0as8H9SkT57bYKeXC+QZ4FQ2dfBFtc8H8St1cgsVljPPl0AB531U
Q6IvLK7gznhYiIOm0SP1h3qk00jUgxAzHmoGHkcd+g67nXg3dtNLlxNm6yXGttgPO7c6pSVPddOX
76SRp2dcLbgoT87MItgLfumh+lBl90hgD/pzWX/1lvmBvoQXxZjubcuHJ9/ZH4DaT6Un+qO3IJXn
kJu70UHcaTELr1EKmLRPHO6HvRgJfQBK2DQKC54aync9bt6xw7D3Hcc8ULaTb52FDYPw4aI1Nq5e
XKT9QtlhV89b0pUQnIR9KUBboMiySljz3Yx+i4ZGjKdg2LqZfGZ2OZB3L+O/yhJ7Ly3+TiVhpjRR
y2bOSpSS5jfRKtKSMvQ1HTdMkW0nLujQlV+OUTxWg48JuQJIhi2Nd867vuYhsyEkQAf/FQvJpmWG
oC0U+ckGLaDxYXd5KvkELgX5D4rbbmgnSGuD+YglN1/zc09sXR5pGLM3XpWSNeKVsjRtSAjA38wz
rtexePUdiuGqXt5zvi6Y4HicgJfLkPPjR4gdG6FxFE1eHZzFYEKSzyJJKZyYN3OrGbt0aX7IWAci
6g61oy64WTDblvBbbYFYTXnHHanC//CPk3zRTf1kc8JYhHwdyrX+3YByjfzcuPdDPKhAteAv5p5J
Dh2MoRWP5tYczUfD9p9oOe4Oc1P9Qp+HFYhS3sfS2luZaWxTQwTFzBaWieXYSZQToLHbuY72VXXv
Ax9vSWnQIpxt2opHCfyuiHusCind16ir6qnE0hfMswEzd5a/mhJNSHsLYbOVd+rqx0nINxPM3jku
rpaVU0nsTweclyuKrrPObNq5DMwfnX7KlwpoR9M3baBJmZ7HdTKnhAago60go1v90ag4OsC3fcGP
xbF9Xy4mkzOLPaYCC3WNUy9wXSsAADg9rP8zdQ31sB7jPpgioAv8n3QU/Z1GFunYJUD+5Ei60dTj
vedycdjeUp2yerxadVbtGQwotDEvDS12t6FvN4zNe8HeN3obU7rWFKea0lEpnqVm30fWI9wfK8U+
BS4Hrqw7qH1p0R05WuwbfK9DxKJuAVPjPUaQ8wCrE54GieD5V2aIkOB1Bc9w+qcZYSm7pbbaz3Bh
reAYu3W3dZnnx1WfzbX22JhwwjodKnnSVW+UlRBnxCDs6MawRnyCxRlo7NbhLnbuqaJEImHXpLNf
ZhTQfSmKLwOjcXCXp/GDlJm+86PuQ7fLdtuDe5hapw0GZ6M5rnUplgT6FuRhGc0DzBtS4VmNM5nJ
RyCtZ3cenRP2DnhEgG+oR6VZBE7c7NqP/seswMz3MYMO00Yy8sedhK4BecIKZwMv85jrjHQk9jip
HeXqkG7J+m+AWIV+0rdb2yTeUa2jE7ObLl6BCGi/TB54NFUcmhxiGdP1OnDbyTkSVbrICOe+oVC5
oAjsuHYYOK3ZJdNSB003OacQuTJc85fjz91QRJTzoVO4Fr32VGnoXuScvO6wKNxYRb8etd76yvfw
HnF8G1NRIuoa+a5p7OMI4nWD07O9RhQMZho0EPNVF/1fuwE5gTuYrler3Snsl0cIFQUj1i4wefG3
9Wi/qRbKocPudtO2jROYOTkIVUxf3VIbx8Fdxz4FI44KhIeY/BhsQbvLMm72zUA3XDnK6L6BUtJb
zOEz929W/zfZ2YSJSJMnSBJxpkEkq6HntLrz1a7DrN4G9axogBq7YkPNwdoojBeE5kZd40UtWHvF
Kn+xc+j2DIvLB8ie3A+y4Ym1pf/yFG2giSNfsH3Zk/7XNtkR615MOtlg4zZMzknnqsWo+ewsJP4d
UiPHem4Z1KIL6GbTHpoGsqIufPd5pvLkWTBYNqoqfby9SxkNSrDVRDh0+WCpR6hoAiG85wlbvdhX
nTntEwVBHvUYkJZKzy+Ot8dyE8EfGHsEB9Yv7nWZ98TU7N/H1sfztdYyi2Q+3d6nos4nEhnx/daP
pmqIQY5aHLXX71SY3HdFNWjn21dr2Q7sTGdFR60PTmZQnVrNyPv2YFHar0XsTNfbYzPHBGgxawYb
Dn4QQ6KSTyrlsvi/v/PIc8EOubi/fTG7YdpQN7G1uz2ia+3kUq9DottHbz8rPoBti179cHsXOWIN
8x/lGrcPkhKGRZdP8//3Cb71qHxLPN2+ItZA3E+xkf57oiJtqHFWk229fZTXSvKMbH77Wrf3AF3S
4QRX/b/30V4cH6ZWc/89Ph/64tEGGPbvd498xt1m17pn1nf3WVHJu+u92EQ64E3MW/29UaqTAyW/
DYzCenMruhH//R5l5WyNGmvo7bHMZ4jKq+zl32Oncrzknojvbx+c5s4LyzjV/z1JPKf4X4H9/ruS
bt+aot8t0xXM5Ot3Nif2IbGXiv3tzVyl1mkiTkMkYv1JivLdbWf17wli9C7ZD+aEV9dPzRK7Pfqi
zf79wi0J8GeoB/9+5vUBtaYbaNaDpDGTN8vaIoeMbPTv8WQ5m8cxQVS8fSfoLpjjgGTBHeaS7msi
+3hxgDKunyvtfh9x3LrYXnxy12vr9m1SL32fucD/XVFt3ztkSUy1vX3QtHLzasTq5fYV6tb0niOX
m2gpin9P1shQB+AfVcj/vhh9IuwTaCK4fcLtu2TlGOJvzB7/vbU4kHxG2ilvb8aGak9+7+qb25u3
z2rG/UB/3fPtDYeJSCDLpj/e3lQ5XjKJhvvvCVDAsZ6E8+f2sduPZ+psMaOW7ovbF7Tacd5zERfh
7aMWauyDXbKlTsEpBGnX/s7CWi63zy8nKG1GZObb22NbaH93xjDc/+8nGwf50OtTe3d7/GKjcCew
IP5dKK4fmRecwT+3D94+Kash2dt69XD7gmQK1qwgzdq3D2qjn5xNG1PN/74BVToU0I54pPLBPtAQ
R8e7BZ85dZaZFt/h2mF2O09e85lWDIYEVe1x9Lc2qMKjb/Dd8nyWvhXAO8GXR6ni3lGm9fyalAp7
6pA+GHk7w3MYthyr62+bUiZMkpE8WhaVZWlO2trQMMvrlRudik7/dt9wepOzVKu7yc0FfElQTn6j
4Vk0gVVZvcF3Tq9S1P+HvTNbbpzJuuurdPQ92kAiMf1h+4LzIA6aq3SDkFQSgMQ8D0/vBZbt6v5+
hzt874gKBiepKBJE5jln77Xrkxt77AqUkb/yV4EhsZdxYXXvFsIYpDa0HdhUVsp1nlXfbbu4XFvt
jAgCIPIQ0k32OyVWMijkEUga6MZklHtLYy6IZM1X3WbQOw8NJhUn+oeHIg7uLQTUe2SA3YrF0H5t
MM4tZUtgtG7xmxy6Yjn+Lkg+IEsTl/xgFOsTHVyoHgkU/nzROZww+4IBqwyoE7p6jt1I272tLrkW
fA/Qr5ny1+jPDAs1j8jfjCD6ZWCcXrqI69aCY/1s5/aREp4iv6nLQ5DQNimwvsr6ESmR9ihlqz8I
Q25V7IiXvrCP7HttcGE0TDOTijl14/HcJTVNB99+NJTeLho7snawTEi9yUaPqbvfnDNp4nPPvcc4
8nEFyHCPDlRntznUBDdn0V6G+LTMpKgvcqqsdZ1CNho8KA/jsDcczAhz8//WpPfh3Ba6NM5VNRWX
KXwss6m8JrlqjvgOX+greofSmiqMHlH6Atm1L7q5kmasmLnWA220BMpvyJxouLPdIt8xTaQWL1CB
4yDx7qcsuGclQK2YR92pzxvavQ3WJR3VEzCe8cON8P+ZTvaAnXuFbsxepUnGplXZ47FztLUQwV3s
JXSQ7GhazcyCqpkKim4rWmLbCA2Q+6jXGs6GgSbezaye7nvngRpSnUa0aJaZgqwLwIqMG8BiNb4C
ed+kuAVLOzv39tbSdDLFQHIvzKD4yLXJ3LI/L9mDghQs4s98ZLw2BX7wMBGuZvJHHXyoxxOBEfdw
jVfAhzF7dPqw0XK0MH6HBqDv4maXTQcKyeKcuMDDI6veBMMxn4qSP1fq6xwGGJu4+qoR9rBMgY1w
UPW7chzKFeXjKp1064h84QrjA5GsdE51ioetgjq4FrwmfM74zcgTLFZaTRvN94Q41+lpR4+8vwSS
MQZxKDsNpNBVt+nKIszbViigIVTHl6geGUkiyqJE9vi2OCi03eHYlVq9zmf0T55p3S4qt2YOB36k
SNjmXvUrsLChuiFhLbF0OgCs7PNHfZ3F4MbphK6YayK1NgbvMIr2hQ+M0GLfyS4xsyz6x9gXB20r
KC9ObJQ8hLLcT/73rhMjAOsIS6LU0n2O/P/gSN1loo4SpmI4s4qryDwGOPgBUVwHP+p+mIF+HRL/
C92WRfZzNm7QaxuHTs9fO81jg+gEzinRK3GRD24qaZwN4Artjj2cjny6h2mMYuIUFGW29/LusdKG
YGvanGKJfhY79vWAtpg60XSC8W7URvaU1N1O18IOle0sClogjmK+SKbSwncI1qqreztiK9hCMEZP
cDd5FXQ/B8eAHiGD79ELNiH4LjPT0vvYByjMjOhRDRaurwl5JKiw7FgACBqlfzABdfsIbJMFgmH7
1E3Zs1YSiTPVWrIPYmPbzNydUD5U5D3hHhwZ5dCq2iNmeWB81N8ZivAoOxy/Avb6uybQXpTQd3Ac
3JVF6s8511ycHQGumqlyt4lBF7+QLflkALmDhiBxEIf0s1C701AZoGk4r7mCs9zwDqyr/jgmstoX
YpaDhvqZ9NPoTgacyTUrTTY6VvJT4kOYhWK9nCLm2uSe2TgdkXZVLm0RjpnymEmlk21WEz0OrW0+
q1JjS8iefcssJ3I/PM7hWAT6fuX5BVNJamaUIfa6653qWOAthWzdEG0SzBdhogHoHJEl3e67Xdye
iPZ3bmTPP/PnEbMouOmiZ/39dMf/DBAQH2Jm0jnNqDI7NjVHnt+FFr3eKTuqCIfJ76vpnyf9fr4+
P+H2Q7en3q79ftI//SgtmYxW6qGoXAJuS5SjxPTs2bq3R81RNJAL+Ou0e9ksH2/3+vO1iCNl6fYZ
vWqFKe32wO0ibXAd3ethuPdbVgQ6G6w+80VLq2hty2LAo8TNPw/cboq4So69d3RmmlVclMbva0k0
CowE//t2iD4P0WBA1O//esrtmi7hNAJXZOxgzb/BdTXwrbd7fUFmewKtEhmOQIzn+NsKF8wxLovh
mA0xYQe6j4Hndvv2yJ+Hbw/A2wGb4g6ywqI6wTqYn/3nObdrv3+PL/IcO/5wuH2Mvz/g20Fw+4Bv
d95uoh+LjjEKu/kA6W/HwZ9n/Hnan/vocsxf0fnguF3cjpo/Nx0gcGj2JnfppXd22cuDRh4O0/AG
FHaDvBEV2HxHXjskfM3Xft/cDRqguD9Hye3a6Khop8nq8Nf754PpL/cx3KX1/vvH5od/H1yxJaB0
6sGmdK3YXdpOfy4LzDupSBzsBvNxFuhJhPZ//pksNBJ3ydmtX4LqmJag2kgxuT10u7g9fxoNF5f+
/HyhplXhd9neL3XGothXCyCiLoGvPa1v3yS9ZdPMd6rAgwmXD2Z+/H3v7aqEUXRMnOrTIKGRcs3+
0SizPLZpUB1v1/5cuPpY8f7ND/++KnuyeKgvcae1AGnnizrq4Yvdrnqlni5JJ8M6/efOdP7v/zz9
du12H6Hy/GCJ9hmZbN6ujSCPjn0IDqfSfUb4t6u3C29qmTxN/aIBifD7KaD2chJjnBl/nYaoAJBM
5ejBCUBdKGKPjoPxOIYNJEmiM44EkUxHs4ncVRc4r0XjbCJX7W+pnf8/PP7/Eh7vuILk0v/y3//r
5/AfwVf+n8LjH6L8b9vqPfv19bdf+d8e2+RfguR///TXe90Q+y69fzAtNEijN+aseNt1//63/uv2
kOX8w6arh2tX6tRGrmf8/W9ZTpubHxPOPxixuTzdtKT0hOH9SZI3zX84lk5JpXueIQzdk/9PSfLi
X8K+bcl2l5chdN0xpWdb7pyz/U9B8vHgouPNCouBAvOn3jKRy2AOMSHDbYUJr9r4JuycRXhwvrF4
fiqrb9a6kW3/6R38P4WOz9mvv7PI97/+2995HVKS+QAawTFdaQvnL6HjHgzyRs5Su9GpCLcbhmjL
GMFe+OmaNYmSqXOJsovoZaWFhgMOo74uGr6XabLFcs3Jnq3JvwnQFbzN/+lFuXwCUvDPoQn7r2+O
ZCSUpnkQrlti2bWuzvcqnfYlYaab2k7GJdYJa+u37zQMEbfqNHI9U29YDXERpUy9Yer77IqLYx12
AeSErziy6S6GwSYFRUwQni3Xzui+uigaDAsFsRiIVycUb1u3R19GwPHGoVn/m7f6L9HpvNWO7gjH
tQyX404Y8yHxTx95qoVhJsYSl3QbVavQNtqdK534MPaY9V1kZX6VbnKd/lwe1xI1S239mzfW5jP9
y1vr0FL3ZtmtjvcTxM9fXoQ3UIlgf4d5oJ0ahhqEb2japm07erlFdbCSIlk2o3TPyi/ImDf85tRY
D6O0LEIicR+VlW1cmNsVaFvlyFOFsZGBccUDG7EFN8GudQjDkZ/ZW5q//UxYBQjhrYuWIINaBTMX
sQhPviSiKW1IZgOVeY+1JcIp3MZvsjC2blN5v9q8fzMH5T/7iIs2OKqrQ9x8BLU3nYseOLGLeOjT
IV6wD+Qn6gR8IKrOLzTGS8TYFb70xFknsWm/tLH+KDu7/9VJ88KcdHrtbcrJQVRo3aaLQ/j2Ecoz
gWOF7C4V8bzrNO6dx4RVdslGIYGOFZFb4yAjVl7QvPaukSzzWnpPQVwwgKjNbIcUZFykUesdTDxu
K68SJvO4/LsG30WpLetLX4wE5c33u7NKu5zsNzfAwDkatXzlfUcl6ObPJu4oZFDVx+3uSroELTQD
hPe+bXfeBNgml+Qvmxpa3SFL6idRmfFx0MA4dvNNFKP5Q0/8qBroC9VD7+9TGEV8PlzY5VfX53e6
CLV907jyHMFivLMm5NkavDNFKs1OX2tMriDaFw+6mRYPRqUUQ3HM1BpieuT5Gf6mHGdvpkcCe6Zu
P4HU7lZ624ktcwH7qazKdJsbKIZpSzWYTrz2xHnQQSmiq31QyvDiE62FcKddp0Xnv4QBSWro7HQc
deb4Nt/vJkxOkb50T1atrlXUVl++SrdaGwFiHuCwjykpVHZqWoysEMtT0ZOfaJoSQMPetczq2s5k
5gBlc0EWISCZa1JBHWvDXm3oebo6WnuajfUqdRBLOAWAiw6/JUmW07oG/bj2Wu/iA5HYs9KTNYA/
Ke62CoHNhpx54uHNGVWlZhczXJ+ePfym1qeNmaPEgKYxj52NK818sWU1aZdeC7Y6tvwKYoOJQUnr
vkVDBlaiWnDnpvENGLumacD2JcKfwzEVlSv2R5fYw1iJ1wY75CPMXm1N4fCJ+OdxmlrkCd7wnIMm
QA07nJ3ePWomblCk56iser6/TQ02nOeRMXxlx90dZalBPMWjvit1/9E1po2B+DAZHI2AHTRUKZ68
VYflNoIhsq5snF5IH+h1Vb5YN5YgL9vmNejTJ4KsdeGhzmnKoN6H9V6LfCpJi/GdHr67kOB2bUmE
94hUdeNUHgTqWN1PqUubxCIEbqABUYhSbrPC2Ogj64rwpxyTGz7JtmyZ8pvVgUTLbtOn+htSE453
vrJbxMvYGzoEJYYysdGF/ttMCMKlNmxzv0jA4LhoNcIQGR5Vbq0RxCSDWixrCcUxlgyh61R7ao2i
XiFzrxYE0JkLxG0DDSCWgZgAGhjsfBoIB2c3iHglgwVp5Ig2IObPSzlx6QF2iUwA59a77JcTkhPS
QshcdKn5Fggld103vHdaET4mdqyvRJjYu7hSH55l5Y81AbZaJOLLZPu4TM38x+SMb56RxB+DRZ5n
hYc877Qj0hyYECAELX/4Hmmk48Txvh1i1zYgBJ8tzY0OnUou5khcqe6Sb8kolG5pPCeQqB0RroqZ
Mrw5A2rz4DQLvCoopANsgl06jDhbKo9GGxYnxOeb0YEvVHF+Yur95dXJdCKAdhN2pb9Gid6sSnFt
TJfeSIFIh9MvdQNklx57QWMdcxu/QmKoh4GwHLMbmitirBb0mko3N5phFif7touSvRyKcT1MFAIx
XM/jiGYMuwYpll2fiBO6+/c65KXawxTRfAwQj84XtSzHleKEzeftxVcTgHjkpyQ0OvWEH7F2l1Yv
N6lXVItB1B4yd8RCrbDetXj4AEChP8ILLa1z2+BQFq7frlZgbOynlMBPUGjzBKj2kdGpp6Z2v+Kw
fA6H8b2xx3NYwSUQkt2ALNEvj+0uDMJfpmofxxzmXOYW00ZW1c6qKmeRdh0z5ey17hgqROIQhSPB
tUwDrZRTeBhX94ROw3+LOvEQW+GZxoe500tJ6NC8OVHQ49alO7sfq71tc5DOc+WWYIKl6yp3MdnO
dio5BG1SWFZtg1jYzHqStbU3u6e1PYhfod5AV5tfVBNWgN+i9JmkkfpiFjuB5vwAdXElzUSdYttB
ToJNKlUkqw9JqF2rjIHbGNenzlTDisRIUDqsVHe6OvSTGi5ta54zYV8lyZZnWtngyJE4Eoo74DRt
YAsbPYkCuaCrxfEVr8CKNReVQnlpvEdUgndd0wDfGTh+G8vYdGZqLlILlpCVmSuEruwsK1pVGbu7
ZQGrZ51OHlisVuw8vQ5XeczqU2ZYluPY09aGtIjLLJJj6XPkh+MjxZqHPluL8GmArOmlv51g0/i2
BUfpVU3tWzPUTIkZ2h+LydnKTKgTkw+s/bV9H/d6tW8bsFJehbhUmUhopXgI9HQ/6ixWlvDQb6Bw
jujkVgAGDpo27sUYBntQ5d1dVh1q0LKcgMG2jJg/TfjmoBgA3Q4uJ+AzClnOPF6BA8VtJwKjhbYm
qwD31qMx9O4auDImSKx4QfYYTM7OFrm1yyJE5p3bHCgkjqMQKXJrr1uh5sKqGgTYHnUcDWHPXMQp
3hWWRHQPRAZLlUE2TnEpkFjuLZkDQgZ76nBjW+Qd1hTWWRT+8CxkkGnH4anwMvkhFmVAapjLXULp
6tFdjpVRk6ZbuYQPcbo0siLC9ty/NTpfEEZLJMEzGmjRAw8wMY8TRsxFN0T6bhT5MEcetvuM6XEd
RAqhV9yOSNbGa5FhuAqlaR2k21qHwm03sRzauzaakivflogRaT7Czqm2ZS2NB3dsxSmMHLQtnK90
VzzPn3SKweVEKf7ke+3emvIfdCOjfWjVr6DRdmzWEvalo4YeKn7TUKqspWPES2VhTycQOXe7L1DN
SBZi+24aIblEQ4Gy3/KfcZUwPhLRwRiLn+nJ/o5yuSwkKXkMYGr8jAZy4YaMrFw+ZynLSW8zwnBJ
jZtK4v1Ymn7dFvOgckLMnfkpytK5tZk93tYiyG8vAsPrwmersNDTjEQy3zJeGzqRRb5PiqjAaB4W
BKwtfHoqZ2RV34lfWdt+/Ok7HPmD5j41xKUt7GY4mWxxCQkklCLUoo+8hL+aGiXzcOz9iXMeBDND
plMFiWQLbJGzhpeXHFs6ONYTETbUnk3vLYU1Ln2dGOsJzZUI3WvXFe6qsWAteJXa+Fo9y4v8p2QW
RQrnh94+yAYVeRoYD33fHpMRBV6XeE+aiTOIvnAdWnsZ1fzPLkqHqvlWNRJ5Pa82XnxJhcKRRdIp
/c7QKwnNG8h/gSZGT86CQ+WQZAbml6GaUhep4BWkU/QRG7xaWBMss0j4YxwbqGsIARByE+VJutcC
iVU2H/dUGQW+PXXfTdYdKCi8oqX3Ffoj8wQyC0vGaFrG+S6tfmaB0+GQol8OFbRb+oApF4TGoI+F
zQiS7wRnU1sHxNcuOJraTfDZKPspHP0nLL7kexnuTBlv1qWHK8/y2qOsGGDL3K/X5waQApaCub6K
S3arvcWRk+VvVQSxLQi0aQUP63auVxUU3XImqiV5/oJQh7cet2YgsLH3wlpluFQBF4jveqi/1Kxk
qRAgUITTOqghvYgiIFWXTyatuduYjBf4M+EiVQp6dsSuNiqnzTBYbxa+vvk4IawL5TfvaV15T7df
GIvUJLuQ5jL3VprgqA4og8PKXDR+9u74zkc2g3GiakBg2LjbUvFpyL46QJdb+wWfRqb/yMbYQU/N
NiqqObAbHYtlG1c1gfegr2RkrHoQAjtjGqLl84yusvkCDvAxWAqW0mVradugUqWYqDrlc9okT1gj
TbZyvA4azxutjixyjNOrUfP2ixxZfmtsKbz5TlJ2s9tE46kRDeHBK101KmMLSTZX25sc+S3RQWHh
HljFv5NYlkwp66tssVX6uJDkmJ2z2v+0kqHfRFrFsu8Ds9K7ouGbHWwouyg94vzz9qvVZGlrc35Z
ntdp+IZiskihybB0e4TDacepI2ou6akSigTLeQMToIs1+CapCZcNs4+r9HDZTJ1/MursAyFieWor
7OA9ZwGvEHz7y+B91Kv6NSxqax93+r3b6d1F4gMncf7YQYpZOJYLNHpU5J8O6amVXUkEY/yiDbyr
QyAoSQ3RfUWD9uAWWwMq+3lQHPyEXzmYlu2O2iCW2sydLtaClWbVlvBjrBRoqoPikGQlgAaSTnhT
6yWYnjS+G2tglJ3Hy9ISgi+NAm0p3Snsqijh2lbGh8l4EH4wbUTCNzeaKCSGxiAodkRyq0zoqrdu
ze1UwuuHbweC46gE7hmRxQ9ajT5Vkd/pKI4SUVnambravVMxuT1eWud3TY+dxGIeiswMBWhAJjmM
VNxPACNcTHKo4pjfa332E5/yquqMtacErDwf8cXtOyPm0K+2zVNKCs1EDmrpKNP54GY1ueOPpBlp
hKY1SbDmKJ/2uW+dx9oe4Q5xoLnQ0bcJquRUWj08M3gZmo6QqcuW+PTAaHk2lEOEqlmIzbgbsn5R
Km83VtXeGNr4EBSspQI6P82Vg87YLs3EnkH+m5kqGx805yuZwsJI9B6DuKVxhi5W/D7vhHg4WBOP
km09t7xrxj5cGKVb31nMq6UcEQqP2h25Gd/43/gehpQ+NbCz2ff+CbyN/YeDmhbqFGJlzpyU9+jf
nO5YkNS0sOfdLtX2MihS1Gx2fHJ/Ugg3BweArY29Q9QuUc8ZU9YudtI1iQ6rW3FZmpzBtTGGUumV
1rbBALPHsayts87195iQwqWB5S82tWSHG21OkkUP0Fpmd2oQLqpBF7uoEN0RURw5JKOTs4AAhPLm
dJs2cQ3epBSDWp28ov9JzpmadDz5WyNhm4WvfNxYpgYWx3bPeHbnzlBibsskmENM+VK4OfGpeCyR
uzJ69GKG9CEx0jvozt0daHSNeiLGNYLdTmDdLsnvzQaf1X/cqhJqdu7omyw2rWXN5HujARlYsb8e
8IMp966O4I4Nc0RXDfIR11JQ7cA2wIKJG201hU1BkIgNFWc+WwYK4b4VlxAafXKENbsZeZ6pw68j
x1bPr6Dhh60LpjhXGjtBFzhUpfffULHKYzHXpb2RFFs0OyCcKDyhi5GeIumiLdhZ6yuXGpU0CC+7
68oRZypblrrojadXk/ASMFORfi0MmKlIXs6TP/TLr2lU1sHtgT8ENSnmkW2Uq6iM5pS6DO5KxKvw
s/gHkiGE+A7VE5V6gLU4UNdmNKJrWOb3HumM5DzB+626jJznxElp5vSbPC70k1Z+Z+lUnjw/R4Dh
C7lUFepG9K6LLOsPbWWKrZwNWDEo+hX8zHqr2YwR1c/MJe1G2c1LNUDgVUFTbEn37jaVGJYKh8Gj
XkXfnY9139CL59CcsawNgrjacp0jaAHI3jG7yJye4Gjm4WNaFAvD7uWlJAy2z7ACDXnlswRD0ohb
/AVphAkDJiK/GOQkvPqU1jhNgFisYoIOnm0v3lueccE0573oo3xSJdtSUHnoKrF7C7bk7A+ZTSek
1fQBtNpY7ONew9kjq21RaeZK10rAo472jpr2CULMuTGJUXfrPcoWd1sUBWkXwn0J0x/ADj/7qO45
c6KSyrAJVj67kqABvxZ1wSeAvOinXXjnsIYbiofzp5a7P+sQ8jcbn3PrDqQwpwQW0N4lwDhBbO3G
Tng/u/8mDqTU7MKHwEC3qqtxTUSv+albKKPN0roP7ah8lchK7DkeFc8RKAA8WkGFD0InhnrhEOm+
RWVVH3qre1AV82pvmHflNoL6fDpWApIJciwsz2wqYhegporJXtGSD1YolPn6zJrHJoM3ourXHakc
ApPFuqGAWLATBcQXGuSLJI8BZKhNj2+p6vESlmQZL9LY2idG7Z+LjqadEatqU9nDiyZssUHNYXfl
tHdAKSxUpL+WSt/Xtez3iFQfZSjHhafVw8HyWOiaS1khEQacgoUL+F/YJ/06yzQP66/7Dtb0Ivtm
WFhtgK2vQWdfCl66Y+/0phTrib/69nfo3nMrSRhEjuEzWUBY2YhdS9wHxGSIJ1l7yUqTtRcPCRHU
qxZz2sYmnX2Ra+G9lk/+OqxHav8eX9Z0DGRf07/TonUozJ1HLrXfEWjroFxb6q1zNTQS42RHhJsi
g53cSJjUcGQ93VQr2xge+9IkC1LKCYf5bGjBdocWDRN5y4sLUtYMUy4INiDCJWX30eTpCayPOWJK
pDv5s07YXzZRfgod+qNNY93jQVersYORr7LiOevoAwMhrbeBhQ7cMI34RCRfvNBCsO3zXuOuET2b
ptw6KNfS9qC++90YG90B/Il+nHzOqs5QZxcF3lvRX11HcvIwtYviMLB/2pae5l0A1ZWryRycl64P
wkXhjJzJWku/EsFBGiyxPbxqF1guOeMhLqqfZWkTjz2kF8o0NH30l54rFqNt0ffa6nZzBMK4G0tS
FQP6lc9DQPBA57NLose8nBxPf/HS2COeOMPaM98EooWLXjbW9vao1SD6Jx4rOaZdmKw79iB7s167
heG8dZ0AFxDS3C7RxD1bUXDSbHt4jzCmLZGHtScKEvdC1iqbwek8WRMcHeYcZq27PwBxD2sM1OXR
qmR/8YHGozuzxk/lPUOhyR85I+AYStg79Y1CCUp7dRGL0Hhv9fgZBLj65ZL+XJKP/D0k7aoYowrf
bnMAlE7V4pRPUJ+6g91lRJvQkx/DWH+3zHBc4uvMrvpEZy4Y2b/YMKXuPZwWi6mv7c+mfHJqNR4K
C2IlvJmLE6jkYzQJksrdYPjhByXo4raLnxGa0uwZVPigUg0bA0eCUzriUshq3GTCck6an4KrCiaG
RlFTX1RPFqITN/o2Zu+zRZOIhaN+hbqmziEiKAJ3gg6MPatwWNFGLOMqPSOvL89zJ5IGEVFTCsP3
oQFPCAFLfzN07NB9K4mGpxEUkPco8E7g51LBT0vXD5OTGL9KT/+hvMpi0DRkhxi+EfJUjPRj0Pj4
Dwr2ZJn1irKlm7mJGFwt1lnod8NZh2NWxY7+kUe6vcw1X1J369oJzJK5BKlpfCjmN1amuT9VYw3k
/62MFgkv+sT03oEZsIiSPvgciXbvyaF89bPmirhoXFsKKjvmW/PZkHG/E1pcrMq++J83yagLkGlt
cK8b99l8MWsn6ey3F47Edq1Q/DKhov2PXuNBNFpDtywm9iHr1LYw+Q5pNcroaI49UnqSPCD/O9W9
XSGZ4xauMP08wVwpo3x2bDrVXW/hFnFpNq0ZkYfPNIrwN/dIuG83u8rvj1EE/eB2U2SZCbyQEi2r
5ufG9YPB9OD22O1ian/4QpiPg2kaG83hU0NisbC0tn8O3bC8qtZ6MSqzfYWKVew1vKurab6Zc4bB
m4T07PZoU0QvGefia9vCHQNdVbas5boXl+9MMpBA2qTvDjLo70Zt3Xp8xctRVR9F/Izsxvm0S/xy
hOem1F6YPvIRaopbVW+qNdPLSH5WoWT2K+nUUzsW3WMad5h+8Dd3o23sk9hNHoopqBYiTJNPzySn
zfmBDlVvoYd13Uejxn2UVb+qMN3Tgu+XMDPu+x6sXJf4v1RNu5KoDKoggqgNj7WMqWdl8qKnBFdZ
H25CMUAR6UgzatuzAYtCCyy6oWHE1rDDQI5xhoC697oc3/NCXWsX73RPlytyqZvrioBiz/tSOuox
B/phDvZhEbUkpZMwRy0BolBvDbXaumpiVqXATAYB0KV+W7iFyWYqRiF04S/Lo167F7qDU9F8lHFI
XonlB9Qqw5MaR0l1F+orq6v3UYPxze57C9rLuRQWQB2WfcegEZgZ2a7Xgp0VP46lcXJIr4Ku/uYw
tD2Vd6SrXYcQ8IuM6TYmuvdKz/UCwv49HotwTfxxviEaAuzGc5yY9wlZx6t0dNWKsaQ42hB9hJHA
LQ+6J1ZCvKtS35ayBa1ueFjP84Vs5lgI7C9bZdHFxIq6LDp9oetmvKeP+GU2zWZ0E5oIwHQxd5Gl
0/mPRTq1fGMI5q1QLTICq6U+48UFZ1lfnKcPRgy7LoKFgKzxbISbkQQNJn8hnf0YH2onsLdTiPVN
WaxJCpWLxEKsymTiQfBW0I+Ik3CjO+3WS7XzAD6JTfZJhhayW20Z04zWNNoV7AMqGR4CmZBcUmNH
nAFT9oZR1bFp4FJl7XbCStbQA2kne5cW5d1kNPvaVYfY63LOruJ1JCZ7ATKZSrvYENJDM3YEVC6t
amEbbzVa41617H0ReLX+O9zuo4jl1qqd7RhQ5mfNugixtrDVH6ZiL1y5tg1iMwuiSfJw63gjTBJw
ZLV5GOszbAKmQxkCwTjAszIBqUFR23o+YCVi0VuNVrTWX2qHnnitGJbh7PTSe1/oHKTk9XUxu1lx
bBL7Zzw4a1vHzWcRJSAIL6l0uddrcrxZNvjmrAbstZ2cSLnUwFI0ZzHoHwIEvgF9KC7DQ+q1FDDa
ssNgJkoX2Xd48JQOzqQ5BhypBts70r4W4WwAHTtUr822R7MVZF9+We5qNz83fntvG+EZNC0ZhXuY
V5+sxxgz5C4f7BOulmtTTffM++/pim/lYBPhEl7ivHrD9XCw/eYli9awbl/A8d3hstNMeYJsfalb
JgRlehFefVdNhH6F8JlMYmtyJZHlx5SpGfAIgnsacpwnJpakQgMaWGKfXM9ihzr9MDPA28rYlyMp
BHpGimFwLVM0/5hxEn/V8Fa4ARsgF/FOa62FaR+q2n5AXIM1n9FaQ6/fqA8F/srS6e5Lqz2SFxyB
t+nr5ieEGhTOSXKoTTYo3UQZEPg2XG120iTD4kMfeOfqadFq8tcUyLdhUE/6YNxbd2S575RkiJoP
+Xs8YA3X3f6513aOnkWLMfkc2+wn1oEfFeGCS43Wb0faadneMc97QLyyndCIBMq+S9IfAsOG6UHf
bOo9hvi1hYKQqSzjT+F8RFici5DQ06ACFh+zHfeSS04BBOaTLhHD800vJBkWQ/CGqHwx9h+2sO4L
sCldRs8+3hEc9ZJ1hU5zjhU1HoCjD8y5tSk5eKX9c5CUTmHq4W61zr0MXmkKMclvc2vRhPom6FCj
lGzqnRw5uKrsVwynm9xHvZ2zSSYO6tYEwn2b3KeuQ6ZheAiJZTXyh8pu7gtczEzGyCtwrDupDce0
ZOimQ4oqxgt5I9dpGhjqAkrFwuMNtCkyd1eb+XNC4hkU5opNQrpJ+LPLQgKecY37FnFAaeQvyDxN
omvz5DBt9Ebd1elwb2oC/YP8yMPsMaY8AFd5MMoKN0r6YzKSX3n9YcjqyyKnJRQ2K8/0jlfghbhd
1PjeOa8H2qLFfTw291aF3UTmV+mWHCzeNrbbV+Fqb4n9ncopXgx2Z9L4ZEJWgZ1apFrOwAKyMycL
W7k/nVx/zrXkR0OE/YIGDYsxKMgWdXlixHcR/3E1NtmSQpGIdF0xmIZ5GQXptSmHJzGxemr/g6Pz
WmodiaLoF6lKoZVe5WxsYwMO8KLCcFEOrSx9/SzN00zV1NwLttR9wt5rZ9bJyuW2zftTOsp1OtGq
E0ntOO7BVgFa1vg0AAxi+vqOhf2GdzjDj9/dauIfopQjVq1Rv2T72O3frdAhv0S071p3pr/4SsW3
NsMl4LbjgvebyVMr/8sIHMYq2oMVGBS5zfx9Gkm/alOxgUlEXnewKgYwdAzIgcyehM6YivyJVQ2b
3UqKC/i/bziAWxXvNrPwU5q8OnWeQPZifyQkS7fY2oL0Y3AkQa3peDqB8Az9wNJPOIwSNnhbJtoS
vcfyGtMKJ7LJweub6WoIfMiiZNuX+c3ppolbhHWpGnSP3LdJDKzg1xu/moIQyzbxQ8SjAT69u3Bc
NltVhVMr2pem1NC74OKzAyZpA93VmDLqgtL7g9j47praO2HVAD02gynoA33muLlpH4ZZ8hSi/2+C
7tIl8TErFBjIQUwGmI6cpAVMPPTybncc5D33h+O6+7g8I5i5osZYjrLHsTXjVYAO2IPr0sV6LYA/
LCE+X6EBkqXIu61ok5MEA+XAt0Iz9m3CLdMnLDixAyFQMxxmwyAwqn6LsTMadpPmhB+8WsdWn85N
NP02wJUCSgEuMmNY+mP2jeomR/sQnQyX8WfZHGzHImgLCz7pCOtgFMDQa5wqk1ru4AteawusGyDT
dhOqiL9agso7HRucXR4c2a6KMOGOK0BFy+KtY1VPr7Vp1ewXgBrWYWXJJgTaSq1RMro7XwemHJLR
lpX9KqlM6MupTmfuE3qVgBLMSM+IxGMOQ+DS+TIUFFkD2R4B+7klyHFSOZjbCk00HqHo9P9H2aSv
Dm57QkK6YY6Z60HejxIFUykdcsFRGzU1hwGSK68IrU9SGM1zAvE5xN4SauRRqzb2c9B22h8iMFC9
jXNlo5pvbcv9bKpNgVj7Ne7+NRjpWBKLl9TSLhSJxpqUi7WJvw8equOrGp0FF+kI7bvoAKAEVfBW
2/EFYSlX3XaQdQaTlvk0KbYvEjpsODL7swlBCFVSzTJ73fMf4kH7TB0W4tlA3TPNoHWIrKX6ID5p
WSAf41xflxKNhsU2c4Otql/RH96FCU5o7Hv4l1ol101k7xRhr2QQbs0R3d18NeVkgwfOW6KlMZtB
BYoQO7s8jaHxVWxxc9KvovjTaojOTHskHYlC1NyY5jAAlHclThaqmdosjoLzkIR7lurIt2zJnoDM
k7xtnhXTQY+scG0zdWtfhbxbElGxSsv72HXpjlHPa21mv83M4g/SYZEUrFm5ab9siJGWEjpLIfVf
EuK+R/tgDdJm5osXTygIzIf+jyH6FfcijnKqmz3UoCGjnpOSWVaoZI+WbLmF63RHMoseZlv98RAO
GApZsnT5YZRYIUs5y8ZunZU/yKyK3+lT13manUxL0lun0/ek6tGyAmOn+MkvrlDMTMw1PQSE/UrU
To+kyo0hsTNiMkbQdwPkl7JeycS6Ai/UV1Hgbq3CNA+qofAA+noH0iL6smpKsjhU91LqPKUuC+Hs
xzdZMvmYA/3E/dUt9U1lGrC1A2c9luPC1lqCYirG23n4aTuISFi3v9gM29ZMJ1fgNn70AgivHQN0
GXhQs4gGhCSVhd7QKRREOpD1deh1RBJA1Hc1THkMgjte1QrLl3hjcs38sp09ttpEJGqs0WEXxSt2
l8opT6SQHNHg+css64+iLm+WQZBHnfzoSo0ohQwTUFbQqfVOp0jAtqTh9vT6VB4GowWMCb2m9HNz
WaPAJB5x2Ppt/dJFLGMsOQ9zJdK0lsDyZWV8Q6ICx15ZXCYONn0cjqxgiLypGbf741439q5vkyzs
VJz8YbdSpuQpkFpuCmO4D2XxDlRnRsoxmhAATJX+RhgrFb83lew4STvDXKbLFz1DVjkjzbLx2DnG
2tTq9zEw1hr5IwxX4IKk1kYkYMVYEkUF1Bw7JxOqnd5KKuWMeBMBsMAOqm+lhnvHiJsbCs+sZnAR
TYqxns/ljHZnk5Ywbswu+qb1oENy8AmxaVj1A9uZqej/xdY3vtMnlmZ9VcMV02FJL9Hw41hkpl+n
jOTHwLyNKlJuWQ8NkRta43XlkCyClqc9yG611m2EVl9FxJ+J3c1aaI3CO6CAIXP6asWejUSvXpBh
Atycb5wJfuSLr4aBL6uvr1BW9dwU/UNARwzOAIlBGz6cpNgMxfAeDPnTUZJHkxnEM4XZUZPvgWsw
dTxbif6hKek1EfWNo3QbKf7DZDFm5XeNFV7WiBeYYBu3gLLEtBcxlitpOOwi+Ww0/iVqCyS5qAFB
ZMWvfR6dQmUGo36yL88q8T0oFnQv9SutkwWSpNdsNlkqsYRC1a+xMb+V4NSnof0xlJxM3dp50yEr
WGjcQdO0+lpA4eFvIymROQcWrg8jtul/8mM/CmKhqG1jFFhb1wbMQcTDAr23eYi16SiSIF7C6X4X
ebqvJkrSadKthe8aB1Egz9Ch/eOrVX/N6m6YeXtKYzo7espzWzmXukOa2qLV3fmjuFRYbQiPkazq
Td/HxU3gHBuTLZfwvQLew1KzJrnW67PiwQgQydMM3lP3FMY7xjK4qlA2oPfbm07zNjn6R6YPW/XX
NVNcHyx/RfA+KuEP0vb7FDHJcrqXZJqerv0bTeFHbya3RGHk6dv+bzBuuYn2YMp2Zk3roExHh1xn
MLvBURafpeM+GaSXcdUs44pQ99F2PwTxEgS+eX5i34PUBwYQfRTEFUxWvtLzcVflLbrobHZBMPEm
Rw1j/soeSNNCtzqF+j8IOUxyp6souV/N8ZyyQ46sZFdI9QXA7VtYDpe0USD8JNeg2aZueCrteK8j
mErCBLxaieyW0aaWbYAEb6awWg2uf5RWRQjDsewDFY5K+YeNH6Wac46QENEfEu5ejdBeXLIcy3Cv
Ez8XOHib6fy+cnUHeHivJ46nZ+E/NbDPupv+BEZ8qiz9On/WFstowTpTNwegiSht6G9a5KoR6p60
mm5RzzuEVeVREoxXkRUeq/7KN/KjPZX8NkCmS9rU8Scz+3SBXOEfGkwk6Xdzip92qn53ZjajOC5g
P9iEIFUyIc4HH1mDAj92f/MWrxYZJ4qu7BOVMxReGU+kk1inzgCWqE97Fi+XlEUZhCaogZxBY8Mr
4I7v1phfx7Q9EVj6CTr+n2axSg3Dj0Gar2HIStxKD7CSGPBmb1XDQMr6DU3qXH0sEXPl5VcjjIti
gaoJg2fY+RcG82yQ+FOJz/aCiEhDNXhOYf/ng6SjNQi3bf2JuHsTSkqwuHqriuDiMEjximpVF8Ze
TavPKVBPTLb2GVADnTNYLbdVBxCsSPNPAAKwtJWbak8PfgoqiTz6KZ3oTRWtRwL2azW0IDPLjzC4
NrV/boW9bwvlpRqUwZOOc0Ivu2ll8VpO6jLX0pcoR5RiWMURyGiIGMb5Z3P4xXZ9scf0JXCSFzex
N6Sfn4K2PJjxd2JjH47NazP1z0yf8ePR+BY2aCWL6sZkmeZuOeuWuxArIZeAUwUfljnHCYTyVk+U
wZQftAoaHOlYgqnEGOqFrt0irec/quwWq57SV1oG2m+He8VSqlNky1VimutaMgpo4pOpM4pQKT98
5tCZYQAzT6gg4cU9szm/xSEx0kizdRNUb4ZmFMBycQwLRAitWxwsPtKsS/kp4nqjFTHr77p7uRtj
sFdBm/PV2m+RynRQx2I9tp+sPpaVVRGCIc3ISzKW7Vl1YvgYtvMo08HWYfG/SfCqVZR9xmnLHo5i
TcbXLsA5LE6Z5S4H/FGO0y37yLjUaBNA8IWwLCcJ/TfFrODmnznjbhYFF7XJNUAMcK3znLzTjMm3
boXLSu+gx7gw8VD8rGK20/gLYIM3iSRKBVZ2XGxakD9erzavdoUbKK595H7VRAOICFOHb0DpE4CG
DOqz7BgzlBGKQ4cVXd3wPbialGifB4vo2N4zCW7wCiiWi6aqwdDYeB4VQaZ1C+52C3jCIo+i37Ay
nAeFVDVTmrR42n0EI2lxkSlK15LkrMWPaklOWWBV8fQ5y0R6xqpBOG7C0DmoSXbIbV5CUgd6vzuq
aCDZB/BoV2W/DCqWtIokxIbVrlYP/8yGPM+mZ3Kb44KoTrYJIxZ5AVNy4HFdt5MTkyy2gM+h6d4Z
eAHQa4gusSu5HZXm6KTZ0x+iTQ22JGjlxU/IDgrEwCNSJRsmUCRrJxyUUa4Dm6rTUwZvtyvPrWbA
s3JvJCqggVeMW+/XjD5f/JnR3CSa56SuujPKe2cNZ0isS1roLWrER2MzolI0gjo00aNaR3jBtNkb
sEztiW04QY5MvXT8cU26iW7itmw1WG+oIn4S8hnXhZE9I5XaxpHixaWQW0J8CVGSQwoYDRjnQA/Y
KTm8vm6Lcygl5G4VVec6UWhcEDcDhKZF1FiwB6H9bNnCbQvEeTxVusLwtXkmVBwLfSj4nkvZrXAF
r2zXne3fxsVV8eJTwqsbk7xdxUyvjk8kZug+ekue1QHfAd6+us4/AOzTAOjFvxCXVxhqF7vRtha1
Pt909psUtJYVez7EOjCcK5hhDJ/+lNYmcp5YkVLFQYLHJeGnHVbqkHzAo3y3SpOLR4p/WlttXHD3
jXKeIU2oMHeZ2ezaCABj6JfBuujItRSUwqW91wzUSFnJezAkJLRoobJ27eY09CBDEr5vdvgd9aVE
GYWmFM2vj2SH2IA2IJ/AIHSDqJ1ipLJwLoOUtwRv04r1EdRWncqmrDKurFjM57nzmroGwlFpQ0gI
SNlWZnQsnALKTq/AavSq9cBKWpjACBp5o0zWIgA2Ya1mYsmL43hF88h2sUQeRHArTxHhH1rFhnaE
oZVxvMZph92Ms3A2NXpgd/bVYF10FvsReggyHCBUVmnwWsuGeOQ0+YmdD5GglUQ5QWJkFo6noKqe
MtB/JolItsqUR+BCzHTRNpdgohdCPQw5vPAqMc+gd65m7xL2bnkIKDNUAPrdogAmcufas+nvZP8P
XTU2nXHZJsYtQBoG3PFi+e/NBK9fJ6/Biwz1H/NATvPjaBlb369vsUqfwXkHXINJiZD9qkDPAsti
r6jl3kAKltXVr5g1tIbrks2MGahnTO3lhfMC7CSsX5DJcEBQ5pRQXexx5qyTq5Cg9moBgJi9/TST
2obuDuI9bNxTpxWv0rQ/ml68NdV4miWEUqdSr+Yz7yXnyWqQSWMbQRYYJ0SHl9/c1x5TDAbYWUJv
G6RL1B0hc92lG8DoKCRiuKSvzsHQ30pj8jCjMIuJ8If77vSZtfpDjsl7zFWpjsMW5AoE5GrtGPCC
1RGbaaqJ3ziLxQsMdWutsyNyG4ecG/sFObvnRq8xeVQqn7mR0rEovqOvjTgVy1yfNT+ozYlzZkpG
SwnEFOxmfrZnrwyT6qFEeUcLTDeH0sNlkcE/x3CWkTjdPPKZIMmwsoqCjjJdR4vQEIbXiPIXwgtD
hteiG/qlPSdlhYPzPopsGc0s0czkw6UVYopFHW92NEuOIG89nYNdkV3h6YLzWK5GsjSWRj+6nhbk
a5SgKPQy5RU47Dc9cLAKjGOW4W7UHHpcldsKZt3WjOLpTBdBNNWI/KYUrJdE2PzrZf0MRQ1CuXLp
yQZ1TdGke34JO6cS0cO2M36TZgwI0NiJdvxjg4XSxmmeToZmUYMy6BbkOxBBSypRbm7qIPuMaqrU
pGNY2MA99OtLnhdoCQ23Z5k4LKSa/ihISzwTUUivdEsXomM/FG8gzdEVVEnNYFmnpmBBpi6Gpr31
PMmKvkOstGiHYj2035pEmMTdNz/EMGwE77dZZnvbrA9Z1Rz7JCahXLDZyANU2dh2BaWmZ0/jXim7
fxyaC72t9mUJmwHKkxe2ylvXV+zna5v7MCBoj8bJa0GQLNOa5N2s+O6r6F+s4DiocS8tp0D7ipNt
BiiTbOJ8Ay98AEOPJqNlGdcrrDK6lBdmKv4a/EaFhrAoLK9V3H2rjI81uuIy185VSiwemnJlkXXS
A3+AoUHBKdi1L4jVP2ChRQs/n3PUus0YEldQc6x7CuYbUhpQNg7OMzD9PWMzSE1SftJU7uFD31SQ
LcehYnrFtFHqqknnsarMduXSNwGRTP4Ciy2LiGjrg7+i4whvi+ICis5TRZwuGEKnHsUmb5X/2SnK
I4QrKlzQMLp2RDf3BgU2Xg7WS5ybrDVhIrfTLxM1iFzShcFVS7Ja220Rj4fciN8rRTiLunUPI50T
5fa2EfOcJMWQro77KWmmJQZoTFJtva7s/qjXXwkoZc81tEs6jD+NRhEdEZPtv0cyjjylhbVNsgnZ
MVg+AsUxVqFREjflki8QV+cuCs9VZVwtIK9e3Kk/NvxCXeRcoHbBs0SuQRx9jEp0NgUhN5p708FE
+cE7sY23nNWgmKLbWLof7dSiDU8a9v3DWfGLC3uvDXPclRWt2DRf/ehW2elFFPVNZGjVYRaX6Q8c
Yf6GjOXkjG7233ucsXUfr/CP4QFquDT94KzHZcKpb2qLlIwu4pwOPpNP7JH+r5b9K1WX6Kc+DnET
cNAD8cnHGGgtUnAlfuDwtxed7qCPKD+tFglFiTqgJ5U6qdQbiq9zV9LS1gid7UhqqKVtxr/uWSWC
YlmXgcu33T4ihUE3nuo7SvIP1oobVUVPr7u/NUpV9DTDsQCj4ooZpq0/Op6+kkTzFPAbeBwg6XhG
y2IO2Y3b3wmxLUlXo/oP67D0WK9HzDVpLETFLCgnPeArc7i2AvQAKOVpXcjkA2K9IszyjxQ3yCKw
tDVcb4RonGsU6NugZDZMZjZh5G8OmGdPL2cze/3Za+Yuy7MOiwNKXrPODn1v7FNuTg+XxNVQOMom
/FCRzK9zQgnymZs5XhjRb3172CO6s1d9AefckH9RP4vl3Z88VZ+uWz7rNFlbY/sYHeaQas8zyb1x
NSt5lUx5+zj4Ghr/IpRwLUoikKUg9c7qwx/qzr0SbRH7fNhl++T7YbLVLLQiopOeCWUI+BKvkxnn
e7bWnI62oyciAO0K6rLmoE1g4qK/oLJKzzSCW93tBvxFkVa/KfiHPT5LbMlUVqtCV//CcrzoEqsW
Z4y9NO5lTcLDQCghNG6xNfyXqB+etk7tb6TrMPa/Hde/M3vet5q1MFvillzORk1VH0x+c6+w1KNo
4vU4ar/m0FAFd7fBald1S2kAzD42Xi3V3wm0iE11rK3oMekvQYRTg80w+6PIvHc5N/xQXSXC4UaN
DmkSvdjaQ8dDarDQiCp9rUG0Vx3rByY3JojxmTfy4GfskXqGg4bFQMH5q7PmUYnkD4CiRWHmDPbr
FDUXu19a5bBVQvuQRt0uNtWdahqv8w8n1ZNWOeus0HdYbM8JQKdMpsvGT+/61BPD3CdnOGfERBLc
ZgqaPK2L2gVyjVsT+fHiY+CIoGLZ6634J6LpUIPIsTuXtGP30lJKgnj40EZnX5nZQXMKSpsxocVA
ujeVLFPbGhaNxa2nc9VTD0PmJ1WNbYJJ14jFD4A5/eGi+O0dTA2AiokfyWq6eTN4L5jO+59qwpFk
+wlt1lhfIzSdMoAtWExIA0r0FvNAzUrQiSdRtx3rbsN5d2qtjM+aXaPf4aVylA+yNYF9SKQhVa3w
So4gvFlbuFm/7XGdYDz6ravCxt4y4EkyX1zloUanlOZ8ttX6rAaKs1/hGyB/4SPQzD/HJ91EbWGt
Jd9jGrISAxlHHlP0GmAB9x3jqyTcwdPc6Ncg8cLjXNgWAqie31/rWnuJJxbrObligjOMmWeb+SsZ
aa9mOP6ZDrsqf+DXyU52qH4yEzmLHhAzj5disKYe/GvF4zFV4UOXk+lVtX8MkB/g7OMoHt/MyLkl
MXQBS1FRWQ32M7bM4MVusPHWEflWFrc6/nNPy96FXTyqgAnA5DiWV8j+94cOB/66UD6AyP6jfD06
Pamw//8+QXp1a17exCLHTIsqsjhbbUlvWG+H8J6NLhGQNvOgLFP3OHfJuLeZBM91J6hL6eHqZwwh
rEUkLYqmKtpaUrkkqvizhrs7i9lQZXGwgHwIbQQ2cCLIIla/S9YBVpnzjjPBA9rtUr7nG6Pt3gdX
PqLaJH8njklrVIcjtKPX1k9537CJJrR7dpB/+YruZV22tm1I6PBgxg3ubhLVKJ9dlu/zBB1KGIdo
NHwXNkeRztRpOvXOmC2YJnXrLmvO5KNfhC8PmY7aCMTMIgRgx/M6MF3mDFPi+KYO7JktaR8Jhz+5
GFVU5dGTlMobNasJzO6kMEKDK35VsAHjbJv+dE071SUNLGOkHi0NFamBHMSXC6UOcRtl7Jj1WQ4H
sD4b7HOdN1g15nlEOecY2f59NId3v6drQ0X11dGiazaOOKaJXtz4TxbzXqUH9wl5LQEpB80eriBR
mcMFDL0B5L2KxrrN7/8wzAzEiLmJaocxis38yVpoMWlS8xSTuPlJOnctP9VJx0fdYrxqUeDhYgQ/
HRNQaU9Qv6aIfWidHNwo7lezbDkeyCTpWGEskmprAB3GoUv7U//ovYhXcYKlg/JwoQF74KM2Xtwp
36azPLfVSYScMJjmvCfQTb7G2GJbPtDv+Jp2V1ADjRzYmcVkoKCNcmPkBPCvIovSctS6emGWjB/n
FytBVySOecGf7Mb33mU8OpJ14wH4PqW6se3x0XR8u7VK+UR0te7z1hXTPc7Ka2FSHbQYgRDNd1tZ
8ShmQ45yWlGXdqa/uTVc6oitK0Fx9aI1dUaEfUREhnLHfbcVKqmUlvyLXe2v4WEtnfiWa9ZjnNe7
TKYw8DUI07WrMOu3Md7AgDtVAapmu7xqbvrlkq2nv+H2/gFBw14fNLNqu1fbwFjWSurkqAEzMKW/
qluSskBr3ab1K+uJtw5NqDq2Jyao58xnvlokNq2ihp64sP41XfbFMHInkuFFI8jHc51iR///J8r8
aakYI+vgY3StW0J/1ivOD1zmmz45DB5d7gTqicVgKW92wRZ6CC+68Rbbfs3ZZGIoazHQa/kLaj+u
RgGcH6Gr0PK7mfvP1s3Xgbu3guAzDGy4p3zkMOl5AScC523GiumIdhyb1AKxzV6bU2arCGD+ACQE
1NnCBHGYq1dgoTizoEqZY0hQ2sRK6dyHM/qsj5910i6dFv7TwO1GehGmd6Zu6CUYtpCFfSSL6Vq2
7k/dtnSb6qeTIatwkdg1uXw1DAaODorPVOsPdiV+4kjcVSsne2Ja2jZa1Gmef1sFr8tYVd7U5sGi
qFjR9O6qap2faqx/+fk3WRXB31bbcROU2Z9jOH+53pHOWLbMfQcosZJ9cAG6Ab/efQBoE+aQP6Mv
RyHQBTk1WgSNQHSz+qomnvo+5BRwadfAZa7svsQZ6+e7OG3IBbfwfPnsBJhmEVmqZSSI4j7jf6rL
6mes1beq16+Z9k8UsNOT5pVIh1+TBmCZWfXvVCQ7wVp8XoH6tfyimyZ2BVuBl7+DcUETZbcJh3fD
nAidYOpcoIIyRjLaH8tKHox64gxFdYc3DFMhvH9+IthRlzzVv8DxLQjK/Y5o2lQd44ADxphUkIRb
GAu0ZWlHAnWilTNiVqnb91L4JyxZF9Tb+oJ49UM1GGvcLsQ/WxB9GaKugM285br9J5zmHY/DLhLm
B3/5k30hfaVQly06EAMJrB4SwpeZAnaBqvDR/KRzLFdkvrKazz2zE99jnHxpiyIMTii2sNbK5j0c
o9dM6bqFarC4IP8zOkDqj4mnRLSQ1f2vW9cnqdqbHlqNZ7ackDycET/yCNQaK884fevaPMCRW4U9
K7qV8cHwZFyMjVzqibLLA4MbMp3+rNi/ydlqGMs7eiO+XMv4dMV7a9rbydIyz+Cwxo5i/cp3xDjf
vkMEATg/2+v9cSddAPUh5tFZ9lJSchJAF+nNX9pO9wh1Wd+OB6PTSMbV5rAN8gx0NniL1rcfqLsO
Ai/xIvpwL+nEECWSPStEl1cpZ14zr4k05R6wAV+EoA23+mxdSQq0RHrDks734eAMLWnAOQcfdUBD
31Qc7KR6tFp2c4phCx9HIe05sQaYAeojaWddCu30EqWKi4YwWaR+uY/jAZWuxvGQQ5NaZKbzDwNs
YYq/usI16JMJlcUpOwXKl3pywWThquhTcv8aFad2vA0HxtaWapMPD5U1Jx+RNx3RZ4ByQgmyrzSv
j7avIMN0eyLSW0kUKCSUmC8U1DN7D+ao3KYV4UQ4nxv2r8R92p5qMUpPGAOLVHe8EOknd+m4jrmQ
uxZcsWRYtIgD5WHL9FIZ+UDqh6Snm5dae63W36jhIGr1/IqQ/i0zumAOfjgY/1ZDiBClpVtQJkAW
symmZl+0jI18WURv4JT9VZHpv0YbnhVsy3z+1rqtwxfGwxJdXPdoJvFiq4/GUjBHgiwmzO8SDBz+
CHtXScruk8+nihny5wKGTusUD80tyQ2kSuoFYAXd0X6mSYBeCt/yhhiZ2r0MAvCoHFzFyyzt10/K
dyduLRIy7F9Hh1VlxSbnsZvC+Ak+iFr+xID64pDdQh6H72maRd5RoWBBLHg8QhZEZkl6UtCmv0R6
km9QYbZNj6qPzqkmnhSsl/WFBlVdsgaQ4hDHKlFXAWFQJokISzMbXxu7QU5SZs/eHCC1qtGaWEx7
EXHDt3oX0DDVJz6ObBGjrJYwJFYcNfD+ZI4JLQfgYuvvRAKXq0pNjxPbD6QDHY7gOL8aVhkjBpB/
mNVPDsZuD83ql9UbFyWOjo7KnCo2cUXZqvLVW+Kvc+n2RIiUOGOvHrGP47Om9lJRWDXoOUeGmvU8
qbWVmoZ5Unc6mmXPqImFSwrlEiT+i9ZZ8JswBWUD1VOkFqT8TvEHY2fEKVCrJus+qROZiMYXDINn
U4UXqAMfqhZd2TWRdq1EP0GurzHZce6P70zmiHFsGmfhQGufgmaRqTVWir66DmaKlnSMUHE5/wbu
+CpDojjmPu9dlSHysLRlbnMdojd9652dKepVlLO3NFyW3mVJ3Dgenf9zdJPubHEjeAxiyMusSY1n
llgxSF4YdXokMOVcNhMIhjIHM4BTbY3XCs7XTCUj1JZPbeAtUJjfAqxm3MhWi70G24Sazq+W6Oz8
OngNWFFz1EXMCirzVnA7qk0CpB2EWkUhQUAtb50JHygkKGyMbH1ZqIxZeYK5G+KnMhQ/idP/ZkMb
n+JTyniTbCWpXK0M7kSERPq7IDwcOfKqskV7U/WRgL0mqdcu2ANb5NOGxNdfpUdc1AZiO1jO3glq
dZ9bKHlKp3/hbNxVtURqltybif65TxjoizyPFzl3QJJY2SXWh2SjjeKdhO5k1Q1EnAgVdXqQMgMI
lQA4WBg7K4NMaAQwInmhtsT2rVZyNTFS8128OYKF6YYJubK0kMXQMjXrxrKalWYwJ6kkZ5/fJMkq
RTxLeBdbAeLfSf6ykLuzcrggdAovphr1hDb79qJBE+2FM9hOUds7uFiGNRGBS8iwdyXQZeyf8dMI
y5chpzgPkZusa92ZPpRMZFslP5Egwipep3aqLTcF6MQ5VFrqZrLkRliMfBL7V52yl1QDRJJIA9dT
U0dsG3xmJgi6dk18C9mUwAhaJC3ZI5rb/AvNnvnX2ZlaAkhdBfNfg8lHnd/cPOKvHsQuKMK7Emtv
0PjKleEYj06Zc8So49wJizg2MJI5UvYUxKBzTaXxtZjKH7aa2c4w/BvinxXRf+yPH5qkuiMt47Xt
IwBy4XsUsvEBMfyVuWcf+B9SZizjBrmrXRvtrAgbHl2Rl4Vil1gBb0URAe4sxvcIWoAxGXuMPHep
Bl+Vbr/IWXFdzdKAuvK3o4FhUy/6tT2kEFOgSS1DirylXaWHBmGhzpyyx+7GzSUJPuI3rKa9gRwp
/Ml0/Yj6X7ChnO488mdJ167JAV0qwRoKg+pKV44a7ZjWBgPjDI1lD/h44HCPcARLwJCPjKABrQxB
40spqQqigTFW/+cAnolrhS4EKOhkU5tDiWNggILaI7f7n1ICP2zYZXphNx4iVeydicmyEiufgYZf
ojHcT9SuOYlFjBgTk5d71P1H2in+O4FxzaIzmpb+nhM6IlgiqlrWMGHElbdqdOfQW5Rkosr2qTCY
wxBF1lrFGya2L5M6X0zYrqISzZadPIvEZJXpkJoEuwL19rVylbd51Rfl2quKPEoDp9CxQZTNtDaD
CYm7Ky65D0JFdw/B7Bi3g/SL2WjOsqxlECzpAp8yAwsxJ98FJ2Ss/g5F3zCpn6kRs1kx+p8EO+nk
Fls/ck7SgDQehdE5LgptNsA3zAw646A0xtdockGNGdAPX2WpTmoOvLFdp+tUn8EKdc5T5AbLxJbI
xEhh0kwUj9crZKpGnfyegtn3TA4pa92VUtBrj5h/sbTBSZxyJLBU2Q8MmxpiQAhPiQMWqxKnKeC2
DsW0YZCJNQoQFeuB9oDbdHkRMoB9DwtmURBvRvR3+a9qWUM4A3Pl2kmeWlAtmti+YyMp13My4NgH
B74zKrAGbVU0SXVlTT3F/WB+zkNfbrtdG2NBzPj5I8eeQyHgHNpEnYl/bum+1bV9MvL5+5biFZbF
SB9en8fxyJM0dwYuG7WWkwqEgKejtArd9ls8YrW5Yn/jpnc4wP6j7Ex3G2fW7XwruQFuFFkcgSRA
rHm2LFu2+w/hqTmTxXm4+jz0OUH2PkGCnD/CJ3V/blniULXetZ6le+F7NJBl8X3rO2kx1tqms7zl
aZjvJmoCWHtm34Y0VyYhiYU/mE8hn/MYto8OjTCLiBpuqQNY4mtGzQgTYrTXWkcnRfGmEXswnkTn
rszJ35a6+nQ7StIdLTtN+jdqPasLEmNLimPXtKdw2w5f3MlbMzu+p139ZSWsqMB+Ec6wt00k7ine
+6XIs0tTaBil60KHRgFxyM1GnSu5OKoHLfW2Q8SEHgQAF+xaPKByvuB0vJVe8rfKjRsNpMyu4u47
DdxlMbAjJG0D24dNlZluHIv9UjvC+tPD4Z1j7j4M2rtsmBGGwQTDIH7AFrOrYVsxLYPTNwJGMD6a
3jjW2rtbttbaCmErtrj/Y6PclKDLzFRtZdi/JUOKk0sHVrOwhPfjuerNqWvQZNwJuuQpYP7OZvmm
ZT739sA8imDYsMtKMAOScpNieJ1S/B6zxbTXPTQxHxJq9+6Xy1HLn6ea9+ZThRuXn/6YXhPX2IdY
AePQuAySuIZjjDUpieq5VUyzftOGZddSCBK89Jy+ltthf4SxNtFOo796sXeSJjK5tOccvfYFumwW
KDN2vPZzFbLMn1px87Xszrb5u8VNtBSW8cxJwUc1NtZKDf5jkv7oMenNZE4Tuzb3HUzYEJjX+ZR/
B3iaH2giBzSWj6xEPAxgZlPexz5bkuoNkZuCZxZlBBkwcU4dS7M5mT9R9qUlIdcI3TnmWnHsY+tU
dw0UjebTnI4V2I8gqf/iJlCbskAQILUC5M3lfhSQ9Qpkg8RVsLKmjHAJWnOXOkW8CtR00TlWrN7q
12wjd6E9QpiZU5wOkR8usSAoh27TD/hcY2Fqq1LrN0UkFQin8jRB8fXi8VOObPsMWF9EKrxvXFkY
ypG4cfGAJnTC7zCz4Glo51bv6fQlZQ+DimuyMR30sf4qQ7Ndakl1GKrR2XnyKdE8kkHeU1qbH2nZ
U+cHJlmni7sMGmJ+LNBrHDgPLDXqhQSLE1ICg42838MZ+CZ8uNdSH+pUCA0p6/64pmeuYntcuVJf
wM9lh5WHp1i41kPZPk65PrFRby/x0H0M6Vgf/a58zIOkWKZluAn6golR6i0REkPh0DNLDQhNVLNo
1q+s0EfRNz25cox1mQ3Tmt/lrhcYfcyBAGx483z3y5b5ET7So5kSN2uUzxa73mRoLAv+j+Kh99y7
rzPRGeEAgZbwLSNeGaMxLQA/77pufG06qgqaxKXPpY72RW+sU6+ONl01ftVJc0uUIvnRIXvjQ40R
Or4cEfPdh5UBzAJuVZyhl5qM46MC9S5r0DUthWeCehB8nLhvRu88gXNYxEo8wfmqGV2blCGzi7Ys
9knyrZilAyuFtJeavKCaEVR4rhZNq13ofp6WfjYhqvkDkzokk9hDt+r758mqtr4UHeXAgbYTSYKR
gKS3grkUinuRlj8jSaoxjR6Z3ypaQh8M0wKqNO06D+MJcbrcNqJF5czb4tFXQHXWgWCeHFNdQI9s
cA+L+kk1KYy5IcBQ5V/jvvqoMjBnk7L+tjJ/EFnPFzzpqMrVV+ql331HgzDoy10J5QgT1KPlc2Dg
1mjhRTYHH8pBVZ3sdHirFNdTi0Xuwna8d3ymK6A+aMFI5ywDuG7GKJHSnaatV1+04xS04ZvSnuJg
uFuQp5gceitREpoyjcKe1/fLRTL6+dKPSZ3UDSeiV3nHtBv45wP7gFuP/KlzDFmKYk2EUeu3PlvV
Krgoy3pyoBawcxF/kxH+GaJxwPXbJIHFqFr7MgLOKHKvTHFs9QnRIVt5tts9bK1SXaoko5bRp2+U
2q+PMEr/NHFHqRXXHHKYjObkcORX65HXetwzyP6sqWk/Bis4JhQIp9I/93nFRYd7bFoRNGMvdq9t
/UenUTeMNHkQkr5PbJ3ADr2Vp7Hf6DIfNFdYEahP35T9zsH+CDqlnefna3Yr7Nx7Noz1zUH6fch6
TFGRgAyaNyOTa3fJxOllQLyft2fGIifVEOvkXrF14A9V7Ew8PsS2Iss0cDPRxSERyMH5kAEewq3l
1S7ffedSm+p56y5ml9WMs6vgYNTA1QrCCVsvXk3mKFdeWd+LcIAX8dpYY77NQgyufevQAuS0q1Go
OzXExKJ7TOkx30InFX1Y+IfX1gA0APF76JHcNehMiwq/wkMn+p1NHWTq6WeG6yMdXdNGi1BwelQL
oUlakct8qZXmlZ3GSxN5zbrAxkSY9qzbRH/r9Bm8/fRg5v4jSt3frEjpyh2PTSo/x6ncox5sTVwe
D6ntvcneAD1Lnw/hB1T8mQSL9tBHjIG6vFmnNVjuXnHFTE0N528GAaGzviyXvchgpI9jBLhAMKZv
9H1jUMfsONLB8OWR2ERA0sxHmuApKqVT8kHE8btbtQvyqFgjlOeBxUFIK846+djlmKqP0OFsaquu
X9BgtuyGMduYmYZbR7G90gwASv7fsEy2OlHJVQwfcBl1wCxVYM9gSvpV0WtFm/F2bKZvYb+QKeKv
JhrMoKOHKkYVsoiYzQuEa7D+HRuFLER8cckLFclzlLEJtMzxpxGM6RKmGD04mWWdYXZXafKUOt66
CvAPjtowbEY8ZlB7G3ZZkDf1uJ1XsdzlEpOeaazYC0NW9K3NozVcL+/GcMQjM7O5E1q8GFkuAiPB
SHXWIXsQZOeztxuGZBnhcHqn8NG65zpsr51vZ0TTHEwGIz7msH02cG7XXHQX0OUEo8rqyq78fWii
HzkSj8LQqgzWL3SpYU0qpw0VKdNDmskN0GPjxVsqPBwYnYWAzsIGoKSFmmOrfSrG/GIwOXwOWrIl
RYK9tsYfsQo729tbYTxiZa4fncKBCCzF3dZkw7QUlnUStrAnR827waB5Ggyj2kMxJzYXJ8wI6+k9
HPxqWTI4nzdtyd4zsZw5LfM1tm0DxNGaE1hBYn4gpfCFkenkNT3btaKO2Jb5iPIsIQSH5Dibe207
bxYWeuOi6TBugfAXCYg35OYiQMaTbrGtteY5ZyWpd+LFgFS9sOe8GbOOW0qkyIHfzzqKQ8fBgEuJ
1RGlgn1Em7SrqRx2XII80ifTE7u+RdCor5AypDW3SmslODofqK8vMZgwvt130Z75Qr51sc6zeYKr
I1j06eYB7yocNzcHuMzMGJbiE3iJYKnJnNx8zo/U21OnVWLnN6yoIXYdlNf5j03qgNeQgDzCbovZ
fotxwGMFpu5Csx4bpzuWbovnAHk/qPWzapOr5eCoHNj5tkWSLqa2+HG64Lkq5I2BHu2Rsbfosvpd
b9+9fvgCvkH1VVo/9uCISMjSt5VqDJdjhdWNhVu0BO3y3TYw7gLoSCK3HzqbyTzB263d2R9pnhm0
tiY/uWauckDkDzF3G5Y2/Q7ktuKQiZVzH6PiD/5OZHnmtFYKIrJW/UjHoHPo8QzLuN+nEEZw/WKN
s6lQbyz/YNkKh+YEkrtgaTNqGBuDKr+yRzhizlNduSnia2XnEbZfsdfMGSiAWjhLNLiQ3U/KAecq
gAq+KZKubVtfuWOkW4qOj6BTGOjZBJHrxvhUFhABkTwPHBUsWLkpEA5dh11Hlm3m/o/O2jdrjqtL
l3ZvQ9Ad3FDHh4B9T+ubly5t7rUI33sqNzKhEYiJ5M4OdYPy1r1sEtAxuGgXyAYfhpAQiBAYrUpa
wNfcR60C4h+Z3G+DmrKGUG3ygutI6conY2YRUkjJh0G3rOMbc/0AQt/AbX5F9TyrFkwFC4bY+SqD
wC+KZuVaVAeWMjGXdhW+ym8IrEiGtrfhwpYvsoytj4pbJKCO49XWb47JpTYKGGxwxE0WHiIl/ZYi
F4Z/DbmLkf31KqDZltQ52tD0BuiEtkSU10bq9Q668lokzGsiy0+3uUsgSpD7j5JevXrJnbTcrrCb
o8zcfskGW9/YnvtX97QbeBb8AAGzPSCsAb4+At89xxIOeeoQY2G8BlLWyybaTIK7MCugYYXRJ9q2
sU/2jFUigV9msOQsFlUW3d3QebGvHi7vYbT05eSHB73QD63e7DVr6oAqiw2HLf2PBFQA3bXeunQk
tQrxlwrycp0L+YdpQfaUtpG7q3UPaaOq46s/1Nk2tbJpbWeCy7jWOScSwEcbEOSpE/DkR64tC66o
p7oNg6tEOQct0BK9cSUEmdLZ5J52ieyqP5ZJ8pkQgjwnQ5G81vi0xmmy91qrUwQf69e2ZuKTdMLa
xD4jOd+s7FXrEQz0yuJNAxm1pe4jOUOD7o7A0qBcQLZToVPcsKj2S/iNWE/cCd8Ty9+lgDC88Rqb
xutKx/tZsR0lHf/ANE2uw94AHJdFLCytcSfScefICRxrr2sEljXt5KTHwGnMazf6eFxnawcNsMU6
jTsH2w7p96ga71oYUcHmDApnqtXe2xSPr/M1ZNJcc/u44Vnh/Jqi7ERW9jw0NXW3VWRdLYRwpVuv
KTZXavuuZYMCJiqoJ7xQX/XqLZ6S3aBacptiMlcJoQma7VyLClQyNlNjVxtH6AtP4IqCvV+xVuij
bdainubZQE9og19hUhnQlNqQLyoPt15qnRlHZLQiSwZ3w/yfFVm3da073bkYMfm7sdm9St/Y1771
MvZ1d4/LqcCTx6Hn+W32LFieeOYQHvtgajeS05+1qw18sAOMtZTckleCCeiDXvXxJaq078hqrv3g
s7ivG/UCdbZfTlhjNwbADj7Uqd42RV7vxxyQZlEa4x/g/6sk76x7H4ojihU5zTzFStV1zz2nJKn9
3mW5bIz7wYarNqh4VbEQWIYluDSvlNije/+ojQYeaTKQqW63ADP1Z0+W4YuDr0f3AvlCB+mjm4w/
aqoNSPhcWx2FIyaoHGuVNmyRiUuNC24OKKx6hp6cBe9UfGRbr2nj2SHHqdLqNTUiqj3LZvwcuMTF
5jtz/Y7RTGy+VCnxRfk2IV2/N7kLS6JivmBo6Xvg+TdbqfGtqPGdNPSlnsgYaV0PUq5VL/hHnUPS
k1jXHShYXYP9ltL7ZVuM7jPO5PTN0QvvEnBObcxoHjU2xCwkOwksZhr1sloFvTft923T9ctCq55w
BnFLwfK4j+KB8maWYPwG07QeTVVvdT/pjpgvNlHryqMczYPr4WdS3J2uiIIm9omasuYuhBIc5499
o2HNqNP4za5eVY7wUQ5UicwP5YTrQyA1444aD9bkxS+2A9K+yQ8up4GWwApWcV+/Mu6KH2otsHda
Ow23Ss1NQDigghHHP7797Iv92CKJp/yPPuX5Cmcazhec/qrr3Kdh4g23tv4qekGocuyyPavFfF+b
CcGRQhERKEW10TxmFOkYF6Adss8YQ9Wlg5+Wu/n0wQRkWPYcqCvfLaxFrtHSAedEvVl6xjReVxRC
5/Ypn5Vihk3VPh25RHQKHrOT0cyU9uPbrJSR4Fi3TlcfOtP5U6tG/xZZuSKNCkeizYiJtdOLnAij
4wZY1gkg92Hcmz0r1MkauHVI4r2aa+Py1g5dTfozw3CtOS1MZRAbjmzSv6GRPlGBE37UHo47J22G
x2DirKioUydECfdF+oQGRjod1kCv7xGAylM7Vc7TqDkby3FZOhtDuzF8ssZWOefuQt0Pj4ZNRbBh
+n9LaXiXUmvyTTJxrvRTs4sAX74aOcKFFfsn07fMW9PWTO0Q3b84fIl74sIhnfloFNjMJelPVkxR
fHCsDG22bVMu0xWcYqKXXjloC71nalaOvbZScEt3rrbv7afIn4wvy5wwB+kMUjSnwcgKIXLl6OOm
a6jEDcPrNNfdx6ZwDg1Kr1cPZ18U4pZNtwQi9wtprugFbFnfXbUS+2zAinLd9N43FFaxmlyThXJZ
6yc9695Q1eY7YcDEM5Zsf3WRL127OYdMha5hVdlnHKxLa3TEoyWn4CyLfuGkc9GcSTZ0I3PxYUQf
wg5LmD3mpQ69p97kymsJZRyx0etLEZUuSCbeaeG7IdZrSlEKGXVrN42YS9nzMLKPFxp5UrgrVFKG
bbmhWuCFPYi5aTMCtRYbXQagWzcIj6MQuAJFpS81BNiFVHAHxoz22XbugdVL5xYFDPjokgH9wJ3O
Dtf8jsyg3cRaWgTt7bTOln2WTDvGS1dN2KwaXJ08TbMUih/hYTrf2O10gLlKV45c/LbK/aeKIjc/
xfkj+6n/6/x/gScbsUeFzW+P4v9+dv7omp/y//lXTrf183/8C//yI+v//vvH/17O+C9PVnlDYOfa
/lTj009NgvSfaxz/f//wv/z8/pTnUf38t/97USTi5D817/0fNZH/46v6+edmyN+//u+9kLZN+aOw
XaA7hnCpgKQe7997IR35D8+1LGnaCGO261BF+b9qIZ1/6DpmRc+h7MFwhCVok6yL9rcyUtf/oZuS
13RPggyyDf0/UwtpGLrzrwV90oLVa0mXt2LxPj3vPxRDxm6pGz2c0WUc+HQvAALAfpR4a5maEfB+
us5kYEG9rqvwAgZHP4/jotT08FJ17bQcCGKtJvzlvRfpa1Z7MJYreFXBgLPAqfUQdBMJK5V006Lv
Z49TjUofDPhdkpDlgRfXy6IW5s7WSEoJ5p4AnQliQvh6CIT+ODceHCCEt+vcJWcgMFo9SDkJtK55
ljRvV5o8+vDa+gI6oWWGlPeroI/WlQaqKnV3Lp8rdiV2G7punHV8Tg+FT4xHYzCFF9xYcnHaBEOh
3b0gug/Ue8FIYdGeo/32FG2Rkr/URl1eVHER+QByz8z29D5i0RA0arBcGD18swUpqEDgz3BAhD+A
vVhihDXXHunhpqXZxiZSPJBYWBgV06F21H7UQKOe6sShLENnnbUYVrLAgD4krTfcZLeWVq8CDR+R
pJv2RmD87TNyOUFVfE6ejQuz0KjbLoanLAWPiKcaD2obFNTRthX++EudtxlMSkbfWcmKvEVhsCn1
UfWkVi1D1URn3DdwE2DpxLICYbv3i93k4w/KUnuRVm8mNDlqyIiruZi/6kHnYkjieskBvYocLPDM
5bN8jJa1AarLAbQx99Bg/6csuwwHc9FHLtwDi2IZ0dO+plchXlrWOjJFvFbMsu1GBYuWEPncn/Y6
aTkhVls7Gp4Rw/38G3PuHPpB6LuwcK++8uO12/TNJuzRLweQhwnzURLQyTLqh78BflG0VNHsLS1d
hUoy2UtPZVIka+p4MFAYt7KYZ/RxbN4wLgH0r/Ap0UnPTJQh4NbNMIxlMnMWoqHLo0hY3A/xCUvB
QyGd4S1AVPcN/DUUNC1GqsltHfqAzllPjmDEiqRjihnxE/gRa7OkItbkR5i8p/bsU+iyzjBIBqQ8
WJFv26BslxyNFYk50Gl0QO1D/6WsSwCOmnZ3E0Qgxu733GdiH5rOJk0wOxns3Q8jPt3UK3ZmNbOr
wurqJnimhoQ6P2pDlgWLHdkyEcDsxD9FoxbtSCgIrX9EbwkolsIE0STWXyt7HgyNYKeRf1YVAWbh
WacBI4MXFM+JFG9OrkJIZTgDZAASznozAnJRfge5IFSrRDDzN+zYZKilQ10PJ6ahgOmSqF7rfNE1
GiGx3PbTCd3TIKjzie16QaErIoBpn0TVPE5ZtMtqE+uqeoWoZgIbDE/kagBrSvVu4tMyRujhpbmO
x5S2VWYyumDBZIcIcqOY/H0cWPBFqeUbFZROFyJCwofNvPAiqmPcs2F2snfuuJK3w7yPqpIvuw5f
xVTSpxVtqgFCSKd797bL1M6Sf2WbsJMsSJsXQC6Y5JYrX6iBKH677TOc9Sbh5odkNg2hKz6aRKQf
cjt7bCtE4K6RhyqPn5gPAqrJngoNhdnS6jf2o3va8fyyMfdjZGCJE8ZDK0kiR/hmbaAlRmPeAsf7
AAbtPwRzU0Ggxage3oz98vV9TVNsqSOcZ+Wh6ajfC7y3mguF7xB11KPj5FTOqg0VsXECuXGMJZPm
yldcHutBI8ukhQTZpENDTMRudoo+0lDvF33JdR754k8XDt+l153ooIg2WuNZW7+8c8gT7BDFQTqY
9sOKydPEVlVz7pUfvqgUpUULMVRrqr1loX+a38+UWdG2JKE1WYh2Ks8PmuuDF2j8j4Rj9k/Qaz+O
llBwENsbzbDeQ9vPt9WAC2pWqTPd22rG2G8p3PIWw3ArRsUaKulZwiXFW+oR91WICWNYq43w7Xjd
zmYr5aUcZRlcmVGwde3iq1Tqj083Z6WAnJFABGw8hepYmKDCEslQhJH7omGsrvsbykHUWtfYpZR9
FCwVLLwi3vSy9Z/GxqVGtRIn9OdxqxGUWiDWjFu7khUhEX9SC5y+i2Sy1FUlaXNrsiRdZUV3diKm
Iw2sLQEn6mKahvdUxnNAhD7YPSyUU1qX5Zk9erOJGWsVg15hti6qmz6J6saA75K0Y3zuqnI40JwJ
G5jN3UaHebKQxCuBW8c3DPXRDY/J2ga+evl9RtY1pahYi5dilCjIZQeuwOXvTkpbkJGZHn+fpUYp
1smYQeCZgACTxWOUzkX31nPbNa16pCCXWKDpVhZhZGucofnjyp7fH8WBS89O+nMrcTTOr/w+mBpe
1hTr7fb3qWW21dKeX2P6+VF2aQ8PpHP+JFRWHbl9VzcROfU2TcUpc7Iv5u317ffBxLoeQtG7ShwQ
twq7/yqzYPHlpgI579lnTVbWxYvVpu0zPn62SGi2An0ZE2Gxyk1Sk7oP1KFNW/ZT83fy+zD/S7k9
NOdU9/RTpoKnsMatxpR7XNrF0Nw6LKFPbvT4++TfXkmLm2+1fwpc59to5ChXdY5Tuxz+NI3Hdz0/
+Ln51lbKfVBBOEOF9PaWJ465YfoLxBxx+wZsur0xjUww+J9DlR/9+VWhD+lsMy03v0+BTpSnHC3g
91niZ+/TWJhHdL9PQbfOMQyJUDVSBlusZgZ6p93daju/Sio1TjogJrcgBJLr6OEteO8051uqJAOp
3m3MO61un6FZTZvEDRnWRo55T5gV5laeP1cmv0WIwurML1uZmZ8jnPJhND39vgKIzNn1ZsOwSxXW
3cnzCoEOeiwFB9bNbGiai0djYUrGHY3X2ffWdr81i7WW13E/xEG5mDT/yxTBE5AIfQF3eGapzydM
5Zwir2gooOlI06TlkrY5fz8MqYtwon2MmWbSgqRp23BMqiVKrH4PclJCY95561y2jIza4ZipAVnB
bYt9jRvtnowa2+sC5//8rPMlzHtR3PQeVnHQuCQT0N7xMiyRupFmPZgEmqyLs+bANK69Y0dt93Om
6pcO6Ugfy+DQTf1ehsJ4cRCLr0nU/dMzZPJ/e9YNRbYznYbFgdZdx1jJ10rnJXRoVtaTIV/z1qIj
SvjDvifCsQ0lraOjMC9OiNnFMGPt1PVTgY8BxQ4hDiuWYTzWcXZzDQ1zD2fOIcxpcyqG0l2YTsAt
03Do8gtsJKP5aQ6FBAloxN4piah1ClqdJsp9h710PenWZ6Q7yRm/svXiqfxPozPa03M6GA2NYXwd
iF3ZtM6hauwPwCbPTPH9Mw77QYYJDNEG9hyBI2jow+PUTQeo0ySL48I46Xbj7qNZR1FpGrwhKlMx
oNvxMgF59YA9a0651gJbVuvgnPUrYhpZ8xoFNj76pniO877bpr6GbT2t15qIwhefiN8LoTP4H93z
IEV0Qp1/tRxlcmmeupViiHphFKMuMXFN+IHlzhrKI6FDYtx6QAxiliobzWppQiq9eplX0ZsacPRa
mh1ffh9wzSaXXBViM07kYbykzjbSo2sgwzut46PH25YD7QGL718J+RoQCby1lbSUD5pCHmYmCf6N
6MLujjtcaTAkNTuu+r8vlkYT7KdBewpNVrcVwvvathnE6Xn95oYMCS0AlmeKqLM9wYhrU+u7zEjK
49iN0ePvQ+Snw3agne3B7vE65NFAwaTekwKcHyzXG2iTcM+/z2y+6mG0qdaef6pP1PRcuPWriq1i
p2FvOfNRE2o9Z/OD16fFXtYQAZ1mOKcUA8zhxGDbUMPMgpK+A9WNzV4FDIPR3ArE0mg8/z7AC8mx
qB4iOf0pcGIh7A2RvoVC9TVEWXgBzHnyDFPno2rbxRDAXMOGB9nU8JJ13ebsplq/22nRdO81Bwup
ZeFRK7JxOfakK72w0s89Pyxy2DdS7Loe5jdv1Jpx/v2vtj3lgWXucq85WojAJBwnd41gM7FZ5Ouk
XcCgH7A61QOCbl9N1prkZrbpC1VjGOQd/j703l8zcKtDwsC0xEZ4HoE/g+rWdhJteh/58jrMb5uy
TBv2iMGnF7pXaXY0xulpeXGqvryMgQ4VisoQwOhPFVv5syltPDVVaPOJtOF3hdXCc6L09G+HBXP3
ECT/yOiOWOLDNNY+xB4HcG6YuRIcFaS1qGYuiSVaEKbb1F66D/yeXSDSHqxkTtsy0pZJlbULMV/q
y6hurhVXesMZtvSWdax/gnA1RSx3TRty/ozF9B33AzAFqRxk8gSSxY0VqbWmNQVYhas/B0q3T7IT
5rklbVbJNnv2zYHpIGDqQ12XGwnB95FdQPpcOFwsB0vS1OT6Syce7ceyhdmOyZCtXxjJW1d0z51W
9Ccjus8TYvamxE3tJv4LS2VYBIPmblvfbp5DOTdrF8Ow7Lq2ebZH2wXOXX/XWrWPZV9c8kgON4F5
Ehcc23ZDk/tc4a0I6txdEZFik680tnElJLDApuC94NmA7w/LnXEJwB+gKndX4fTesyXVt+dPJAto
hV5NJCKfa2brnOjtTXSlsWlNkbyYcFgw7CkM0WratPEYXJ1CalsUOqiUaeo8D0H/42LH3RDK/Yxr
Lk3RxMdCUBkaaff8+4rSsHOy+oSQTfBEb4Z4gdtgX07D0U19IkB8wsRePGZZROHHOHMXFZQHkE/h
JpUpzVyOcZxkna+BqfiWyybVxsfBjoNiAftD9Q5jmWr2IGJ9qoShLZRpOagzIl1UtB2Pns/KuIWs
ZccNURLjLahxfukN1hwSCrc+4pehyS2NwFswtaJyOaVvx7e8aWMi3mS2/WnZcu1P1bsdtItJUgqh
aWCokuRJCwjWMmpZkCXnGy+6A/gLrk9RS0SeuaeJDeGBPhQ2IEgjYyS9VePQFZGM3jrMFGamtF7p
Ldm1pCoP9N7eGoJu4Gi9n/m7SConX3mO/+WbwSnVV45rffca2fMW6qgSKl96fYTBY6jecpvsus/n
OXj5sIZn4Swmf4L8GUYHV7pUECSWuxvGjmU6iwqOdKvmH1010s259HpqQUgNiYvUEYWFcp02Y7Vt
XPpSsaRsmfbf2tR0uJSjrKtEX+B3J6vSGBOIweylpsJslMMHAxGSQ59+adMRyo20lBj+ozQ5SlUd
TDVfP6caqH9DV6tNE+OirKj1cM3U2TjR8G567B3gE48HwybbjkUsWTGT4d4zm/DLEguRU0Ew4huM
10kyUSXFMYFov0rCmAuTl2HANwNayQ2MFKnBMj3Wgmsu3gzf/VugWmFRs0krCFhpw2iap7YejiPb
B+Irw5OPAMPE1tpq+oAXeWyTpWMb/bbykjdy+fpaL2OQcUD2J3WUTeitWBQKFmm1DwEE/3CNp2Ly
tT3tVeQTYiYhAULOYLGyZMW/dpkGwAJOIL1vco2NshXpK4MYD8gAcqddwGzDK2ntAAS3LIt8SSzu
UDvT1aEO58El1BBPzt0PALWLDNK9tPlKO804RumlTbEdFTEzUWuiQptO0Bs5zIcEiR9IqX/Fiw+2
rZjZOzl+GerokkXCdXHjJzW9hUI4q5xrG0ZMGrgiqMAYFFmJx09CeMsEq5Tt4EyiHvHZsXB013lP
IYg+PWLng0QV4Snrw/FRKuOZ4OaT6fJPdP5PIvuPogn7namawxRKtUyVm+0z0rrE6TGRmdN7Wbka
+mcWctXximXo+xg+9bLZ4Gj60hElD6aI7qEeO6vRplQrD/+WAnST0WI9tMN3L231nyEavwX+mLiB
LNDmUwg2O9zKjt4lDUrVuvPNcAXkQ+KOVDZsq/4oobhu9CR4Ftmb2bfrwkygr4VVvk2aJF6HA5nq
pNhFS0OFLznY03VlgZvn2HMfggYQUmX4dwem2CpSSzuOKugOf0JtnpUF8Vvd+zSfaNp3P+ZHO/LZ
6CbGNjQziCfMSZaW73SrubwaXLWFmQ3rNhdkA15Ct5OdIrtDec/CIAmSbjMx2juLRpk6MoBQlYOk
YgBl1zP1Y65iKunDAn8fE6j5Jr3wCk4R2iMvBjdi3MK4jKFLxGurS5dMXUCmjkhaInP3oIfuCZtp
pnP5jyidcocEa66hVGaIIAtugvpqym3c7H5P3iP3hnkOzv4y3aTBroDDd1dhfzRLqJWGWUFP0EX/
HAKMFXr2P9k7j+TMlTTLbqUsx43XkO6OQQ7615KawYiYwEgGCQ04tNhTr6I31gfMl5VRNaiqHJZZ
TcLeCzIo8bt/4t5zDw3BEZsgRIRMOMVxpt/AUBxE26AAbc6C4LkMEvDvdU9e0iDzvVieVXKXvnVd
zyPgGlxZagRK21qPIkdOz81vwG8/jbKOtuLGbAa9Yb4wIH3KLrH25Sb0C8QmP3yH/jOljNw43Axm
03dXcO/sEDmsjQ4hsAaf0yZvbn9Xx+1DM3XI6ONRrqN6hAUHsEhpZrTkWhoA4F0e1izCfErqH+qs
7lswsexqMuZGDcGDaJqqhwAy6rrr3fHq9jZwXraQYhzSdQvVIMnLd/KVTCgV0/tQ92rnd8wfG8P8
NseYAxIM3zvbaaCPzzupJ3eNyIPfICNt2yRHMJXvyio+s3GesJf2/ZKn+qtcZNVVqUqorhrIseO2
NyIpsAzFg8eENT7MZHsQLzFjf2iAkTW09ydTyNe6zm4sj8xgl9DbICqqK6okuYJiM65EgANMJwUP
ve1sOp0G6IwYnZkB/VnJ/ixT5sG0zfsAvHR+CA0PyfRsBuumD2k3lz/yGenKKlFOccKjc2cQvrtz
Yl2evOWPr3f5+q8SXuYJwwpFKw/38jZfiz/fC/MYquKOcBR2F0kMFz9EkzWCz04C6C1mTIyjatAC
ujBt2FX7e1z+PVmBAlFaSrGtX6YcQkBUM7HTynxQBeYCpy7eTCYQoOfGd0Rs/rmcLpx8BKJ70a+w
aTG/ebQ31QSCParYvMgxKneW1zGHm70l3EiSQdvH/kHH4VU3kiYkqyERcng2BauPLqrwhYd3SmXD
eVTzuixwniiJmC+oXq3UPEbY1p6tHGuANUufjDCk+23gfLjYepUrSC9pbFiacNlXKP3AP4zP7UR9
5UABCLQNvy6N8Tp9jSr7cde6pH/05KDZFFwXP70rl7WsMJpjVrO5t4LZ2Qa+9WHAdsLiJdDx59MH
OILhYiuW+9qPjrXRdbfziLEfRBhIYRN6eCQw/pCnuZI0FQxC7npTTo9FhLatcEyS3bFBIISDpAo6
d49wdd+G80cVxj1PiJpQTCJoNMrdLLwHiEZIFtvknqA7e+UNLhP+2njzgiHcm7AKcQsl3A2sof0u
sXY+7CbB7GTVsLnb9S0n+Jj0265o8+s4K4x9tYtNxh+viDUp0Wj9jC569a2cVKYkyE9f/6Xw8AER
knqJIhvOwnNhCgVlz0P59Z+m8IdNFaDU/3pSv95iwcz6853smoYXiwtin399ar/e8R//i2nwvjLq
bvf17P7jCfeJK0UeJW+VKce/PdgoE8oT+yZinQIYpXvVkbK5/B3zqIsVzp9IwBfnToVpteSPHJrn
mnr0mW01H6pcIoGXtWAVE6Qt0uKSI8lEN4L2imVRtqgKFnMYJxH3yaMBQMQaiqe2CwLEBK1HHJU9
0mijrqAYz1GsIjaxJaQSm/FB2qNXiAG4lsbonSBDRMi0SSWSLsYuSA9aG92elyB2P4hdFA7rurgN
uwkqqr+ATjgJNpFZfqeqtfupeJkYjBktlntABUSZ6RtnUD+ZrNPTq5TSDJXQQ5q0P+TwmFmYtGhJ
8XTD8WS/CA8hwuNZVXNEHJd8jCBuHKCQoPnBKkVICLjzqXriRF7cwSckmCz36mg44yVr3dQ9UaCG
k72L5/aZvrra4TlDEVPvxEjKZSIfLEN98FKyea7YRSKPOgva8qAKnIfCkvnONLqS/Hc8rxkRygwo
4VBRRQoGVapD2emw3WFr6y/ZghYVdo/9xRkgrUI2ANAZBPc/7QZ6oVp2RNoibMCcvG03zBDBC7a4
JPY6u8FpkeTFOPArI0K5MeAPRvuyC/PM3C+BnSxlbn04oKEy7HNAWFzpZk9ZW4Dr6vL7IT2UM28N
Wjc8i978gA8Jr9saLMKvk2lfsEHs+RDkUPGvbJT0fdRsVTsV20hhqQsRR+x0jvS2GVx2EyP0vlaR
0tsN/VayiEoLQJ0UzFR6KJDLvhpXbm9SMvT9gURkJu8FVOAJ0vyqxKqDd/VjaGIugiC98uL/1NxD
GAqTlxHY6qpC+j9z1Or+Iny6ISA600qVrK8Mg8uvhxYEh4l7JKoTvVLCjLeMhADmYzrozfK+80kS
DM3ptVAcUVGbfkD+fXbqsd6GvbqJQwLFSHe2LPEs1HtnNsw8KFPK3EWk0kwvaVfi13WmY1bEkD1a
LddyLJsTS7W9JT29wy1Cccuwk3a33uWPI4R5ZYIo58GE6siuByQTkm5p0cflcfeI6PdbYoF4EE39
9sV2zAHHQ54iviTVLAP7V0Th0QpcXnsIBWX0UCE8HKC6eIrQjeiVo+8X/Hb3fnGFVAE+iC7cqSE9
R3MRHqTfFNYazcuwbgbKHsdpL1ylt3OfRHvEWNDDhTqkAqotmkbWt25anlzmkSf4NtCNl/9l78nB
ytZzHSXZThrCPjHjYxSUTWzehEu4oF8D7apHetF82mpXnRIj9faZFWfHSA/4NRm3YGdB6u5SEh2s
wdn3Vns79mO0x4WBot9ePieAeM41nmH3sJh+CkYrfDHpfELC48MDPYfmZ+k0Twxvkx373XJew8hN
9n0ZX8dWEtHkx9Q1ofcd2bS7qzU7Tt83DvGwOCjhKdLsR1O/LjUlAacg5pbe3nx9BiSEGBU13NRp
bE+pqBh2xlnnH2rZr2Oty3NO/t/GRccHOdl3N24ieSj60EAawcnQquFIZjC5b42MdwUvh33kMCjQ
TyB70TbnhA2lJGupCfsqIDJGt9C0wxrwhJWbP1Fr3jI0Gp6Q0f8AA/XT9qH4k3M9omLWtx7FCZXg
YLBrLG8QXn2zU/nApVYS8MisKZMWtSllJz0xxbVDzs2G1OonExFekpnmc4g3zQohrfdO8OJWWXmo
kNPx84pclrdSrore2iR4yaGlILxKKndrsgZEfEaUwTDR50efXW65Rw3Kh5xbvHglyl4LHD3tUHxN
SD1aj930c56oIFw2jSkeNnTR5W0q+1NSqUMvBAYVO3Q2S4hoqraTnN48wuuHOdNnr+Lb9WT36Jdx
c53r4QkxIg2K2+tdUAhnTxQH/RdadI6ywbk0M6QWMqJxGcrGW89jcY+cxA2lvjWTZpfPBqGZdfiZ
F9z3qRr3lBCPju2hPfFlv4kooQ2/+WxaTr94ZtOHDITUH/KwZ4abTQSZR/t1cY7EGrGL2gmIzpd4
TE9TQmHCmuwag55ik+M9OQJt5rJftnur4xCqv0FP0OsQYes6c1mJM4btoSDQGXXWOTXoKrO0B0Ro
IUFexNscVovDIj54Tv/Daox7aPWEeQHHX9B9TypNiz2+mCe/Mc+WJlnSDx8KpC4rhqb3ee8R7WGY
5ynERNRTbtpkJWFNpW1BW4g2M7J2dSDumJXfd+Xo7sScfAiFRX8hgwH83LrOcG9r49VJwo1d20Dh
opsomJ/NCSO3bdF2uG73HGLdmIXaGSUDuLT/nAv/ezy0N2HSHCsjfQE5j4GwvSHNqVl1einjeMyr
1LAQPtJ/NMq9tw1kDXAOppXjlZ/2kjDanAI7vUm88cIKFo9SF05gPctrHrTIh2bWoX2EBca48VoR
H9xk3itA/qioWtb/nf0IeuQ+SIZ9kr/OrnUtHFHvnMAg+OUVQN9tiqQCTU17SUPmCpFmS6xSxkal
LbdcuRHEYXeTqulttkvm1wF4FTvbdj1iUGGimp+aQ25Mt5ZDUk2GL9sY+ossYOXki8q7z/dsrSEr
00zlj7Vgsjja1rWLwS+4Phxw44RQnx/HVH13cjCw2GIu1ZDBDw5x6xXiW2LocIuJMN2QJLUqXdjH
U5PtwqS7z0z12i0emiLhBwky5FuRpd5WZemzttQFwAKwn256D3T3w7LtxZANdCyxHsJeik0WON+9
CgGHjWN5bEzgB14DpN1Y/EzGNktT1AvRAyjvmjkGgXRthHOqktYhBay9DvKbohVkdtThleHfN4Ik
qOkpDgZodmYJqIwsaV1Aga7T54jJ25qxyaUoqq3q+pqFSPctT8IXWNkOcUnZTdqEW191d06tv3fO
EpLMwc0aotr1qYiOLCh2nUtcaNltsNqcO+EGxyA1HruevBwCxz8oK0HqFUN2qLt23haeVTF+6jed
w+f2OgdzC5QPkJl1QL1k847rkCpfYywpXFSztYEfkMOXibja/POqzf+CIPO/JOz8b6LatMxFNvm/
f5eF/in3XLSrf/3L/8lew/K1+V25+bd/8qd00/EQWkpP+ggtkWPazj+km476gyUWY2LP8k2kGwJ9
6N+1m+oPha9X+I7julRhtmX9pt00/2DxjSvfwQ8lUV16/4x2EzcdX4Iusyksi+Ovv/4FwRMfynFM
lku+66Ik/XfazchLe98yEeaIwupJKU04t2tARTbzW7Bt+I/dwl3XOvqoMULfZNXg3XdME5BeOGGN
WQHK9THWpPpQKbjp8H3KCLubPPXE/NPc2DntiQ6pogfzezkhqFDRnO4rOf0wHYQ8nTnvin4wEaPb
2Y1jTD8ZW97VQTg9Gy2YsOQ596L+weUL2AT0NbLvGMHHvnMklQl6f/1gopu61nUDER6h5gI9X431
IC8DVFQiJyBzT6jAihTStisByVXcjl3dcynUsVxnipjQ2SEEq3aAbXY5kRx845MF0K9C4KBZOu16
uH05eDfDMaczYQ/NujHinnl4KtYdLV1oe98TP3y0NZwmhKKfuoO/NluIYat4+I7PQpwDReBOG6ry
EmUZW2u73Xi4ko5eTyc7VgnxkcU0nqKmPqmEEDQrIpaJbNOUpfY0ivEQ4bOnpT9rpPHrMKNmLNgc
JrHnr1vxK7RYVSgPRp5KGdtGN7hy36PRtLdpywYjrM2Ndki6IOMl3U1ley1MWJ9FbN7FVlbsNVd5
ERf5yeoM9v6Nd7TtVj+hqXnIWsVyr5IPeoGZVWPwivStO7ZR3N/0g/c0Fs2TTxjm2chJGjedaZ+N
kXNyME7uPJ/qyJim/ejEascYbBOMod7GMYMSpigo2SKYVjZN1SgnuL4ZDBxmPqTLpZsGY/XRUuYp
jQVqAK7sbT3Fz65tEztu8zOwPYYCKGQPjg8+Bm7F+8D222BBuOqHdNqrlCdyISN3jfhpWZSFCYRl
Mp9MElV696EXCyFxcaMSlnKfsCJfFFKfXUZGmAlTEeLUtG10cx3qEFEcnejaJYWG1ojmlHz5DffZ
t7wjlhAk065tJc7ahR2YeM+RUCnEEuwPAIgYSBRjv5Zude7DHArUJgyrYTO2qsEwwQfsIRoW7Jeh
BS3vV+JuZ235EBqmcVJSwhbDBCZIeEerTPwKsiYAzjWKvENSYXya56Op8ZXPOv60hxiPv2lmm+nT
EugceR6SfbVoCgIiwefYeFGukwP6P7b0ycSMjfbihSIwcSKaJqITd1I/O6JnWMODwq0yvrbMFjdf
X4Oj8nupwh8VFWDomyyjDI9hl4ehImb4XZMGYWebpuJjFrq+z3VXbWQ5wsg2ZUIbgVh3+lGW8Mg8
h91Ixa6Menk1G69Fw2PXlB5I8BTESpaqX02t67UYsieTcm5Vgt5dMDUNY+6hB7+fv4VdSdCId5tJ
9NjLm2sBr4e+MFS4fD0aTpZZ9AkVCKFq5O2tydtnFcK9Q1UkYNIjegbt0Cd4kGpICD4KZ9d5st3u
yI86WFsqpstElj0qDyN7LEl5IgFtp0xmlD2ULVck5JEUxH7AfNnPsPtWZqU/EZh+D0AJbERQsmMs
UfolWbEuM2rdQJbZ2hVvNktTcFk+QOEAlAV+9XJw0DZD9qoKRC822J4juSeAXJry2PTwAuLI/DQX
CTtFlqbnJ8AmTuJ94KSPbEiCc0UIpWpa+5g2kF9pJRBSVyOcAZjIE5zXlVH2Lx47sE1UsFiESTcc
IJgCaagi0FKdiW4A7ag9AiJNZ35qQ8ygnEWL2veTjcooJZIJl2EXtu5FIXFgpjRlF+FuCUuucbB3
MWlRySkIyYm2ZhjgaYCwGTvWyWuJjA6Q0m2cpRcQE8JdPO1Zh9hSDejkWU9P0PjGB7/El+5GI/Hh
+QdqtfBqYR0oqjEDHGnx2+IArYiZZ0j9y80owo1SUOybt1YMSSSv3pDpnRqre3ND71HSRFEESnhb
V15Aik1tAx/CfUpDx1yZExMlvLNGfxtgTZ4ontdObj6aekCy0/KEDio4T7VpEODAXqnhF7DPXPE8
tP6mIDyMiWtCGxxDwo8Q/XpdAN9JGFc3IwOn6MEy4Og46IHWiC6vi+tnUSjzpqnuUVgXaEUbcx/5
8aVEPJSVDk9RDJjTaibmjM1FkVZ6MIr3JGriWx7b+ybBAeFyhcZhDD8vyM6maM8a+s+qH2c04wnd
F4zobQAhZT0P3omVNbBn09mOfQmYRbanXHF3TwZogMI3b/El4R8CWLgNf0TSq9cdeHdoA3DNFVuX
OtVwJ8ewvvXmK8MdmKIGQKvR8MjcABuJQrNGbXVMy8zfC+KdVi2GPlad3lFbZnZEjx0f7BZueOGk
NCyKNpQ79KdkPxb2s81NQZvoAStbz8qId6ZpvDmV/cO2J3i5/us4EBQoA4oR/qIXDo5cX3vo9jmQ
egMDllHZD1bk1RxsfrUqCRPvRDIcZiNbAnuZSMzZSI5QVjMdqoc3P3Hf5dCilJGusVEWCRMJGecI
ONtDbztkEgzuMRpxhDf6l5259YFZBw0A48oJF4aTYF+I8+IlN2a+3xrJlRke/Y4fxoThmtF5u4W3
dhrIpEPki3XQ6Yyt46lFuIoSx78f3PDA7+2YcyQcCOTC+EdjpUikwSW30PNgrOahu+oDKz55jXhN
TGtXlppdztRBSxcLFt5+h75wYrWGKZORNmSJU9gitTURi6+DhbOC9dDZ9aQgKItwY4lgniVDuEc8
Xh2d5tMBkLr3eNFjYS8f/MgGHVJDfQwjPnWSGwgFCAgZK3J4cmSuZBq5JSdxw6rZciqqK9Hu9Wcd
DNZxKShxJ3I6ahv7HMMrhw2YB8NjOyWvap7aoxARNh7pMnBuZlAZ09lS6kX2aUNUkEAWdzN46rVm
unVnSX0sbMQJUdqFF7s3601ukdDYmmQvGcMvjiciexm2E7tuXsLB7/b6zOAHG0fV3pjuXVr74wUl
L+6YPjqFsr4flrQZ0Q4MQoYInnnJYHes8hMLmWcN3XJjJ9G1s832XJQOQUpQ1ttatStlW0/MwRkV
DMatr9o3ZNbPRdxD4cDPibaos9Zg8Y1VWdYDnrv5oQgcYgpsobZmr/ZJhEzDsgxUZVn4wOqiJeKF
+lUANdqkRJc2vX1scvEMlHEkqw8CXzvwyxTzSVuILWXW3TMx7Hc+t8q+9q2ZxQQwTttW7Q4VCeIB
RpWYbgnMKeEaAQ8xiUHdBrYx4ZcqAfH6Jjn3RSuPxVzv5w45Xs2jX2lZoiJgLesjr7OLXRwO6bHC
mcsoub/HAt7uY0ZNbO236ZyFaw8UEB2rVGs711DSLF5Lpuz3c43zEy2VeTNJcQdb8SWVHsumFNdW
Yk+boEeIFjPhKhnoRYpVsQN2RgVdva4IK15jRd3nBlP5IrQYwTNzHggThr1WnSnjnHJWOGXYETYY
PWuRPYepiVChHqiiAx7dJAzhuZxAjwO0SUAlZWGOXR5UfVyF7GWLOLrRXgO169VtG16YEbk8uG4Y
wn4PnGi5yZMFuogcZ0LFwrd1I7Ug75oFlWoJDHNL83kIghdWCnexW4E/4oXuD0y4Kc9/xLkkc7bA
LkzcyKk05XWUA0PPeXozFDEYGcXCXVnwTmna8Mlk/qGM/ltGZvvGmrzp0OXEwzndaxZUHEWMUhGH
8FPx0r0QFLeNKXcwsGF7yGWgTSopxZZ8bTt4hi6IyzbO43sv9fFxdvoRz64+NDbbpjit7/JBrUvC
sI5dFX8iobov5ET/5e8HLd8cRWaDS5iunwEhj1LuDA7ut7KrjrKtTp4bsJ2KxDbMxRPzUJaosj7N
bJLWXpVXx0zjCNJeyfSvas4WoV/HoQBhqkAfR2P6jLmctw8pHC4HcGJmheq+G4t0A+rkmYKa7Q1+
DDYZyVvu89ObzWFYx3NOOQ+v6ujXYXNA4UyiURU/o9npSMET2TnxrNvSTg6Naf5wwvgcMsDcDX64
i2xgUyTUiwExg1W2clMEi1Azg6rHqs+xu20xyoaU3/DsNb+AgiBPvsGsu/IieB8ucd6jFVtndxpO
vZVsIshZJ9UjFsElUnMVSuCG+QUUybewUTQVRBJ05U62ACpDl1vEjwVEBIMjPrRuISuGm2gWjNNI
DsfEThLJRBZRatX70YowiZl1utMObGr+DaidqAWWE/4MhvbqQSJdwdByKTtRPpBJjXgJ6IppvY74
v/D0pxjsyvKlgop6RSqJODVn4zQ86MxyadVZpLWgDmr6ummCuhUjzN5mDqSWQl7qeULg7FGOikoG
t2PiH5xEb+pBY8Oa2ZIuh81qmFldKT7CUUFsIiiSfCA97bEB7Af/RtMyHLgVHzpZ6z0ZHo+BHYPE
y6kqE1SjIdtopCtcRQ1Kia1y7FsRizOZDfHJCRlnsUEYvC93J/DoOCISj4praCZq3H6A/DTb6oTx
rWcL3pHDQUrgymyn+W6omO71qrsOOnE2DPhpuxOEwS2uBCqVKT4wGjgGdTqcfEM993WeHbRkraFF
hDAerNPAnH4Vk+q08wZ5LurJ2E/uorpskcM609QA7kIbE4RsHAf0MZ1w4BmXmqRZe6EMGa+seiJE
V56xyecM0GEO/KCZmSUubEqELlvBrjUChjTiSzra6LR1n8W7agR+0HPEMQEkhyBOHMLMoSOwbI0O
7ESONaHquoo/LLP7mZBBaKGl2n0JO7IWYAqtLeZI+FClQBxbWZAz4GxhoTZfRDfJpyIow00wxzeM
edeBI81DgKXnzJqK+8k7xeTaoQQiREDxigiwduq4WcPgdjb9PPG79vt1DRCdiSrwZlvtFM4/wa9B
eWDaapCV3QxEz41EdsTvhCLWdo55YNwmGRe/zFPOYPBq4NSozo4F49gdkQuqp85J8v7qTzWlr0+L
YcOCvrNHfuJWzlen4Y7jwd1O0yaN/ebYBfqmAfuC7MEwEAmeOl1B6nKy8wSBMPFdeSvziRCWGmhX
S9MhxXzULPwdAIo1z/WqHZuKUrJs1iJQJ6SiuAUhfBC9s6sXTVs5Jns/a6CDIm0Oep8Y9gJiA16G
DVx9kkSs8wAx7JiVGd3r4pCB6L8a+uTkOQ9el07HYFYvanQGXJZchsj2LSrOBvQODDaZ8STPyZ3j
jLBDC759x+0KDiQSR/nK3n3bByCC0n1tjAwFeE72PalpGyvDaNt7KYFqy5bLqqgXfXQGtc4+Cd8G
64i1F8cDzDUOJ61mY2/OXOkdu5ou5YWW+PXOpSdzGnWd2mXiBWx6PTeSI1m3F3wR49rNrU8p3IFD
msYpjmC+JMhhW1VtBlMQoJRyB9ihPFSMI1a+A+R3it9aj+WmzEkgqRnVBwhraNAhNiK1QRJZ9j8R
8Yzb/5kx/ydkAJ9b/T+aMcMsb5HUlf+y+/j1Ub9mvw+b//Zv/xw2u/IPxrgKA76Hxsj3HKbGf3IC
XIbNUkneYpu2cITkM/592Gx5f3jgHl1fWlihTeECEWj+DgoQfzCb5h8xujalZSv/nxk224IP9W9m
zaZyhGMCiHaYff+NZKDfXx/iImz++hfrf8VZNeORIjkcXX2zcRggVNoykCTX2EdB2w6A/TamezaS
Kd0mdvWLTR5h7HWTbgfwyBYLKBboqyxD2yDdCwOsCCvji+XkHep3RLyj7z7loZVuY1IRHFElGyKB
CPM26TugBocJbkrPVtu46VAEV0D5W9GdRhcOciSHY6AZts5ltGV4OrPQmXZjAy5++TjNXN743Rcr
DcF8OpqbuUiTbaon5LscpGHDPTD07+iKyu0U2T97j5dYlsyC+oIyi2/IYi66SkOfzHPM+5x7x75i
5pKU6qOY2d8AUOV8ra1D5mgi3tzXnB3VVrLvWqPCwSM2YGCeZww6yJRD4kVg1Q0vEdsqbHwO/DVZ
gAdVJ0oHZyN7421IQMcgNvhhle6Mw4NCWi5qBsezs1094Gpum2NbQ0yL+OtdpxeHDM5seqZjYRig
oELrB990vGfz/uLNrKYJ1AHAOntPiiCoo+pcQt1q41rr+edYtD4c6KXaycZnlMPvMOjlvo5a9vVx
jecg9wB9TgnDnAmht23TW1h4SgnvNsg08M5RjAFdm7Q6lQkpsYJ9sZ39+qdochKuVYAT8NJ8ZKiQ
abiJzAinm4hHjgUwJTL7dValNRQ4xw6/6XJRrZSA2XJG7dFqhFrmNJdQj7LFfUROdYrEzpdgBVDy
E7Jk3XlDdJfAxMJvYHUbAi1ufCu19l3hTKeO+fzaD00GjSK7j/xkKUnA1Vn1jZGeFary9RQQNN2j
iIyEVx8BgwL46SYa0zjbSpTwcRzj5HPkC06nQ6/1zvQWwhDz8DWNX7e1bO/WCK8Ofm8s/TZzxHgk
vJPxwwjAcLZb3G+kgPjYWQ+BkB+AyRZQZU62UrnUKuGTMdTTEYvvbWrYQAh0TOk8XEa3tvfYbjwa
OU9vvUSV+MFFtuUO3jO+HbZ5DqF7TrgkhUY7Ug/zDY6Jd+kx4MQceixzUGq4zW0/1id3+SNzkT3m
EZg1E9WECIH0T3GwgTp0Z6Ba5jdXRAgdGYspB8K4qJ5z1OArrXO2EMVzurxC1RC/Tw7+dfw10ZY8
OJdwRq7IgipLzO9fr8k0ujU7trxFVdChleb3vAkvfUxFazssk+hKB+CuRcoyP88f2obZFLzUjc19
2Mb8dOeIuSaP3jUwNDkbLHMRIDTrgRoLI093+DpnhMXqgjp83ctcwBUIt19fH235/QRYbvU/N9x/
csNZJt70/+iKY4ny//7v1x33+Fq05e833J//9u/7VP8P4QkF7EZh75WQWv5xxVl/KI4TSDcC7LDk
3X674iRvs7jcbKQvruP/fsXZ1h+Io0xfwc/x2Mh4/9QV9+9AOJ7pC8vj2xVQcJcrji/i9wsu1LiJ
WxNYqEZNR6ercORz9EOsUd8nkyY3MHn5/fazuvvbqvZfAK3clXHRLvck0J5/e6/yaUmw9fn2XUvh
2HX5sfz+aV2ChSRJVzlsByYwchz0tYkhMSRf0r6VxoVDx2x/oqdl/9OBVz3FdDffh8j+DIKhX6Ht
Tr6NtUKCmu0W+8kztM1n1UUPsgfU2evcAJaXTXtjQrU/oi/ZwHD0t1p4xRWZBrMu6tcte0qxLU3s
R0jpD77jYdEhY+GAlYfBUeC+j4kJ0Zb07lVrgydmwn0cpND7tKxpp0sI4k2QPgepmR5JM6SVytkp
N3TdtnWashMjMk6RAG+ZG/SPboK+FDmlmNjqpjrCr0HPvp+sGjFG61wMoTgz2Rkd63LlGSx4RjOY
D25dMhxWOWGchMwRqfy9zFW8nqVzH2TBuBpK9tc8MjP6wuQSCvrfbFH0lqxlNnWDriKXI2z6uTtk
if9TQbYmgasjPEJrRWj0U+OJi6g5OJM+eIKlvGyLwQrpaP45pezYWwZEKyMuCHGQul0Puf4IlH01
IKmfCCPZVW72GkyE9wRoeajJPHjO5DmnZQCVt0XHMwEeRMi3qQsWrhqX2Uqa4i72WpKvdXxbeRgq
yn765hnSPIlGANBDY2k6P4wSmFKdxeY2N8m4bcdnztLiUiubEB/V3tVQW63e3zDGkCeXrmhnhv2r
WKTEy1bbGfidqGSYj0FeMMCblkulrJi+DhmPXYE8K8lDqpV51IR94g1qu9u8qKKru2Yhjla1IRWY
IPJ1y4qSn7FyaGSaN0qUBPmpck7s7PpV7YmTlP431SG49Gb3zpwdBvB9M0L4JZme9WK/tvkVdPFI
xRMSrpLauXkOg3gXWcOPoXIFuuG+wIsWukfAGo+NSeDUDEsEBVt1C3CwPLt98u7h5cOSHhKa2vVr
Ik8+vdEdENEJZx1MvX31s4tXEeOCtwtdO4SLueuAu7uoeX0LKfnc2HIHELfe6T6ceJl7dM6yo0T1
Y1a2PSUpUFS/QKXJd8vgMHji6d0XDaUvwX+4UIdm2+n8dpome1uVpCgbrW1sXUlChU8AQSPT6Fi2
yXsxVQxIlg/CBuZiDoQZyxkcQSAeorj2D1YSvqe5Z52tEfm6XvhzZDZFa1AOrBOYwKsMSyo/sHFr
sz3ceFnxSraKtxewD00wvXfY/qn95m2Ygga2etSqFMA8qOb0XXuy2HsTJjx48jFlrlPdh0PY7QBk
VrywnWpT9JK4cLAUD7lF7W2ylL226DBQtsPL1Fr8CL0IhXCWZ/uv/21yH+Piqqhc75RKS1/iOiLx
PGrIa4nDlzgJFhZz3z/0XM0TL0c+BdWcqJmvh5EFYs+qHgCuUKa2buc9iSBJn6vWYvgdu/fmIiEX
91ETJXs1s/5pQkFHr41yXwKHQfYGPzx29h0wpb3uzPImVBRqdsZ7ZXkLYt0Re3LKMa3aujrpgbnx
ELnEqYYBcJRhIsa3xwwXUtI3ZRNdZvIDOwcTTt/003Y2lHOt6vgXABaBstPzzhlar82c2tDy4yG7
NiLJr0FT3g/JiK8fygllaoD4ubm0gZddB6AWeGblMa6ms++w54nY3MxpEp81Ckgqb+b6MjPxS4QO
HQWQEsNt7ZNJub6pVSF5kKLXFiPmKsN4tSICrjyPdoSpZQLBq0cDD0CsIGsEpALqQgWn2o6ZPZfJ
ZeHJ4ZztUJoqTq9AYYti+NlBam/UyS3RCHSue/Lm5qmAdLni612QOewMOuuEc++tUbPYs/smqqYe
5TUkFTRwr1lsDf+fvfNIjh3ZtuxUagJ4Bi26oRUZgpodGBnBgNbCAcymxlITq+WR9e2/3/hWVv1q
pOXNm2QIwOHinL3X3naB94HKwzo3nUYZxkqXvUEPLOgsWpOVOLShjOrQjBEXL5EaQos/JpJCFmX9
4pg+zlLxDn0bbbbr5bRXU9D5DYFW3eDtTBSyRRlZJAgp66EtsjlFLCFdlem+SYhei41+EaXU7HrP
TJgCUVQYrR7vk67exya0MKCZNftwxk5zG2Nc1s2kf3SucqpSV9Ds9/uVYVQfo1pclEQ2aXL1wxoH
Z6WAKMHajRO4fyIP/GSGAqlqnN9GgyyXsDQugVXWiwmybusyVSVei1HChNsYa917CzPLLTGoVB0/
awFYK4qXwMO11DLvALdst3GLXkmtkHLo8UdkwuVB7wKBjm3yzqQJpQ5XQbtr1cpGEVwYJkirr9dZ
az/bPZUrI9yPmYaw2sQvnMbij7VTI9cY87xF+dH+7XL/L5vW1i/0709jk1fK1VW6O0XLW2urNyk8
YaS+aZzAquSZAB8SHijlDvVwzy3/WjtQ0BKcku1wR7l2K9zuTkGbgakxAPtprcPyJjHgn79MIs5q
kyLutVf8qWF7V0OS1Uznvaq6T7Lu6Kyo/EUx5L9BULwVjcwkUz/G5BTqwx2hJcvUoN4cN7+Ox8Rt
7l0U3EKzvvujcZtwG4Poe2t6XiJLjZvnic8oYMej7UdBpB2ZcDQ1HF4/Uu+tpVNa006xw8HL6GgR
yo+vtMFel6kiU/tR5udoGG9YUG9BKT+3pKM1fXvvFWPtjPa6HTlYW0N0E3UKxFq7Gfi4isxBLUsf
cVSuvYyoFLb6bhkYk6cbTqCyKz+U0aSQ1ljX3pmBnJsBh13J6/d4F1UZbjFfVnZMqDpfBlVshmba
WEP63nqv8vrKD6pN3kuZ8JxZ5HA9Ppk/kkmj0G3y6te68a4K0itsLsVzSONRpz/i0unCpnSr9f4u
r118N3vttzH5NY7xtzARd9VXnnCxIN6b7n6zBAX0rZV8ST/Vb4rvvsT8jFXcNEV5HXsDIxLSAvtK
ujNK6L7aO0qwzlW+8+O2xmp7RtG+0JLh/rj2eUKcV9i/O4P34fuXwho+eHaYR/X8L2F41tP0SmUn
mrXeeOtUnMF0ghxee5raN7LTwBnfDGpKmMH9f94U1hYEx+/HHTdTGHhkF0mpwqkiC5Ke+s18caaW
cFHlxQyI7ZCRTeb2ccvZ1N5SEqjUhKpm75a/tELq8fHZ2zszz11r7Cc8LIskR7mcmdpNXrPR4HLL
L/R4S7tiWLTM/WFrXOQIxQ+LfLpeygH/eBcFeQzNYLh77LBwvLCjy1/L1vlCnkZUJuPcxcOAM2wr
RLKLxoEJ3iKCiUwnLRlvhcwKGLzmUnnM5IX3RGYrewf1jmRNxr9laGFG8IXwGHfqaK45u94tMuls
z3txguJP/nfOiAE1clSoZPiZcm29aMd6sAnk52Ukyf+PNXglOnC98unjuHSre2PjlxR6+LP8Af9i
KNnVLvlsqRfeEi5c2C0MbWAMF69uf5fv1jNvsCmVzY5qjxR7aWTTT8RzYeIdp1ZVzacku/hgGBdl
2W8JjdjULaMrqPVbHeefjWttyTFay0cAYw+6bo8HZYgN2Xdio8qT+xjp8kbISQSuCKwRJ3/KoTSg
ZiX2AdWj6l7xswQznVeRTxURFr+FQ76fest08zgQvy3ve6uoj+cMBNR2dItVDn0O/oT2o5GvBovo
cZfjeEMD6Uc+MaVJQMPInqYPYX6ahEHwLKQ1D3Xb3guFURrb3lWt2LPkxrm16A/oxv4xICMHBQOD
Uf4AasSVXrtPtVJ9xoBo+Ou0FHdWfaz69SHSoHxOzwWup8eDp4phFbX4IngC4my6tSB16E/vdEqE
s7pSmZ2gz5j6HAL4lfRe8Bn8lJ5EuyRwVo93r0lPdVuyac12bdjTrYmGm++398F19wPbvkJwc6BP
3UknZdkaZnFFV8EZ11Ew3Nin3kH0M0PwKmpEDJ9eoF2ZbqVGOmmv7JCS3R/PKG6UW6KKW+6PmEjo
5LkAANT8EtrMmo+X6Gv/mjfRtdzJuRIL32/iyHy/PvoFjnd2cPIHsXYIG9onAzdA8WFL2vzBjzuo
ffEHnM+b3ThXM2QkVBD6XY6b1kle1sc3lbMUoJebo7nneS5XE6tnG4SedWGN2nMApWBo6kPYZX/C
0O5FH36a+pehBbee3xyE9sHmbBdzlI0UPjSBxuy7lBeNGUlE4bvHGiOfhVxLjzpwn2BgGsi1n6qZ
13LJ8eTSMkwdY3O4CXxp1BxOj0dGUQa2q8Upk2NMPj9dKn7gpNomKxLP661zIIK7uDgfK1w4/Xg4
UKy8wOy8pRD2KS9Fro63SJXaAX8BXYUTS3SbMh6QqT8kYQdx0/9nwWnG9PfxxAUJP+V2rzTTZ7Zg
efLE/bFm6SHcEf8VhBtDOh1uQcsdRvVmE5Se5CNVU1vc4WR+TSiF++laEW2ASA51B09rHcZ7LXKX
8mfMgm9a8bV7Y11bwcdg5l/I53gx235GIjKPTS7M+Ktmym+duddMrgCW3+PuJTsTQa0Elmn9vRGM
3FouZdjeuIjNeH/86OOCyckGQcdC4jOqWEaeO3+kA/yCJuaNu+qbJaSqtccqPHTRDejQs4r0RI4y
v7VZ4ZRrlqK1aNo9Ou5bhpCyNdpXDaZ5OFz6yf57LNQD4zNWM2TjzhtVFZtzFB/oMX59hGCYPrdh
d5GjDWbpPw+aXCeCTt05bruSf8YhfBudiK+stXtLc/CSMjE4fEM77e6q/G6eLPRq0sb2WCQpKnEH
mcwyrIG551Ky966PWU6d8q1i9hvWJnZF7UuVsi6xfFuedqFqQ7AXr1axUKjsV6x6eC578ROb073P
pbE0WOm0OYf2z9XE+wTDZCZf2VOazdRHAJ3E7fGXmEovOOs538pP5PKFSQq4jUccPNyffrzLn1SB
+8gnsjWL58HiyyTtvda5gU5cblGTris5/zkT0wLTgZagLTLqAwEGdzgzf03jsderniFDLPSivz2e
E2i6dyA+qGGSrd1ygxXjVkw3jC6vhs5byRssHzD2h38EvYq644w33OOUA3yFvY8/C57ByiXjl0VN
KfidPgZRO3nV1TnKZzeXk2iOnC6Mtjg0bpW0042EYoUuvDw2jo8x2CvOtUaNX3X3x+qHFeqWYU8q
3ZHUHeXHJp+QHSCblbsdgQoFs2dFt8ePBhOrrx+QeWqc5ffhpdj3sgiGQtyDXjnHbjZ/TP7MokjQ
WZN6NhyQevQse+7k1ufxER6zlCHXHAc2i+kzrRSMUQALyyJLD74ZkGva3nVF4+EPFnCa+a7Iksfm
5zFEqfvdOQhAxBn3XSEujUNZR/7CpN9weDAaffVN0791henmcfXrAi1zVT7BD/rnQcvV5iLwR6Rs
XOyC1VNOdPQH18z525avBPjqMhao7dmVyAdyktumLg7AaaJdkvsgyyo3UcZpzEt+5W8/bgnkjpsS
76Np+B7C9jJ6GBRD9laT+riawndXQSf2crqrOIzI705t7OjCsfDD8S431ulkv/kB+rBmHbaSOEOm
gjHd5Swnn/ZUa1+VuPiVE5ycjuo0PNdYtNROv2EmvMAcnY9yEynX1MdE958rT3HgFPb5mLyHJl0X
Y7ZHN3SXH/oxI8jXrFgZ2SPcgi5691EPuS23ZiA/fZFDUfAbGLGEA8o11M7EUjE5wbNuhiG5lWV/
Do2JM8V0M4gFYxDU/BOwG4gs6RiEYOyxKPeIpIw2Pcn7/JieoYn9GoFYkYG2Qzl1k+NP/tsDHwZR
bpN/yy/c1v2LRpEhoj6aoX5IjfBCJOCVswxsmCm4Dan5geZWqQQiAOWtLdA6eNOBVNTVYy4Jptt/
zEy43PhSY/DjFm+JGd4a2DMqPS6TqxG44R49xqaSC2rsdEfVJmHFSS94P2ZOixCk7nEBtU9yvnWo
Pwy+e5ym6sUlEV4z/7nRjwW9LsG5RL/y8sobXdfei9sET24+LuXcEVa4xuUe/7Gbgri40sbskBL+
18fBm9xuyY2HvIxyDo4tVOuhdwrj/CVH2W8RoGtQsSFJ7458cK061QpyBBiVYTOF3NBYvUW4W2cJ
xISURBiYVdTnq+wPyDyJLyEB3mwpH0eZUdzk23WL1gnOqC6QjPHROMzdtESugHwEN7QwmConeaFD
j5S5qLvIpfSxIuuivoZ6sJz09EmOVTlmvb45ix5FTTzec59jlDIxpuiJBvbxn4OkXI3NmAXVRuWU
6s8c0s/kuc4fy/Rj5LroddpJO8sVDckiRoog+OWMrCusz/qnkRhvVMOoaUIsIB2ZxJVyJXdd8r3i
hoUmCZ81t/t4LOaGybfAbzTGI27v//PJkdf9cw1M9a/yzVcQbPeohBDoJlu5TZfTSoiEz9HXMKB+
8Fg/NmPyxlSUqGb14F3zqnvT1Jp4ChZ7t+/usEM5ierSMzw8y2XyMfzlTfQ8FtKvNMr2Liy3x2Qm
L+hjN/dYU8qy+yiTjZ/WV6PYy3evW/8qt0PCeosc980vWfjzals43SochxOgaGKm9il2XnGMIDTL
r/m4vipSTtJi9/Lw+DhFNiUPrQjzNxND8WMAymlbKb45BMspVTerLQneGxsJpxpj0ZS7JJVMjkhv
1o8N1uPRt4uXXO7+9ZGlWdz/2ShVJC4O6uVx1+SwcMvpXuC8JSfgGSbGu8WzMzA3yG9kVOWbSuNW
Prz/fCY5gfBZ2IhQzckv1Qj2dMiXvckttFOmDidARdmtVfbccpeemwzPhganHdTlwkRVX0NyWsK+
eAlTk/A64kpoT6Prevz1EJ2LBOBJaAZvrnB/DCz9nm6jGdT8p9iB6QQjbpz7qbtWTAOZYOHsKtdF
qaD3VHgDbRehdlp22kBHXe5zEzwuXuTt0Qi0S5okq6BGxIunQaH5UJ8eP21QBWUkk/rr01vVRXzO
OX1uksAi52mogJ20JytDPl4pghh4ALdTRISOXSS4dfxD4kQftdM8652Sb3XtVBR0piic8DE752ds
cC+QPbtPW3VYtCrtBeDjC8Sm2s6nStpR18GuExF6OQyQK/xfckm+raD84aYQgsm9iL5IWnPpgRFR
QWQJDzkLXO4z59lldwpr+07V/AfVHUBYdv2zXgKJRaOPOMYHOOfJMifA/sui597G3XooenEsxCAb
AhlgpvKS1taJDCWOcmzoClBhnIiVA9HDbwXS/kXmtvQXrM8696w933ILM52kRUAby7RqD12u/3bl
dBFwDQNB08J3nuFCeSst0V9D2NaFrEgbiTIDEEtVbnj1IshYtcrmG2sUkpT4nk8N5ChkZboXbKAS
PI+Du8x8ex10dO/iCEcI8GqkgRqsEKNFFTYY1Ax9wMtw7ladD/OeLZ6uL3oz3gZKyfkgZNA1iMe6
KTwMtXmw9cqheoxEYRS0tSipz3y9vzFzfWq5QPLGHRGQlzBu5dVmgq2IaFjFqObTJwsZBmH0ElMd
d0vj1Okaat02+AS8As4MHkOpf+UqXF4lqohcLIeV7ig65bapobqlH0vbOYV+VG17rz8OpLnaKlao
qpcrdpHu9ZCAcyshjUwo0GrbDNjFJFKV5RDKrXko6R+YinapGvhxBoEBfrwNSS73GwWBC9lRRHpp
JgpKYnpQxmclgbEU5qIe6FWhZAAQSNJQG+MUKt2fnrAoIZfHgh69R7X/KgpvlncBzPuu/fOVLlqX
NR3GPAYMbMDzFE5CQF2T/6i0OhaO6i6MYNr3tA9WeQgnCWOvjVm1j5hEjI/KdW6d7n2X6k+sEf7l
gJgxjPFHn0b8IMadRjoxTGpD4RdXuEtHqfQHn3i4/hmU3X2Eq+tH5EsXajvvTSzlSW6n8wLeDVLJ
kuyEZmfjsbJoxyxDD8BMqnirLHHhOoTUnd02W7hKTF97YCcaWzxZURs9mRxsnpuoOpVF/JGYHcSG
hChHEeDtN89lmu2iLC2XsmM47zYJxNx5UwG57JsXdkLfscEhqHJxXJEzC+MaJE6u6QuwCwHeZGwv
BjTrrqDpYPdwyyblUxPDtMga/b0JJzprWfPkWt37lDnxpgziddK5APogmKO1qtE32dGO3i4wOBWb
Hp0Jp/lEIZIueoSscyXQ52pJBILGMtUEDUVkm4QYEbygL1mo1bpUvD9TQbepES0w14xT7IbAKwly
DcHPZlbN+tdK1woN0jmcmovQIMTXE1mNISlnM3OcwOwF9c7R2nYfJC2pvbgBFlGS9udBUE9D4+YS
Np/bQbYiPdXfQ5RQ9spk+ntwK3czL53tOEK4RFIFDF4rtSe4p2dZ90jwEPbaQd3DUqFMX+/6Bs5t
24stmnbQNS2wsMD4LVDqrWNGgEiUbJ43w6vhseW2X0eaLmMNzxnZQrj6/9qX/5v2BT8OKsj/HiGw
LqL/9T//K0Hgn1/5D1Wn9S8PrIXhqY6JN+HfJS+WAULAJuPJsKlxaJZt/JvkRf+XqaomehRkli70
t3+Pf/L+Rd9Otz3dsqkSOJ7z/6LqtFyQA//jv8o60clphm0byG4Q0+jy//+brDNURtftsgATMRys
hQYFb+GwYi0Ds9pEEN8OwWB+Kp4OM88efqvemoeJvbPHUkFPgqBjchaqGyaXPvHFnvaYIOJiYyLo
5DjddHsjn+6xUbaoTaZ+S8IP5BL2XgujSMt1g5JjofnjudMbb4s9pJwjlIcjnLdfcRj061adOGuB
fK1iNhM08TdWU1XzMSj9ZR8r57ZEBo1hPVyMPToIT1hEhDsTbVrffo2R+a2ssPw2m+nJFvaiN9jF
h8HciAhe0ysQiXku4YUo2Kr8PYuoeUz1cE0V+bc4pQy1/+Ix+47DcM+0tB2ajvg5K+hZsqbn3qn/
0C+MS60s2Az5JDSW2XdhBcMaWvUgF6RZCVhvhTmjXrGKjHM0NQMAveUAiAGEDR3pElvDvuyTCUV7
5WLG0xzAqMl7YWaHprb2RV8Gh1LrGzZo1o9FA/u9V9tPjbJpSmjoDnh5tQqtlomxMinEOOl+6gmh
Q40AoS0EzUWI7Myx+vASI8MnhX1apU6prZreP0xMTMe8I6u2cYkgTmrCBfBewHvYm65211I6FBTs
BmYfcopqQNQLUj8v46CByYsvgVZ0azY43cyQUWHYnAq5N/Pek6A9VEJqgx2nYgS8dpVF2iL9oznM
HhitStrvwuJQhPWGamk411TuIKW9LwNvkxTnCxJb954PGQCxyXrwPGtNe+OzauzpiEd0nev2cjBb
1jAX6YVOjklTBPrCK4erb9QZhoX4RcSlScBIdBi+MD+tHCtcdXLTNaBcmke9OXcjUWHYpNWc9s7e
RbWzwFWCKgbBqou5y1HUfB6p7dVqrE0zGluQSFR6a45jyVMkZ+he1xAEVDDyzG8c4+8uMrZ56dCg
qqHZIEg6l1VBMkGebLCpE6xKFbBRr3o04gprzbd9beFghZSoYaHViRoiXQM22FIT6lcW1P6ClJ79
CIRqZmHvkuYrZRaD1Omn7D2yB6n4CCARNSSwOb/kqHYzojHHtZGJ7RCMMclGyVqxMb30lIn0WJ0r
ClwKt6tnInO9mYsShbj7WyFcZzbZ/hZPP22rYZg1NRjKXoNs6eMqBc5g98YX1aKXBCrAvO/N5cTe
c6ZHOTEyQ0IzJSnzGTAMlKDTtkqTeFH48Hzt+KCEZPHaA0U4b/gq9HInUCL7nA5nloHTFoPYV9qP
gBIpjOmlvVJtf6JbfhoL7ZwI7yjsgjjkzjoKx4BAlEefgrrmXOuxjkVwlzMb11Nale6yo3KXOR3R
Tbn268fkofaD+p3WPXYiMNQO+Swi9Dvyv05AoVrAh6z1ylQ/GWTbw//8Gd3gR+v7Z0W1qkPunIiP
Dp77oX6iMbbOLXVjtri4tEyJ1+FTkOLgqEfVnNW5vzeT9hxZ5a7Q2P/13UeVK9Svs2jZJAqhpMV4
4eDD5g5q9yDKleOxJasNUIQA1wC3hASPtTGBsbnPEs86EqI+z3/Tkvx6f+phOoWDtlH7A26QVRgk
35oK4aCpHQXFD07OtsVm7/rkLPUqQplmi86OZKdmOMMvVZ60cIG0N1jUcbi3647gkGDa5AWIKC1+
cwPip1wVaLdSEKtH+5L0rsVgdwM2mGRnoTpUJckS0gwUL4vyhTHCphAadbwJoqY3OYC3scJB3N1G
zRjMibNujy2e6ygZL54Cp8DOy/XEBt/I7QMg0pqN7lhZB1dJ3ydSu72yoynvmyuCN54URU4RznCB
AUePQT0TV12tCFxNl3EnbX5PSZCHz4aZvbea+CCF4CUgGi3KpnwdTriuxrlI+xDlUJJx+cu3yU3W
GiAoAg6QREGH/3CLPxvy7TBOJXbJ2F/olNRTq34dqETNizrb6zXrTSV0denXBWlpQbmra5MH3WqY
88yK6lnnHhNA7Ytk8vAKCJPds6D+7vnZr9Yts6DiaOmNS2F3bFab9hYxXUArp4OaOxw0NGCoSOeI
LNK9u4j4qswkx8akFWI2+0HFHglf7DWjBafpXXbQTUCXRdeYHJVy7GOC53JszqSlkTJhDDdieg4V
L4oTVWdxqWGqVo59UEoObCIiRjAexZeEdNk0Zn0GBP9kRXZyW5xhtQS5sXAS6g3yEL/7RvGsRac0
pHkkxi7nwFco4bSKbKQOrrMqckVszZjeMhbRpSmsXys34HSWv3rG0pTh/ZyNJgn1DpnNM+r6004d
qlff0SqSaBZpJhL8+ohsJ0GIfMzQHFz9pLdmvFCOogIHoCiJsVZc50cDoGqgP5znpXtqeuvD7s0v
j/oxRhkU7skJIuy6y+xThzrKJ+fLc6iDBugR1rlZTKuavc888INllgDgzzXxZifJu+E2x4S1NsrF
n/xlZBj5XDWNWREYw2I08TIoUUNf0VlpHqBKL4LXkM1U9FOrxgoNXHjWDEHzxNmW6d61IxjfVTvT
4+lGh4ipbxDZ0k536oRLcOoWgfxNv7NS0pHNY2ue8L1tY4EAq/RYFlrRsBlAzOvVxguxBSEzHQJZ
Vd3QiTnX5fhN0p2YTfl4LTkOmRSsJrO40mv4aDuORfRHXkB8LF16a73nDos6DQhBkFDtboDl0ZtU
FnqnAv6njSVze/wadQcgIz8KSHZR/9ZAFzsLEE1mGO+OR91VCzhzarVKf6P8gcpCUdgWN71nH6Mc
/ZBNGlsPc2RyCgXFMD+kG8qK7MURAk7alvOigBihliH6Ux0HskDztKiNBsqTZazHzKjxLYijn2bf
RGShL808BZKONovC9EP3e7GyoXwuMlEvKPBB2R2z9wpA65ieFYUgEnfgFpDBJnmQzKMQIGBWPZeF
cgT+mC0rDp3Ee8KljZs/HcYfOZ3xThnQ+gLe/FYt5U2N+kVVUb3U7RGXROCgeBs3QY4qqMR5l6rI
E9UyWDGRV/NIRC+G9K6zzz+m4yGjsTIVer4sWeHYJoUnIRwCNflabQywWinpwSoeG6dRTd7dMHpy
1eKpHAt7IRtaKtVWQBCxw3/D8Ib6yVqXZWSVNnY2DwcO0UE+1LNmYHoHerQjhYnJRfdfTAmbyLTp
GcLPS9CzXlg1ioOuw5dTxuDdK3/j09mvyV4o8FTP9IFjtYc2PKAIsDTJqIW/GxyraTMIdiaZbm8p
rs+lbR44brlCRg6OXUcImtoIbghnHDderBzRH22dyEXroVonpR5+/MT8iCLRUThnf+WJXwtyKtXi
eFcJMg7sxgMjnBHbVhHmbEDg6rw9J++wdslarT+6hHoMhIiVWv6xU+E3g4n2Gkn3hEXTRyPu82wz
zgIazGEcbZMM6XcYwSdNj5NFpkrDqLHH+diiVg28zyEcn/0iPeUZiddO+cgB11Gu5gRkBDw0mFsu
hpGdaLw+jWq6t4zwvYoylKLgqhgofgWUu6y4oI1m7lQlXClxpixt0R4Ls03n/cGvoiPG3jerSL6C
UH8dqeLNDURe1MFODeerddoQuQ2TgT1TTtCKAcuRxVwl8YCdETA0cCZBBhEhP+pZhdmF4eGgBwFE
YdJm7IPv2JKK/fRPn/J0QcWpneB5Onox65h6V1EHcsWx2+wl6Bw2EDSLfSAnEAzmDZT42Ui1PrI1
mLmW9VPjaJhHcV8uqoa4XXkKCobyz2V/O+sVcvZiq1+wu1w64eguw+oYc3UXyHrLEmR00hMqlHv2
UgswprGR63ne51r9qXXFdwmZUahaOnfrWFtnffZigpye23pdsAehGd6geMsLhBumNhTrJCEpvmzD
5Eck5W4aVQj/YXahuUuKrRnMY1b0J3Uo7JOfE0qAYItJhPgI/c0MsuhIAOYGCBeMf2U6FJyoTzoJ
VrEvTp1b9Tvyx1a24idbN1qwKoQHk6yb0i1XUdl5hxTn05ojl1tpr2Ua3jW8+UtVhX/LuCCS6dm1
2YvWRf1bxM5bhoMvD7p2RUPvxUQRaxlE98X9QJEv2zCVvqMV3vUKabadFrDwtju6Tee8Q7eoJ6E5
w/lynDpiNrFtsCKkTz1hr3mh+ytdlAdq+ypYXWXRNZSm0OuCCUFtZI88ZTiihl2fmcQMVfuGmPvc
sZeelZ/QM9yUvDkhqHbo6Cn1LMx/+kgtcHv1X2IynoQZDguyeliD28a8WDXSAuG0J2Nsf3IvO2u6
eXHqdu/EwFFQbCWjdimyGMpdgBh+YsizdzGNJZbGZ0IVziQJ52ytg0Q7ZnX6OQkOuEqb7PUUgLFE
8XYFg18J+C1NWzJzPamdR6SOCWlFt3mQjBWUjDXKDw6QPXyfi6ZzWRIlJkwtP2udZrDTVVZFnG46
pfir8L41hG9gD8L5XKXvVWnxiCMNaEZWWSbdQU+vaD5+KQMAPjlEU/eKup6Yl4FcF3Ncl0KoCyV1
zjnnaGbjM8aMc+R3+waqCHcmWalkC1SFTkY9ZbnQogbph6iah5KmC4wi3/yjGsODaBlAQ4Z8nshA
5lbgoqg5kAAtwn3vc+ZJwvAjwdtt9u4bjxIEsEl5g41MSohC/Rd5QgeyySpj8kJN49i32Yc5JhtM
iFdCMe6wcMXcTtuz54z3IeMJTaLyrOZ4WNJqPxjeG2e1zIUmEZSKTS+RM6RSv4oY3gQBzTNTd2Kc
Cznm+3xRot1rC4d1IxNELFvHbkp/Oo9KB6Hcat29xkw2uWF0VIbTMzlR4cKUkcVVToSExczHsmdO
5bErICHFygdQ6lBzZ25Odq1FTTcefY++C4VlwzxBqF/1GDlYvqcYwApTiqEfus55y+PpODnzeuif
dFtZylkkq6ePJiVvADDlqsbBSjcUct1kk3sb0f1QrKe+BkKuehenKZ8KnYnSR+KADGFa+YrLUckj
n06sR3hAGPw4qXnBOzAnAqLVq0GGi1rhHKzqeOQLiq1jN+GOwF5RFEsm83ZW5iZuIFZ36qP7WJCP
ZLfqrtRRUvSDeJrIYwBoLD2os5UlR5jXkhtjpQv0sivYXWdNaoCRqYAl4GrE/R082a234ydVkTqn
oj8XA0kAVGkYPZZyd6moV0NfzfUScLt9r3RirsrEWUXVNEdHeuwU79ltuk2he28qbgilK1eG1m9a
xzm05fDMVHpNutLbyaj0thmcXVOJXW6k5ZwoWuJNzRMZkDb9YuPFc89e1F8QEYPrVrlTSsf+JiMK
hbimcZ6G6ygic4wVKG/Ogedj6/HLs9MStlEZ6aE0agSa3GiWw9lI0NhEu4sDXkwEQfCj6CilWgOX
WFuuq5oah18BletGfxcaxbsQ4ze+4vfOLvCecSYPVKqELIkKtlU8YBYtRbpon278HsNCntXZdInq
5jcTnTenCLAqoRyOVrUOG/Mt10GDC2Zvwrz0F8QRRFtl2tzXyDygvXkuHIXoKRqVv0TE3ekfcWP9
7eBPsPrimPFdnf2u8CQG7aMH9j/llxH8cTBpb4rpPrN7enKIX5iNRFvrZftRBNmL5ZMd5o04y6B2
r/3yLcvCGKUxsgcjCaHzQAgp9Kk/GsDxTFEz7/vRfkrzN7Ll2/3YNE95XdKWw/Fb5GG78P1xD5Ut
WTaR9RmijcX1Tsh7WMbzsC8OuKSeGxo3L26PelfgOGva5L0ZrGZVFmxH48Ff6znZgEJrdlDlpoWC
MMF13Fli+auEtHIuM1tcLx1Wvlp8eRwQWTKcN2QIrwkOMzFgkBqha6w8zH+0bRgONs6lPjkMY3eI
hk7MtTCALTkNZ/o2ydywEw1DE0WAl8FuAXkrvCQJHjnUmmHhZQzbIE5/ktjiFGzQG7OG7KfM3GBV
Vv2wyDGhw5cpT0YfPLG+UJ7hATKTa9KINVzzmUenWyeiaM5x2SO1vFulOVvP8FzFYMcCLPex52xU
hcmkJVR9rH8UrN6zrh9k7Y7hCt2e7uwSXPUc59AfyabqIrGJVcR73yTosMOyC+El4cz3BkiGrb1A
+lTSsJy+FQ34s+lfobFOi1ihcZJi9Ff8Ml6q0LodGwaAOXoYz6zsWUg+gDPVcy0SoNOSiXSGYInj
GDAsUAGrL5NlB2ZglAxIrUxHsi9I2m7VYFnnxrI24USaDmdx+ToFwAE37/mNXn3NWkkKk3QDU/vg
WIyYPTEOGfgDW3IQ2lzADTlx1/jxqpNbsvwWyC/U9HsqoAanHqgKXVd+e3ycxVQaiBBRcU7S14y7
4Px4pxrLM6uOjV2a+sAY4qSTr1G6zSYoYeiF0jPtYJ5+vEg0wab1KCkUqm/OM0JWDKKiif7y5xMm
bFRpBEamuD1EtbHFp5Bu7f9N03lsN45sS/SLsBa8mZKgp1TyboIlihK8SdgEvv7tZN836O5qlQxF
AJknz4nYUWHbNl354WnMEg3l6J7N+9vPTrB6a0WegCOroCmwyHi4wYVUz66vXW6fI6pXoKPIfOKC
QIO5hgTGy9MVpVdLCUzRJ/KesZ67yoPulvq20XGlC/DfDXzO1ZCbmLe8xkSjoq09sGuah52Nwd5P
h9U91WzoN1VPlqNDNt/ixnJjzSaUyLjc9B2p9YanNRusj856tvHSR5jqyx5qjEGjqMFuH0tqD8Jt
XmBsvGlFhsRSefM1TPoMJ0iPwbavm/j3pXLyC6q0rq3BTroDLwmxj6vfNbpHTIQzbLyIktCfiDtp
B7HVQAVwsPTf5zE7aK25XbIamoBvzod+TF8DLenwCPWh6+HtCFwoBDHjbQRbUkAnIAHnAaP/IwEY
FFQRjk1T0+aj1FpjZy7TvYOKK6ykb22IEUJAZT1ANRZqe7eRBozMLqw1NlW/3y+D2UNPkCA4kpWr
qAowCb1130evLPIQMhR7waaE4FwHj0FntDEAaMgVqaH9neW5Ad7gKIrDDM6hUVyHRhEeasV6iBX1
Qbcs8iRdbE0Oe4ll0ALEGwsEmB50OACOaBRBQpsaDJVgj3YeeIkMzATHBUib6UyiXjV8uXmi4Xy2
9p6iU4yd9eLVo3YuUPFhOEHmO0VEZMr507Op00SdT4ga6YGX2l3Q8fbSfhw2nSYOAjhGHjUFxjx4
GV7p/+kKoQHM4XNUUA0XugZdCivsCu/oZSTucR6z/g1sgQNMDq0CzoFJHHgmvA5TgTvYK5mkg/JA
PWBuCHL5JuLzblC4DyqvZbs4oExKpMi5ZYZxBqsukWILxvtzMAmVjRDW2eNIQ83DC6zZdMl1feLE
jYKTdj4h9C7E4iaxX625hWaaGLtcwAGK0zc8jS17BjIPUl1X0OQQLwb3htZziBw+usAD4FhExZHJ
A9TWdtj3DX8loqI+zP34LkWEuITcmcGetY30hj+ZTJidNcPdWiR2hQlXyDF8MBHzp2vXIEsj8ZDb
Tn/wo/cK8N26RGUfJ45xKjvIya5kuuJJnaghOjWDleUH0wMt2vHjZZa59+UwEFbnwjxCZpff6/P4
YRcaY/GoQ29DK9+b/OTYeOZjE+XsTaBsHbNpHqYuCgPYbFNagWiKyLbTmLZXRutsWg2DKPaxium2
QGIsEZSqf4bWfU3de+XvAm5+6cTyPU3dAw1hAJD6t9YwD/DQbNmJOAZQjWNzfjUQ73b1fJ2c6mIq
qWf61RTuhV4+UY35eVBWhbhXMZHZUXfipzyoLjmqsMVfTm4XE67C/si/vh2PvCg2WCN1Pgd+slMV
n0OxKVNEnSj7RO99qmgYTjU7Cylo29IlnMzqs+SkPnufdaFf+0p8orjaNlZyRH/yBeztx00iYGbn
Nq8Og55c+2K8aptpGJBNWq8+qF3lW3LROS8xAt/eQz1R7/3eut5sTLEzfxOWdX/z66XpNZqsS4Gi
08bDA9AqcLtvG/eIwwuq/exVRo/ZPD+acbSvR//T/UNz7El8PJ48DhK2qXrR5RhRljrXfA55MH/U
L6g59mfmBJ/psuswPpgTGvfmU2IGmRD14fvfZ5O2133tt4zqSxRtMER/KyV3p/TmGbUD5KwH9YGh
cI6UHlDosuuiBL65yK4sFr8gXTqrfyXA+DlljkpMxtVdmt8YRZ05PCUjGFc+ZDBjGPhS003uvbre
xgESLZjw5Kpeocte64CfFyDJzWfrRVI19MX8pd4M9cboQn7qYqUsXxHGJw0FehZw4BjagzJQzoF3
KmszVLfXMqNEHwssEO5Z5g6kufpXvdfKsRhDjUtz8dxi17Oq+uKI+jpt41R+uyjsSVb/i5r63Y2v
JEFf3G74KV38uV5255fNJTpWdf2nrkk3G3tCMgEFsqmUena9/WGw87exIzho+bt9jE+MU/8tQy6N
mG5loEvFtvuw2NV6MfpD4YBRQOlooHRUF9LpKkA7/B2mG/U7tJZ5TTldmEPyOLT8oMA0eV+tF2yq
BNsuV1eSuGtgZepJkonJq2jkKenMrcA5FNAKhZVaXtSFC0xjXWjLP72Kvk0yhIL5T/NRPPsoOfXl
WwwuEnfv3pX1ZVFy3Kwyv6dhpvNQ7aVuXEvlMOyC+U1n9NY4aPIr9xnUJJ06qlirPpN8oEyqT5bN
72lTzZVR+wERhhww/Top2T3mMjwq/vw8Vt/dLP9YbrnArf9zU+Gbw4PvNacRsB6L66WQDAUGH3Fm
ymctYg7ZoO7wuf0qF4L6x4iC0C61c5xuJ9F9qQ9pnrx6PFvAOZ5qBrXliBMN62qiHLDKJNSRILsO
XOYqSiYbmPI6Oul3kJxu78F/VoXgEhmPVua8FfRYJ9v4d3sIgl5+m7H5p0xLpJxexNvM5NCJk3/q
ftYG5zNVniuP6+NP+mPXDxgqmx+9qX8bmJLK2ZsxiU0D6MmRt1e6Ap0nM8CwSsCTG/dvcEaxzTUX
zWIQmADuGAjew0ljsngxhjgb7XtF6DBI66s9VRdlV51wccWT/pfnNdQMc09PklaeWV7aEa1+QGJD
Wx9vtiqL20DZM/isa5N+Z/XyKOLHfuFx9NKLenW6nb801Z3Ema333y7LRKHllxHZuHpwRNy8QASk
7Fi+1YtSr3uuce/XDuF4aPuU6XaU/qERICrR2FpZ8s/knKcWAANXwNTyhAzNrxeNr8QCjZ7zueTM
M0qmOf+tC//Zv+rupbDf1Ev1C/3szMUmnWm88zmBsot1wT0QpzB3WNRYLzLaMUvcPmoJs8uEZ60A
7BLPOKAIzKwPGJS+lVHFxHFplh9WIl/VH4vee4+zfzcDRR1FP8o6ZoscH0D9pBuqj8feY5sndUup
v6eSoEnUgc5Pymf1gdudOyTaT+G4n+N48KzgdyLS3jDwaxTqfmVmh6nyrtRIi+O7336UelF5IN51
5iH2/O2lTRhI/5/p4Ynkr5TRRan08/6kp+aH+mNDWzzXv1r2P/UVSBN/q1dlP1WfO6fGdey8Tbok
R2VWQJLe1sWXMgTobEw1u2SHASsiSV5Jt7V2viprKEHUYDazvcFttXB3KptcLNIX9TLnhuUwYjMc
xcYY3aN68C3LuJpW8ZURADgu3ywB/DbDn0jaTW3o59uDpJ47c7bvbcxBU2y/LckVvjMdAOxGeFkT
B0MDth0VDzDkxQshTle1JgFjvhaoqZGjtlxAknQuM0J1N7If8VowIKbPQVVtHNoi+/PQtBt6A/js
LDyMtvzvf+sGF9Qj50PDz62N0TPxFld1O+C7+SEaUa1/gyP+7nyIPLVjX9QuN/nNL4iPVZ5p+LDM
q63sDdDmu7I5wM/8joHEzM4IyaN7Gab60hQOeIjkMCQZxi9nmwg31DNHbn30onIGNUAaedjP5Z4N
7lotctc4kxlGeZCvYw4njGK7nRDlgc6XGWpeQKwkkepsz4x5WrT28iTwcKm7+rbYeIV3ye/VTR9j
cAisd33IbvumxjPg5cufM00HWk9bx2hfc2TvE34Dr2Dz78bykNjmTu2hiZLO541z1Yz6vEQZVInp
We2KgzILtsDmyza5u1Vjc/yijGwOZ/xAj/cJlcFCwYaSOpNC3Wn7JaOO/t+D3/XztffjMw75cGHn
zfX4KWAJUcuIKOYTitVQd/yfubIfKknxwOcsk/FdlwH7iQ/xBWcIn3urC+fpu9qqSqrBilTb2FJZ
Ludp43XvfdO+qAJALTZB1n8FAPcLNZZp7m6/rNodkwVVguWGAmElE7UnVWWYxnKtMJj2lb6q/ehJ
vRnqH1WQqPqyP/SxvnUg66iVSq0jAR9dpPk8uxRs3BBqmVRfof7rkLIJg+nEWG11+zz2ZqvivbYi
PIjDuFX2P/UuqnqB4CkWbuZTyd7BknUr8ka1UAg2rUb5SVFmy+vNpXHjMpS+fOc8qInnfhnedB5C
ZZ++FYtjl36N786SIFrHrD+U0M1F/IRK6cs3oJSkH3jcVWGURlQ21McCk9eLWc8XwYKhPqjeaKN2
3m3/bIz3ijXB/JNKErPO/woi1OwvNUNmy3V+KEX+/yWrDcZBugOdOH7S/epuYaQHkIjM0WZnK9Oc
aw6YI/lD5FaAgucwU/p9+pswBFh7fXnldIFELV3XE1IA1qxelVNsK7FpXWS1/Ks9Mnp5oarCtyP/
Ene8hTjnNZJ6xKOq99XfLIl7meaSTqNC/E7fnKxvFXIQod4KzupOVawI9enNYp/ZdrhNe3oaxlF9
vI+6LwI2/tQ7wfjODoYP2bGaq3cHbMFjjsRNvbi6y3E3LAweuLX53BK/sHpxmZF+0VJbljFEj32n
/kp96Q1/KIn3hEutvkVtOrTEQURyV5dLekkycRjqeaf27mg6FLz4oCeNsUmvqupWu+hsWns8TDuS
e277r/qYq7rsoO7VESALqNe5q6Su3wHjXXemvoWmclA/otXSJxtorGvDGaeAV2crdZgq83c5nG73
YmR8q+/c006s0o6DbHpRR7EZr7BZ2+EYizv1Zf//aEXDjzVGb+oJV5/aeR3cyZIzHd8dvTYTXgM7
FRPyda7Nd72vlqEE4zoYyRFMi0INWOWr5jhvmG5efElHlcq04Gtkm21LkR075jFdZXEAfLFz/+32
JWKOyZLrTjOuZhPLkHr0ZnzKuV08qcIhEs5V1dpEIhxUWWQAm4cjorYRVQz3Ol63JntUnzJpz30R
valzB7PTE5Sn2xp4K8pV4c7F+giyp9vDzU8h4ONWYA/1TubmfdHAKWRTUB8WS/vhdXeqqlYlWA6C
fnxwC/MfTlfcnPeqLu86vmOlnExB+5w7n1NNRqL6YlWTM9x7GrAiCoQItvGlPqzh8u9G/XkERKNe
AvA5HiF2HbXGCzggaFttmhM9LWaYj9ccxIHaeMou+SjNT4jWt/+V/LeSVPVC4OprQaiqOPQSxTpO
206TyNHYTq1ivo/LPFRbqyqasJA9ARBFAMb2wg4mrbdetJS3/HKc3G5W/GbcDo2JUYW6i3frtnXo
dczwVmzsm0eOyyNdLo+dvJQ46RgMXavWOJuVH6qHTD1s6mFUD5M67o4MKgxQ5S1RNsQprpVDsKR6
H0sWwmnAXXK8rRjMuTikcEZWy15JBKoffHkjD6Tr7PzB2t/WmAE+RTZN0E/VxsUnqoVKPaq2NJ5y
3C7qgVEHe3Vj+ou1JT7jpI5K6pWqIleYd0w1vm5nMEDzn7cbSVblmiPOk/qF1QHsdk9F3ZvWTW/q
G6lv2MnxKAcjvJ2sVV8g68n9w/jC14DN5SLOGb7TXUP6sbVVt5DaNtQlVhtN4LQbfDVIKstLGS+X
BmA8F0RdCHXRb/UPV8FF1dm5J4xtp9shYq7rz9yly0qY1e0U7jVnOWSbLnaugQLOjJnKbXu83Qp2
pG/1OT7mtn1VVb7grlI/f+kPwu0/1dOs9ma1QHrds20is2Y9VG9gapvv0vru6+m774zv1AkVokMd
q9XuoI7ZJfKuwPXO5e0w1rd3EiD83FeXlIoO0fuh11nAWPMDtrjblZI2G4BZnBfnLqoYrxJcr/Y0
9Tlq21H/neXOqoNPj+IwQjLWJeMRWfMPLYDv+FfdJojZUZXgCFe0GJBaF0wbDP7NdS3cfTWM11st
UaNrIdL1W0+LLz16U4u1aLS33HlWf7SMSTsYnf/eOowjjeBnqHSm5XBUzexDILFe+0372rhI32pc
ltOIfGjhMoiJ5CAfPV4TJ2SANNGH7Jt35N60PI2xX8VR+WC1NO6LQJJBWtxUImjdtHg66UFnbmSy
7EXJ+pcMTYTkoDh6rfbkRRLrjhV/koiOs4SvZ+r0kIxugMOovLhBfqBv/mHNiQoXMSsU+rulcZ+W
kfwL3DjMp0gsb4Nya9GN2yXCe+l99iVqUBI4iuA1l0S36rH8xqoWh8zxAVhJozmW3h68VvCcBFO7
zSL56ugmncia3EF69N25QeR5SmraZzThYjqDoRTFOzLYWSuWr2mOGTDBKEspPraxUYvQyeZ/rkUq
YJrGWaijIERFDEAE/deGnNSJ7y3bddDOyb6eSTxvHfuKiunFLQm3itui2KHY8qCEHaeJvPeeJmvR
GYe5mVHXJR35XY5Jp9OZ73RhvPpVC1JikZe2Z9F3HGzJPQr7lebBonb1iXHIgjTEID9s7aW8m4mO
T8ci+H1nWhpuWMskWiIt640sQRA1aJ5jIgvXyzCeGF01JzIfSPf0i7vMFXHoijBoSaGxUVbpAz69
OLKKLcQtDAwYIICugShBadDKE+l/Au0h70+FUH2dC+CQZTnTZVc5zN4H3tVxY3bZu2A+srZDOvRv
do3a6ub70l3xvhAUaNglOt3S2JN5iF0OgxuOogc0ep8yJousKqbdMlgQP7p9Z3m7vEFCUxnBY05B
MOTtbzH63CseTRYETcB++7fU0zlN+fEms2sk+n35i9boQY/MreGk93xDQgU56ef5g5/Ujwz2eGoc
jJ4+ST21XT+5XuSGNnlJzDfskIOOdzDM/tUSdrQuZPemo123l1pb16N3ncYEDOHgMDGrB3myOk8p
ipj2xHImv+sHU+MdHVv9INF0bZH/HVMlOJuS9mfOXqdFf5GAIVfMmJmqI5YDILlF0X+XukKFZneo
NhPgzD1+z0HzP3qsX8whp2NXkiyX+s62jd2R2NhdjkGRwInulMcKPakDyBxp0/tO9orjjCCPBV0A
3ZOD1SfvfdGNXKYhNKNawqWyuPPB3wTRskG+PR675bMCOvBSMErJWw29Ghnrm5oWB9rg7ieHUlYK
5Y0c/aNj9KAtWnrhaMEbgw6QsFUSSg89aOBX43EUuFHRGy9f1ZzjEx4kiC90PSvsOXcR9oi6g/bN
yAm3TLCs9TkivqHT9ghBm9b8F+BTozNfk1Wdv1eP0jE6Qiz0At03R4k5YGo9uD7eUO8IkyoUJPus
RekPIODyA7qw6jhbFdtIxSnRB6Hu+L1HTnq3z6PM3wUolte5bnorneAMLx1IdfHau7gialOvAYQN
2Vc+lG95t3B/lCjtbVltp44ZJNSm9Wg23tESIBmCKNoLYysNj3OCOTdbYiH6cGga5BwzIMHGDp7H
+ckVgXP0Ww78NaDwfeFHF1fX5z1Z0ioH7UU2+XC042A/tD0Ai1gQ0Mgfamygiz1y3MYSgdzoA8H7
R/FMWw+wdo6dw/OZ00SIgJpyeFHL/UjTKBXRqRtV6FzZJOBe3POMzGE72jrMbOKVJ9henMOLbD38
8rp3egM7WLNa9PINgkpZti/M3YJ10aJulWPYar7PwMkEZFNn7rkBEphzTkY2srP7gPfRT7aoQCRC
nsUKfRpQC4yJSTzFrdGCMneR2Sa4y2etP3RR91s2CJDcSfwIgZgqfp4r5z73dQqX6aDqEWTqClqj
vaPjYRzCwYLunjWWF9Vd9q2XeTPI/E21jW/ljKozx0LfB3FxGEfvogoR1fRQ/WUNjS0F8DAzNDAJ
mDGvQ0+oENF9jclwyTupg83sBl/pPL4V9F2IeLo39Jeh9c9yip5s1H/wRofzUv4FXZbdjdb4jOkF
+1eWQHBEUuCY5XFxCY2rR3s8zQhyIubJrMCMkReIHLtWPziwJCHwO4+ugVyWq2eEvXsq7KS+Q4B+
nNsgUVL0N82s9igUSuVmwfhp5EyX5KmO6ma7uN0jujr94E1f48LARqCx8OJhl0Xd2fKCfOeI9C6I
8n4zdfMvsvE4LEaiB0TeXTMLLz9xgSqg1gDmBsFjM9nyfXFT3CXSjrYZMywAqzRQhhTbN2kvksts
LVZ+SK3lcdFbtOnaaK1Zt7axg0YAR/KyyeTCrL/fidnlD7SimGBD7yWqC/n2tGymwJpgkVD045hO
oK8cZJ9lWzNzPltkytFIQ2mCHWFnYicb9qxOyeM4Qq16gcnd5/JQ7GD4HmNkZeRsosfhvWqq5wiw
idagR4yz7n1OUAd2SplbkzCbxgFQQaZ7aVCCwDCyDzMhnLyu5D7VguMSNyeddYhYF7VcEZ36oS61
l7dI+ujCA+l9GTOBApxYIsMXFYrT9oUUXI8+PxEOZR0cLFYqGC//+q5BugTpWTNI3EGsUpLcl6xF
4+3zFGadQPWwGnqLHIbeSzaGS7SV8LsQz3YEcsx4x35FesQ8vxdApVeOZnrhop97mq27pLHvApue
Wj+OT8hR/nx9oQ7qBZKaqCPiDclY4wRraaFOmclRD5dueRpkgloSxWQ9tk7YdYIdoxlhxpDpIhtw
eVYaf+JMeBTwWjfpyfOxuIwPVZc8DyrQtHBR65rPmLk72n0ZnpaYhCiUWyG+yLUJDI1oC5wH/OI4
z2PSMSZ3hztkl+njcu4k+OgOU6YrdQqxJdlplhNtMkg8dmwgN9DtcjUNSYW2ht80gIg99KBFvCCC
QdvFSAK0fTWrXIt+3OSWNm4MT83J+qVYJUtLvmxO/CCVxWCPLT/TazY8aAReZPc2eZ07hQ01JtfY
11qk0eEYEFMvp8ry37TIefCmMQ8nnbF5wNs1eOZTBCIvzIfh4mbiCeZxi7lIqdrM7ptpZ7HuoipH
U8n128ylhjsn2kwaRlHBvpXSGS16a2MT4eaRXYbIL65DcNK/E0g8TanvTBPusRfLB8+13rOYkGpe
LThxF81/GwE0Ae1rbpp5lQFdJsxx/gCOom2txjkR15KuXYImkCE2ZNTRQHV9cb80/mdg8tMpXm2T
8ON8qI9cXYTw5eIdbFM/TnE18liArGhYo7E9CX+LkNWHWrhGapOjZeyfUVhJVFhyeWoj/WAVxgMR
9eMTctCfBY3xYYS8WQznREMUGIto2bGoOysihRHaWcGxVLnRsUeAvNTmEEVgSLUwNacOKymfTbj8
TKCjRyExVoAiSU+KzXI7gWkifhPviyTr7hAca3qPjVk0+4KMyDDi4V8ZldZu4147cP+v0W4WuHuw
n/Vj8pI7zn6iWAodjZaVnnrHKPLPt0XEG6YPbWwOS6oGt62vAobpohNMkjYeSYg0V5pUhlLOb3G/
nzMP88MSm+RTkoka+aAFIue9YHVHvpM/dLyDIfxOThaIEMgDmave2MUNOgRf3Xc6ByWrYrIYAHAz
JCbDpvwjvbpdk0WawPc5OJpEQnaam2EzZGW71gHc7RoIBHlnLts501i4Js5P+kSB0banJBsLEm3D
1nOLnU/5gGrlNGpjgdHkLUqSJtQfvK5tN3lKFZYNYjMJnu8JOkHErGrby/SlqpTeHGjkLIuzLPNr
YibNrmfGQUbih9ZmfRgHSbslwwA8QFG0m7lHm828jOnvGG+aDv9mKYD7dfgWSxc0ZNV1y73QIzRE
wFzpdXYwBWovXttC6WaGBENrynaxRQXLCdq7J0DgreQ4DVLNOPXETOqx564DJ8l501VUsWZkoYWC
MQTeQBL7EDy3taGgyD8TEWtrvx/fZivjGCpRnmGbA0GTVrsg85ytNZrtpi0JRNGpfNIt3HXsq9qm
RO4RWd2rYztv0xx8qLq8y/V6G4D1yIzkPXOMLZFuX0R8E8Ou+4SsuLtkJqVK1vkuyybsAWN0Z2tQ
d0jQNDKMJ41BO86bnubEu7Q572Oe/qSGayJ4P3omB6GsM54xAp3ZVl6RGj1A36GHab1GEC1W6SMx
KSXaP+svSuS+qRz2jfze8zyL3Vd7K4WEQDTGT3PlNXAZoueIjBED0SQ7dE0+8GA9WjKYGcl1aIVz
1IYFODBw81eDr18JPee9yje2Np98hxGAGzm/OiEEUBcYuwQRNuuhy8IolW9pbz1n4AdR8WthZpNt
IDqNGU8UoWxoObD7tE6DkWg1rHCt9ad1+KI8yDNRz4mV+GSHMIBAv9c1Z8Pvdp9ahrPSK6Z/RULc
NoOS0ArkLzjBJ1INgap0I1h/g0+urK15sZJ4UyNXSLLuOxAjisBoOaH6o3NuE5mj+6m2buMeBZ2G
QTvzTIT7qDBso99buv7P0oj+1IX9nDXdDgbJfkrkvW7968t145rfDtRofeKy1pHGnST2kfVTNDqt
5Gk8DEXZbnCvYTWI9kGggfjN6YT0DLsgJR51jQDEpHFXbW5zLGGMsTIXkODgAEye4Qs44y8/G0OX
tTC0QUodM8RdM0cigfvJNYMMlrZAmNEOX31asdHqzswdGagexpsU3r0/ukSlLuOmGcU7PaQ7Oz9z
/Fgj6lpFrD4RGZwrUHXHqMqeygAkno2WdBAl76sR/TaE6U3e8Gr71VM3EqpYGOO7obJK7ad5KMiK
G+Ifyyj/+WbBCUqXdxT7+6lE0kXxexxVh1DzI2M3ZsmHHpMbX8tjIvRnCyLZ6Bg1VpsER4f1YBML
N5N1vMnz6BlgFlSc7LdxhzYk9PG5NRGvE0NfI02cz6RwP6XGr+XNIyoYWlTgbfCAGf24spLqrC3y
YRZeAXM6gE7kILonHDkvOofNjgtlwLWJO3M/QEkh3j16mBLnkNL0AUBtcxdUzuusUzWS8kE+0k/n
Qx8coPwmtDtM5oeEp2c2F4EYk3ZtI5dYeWgTY/xy2yG2v1KjjMAb5Mgv56fK9Z9lTMB73prPrZ/c
AXf9Kvp22GYI6avG9jdVvQt0ykjiLnCf5N9Nh+u5UdYG1h4rcs84oDli2SbJqHJ80YX3M4euKZ1T
hIgFJx97WWOciPbFVqKxsAInKJFKTpSFzbQyWlHuk5HJ96Czmupbu5Mahv6RRFpc8Gir860A27Ba
nO0yu3dDC6be8Cg/vaR/bDWONZ5t3M9py7QaytMqEZD1xml6bKDbEtE9d1vXGLN1P6V7j2bAiOPl
6FHU1EM2gd2n5PAn561sx4eRgwlhWxy2rdxECecsWwJRgPgorpWbPpb0U/rA/LRrEk1oGuDLnTmJ
aW7z5Mb5XgzLgz1GDw1RFWHduGtPZVX6Wcs17dNPzDX01saKnaLC5kr842gdzWW4Y57C7YEwB1N/
9hb72rYwsmMwZey1HN1kP2/RObcBJnf8E9O2azXIZ3X7DdECI6tPpdxW+NMnj4D0StJzSrnTcIBu
Jp2tXUADytE2otDFzJjBtK7bX6vA+arHBScHAk4FISX0mdZ6Q3ZY240fkd84d0OPorBA6knaGY9p
UX463fKO0apdyZanrCwQSicOpVZv0wHjEWYMOw3to1zGk1WD5iPPoHoMYsIL7LzEXZqrmlkF2s/u
HBJu1Zw1QFdwFrjS8dL/NUkD0GhMNks+v1bsZNtANAfLyRpKbUmAbWQcR6WmmUX05zak0rZlAiit
Yu4SJ4p8OIWMHbG8APpG8XywUnTcjemHgd11m27mtFR2dENGr6B0NeTI+9GOBLWL3RAFzq6snddS
Vg9WYUXIoEcOD46ebTw9+hhHXESN08I5w1DL1ueV23lbTba+jvLqHVLRHZ4sapu4BeqcHnubSDFT
0txEpLcy7UruNrjPHohTIR2VAHYOAPRjNJxb/nNvipamSLaFFOuEHmsz/ANiDJIYh1s1ZOuUCQNZ
e9rKcZkL6cvjZOJmX3JcUQPCgbrdmros1xq5IiQHTyDpBAanqETcpD9GtHC1AheMb5b3mlUTFENe
WaUicRKdnbAVGpWrVcEYI5C4N10asrTEQzwlz65k8x803dsV9fJcCMNfmzkvfxrXEzqmTRVMPI9J
zB3ZyY+pHMCp5kRHm0Z78ivtAUP/i3ANwqaVSgeKgK3bA0cSTkH24K7Nfw6NVXTo1r/K87D2NMWm
l8nAITMj90LySwTDCDLN/kJjoUyOPQk9PQ6EKDNXAJhV/yf7l6ZsI/RCY8f59Hgnwrj1LrJ07PNg
n9N0TGGeVObeIrelZxIYwtWhhu5Iee6ExFfb06SbikZs2vSvzWl20Y7UV5buYlLWhnVHaLvJUsNU
42O0RYsJi/Nem8mzT2t2F1XynZO0TlFFniJJsjancFkcU2xMLr6NPU7Rf9Os31kcz1Jc0L4AZTW5
CfGuWFVmUoDXvi+Ohp99uyYnXM/Ov0VQdiEhthU/jCgaFhfc17Nd7zyaK1hWxxPI6fVckmo9w0fe
5PAMk+KAr/gDqat+N7iQ+YT+ZC44vzjSQwVIq9ep8w+ccpzcm/dR0p4aHYmsEeXf2hx3m2zmd4ts
IzRduoy2hnIo7W2+0uJfZezv8AiwBS6Ow5peRTtwbX+ZjDdjjWBbGPY2T8YHve7+JdBhVqlkspsl
NpnJ8BShVixbxOkcx3kUKbqZO/aHiiSqlaNjtloSyU4x0VazU/9Lxu1fPkw/dZe+JlGNoaALGLQb
XeiZPiNZHMNY6Jd1bfVrhuAR7S9vIfs3AAc37maho8/v7HdiHR4Dh3ztgJ63BXcw9HWUN5r/hXQX
3wycZfYBjis5JsWZc24+hYHOAgME0ArLw4JVHzAjowM/gXxEqUGgE4GMUart29k99DYuUHOy/1WY
zFZO4fR0HMxl7bnV1yRlsG9N+ywg6ayzrr+jBb3pg1ZbFZ5+5oB9Sko2nCXHLjm+ujhF1qUZV/uK
rZryLEUip78u9KxDK2GMEU3tJp4iLvfMyb2vSREZexIUA6dkGGjQA7ACjnfoyJn19s+uKwCIRP+6
xur+oeo9+nMwo7/sxp0F4BDMr964KdEqy8NCdIs2g8kZXQsCeTNtCzeHKwTVb0kGEWZZEG0jfNuy
mCmtNazkRhNdl7yptwhW94tZX6H3GaGYrXSTjFwOXcOyhqrqrkuKeYO285iAGsUpV25Aqv2zi1HH
VJncNezOwDzCYchPvTGspq440mhl8t/VR0Lq03VKcjeJvOS49QbtCBFnGx8fPMdXyPWZxwNKkexH
La5vnNZsI2Ld/B97Z7IbOZKl61cp1J4NTkYaF73xeZRLcs0bQhGh4Dwa56e/nyX6Ar3qxt3fTaAS
WREZcifNzvnHudt3XO+7YpH5pZ+7o8cfISh7aszgoYuMjzoyuS6M+hZ03JWGyfjWjDinA/UnAKXb
x/RB4Rf5ZjTbuDNBNFYbvzhe3bC2Oc3OqnmmPIPjoc66k1voI2Q5O23/Ow+y+ADCsU09Oo6Apc9E
J5yqmZs3GLkfbUkbEFcF5xhBQd0tLZfqVEZUAVl8GD1imsE0cFzF47BxBeH2DaScF3wXo7yJtmTi
Et0BW8mDN1c6Qs8hNyp4VepYwGP4IQmDUd8ADrowL/AhCQ773aCIOfQzGjW7LLwES3B1VDRuEgPG
RZTNCzaz6pSN7WsRJ9anxUm3wQM7aKPLNDq4/7v+gaYxWhQILApI/wREdpl/yKc2Mh5vb8g3sge5
adLlDs79BN7kbCA+77EdBtRRFm9WwulrG6CNtEsRjTFwVHYfqMrWnVjKTVxND8U4OVhygZ5ES4f8
SD7S3Dz7AopEGPk1chObpKViG0iylS1nHXtmAIWQXnKyK1e1F5J2Nru/3NnHx6jAqZZEORuBYoQw
scxhV+YmzobuFAj52HeCxEXO8GIRrzk+yCO4P+d9Y58HEVylKl4Z8DkLk4i/MstPKWiXDhUZiFKl
pIlrP1cyTetkGt7cEUFxIDK6R9tm3RL2FEflfbESkjDq8aWvCNMqLLbFgv7r8NEq5LZdYgFma70V
gw12MnwmfYN2hVRjZ/oR4ywQbkL0YNDwjfKiOrEXBGWt3DqfkKaVNOnJXetb1bYpSi7xeu7XYuLx
yrzsNtljsA2zfIGNaD9KA8FxvbAldDU2eZG1za63ebOlj82UNaJhiJgUBaBYf2yGRpbpdjyT1fI5
W3853k5B0GNoKsRL0mAeT/Ik2WG5fSKlzSEWp+Q9ITAH6yrDehX94WSO9i4X4UYEWOwwgXSH3nbO
gOHEHvKUIIAGUSpAlIhc2pgxb2WMmPOABpGKInP4GBcZbqaERnm6/2hWmtc1YxsG12YryvpHxe2v
rCsOwuu/RQvRFgXEs4SIHwjbvNTBeCHVk6SdwGVcywlSJfhg9Mtn5KxvcUwsPEApOEBOYBJKXx4O
JyxPfWh8GFOVrAk/uatGzkx6GJIQZOLJ9FxKUaP0aEXhfUiMiyBRgMn8QN4Tk2HvnqI0/knBdgh2
wKHeOgeL3GVmt33NuszinX/acfDgVs1+zMiqDWruICmRdyB4CAda70r/DUF2ehq7+TLO1S3qunud
jvWKorSAqODx78w0sA8/VBlUGHZIELNl8hA7UE6Y68g/Ci0qK2L54kb47pPI5WWgcIDVudjGyC3m
KnkkqAtdcYAIfyJ4c66W58UcsAfnb75cPrKoj69lwocGUrtdHAYB5fFaiOUEJoAdLVeUaLbN74Vh
YSip/Q0lCapQzoDCr4kwT66IL8zHame41ZnX8TYSruZEDXGD2KhGIz1UxLS3eb+WhG5Utk71nWIL
T4xxM8f+METDe+Omz2XnIwpwZwaRbdfjiuMdgemNjipjfCKtKPmSGan9YzSfSAtl6m7vcRadcnMC
zPCy18IfNnY0vw84ooOe05U9Jiafd06vZE8c+S5//GV+EeizpzbbV6NgFbDhD8Pikzg+OECFvFqA
O/lq5EYxppOVp9a2JmfFYG4AzeEqS4uUoK2xvDvlfLNV/AbFYhPnDloV+vfUA2ayZ/MUBv4vOmqK
zWyhW0kqgiMQVs5huclSSlA662XJwwa1L9uCm6dfOJKOdAO/DUONYT0g0IXhAETa92gzNegPnC+5
a19gg+21ZAVH+2LufWx0ZVNBGk5vweAe8G/24SVnYdgtg/GDxfUYgyL5CynWpPBDLxVII+6en+x7
b3zzYoa1yH4HXvta6rACgbLOS9FRgafkhcSf714Fu464Atri2HfhI+Z+fKmt+cUyyTtreUhKs9jy
4bzpHxHHI+eK133ksrE31lfrdzfkX/MqLjB5JgoCPviaAMCmlLU1fVIjtu/MWBF5RtKreZtYBECy
mn2Y4GLFeLVKa9KlQgf80zTSp1rQZka02qkU474N2/Pg+cQxrBWpVybUC0z1Ls6916wz38uyfolj
9Vmn4pb2JD+QRsSajT3FWXAoQ/EDx5dE35nvo2fzlYv22s8FU2T7GJktoXHw3wALp9wBgCD/vR7g
jSFGpYM+exC3wnRQ2gBCrKhbgSoviotPpyY+sn4++nbx0hRBt/Id7m7iYUjyap8XVbx44A2jyaYW
1wSt9ATHQKSlpHyT/aNrnd04+DLanl1+Ooy5/EZNOVHcY9CcZeL2mdqjsJlN686pCXo5xgEDTWjw
G22zNleDYK2bXzz0vY2c9kii6Nv5NKwr7xIp6hUhRAN4cVAUR5TMK3JkkKpO7ask5LLPXPY8aph6
UBNy0Z7JpbgsbXJla4T1IDS/IwZpqv/O/ldMvEyNDyAzw4NnlpS7QW5OWb+zHPdmNM0nCSn5qnJI
hUvCTzILE4rIB4ybMX21OXY0wO66wSyULSgz6iz/YdZ8NAfrPo8Mn23IAVJ/B1A9q7ZNaFrVZFMY
M2ZV2AB0PY/rVmJts6zmPpAtTns8uB8D2oym/ow69S2t/nPpAF1iHorM6J96a/6I4gJTehw/SWfG
y0j6pm2vXR4ZIptwlKeMcDrIyS4xKXtECdlE4rDSibe03ucNCCRO+pnV2rk0IaXeUYsPmKex7h6N
rH6aalLPmgI6N56dBza9Ql9gnn9Im/zREPMnkzVvEQ2k7OCw3Q56Z18l7spSZBIa868lF5i4uuSE
0Yi0hili3PfVwbZ/e3iXWu4hVBk2Za6L8zw07i2sh19ufhWh/W5UmVzVc/JTBf1naGT7FmsrdmTW
A8v4g+H5kLTe1h/aD5YhSJc3tjLi9qN245EYX7sIgmsiLBM2BcclE45gQeDBJ4dZnxmoIJtIXFXf
fhem9TviNYmbHSlmn3NVPiw2PuAs+a7D9iHBZ7Ru+P8iSD57prHJPeySbWG8ElXwK0ZJVYUj1Euf
/RClcMwIIzxlGXRiML4uc/FlLGQJCbokkhLpgdoUGT5/HrGqeSu8/MeTUN5ecKstiR4yvKUk5/lu
fVMdL804v6ZVQ4KD/5EiokLViUo72lgy3zSFw1DQWnDaZNxZyctYwNj7jXlhoiUWhSEd4j9OzEcd
vd3ym10YsrFi/U7ofTV6f6EC/moZ4QcMfcHAFvykQ4/yPmJsNcBwUiDkh2z5YdCERYQCrcI3wNjL
tFTHySnvvRk+iRwQj3gKPKYjlntG+4R2pLmkEJ2fY1nmbWVW4QF4tWmUty4qUJAWmGwy+OItYPPV
TLaI34wc5JJ+WZ+hjXv32NthB/iSHy0r35dRcXHM6MP3/HzjgkjurfgQW4hvA/1TxM6Mszp9Xkak
LSwIBts6aiBmRy2yXuy98phNce6RAVKfkoZDtbJeq8nd980MquRCA7Ux44dRMHjMhIrYQ8BfMUe4
PZk253TcnMcJCY1j68Hb7N8twzx6NltiNEooesAHZvtwMwzue76Ic56TeRIthEykDm9Lu5QXgnm+
xtxR+0zFO0IgM4qcnOYxRqx/RtsTVKStEhh/A4Kqzz36lRRX3UOdXL2gM/iAeLMDtHGIkD3bDB+m
CVxmrKJHiQLKsxPuWj2rYRPMY4pFojw9FcyBQZ3tJH0NKLD9X366JQriK6am5RE02xXlcDMb59kR
xkEZQNqJHcS75J2uWkyH6bLvECqtFSrspgq/hRiKa4oi9O6p7FVlJ7OyjH1AYZ6/UL9iB63c2UXy
UbeSYr2pOtgjvv1lpmylKZWz9TLuJxpCm4NWiRg4LomB6/eChwHxXr2Zk9G+KDvbkF9P+aPJXNiP
3NCL2gGRUybnKFIK3eqXrOP2VAZETpoKasV0VXePUmLtcEq9i5jjpkjCmCLCejrVOUF5URTtKaMo
XsvI3btQS4eMNXA9uVKciWr8nDMQU0tNbN7S3AURyfo1+tJ0rn56yWnPbgu2Vp9iK3yN46B9zkOD
5uAA6ZdReXiJ1KXph00V8w8okH87PlvrENJTUlbDPnPrR2qQ7c0i418DIQSy2bWTfViS5ShMwHdi
FL9Ve3cS86m0yU8bGDEhFtiZUyV2nuoJVrSJr/QjHlFKECi1QGPYp+5vu+OPZSz+iY0dcKj5vER8
IB5xa1vbS7bgEkAL7mDujX5mf44RXFNGtCVIyVjz7BI31bCDWwb9CKwnYkTsZvXzB7+PvgaCP1aY
vOyVGUuUfUL1q7CM16RX4gPXsXjFRGUGjRySvDTyr4CkSLdgkkFCEPnGruhbUni51VBFAjI6NKEs
qXl00w5iONeFBK7d7SA/voJGdTrEZLnEjkRBkTvMr0LcfQI0MtX8YvB69bvgmdWfLRxYIZrD2xwX
x2TutHvvrbeey8qSMI/VOcuLa12wlAt4FoSQWyKHt8uHn2GFmRn6UONpwIc0bzl8ixh1j8XLxWbH
EmyypaDW/ud+jbeObvgb1PgSVoxY/Tx8zwnzk20uD16avwzdgIU8RPun0EoYRZo9gb1spiJ5Zbx5
KeL4w3OLfVPV9tq/5SFBMgR8k1JDH6OqsAwrlNhW9oCcSX0oZa171qkqh9WkyrunjJhSqsC4e0Nj
oYOoA3S7CwEzNCojJoDurhRD4k2waRHI/ikNFEtBX/7CWcMoWDVEgAq+mHpkze/C6dAoe1o7lXsa
xfxeyUWh5EM3ZOVfdjOQdxbYZwMzJPqCfSwxcJi5q5AyeyfSVtSq8q1jHZEuvoSP3KfEbm6lIFol
8KZ7URkNu7v/4IREPQ7BM/ulDZWYXgPT+mTxwj00U5TNlwWeAWDiUNFAxNkbubDryAoOeJntavmR
BL1TE/cY/ggLorJGV12loEGYLB9oBFo3/c/k1HI/R1O/it0FqqbiqwuF/4WY721aRLH1C1xypY32
rCM7qTUoixQZKcvsv1HtPVFkcg2N4UDVfAWSUh5BtsYVGD+Sro8hf+CsMQhkXqOgRJQIyYOtKZgQ
5M0tk5ct6qdhfmpy77cnTMT23GV2UghIKHhR0T6hw5SbtHnN8FDzNH0ThtbiXoweHa/9bYnpJapo
DTfSy2JOFknhLcCD+yFq51jltzI1ztPAjhBVnJZu0afPrkwwBvPwRWntEFDPNjNW8aubEw5ee3UN
wp9+VwQRoZAnjmU5KBL/Vm2Y71LiUMlfR5vgJ5j9XEUwEvpvpxeHdCpfAl/91JZmcweoPsXBbDb7
rKho9sPOvIsyuAW3RITWhYgACVQcO+soPZQYiUcVrDPKPSaKvPd/1/5zQOWL3eOoJs22qRCwRn6/
NZuUTHMXTm6GP13HJEnxgQeXyUxtvISSx7OYTjlfQdUTHTgV1iPOlIdpjD5AHpYzn9aGRG3yeEOy
07ww2QK3rltG9FJ1RDR12zI0kW9zqsjM3uNUbInTnTCjPMx0TndcsiINm71Vy2s0R2/DhBBdOPCE
REx5PaAl+p0uzU8dpZkrt6OYtFvwEubVE3Kbge8eYPnFQEwV1pAmE8hITwipUP6E8F29ZQvCRQ7l
eIg+UtM4+BP8opx/ZsJCqLK8Z3bB06jasw+yFPTZc93zHdg83gAWKC6C4cnwyqdo8V+mhYojVyJg
C7333uSdILJ+Q8Na5Jx478ggdylcEuSJj4DwmKFeXSDgJZx/+qlQLOaUw5lkdLWVGNZlUyb7MMb8
53rWntKNnluN+GWpsmltFaAgXhKRilrb247AmCRcXmSQbRM8C0/EtK7oqp1PVqdeE0MRYGwaMPVG
c7FQrNxlmJOSUAiyPPnI4X8aj2AZ23DMzWJ1yPJMOguUINO0VX5JOBfrFS91+ESGYg4dui4Sp78j
d9oDmuyXSLWHUNEwmSc1xGZoMkgZQCOkZU//vyVk/l9aQmwTxPl/agm54nn6175l4qv+9af6173P
//2vn7JLuvn45z///V+//b8aQ4RJY0jgSzzG/LHCN6kFGX9U95//NoT8D4RQIEjSdwTDgvD+W2OI
z7/zLQsgDlGUhJH8979U1Xcxv892/wPtlesErm17FJHY9v9LY4jr2C6NIBUjeFXqv6/nCikoXLBd
3w886Qeuyb//b40h6KfyXk72gPDl2YMT36ViEe+d8E5VX8QPxG3oJMA63IuJpK1wTPcyHs2vQG3x
GfYc93b5vJALux/h2NddXftnTwJ7Bw74ZhGdQ3f0N7ORGedmKr4Q/izPQoj4sXBg7ofYPcmo/nSR
KhCoRpRSSAzZlaC/x9HLa8zbbf/cua6/MupOHroxDc4gTPe6N6uHVv9St5/oKaxtbCF5dIrMeZ+8
dmtWMmF/S86Nj1IFWU2/Mizf3BTeeLGJaDzOik0jGUfvbOcgQhWB6Vw2zZYYUWfjc2RvsvE5pmB9
O9u0OMRZzSb/B4BrwBFtHaRdwjyR1dDVkAOo/sYDKSSXhfTLS6+Er9EhvU6L78Iq6s9WEvHJABFs
1GLdUtXGt8aw4psDtbgprPxZBnG6s1C0jwRLc/esy9TGcEJk2JrzJP1cvH8SuBtnG9vtn6WU8ZOj
CV9kCJCVg3VNZ7QVbi5J3/PwnnmjILZHZxLZL+WCmg1F23AuAvtVDq08ojYhgpJw5YhLCp8oSugk
Lwc8lW2ydn0hNkk9o5Aw6uJoO6QtOCTfna1QoVlVuqIjCLtLyHBC3nX6FmQhtIjpPFb9WDLV0dVL
ccynG4XbUk4/+LnGVzeQ77kiW6YUJFrxgdkXO6t+G+PSnINeZWds3QhrEux2vSBpsMPa/Vrn0juk
WY2fpJq+y3geHlkauEzDZj5nfoexDwGAqlAFh2hDDigtbODn4TnsaaIRRTZsTQh9JMe5exzi9DF3
g+hKis18GNpNy6xP0UuR4S6Uz8HSu69pnfRo8OIzFRHTfimRMeX536xK2z84t47B3OSfs8PCOgYL
JZszS7dHxQOIcFmuOrrRqbZoCXBu5mdMR9466foEBwP7LNbFVSFr46UKyZ2wa4albuy+MpOfNS0U
4yKzCqnQJGHKakJQ1fQC+ffWby35wJ4Y3/75RVXekRRqdY7a6immRoQMmiY+FyLquPkkeW6LvDc5
epTICEGLBtu7o49042TXRUoekPR7lHajecoMohbxM8mh++OMw3IPQ7r6gsG/hLZpcRgQJUZ0WXsk
YQxUsZ7oPLNCpLlBROZjwudndupSzSp8KNNqxs5ryqNpwWVXve1+c77t87y7iUjF29LMyEFES7PU
rx74qJEm0Y0VkU9/evX5TsD3zeGAJUftsUzF+9bCGzsWBdpNCWdpFXm49sdEnuMsfUGNlz4VdjVe
zGZkXXJ2FDXXf2hCxsnk18EFvkiDLkGxGaMwf6ft4qf3vOEna/60clBrvKdYRq3Wo7lAdGcxWF+2
q0jU7bu7NCGRsEI2h9nroF2C4GBb/HGx5JvplPkSK984iew2QrKTJ8agzDz7SuIjwEfvNQeYZsoJ
iv5PZ9t7owrNXy19LK91aHyGtfpIRnWNTZW9+KL5FjOqxoGgFGYxds9smHl9e8h7Txg/5WTW96Sv
aros5bdRDvUlzOGIYZzNm1k/pI6V/kQxwEoyETZEDLrYhZ01nLqEc8w1F/qH5iIgeDG+J5WDa6pW
9nM/kMHeVkZ3LTrKjgY6cUqCYS/zXI8Xy5SXNjYQY+FmvMM2Aj1jFY/r5WaJfqB+g0i6pTYRRodL
fINduuDhRcqVRQWpEzsMr91HMMQo6pi6jFheaKO4VLZEHdSg6I7nmdDFNkr2tkShBdCwapf23DpO
+z3h04ud/tK6zi/fJo2ndRCjq+HW28lymzZ5hew9XYggMGNSIRs3+BuJ4AgIrGWVRD+65VJuG5en
irchZHu2mfnoACjtGC0YaryibnPm8DHdGgzkEQGnBwIHkVJYX5KX9aVSv13Lu06CZisrw9JaDtVt
mN75iJNdmEFVuaQL0rhZYXI0kSchbvW3BdEvsCFUULlEm+o+Bv9mONCYVZRcadGU9AXXXGtzFh9F
atlrUuhXKXlA56WmYcKwkv5YLt20FSQ2R8Xi7ZzWyR4cgsb3tAhVa0RraluCO1tOwg/nUEnXQ8HH
6HJYVG+4l/z9OKTEiXIY7yngCe/jT8KSRPUo5KSSxcUC5z0WHaHHw8IG1AzmZpyRl4VD2a/8Ocfx
bnjbZjS7K9HIKV1UlrH1oSB1M2eqkhH+v4GewRbxlMzTdAmn8YG6nEQ6lxAV3coKKu+CPADhmRej
V3Ec9heHKIAFhjSMcoyLeYQwy8yPgiahXWB1BTaDiE6j5gpYb91ROo2nnG90w16GBmYAfJt6g2fV
dSyKDOjJtFJy7Hob4AiKfdvPJvNyGv+mk9DdBtRVo/xFxxH7vfHQSYCWJMmdYwOpjWST0pvR+hrK
lqcu1H9hN8VyPZjJZW7neZf66ISHAcuFIqJml9deeVK+nz0ic6nw0nbZn+Z7iGqfmhNvfFX4ADzL
kb9aUBQ6AAb1LGykp6kj14k2JBtTwJKtZlLNg2MKInQonaXeJsK33rX8e03k9/fitPMzopEyiN6n
CAGnlyTjnrdXIoU336LezB8S/Qv9Yv/3F0WirVmWdxvH8CEvHOO1E81Dh1L1FznH/gqURt5i2M5L
4lOy2g7cUI3vd1vCgMXdYEx7mBL74Z9/ijNT3Iu2fqXeYyLyfUjOg+v9kYZYrpBxeKWRkraMISjr
1SHEVI2Z+60MO1LuGvHUD7I40aE1rtL+bk9XiTFtEX5zwGkBrDyFp77xnVXrc3qmbN7oX1EpEi5e
IUJz+uPSnWFQMIMUwZEo61/jGF4rZTZoecMnhg55zrKZRDP3lycobi45Na+9k++zkdR6b+ztNRmz
z21moTMtAZLm4poYRnGmHWq8MIGe6bgkyzPYN2AzeLUFcuZ5eqpGiJmwpGe0dhmgkBg5z1mmBdRG
iOKQwWmnCleu2ar97dzirkdgvnMt3hTHr53zaBYoVDyHJiQ6F8bFJKk0Ma/uZFPMgPtxp5zupvpu
OBAEMOziDgcPW1vD9lbqNQ63KTG21paQ0/DJ06ue0ktfp9e/XC+Cpl4JHb0ctnpNxGWR6rVx1gsk
uTYHW6+UOI4uiITo+dTrps3eWekFtGETTfVKyvuwxULw0rOrIp21t4kRbm29xgZ6ocXNDECtl1wG
ZnTIuNIrvQAPwhzY9NuTo5djPPB0JrMvC/ZmqNjXMZPEEJcUirFZu5FWlNon0SD3Z/FWvbn2J/dd
6pU8TIu124qXiCpMyc5uERFPRH/yyC1tr8qpeNbKEZZcdgXQTztP7s2CLxgkQIIIGEV48P3kw9dQ
wexyVDRvnoYQBrCEGUyB7AnMv3Tt8rm/jKAOZJL1GoMAixgLnXtS4QSJl/SU0Drn2cXV0vgFOMZS
tO2a3Iu3evSugWFjqQS+WcA+QvEQg4T4/PzrgE/c1yAJF/iBEIptAXpCL94uwvvog6pgcyWVWhcf
Tf6IVAroZQaDwaX1EOTOY63BmTopjvpCxjhB+htSsl0IkoPPi6hrHkVGN2AehcANkVwH3zMNu4aW
dwdMaMKI2A3PqFB/x+PvVANHKQhSoKGkCUxJ6LIO9sq1281/Yw07ORqAMv042lnN3psWZD4eDfEa
rApBrShteUkT91CDZjHs6IobcOpEQ12DNa0NFPZZhyKoUAcnxNQ62vaPAiVrNFwmNHA2gaANGkoj
zcaBrSbcQICzCQ24MZE6W1+A3mHlvNT5zQObG8HoZrC6scutrWfmlxgUzwbNA4b57YHuLRrmG8zv
XMN+WfPaaRgw8tonaQHPSMPdDhoq9MEMW7DDcX4yNZS4gClSkEQhCCgjEn1Lg45+WuAKWnZj/hAx
PYBMZhqijNPiWMQLoCXoZZ6EF5wsTzmopqnhTUT0vKEa8qzsndQQ6KzB0NqXb7ydX72GSRMNmC4a
OmXwl/u2/xFgqhXYKk1E6tiAtlqcdqv5j+LxRsS6IQvgx3N/R5Ukh9VEOdq/hRq6XTSIm4PmQrBz
0PAAhOC8UxBfuQip1AUBbpMMuFo8lBoaBrK/yyQiXdj1tlDqyyIfG7DkGkw5d/mIQpdeG49pLNHA
M8HBe9b70wAi7WhoGi7rC5McDlxm3rEb311Q7FbD2b3GtTXA7Wmo29Gg96jh7xAcPNCAuAcy7oGQ
d7eJ3WDtmnzYGkD3NZQ+aVDd1/B6onF28PZKA++1huDZxFdmYa/xrrQfdvYA9MV+RiHJ0jeE6AHj
T1TArIxr+w+8D84PGfpOMjQsbPIaoQSISgiBDmZAaoqA5S/cekHy4mj2QBM5A3xCSMEMkYvjC9Jd
7nm/JdZL0w+DJiJSTUm4mpzwYCkwg33bmrboNIHRwGRIGI3yraMwgg7jrcdygzhjIN2muEZNSZoA
hMhgPc/wIxQJnqCJjpUpb9YMU9bBpEgYlSwxX3PNsMC0BDAuUlMviSZhbE3HhJqYGZbyC886VI0m
bYSmb0x4nFwTOhS3Qu1Yf0vN9cSa9bE0/+NqJkhCCQX6a9EcUQBZVJK8vCJ942JAIxWaT0KQwc9J
xQXRpyxcmead5gWpTYBEOGgoBU29CYUxHOtqbDYeM/1auUW+bZj1ogFOy9XsFkZ5eC4IL18zX2Ua
6Q4bb3kuXcSt6Y+jWTK7s363OC7GmQ1X6i9A/MOpaXZNaJ6NQsbNqJk3MjP8LXEeT117V1BzXcwW
6izT0cisg8p2xMWsTai8XHN6GLkfJ6MDaEVNM6PLYYfIaVSBCWyhBNGwXshm8HiBYAshZDeJ5g8T
iMSuPpmaVxw0w5hBNebUIU5+MT6TkWPtOs1HlpZC81B8UmTlYUBAGOmKUR38mtSosi5fqXnYB0x7
u7yfp1OpWc8MofsKiP/dNRDRZFRf37OGJ9VXXD9mWLenRbW/Io6xI4z1suWoCbVt3ZRjg1EC5rWD
gl00F0uAfL3xtKVF87SeZmzdcYUrojmMBjEPrWZ1Tc3vcqyjtdacbwP560ACO5oNlqz6WDGbv0p0
xl7i+c6TVyr6prsV8JS2kMpGVO5iiXoD3GXfliRNpu+pZqE7zUe7ENMWBLXQTDVuskQz1zUUtky3
g2a0A6brEIqb1h4sb5rzhvymTIV+XdhwH1o8gB6nKCh6nCeX3FqY8xwKfdRcOg+V59vGKVfXRHPt
C8pUhJ31GXXubUKPhhJqHZAHck7cpH3MTPQ62ahzeFnvq9j4anxZXhB4r9DcBkh5FsG25iM2y9I1
wyNGqDAl5Nv2h/qkkvZq2P30QE3GA2k5M3JAJiW7zrxVEozDfrSnHgVpQBUKHwi/0CBFSmvkJ8dQ
1X+DZa4I2tPmeJ3fA6G1mYvup+UZWllDci2ZvZqihfVRjr1TiOsqOgQ2UApIAOtmX9Yh0zj0JbBE
z7HWHSNHYULz31Iq6YEus02jHUTVo4J4LxPrK8jllnCOI9a8l5pwBUTd6/IedBw/aBKNYT4vfumd
IBibm/9siADbU4NyJv+TaasKOmBVV/rm0pVS6IqgfwD0UHztXS5OctpIo6kNCzlikWwYjR8RIv6I
znmWlI0cq30kF5BAcOCV5QApZT3GZhvBlxkSxIL6wK25yzmmua5JGS36LcuSXGdjSd2GR8CFMfFs
hKm58+nbyDP0K8VUESUYVi+MVC1d6GKCX6qZMbaFHskY6Y4hxU2oz2/95JFF7brXyh37/ewhWeil
MdLuZ72Rg3unz4mA6AVtrVMF5wWBwlpqsX5LjOuAvIhypt+9K7Cb2b1Jeip6t4n6p7Sqf8c1Y5id
Tp9j8VAm5dmJzVuR0wZcHlRBBA84tbeWUX63S2c/Tim2mIMQ/u+SVI+CdtMAWVtILJifEi02Rb+t
NjinkqlB5tMtrQLUi+bDOGMYyMLzzEmd1JWJEcQnoD0gviCpN9Hgv2NDPjoljmXhf5dVj6t02Dfs
AtxXE6WjxXrm7iVBRuMNKBtjo43XtRZIRgbKASawnnICo2I8DMcBke2i61pwLgXCwVHXZNvYr98d
r/8tSSVgRdkMNjEcLe/TDjvuPUf8saLEzNsWHdFrpEwc3eax4O++suNF4/N4anz/J7PQ2/aD/xrY
5idaur/ChJAnNnEHHU5gQ4rm1fahgmeXfLKErLrSc3dmy1mJ7RLJaIGxrlryq+zwfyK3OIoQrrSd
yr0ZAhHEAWWrHYlT+AWtbVdVFy4CZO0sIEYtkS8m3oeb4KwJpuKVAR3c08o2bYCNDW8Z21rQrpOE
SSEAXZaKDiG3R9hagNvGfGFTGNKDOsbDbjZBuMzy3XS5PwaFMlIP3XmByrqXHm0KwYcJ8t/NaN0n
BzdnX8dP6aR+pIkuPF9aQkVqvhEMzfw68989/fNLbAOOH/75n0tgticqAtwN2RIWFRYgWYt5tAqM
rnlK/Cg6tn5qka0rdRNuerJEcSJVpt4OWuVXpjNWQMSM/mg+1KwXqyAGfGOzxCY3VTfbGCFJK+8n
SksEmRM+U9Rz2DG9cmuA7G7qen6OmhwTbnMjEmQ62px4t1jQ20K0hzD4/kNsDZsk9ynFRkUgKHKw
gvDZSvxuXwa6bFYCBbc4YlSChtLLcme/hMZrzUi/NsO/aUuOs50iSCDQmHiYLqZiZQzeSEsjV4Gn
IG3wA+ctV6DqIsYkqrumSlHp7uFR5dbZDG0/k3inzt7/oew8litX0iT9RKgJBAJqrK0XRyueQ80k
NzCKTGgdkE/fH3Lauq1qMdOzuVXMm3mTAgjxu/vnFesP1SjFkSPAT/JqPAz1suR7vUdwT71kuuRE
Akx+u9TOF1K/6T6799rgvMS1ihrFJYrqNRIvlwF8lTuwzNyJYOJ0LEBx8mbHMTgOr/zp3XFajGpb
g8nSJqHwhHNpt5tC7KbLp2pZfKoJlRqrmgGTh52Sqcjvnrkvvp+RvKtPjAjexKpjfrKYnBpQPfGz
Vvba8rjnpqC+NnYHb6N9gzc1rcAGBxBD9LuPRku86x1th1ohE7e8U4kXsyKGIDURIeV2e9Q7xuB3
bhl8pS3iDF2fT5nZsh0Qk6t9so34YN6iRB2KFNcRIXVXdu9Z/lTjFCL6NOJrKoGcSP3I+IID3rIA
z/4MyaO8mJrr/2hit5XpnzJM67U/XjKBR7y0um5t5JzYTZZn5BWcSGlPb9SagHR13+bLFpOep3za
h9QR2M7BVfFdLbqjvXy7jBAJp4zGSx875zoc7g2jR1AgVuFgBrICQmB1Au6gtaeHyrjkXHvXDOt/
z1jC1069DPloPaX+WyoFpGBZ7rLxORWaHgzsg4merkM9bJmd4O81gbtOEciGroHrG3wGfcdDMz4H
KUO5rlEnYkKCGMcqdyB3cYJfmsGJkAbvoQpOzmC+UHaHN3aqsQC5dIqBczN8PPU2xxXYR5BfaNLN
s7WyCJB0ts09rvU+bMnpqnVIwJnHxeuY4+ne2l3VsUtjlaF+k7+cMI1v33oyLLUgjOlM1rkR4Qnt
jR6UssduQopwGunfajhn+rXTrQNLPxmSJB759B5zJHUBRBDOIgrvJST6vsuuhH8eCyRCz2iujurv
m1bTCVu9R032GtNl1jnnqhuPPv2AedtuzGKGnGsR1B7TxX1XJHz18tpyrGl7fxtqdWcJi2NLmb1Z
6h0RozkzSO/X0mUN9E8idTBeDrwdAaqq6cU3d3Q5HdTRCD0HDdZoCUnV8wgYz2hA9dnFOuO7j1lr
uoqZ14ZicTAiY/YczXW+mrXO6MlNnnqlGDaF75msXqNqZBAWmucY3JIS4/OINEkWGUHLaW0Mybm1
pt/axe8W3qP/PBV5iaOmH/ewN8fSejdI7u/ZxTNWQxaJPmwpbl7Fxkw7PW2cJA25ynH9lW9e7OhN
TQMq+ZnzzFu2clX3zShnwjDFe9YLyEEFVJhAcui2bTg4AbY+B+1zK8cdSqs+RwqXxPCdt/InNfO3
mDMLUUpwfcy7EwupN5RiXM0ZiTcIKqWUb7OR0M8WXyXAzXXaAyhBeVpp07klfsjUL2IqMvqPM7t0
JGnYlixUg8cgJJdNytsn8M1l9drWbU/kuINuzqE4Teb+wXf8feGeqqj+yRJVbeKioLDMc8WhsVFq
wZDuraEicZOlT9qjHAofbjRlB59hsLQmRhs5mxJek92CCLQupdn9cYAxHYy8eCw4pS/SnG1V33Em
FnYlTV8WD1LRcJIiqb6JRfdhmpBAe8AJ0uF4qCd55/ZsGPNr39KiVRtjgoyQ1ZuQ+me2P0Zj7DCW
550qp1RnNEpKs/AmEQD7BpgIhGpBLoYUk7mmBJvfBORVGdrpkuM/CInS3OU2hrn0OY5gmJbqKllz
1tpD9Ejtt7CyXAYhDz76w9YdGeQo1m8mCq99xb3jqxs1kRJiEl2afuVGRCUhM2TmC99lWvYbYVX3
XPX8deVNJbctzuVu7eBYshnGDSN7XdFczNk/sjnj+SvVe9k4FCQ1LH/GCCa7sXgqYXEmLTpA8VG2
6NUQkpEDnrJK3/nRwttyBYc4fEtcXnjzrl1ll9Q8JZckbD4tFVwFAefA2/t5tkipTBV8HpEgInrj
l+aTq71hJ0uuUYP8gLt2XyuJs7esmuWiBi9ZnZ14746DXksIjGxaw1cO6ULMbHeWbZ/EgtNLQiL3
4IGWc2VBN5GF1TqbpvVcQZBlNLoqm2FlzCmiOqkYbNu/6UleetZj7IRczEzzGvtH3joCg0GP4d1U
vDJT5K981/kdcKLFCmEfLMN95/4F48QiNG2HIJacGrJWRAzTaa5e9xxK7zMrLPcgbfkgR5dpcfSe
mwtfrmOIbgfTK0MKytoszR03+N0N3TFOuSbaLAU0qpvcC5ZQSrohmgZBD62+D9XBXOpDdLZjhAh+
YsGikhY5jtL9DT0Lnk11BUNzPw13cmTzFv2wd3XOz93Cc1eHBAM6s/b2evbyw0BPVYmbAu5agSMt
OKH/AvDPFjYSKxFYNVC7ILd3Q+CwQWBax9B/UYJHV7XitYnNT90z+yCL/5KM2dUT8Qd60yUoNbmQ
lmIHrsyrwt95Di+Lv1eRpQ959MrFfd2Aqo+r8B4vwg/f4gNNjT/YSOhNSJ7D0ITlzo8qp7IeDfA+
TsUrsIc/04R2NylB/N8lr49LfGZW3XKUlMtNE2gGfFTIK9fYzl8xXBbTV1Zz+zUDex2XxSeY1k8H
EnizVQ2DF1rhLqp4zBuHdrhR/5QiotkMvkk47EwjugXIWiXDAx7QT1Gbj3PdA5zFUF+mIV/AdAsK
eHRRwdxjBsu4tAFkG7yd99VIUhggcMDtiGFS8hW2hyThuXM8fZoXKyiD5P2cyj+dbZ2D2j4EdPI5
01PjV6ciX4LK1fihgvpLe/5PWt05rvpj97O7Iix+B9EHvEsWf9qW+TH6973gxioNF0ANJ0jb7FgG
QVyHuX5kfGIqztUtxBJyD+3GMPTOUtbRIy+4sloOuTpCfCWl/CFN9oKdpjsFoVS4KzQ/3PRjcrR8
LpMWnoDUeSNvJdejFd+8gF5Q22IWHbd3hS+ZH9CaAOwF3Ykkiml2OwwIx8l3Mlbg6BqOA1O8vthw
ul91M1u4m/weuuySKjPcmoN93xQmQSz3I6yA+0NpIFJ+4wf326vKk+nkT8mEwXyij1F72xRyGonD
8rY8kIAibta8ZXnfVYF36tF1lIENm87kMaN/1NL+LfLNB0TExUDzkI4cngszfsJC9qACqztg1eeR
0mSjkcpHIRi2SJRji1kYoU/F7dbnLcHoj7E4nBdE6aNZqHTHtkP33E9k0lkNBxT2DdjuhEliklqb
wg7xV8TrQVq/XL97auwOXOZSktBwY1EIWSGnvHRxsCOvd+ynjkOlXRs9Q/0lHAzaO2K5y91nesZo
Y+h7OgkTPCk9OluVgS2ZH1uvf1D1fNR27m3aMT+URvEQkAXiQDw1RG4ogxxiezeS8i199LOIm+zK
SnTHgPQP/L53O0cUbIaFwxX33tpL2F144+RUfHozMXvELbEyenQYab2UcvLWjDxzFDn+wsLeERHQ
63iIH6wc+nbueyDyuevMpb/0zpyMsBJb0ScG4t5FG90flOUUg3J70ZwMkF5IVgXhXnuEpHOEyhWe
3ZlmgCLnCYHvBnYiPykwtojqzl2dUxIDKiRkYsxkHC0dvJh6j0xWKDcM1lVOjKdj/KXtw8jJAu7w
xI3YcV6UQXvRRD3qJqd416k7RJsYyg1mpF+tshE0EmOLi7Y8cDjlGMDEASsEdM+Mv2LOuYX2HAoT
EkYHu/lRZdBuLZ0QTOdOYbW2w/Sw+xO5UbvJvBC9nynBWvSc2Yy8/4zNOrvkDWYAcAU/QxO/GD16
NfjUkLAFNiEOl3//+8yOh308NSe7QKKHyOGhWNECyOCr5xs0YRxsAtxzfBP3nDWgKzgTrG5Ooe3D
DNwdp8e+Wrb2wDiSVvdMWdPtrId11l3bCJSuqNy3ybX/+II6xD7eVSSLNtAivSUd9UuLJDpaSXBp
86LiuEtyTGlWlYr71bjA1YUGiddXbK+xerNEf84w8REt6+CFT0D5stlheF+GWJ2CI3gzfuopc6zZ
3IuhvA3awMnkRl81cvmAQTiSIV93y8Mkmn3YU0xGqSeH6srN9hmqc+HUf0BRDVvP5RwOl247xEYJ
15ubF+YJm2PkyPzNYIihWAJsrah55ZK682fLhMyY3EMV56+AlExufrrYlRjOusKoR4Yh2uFVfMnn
8GlmV7m5M+JuqF+YUy9kOvPkN3qdT54DfaXrtv4QSKAtOcG+hVddt/YPiJ911FmPjRMAUknbbzqY
i2PNwLTwBqjTfc6Zf3gtG5XtXWMGTxE8sofaa0NzCeyHmPtx8jkH8Z1JUHBVuW6/mk7dxHfUQjBb
VRZ8M06eaweZcQUS5U1YSBZMTzj42COIDjLtte3dwvmEURSHt63vZQJule8zFxW/3Q0iPQbNEtQV
PPCcJuGJFAe7jf4SzKON06pfioAyXxl/bOj0gTWL/nZM5szjVxlZbzxeKj5HDcNMO01hmJJu4J5d
wmVMhDr3VpfvRzW/GMGDG4T5ucAnQS9ScnVFdGdWtXHz6c1Yw5BWu2U4ZnAI1OEV9tFzbxrOLi0v
g+WH+67JPc7U+TZ2uNLQUto23X4u6V9DF+5w/mFKGXduII/KEVcVto/slqLTZ4I9P/juNwVROlyD
w8uYjnBxLFYH8z6rWQTjSeYIzu7OSMgtWn356ZrBq8PqPFmHUA53BajOe+wr1VZLxrJoRu6YPg9V
REuZV20jpbCbRkRtPaI9yYmgMdOiMTikpjfuUj+6NFyUzxXVtCJDU+RZce+AwnDaL+aLctCRtOW2
60yidczJfHJRuZC4i4sjuBIMUfwaV8rC6BQkp0YXB26yD216Y5FoXuZYj9wL2YUGbz5WLYGXkrvL
xTHX1ey4K0vYBT2Bld53WvAklTP1o8pd11n9UDBDv/msgStL0+VodpCTyuSGAZ5olw9hsS+Ljoba
0EQ9h5Rbjv7t7z+aDybhwEWADdQczC+0FJEXZtFcW9AXbglYgg24O3hIeKXKgATnp2ODlM2AWdmg
LoZqpkcZeAK0VLFOLAh/UBQiJrC0FrqXwoVF6lfnKr3WdbdJClq5K9tYy4aEOpWu84krAfCUjzBW
46WpKrDBTWht+Lbtc1H+gvaZrnvNJGNW2XPXgQMq7RlXVUKVCd/cnakC4ur9ZSi9cusHmKvhLu6a
Qjx5fAqqFNYpKhBLFHW791kE5CwP6AHJTUQeZ+ru//66i3PrVEn93gZ+dw+RCqwy3L1txrK1Cac+
3QXGzfCd+H5aTMXD8g9uWhdozrTlNo53JQYJYqWIH4wQsdXvKcb6+2G1/Jp0MEuAZUr2Yy9owQA5
v/v7bztE8Y3OKOn++2GaI2TksHzxtDrhmdX3AcKe59pcpZ34LkNAJ2QNq4GxAAswartPHes64SwB
nsU85oE8Ie28dGil62kwnY2Xlo8278RBTqOxzrlxEO1JNqgJ7LuaQg0jBjNKbJZZIvgiowlfmxR8
bjc49srhaux516YsD4WIo5P/Ar7AANOnflU96GFwE/hXbI7CsEY8cMZAd9lLDXd4kXIDgct4/vvB
wDmIfKtFFjGtD4kwx5emmdd+aIRPfz/KNKGR0YZTrSxiOKk7HoJaRRs0jmvie9YtmtEjK6CqNirU
3d+PiL/KZVwdcQqLHlFqywXBDUFbBEBfoqR8YTagGAoxYvn7bwU321ngsneNkhzr4JUvPC39vqR6
feMUVfUCpyMm9edQIg0/C0qqWZ7tznROqYlpbDTM6oWqsYmnwoUpuXB/I9MIX1ugH2fmNR50RI/K
FgUhi3A8NxSqgFO6fB1lEj9mKJvaYryMhnVvWkhL9BDY345zonKhy4ryo5HBCaAbTV95kd7sYg62
U8ZkVamBGkV3utT04eJrAQnazs07qcpjbcQOZ2chaMUzwkNvTxhicv0MG9m4L3lhLX53HRjea4ZK
4xEb5zJlpIBPDZKXkC+Yi7Gcynp6yoHahMHwFttmcYm8BGgbz76VNiDCPIZCPZTLrKMwLLW+22zo
iBLQ81K5nJ5C0v/7KmQEMY4GnehUH+OqzMq1bP0VFtSarjhvhz90m9aUUrQFUS6U6o/CnQUCAMTw
ytP71vKCLQupmwzXMirepExB8zbe09ClAA8Kq8X05ZEMba1yX2bhHRZCCgMT/RC5UrKQ5ofcAPgg
64GZ1uIvSZnHY4AqdATXJysIClungRFci54MauYVnIXYgy79E8xc77JMbWscVLqtLtJfDnABrFYZ
IHZ6pt+s21H/SpfhZsXDXTOMonI8Ig1/DVT9EiNuCNUzc5J4IxiZBWaCoJmN34RZ17bibfIHbpiT
1eKIb0sskkAyolDhL3di9hF/elJVA9CPSYmdQqjq26EkVSivOaQ3irgTyoyY3zBJcdaOezeV0WdY
GdBHMVcb5GYe5eg8mAbmocmxv/A0iG2EIyDJ5oV9jxemZEwUQVHZL7uhYYOexmttWAGhYvs7cCU3
mbyjfS00iTObMFzHVpyT0OVnGauPyIM/g+F5p9grd3AV9AZ5MTqbVv2U5mqbq6q/FL44ZCWmDWMR
v0ihCVabYsM1AH42WPBR8K0L/WYD7yYCeOTic2FqLxeXi5M6D21D3biXqmccqx4UNzehF8vdVtEw
rqBr+tu254huC+M0MV200HXARk1/sorV0PJujRucIsvgbw5azDWqP9gWzRBVwuPLQYwdBB56lho8
b+FdH+NUcZlqAZRk2We+AsX4XAfjQ5hmuLnj6SuaHX8rY5SflkpXVeb31Is/p7V02BuZliNA35Ma
WkVuUW6nWsA+8+3HDCG/AFC5EphC6kD+on9hAAcYESGMOFnQZbDu83w8FzGsWIe9KELCR+6NHoH7
z2RFnXLTx/q1yNV9pbo/wg++2tT4AbOBhbBY5xGVUrnZ36WD+JXYnJ+m0LiYg7x2gEB3XmFg9SiK
n4pbOAzF4WA1aoAj+T3PCUEZzk++N/yJaFxwEJaz6G7gx3HkE0qzKAdaGx+IwP/yI284ejzv4Zxc
Pf6qlc65u0N/BHDy3vTBS+LbLx0C1TYpqtvMXz8G4w8ab3NoHPlmDfFXzDJ0HBMCgPAHNkBumQIK
NvcOUV/E4Usw1NtZdjCF/V/Y/nej3Z3RA+lOkAOJZWvD5qL2LC9oUthvhHsYhfssMGUKD4y+VRrE
OZ0nBl28rLNxiDPwcu5rmvglS83CGJ6xfeVmfDVazk+04ZD0VvcDvK1jxJBbzMkWj/2SiEIuAMow
KY+5QAUoBiYAu97cYeRrIDZbVX8KcjbIkAMKzAmP0QsTRiS9KrfvQS3lhxRLuwwxB1r87HMvlmeQ
+M26D+IaZX0kapGOFH9h48Ch/jYPEWkiu7hVClVeThRGlMAh1jq21NZjdgssVux4K3BgzLP9MZsD
51p1S/L6DbbmMRzoRpoiw2Q8UmxNKlC3jAOfwTsYaztGz7FBFLelUeFSSCmKcJcgToa/M7mVsq0P
Hn8KV8fB66F1JB4D0ASc+gqZPpMpO1wZrOM8g41VyHPO5XyT6V7tJjXeTdSCEul3kouJ4CLC6lfk
2DdcyE9lrLnRBcnLNOX2Ji3dX4o9YWpnCHEzckw7ZCfmqs2uwf/kCvcJ6wycv3iCmUabRDcnUPbS
6txI/WoK8nR13/MiNiPsShDq0i4r/LRo41WtPmc89BtOkmTVi5YxbfinbCprNzkYWIC4wakSX7C7
izbEu7A0FdREn7zIeEp7+9mNoe05A04Y7fYnulkzjI3eMesJCMFh4+dlkonAjcIUBlglUxPJ2WDd
VjNSuiUoG/GeU+DhuQ8Up8j8I+UDfLoTgqchX/I++p0JtOK1a2HkCLQx3Ge+euAYOiAqaXtbFL+l
HnfK+nGz4CtOQiQpIvPZjLFNGP665JzmGv6H1UTOzuujcePaJlERGjj0XDyRAFyxlFCYYdykHZyT
TL9jw0V77PF1kTJhDMLkWclNv/CuDQf/pskllG6oAQe3czck3cLaAcQ3J/WFFOSIA4sBQnV1Hb4z
WYMlBrHvd58AOa8nknGB4TCZZ3YlYua9eUeRZM5gycxA/cYFq0JOE2CYBO9uzJs2aexmMmIf7Axa
FrviO+vT343J4xCab7YFpqYo1r3LyLe2fJRwz0MNGcqPnEnORo3NU6Kio+ruY4EAEGAxZfqRP+uW
r8Zsw+cpj3HNKTRVzzz0mc9IAbO4YNbq+QJrin0GXPLFwrsBtUT1q1ecZENdCHejE7SRu9TX46HS
1VMrumen7xjitRiAHgUOLZwQiHy+SRUnuLtQ2l9EdM6jZodAKKzXuBavkdPdNQHgNUoTNlCEL1ob
D4pRa8u2fah7+9wL4mw9g18u8/w2vz0jsWsODVVrDbzl+tZzadoPVn8ICl7OMRa32bOBtk7Om8yj
j7RmXk39NTsk4yFTvulOXryCIHqD84N7KppbxfA1/1MSeoKUN5bHUtny0Cw+9TkA2jyYrKAVbEbI
UGgjnGGkyuJtafTnaoOZH+0j/A7UIR2GTz8TOfe8mST/RK8yHO/jaMhLPOb7PJm/5mD4MFvW3DK4
KOnvmTpsM9neUWWZwUCCMiyn+uSrK3PTfI1H8t2Fwnt2DP+hMHnnArYJ34/ijXBIeeh6k2HXcCA7
WqX4Aw6338txuOuy+N63mrfGRgJyxvjGqflTh/5nse5E9eDXz9oxv4MxYe6L6dy1v2ub27+0xMXY
SGa6/N+P0KHhYMrZjflqGXLQU6g6bsIppmONErGpg4SBFdaSJvjFWDbeom1wd8N6X9uRAC1RVnuX
iCWUAfdI/PF9NId+x0WWH1mLOu4z0TF+ghgz0VSmGxCzhA/a7jQtdyNITFwDOP3wqDzbkqNd25uf
pGhnVGC/xutNg44FBotA1C2W5k6k8UfGfMProitEL72b0+HZcD9NPVA83msY1xyo5lh+d6zdRQJB
UnnylTT+Zz6xYoMG4Qagf/w5IlWTAMJp3kBV3ynhUWSH/7RIzDfpMMMq1qaT/ThjjYOibr4m0rx8
+wsksxn3v8UYrYbfslGCYK4zGec5CLZZzfTRtuU6N5bSYopYmuYwZQWAKtYTYc3vHY92qNGrptph
ijxvI8d/9cL+2eEtdhu0CV/9OFFSM+MsHvhfayXK5Fil9p9bC8nV7iR20xEmD0yxQIGYtQOcPHZy
8Sk45HKWYJHh9EGw4eBh7WWk+W3KCtZrlZyqUHen1oUTFfubujA+aBsZDox64pGkQd3SxUKDyEqG
+qFK3a+yQDRTHqaSuXmY7OouQFJmJIooHO1x477CCkSrAFZbu/LVzbhtOAH3VFCPgzKwoFmLvcP7
MDsqA2vtUQTFU7cmY8xW3H6YrlJM/MiShIy1DQa6q0RhLcQSKUj5tik2b8eWrw2mSBKQVbzm8IGn
pCbhh59tO82Ycry42cc2o3y3UujmVHRlXXMkokjdZtC+Kx09UgX2O57lixsCm7dz8mGReqRU/tnE
TWiK/qVxku4uyQPQfpWPBTx6QQc9tczqEIIf7LppdsT4us73NpG8z3uXmMd4sGNQEXHr+xuvin+N
+SeC8y+XdX3Dm382J8KaCYQrTZ790NTcFXRG5csQ+Mz+wOx7yMdJ11krIwXUP+DSaAmsANfIi23V
kLNWFVGFiWmzX9wgHL/TfvzVoSuve9D5zDrxVk/hxaUnD+EGS7a6dh3eYiehAEuPt3SsIeFPmHdV
+avqOM+7VVNgiOlQzEKKzdWO1OzBjw3uoS1xqtxmyJBFGF8BrTA9q5sXXXjHfpJLdDbdqwAAXJnU
v8elghKLwbDjMyT3vpZpfqy1/yb4BrWd+6hT1AptHCzYikx86/cqG27NkMSbwYGAwd0wg8mW/fHD
qdp3qfssp2TbqXHbZCWWghIPR6BXI20CD3MUnmpJyg83qQ1l0EgWqimFmYAInQ8xzcjCxWM6g3xL
3OhHzFjS2jriMFK9jm3k4K7M7A1Z6XOoHJq7OqT0IHjmoM6RVJgVbkSIq4CmTdCwBCXijTVgu5zD
GUFXFye7aS+h4ECDl8bcWxazVfbFWPYkZToj2TWZebPiuloSth8kiqOzlw98hp7PeWH47dXVd+2U
E/pgtPHjCXu7pjOgJ/y3ShISmLJ5R64DpteaBJVioK45LdzMBQsusgu/uJINRT4cT7r4SBiaIWKr
Rrp65E13R6clKB3IG0lMColz6jcsq7uzGdfnQ51ttAfQaoyc51h8eoPl8Eem7dAF+E5RLRHMnH1Z
AjDGhqg2fal3njura/ZLNBjZlBnMGwo/Ge1hQuut5MFX43mgJa/15WnI6XOgos+75xBapfs4yjEJ
N5k4TQ6gs0GovSsywMbBu2wEgQday5VtvTD3C7eNT9dhorr2CKsW1/VpbCuctUkGTzKQ3aW37nKD
GhM9Um8IxnfdzIJvLvKb8qxTN7bcuFuKPpy3PiDrB26GFK2Z05AguCcbAfRfs0vkwTWinwzLkwu9
6C2hWK9lsgqXovqxBvuRu2t9U71JW5oBVZRCXO5MRnJ0Qh9tbsIGZAb5Wicw22neowohrGD9GX8C
VHpcKeg0sjwsgbChmW+DOzobTQophrfd8KJ4szgPmCaOYriqvKRnZpwuhiSJW3jqSS0g4Lgzdk3L
JMQOSxS4otvmtrvXhA3O5it6MApZIq5BOdHsGCZvTuTtS3MmK80uKQlFX2UCZ5rAa8rUKP1xXKvZ
R1AANFVZGn5E5E7nhhIw5B6Nbk1HNVlyqg9c/TT7PB6AAl+Nhk07suj8zQ1SoG5NKXquoB5J6AfT
d17QksPgPDjIuOPuVdNQz6+0vZVtpsNwwX19g/5OZYoPEJHF4Rv9fz26mKGID3lbWhXhq013vWO6
J1On1VFoDaGJLofDklXEQL5M4EvG71FRb0RhMVKwvxmHg/j7NkaLsDynXiwB2Qv5vvSWEbYLp+/W
6eBtibBB9TN2Af1WF+Y5n1YnyCW0GEGDpl3PQ3/m2soKS93XahBPMDZwe3bdRIa9AeDg549cGFHC
TdRn16KgeBqaFVO45wK86sp4oP3YXQdzRllHgpeAm4wo8papozwxFX+1aNKAJ+g5m4AXnW9atbcM
IIpBmb8lTR7uakYEq6nnYtEK/50E9v08UljTpUeVTluFVLXtNO08ucbm79E7fTTo/VGJw7uLiS9W
JvfmkuateDhNHhbQELfaCqxrwfDsYkIv38xJ7C3eF+euGcLnAiPhgM3oyPym2GPS8sAh2u42Disi
mHT+7awAjjAKiT2ZzcpepA/7fYw7rPXUyU/9n7SF5zz77DKTu5M6TZ+1x9kvpi1a1SOHSF3uavKl
QsEtFiRHGOulwSrb8pM+z3bLyAFieGBhqmxfTGl9N5C08oKpp6seKpAwOxp1XzRpsij8cJlvt5g1
+jTjEuQnV36iZ9gZwTGnVRawPu4fGYsNPsPrNA/ZpggFJDEWQDHznElCIJvYbn7YLaRwfkY3qrcQ
raRhwxUPdlPG+0HWGrycrWjNHO8iQH3b2ZzeLf1dYdo52878FQ90+xZMmvzsyYMzuk40AfVUvji9
1zDTSb/tiOafoYZTbVm8fI5dM6VeftqV/sUX7bGqNngyhYdlQn7MfvGihu+5hSSYZH8zbJ8jhhB8
PhzyMtzF410eiQ5eXfDeuN5FDNN7bOGUMUYD1rmRMmCfxE9uLg97GZ6djhBCoLruLYVCsPKz8tqN
rykxWBwq5brCPLVJsLWv5GA/FX3y1s2RuSJXiGT3YvDZQiNDeZ85QvFVBMvoAs3buIqYGLbVk0Br
PLElMlLi5TrMNgEugLIbV5vvcFRJ142kSWcu5+uUwWnUoU2D23pMptFi1/EpUUnrLzcV466ful+G
5bJ79DYvfu+S/xwAM4c1f8RPBf6O+gAXoNrOwjnJnF4GgoRnjjXjWeSkoQc3mE+Gw3tRlOoSDN+V
0SfbhAMoZ3pCNSoBhGS9R7GDQ7NGQ6jKGTG6VIwr+3lfD5LBiEM7Sqv1+2jTfCR7DNGWLT+xA1D6
x/h0RiaGhkR3InSkVciUx3bvcb3/sDMwQXd4yq042rUdYr4oHseSTjADSRfIBL6OOPzJfPOnNga4
LGPOBttSIz5p0CIehhot5M6oGhyoHiqHWT3Rh/tY1e4btAhGammK/kjolbdmGQljHV47efArlKxp
fF1p2FBjVg1kM+7zBSmQL3UndE5yfWOiHU4Wn7/lHPHvXFSZIrnfYZw1caxWwFJEKg4Q3FnL8oQn
IuVQp+eEX5rns0YiFVH0klqes1x8Te58JI+VlW2zrBy3JUdNMqHpA4revDU46ay1hbfH6FHiKrHv
OvF9CH2o/G5C81DlmHehFUJgLikLzSznUlPRvXcr5woWBEUo6eSxcnp+LKKmm7dG/BkLsaliRnuV
4GBm+GFwAFXirGdT/IHc7d3acGZmaz1OGcenkLn2XAfhrijM12GCk2KoZx6fBeBd/fioNj6RKI7V
BnZV2gXvfY4bRSs+0zHdw1t5Cmpz0+GIZ6WmUagsMm4fKBkVbxSzOvyx1tGdTLmjYPuJJDnMGrHV
/rQZ0+Nfktf/+h7/d/i7vP8/2Kv23/+Nj7/Lampi+Cj/8uG/Xz97/bv+t+XP/Nfv+ec/8e/73+X1
M//d/l9/093T7vlff8M//Uf5i//zE9t86s9/+mD7lyf20P2GAPGbp1f//QT4Epbf+T/9l/9JJft/
8s7o0P4f8s7+GXT298/9N+hMShQBIX1bmQJV5r9AZ475D8e0pccvmpbjknP/b9CZ+w9LSdfzHeX7
hO/5f/8NOjO9fwilpONzTQVQDCjt/wd0BknD/BfQ2X9wdl69jTNbFv1FBJiK4VWicnCOL0S7A3Mu
xl8/q9T33m58Mw8zgwYMWVZwWyTr1Dl7r81E1ydTnn+2LwzHUyC0v0BnZFaw+WA7jXqN8UMGSjyf
IAXaU4lbCZVU1Bi7mP7oaiZYGvX7gOlPOfFMc/rIsebp+Y8qq6+hcuw5j35hN3cECjvHNNMRjFDI
4fArngQKegQ7DAyd5xkboIcdsF2sTw9mbLmgqYRboFyD2thsBx8Ljofsy8EYofyFldJ/FspyiPUw
dWkXVIjMSWbFXpqF5C1a8CkxuyGIVaYOOugTZkb4DglvT3vYQLeD3o20PqyPmpMAZGLRwRIJY5Jk
Q+WSHJRfMmZktzOUh7JTbsq6xlfpsS2lpJ+uLZZLg8HNkUy/5tjfDJmz8ma6lPGOwjX7VX8aHRp2
SdYyFuf6QULv25LQFpgU7tmA+zzrJpUyHLotPhhkGbOLMqksELbiISbCSgaDgkjDldqZUKUT9DJc
kupj2LGFw+/lSFqMBHKyCCso9ajw1Ky+4F+j4lEWxkeoENaGjQPCjPdCwa09R2Gu4V1XcK9N+Ncw
/A+DAmLnjgRlD2LO8lTwFtDsBXo20mJqGQXUhocMcxjWQNsA2zb5iyj4tg6Fe1I47lyBuUuF6C7Z
Ha5yhe12FMAbIeHDbJVPM2RvMZfnZIneECmtcsjfOQBwBQJ3FBK80Anc0qbxsXe1nxa+mVXcxx8W
RH4iq3Dc9RJlMn5kQRxPiVobVkQCgTyERJ47BPa5zv0Qm+TVgiqvYZbPaIAaGOZYwni0KIJhYNdK
O81CQiUT9z2Dfk558OKF2qcHFT1T/w0o6aTO4uy/b0SPxBWKugtNXUBVhykP3xthw2de1U+RjsJa
S+pP4b8w8eOQvsHZNetQF+VPXH/1LoHfDqTui0TTl0KB3R2dPseM9ch1LsZgk39ly+tMWKQOEz73
m2su+49lBAJVBGFtf++86ptMxIWPl4Uex4Jdywcv1hmDogTXkxmNnrFuoNG7UOk96PRVTsmwxK94
nBW06j2FYk+cAplCP8Z8RrGWMlszy2JXw71v4N+DnaEXCxFf5BetHr5GOPnDYj12DdlFnULozyMG
1PxH73b7XsK7ERMVq+OnR2v0upVYjC+Rgi9nDrxyRvqoC/CmxcRt1Cp8f1sbH6iP7vHW5Arvj/RE
EirkqM2wnAEDLnmLd3W470kGsKO6PYDkkI04J/UyqyEQ8lyloAxfLRUuEGKHI8PaOphcY8GoJXuA
uOR+0T7EmTKSUOCrqIIlTh8iLhD0HwwiW6aHPJLbIUWE5Rv9Byls3xrrYyT9wCMFweFoKtDkUarD
XJcCsR9o6UxFJ8gl+26VUPcGKmrREjzk9sU3ZPH0uBzM0caTlqC1II+hS+njVSqiwbPJzCSzwRHV
BT0O0W7anOwYjjBZpB5WQQ+NJOqG5Ae/BmfSUza6ZELgXds3lvEDSNF2cT+l+BWHxeso2J64qFpY
qS+TRnntO4/JvKR4BqZDoRlPPqbdUcgXv6LZHaNetFVcRVvzKirAog+tQxpdteGjJN2CPcsuIbTV
eWWrBZa6kkQea+y58dZSsQs6X8w/iT7lr6yyM1SIRtLEz4Y2TzTlwm9ZP+/TfFhXi/Zpcxr3hZUF
Wd+m61SFc2AIhoWU4K9sSG8lvyMJ5eOU4p8tEMW3KuID0syz3TNhGM1vdTDgcx9VIIhjaIS2q+R4
v3Pv9LR/m0kPkXQM2cau58zbwnejXcLVX1tauoPyfuA08UR7iTIXwHwOe1pFlPTSXUVqx5tm8Bh8
6nji6thmWHfpXH8ssn3Opf6WkHsCEXDrGTONFDYXnIy4QLVJQgocd+hKSabkUhpq+YNZxwuRkQYB
7zWgXZuUDKAa7W5kwxy71t3UmFCkyWVhcivTh5mpAhfdzfS9jAVlbsGRWqhYl9Ie7urvNWU9kqPx
PVbxL55Vn1tLf00NxKakO+jKB517+nNjzM9tQku4ZsAt5owUC6S84GYm0/TOlkdjCUPerGJoxGB9
NqT4JTSOpTO+CvJqxAI8G9WLirGx5PKLIfEaIszBqpJfIkIoHhfRhbE8KThO9lqpUBytp6+gJLwm
dDEPZeW6IEHHn7FasgjpcEFqys5oL6V3SA3E/VrevtqjfohMXGwR+6hZRfREuvVMDNC1VuE9c7nQ
nqzPE6k+BtmaQT+HXz3OC9KLllVLSHDK9iZRkUBWF7+y7bpbdHB+ZjmtF0VVC1WQEPSVva6ihbRw
Og50EpW/l48cl8aURD7nR/EBhoqwWTKK0DPs7AHLpqMzEU9/FmQZYR2+JO61UhFHjPCOBr6xaH7j
kw6IXHspdCKRMHgfrah/crEpD2QmQUTDaf5Z8XStZzyEPwLzAKwrYtpRKAsVvbTo/vPs5I9tN72h
0N+PXXxv6aBWaxMWnk9+U4e0sibPaSDXKeKUxd/d3g1tRgoJXeSuOYEY7EAmpWenMY8QKV9SS3sw
VGjUUqYPw1h+89vmu1CxUo3m14EKEZJAqrQIg7Rl2ptKhVHlKpaK/uM7Ii1dxVUteAZm8qvIVUow
/4ZYwci2SlTGFXJN2KykFzEQDkay4VcA555nFY0FfrRbQ5ZMsLcl18wF3NFZpMr235hOdDt/WX7J
ufcDCYmK/eLwFA3NXZTpZ4kS+khS6qupgroQLbvkdkG2Rr6porzoWux6P7xGsvowpKWmQPFOlNEP
A5aGBAyMhZDkLweiymDZRy2mOYpwYbyFvWlnBihPlooWqwyxdg2sZNLSKT1V39EJ46eI3C60Ftp7
qELKfM4ILbtz8aEiK8AeQ5pZ20CLC+vHyjOdTdpuTBV71jPgXhukoRWNfp6ZpawMJyk3eegfczl9
y+ikZ4YE99P+pOPVbDAssLoRpu44ZDnwAoOKYBMxZuWOxruBdGjfidimRUfJB45indkTeDD2uqGC
32H/OUUC8bXf4yIcjRosTLVE0AKSH17cswyoiLiBXWmv0F++Nj84I3LFJO7QrEkXnDbmABwqR1CB
OPkxAePMPYUdVZvNtUCl0zVFcUKjxIUlPZhjzyJFEsp2og5guWInbhvwMYUh33ur4mqhmeiqTMTD
moSeb0KzxJXQUQG7tOUGH1YUucIqTa9gd4JszdkNbV2dGwhvg9znnSuO0aj/JLl37iUDM7UPIKpP
DsZro7L7dBXi1zwUZH2vTGIEPXJAKVGfw4QmZhLhhG21YAJWCJ02RCtHRGDjTq9SZQZqTBeBy6S/
/A4Ok1vp43pgrh62DLXJEQUArlcv6aJdONZM/tMeCBUSCglJecHzShuzcq9ChPfmGDEnZKYgwP2v
9JpBnK4yD0e6X+uRPJOgLN0vmoNTUMuo4rzLzz6saiwGqEEF8/C+3NiyYGXV8osD22aF3/qRboAN
6wXXvTdgJ6J7hJLi2qmcRhsFx6BN7+EQWAMetrCiYxAJhIqxCnms0f1CU3wSYWEF2eLDYhiWp46t
xsyYAVN7b58r2laNTwxC3UQXMGUzPaT6gbWkv86jtXIGYW7bELcGWigzGY2PzpYvhttWx7zvnsuY
fAlTpVeGi3/hkwnPChLLDiFC70PWpSD0sif8kthSuICNQBhNNhpSUjgdLw0ZIGKuMAoQoGkKubdV
oiai2btBRl8tfwoKUaW1NIYgHUAY+A1yuqm9tFwcVmxwq+MghjuCDdYT8EoyS7/F6viKEur0mpxP
n7xPzSvqXYi9pgaov0/j6XvonVCKudiK+2OCiIX2CrTgtkTn7Sa0lCcMg9UC4qKNZ1RsxjdAsZvQ
JYY0IY+0BToAHAvjs4oq7cgsbRjsrijiP5JRuy4V9Sm8aUnKqTsOxTk29HTrO/1uBHY3RXTgkhKV
Rs2AcJWTl2qTm+qbuDY1FaUqbPsxko1NP95qgw7XBIL5+rgMIQNwvzgKtEx9XJwcUfO7zSSgpZco
snTKU+MO+PYG+QP+mF7HPg9TdiSh3cPeuDakiSyu9pNNL+jwzCTEcklFcT1U2zqOfyYmHf88NzXG
WumhjDJtaxULs4WaU3sijSFxCGobSlVu59O3GThBS1KtZ+A4M8VpGa2gwkW+myzmIaFKt2V8cpfV
945En7kMHZJWM9Q5NbSDO6i5KRtgoKeS6BGScycVoVsNacq63W1aIzfWmi7YQdrmS00MWyq5YvR1
Ve45lxH3ey9laW7yFs+uR25vhmC/U0G+Wozot5OXWhDx25D1O6jQX4f034ppN4F+granigZGVnxX
d4wF7Mk/EOKrET/F4NquXt2YYGFfcKUZRp+osWNFPz4QWKtQIpBnrlkMimbyo41dmTHERwmp6Emo
AjpEKmYGMcwBzl7jgZx698HO/bdJxR+H5g4jlR20c6xvhpyPo8CyNMUEfE5Ia8o0llgd3A47I7v6
qQ+DSM9e9HT5zo75lyCDeYa2SY4TscwwIxt4bBZDWANjMZiR0VIhzma5tgpF3qtxnpcaxCuFB5I6
g2Xqgzs2KPd0d7ZumQ8bguk3M3nRILHDHdcyLJsFYdJF4++QLsLNGPhSwSJixO0D54Z/ObgMyNqx
6DYT5UKu6fAqGbvh66JswrLkIVFrasiEPXl9KjE0lFCOKxov4aRf6jz+yOXBwzszLy28dNh/tC/w
PMWEZ3v4M0OdjF5icCfEcCQ8jCps24HsF1hN+c2pPDcwSeT2SebGRArXSoV1Azk6goRA0ZHAjoDQ
ObYm826WZRX0rYq+RRD9TeOewGIVBz4to87VannzBiPaWWLGLzo4AZH3RHjE9XsPkGnflbuRqdE6
1V10aiyWYEXcoEt+jbDAMOohRfNyLiFc6PKdIZA6QHBNA3dBjjUO5n7OOHELzBR+Is6j5n8NsTMF
duV9hN3Y7aHNcFRnd45c1qNOmR/piJswR15CsrT42zmfYY9Y06IN0vSphjSYjtTcEMfBFGCV6OLO
SNGlmw/6iEMupdsV6WG/MUr9kYnXjzmHxjPK6AUty0NuGu3JIgN+UmHwMNnesSViQ1ZB8ZOKjKd+
wLLF8dhg2wMY8QT4y1WueEXzKFDGE9Au2F9RmubXUbIelxmlRl/lgDJmQusjZowrNKMHx8uui9W6
KChYYxb9ISfxnhx7ajjSeRmPzBtLn5Dw1e1WNr0Z6GTdmrQNZsMABVn8qFxGEmmff8F4JejIx3HZ
e83Gy8eBpI5IBEOdbnuTLo4eeU84vDS6+2pniZe+BxvVL/eXIsKMQcL7imUdNyfZNSCPMVlZEnWS
TjdALRVj/ZZYEPqWLTKUcuvkbH6Q62lB24ehOhk/8slJN8yj/XU7+ABbh/qeXOkXk+icHfhqaBHA
ubIMSe9C1b82TWMKPNoAq8nkEkbnk+V87NaJFlFtwzpBW/Go2f0YdFgF6df/suKyRn+GXwkMAg0M
gytM0ZbmMW+XB7cmsiwWzcFNpbUtpf6iMeraGHpzsrvxl1/Ci01b2CVRVtbnKNTmINdxhvPe2xGD
06qWXE9AUVQPbQpRSpbTKdVE+yB9FkiSh4c1206kuBkfLr3iJagkG0LfRsalVx+OIxwlvYNURH/U
jHRxWfL+vctmH22SSNbt/DqUDZsbRrWgUykiq/ZnNm2Ywo7EJBlLwJRT56j0gGw4OvkoVCdcctYS
a8i6U4R1FxNlNtPEYVb7TbaIe1gyxm3nI3+xCEctp62six8ULwPGnpwgpXi31MUrDlJkD0CxoI32
lygWx0Lr1qLfWTl9l3bEWGjK5MNPkdR7mUCiWiMApSnJRTxEXG/czy001qh/bLFGrip9TtZwOAzK
MPGRu+B/3OxBGFTONqmhnaZv004o6AeX6iWlbmN3dY9i97W0XViJ5MavyUsIesgJR0enH53z6oLG
CeyADrwFhmHMtg9tQUZiXMFoXhAbQ5GyGSdq+n7ICv1IFRhENbrZeooRCLHBBpvG5Z0s3/NSSnHq
vWmvF1iv4xEvD8r60fbeXOvVaCaU7lN33y70e1iynbVfO58EwKEqbjJ+v0E/kVIM0y5+yWldGbP5
gBMFxTzQGcbVqGfdBB6FVYKuqCCqVtaxAOja+1VzSNLyLs0dRt8WkpOmqX5OWWNvEmPeaGAh4F7V
644MhXjGrTBUsOJ0vyhxYXCWFrq1KYFoQjPofkkyPekf4mWsCGMnVAmEUdjQRR7mjO4qxfqsp696
x0CscFhJepPDZbapdXRc0hQMG/a2xOlC8cUmPnLVTx9w7ixUxqjUyd2OIHQ5WTXS8GBxh1exkZ57
rl1+r5xpB52O8iDRYaoYupp2bfuOwWGXZYW/b3UmkdSqp1nTutVCyhAD2dZGMlQCl1W6SxQVdz6A
47gwvV3oFvZa7+ZdVvIJFrifrKECUNZcW3Z1vOVyygnQwNEs+qDX0NW2lq3v8iL+ldO22A66w68N
Ln+ptQOt1JmEMsBcFVoZr+g+NMBXQGGhHnRxvoV7QsxIavpBJrgIZ+GDZ4bPYiYCm0RZJnHuvsMk
YYFEwhBX72YFxKk1z1AOZ3jeVU7N3zt7evwoIPwFI1BBiNucV9i+2hTHT1liUjC/5imPzt3s9Rtt
4hcIjc/MN+UlKvAZuqOJtaTvz7rjAXDR0aGJoTxNdHk8Rrm7Bloke07WlKyJ/b1AH2rpzYL73dM2
TEEpVM1VOmZcRHGVhnBCyy55Rmpp0BYt611megdfjnVQ6s52LJAP+ZIsgNwqrnlGrds2zLFHGXpr
A0IzZXv5ib+2REzOxANUakMcYe4cxqH6SdBGsbVKzBSWQI1XtBahxQtWCa1tX3KCIx4XbNsM/L/5
iIoeJa1WLBNev+00Gt2LNQRzO3EqjqO7j9gsl92LXTDkGEt0AmJyED4zB2EhjONrOTVfkdH4B71g
OS60eV9P9DVpbAPGNWgn1xEN2pBOgt4md4MP6EBKVlGWOISbssunoDF1fVN0iPhzhC9cRlgHEGMa
1NdkWUgm1AhuL14tA+F1I0Jnzmrsh3Uw2fEaXebFpdt5gt+LmKVxdAZc3VUdBqGIrTucINFuBt2w
7snkPYD5Y/yjN+9Tlgee7XYvSMEOdt5UG6+n0EqdApNNNpw7DTtozJAecwC+nrIfX5qhnxnRkFOy
OOgB8QKOR2Hp39lbrRaH3CCVftAQ7RXAkquCpNoJehlIkPw3WgAHgQ6+c+UrTm/iawTyEJ0+xmMx
YHdB3YmqobiG4QxuKrkgTlZOFQvTMiaPvVt69V6vfnlpnhzcxsDjPldc1Qxlj/Nykl6vFH8KwsFh
XXazTkIAAG8aLkwBE3e6NpFxNxDLIHzC0qaJ/SP+AWRe1V3NpWjl/Opqf6Loe1kyN7nUmov8vFmP
/Q+B3KKpxXdvqjnxuuFYqoPFSuAuNXXJoLyicZnEZbVdyubaW366mQeBXsIrnxFjbnJ85Ua1jacq
DRxtuMLiw4JgyrehsiaY3ZSKRhgtl6TYN52Qd2ZJhUTaXLUyteFzLsGa6ZCVsP54Yi1nrdvq0DGh
qiN0LKYG5sQ8hJiZWJp0TgR6m85d715jmElrGSVvjFE6WXzaI2KLMEpdhNXROV4Ka5cNFiu3aThA
PW2f1YTEEs8jE0pMIdEBbGuc+H4ayNkr/XJYNw7m7pni2NX7vQ9HA66G7uNzx7rVUhVnyikGPwrL
UlggVUOtszVi8ytEVnUBTSpw4nhdsDhmBTmloM9uODsLeSjB18K7pKEpzmo0IlwEy6k+9wcMukch
aE7YKkIkpcOEM3U7Ru6bTSpRgNxgOelmTWxHLK3jbDxl4zydXA9QDjUmxqltVMakO7qQe4ZyZr4y
xVp86hMzPtkLvd6ltw63u25fOrj6UIHUQ8yoAiUhqn7TDlz5gGqw/JSTVZ2Kof/7y5/75O0xLl1o
VjS9IC6DB/6+889zUpmNWzEa774+t2gxUouopT83b9/fvgwFWq7bLatz3jG5q5FR+10YNe529Xto
sHOy7e1mFvladOiXqD6V0hzp2KmbaFi5xtQeUT+3O4lcKGFwLIFRL+VJnw0v3SLJKU+3729fem9O
o0PrJ4w/I5NyJjZyLrbq8bGeJ9Hh9vjSzF3jvkWVvHPd8doSnumtY/02KXX3Za7RD13Uc36/JsSS
f71GQp7B7zv//PjPfZGA5+ymyf72tD/3z4qdWO8RecrT7UvNJeT3rZ68AIZwkYQ4f/uR24w2zrmz
B4QKFj9Gc7uu29PtC5fyf926fVsZkiXydhNCYnuK1Zc/j77dx76dLcvtJgo7LZ7gVfznYX+etdwe
dntuwrxA4/jeVxNMC3aL0XTKm3o63W4ZoTme3Aznhj/ZIGKsCsH/7c4/j/nzlNsPfr/Onx+nsRvu
msY8F2CxApikAJFszzj5Hi0PTGaLccKWbXBeq3sJ2jJOnrrzdqs1GTkkbb3+c1cBwwLx5H8ecrs1
+ewT2/xU0BT7/SX7zy3XZu44uFOxuf309gOtt629EceHUs5+9JABCj7dvnhpPZzIJgXVQG8AbbH2
rx/46hbJGI59jryUk/v28NGPxMFBDn47zir2wCAx1lki/31E/T64bsfG7RD6c5QwQ+dBt+//OgL/
eqo20B1GKTewKnEY/n58XEfF0Qu/3z7L1FMDqT9HxO3O21Hz+wO+3fz9yNsBM6PfSnKNqld9e/tB
czuofj8nTZxNLJAHhmG9AVZDa1ThdJvE+6JP3tLYg9YJ+JJlEugImvdm54Jappnn1icAB8p8F3mb
3uoxALsGiu0RJFAR4oe2pu6SY6/d2hmvbdp1cs6K+WpMXHZZYpClcsKy9kMpQtTsSfeNjIJ9u9jY
saKYoa1M2WyabkGknN0fCqM62Evr7ZqSdi1V4xarbnUdR7iJmanv+0h7jStKAEqLnzWrKSnl/Xiu
bP+xisYIFceMRJd+4SXvHoVZVAxWlp3eafkhamNw4Ev5ItrGuUwMSPANwlOtDew2rOS+4RUnGwbZ
CpehF9CXf1JdJDwFWvGAlaVmxglV0NQTynZGtVrDcpFihC8X9Op1VK49tjGz1d6BqGdTMbF9xy1N
73gLZm3YF92wNzujfKZOD1s2Z7RXZ0ZJePTMfeoy7uk0qqOwGp7iGsiOW1zojmBb1OOZID/nadaH
KEBXVG3EYwFU5c5wI/dCJ4faQK/eUpJlj1D15m2p1YJ6OvzJGOZ+DpPhfUzGe3YKD3mbWCdQ/1Bg
ex3tQNR653E0l6PQioOLJg+VLk6gyqn3FZ0CwL/M4qwC42RTkg6fZ8U5V3eHbnnnJouN2KF/Fcbk
H6E/RGsf5izUOLarpqFvDG/vFUzYOmGJdZXjWY/0/geVL4aqyp82abOrS3I36rFJabfDTRq9iV0l
dJqCqGlwn3RwiBMEaQUWghSdT5ts+B1kD4J+k+Q+7d19bNMhqMA33B1kcdGY4jBnU50kg1H+kmAa
t6pZnDuvQQtS2Cr01b009CK3RQ//y/PFiW014He9UeRXSkuAF1HOODXKuvuq5dWlcPVNZQMJqWDi
MlIWc8Tmzffqa7UcpyGTe23AxINBms7vwMy9Rj6BnNunR6hVHBLkC+iNj/kj2jDNix5r5m3rJvs+
MMk4ST5sqmwXDJtOgsBSE0aS8I6Ts0P0XF57Am/HyX7IbVKUZcLwjeHfPBl3jQXwBxvgZSyfFtta
HuxJfGs0CtTcJJBGxMZx66X0RZgg1edFZiAJEuzMfq5tLDM60/RQrZH5VObsT323IOEZ36hrueWj
n8RBlMxfCKmz504SgzJVMj/VVTLAJ6uw+JfRw8x/6iGHfr9pgO4xwKsrEtPOrojNuyim81x54tFP
hxq64VBd43bD7qN4ZYgLEEAgsBpD45UXkyfMic29Hj917cLoQmcPqzHinGo3OUdWlp5NN7u01jxh
jJ38lSyeeQmxsfMa3nY8C6zXZXJoPJzEvebpwTDioSXN5SktK/+pYkEww1BedWa063QsnaAneXMP
RYrauQ+dpxGyWEnux5Uq2FuxGVXocsZ9U+0QMoUhzjLsnbB7/REkufYkuqcGh0GcZ/O7K7vmyKEE
85qjw4qn4uoDlEJDP6M1Yrumrqqfjprdzg599CE2rvTSwJqlRnZoJ7YlVsJURULpBwFfxu9yYurR
dElzKuskhwhHtTUtExPMRp0vNJwsS3wK3ezQHvhbf0rTOz+xxHPpzwihQXydtdo/lFPn7eq0H2lq
Rq+dYRER5dC1yqzM3OrsV89+bI9UOXq0N12XFCjpH+qRM9XHZ3WdU2NYORre+773EJ+lBMvQEYwD
YNv1qZm3DSMHrfTTJ61mo1aLZTzZDdILxVprxo49fkI0qYUSa2aL1nL07OsZfQU+ki1xjPRbh6oF
Ix9uqdd9xa3sTnoP9YWOp3UQGe2XcKA3YCNHQPSUAbQfkR3VcyruiFN1dumEB2ums6EDPLsbdRCV
GhRxfDUf2KEI1rK4TMcxSi2uwwYoxeMAJWoVYUw/Zwk0Unz7Jg3TfSWHddsWEvWyPW21DPdEn9j+
tpFksqeDfXBK1spoTqYz9hkEg3SkMeTHgdT3dRE5axC0AHzKnC1Bal6XwWkvGjGVdx0NpT6hN9Un
+M1D1eSEOtqTjodQgYyRL7Jjgtnzx/t0jq9VR39a8xwJ5Miodvgw+7OAFlci1T6mZng1kV/taMOf
qgkERkV6yDomIEnyXuvEbF4i+xegFfqlYdqxeaEPa9hshUbnNrJkOMnck8m1Faeo5QCyikg7aIMG
G99g6p3pAx1iB2KxF1qbIQuvLMX0FUdE/6Y0X3pZLw8VWiXROtE2dJKeSyDcOUc+kWQn8BPgi0Pl
q4YQa9lTAGoVHUMr8x/0wl6OvcjNAH4zbRInP7ULRMjQG16W1G4vqa7tSBYh0sPy4WC3x8htIDE5
hcNVGI1pPFpIPGu7bo4i8sVC7gE3f997ewDNBBXzqB77+1ED077xduc/n/X7BW4BIv/zA/5+Wd+k
8Xd72dsTbrf+epfb7/LXS91+BJ3p30/669f6v9z713/3zzv+P1/rr/e9vRaguxp0M/mScDa4GcfE
/CKiUveqP+o//wt//S7/7U//zz/t//yX++s3+PPZ3N7mzxtCauc6NTafqSjHgzb5HfMHZLpMfNxy
WZteA1wpU9uTfF8ouOjiwHmcwuwE7worr0Rf7ejyaiWEzzGUv+Kiqg6taCFYS8Kh5mJrjJd+WeTe
6Zp7F3XJig6bFlRF9LFkwzvXoWmdtrxHEyoWQyF3Y1d8YaQ7ZsXWLSS5ltwHSBwVZxl/YFNzSQZz
X5p6uB8gaC1mawZTk3Zrh2k5+CM38Pzox9yYX940I/CF7Q1q8CEqEXlVZbWvsS4l7kJc4xJXQVwm
FythiXYrVFpP6QCkRul5iDWdt6Yd2hvHykGt9ww/5KnShbXxLMSyxN1xpiP3YGMa2Oc415j39pCL
urJ9JYQXn26GNtAyBaZlymHyRDMX36DByKm5j/vKCKQg6FQffzUt5GLqpbkUB1vLum1VeO8580hG
rAmGbSd5sxfroZ/QvUeTHAO7bV5jsExKTOSa6amvLaUNrA+RgwreqqIdtpSzVdkEksSGt53nV2y1
w7ZWyu8JRTTJUL4PiN9bmPy4ZBhgfZs1UjHGrKGxXFuXoUQo7Vt0X+ns7UpmAIEjrX7VCNSkelQR
09tzZfCY5OZJBRhJ0MVsVGSGSfeEagPEfZ3umjZJdrmR3YcYJVczmokYuz6wErqdOr59WhTbUqf5
VcnLAAfHNf0zakr+n7qpbxrUC4FktCMc91Q2A4ByzbiTYfWVmvbXEmmMbmnKMG8Pd0PBbHpM7LvF
YoeAnp2k5IhCYMoKOLLIfXI9e7BH79PPkTxBP/iiB4isiF9Uv4HyW12Z7X1M5WnzRXByCqwhOnm2
LzeYKFCEuNlnpXl4GYn+xvlHkxVNJL7TLebjKehKGxREybCZTI4JFOFmrPcLfp5NNoPYqCSHFt1/
IBLf80zPNpCsBHpwxoRZLw5tZdBjo98bNhyTcwVkF8gCzZ6x2hjG8jY2/edIunLgly4m9uFXSU8d
On/71ubeSWtlGwjNFkER5Wd3XbJjQ0i8xc28I9iX/m3aPzYI6HdTikx18gkToCf1NPt4/wzd2nr4
jbB60kDvZQTNlSnusPCptGGDHNOlGQ3g6ZHO6gdVhrnKW3ZQrd29GBjnN7nGGYf8JzBdIwWD3t1L
A8gp2cpQEFrm1/RGt1HOfBQa76Vro0vcMeTWC8mcetoSdoMqLQdnoEF1LEGe+EgdNr3p0eO098gn
WEk95bNoRLVmQjYm/rYTnKEaaBMhGmhrekdX1S+e251PCDYtU1OiQ0HZVcUxKcx4pxccAwZqwjWp
st7O8Z/jIY43NhTp26eB+Lr8sE1k4rf/IJKbdTN02MxcKD6TT+ARonLHpxh025ELBFy/It6ZeLWB
v08cEx6npSkS+hQIp/l1SXKKM6jLmG9rFxBFrKlEnCU7VUSEEHYzZZsoyWHKQQ7ACRzvHNWYpViG
gVMd/Vy1Gx3nWlCMsxF7m7y0wtnr/ej1cgd/Lgu6mEAsaVJooS2wSnvtkKEAsmTiZYwFpE9yLX3g
9VKMrwx/7zo35DmOHTQLYOmmpwwTlkXy45JDSLXeu2i+wFqDApyhcQtx19gdY5ewIqGDUI8gUVf6
BLTA2PabPuu4HrRoDkgtiRje9ns3nPfS045hmm50ErDXRVrP61S4BIW5vKv0zLU6EMqBa0rSE3TO
8EboMx+jF+GMNMLAHvmrwPdlB53lh6pNBBE74EZ0u0BRxayfJA9/12HxRToKzycrhp020f5S6Kma
ZYQAjWPa1l8L3kfXKMpjORrFkQ5/8fvW7b4/395u/eNxt/vChGfcbmn0ORh5qdf687x/fPu/eJk/
z+0TnRf8Pz3lf/F2iPCtdTb5BLpEGSIB6wlJcEg6XnPWphaE2MLANmT07OukPGQwCVBzQU3xmJqH
Lp2lvF0LE1Vqi5/QY8O5zqwiw/ZMW4IMml1X5dbFb43XBVTHHmRoyFTVP4MTQv1oafpGgGLTCtYb
m+jzWu3SvdG69PUT3a4XHvru2PiDm4L8KU7jDRutDYrz/bD0n8w4PryuJI9m2cOBNEk4DiksVN5T
7EJbarxnyTlSgwsrJsQvZFC4q35Q4+tpazZJus60s6Wx12U6ykrvtd/q7mia4SXF2LsyXLzhjKDR
ktsrYCwKcfeeAczbIhfObJMtslt8G7weHoL13CuIYIhyDtnJzhMhRE7Z/VhyBw+saYlNW2unzFJE
LhBmicpcJT38Ldearzp6BJPlQXQrvoDWfBQ9EZcqjlNQ2JfZDvG7zkLc7v6LvfNYspVJu/OtdPSc
FpCQwKAn25va5f2EKItNPCRwO7oU3ZgezteKbv2hCIXmmlQcW2bDJl+z1rO6Vj6QCLAvW0SAJptl
JpJVNj5h1DqYc8v7zjZfOZ33GdcrzO8Wb802VOHDLNw7V4s3YB2Q2h15RreTIBFoXvuC8cpEFPc2
SvNPvVizBvYvQS2uc1N8Qoo7mqZxV9niKhH5G5YzRkMNwmoHmKrpNFdQGS6D3W/4/YZjoN7YVtjv
ZH8mgjBk0SjWpnugyfsi1Pe7yKJnP+ZRZzreQU9kqffgpOfUfF9w4giN4g+jnXZR25nnGbsbo/k5
p1su3uwRbZonjXHLxvK1CtEXBMzsmRfQIXP7EUHyxtv8yyf/85UwVKRIs1LufgJHi2ax0ldt6lyl
KAUmCWa+aqI7NAVP0tT+jug6pp14b0TT3RITNJIBZX7IsY83XCIBbsS4YSuTr2IfjWdUk1kZt0wy
JuVgZ02uO3d6Ljq8TFneH7qWdq3Kf1mEadKc7XVjLYBtzProPnESNdW2UF/UNNsuDALGUgkm6vSH
mRvUNh/CAvUDN51zbS4rtXrIXvNygGJDWJvqONbwJlJnboSSr6m9V4kX3wWFwyA5C29pwI+5wa6q
zSwEPYTUQQkAo1Z+FSiJmZDy/1xL7RP0LusaBhHb0Z3H4K2OvVdi6qcNEce/fYm+BUt7ki7US0k0
0ySmJ2Srr9q23+0pI/umApcezzemK3kJkvEt7Xy0ldRZK8RQZLbG3P6iFhdLSQ/1a/eNsmdnIslY
l4Y+CZZBa4/klY0ruhcfsuYak7xjNHsqzBenmh4r0R6msHf3EENQzDVIB4nvMTzxPerm0hL+up4G
dW0EmmwX5Jqu495LnhGrhAUyrNd67ybjEzQWggaQ+G4ED6pBIMoITJZmwBdXRkkIWevZOMZJL3CM
N63BtsWJ7aLXUCspmuAKVuG8qyOJPL+1vcMYLQnfyZeikt5HJQB1cD3XVU+VbKa3djncz1jmoiGc
9lOef7oG0M0oBGjgMbrZZUykt+CWrEfkKOKEol5w2tfWY54U2SlQrFLlcmeM/KCdo14DL/O2kXNl
5dWzMaGhwZqatgbr81Cf0Jasu1E+hyP2hy7OX8BvMwRsMJpyDaAdnaEVDbB/Vp2PSls3LFvTCOmW
ienQl4jH+rq9IbR+08dZz5QdHNokCL5t0VHs5iY4zFVunIMkgpOhKGT8oYX/JQk967hvKtEjG7Xd
BW/bp/vRQ3wSD3JJq3LecNsy4zTiI16DnlDYfru8b+9NNZJf6uCOZ7C4GSamUYmqrm1/oMzSs3fj
k20PbTQFEtDhAPNfiyWC2U7Vt0Jr7cXeYzfCrKgH/yYL3K8CcSwmKRtVeXOLkzXhFYZuyngWxVed
n+mJsuZcq8HdlbPxQoOFxaBpf6oCEXiRa/VU5IoVriR3j86yI2S6kD7lQOf9Yl+b1syHnSs2g+sW
+88iKYEQPNqkOobZVefCsZ+r5mFOyFtkg+lsCYAlggxPmtUC107aEHFRRVkueXNdJGV+nhUn1Y7T
YVZsa4rWQWcUvPe+/2PENkPNKfvImKJShxIXEcOQ7boRCE9MeE0IAz2RIfLNGcSHBJCslmBm8tO8
Ve3V0V5bJuQU5G2BP97FNpZKfoxVSjFeHQzDf2tGWI5eL9+9xm8QWXDrpUFyTEX4Poo7i476EFY9
mteUGn5+dAyXcNPoBQA1rjQ6ZZL5/IBlRyRGyqRWbumSSvRIvU1GUr8lOgpOTeszEQQ7BThqqzL0
ie5Qbk2C02Frw/fL7dssRFpot+FDk5XFJsE+ztlYjHux5E7qZFGRxpvGcT/GPvjOHea9gTKeAtGj
LWMBiOfaA5DqAC6dLj58yk2YQfccF5ki2yqEW1X0LRIYLqnjfHM1Or61RYo++8mXVGQRN0l4YBN5
oOD4pK3oORXCX1vMuJqIBwSZ7VyGfGqB64p92fkXk4Nqr3McNC64qe3QAruV7AdWYsiChaG0babh
oYcUjLtRrFkAsh7nC2ZLPOSYLiQ6XXAWlOcCVHig0aXnWFtWnYfzzY2Z2foVtuiSbLPAvm2KvniG
32Jq/dgUSFYtXLyrptPEg8fsV0xU00aXbOrGNY6p596YNRiIxT4WGFtpd79TZH8ZCRTYeV5M4ajJ
KkoEv/JxqYtvNw/f3A7hfWqpt2j+gulnfPdCEygRD4vmgGFLrskQTq4DSSYLL3bQW96mGG3Gfvlt
7Hb63L0NIxOawGGQ67VMB/3sFs3bfZuBL8WUg8ki24quo1FGHS8tJtAeA2VIE0fcp08ejC4gmvNV
5Q77OOSl8LhretJfLTWzpuNr1gyZwRqmTJuxCvOYXs24j2nWyOocmys2Pzd2eoPpFO7SllwS59Qi
cZUd3inFje87031hdXhbGxMQ5I/pMbJog459DZBhK3oUbDh5ZlRHJ0ZVq51LTqCiQpWKAKW+zjCP
EqzV3IlYHn1e/kT2wbrg5a/7/hoOFxulfn4KYvUDnPeCCnSRYPdH1Psb4S87o0uri8cysj8jjJ0H
3V9bWoLPYVVkGJcmBwKTUeUB5gQKRahcST6IAldHpFdxtBGWzpnczC0zkSKhRrNdEgEqyZ6rOwye
C43EEvkCu8VSVHOlPcv+mcA/00Kjysm2o0reZE6AFaa/Vmbn2KJO6pMS+U3DvthFbz3gLNIuYWAW
Z1PDI6oYZ7GOk+4lMSc6d2Ecew9Jtui40RtT3+eBeQMn/nGcF7eKMd8YZrqHX7tCKn7SuQ6Qx46H
HkVqHtk3hLayFYkwNlbhMpJx38aZwYKRRECuOcYaFw9jZJ+IGSCr8QGkHgFEAdMqEGPfSI677Swo
uNsWVXMmu21nTgTyVlTby/tpRrAQiuibGVe8nkcqacRThBHbEzMDqxlv3N5dtzXdxzD2x8m6HQwY
PZNHQTQBCHbYxSF1/xWzwd6YkKSNogalHS7eU+IR0Xl+xk34BFs71tn98gM4GbNrRiZEtILNURb1
CC+AE98Dd8biY0B+CU3xNIXDETb7wPVY5SPvGGNW7wifD5hN6G3k7OxqRFPATREwD2bGfqTvLqLl
od3KDq0YZxxfactj1lkHqEV0SpVQ8+A0+yo6uCmNrm70dhB81axq8bv20aHvuToeYdi6Cs9aITEq
zFet2BgmdTruLQ7QNId42KCFMmkKbCTcZCcw3h84o+roI+4tgxJpoMGR4rdv4gPP0GuE9i2pAiWK
YOGMK9g23q3ZWngXk6XwhZtF/vq8Q8121Ja9B/dk5YvSGjYLN7ebrgh2ZSsPqA03fB2fS1U8WxqF
Y4jxaVdKHDRpxuhvntr8YBTeldEIcrx8Cz6OHneLUn0iLHiTV+jHxgDeKcmUFMwIgUKtPnXDpCtS
Hm0MFYbVcK9acxKywGFc0lpq2ppV9VpaNeYl8AkmO0mmnQVDmx6rLEmGsyAhp23Ld7ZQ9hGtZ7xj
ZwqJri2mYeNJRKBJIwlQN9tLZ2O/xfO6h3DcXggY7C5gbhjn/PlbkjcZQXHTHoY2KYBW1sXpr1+9
JYERn4ZpLsBt8Kd/PvCdMDwZBVYxo3rtwmdubMatSNq2jIHZLxn5W98EeE3y0rg3Qu1uBzOyLp43
Fuh8m/Qw1FCaKjldCBDxtjXRDfdauzU05pjY97Z9jQwR/ToaqlQ0ozywsuzObudDYrbik5gK6uy8
y2hladXSoOlvqbYUsbIFKyzFHc4xR65Dk1J6y3m8mRPLAUPSMRJlT7b1II2ckZH+60OKBfH858+i
4ZyWrn/683dp6T+AmM72/+Wf//lLty/8U9xc/fuz+JYxnoNihKKJCSQDe8aDL3bOhZyNc2LV1tW/
P1i9vAJ7XhwgJ4kzMVb2Xx+YtKORyFGk9jZc0KrOXhSxEbs/f/7n3yI0oRw2/OA1Hip7p8b+bmrQ
CpNvERhtdAqr6ehLx9j3f4R+AYmcQzsTN96SJ864Fcmf4SEfVz5v3cg+WHb8mcA6PyVohk9wpz4D
hzuPrWF5ilmn52A9u/JUNsFyFNZgvn1cjKz9wlaoo0BHftLLzfHnV8jkilPj0PP/IdYafXuKLdGe
pjrqTtPyW9WwjO1DYNw1CDy9/FEd8Oz2ZqJ5U68dOZPjM/lxGccFCBzCTEkUywMcDvJuCplzhWMO
ntCz27Nuf5sxCM9z1y3voYymjW8kgP5A1O6aYqlGYJxjUDCIHNvijCQnr++N02zG+OTKVhinvz74
zKA7CHErJqPhSenc+OtDHbVgshUcY89EKNvSBWH04J9kyz8xzTk8EcN2Hwi3QWGJuNntOtQs+VqS
Q7FXsBZmbBYnJrXsTdEqYuZUE7pxw/ytTKs5sdBf15P0ToY1eiciGDh7O9gEoRU1V/BHSbMxih0+
r/zUhIfWdKH1ldMH2Vpkj8cGNAAoO3KarZPXEFJOWsyhbdDss8TiJElBkpm+u0d9xDkalPnZGkPU
9UBHeKXlOelIuAV7QAYkkGbEuWJT6WzhXhvdxrTmx5kAzJXpth+SiIlLV2yCtuwBcMXvPCn8NV1n
cE4IfohQMdEkQF+VAldrlRCpkY7JOtOEd6JqM7Chsan26Sfs1t46poo2VQ7LzYKtQe4pHO5Ooox3
ERyBSjjDfUnOpsGLE995AwNZwgA4HWuKwjTNoFhWawB8yHb6/IHZtzH3FtMTpC8W7dysKiTNrr+g
08Cpjj9lGBRHqXNQdsXZcBpGUGX3ZHr9FfVIjD/G2YQRIu2YpTT6gxmIWfiUBO4bKN8D47LXGppk
4aGJyXYmJSDtKAMyGHs7EAirIf2JQ4kvuD0WHue6PZCwoutDV7mnsdITg+nFMOqEV8o2mBUnKBYh
EjAUCY9VSxJAERDi+chzbjAh//T6thf2N1scEu5Hd1/V3OxwbXqkZu2TRzTOUMY53yHelgo/LKAj
5vGk8taYAa2iiDe6ewhgd6uxA0RaJzfVsmV3iEVNmDaTMY6uLbvMnd4HmeoJaOn2CVcdZzqjNcyG
cRmdyi64jkV0zJqFqgJBkWAlGwR3CXOtI6Emzu8wj137g/iNecS5A4dTayY0OMaJGmBnHhxmjXV0
65eyWOPSvUe97e471omtm9y3sqCQxp9OxCCEncpmdX/ioLiml38wygAAYYtFHsXYVPnPNOsPCJeT
rQ87fyY0CIf86zDA9uYYvTEb40qDCwrymXxYr4ITYMCi0/4n0b3JAB6+Ui/sHfrBYbUWmjcxizxA
+cObOYa/5DWCgYRf71IV5f5rRcwDFNcXRvXbCBEGwQu4K8QDiidOuvwr5TpixWJVYMUL8YkCH5sw
YiHbU1xj/y7VfDIIG+i6B+AjAcvebbacmmMVHUvhkiYT1g9Qou4qb/ii6MYW/2KhuYlG0lQw9Gf7
jBVPaI5X05RyxA4gvJz8q4ycHZGTvxpM1lGVaLGM8BGuxA1d5JaNx3jpaUXXhAvmdXHwFqFjCOIS
0ATCPiJDkZgPR19/9ymyuYBZOVuNG4Sq6MCBY6okvAtCWdOojLcjQJKMW7YIjFPuU8CBj9zV+DiW
0N9GLaDgjgU2TfFeOLJiyt0CtOD2jYG2jKk8dLHBEqsK3/xxazTDWzQ53ANEzZBauohb0NKkiPt1
gXDww4QMueoC+ytOQqYJE7VdlcFUr1znNcgjlnCBsZncySSbuPx2RG9sTcKvK8mTKSulgozFUNXs
d1MqT02PtcBT86vZiHvRwHnUTF09cCEy66YdGGPQBfPwCTHlqnczgsZACaZmWq+hornbJMD32Y4O
cycXtNUMq3s2v3SaM4nrcDOAH4Xxm1BlQ2lellTrlj3ASg4YU+24jdHyR68N3r5+NJCJ2I69Qo36
NjFQcohJpjlRJwjA8ToIFQWQBjxYjbn7as/dV1liIoJaed20DqNu0ziGqtu2+RxsMz4b2cnzezFi
TFCz0ue89e8svE5fgUayBrQDYV3xaXN6chl4Qcl4JEPe4qTIzGfpzwkcfes5rtstWsEb19ippnd2
aP+mdVxaxs3QppfQIlKQxJRruYQMhuEdQ/SnfgkfjJcYwo53Py5hogmdJaQwanAVdnpIzi40kTPx
Pqi7kK8t4YbkSh8CQy+QlIRMw9ZBqMYc1llCERvSERsXW29sZbt+QBRQYmFTab9z0YWs+k40K+l2
t0LDCmNIWLnwHJcYRmsJZKQfX5mTW6yGIX9xmXCDCSO+sSTHEYdMxeGaA2U8Wi1GOdMn8hH96SUl
AxICB5sEUiF1CmYK8NuDJC+yaJx8L0z9bJMkiYuOGBUYdUmE/rUgbbJeYiejXtw3PDUTywb3TDCl
roioJHbN5scjtjJfAix9kiyDzjoZLltfAyPREnU5LaGXSiQPRh48BTP5TW4zJMRxBvrsp+YVklgI
BOwd1mWU31aVx6alMDCHmBLNmyCrx+fJDQacjcoSxdkjZz1GHK64yti4OzAWGDOSJTvjhs88NBWE
xs4N56LRI91CpLsnF0PtzURG7KSHdZWcgZt/Dn9CQskCMvx9ZkqiCpzB2GVddNJLsGjluOt55vHm
LqGjY8c2fC7H89zLlzRWhLGgDwjYTqy7itBSgQ8F0Vq7aQfk9KlngHdo4mPXpjg7JP1ULIk/ndMd
1rfdSC4qqYcvzRKUmvXXhiQ4FY8dtN2Qd9axXIJV45HrvKjmDN2SFoDee0DcYjOWa8V+YnV8miDf
+bg78gknZ2MvL/sWtI1eJSmEcF3rfYynkedWAFjfOrruQM6dXek9kPYnr2q+lWSKOKVmftW40Gba
GT9PAgh4tEE0d9gzsSn2v+k0yZ2i0HWWGFpHZaD6vO9sCaj98/kLyAbOSNJMUMc8Al2Gqz4Upt5C
YJMVXCFv2QrG4hXTXIO23cx2Ofu6MSYi14EJt7bS4KmLcXBZaJ8B11vuQYmTZXbHcYnaTcjczdV7
yIu9bCOYUavFMxq5xLYm/iXCn4Up5zQ6RPaVijDfcIn1pTeWdICtD7AmLPaNzf3QK4SrkkTgdIkG
Xn62DBNdWxs7L4VWGqX1iaf9JwuL9hySIZ+yBQKskt75EdHDabSfTZC1kIrVvtQMh4R4iqDUrqTE
0exH1EQYjT6GyrvFkLV1koF/giNua2Usg0BXvLn2byrmfof+mNstIGxPk5Y8AMPCHMBeJphYJyJU
WFHu3iFJP7gNUyVCg4+NP9yF5XzfLHHMaoDPRjyzl7PqaHrvs+iDx4oE59H8xqJESt+UProyuO5s
+wXbfb5G+rIFer7TZEHXAyxEakPKTNTypEUTtv0KeHPNQwutMnHStk2wdKmsfRiEr3lsHprg2xiz
V5Oh0S7Q/j1C1KtoiaguDTdewwy6Hlqg5Ql1WmxvJ9PcK82tUuLFqdlfiFD0B58E7MbNHswcXoiZ
38VLRHZEVjb7npugE+XaQhApSNPuSdUmDvWEGmTnuVv8KDe85FetV9/kSxi3R1UyBqyMKbRjo3ww
IVKOwv+p4MOwD1qTVv0Rke5dk/I9aHmbOsR+D+R/j7P66bhBRtBhc0pAODbGDd6H6ySijvTIEDdR
gTRzkK1xgTI2JGecOe6a9+cFr0R8iyr+xpqzG1TmJLyNGK2bDQIYHr9GdpxDBk9N5XirmJtjE+5D
Io2cWr+7EnU0Sh25NhFir+irjw0SrITsE7jbMQvchjNCQzPr7nlRac7q7gAHCIKoTdQ6GdmAvO6C
0nm3RfahOYNRTNcXOSzTc9v7zeYLbqsfoL6fNlnuagl1L3q6KuOht8TeFvIQ4hQXofNb2oLDg27E
Ix0+SyHiOfNhTNVnsMTHQ+DA/xhdRFbfEskAEDO8Eg9ByhIkWOLnB+Bo+RJIH8puP7oDMwTrPiKx
XkzTg0G+oE2qjE+ifWzDbKWlGUr9nS+R96K4V353JRpDr0o8BsmB4ucjkdVHRe76OqudazV9Yr+U
SfWc3rIJYtUy4T3nQRhAMV/Bpaab2Q1knSQ8p3kQsJjPfeN36u3nnHecIjIL6CHPzcj6ZLX9mGTt
Jezld2k5hyGPf7D23NbFfDOmI7EczyjmukN1bCWIexXsOpVy6rbxMQzQ2pZzC4ApeS+a4rpMsicX
9ihGHeujFPYzxpdwvdyQBcTzzUAgIkrbbpcEM4zScj44+Uj47OiYYO/CUw8rLoplvB5Sec0TVh06
q0YUTmoch5tgekspu4brtgeTxYxBX4jNuLWN6hoj/Y22vR8TA3JXkqoUwFOgMsh3ppF9cn4fCtYf
66pEf24E2YZxi1E61pppykNM1Oq+0/1xUOEPi0CemYCEnHB6BpjBYH1CLkBh/GZ7/l5Bks8K4R0M
y//w+sdUNtfpjDM7SuUiLEvOju1slATPBG3oDdQpa5w6wEUpf4wxRrBnLZiAcAACB3MYz8up1uLa
Dnn9jeSaz4Shpch/4gZ+YWOol4iboPI82o9qPtT5NK1pJzfs6PCv2hYP+aXCRuWkdrbrItcap1Wf
hyS1zZ8hk2+o76TeuMkeqRMNqb/VJdSNxMKNaiTtrdT2u1WKA4bcceeX1kMQU8nXgj5oJr4S8Xrx
0iO2BHkzm9FNEjUfoYO7YeDni1NyQuLudqyd0xR4JsHh2Fir7gKe/6H1jDOdKonrxXuY9/dJlbB2
EHvHQAI2M5EtGjLhotJ5i6qWLVZqHM2gvWIAKtnbE54pa7mblqO9xL674TAM1plb3BZE+W6Qvn0p
D0cLJiXELfFnibhl1Y3do7Q/++qgg+o5mCrJD9+/+XrS28m7M0okPKALIf/xxiV0G7w9GVikiNjZ
o80QPWM6LpKGJ2Z5hgDy0xqA+TDnXcaiNs8SKobnYlvmEPjynGHX6k4d2F84Z9vn8YuejN6S0m9o
dhzU9UZyy7C4mwkWfx1GJMtj41wsKs8jGcC7OIGtCYf/vZfhRjXAYmc29I6tiV2BN7JyRPWF0o5+
NnknleceSc14ICr6Nwa2GiB4II1KpQwhQuCIPuGw0UQ/z0ifQ/xOkXj6wFT8Ylt6X5PLuJa+Zx7i
gkQtt4BKWMb1t2J2JIN9ms7DHRaea6PuOT27dtjkGn+PnaFQtdHgRCnFI9J+BCc2qZpGss3H4L7h
zSiqDEIqjVWvWdsj04SSi6PUS66FXbrrgvP0T77qlD8a1pLKIegyxgjC2uzox6lOeAuolz51v1vi
PiJnb6qqO9Nj1H1bbRFhEYfHcQ7ojk1+wZran0h59WX4WZYSrJ/TfxWK0ALasHM9TAezZgRVDfZL
B3q51LuSSdXUiWHlcaCAqlM9NVseIUNtEoCGueO+1fN76yzT7QH2Eo8CIn9utQksX7WNWE/sxmKG
76wj6IaFOT7GYbhHCXG2tPC2mV2RnvXWO+xO4BY9AF2FK2xjXsDJ8QiXMGUVCdSGpdF15ZYeph+K
SxZQx0RTh3sJG+AuZm/RwZ6C1BWhPSGQWMX2fTw3BYgb4F7jVe9DnxpdVvt8xvbsKQb3xUsqfZZx
iugNQmYa4NdzS/5sjC8tpXSEtyyJkCVY1gZ7gDB4XffjkXL8HBe0YTlxY9VbzWzfdYZbj4QLpYbH
Ou7vUXpf90QbLi9EaqBWb+t96Yq9v2cznTNzwernksjAAqwH8aafmoA9iT9b69ZB9jJkCaZTLoe0
ms0MEbHzPBZ8cr9Q8IwO4WPndz1lIjN/k7GsaqwjexBCVpjwBeF757rpmgbRWfXgUqT5PsYprxHo
nTBAixP6vJVHIsuXm2eGs7fCDQ7TJzyZfvResozKaOhQnfEwKtjea++ua5xTkIFabPrxMRiQe6T+
h/K/IMQUG9dqsHEXKAsHBskxLtRr9DSpSa4UkqtHg3GD5bA4LEfjA+QHe1gG8DP6mySJfnLVwgaq
LqY070juY/kbthCWe+seaWu9ReB+rCImc4k8R81wxZyBQ0V0EXBW0pMcekzlHyIIIGrao0c4myTR
TLFd3rbkhWTDI/nV9crEn0iYKftQgX81402BdvwKsly9bliuayu5mJ0wN115ZYQObERNf+WVpKFZ
7gDFivyJUpsjm2rztZoepN2/dTm6LFuerAFH2RC84Jhl0WsVkAzHbBOy0jepi5mhRMSIXEZiYXWm
96FlM3nwmP9Pk/2UWpxIFrAodH75W9W5hPqCLM54ECH1n1aD0b44/Q44DsiCxqWNBKljz8mjnbO7
7XIOb8piOANBfhL2uOQsQ5i3+uln9lEMExNTsOcBl8bLxUUj9kQxT0o1cE3JtA4h9CZEwqTBkwFV
bL6DVMUYe/IXJyJbB51KU0QXyBj4DSJtYSRAsYNe6zyFPC3j6MrtitsSioQJDhEzM9J6wBL4/Z2n
yeEhUYa1tU4fh1dmKWgqFp5zC1Qf6hN8BI7gSipUtHiQLOx/e+RxJpqX//Wtui3x6su4VxOZqzzj
eaQ75JpIYF9w+YghISdsDn+7nCLXKJLnaaBJNScGpWJpjSpkvV7IgYF3sd/DSHnAhlnQZ8ICi+g3
GoeodIgeUIxGCFnlJhQx+Ebpj0fSNW/wFzx0rXnvVUj4+J8l8vERGq3vPZeshqkVgx9V2OxH+vqm
VqT0jGSrg+WnrpbavGaUeJlDE5TWRCk5+HO1rWo4lRW5aVV/Yy9ShGgEVJfL/Gt0SCFObHT49i5f
pKe2xfNAEC1CSWA2JxRjqj78+eWfDxxZIAGzPx/RSwAgS9hjONVPXxm3XUngRxxhYIbxjnbkVUE1
Q5DG1JbpN3pu5NuZ00frVj7LEj5DBRByF1hokzqsDyba200ZcEIPxAzEU8HENmZnjothvUyYDJe9
pxMQNV4OxWNcZ0/OWErw+uK1qcBiVx5LkKrtbt1JXWUFflYXsjKOtGrTGm26Guhku2XIaXbEmTDC
4fZLLyLk0Jks29n5AU82j6SrpmQ1FVc0V3pppNvQT/cJZQ+nmt6xS3o0rel3LKa3XrlPWSM15c1P
uBR6dso1U6D10OTd2B18DWW7V/ak5TYr2aS3RIsgO1K7eeL6ByZA7SWZUPZflmpfLOhAJHcibtCc
0tAEULRbYhuWBtexEDdMww5GSNz6Aq2ODBSSEKYSLK4htMQJhSfcei8cD9WiZPGIF06Jzgvb8MMu
xC98Q8DK3gtEakguVLTVEP7GFVH1Y4o60zUofDNwVSYZLMHJy8ebwkzwHTTB2Vbpl0zH38DHJAL+
XNXqMHPBgtT9Soz9MCKgLgCq5LTa6AaZFxOzDM03z0esTtMNTqQzekdYfRSL8UBCdfWlpXXXJDST
TGTMTQ99ZlWH8xeS0Qrti3VsCbcZXAP5cRmcy9kn2UbbrL1E8OCN1jOKew3NDFVcSbu9eBQvys+T
O1vVN0s6QE9w4THH1l3CftxC+wIi1ltXi7sgLB/pWbDcZ5zvkscz7kVzF2LTGOUy1V4ewK0P1CNV
/Zb8dpYrjIBZSCokvuo0mrQ5wrbJX3w0gTWvBFToleFhqy/2nqY8dDpx74fDz/8Pgvm/BcEEvk1k
yn/7z6iZf0XILGE3//z7w//47+Xfbj/6vPzfcmD++m//yoFxnH9Y0uJwCwLPN21PELKif9run383
XMFfmUEQ2IFvBnjqxb9zYKzgH15guW6wPPCkKVz7739jz9nF/D/b/Qe2UG4127dtNlFS/L/kwBAo
U/0V+3P8/uffpcN3ABtbOj5Rsnw7kjCa/wyB8QYSxPly0aYxM07tCfJPkwXOMijkbUiHKD2qATMx
pusE/MT+P16wf8UL/Q238G3JhKX959+XL/J/+AYc08bDLYQpTOe/pNCoKaZwgLC1seQgtr3Oo4Pi
WXmwcE8ceZYgxzRETJEYTbetR64Uc/ivloHincFcqNIEnIYxUTLIunaAWmNMQTFBhpbVbQnBxtI2
Zc9hUfVrG9vvRiKn38A2YNEZYtWOWUB19N57W3qLUYoxPxgbm/IPypZiWK0o/COUfOfcedWmCvbV
sm9Vdr8jx4rxZ1/BBukIxOZEIYBiSOETCTrSWVJJ2KWMtl0aPeHc4lO5gE+D5T80LLDPRoZlCkzT
vMumiI1Ky6wWZ/eyj5jXwJVG9jbeybGKBwO3xQo3lbifPNO6ygYkAJHI7w2dN9dMZPtTp7poz664
uMRNezP5SKndtJzugpQjo9favKrZ5J304E4HhjAV8d3WwNO2ntfSC50vZMa9zdqpQy4Umk57zS7K
7RV+7AoWbh9k9adff9FPz+9KG6do8bx3ZejuRMtofayZ8RF/2lwnyHcPs5l31OnY0wHQv/asf49R
76ltZQaEfoFUPVdhUx0alpXryNebIRcBHXaenLKPGXn1u9/PzV7WA5fAwo2yfJa2tPZSMo8o5qE6
k3k43YWkwHFXNS9TlA4nnVlkbWLwQFLSZhtgkQxHMBHdZlkYQMmbUOI4/U+eoB9Ygs3vyik6mmNS
v5W2Ua/bKJ2uEF5hpyf6k0oy3TIcyF/DOClPlaKwRU36hrw1vqi8l3SoPzy38zeoW9a2xfwFH3ot
DF4RwPfNzo2YpepIOzvhaIb1aXyO3Sp4avOOTBgX0ho0tu4Y0Eq2UuxaWM3voOa59CpjzzuzUmVX
izxYvYMIyJ6VUfANYf/RrdPurLn0b4ype2groNKR00yneiwqKubgBof9kjRCtkOEkKipiv2oDf9F
+3138pwG/suf3yLW3shW7FSYyV1exOrJlXGwcXrQ/ZM286eQbQcjIY283+o/kBOaj54J6rse64Ao
dD0/DtFYXjfMzMnkxahROFsHhA4CSULB+xAAYNwIDG2wEHIWDofUn8HuBMZjHaSo5jzCeyjI2xcx
NaR41HvQSo9TUiwiDXGR5Fc0pn0/lbzjUGER8SEGDmSHuamnOQFr9qNMlpcwP7UBCfibRxWof7eZ
WGz5ORMnffKI2Imm3nkImE2sJiKjRXHz56tzw7B1NUgrtm1MElEa3fQJzBqwFW7ONsKx12zl8QzZ
fgSlPg/2A+nGY1jtIqEXYkyO3BhHMYY1XIcTwT8YT92NVeOzQQSCdxPtW2AvHphSNscyQ+/HAoy9
pN/hKzH6/0nUWS03zoRp+IpUJYZTsx1wmE5USRyLWWrB1e/TPf/uHszUjBPbUqvhgxeSVwxOr+Dn
gBhOsJeaJfNv2lkHAEgDsQMrBCMT4HZsYzIQLNU5wvoJIdONZGUgtWlhbVyhrY+4/Kka/PCxNAH3
LPNN16Q/gvX3NNAAyQWUwqI2zENYmDRb5V9OuhwnQ0eQABjPbjGpljcURPH9I2lKTV97mYX23dXL
vs3m6T7Na7S6m/nFzZG3j0vKqqjF1Ga0JzUkBKqpsHkZ6kXPnglChsOGBnhWooezTMkKotZRio5s
UKiRdtlevg5u3SUNd2S2BHeBZ9zOI7gAtCzo7eqQmxd2bWAkWx74uxGY2b3ektjYM+WUsUUVG2bm
suv6+QW0NbWUPMaWAwS6N2UUnmBq7HSOKuwFKlhdUJLk7RN2hzFUGQ0aqoXex3agOrPWqU1vvDYq
dkKzo72Qe3tJH22NnXV78GJjXE9QtACSBYfJjMCkjqBVyeLH3cQsG2dapC7wRtgIg75NXU9H8BH9
yzovjxSJ4kMSswpjc65XaKJTQosQNUqplc5t+OxVGkLYqNasq8zNMJT2kF50kO0v59WIa9XR6L1z
09fvRZJiyDIF+8yfXryaKumyiG6nAe2A8cLu3ZFO2agQ7SasxBpRi31YjkBsOveFhlgPMq4n5Fxh
3GtsDOAd0G0qf1u09nyojJdeb3v6ebq9MSeQ0Z7ofmvUjPZw3hAL7doHA+sM/FxzPr/HXzAEMOyF
yd/ioHovFhYsgptaXr36OEytEYXJSC30zxj54HU8YXTcNJcYOdxtJkvwPQso0Ixhu2TBuEOFWQr0
oPvbUhNFtQhTC30pEqgteGOaWV5gkdNtrcavToZLDYCe+qM+GM0hbP1+S3a77NSJnC7TV0XHiwTE
/bY5ETbN2K5jbcIsiTQ4Bvq/re15euCQrB9AktCiq6tdIcr6VADhoUfdRw9M5NYIwCBW4Ywhwca1
UaIfzBpCn2G1R0GRp9KwdqlB2m6WXqoEFzUQ3tslRkkltkzjFuzUe5zVT9SLwKkA0alNHyndwvrK
XeZ13ui4u9NVXefZiDm0BovFF260yeRPbfNRn/XirTbxJQI5cUzT2MHrrN7HpN9BGBYHG2F8o0N0
TH1cM2n9SdcQqw1TJN8RbVpz9gzMaZ/h07XnMYCxq2vwKs3fPMblRZvImsCvASCDSIh6yHZanhAI
QPTlzUvyn64H4NJU8wUfoT8LkA/tcHCE09UQ2q9di5M56zvIhEQ3N6hmXgMNpI8w+9d4+Gltuhw0
JG9Gum35yM2XEOQoUsqPnS8++b2mfUdZ9TOM/btTPPryVUSFwCq+mtl8QZ3iqmdcgLC4tiLhEDVH
ZMTJYRu2PHnVRRBfgkHa1XA9Y2/eDQHtVwdSQGKMV0AqCT4ELf16/Rjg9bdKE/CTcU/1D3TUD4ps
GhxKxO5WTqIDwdBPXab9uWi+roaSC04Gc03th8SZD6IisUcB7qA+HsWJiLrofEXslKqzXR4FBYvR
2YU5P4Ba/yYy4zIEOPdW9clIP4NZ++2b9i9yULiPE+r89Eh6WfMq4otntm+MHAeVfll0540B+XeV
k2/vtCG6U59qGbTBKptL0Z3PWgte1ZXMQ3IZS9QxEcn1Su1OPExYZuPi+NPbjAnaVoZu7puJe5px
raIVhawZaEsLqzFbXnzQNXejsDd5vCBmwCAF9XJF//umjwDQ8G+PP/Gov6auuaKATJ8RhiftuJ18
hxtzPdbE2xJ0s+z4u2nBwRmzcdE774CR1Q0lTrJ0M7kgeAxa6i11oz+RcCvyl4Q+PiFYsrELPtdg
P8w7wHJuwNQM+2cDTD061do2tGHnCOPgZzmfSa1jkdcJDXMV8YhQ4zlrIUKzVbZcnIHkZG4g2II8
nB1xdXJ+14X5igE5pQtxgcjKpO6na66BeliWameZy4N66mqYopxboqRwLGXv3cvOGmSWxUwxmpjt
i17+GUH8ncDQHHr3Kew42kys1wC0cgsh4K060R7q2b7LvJHeQv5hL0zfqdH22MKAt2J+aGH50/g8
DBNek1i0B1fefr/M16GTM3zYG/RLMVFcronGT6JWTmaUdZ3krAbc0VnILbVxEKDFkerTqZz4j7B5
2ZP3G/TxFqg0Rjx8TlOO19kavofmt0rGazSD8WsHwjXzgr0ZYyEnB5pQX0CC1Dja9XLp4vqI/uqx
bfgEH6PnOtZf1SA5gm8Za+0kimSv7preAHeIy9hULQ+aD3WBKVMMDAqiex9u+GwTxq3CMTnYgLrU
U4V9wGSok0tpIV3fVQ/LnHzU8afcGkbIaYQLd0hufwZUPhCgr/+aK3shpW5UEpFlPNvos6wQyb+o
j46wFNcy/RA4XKy8x2E5+vbyHfTMlRp1is4rdpVu3skZMszGVf6OPdvPNcBdulTB0P2ZNkOjlT8T
Qbyb34sHN47vsxRRO15Mvenaa/oloUbsBsON3G/0uvobyvBvXOT+aR+KguoSSZzGJbB1lXKaWaZ+
8ZGoX5VxA1ODtk5Cfaxxf/QJMEplXDxK/mJOHtQGGUfTtnCb+0pjss0EMbZPiVwuUki9BWgDYK7W
vRiBiAlPSlni6MyjRkPTLh+JtDBggnNCIx0m1dhufRLNVUSJb6VZ01s6nWmBMs0oiK5mOZ2XEjeu
6sHVumsohq/YnK7uEL3UYvwOUQAZLPd+ap9hU31PurhqjvbqOqA19GCjJaTRPg/ZmNDU6r0XMTt/
8DzYBRL7A40hGCRMb11jgxMRqOLKjw5jnN0k0XSRsz/ENsVYXgFZXuRX5yEFTjj6IuBztRp3ilij
foipx3oYy9dSa7/UFY9Vz6O9T2wPKe5kj/3mDZjKK2CIa2WV+9jSED9oqtVYsRq6zuOsag6xNA+Q
xw4eeJeBNr0pjxMh3vL+WyDsS82N2pqIn2qmfQP1FWF7FGiM8ZH2FpDkgTOypa9sRGSGiP+junYs
fP9oDXzOGBlPqP6xe/K02Vd5M98EQzPimbl7XGWOcv5YuvaLkx3tQXREJ+1Z7s95Xx1cMwQ0zzUM
ckeUTwJa24eMhJlcltYdJ7/Yg8rhs+N2IxD5kbOwYjj5Zu3NwiW1jcpja3gHdW2tgwpqUZafdXWs
p/BgxsXJQwgE3BJ8DrB1kbWrfC5OrjN5YY1tn4Yig+JT/THRLvJ1edg30dEYjG88tLbCRFmACS0s
ORALaHNvnq5jM6MGE59B38iJrnegRlySMERUGASYb0+4xQH14Gf0DRjwCbSIOPQmdlIR+MN5WYcS
haCediNJEWJFnEpZNNpBp/g1MqZES88R0zui0nBnFd2NWhiE43wmC1j9L9aTm14ku9kLn3OQuHKK
6LDhCXj4y28PDR1VNeflZJMzZWY6tHHxMXncqttdjSxAsXrYFx0XbnXEKL5h8nT+hC2LRXL9yLeF
MKw0f34H/nYJ3fDBDW060tYRRuy+tcTzbTMYXDxXralNdR7Vt2nJYxyUzyiisTrl+KggbCkuvTO9
IQxzlbMu6rklXH3xSozpMHMHur3zAOrK2W3/uxEg51ryMATar9EQm+DP9VO+YTNDLMNYOMjorGJK
6xk+QVgZkjgBYKydGzWO8prtkN2ji6ZvchVhIlOgVlRLwGNaHhR759iDE2TPVu8Q+X/jS5mI2VlV
4B2dg9t/JJp4/f/HoL7K8qVTLlqqGueTGupMDqVJcRChjwg4hL4BXHoakaHl2OMnKK3rdnYa2xwz
SOIk/jSI9E/BfIiwz6TP0l/l41rK7I2qghp/dblOOF+EbwAUzPeY171MgJFKiw3SKRxp1rkAh3Mf
1IjJZ9Z5BtsN+bkouGi5e/ri2vBkQp2QXUJNDONKFUI+Azlx/t2YXIo1Z2YgOfTqZbv51VySCGPj
6Ww/Afil6aes2djkuqm65Xtc6ldT02nRcdKRP37K+M/BnRcAzsmtkECQz96XG0TP6lFxLWLP+9o1
gRrIA5WvLzjwWwZwxaqHODM+oZCxtaDSh3YEtZiTcGT/HCh7rVwdouyQ32V+dtSYKHIOsDsTEmMD
lgzY1vEkcY3DbuxHjZxogt+oq15cKUsod9i6ZjnnAAtWMZBaB1hSysXNMkUgwcJjFvgmcSxFa/x1
6dbm6IuFn733RRH6Xd6DUzt/BR6ThMnTt2UgzDleczP9U+tzycK7QRBgdwuCA/qaovKL/DcwdjYR
kx0v6dMv0d3+38Wp46Pypn3NLq6OD7WTqCEDTbFvSaNltmDpYPvS8fA1+QwIXKtL0mO4XY0EjYFz
qWLrrQahWqTpv7DDAcmlYtowO8ZVcZFbr3w4TcX0DJGmWQXM8CXPX3KDdaXmDjTfX99qDznrW13x
YM9qQgZ2d2MApJplUBFzKhKCfKQL/U1x1UvrQ09fgTNJ+PB8maP5GszWRdNwxgZE04Nxa+PluWQv
HdReSmJl1M0XBQRvni+4xHybMiWIQusmLoadGsiqHy+mLXOm/cI8N6PgVb6kogJMe140aUIrQ0/1
23P7SPPz3bO5E/k8RhQn2JLuRjmnk4n5YcmF4lNh6oPqoWXeq5NHTfwkG55z3fsE9vIrsDvHrgD6
cUUAabF5GUj+eE35JkN5FQdW1nJfSS9bGby2w3ztzAnG6Rmlk4uKbgGkan35U/Bx4IH+YG/tzdA7
JGl7i6zOxkBpKgnSe8/gqH91a/NX3T0ytVdSUpRxy2MFCz+U233uep/OdO6c6A7B9p1aPinxSiuj
aGdaEOjdhGeR22sr6h8jUJLofPfXkpXpeZC29PYcSCVRF5M9feiRvhaUV/0bP7YOpUuOFX+FMkGk
0HT9N5AyQAqG6k6zUApHfVnSYq7ydPSES/DevYaYbsnIb6jqcz+Wu1GOrplHFzWWGnWgvJzfsHUb
3PRriTlKAF3yEOT+liEd6ibhi9bwiORubUOlczz3tmiJ8xDQvqikPAmHax3Uu8wL6M0uKDUxZVsy
l9ma3tV/SAkfTfQUZDwajWccAd8qO/lRR7U6ueROCgT12SHoV1u51dmHcWphQPK1ZHOMiYlFOTZE
UQp/TO5S6pMTwQxXUelIPKXbV6zGfv+NkbqNAUJnUB7UYKlb6EDnT+kP6gN/xtTdN6OzaRemoSv6
Z/z5guJP7sYyxLEddmIj8ndlIW7mbLx0TJ7Srx4MC1o627b8o44oJwGUqPmQQXiHPBD+beLg42mg
PcjN3Bq8t2Z6Vh9JxXvX9v6NSWKpDnPdCV/s3l+VNqSktH1pR/CczESZqoSiu4vDjlGvvnL9vkCX
hd2QygHdcOZbGO0GTInTMQIgtw997VdeqPoaK7YpPI+PnK5/c4HSpTyDmJ8WHWrO838HYGZegoC7
n8z0p/1We3fd1ztccW7/Nw4Zw/6oaQ0CRsRIPk0Q0zV36sn9CyYBLrpmdNYyrmc2xpcMRQA3Izfn
kWLP/EDEBZ1ZXFWwm8ogt4z6LxfETS4+nNRYNfPwIb9slIm3jNAbmBOWoz+ocEubMtin4fw8Fc1a
PXIZ5LF54VunPU2T9htEzc42vRMu5teQoL0vmhvDDbftVNzFNkutaP9mu/zMzPnihuOXzKBUTSNs
nYcGO1XLd7eJbd2q+oksJahkrW8fk3S4yIcgixdhZ/6b1AYm7tbgnrXkZV6GqzqJVEKgIvDorvA8
Yh1ZQ1KnQ714t6keIDynoksWd+UGsniENlr2ix6NHNZcntF5yHuimpnt+sA+4p2OMrvZ4Fcqd49S
H17VIeMLfmMJN/3cfckDYkk2SFE8/yu7FO3H0n/ITDqXR55b+1JzaNe2/p+gnJ4bkJaZ3raML2Q6
DTcC+Yl0v5jzVZVZ5E+9cLxxrGUX9ZxVaV/elLgRl3I5TURCs9xNZKLpDTk8Xv2othc02D+r4Sxf
h0dGlpSJJxEicPNfBuo3ySUK44+p/MKYlRONLaXwjGtiG+eBtpuquqRMRx0AhAmkZ5DlDUD+PxaW
NvIdXeHd9rO4mzMkZ+UmJpdjP4YEsumdOujckPBcBQ15v0qLnjhKBg9+jFMg+Y+fJj/sX9AIQcjw
5NQmosbWRDkQ1++7f9lBn91HmE+ruaaCpyLPdmmOyRD9M7SVN2lGlSZYEjL+Vux9c7hTGVjeOj+e
UT+6qbe1IU/WYCflgFF8vRQLce+wGIdcH4+q4AezAexL9UeLjvRMVkQA3UEGw6XWvldJspo+vjlC
/+sOavV4MjpPcbdd2WSVMjryHd5o5wy4lRQPTi3wLuLi1IfKe6R9DauoPbgQUdQNqUkmMygZXyDq
A/k6flF7yQB0jJFOzl2BcyOHvMq15GkkoyhcXjfdXD05w72emJ8qhUSv9hLKX/Aa7y8+BxbpVnwZ
quBDZn8lbeVsHB/ll5Vpeh9r3krV+6bxicPxSgmc+7DDJ2MMKBHUx6CZkC1i1qYl5c+ZNrQxJm9N
8mhNAWBtIg7E11iD8cBeYCN1x/WqrVD9S61ZgabExtdtjmh+U72UB9RanCZ/1rNxjf3QNZWmwGE2
PdimpPryXKKegG8aOCRgIctMBTfcq/eMo/2frJ0iWPUnCzFlFJ97pElsjfQB+NgQsjwGIqIyNi7y
lC9oihEBZh49FI5EuRYY/0uhhTAVSvsNHK1avJZLWGt2z2rpq0ddDO7naCFNSYxGGsKGt3C7g7eg
897cqokwOONr2PEjLwet5IJYDegsl9VNVPwX2lNKbjUKSVa9L0z9iK+sKlfKQGgmh3RRYFmsCP11
xl0ELCCV/qsnqY6hSrtGi7zEQzqN35E5v6oyKlTWk0lRUzf61zlpVblPVvrU54y+9hY4P6gLEo7L
8KttOY/xZFr7eoQmLaGgtxQ/1Ecb3fn2xZM3NERa86V2wEUxYTSU5cYJgk1zcuXGZhCFgRj9l/kn
XfTicqTKN8itDt/KH5EY91KNjGb5bjbsk3ydp3iNi/xHvdHwTpBUP9SupDvRU9yPr7PVXJFelKMg
qxhep1OzsvYYtV3V3JfLNOLCPTN/G5EAMk3vX/DWVfPGLqMntcQmvb7oFqo+XKeMniMvelKJlBuV
yCT4hzqd3ht2F52FjuUOnuNkO6FxrWW9uh2iS9t91Jr3gbAfzkTGXpVwZaFYyOAqrTjW3br4GsJ7
PZ223ZjfLXL2qslsjfxKZSNrW07voBLYjGUDwcnIMAvzNtb5z+yO1wRdQh2dKYwGiV4S51OmfSEa
NOzs75iv/FZ9tQ+ocY2yiGXKOkKls5WB6pMvhLV9KQgPVEE3WaSUlfmU1iYVKftdw9fIjOxL3Iw4
tjANOSvVivUbCUK9BgMBi1yWauUV07Aus9fU9m9Ln1UlTyW5nuQRIwLx6qXICHbuyUahoxU7b9R/
ZPA668mPqv1Aqdx7+JupT/wX7sjAR2AA0zbO3i4HSkP3pkFtbtH+VE/Ab8JveDUYHB+sjNJXaj0W
KRyVf6XymZp6cAfoZpd445MhiI/kLbdD+ZEGL3K5LvNyFQ1LD9mKDyt96ke+UG3XjZCjlSQHE6lg
uaOrKhSZkZq1y7KJst/I8Z5nm+CkNTGaZ/dN2/qzN3IwpryQtgQAi6w35mayBvDzIUM1VdnD/OUJ
WTdVLaLvIMts0cWbm3erIDNvx2/VTqEWDQPWfwtH8aX6YP9/ShQa+ULN7tz292FE9O3lwO/gLfY0
V+RNqehgaK9VWH3KIxmCg9zXB8Ch9cskd4RSTg05T50820SOdW4M5xDSbyplL0WlKiqIlkFvVBuv
Im/WssCmThV5QvSy/QWf/LWNEWajM9eE07/OHe6jF3XOVqG3abTDoDm3spOI2sWIfFM9XakswDg8
FHV9ntS0JDRGuAxZ0wf4DxdZAoPQQKW2+Pbd4qJuXNbEUK/98PuPXNbwZRKG+h95gWcePCPiPKE2
YlEbWWrAoKF9q87QbO6hKGkMMqSVXGhf/8pQspRt1d1NScNIPRMnX9aLO51VoE9RwomGT2z0VhVs
NRlnB7I25SEQIJbuUV6kfJqDPty2brBduGD5Rm/of/Dak9dv1+zdoxf86WP1bWQvwrU/fXDQARuJ
OfLFXrzWmz8NH0EqvfNr53+of3doe7GrsoNGfYclPfrZ1ONT0/iWu2LTOF/QYbGmN27cQnyp80We
vvKHFQVSDQQnvPYXuXXKbqgspvomPPnR24ZoZ8sPCkfrB8znNR2K97l+ijuKwGSQ/3ZT3qMt3tFN
0z1iUDcayM2pmJ7l++TWC1ZmM+nTvYoeVJQzd8a5YFzkVajLUceXaU/3ZWuu/wU1MmrpJ3EJs/qF
E2Thy2GjgDD7lO/ybIq3Ni39zNmga/LfeSBrUo0LYnb8ltNNxcITagm0uR5l6C9P4d7GmNRsb/CF
/BBnrKvzf5UuvTdveqOD3f2xdMuXDEMsOMVlAPNsiV9jrDxGkfw0HoNDuCLXdze/RDF+Mty/fDkW
mODU1ZYu8y7wx1Nah89mvNBg82lywidJkMuDz3yferQxKXOgOahCZhVujA0PcVyYcsmbvHi1GoZ6
Rp69PTuq8ZaQBsggYjR3HYxF5LUP4FEOGpWKzsDKnmtIw/EQNeleHnXy7EQdVZaOrbOus8fJAnAH
UUolJLIxHW1zyz03mQ3nNqdf1D+rM6HW9acZPT7VvlJ7m6hChIzBVfv+bTFEO/Wi3DViuRVii7tG
f+BGltXkWSLvGFT3RWZxXmh8+3i4x5m/91PzqhfskvLEkyGVh9BGYuobASs8B/QlY6ieZp4M/mTP
cDb8GxxKOcW1E/p9qomrvloem55I3gofgLBcD2peufQlgAuvMzO4g1WnUjkHTH9afaaueNPrbOuE
3p085OUhFiX+Z6XfyZRiMcWragDKb3YMSsvBUbXYTfLnVeahDuT8Nvp8ghkJFIstP0j7r9Z5NQrn
AOdiYyJydBvHdXwQhv4bp1HyZo4YyuoDdutdX/6mgxfe9SghuMNXZy6o5WfuGuqyt6ksyIFaABWt
7xJji6DXjKAImiGLd2/AQT7bI55H6fRkzBCULaMut7oB3Ci2432R2Ajhu9gl1/hvatq1YAHmTvEw
1PUbFhk/bTxFmyYBclB5iJhIcby0Sh6FFNiD/kH9pkI6ee7+Bt15zLPA2i5+1T/WNbF1HMljTipS
tghFofZbP5mWtq/mQJb0w88Rme0F5eViTCidGQ+FVwWbbrDu/Nzd0RLB+BNVRAixxM/YBWZD7OPc
DT1JCA1EYTSRrVfutSZaXnkWmpxF9oD2jCAwZHxANcbYlq06U64VU0dNBZG9HvcZrTS+PWcGNhag
1IEz4gq43wF7HBzZK007eCn2YID89g6gjRXY38/s1WjK2yg3ul07g/v1B3RnWhteUvktxuxzVHby
OTQDV6ugoZTJTxb0UL0056eePVjzA9aG0OwiC3mMED4XUkv6e52hEaS5WxvILtihPt3mIn+ujK+o
a7HygBWN5UaJfygKh5b3PBT1dcIy+6437PusQWa4fOoGWF2ij51NDdYdxehfAI4Gcn3D+xxr75lZ
Ptk9IMGUkiQ4A1ggnh1t50pA1xuyeWfjn4CeHL0qn3693m1NYd812XKcdYrFOcl9o2NK7fbdSyHg
7w52ma5d6E5e6GfrHOXllfbYhyg+2OGyd/XsFk2kVdsBEzQs/X7u/HOboAQwu+IWssIbyEIU7oRr
7MLCQ5Nj1PR9NGFNUDnOYc48urhS98Pv7BvXCDU8QZCtnubq0RfRpx4jmRlHw8swzMXaRlBi3cMd
rQOkdVqZg0NKvg1jJFZCG/v4hLaUFXWbcvEDhFZqUGHjNmkBGLawnfwuOmCucaRGlmwKQ3D6Qdyu
uDuteKqFfUJLEZiy9tmbuYmYUBPDku2+h2k60F3JTv2U3hYYivd5Wu1tHS/kAp2FBVnwpswkU97Y
U99GVcJzvnwv0lc9giHracRhuC6x/U3do+HaYj8v7Osu9muEvcuuFX2HsTa1l8HuN6AzYYVb/qWy
/GPjBpsyCb8XPfJ2XUEYAoOec4kyaVtXtyiI9bS3HfMUdj7aV0hvlVP4HRpJul2q/I4WNOdojEpY
UTK20uvdcPP9MmXXAoIYjhFNAMDETrIenR5wHqACcEMAkNgBNtyw9744oyNdq5IXQ8rhz9oE+3nu
tyZuVqgQrDwAnNBz2+c4by51AFM0Dyv/gHgmnEkfv43uYaFbuaGXb621UYBBRz7dQVVL7zukfL6N
UH/0+m9dg5BVSr1ywL/SHh3py5Z8LYyc18Qdf92cxmRf/GIyVe+8PNwMI6p4cxa+Q6xz93Z6BnaI
SBk2clEZgXjsOiBN1WVGVYgsEAcaG5UIf4lJpz3MdMkmLDEe5iT60Bfa4h2kpy4LkbuJrO04Ltam
jfq7Nuo+LJtcPkzmZm3nxYFitLFdcjw+ukrsB7xPgwSNBN0YgdmZzcXpLPwHsf7K4YuO6Ck4BpiJ
0WGt4JGK2ADkO8Ocoz1AvK5AAYnWUW+4t80SfVptRKtJYhiwnrS3yvs3a5C1oYo4oQb7JzQE3YCq
wIEOuwcjm3Pw7eknpL024zxx3D7FqggP36BEcyJ0ydaGEhgQZJh8yh8LwbUX0AmtVjx7BXDPnrRB
j8W9l0uMqAslCVQdsddNtrSfdddEm7BrUDvTeNY+UkpC1O8N4TSaq853xpGHfg7gDlvqJhOH+I2G
2hTEUlKFqqgxfKhrjJdQ1j/W5sxaWlCaMHxlwobup7mA9Jpq2zjYAf7doBvXwFgiiuXJxtak+kqK
Rq09soK0yL6JQBNg2dPsTFppMDkN9IVC6+rPrAoAJljs2sWmKYBKN51D9oERSASriVR2DQCBYyTU
75Y69YGloHbH5z+i/NkExSdC4zFwEaNYt5YVH3SNxWlk065PyitiJfZqJt+vRQKWmgc6978W0u+7
OM/PwTSiodt9omF3608aFn8x/Oiqj77gCAKXzNF9GUxtzdz7wMzymlshQsCTg/L4MFN+LorD1Bgo
dOrFdZlKqAxwd0Nd8vHM9DSm7kbPw10W5YjYoPVCEieL7+CDwpSDqyt1BZ9BfW/4BnD+Kyyw9uYE
b26aIU50iF5uALoD6w7IwIypF5hm1Gt0OI84JsOPj9FMNHXnkJrOFkTt32hxVE6TtdUdCNWzjYkq
gJJ1zOLeIgC1dqmUrR0kNdfpuOgrsNexKU5UPJed5nUZfhjpQZuiesta4vaz5MeKYLjGVbtqNQY9
nSjTbiSJz9bPwN2Dw0AAABf6MBXZM8+eDRXvgMMygszN42HYsOk/R8j+rCEX5pu27+/yoTWfw666
sXT7Mx0nDCIW48kZAxdpRGGt80qntkEMjnKM1Rza0L5PBvoMurazyjo9OHmzD9igt5WdHhHALlom
Py2pAb0XhE5D8IC1WSAIM7KsIm1F6MKet4BbzqgZi8mA0F3fT3qmbXZ6F38wLvVeunsUch34mg8H
rTJ+IuC+1AOx5yvx+mxrN920Nyg5wXZJkfvGCOOoaw6E5RydOj35HVIEzmGNelLShvW0BsWfnRa3
Wm61wDroMy0sZzJQnQn5vYyqZ9kj7Od2nBDMbgw0cudJM7sBZAAoGAeiuxk326AlsEGGjaOoe297
SudVMPfnPoh2VOshZ5swvJOknLdm1p/ZHzM+CILdpJWXURJ5kzrDd2UinL74YNBQQKHv7E82OgGl
7+wzEcDC1qsN7sZIvk8GkAaUxcsIynMpxF3nxM6umIMXOwYDXbUTj/Qzip1xp4nh1Vumh7oB9lKF
Y7cObfNohLRDCULRIR3YqbrK+O0p5rHBZcjG60YMrCPZ+AKmKQwJgwoCI6GbQbPXIg+PQgMxwRjm
jqNtXL33NyCyMF+dauo7cFYrl10hS+YMdZgcl1w339rW6K5FDVs3nQRNftSi3QzGs51RIutn641C
2ryiK/YaFNeChUz6kxAE4TGFyHN1RHyq2WVj9AD79CtEWvnRbMd4ExewnwIDwGbf0ZcZrXDdzNFz
77VH05vHgzs36DeK89h0LaotfXCre3D6o5Z4ckn6V9zDGIgKTd6TwS59gI68z/3YuXO11rmDdXGL
ccuJVLvYestTGSCFhgiy/6mhMu5nwaGH5nM/WD3kLFQKA2teHhwGr7G1z1ZftNUQwTNYou4roxq+
MzERhUdfWdu0JGbMDOCkehLcZ34RQWOhFwBq6Vn9hXgt3E9UMzInBNhuxCc6aMutPZs80hpD5a5D
rh/f2go7lyXdNMTcU+EE2IQWOC7hgXKa068ajvsTnk36roEDtBk9WwNxBZDGNLFwWDqb/KEZD3VS
fZbDiFYwgc6WIu6f4w76GVfnkzHB9cioxNUCLGQFQQl0mn0qXVBWCYpTyCHAtNYRRCO8QvwzkMIe
lnG/mP78FlEjFKYFYFlLp8OSpWeUC5BPRS9k3Wpxtxedf0oiZ2A9Y5fgz/g6OFWcoSoSPSZ6c5Sn
toOCYwcKFKiwO94VaflqeKXz3C2e/dyX+r3XthOqO/zP9SHflT4kG7DYzCrD7G6dcPHPjuS3TW1Z
/6AldY8wivY6YL126NIcOBeSVHmgZffqrxmS/z2RVn6PLcNbnaX+IUGUYp8nTUi3X0TvJawGvDEo
l38PetOg1ToY74vX18TBVnlAPuwY2xq0CQ9rE6x+fqJ6lkZB5Aht2j2VPqmda1X+TyeQEPeob7c5
0pPuR+gF6YXQsFoD6s0eQEqWJ18PJ1TyYPbhqTsdiS3nnU6cfRtbIeJNQYKmlSCo1rX5a6it8L3B
1tgFPHOsfcbRYAdDHl+s/CATwIP6xd7ixPsTJpyoDiT3LWVe90C9+jSWrIHGxsrL6ChmmaIQWzKI
ESb7Qr2+CMVJ63T9eYnugpnWSazzXPrFkpZuXX7M0lDblw6JS6i1jFn7Ar80hhCuL68FZiCI3FM3
pEeMG3g3W7ffhTXcz2E53bYozjyOCAdS0MGbd9SadleG97GJ/iV9SaqmU9PfTZ5NFzNLP4sU+ZYq
68UKlXwd81NRrPMeYMyg9Ue/yG9nZPi2MSSatfjzEQB+dhEx2AsB8GCoS1LxMTr7SDHQRyC/Rgt3
GMlflsF646M6DjAeAEq8dFUxXrsfYcrtcst/b+cSJ23h0k4Pin5V1vNys7B3BKyb9TD7VCydzCF8
jP2T/T+UnVdz48i2pf/Q4AxcwkzcuA8k6ETKe70gRFGCT3j76+dLHRPdfSLOnXnpVlWpKBYIZO7c
e61vAdhqrI772JbuLcHvZFJ5Hh7H2I8htQJhEZy31qVZOhuRzpJ6jJ5ZTjjlNs1e3bm4nXqNTtXU
DIfRs69L/+yRIvRUyw9y+mIy1IiSDHXCpJyRg20F/U0Kn4ONNOMHQPRrm6TzstSyh5nmTek3Kxy/
1r6dnGaTCyPZOlUga0ILyc+EvsBrWIa+kpAA8PLA8fCocHfwWIDfpGpW50PpiUo3QyJvkRI61kmQ
NDSs8oRrJfzoKUyqZWNNo30zGQeXIxxdgS47zIJZdDnKG9tbeP7NvAzQefjwqb40IzbWkw6S0Rhn
nxMRDSzDsegbcG9xiTzIZA11u2MdwwL+cB7ic2/pNEiREO/RZzBOCKh49CI/2teEJa6kEb6lY1Je
uzYpVJFFjCjP0gAnIvbuXXKzzVYO102hn4pFPOmDXr9FU/JMUhktFz9/jYy7NESRxcP7mEdRt3ds
7yGClLEZ7IxMHyKEdomTZicLClVI2vFOupzhte4B4ah/a3E02DFiAEGVobbNzZfUMOgJFTYQP/XL
qY/CLSZfn0Ndif2prrxtGBnhNl+4AN48TU+iwmYZhu6b7ZpIeJdOvmC8lBvOSPc1dHB021b1VqOR
LAXSLd8oPLKcvX3fooRdRP9dODoT8zZMmJVoLOvVsTHN6uSUzfygAezYdWB916JGKsOlqmBn2eUD
Um84SC6YM+SZ+iSdU6+8IRH9FgAzqXOli8xfC63+4P7FqOaNVDE8q091hC7bwZjJ9Cg5ej1gkFKO
D9TU0550Jxt6COqPurPSPfHz+nqsQERwBcMgNr3sPaq0vecv9YUQ7h9roq4WXGK/g1zDj1iF/Us/
T6QCg3ty7PrNzWJ6vinBRlE7lkEV90fTpK4mPelttvEH5vBzhnHR4DlFiIxmEKDZ6By6rFDDw3g8
KkBEBMd2M/j9FJQGK3U161dhsYnpJx8okOpN1lJYAnZbNhPjwcXfy3w+ZSZAGB66pyIKT1OjhXCo
GeqbPv0GeOXxKPxNW+nwWwqfCPtq0U6yg3nnR/B4mWqg/lMgGbr5DA6KexFl2cbxhm+M99adVYp4
V+puQwPOZ4koUrI6YKBOemlwnYeNx+eyhp9SBbReoJCE01PC9hvCvgkH2zu2VX6DqD8/piEcqiLM
1wPwsZUODexkEUIuI/ECvU/yWHVi6/U39qwPR5MPlsw2dzeNeeB4MoKT556GDCgObaxrKTkr9nKp
YNe4AQhMHyI+54aK/JKmbk6Jrh2FMwUDtfBukvGwLbM98hedPf3NscI54DACZZxZeeKCjms1jQae
PtJufLULLdsTFiO2yZAaa0tqJukc2kFiZ9wRP4laR3ibEgJHzpNmpifCxwKYw3FOyUt/tx2t+GUR
sbt2UeKgt9EfZX8tLJ34GYo3QrobQBde/kJ1pvTMoIiAX+cOjDg7BxU6TXVApSjRY1a3Ceb5Fa0u
H/Z9nG7LnKQkz+qRKbPRUFunD5buEJEZcd42aZNAJPxwCGA7YF2lV+Kln1k/3ZE05eMnJcvCciNj
P5GWu5tpIK7bibALzdx3TsxBzvTPJRS91dJN26HiMD2yd9JGFRekviX4LOzHslzDNvzUBCCU0SGo
LPOcwBw5keZWA4aZXGGXptAItJApjQ+wSkxHUTD7SB0GYJPYU7xdI1nFO6pjck4slDdIpTy16Cfg
60q4sWttcuyrELBOzpnTdlHyj4vpbIFo13ByEoPTo2vs/Xc75NhG4l+zrlLG0m1Go7V2XCJYXmCs
DEFkwoDM0py4MQ2ovj6K72nSkeR28rtJjWenruSBgvDNL9vTXLRg54VGICASrLFg7lD2d8h7b+mc
P+FTAlZneR/JoiXHMUY1KpN91Wc9UIZ7iZdnS1gl1r/c1jbG0ORbb0iPYGpugdOjA3SwjiWuOLaC
M7ekNCEVRD43tvWJHDUOhq6QHPpj0JZwhrGGEjzaZNY6mitihBZ+Ntt8uacTTXMQk7GbjPVVSIV3
UkXWkjZrI2lv/R5vDQiNVQTwhN/2lkDFKAVuS6026IdYet+da0NyEzkgAUusEtjlhL/BJJ8zBJyF
vNXzukfXA3GlHqrrYWy0jZXD7McT3ZYJdyxds1643SrkkOpqX7kX3TRl4V7CZjwCGqXX6KMwyBNa
KYpfOsXIm3SGxzGH/5uEZs6EJQW5MDr3hHlWop8JdXGPhkl2oFXhZncSLTxxpIMRcOhHY7jWKw0D
DEcCA8xuYnNTLi0VFvAxhn3hrqIyunYX/9tMtGo7F7E86jcLk8RgyUw87UKfV/mCcs8XecQx7cfw
aJyvOqfcatCM7v2C6KkigWoa1rAKCxnJwMK0yGrG7Ngr50e718d9RiodrWKzhrJq6rQ2FrsB2zP6
34RY0ttshvUvn7Cx5A0f0cGM+nbTzjZI/rjZzDn8PWhoPwmdmdGH4OnFVRFoDdlIfg0nE4ZyY3J8
lqjidnY/JZvCpr0ikdVBYiZ0Niq+bS9jFY8edAzoVkqDrWpg+bndtKxhJGjaQMtNA6Tpl+NGi6Cu
EoRup+QWk9YsoU6RH+Bv/RaowhQmz7qBKbZHdI5yvOo3k7spWvtJ1I3+UuXFo6MXxwFNMVveZvSh
0ycApVYjpPl2mp+8xHiMvP6rniEVmN1y5STGjtsghwCNxArb2ZrWD0syZhc0yPcGemZTG97kGL7P
E2ghd4gkSRMGpvlYkhFi5VstHyCoRQ+JrmILQuMFmfewn/N0TyrmZVpa9AkFj7hBtKHw7UM6qjZ8
RrFT8arSrnbSqC+p1SQQ7WjQlqAqtGEfi/5NUVZzYZOqZ/ecQqNu/WL5ibwe5+uIUAeKRYvDR8Yq
6vpEiOQREwYnt1dxU8BMEoR7wyrTSgo1T4TXjMM+5qHbFcshyY3dMsf5Iwo2HpRkhCHH/MEyc/Kn
fPggfnWl5227tbacKUm58CHsFWJ88wD2sdSWr0N6R5QMJfPCVsygX+kHzAL3dx4bNduiCyZCf2kb
bsiqGl7oil26pjk3Trgr/GAefCC7pOyFWDO3VfYiyJTmzebrSsS0fFUryqXZ3Xfvets3DOe9dtVV
1SkcpwAdp89+3LtHMwYOaA7zKovt09wIjR1J3pvklSwxnRerQeFGzyRmgOxtGRxtpsnGSJu8GFPS
MDl23ku1XjYqEQs07dqgwF0il2UrdfYDUn2EVsQCySE/YRB697kFa9fbdVU5b2YPWCY6LYPBAYJq
6BFlPWx0lBacvfSEJjqWfWPd183tQNBk5bI2DVAoII76dLRSpBDFc1N1317hU9VBN6ywse9gn86E
2E0YIaAbN9A8kGfe7A2wy2HXqBiDVQpgAMtM1e6KR2JQBM+HTcIM6zG5TfNBpEdHJMM3M4KqNR44
yqYXx+mfSyd/ZroowWtF4U4b6o82Fsj5GRhS3rpkeRTeFZkS5au+uABDq+k27TiUGiHIk3/9h+K9
WQNA8HhUl6e6DosDCSz7PtEImI+jdstH0hKIAAEu7Y1ivyTDMZktqpu6/kp1KgGbqmLVlc0Ou9u9
O7Ie0OfW99EiT5XMqgNnP0Qr3luWum8hUoC7ECEnXMyZcCe5Fob2I8xM4y4av8aGxtPClGDjZOkm
cZeNbwFddYG6ESVE/mt2TAW1iD57lAEm4QBJIz+ZdO8Jf7gGcfODOZkjoEtpaEPFK3M7sJKJx2UZ
vljQiU3V6VHIPL/3NcjJuD8OBR35tTfNH4XOv4O5VQVWAFRZ291w8P+RbvkMhWUXLwunYQZRSfxK
TtIuZHYLWIeyerqOl/IIB5/lIHERqLh3cLFF0DcMhpsoPVQpMBkLo4KJJLNQkUWN9U57/8BVOU3F
a9sln/NQ3y+l+dTgu2c2/Jp1Hh2owriZhIHzyqQbXWjvIhUfQ01I7BSeq47evO189/n4scwd1kNT
BnNPr94pfsqCOV7iWTDSOSZUE02mRYZfmm5/l+oXTsvaFptkxCtCZ6zRwc+Kix6L06xF8wqmTUmL
irwit7krUuvdncU77ZtbV5LsF0WPgtUliLPi5INbW6UGIipbfo9R8hPb8zWU/7cuz25a/LTGkDLq
Ky+NwcCCzuy24vbzPRXgQyWoaGyboeKaNyI/5HZpbj0L3RTYtjTQBYqxkGEMXWErGHt71zfddaQx
i5PzAd5kT2ISfilpe4e80386+Oyz/Zwl0tgMTX3iWlLtCO1JRKm+SgrIsuSdTGSeamvq4yHI0N6s
dZMfFVnkBVlJTTjrQCuBOWvXcBoF2mjVI5OHZgwiZNBrVysvMGBYFR3tY7H8s8ZMQirreSQJp3KZ
v810n3etqT041pwEyOsYZmf0NGeoiqs4j2/8OL6Ooeg5YOUZSKAiB9PnSoAJXgxdJjQoIuP0myrs
NiWCrk7c25z83qNdLzs9Hb/DhFvD83NWyhEhs76MO2sR9VFWhoCljVxhWIaIe4RpTh0z+wBvc4hj
VF86h7ckFy+GHLr9ENVLgJZzU2qecZeNb1Fel6fqnnnkfHI1JZ7qfEjj6fdEjM06mft9lo7ajvRT
WiC6GeLYaE/65LyWbsOe4yCSXnw4X/D3qjI9IEVZT3Hnolcvd1KlyMnhq+MwybwsOjZROR5KAwdk
E2uBOwkmFH7y49dVshMxmlStZiSMSCFvLSSaCwGrIqSmHcvysa/0r0xHI26aLe7BdAk3ceVxAE4f
ky4RrEW6vhcdAz4v1N8yZp3sznMQO3q+IxoytaE0a5n94GmkZ7bcZetoKW/anowxglxyoLkwZPp8
7yxngctSDZgv1UI6h2GIgIXm1jGmdOuE+Qfkg5Nl1cRgeOG1Q54FoTLJfsQ/FOvyiSgvpisUaUCH
fHOXOQPVLBhJqAisPO1L10BMZVV60ZGlNJiaorRZTVjIt415ckKmfZFmPkxUIG0pr7W8IlW1vXUr
48OIk2u6+ffSs+7QCjzXPp2zLE/fLUNqK5ThcpcSV1rLaD3YadDV5rwubHGOm3zja/deRYR44hQq
XitzD2MdXhf2u13qp4zh0BbFy/OU6dNuLqdTGycfukTwQvrybhHtE0SYTZx8diyF8w5PzKe5lO1m
NkZADyay8falkmBa+NrhsLDVmvQ5SUlsaJN5m4btRYoWUabe31clDcZ55JEhxcDe2qSwSsIRNdiM
dE/6gnWDkp9s8Cnbxmm7s6vpzVSmrVarDgLKi6e5z07ovkeohBhhO/V1lCV7lPgPY2cPVzHJiVOF
4gLa9FRab1TMu8lkwtOXaHViY4NMIlqabRsVOzeiwRezpFntxVLeR6ue96SjvrshqG4dCBD5GAs8
tPHFtyj3yszYNPCKg9YiJQyvE9XBO0biG1urnsoWPJY5v+oNZSKy+6AfpLnxDGcvXCY5BWqwvuRM
rw8cl6ieFXqZ8clnkzH8te3qRjQ0BrI5payc3dcxopIZG7RE/hSXh2a87wdK5ojvGZv4wTOHR/yq
aOuOuheqT8KyoBLUm7GF4pP9iivS+SWMUnPt77i7ny1eEHoH85GIJ6Hsrfu2NL1Hrz1wgvdXJLcM
W8eF1t6IZDv17SnkoXKRAcNXSV8T+dQN82vUFwRH039sG47+WjRsiFvezSfy9c5+BFN7WQGgm5iL
m3dRkxwkq+QWgjsRE9BDYKejoo4IcklfRr3i4LO0b8DOaXWab61ezUj06HY7GpjcsoXjlo6Mty2b
zAKVyJkbT9FcX8OZuho0tb9m1zaQVzZWqJ1WyxjN74hDYykq99KsOIT2vrNDK77N5+ns9NV1y5Fy
1fk98JAhe2bYycR7YSCf9OTZpO3QK2HM42A759Hi7JvnjBodej27wWIZ14usumrY+jdN2SLsmfqe
jyqSL25ofrfDkm7s2FJKnPGmXGYgqB10CRpjj5JdjlWESOd+qoIs9GCge5odaJeIwpJud5dyhiLU
tViimihVhNETiNi4n6/Sqa0CpIgfiDTLq9a0n1o8ZQcCCXIwpiWxe0txM7jOfNV67aOth0QBjSG4
d8jqeTE1x3rKDnQiX8pGc9CZJh2aiKg4ONPFmSXTVGKliRdqgLYtE0jvpb8ngGq5ottC/88wjrVj
At3xKHNkFJp7c77NUasYRo3eun6MHkc4zf7y2LjgMrLqFST8UyeHPSXDXdVX0+E/4ykNMJt/pmMa
pkJs6rapc0d7vvrzr08gNREwS+N/adIW0ywrWrV5Mz/pM4ur3bYbJq0gZtOQXmTU39DFdjtUm8Nw
39TuO5gtY/2f38e/QToNUxjCMywDFzrhYX+BdEZa6xUeglC2lQVnOncdudskwlh5fK1P5ZtnzNZV
zflnY3XTw3/+2Ybz79dAuDoUesMzbQoVBfD8wzWwZ2/y9I7duan0B1kT6l0tkdzHXnw/9AyZuyEk
etfz281NQoVGE0BUDoFm84AaSSppUhZeGUtz/Z/f179fE8i2wlTvzPKF/vvR/eFt0QF3DFkDymUI
TQo8cWzIjrwgDXkDeuICT2QsCOPGwHf6P90W/8YsNQhGolIXvjCZfJh/YZbSBu0nLzFh2pG8ilxJ
B7JdxCjTJHrBtLLY7fyt8JA9ceptDmPhrYbSiPb/wxVQH/uf2K2KHm8hNzB8x4UWqz65P16CgbOS
l0hr7VTOgznglrddZ1/Ba8MGIDn7WcwV/aK6SubwelYowtmhj5O19JYL2EuHlpyWcEb+0OjC2pfa
QxfDKI3U6Ielj4+YYCbTsNuV3ro3oo5PpHb+lL4+bwWNSm9ZrmqjX9NxZ1RhyUe7YEr4+3MKrXEP
vU7Uh6vf6tJIaTkaNemY1jPjxHlNYgPCgBH6XOkuKMn66SvM3GxnjNahTwDHge1YtiVNzTWqAXio
jnhLbaoMNYUL4ekHk0KhpjKv9umyAfJ9Y02x/WyF+p3XIhe0U9Pc0UEB0kcHiT3M3IxZ2t6RSHrX
CLe/DpEpVZ1kvZfkhIl6s8zMFqxCDRiGFl2XFm+7cfqyJsdZL+rduLVT7ZOoZBgXEucbg6gLIg5u
7owtKC2J+82T13khlcbyF1LIWuJOew1ptO20DOskaKnOAMq36Okm7bawBsUdwODV703xv7+m/xN9
l/9A6ra/TOKvsppJhY67v/zyv28+h+67/i/1d/71PX/+G/+9+y4VxLj9j990/bh9+us3/OlF+cH/
eGPBZ/f5p18ACE+6+b7/ZqL13eI9/SNG+f/1D/+BW/4fQM2WJSzxh0dHvZc/gZqfyq9P3o5s/8hp
/sff+v78hTHb4m8uD5DuOrqNm9x2WG7+yWnW/+ZaDioBk+Es/ACbp12WkDkUw/lvhvBJaNDZHlzL
9Fko/olpNqy/4Xh2Pd8yDejPtmH//2Cabdv466KjO55r0uYw2ARQo/6V1FwyHp47CWq40xHWxNab
GZtHZ3jWBa1N2R5Tzb+iEMBthIzXToq3GnIe0zs6hHnSoDmp1rrBIXJ2JMzIvn9NPVpT4bxcuoVk
hwjLgYfUuV+yTPFZV22CqxxPPp4i6awy39AD3xQ9k7tmN5bRiVw1J2jH5NFKxTssLmY25qFlsr5l
XcZk14FH55otGw5Z6A+Mnq2zgIc1k77GeBKmPXOMclg2pVPF6wj8sa3rqKj1xoGnuNynJkFfiH1X
pAVFgdcnD+jbzB2rw8olE3VLRw+emj29NoSTootncm7lRc/QBvdElbWXbKjk2kQDHQzt/O2FhOnZ
dYIPHLMfPvCTiXZ+l9hbdOPLFXjYZbR0QI+UJP1QbUvnWMmaSCJyDtHXkZAUoSoRsnnJC84HRsG8
0WhKiKqnegY0QeqRysd17324rgFaZnooy84tqDv7hhTiRCvvyW3h/FGB9u1keRWSNOZUUmxix6Y3
4U2PQnbp9WD+JPOISbsvtuMYPphJeKpiljbvJlPZzchhJsf/aLH4LPTPdH525l91XfkiIQrOw66b
vXdzsd5S49ZPs29F7lI4h9S1z16UH9oOmEMRfglFNbQcfH8qRCJomydjwfvqpWdTsQfR715idxtL
/9VSQDfIft9VORzo0B6T1L1p7eSRxmFSdF9AMbRVE7bfICkPFh88oa6ocbXaaDBl1Q+aXLLAvSwQ
IoJmcpFvePHWIg5jzQkmJifgXCJZasvUOXUkFq2oZLyVARM/yJpXLhfRdkXzZIJWZd7fEOBR0aet
9GhHoFsd55gD3NJfVZEX9LZOed04C5Q/D6kyXWiN8cY6rUnsxn6ZthA7CnK3EiJClCe2Jg5tHSV5
viEtL3bf3Dp/cz0G2NliD1tGgCgwiPkGHNc1fGVF/n4kt+jK6YunOnQCoSuFnReeZZnQxW3AkIra
F1f9/IBL9LGYMRvRgrbWIvS6wAQHux0NHq7K2GpeCLJLpdubFWFKeBTZd1Jmy5NE1TzcpO3SMgEt
X1qaAHpUf4dh6ayntL72ANMFBqexHOL8KiwgmecEE+/SutlzcneJWU43YlLdOTapVV1pRKU32aEp
vH6Hjr6DAj0Fo+1eJb3jBW1N/K9bGAxvdNoYS9ceqke4Lq9mVu7CBD1xUTi3GKuMVtuLseCzNoD8
ECaGiK41XifDutVq77qyVKpIa7WbxkQzPcWf01Dz9Aqy6TsjJa/WPM7YxsnvUVpDmOFWEQYWCaCb
MBq8KxUjnC7d6+C0XxJH8GaySHJIG+oFWMSnInTip2Z5L9N6uPKoOTVCjhKWbm6VcjpIExNRzrDM
7OLXQufOXGDD5aGdrAneeu4n4t8yxF9ZFGpktNbHlDVg5QJliqJxQ3lGCmphrRJ/vGq5Pxnpks3s
gW8gMWNFGim9xJGvQLVc03ext5zxZ0MM+9GmVzw65lM9Pttm95XMIHcM3bkaBawZfrx+QENP0tyX
ptEmdeyZoAaIPHZvTcfagtg6enBz7SK8RGOnUTc4iMHaF7vGQcNM5xlOkXdwqoSWfd/v6w5Djavk
IplIuk0duSdtmi5uXN6n2V1lZ09u3KZrXeDJC9Ec6O6dl1ffmtHFAXC0TUzPf1XL7gU5SB1Q2Kwq
9MrBkDUkEtG7tOjcdNV0x0K+I4hlP/cWjsZp19WMBJtJf+8tgQMp2vfwKbl85l7MtbOSJWk2Tv26
RF29sisuQTfHLyT10UPhn5SSLuIPm9J6H6mTzZy7Qecx2KY+goAyS1Gn5D6gA20+Onop13ZpDOs5
D1y6qMiBmTCbFtZqR6zjaoyCziB8OI9ossrrZEH+6yos/JBMRzuU6M06mj5jYR+gOZBfY5nkAVg0
3JZwydFCEyFjRSELBvkGRDFhVXV1Ss4GjOZ6GhA+24LM36rFKUuOy9mVjbYmffHZnMR8zYkAJUZL
slY1i0PlmgeOXSJABPA5pHaIIHNvtPwYQRgZcLXkmVRhiG+dfVV5Aucbg911KulBmOAfl7IzTt5g
0rJjGUPBqzcbP9JvI6ergzrrli2W3tNocn1m+N4foWTkLV/tVPmANMPBO7Wj/9UeB1drT9QGKChs
KIFWoT8bPVONwlGLEJ3ZIqyuwsgnKJmoZabsy6cHZGFV99ozEy1SpT2mnvQ+Gf578U6Lyy1G5GKd
SXwpGo1t2XkPWQbbwZVBU7BWZWnxNjfFYXRpxbRcTd8P7yKdpztlgNIWSiAIZD4u/QemjigcJozZ
AJeIHULv7rf4PKPxiGiVmJt8IJbSnwx6IoTAjl55hycUsraG+SkXzWtuR+/5jJO4aNGpVaO9iXAB
R5E+rc06yw8d6AsMyc8zccSgwKh80OYPRPCo5Z4rznwwfE1zwYGH4aribejGG7izJxurBsjH/Kxc
kQKDRDK8K4MmGEoKmCI65SF0XWX8XjBcTuwfeXPfYMtSW6fRmyimxp+MhlFMTpnfefQGwZCzz4S1
TqcNo0ZWpxcaoc9Gid5uiS4JJ40c185ame2LsDyHOQaE9lPyYn5uXhxe0EOwWjviNrHRs1vTdUSJ
ZoDcoAd8Vt+zMGv17kvE6cxdTsrmiXTmMnpgU43uVJkxhh61YfPvygb3fXEojqfHDg97n+qXqQmv
OMDsOs+8gLv6dIfi3dLOfb18No1xUd5UisFd3mW7+UZ5kw03R7j+lUFfJuvqqxrrb47eGy3tmeO4
CjH6Tk/k2QFa4qaC65JNP4lBysaY33qZPJe28p6m3peF6S0U4tm3eHfe0P8Ulvaow3KVV79/JwEI
ofz+FhhVnkw9Dj8KBj4NCKwqDL9MR157urahP/012q+1W71RD59NPLrK8dsMRYDw8QRr4pI61gqH
EQo4eaY8RlKvXxiLfiL4na1zkZRnZb0thf+GumCBWtFxls/hbZogvWiISyjVt5ExrCptOdJz+SUa
UC0i8Qo3Za5fgNL8qP//2ly5z88FWj+CSNdVXr8rZ/kv6bqMb0arXRfh+LM4XG0boxZkd7TmQ3We
mNDHMxb+Dk7WJC5mpT0IVsN/fXa/X1TvVRp/Ldbyoz4v0NMAbOOHLmwxve1tbbk0UXYTs02qu7Rt
K+4nLu6SjJs2LKDk8sPkGMGisC9aXJz1NIb40B6hIrzHT1ZkfefAIuPQOQscHTGhKjqRZT72Ymcq
qQOtV73/tOrpM2/Hw6Ite/UiucgvRl6AFHrPvfRtbODy+vAGG2Z6jf6g7n9aAxeFtVhs66qqze3s
ajvTJZOJP9Nq86JuacuILhUFAsEdil8TVZew94KxVhVSeV4U1bOpzU/pc1Om9jor3Rv1dSXys+0n
lypSCIRoZ3bYtwvWG1qD6s9NcoNJNeWZz//+Iu5gfiZN9S3j5h6L0YqZBBbvZOIkMl0xAbhoPFPq
3xXCHtU6FpjEvGTFcqHHBgsXtjU5s/Halcmz+u6/A8WH/CwiUCqgCPOaUYlz7iaEK13ylINeUU7x
GOeP1/jXv5yTKJw/FaaotM1X+PuK+aY9xOVw/qUnqRte+dmFj9rWi67Vr4cY5rDkbnThoZnnabiQ
x/saL9x7PAsI3Hnw6I7wonf51PzMIciNan6a3EfSvS+cxr6jZPpsDZUvJ5GpQpxSkLshAfacTXuH
bBI97n6QaHzgJzAy+0x6yWZumptqmDYaJSy695/Gz36t/FXunBNYvDqBgMO87FH2QNad2W3+zkKQ
y7I3+mrHlA84JOseu9PHYAVOq+5Gbs1al4+u91Vb8Z2lFYEP4lLdC2o5U/eKMrJrnEbTUn+ItRwV
BBjp1HufZHRRH2obmQ/LDAjDB7DF7yua9UgwypA8A4q4wkD7e9P8wrhGsXz+fiGmLTvl2+/Nwr8/
t3md7Gow/Zd/3keeXx6T3NvW3HR+Mx4qktW0Xry3IKg1bhvyf2MId+oOV++0bBPkZPH1DP9xJhlA
duJGvROXhX3gz9WOkBGv12cVbVkiOfL4YrnVo04uCif7s2ICKzCCWprUEpU62Vl97o4iT83aRVbD
0+QJuC39zyhYbmtt3aHl1oz2ICNzr1ZCs7YuTpGcf7+muCcq5fGXz6VuDbV65kBSJu7LcZpxkCBn
V9+p7ih30Hn2Hpulf4EtiWi8Zp3+XXOrj6rOn320pyAB+x9gNveG+zQiXlR/rL4vUuwRXsc398tU
Y6wCVCJ5jUx9Q4oWS+/dx9+F3m7iS2IM94Y3rdWq3sVAJlrvAsDZKrPz3+Ehy3Qx+VyzTe/JGxQL
F7oM3JsFbygNljD9+n3dyQi/mrZ4KH1M8JL3Jfgm9Zre0zzN3+onxQW0FEieK9kcx3BPXPVRXYff
v86g6xJGTqAh7qrEbuHCLtL9LtLhQ93aamtDrRY4ZNQrGk9iuK/pQpyDc1b0pNI/xU7+gkzuUndQ
MgEJmrOPnDI6elA9ltH4rKzkLU3e1TPiQ3fGIbKP09uic3+vj3pMRzswp/lTffmLP+51Lo7f7sZ4
uFJb25xx4k1FoD6ehCWiVzEHfeYELhuZ2rTYHNa+Lk++YoTAq1BbS5umB53Ea7V5N4pooi3NF5Yh
ypMReJWqJJoBInv0pNniqbZA/q79pv22GgDzyXgt8BsrgtcITFV98y9lyC/cLSrDfc5vENiBn7y/
UfXGL+x9jOuTMJmaski2iuY6mc2+5+yjVki1Uo4iu2c+tVKbyVhsWjaN3yeVSFXpm3e/OxC1Tt8R
cTLAAVWYe/V+wVNL5zur9M8yYv8sev0zLt1tFC9HLxd8JBAs+Dajf4tEdIiqLFC/hQH50oVgoNzk
1Z6ef1+If5v6P1nRX7Cm847XpmRT1MGyufiF8VQwn4g9C/Nm/JQP5VWmYTFQP4OdSNrrVuu+nKX6
VoVbT3R0kX3jQqGybHf/fP0OAhe2pY+ivlH1VpKh0r7ThyZQG9ovYcpiTBcnbEn58LvCqY1F1Xhq
dXN6Ft6iOqSxvqu7E57tV9JzfpcVtd0NLHSx7cAJ1OBK8iGry0w8NSPbD3XZfUSYM81m65+7H//P
3BBhBm/eWMJ3004ubZ6g948Po758WiQ+1I14q2g4aVlg2s7JSdLffa2N2cVkcZaFddflIbQE89Ee
UJdQ98yewRzTvOfwepaeTiErttoir1SVpW7IroQbw/+z7MVw+peUNoU90Cj4+5+q2qubjc/FaXb+
/2XpvJojVdIt+ouIwJvXKqB8yUstvRCt0y28J5OEX38XPfflRMyZGalEAfmZvdd25D8Y+nbZthpn
1qfYttpT6iD1Tdvbv5NPm/Q/zoZcp/J+XcWfodf/2NvbcHvDeG1xZPp/+IcsCdI/q8/dJcbbMhjk
A3HNtlcudchcafcEGGy30Ye2PxLaDJiE5Lpd4O3ILkW+X03rAdn3f1s18O902P7fpUij8rfRDuft
gdi+ItNuv32Pa2+O7SfCf9QPR0c4KHSo8Siitttm459Ytfftj+MF6E88jM2jLO3dUOTv262+HRUj
P2v7VaVHnp55VaMWbl/x9tVi3flX1Dhswf30e6txygEW/QaS7LPlbTYO+lw9ZzYBHEUBn50blJ/6
76ExyB6Ze6gL/IvEry4ZYRX/zk5uwa292G5FprjwT61HNkOxh61i+zhbSSOhGgcNUeReFf4rb7hj
cmqFrJnZUEEZmClEG/G23T2ZPp3Mdj5gPlzU9Lldq+1mzufseXuwM6mTqXfZPsUWoO1P36XtxGvZ
noek+s5N7Q2cjKL52v7e7fb998eNXIsOo7PsuxflfaMSRmPFj3C4lnizXqq8QVPOMRtwgG/3/0RG
Wl/zKZbsbjpc33GfNxE6zy/NB8XjQLfi16U2Cs9xw9ZsKSjLz/bjEFIcFXrWJBAnzxOH7SJW4/9/
89tnbHF8Gol83i7e9vz5Oo7wgdEOzwWxQV/8nu26bR9vu3Yb/ybZBCBW8xz05kvPgMBV/3s7bS+D
xv9DHsLbRm4bLK6T27zgKWMP2X5POncW9f3MTnS2B9L8/vdVbW/awv07ZtpzOzJ2g2Ky/Vfbb9zK
j+1VKrtXIpjftiKIV+PfjrGk4TtPBAPAd6AV3ieuGDFwFsMhsftHdv57OwPOwSxS7ERydNvlt9F3
gqkpEd6TNT2mfYdYxYRWOogXfLdUXFZvAIuwCDJuUMn0YMExR6FmUAwqAl34J5Rv8dwwWLfVwbaA
6wZbtHpL0qFcyr8VmIx8dm7058ywA2+vDcNwwju4yzXFcKmaLtkgl0Ovo9W3m2A+jBaJB0mRYY2o
6thP3OXkAX1Yp/zLKHvraLkF1bacbxli0VD3ESrkPhqbNpdslbN8zzVBGo9KsxzoKNyzO5J21UkJ
3MB4nU3rN7vLbV6tkIjbiKSH5FeTKAA5BmbUoXCwK1XpnnOYgYNWIFTzXhUhzXGvfo2OpU62hwKr
0M14oEzdeXPwIQcTFa2SB+mX3+XADiQzh51QBokpQfefSpf6gjs7emV8LPmhSXXQPUEOt8O6FesP
EBiPaRLJkABoHI7ZXk2xGoiVHQXaSKstROg0ChQcD8Wlw5NelE+Zi5Ud0RXa5ZwcFC1xB/wQ2Xlm
OgGrYYFqiMfMze7davmH1X1fB41IrADKVrCOZOSURBhYgD54VyIr85Ffut10mF2cAewdaWjkM7DE
QwkB6LGpTO6r6Q77IhbWkv7CEecQZe78JxTMMtvRYR3VS3EU07zlYIxPK7FCHfCL1xL9a1sb6Ijq
G4pQDdAAkluJK9VQqX5zcm4MjAyn0VcQEUpME17/11z7F8PJLLKsAqQjia7vJ/SEhesWkdt0/DB0
t5VuR17BidSkAakuPqoZs3F+60bPiKttPuplAcdjThjpnATRHKQK8nh3ViPavUbYnYmkFufqGE6T
lESPBdZpCjAGjvlejOmH7fADG1Sq+CCMkv0ufBumsruCbfOuNrFtzLbzq/advaAviVYQG9QJ/mVh
56/XjgdbXBHLaObPq4xF7SenfPjtd3xhAUxixzfPUOWHayG3J9DImDeUv5QkcEwrJBrc5gsdIagE
qn3+7m7FLlz76MNua+XaF61trq6J3NUQ7MBLpFyCRpnNZRITmJRHeMPXhYMTxR29S4LQqmrhXRdp
gvJiU40HM6aU1b53ZkmEaMpEW/YaOMNssi5VW9+cMTsNk2U/SElbH4zFlYXdOZmDW4Gf4t5lX5bd
ozTFSxYGBBbnRtkeCemOkFQVSA/NaChNb48nbtmnw6OwV8rncdhl5chY3dYviWefe3YEeAaqmBQp
cvAs/dw44k1uPPxCb9iMtW5zZSXwy7et/YhWcY9Lr3iu8/JJFh0w1G6R1w2uYzg223n926jGnzFr
131vr+2ud8AKpcCp2wEVAaQI3CoDq3XbRLjXh1YrCPXjBUXIbhQU+Av1TB0XRvI7V18fbdqbPUnQ
t7wpj/6cEX5SIgFdtL8wtWvcKQPzKlPkYdHcUPl+OGyjgiXXo0BZ4nlwexzIhxo708MXlvvmjJIN
bNaMFLNcv8hjsU/TgmXJSAY3JpYuquAeHDQrqQ9z534pLXlJqL+RDXK7dkPq7I0WbXujPaKbqsDg
YTJUs/Wr0uQ7GRNv0BU+2zwb9nkNKINy2R6gBk5pghlt7T5mVkKZ/ytDx7BxmpfQUfLRLZCEreBm
kTlshDFwVOtgHg0m/ZYFsFp563uwykj0+C+s7Rvp8sVDeEGjhSo3BN3Aa5Unu2suKQrOBes8s2I2
HmAZDsGqw042HmaHf+sZQXtc6vWMfEk7EsD2gikGcWSd7kvdJlhPrZtlgciTeQiOLFRJESkW++CN
pBh4A+alvtgyVxBAz1ViogvVtrQPxWLRL07WQKCjZCDuJglRkM7g77oWDeLi6rCjaaDxz41/QS81
4bhMFcr5iV6GE8eWCiwyi05EOih4qyo09R6ZVEFpZ/ERsM7lrBBOCaDdbKA2TRbctA3eXyz6utKC
2C+mtznFalf5Q4c3CdnqiMdwGu+jxUOD80LX26esMT5k23Byzf5vUrGYUSeLPGOlPXrsi0NNkMI3
9DuO7GpPshyK8gUnWMtm1Eyw7qW+Hhss+Ik0BiSP1v4+rV2C5gqnJYvAneP7oRonUDXQOiF6B4fO
wRJuGdo3mmCG9G15qIIkAD7hkd9hVpHLbQruG6NeQLcUIZp9WFxyfdM0x7KG4dyu8ayk3nmVO7dt
TALpsMNBl7onvYFpmWud2f0TEZQXMa6RaPXfk1yZuwcKEhHb0SqZ43TttGsW6N9m1Z8X1z3kmd/f
7VFfkZ1OGLvEFK54bTc83rxrepljNtfCgRPzWGuYcX390yxIG0mwTIFOlcULKX0O0HdsPUaX4qpf
bP3QNuAWErawTuezXNf850LXrmPvmZFe48rkVMIQ1JNI6vsPRYa/zbPFll1tdJFw1y8znV79pcAB
rgrn7LSOfSwhL0Zi5txxGEgloE6jtbO7ozMEbH1ba478Wr2KpdkCqJdvI0/daBEZ7xG03IUHjq3c
jg/lsM/p1yXkljrnW34ZhQ7GxRLJbubhbyQbhbKxumjkCut4njPZ/Q6AgGneSH2y6Qhz7anuhHz2
pR1JYznoQsD/058mSkQ0+Jxok0aMQ6mHqctaaJ063OEWPEu8Wu3C4y5h2Bv2iZ9xsjYD9iJBN9XG
Ww3GHIwOayWMmxOjKFStqYczHalfPBLD5iWh77fNrnbrezEDQmCc6zZIzRfBpWp4qukv8RjZeDCS
ACATjBKt1znB6KpcwThG68CgOEuIcuPcdKseGSsPnOjbcwW4C60sgpFaZTHe673n4eDrlwESKrnC
s50cpGt9unP7oA/tR2vfbaT8mMoH3CKBDhYHDgPy4XXXOa0elzk2qKBNuxB77OxbT5aauNuwGOLq
gC9U7JO6/RCFdagrr4hG9LhySsNu5qEzEQpi8U3+Fln7a3K5MzpRP86TC5mprukOhl8i6XAff5CY
be5V7t9FZz9NWvWeLQ1uTHU1emsHq6tui4YCWLtjI2Fs6nefuPk2DC9muT6Cfv+5AgXnE9snewUX
ZRSke1XLR7Lxp5bx3Tf8pxxn/6LRdGWbCsEssSEjL9njTTsXkwCYpfUhTU6cUMfvDRwpieOB4uhS
bNVBSZiBJ35QSvs7x3V38L8iFGzUsKRZHupyfkJk8EdBhyqBdXJCqssUdKcsmV9s2Lp7Oy1fnbJ/
LPICPv+HhRnZ0Rpq+Hp89Hr55Og+EEN4cw4atmD5Tt3qwTPnU2WwmrSfTQ8xc4sDXrymHrQENfOA
wv5x8vQOxO8pTwcYagT8tY6ODhr6ljWtx4Vqz8qzg+KPyXrX2E19NAyfS4XUB2pi7GMHytHelxgR
UChLg+em0puwXlqs/kT0Yn330wllqQfLp1s2MNXgxcqn+9ymlvjF9oKId+CYed72u7baUDXz15Ti
DNeri8XMn6BegxSf8eI243ufmXvP7N9HabCf8C/SN2tgRMWHZcAwc2wFg96tAKvBxKreVEU2dWme
O72WIfLOp14nbboGk7Mb3PKP2Qe/MnVdKz6W3eaf7MBJw6DhaE1qt24x4lrCD24sj6Mz/zGnwDtT
4Qb0EbOtP9f6vZw6GHc06Hcvf6DOYwzxog3IwgUq+WYZPwoPFwdMuwITWfka2LVxMPppCT2wGilY
KyZBubDPeTcue1pYzHDWEqoFn265ODfiJUwaRoeIeOuhmRvzENhoJAFaXTA6X3JlvRTwzOPB1RCV
oeqgknp0/Tw/TO5rmuc/fc3k28tSh6Wo8Tasz/XQ/ga5BkewknkI9ZYzrdyaGA8ELIgUpF6o0nC/
6bs6df52mSz3xWLcirQD/YxYnV3Sp+5XDx0ssH0y3aDyNYcpKz51g/9pr1qUJwvwhDxFT6/08amv
nefWd+FftAN1XAPNrSyLu18NE9IldNlFAflQssN/Tmi7d15Rfy/D3Ef+MkIUQrARmEYTN5n/mwF/
psd5Ylm3bpvmWM25Lf6ItcY2JryHtWaejJPB24H28ff5mgyh4U86chUBQdHChtHOxQcrlQUcgHtW
geOf51zf20tclVhECeyuLlLXUBksBunfSRXtEpl1KG6IAzHTfiTmtJb7ecSf6Zgkcnf4fOK6FadZ
QqvsK8BVsu7jGhQQDEqUL9I/ukFzcNKm5HiYXlOFvJ+Q8yy2B9LJ57S6LEzGePL2AozJLpAAbtos
x8owSCvqgPeF9c441bp49kCbc1eK0LAW+dx3FR6r+r7waY4wuXhlbPQff9IwbhVSu9Y4RPSM0izr
2Xx7bgtZMMMZN7rGRTTTY2ZMKM2s9kBWYLAbPb4EWQzRUhD4BFAlNrRbH+jlSQdyddTNVwtyxZeL
tVkv0QihmtrLDiRXb24xx2BOwqYhSluyRulbF5/RAGhiRqywl1mQYx6JR7F9FzRgJA5N2Dd8y0UM
oaOhmHSLHoF7svdBAy9zCDgnLYcynN38s4fYeMbD8mqz3r5N6WAc4Fvjbzec7mogGheKeq3XqPy7
oMtiqbE6NsbIFgvEjKnF8mVMPx4w7Lh0AOvgudZvc89H7Arrt1g5zT0QHEUz6IdK5ed0mCQ3sqxi
3JZZlvIfCi+gOeVVREHEbrkqUIgIPMoMvlDPYDUItRqEYRa4kel7P+OgHk1gvnHAu8SsirMh6JUx
/K7ROIznwgqS47gLwGzHG3G+9T30QL155g0rLzKZfsmlJcElcBysUAVFozJlrLk/+VQT8KKn4wnl
42lKpu7sDGiAeAcat3/cwEG3zxwQKqwbiYQym7oQAVEZBT6KyiF4Reexo5buHlcqAtpZ3nctlOqm
bENBRbvHr4KlChH8yQ/sXynyffSSPeBD8gsw5npgGc2HbC6TyMpxnkvEE2uJrEwCMNStUkQse2FS
cq5bKQqg3my8Pa6VhoAitw2ZP39qJs34oPsa5y7Dba2MO4fmc7LHH7ieAeQ78CvoYardYM0+04js
vZ+qX6peymul3AuzyiIk1LvlAC1+yBZ+CLq+uGES3rWj0s6Tb+MQm6MmC6q3zoaR7PhZcKpBSsJd
uw8K46GASgZ40F1i0INckMo8FF3PHMnvngfKpmYq8QInjn5iTfqwNNBcFMKeQ7sGaTiOFtiAhEBj
pFcO33dyri0PN4WRIUhcdYjAY41jn9cc+ri1Zb7MweBcpD2+0JnNjxgL8xAmDqkHX67vsFXI0HuJ
LnjGvBKwlMtktGCDNR16DWkwRpUp6Waukm5M4nlNBIOMU4U5wp05mWwX32Egacx1x0TXa71UxAqc
wWFM2KuCnr1f/aqN6c9oNE+42ZAwEsjOWhP4CvkK5g4aJLf6pttZdVeLy9GFBWk9IEuxQ9xl5jMD
t3CED0AvJ1h3NtNzhmfvoNjRXrauY+xavEFto5hOQfOYNUznadM+UCqKxt5R8rKqyIONA45HaIYO
5cxzeUdbumVvJEk0TzfLGPwYhuZbmxoYsrtCi5ees1Vp0V6QQgRxOtNxz3p/JhpBa3YuCQJ/OEQ6
GMJ+XTkLp/V988LE1tryHloXa49Nl4Oj6BjZdRGAsOqU9UrfZ9y6EQDqIixUCpYYZdhxaZ67YkzQ
O2rAFZdcC2djoLHXuH8xGB1U1SDMJLjS6MeYOPZgrxPit7Y+UzoLtRNy4QCrAIzMZCgiMgD+673e
jZn4UgtV+jXQEUxYWRBQr8l91aXNg1Z88Hva0FYgGmBTvaTt9Mvs1FnrsQiN2QjmQzd9rEryyJzx
Zjs0mUOfDAwmdD0avf7WrgYWKjd4CCAb7M0AhZaN8+/a2faLb5IDUsZCU+OTjm8Tq8m6q3Wd23GG
QWd/MgL0DrpFHLO9nebBUw4+F5EWPWsyA9zGVoxsN6/CZObbYHRF5mmXD9E8rAwW2pVBez/TMWLJ
dRIWqaBs2hXvGPa3CH4maTJF8d84Vx0bXPyT/GU/MA1+hnhU5bfcon+VvTypzH0tDedPWm8UtxHh
sb1ujG09rUhbRgMfPC5rOR79wUb5JFhF5UYWlq5lhLR5DmrifKS9wevh2V0QqezRSER6kIv6gL9l
Mkasx51yhHuoF46fVBneDhNtHVcN76I+eDX17K6Zq4jtAPBruaUlehhu2vLm0TliyhyoVL1nx0SH
GDQoDQue/2Vdhos2zzi4mw7jJ+ybLmVvVvYCfVflPfsV3gjxmPo1INjKAUXR+fcuNR6yCZ205zXz
uzCm87ARorPUhk0KBuYusvK/yXfr84onBbUt5Xy7Yd4h0TXx2DnaOdBoXbUe+pSDy1j6RCsVpe7H
RunM9B/TkRjzMwbgdYe3s9sbhmbtB/orDHmJEzo1Hrg0aNhRyfpsVatFQwaJdEmMCYkgg3DwbwqJ
W1sdVNb8amCDRYsFJ4qLl6FexQGTY8k5gSnsQkAjI5vLA2hushZUhEjTRgXN8LtitqPVDqTIN5kp
uK/MLSPXL1lzBRPYG++jtHP1x2f0UbT0cYPRi+M482gDwJ2z7wDuVTTKhDH7vK43ExP6rjIFOFk/
vwaraVOv6i7VrkKoWHukBJgMgw3NuPhkIm1lM8ZNDbBigzk2nzhflIPT1pLqI1+QwBmFL6IJIhdk
96iaTe9RNHAbIcw0kR9gJl2p8GIM8dO+nJOWXRbPziDa/jB6gFPKK4EnVkwFBjum8M1rBg+MPQh1
klaS0bHMpTpNa/upzZAf9ZXZ1pDXOnuqyMxqRqnrjKZSe0dual3yaZ0ZrZgp4QiVude7BB3KwkLf
YWpCio8KnZbuKKjqXZAtBvA8dKxMEKO0hdtu6YPDspASbF4A7XGTKYvtYNKlES6MeS9BQPPFkFs0
iexoeDWK0AqK0toOLeHZ9AAmIvJrOcv3Wsw1wnyc7OjpOmN1H3pryI5uNv5Nm+25xyJ/7WbVXuem
OrcalPsMMsiXLfFaEGy745Ry7m69ilNhWj33HrssRL9fZiA/xw4zMZC7dm8HU3Vi7tcT0uOYj4Qo
PnSeIw4GY51zlZP93QRQUwfQX2Km7ODVlDz7G+A0B5cJChVjD0EBaY3cfxJv2eLekOzi9fZkiPRa
XDugC0m3XI0m+d215cKpJEjxye3PjExgNEfQHx7cwP1eyoCv1m+W+2QSCaCEAZ/REnpI/kMR6Yay
nhutpgps3FMwevvMYaaHqrw54rY0I2K7+jiZZBUuBZBeEEAICS0oO9iRXnVXzF/zCL1/6FfvgtNQ
vixu+iJmVh/4umk28vQNHEKEO8HA8W2e/MEbXujN31tuzy+n32dq+VTQBOmLEM2V00VrOsB53uqc
IAXuPFUNUd6pChtKre7ewGyoC/KCDR86e2NEqvLvH2l/YojRXpHRlZhVtiEeWLdrWYvkajkt1OxK
z0Ldq9ZwaLYvqC6ca+E2oTBhka7u9NW2CRGT7iSpuYAji3ZkFBG0343s/o62776JjC/L87P/hO2T
WaLM8gWxCtEmlLuXnoTx61IZdkQ2GkwIZmg7o9PuAzrNV9YrAL1TcYPYXsZzif47c+qcDooK2O18
7eKZGcnQSzfQOIPOS/Xq7zSv13H0kscOgwNDvzkJHrvZhF1V+bjmG+pQ7Hegbnlby37MDsPi+Veo
KzaHpWWd297ud5yRiMTmBEF2KTRUaIWIVwY0CQ3SvvcAWM+Znt8kzSkbGXkCHWAo4mNhDuQOECK5
iOBc+vq77P86JhtwMhdYQVHUtOhJBdWSRvR6X7OEUf3CKa7vJBCxt9VjHTTbRRovKxsyMTsuQAn/
rs03Icg/lJpnM5hcxJVVx89YVsPeXo0a2a73BqQKhsY8fANK/cYSJy+qUrxb1HrOmXhfJ9sIriVy
V70S2sWynYicaePV0PP5RfQPprFcx64Ql7xrzIf//cNruztNPtufxXyYTfR0i5nD9l7S4VSP4l46
jh4RsKzF42ZhX6CIhw2zzrpynbMB55sXvVU9ZAqDWiO9t3b7hblmo56txiHGXYyhV9VXjd0kk2Wc
Z1bAS7dnWL4vp6y+T6L4NBCBFEajPw+Vx82x2C+NZIZpwaS/ZR1oBV7FxomwQ8itqewjxzK7C7Ov
jt/67nv/OR3wKqmn4mz0KbGXKTdg2tafbkFbGpiFEa9Gxwpg0YPrMNNgqADiNz60WwZNDfS1Pl/8
Rqf2wEmzaxdHhpjACswlensb8XYdgkn7cnTMXSobiBDkNvWy3D37aHIZOEkeiobZZe8JyKVD/0hJ
zz6hLPDSWM3DyK5ImhUjUVmA4F3AXAYpzgxbS3EDeZASyEYGUjR7Z6N2gbMM9bqHqlEfG6N5YTVj
ohkLCJvouRQ8XPmpb3wABxsZKquHw+i3MIEUJBVMrP0xCJjkZlPVXf8hjvGsMYb9GcCpwh40mmy+
TOZkva4Y4irrRt3uv+mpBmx+se4chuT6BAxwyq51WMmo3xNBN0dG/aFRl84T6th3gk0jw4aOJDVf
nXXa431naWxPPciyGkE7ken+tw647nxePFGbueuj7xPftkzFdJ4za9/OnM6jwRVf4afhWaaMkHy6
jNCWS7H9I68Kxg/m+rS+w9x2rhCZgISlC0LjZW5jK8j6J74UiyaXjINVDCy+df/smonPzcWuz2YH
7Q7VGWRxd6dfAcTg8AYzhsZ8NFUHL2/SzkNHUJrnF59uQ8cpFtGdlejlS9e8tMphsFxU9rWqzbM2
wr+bNtcyYDjyPybnyl3i31hfEg7GSm1lF9g4TH7xtJksrlPO5Xrsqxt9yXcJtj22HSoJazudxgze
uCbc0ObGO/E6DY4ZxglANJM4NumAuc1HzMXoJFiIYCoqmaFXY2+kklvi804kIy9cdRmcFYC2UK/Z
8U8txa49J5ea98KBqFmccEHx1VRHrBMf6YrAY/LuBCE/+MxT8YDhXcnNNolrv1AsXm06GpQpT8wK
RwSF8ClGnT+J2g6alZi+qpXZnGmxC1qYYz0syUEF5nJjzRiwDLawBpoTmUG0dHkl7iBwwCYNso2d
g6jBpxVz8+r6CHOtgPao6e9Z1rQslxNz38PmeB4yzEADFl2SfwpcYoD6h875z9W6SAnCBvdTb2og
KVROQOhbuUj1K/8T9KBzs+SeOkBG6LCgZQdMoXkU8YYZD9yN6p6XhRFOpTNF9bjojPTRD3Uus6Kg
ugMjfub2NzerKEoxgFQEggTZybf/NqveHUvbLFh2SWLI8rbhbkpvZrqEpAvcg0pHeCPlmTy18plW
fYDVzFBiVMM7wU3HqRlPspuCD6Pp/jJAl13NBGimFt7o2QsLunOCsMO2dHwZWCnYwPGibGiGsaMu
Z68Sby79xTGlO9z7o7PutWm6WmZqRH7PcDwdSsLYRgdKmBzfqrYMV7fufxWjz12XOvACwPw2pUqR
82XWgzsT/VCNnLmLfoK9wWAly+eL7djguODCzrIL8wKENKjh+TKivMCumN0sh7imvI6HNjd+2zL5
yThX9zgL+Zir0KMuTwFmicGASZXBwlwLQcrQkD/QSjj7GiIipaxhRr3NxjPI7JNea8txrR0AvcyY
atV/dyrL7r0BR99WrnmUgHAZS6T1s9eMb1r2R5OzhyKMC7fA5BpXaZP+ZIhYbfeKY2/VUYDXwJqv
XTWvz17RvSU6dirRzP0BayuTfvDFYZKMbCNk+xehj3uqCfjeL5ANQgJ+6gOTkS8dSNNOTqSa8ZKF
r1Nm9aW06rtiIBviuq1pxt3Yn+YuLJBheSv0PoeodKxN+Svvy78GEh2tToIIQUiZiCUUrHhxd5Qr
EQ2AA/osOAY9+/lurQmmaLX1UOnpyUAMSP5oBZfFytjOcOzP5kw06mZiS8YJLcxXoqC6DQs9i1JV
eg2c9btPtfqkhoI3QJuw8OSuRn0H793oiIxZa/eot8WTP09gY9D2R6CNSKX0uA1Ml8WbTN4QZ3Lw
TSdKMZuVChHsZfJUODy2hRmEZlBaES+QeEpWYn4qPoBXj59Yfc1Q66cPbzONWE5wSnv/NOD6Bmdv
kS9RZz89G/vDRPMBr9QBDOu0/R5YxKU33PyqI8Jd2ZqduKBFYxNzMC6HwKvJh7OFf8iYAq06woSK
OnKycmY4y2AjHCPttteZuEqvYyNbciehX2Oih608aX+RNtgenS2PmPXgycmZDjOHdNnaeFd9zJEY
Nh7cwRaoLNY2PGjs+MsTMQwrOoTiqaj9eZPJcC2UttNG4jInbYuFwUiE0IOJL/3ffh3dq9KL9yxn
TrAioYuDHtaozbLfdrKRKTG8jVEO5KE14w9BgiS2KTMCt17Ea1BjAGphQ6ULn2sw0R4ESQfqn+qL
gLtKK+yIo+GvYxGfY7H93rt19SBsineiPmK7tc6UDH8ZqYQu9jKOKgvLYC8h+JQ9CS2L+VSyYyHY
8K0stDsUjYteMPoGao/gwvO/Cs2irF03i4YaH5lqMHHv39PR/XBz8SMz9iFrveLfQGfD6XZJkuQq
FTdhNQTrwaha1sUtWK3VCSiYaWKtXD6ptOtDc11QbQ3+TaaHXoPLNSmnjGu6P1bAgNmYyjJX1uOi
N++TbJ5mHrmj1WKv7w3Fuw3CrN4noEoGLIVLZ1w287eJQWkXdCUDX9Yl2AmURBVPQ6KBt955hn+t
jHnXyu5m+GYXq7b5rS+bmIOZAaHkq6IMkG62q6dBxKY+f2lrcRtn+wVZ1LBdptfEw+ldl2x66ySC
KPiVaUT0yEEQAsCfnTU8OnKxCahieWeaGlnbZjxDeeIa7cyfujMYem6+ZDF7bxoFPRsCrMqpck8Q
9Z8ynz2vsAk3LOmx021hnUhSDJTOFsr03oifOORTUu0SomXMrLm2xLrshtmrWGywuWYJgbqj/MnH
7jmX+lXywt+PZgEW13VfpA5KKPHav0viv1Rl8rJKjSgYCOfkhXNvL0S82rBDiVGopPnSKEWdRizR
XPwq2DIeihmT6zS25xlAXSxH/zhO680nxoVtX/tgMrlbrGk5+aX7rK8hD8IHh3m9a7XuWXnirWdS
IYzkr+jIyJoXCz0GKoO6r8hxFGfN5cHSNgwmLbFWkHYmroZPCoPsPyjpZFSuXlTVwT0pPsYx8A9W
jYUICCCCCXf4AtHYYyvm7J0DbH6VqgEIfpB3DA9n3BJ8ahG6Lruo9FvaCWF9CsdM4+KGshooAnPW
Aa3VqAADVzvVWnPCPMdEMdB+jYQbHm3nNMFshDIrTx34D0SEf6x1ODaJ9rLOfFG2q/+hGfndscS3
HlRGumvnH62UQrsyX1YVrHeAFw8OMzNv0L4kaR48jyyFm4xEvNXPNchCJms8f1xIcFwvDrXwLpi7
3x0qWjtLI+u7zMyYDLuom2vvbNcw/6AS0f7Iv2OhelZpyMQoWk6ZhZqzbBrCMplUBfrdtSFqzBE9
1bEWfZhOyCLtyv1ZWA31ubgHcr4oFJW7NfEfNWFLpp0MtBxXw4LB14KK8IUolfdOjEVIzDo9zzYs
bGaFPM36yzdT7wNLXmot7AgZ3KspB/ruS5xp22JSsH0m9mNfpKgHh8l4qssWUWWioy6em9AWyUup
Nh7glDzhP9KjodbeYbRYO4ifbeMwYZmWI1KpnwSY2C57CkY2MEJYb9pY3nzfeWwa9cZMFl6rAdxk
UJchg9fhmpci/68nVO+Qw4AvPFISjGrX+R7846n9P/bOK8lSJt2yU+kJUObg4MBjx9Eq4oQWL1hK
tAYHZzZ3LD2xXierq+9fVWb3Wr/3S/4yMyI4gH9i77VJ5iFtWEeXlN0HZPd8F98kUwFTXxE4oDOR
dlRGfKXsB5gfv8+tfe1ygVmaE0qbkAhlCbuPSmphpsaJKhEiq3TLuHzVlnLtaHTEQQbCkYTBatcP
t5dPTNS2QUyCj/itpqbHkl7/aGv74Izhs1hUce9QiqLSsKGV5gw3m1ple4jDHExqOS6tPI15Y905
FhHAhBj5A2aBOGu2tMXkAowec8auL85//s6pfaTP/CPD1IX1tVTeThFMRFM4ftS9DxAm1jGNpfd7
HlhCATXpNuJWVVpB0m3ZSgxUJOlH36YvMVsvGEv5T8qJs12AwS4rde1nChltia0mTEe3nbcuMsax
WTq8q55543KFTdoAgXsbLV0Q83Ly4WPc6SApWchSNuji2HanhQXChmatgXhhIVOH0bJlw7laEjmQ
nlF2qxmQd5OdXGt+nPXBJ+p16/D1ePeDprVnl3IG4Y9D9DdqUN/V3c6q2SvN1WDvwEksbM/XhSQ0
Pa70Wib51QuVhtUSvHuMbFa2z8D/1rZImfDT9/vQF28DdXuOnhW/SuPzm5i3E6ZGDjFSfwwLWdQe
dGDoIemnSge3E73kYIjvi32a9MIjMMQvXiLR07sWHb1whu4DEJfpmDxEuRBIs+x6jbaj4eup5/kM
A7c9BNqgJmFGuLXGoCRJoN4QzrYT+G7OI4kvdsi8IUdIHqTtKaeKt6Af4uFKEdlNw6fBXXWsgSfX
PWe51cClwQm+rDx5zqbuZzVPHUFkxQ+/KqenrJBXPTCbJyT7aaxdGmzGPvEAFYjfUtZ4VKOlDbbC
U2Q5cCqvoZsTmemI40yA8WEEEQwTtSF8h58JQAFRiNkdKX6frezvy8Jx1hGi+ZUJe94K5Ot1kTrV
iWttIyk+qjKNVqFNBy+peRqWeAWMhbUfCX8lPXTZVaXeLctcR6vR6yWkYIXqcYRQ8Quaar2umMYQ
y+a8JlACDEzatEWsOhXz7w7reBsg2KXuSDZdxKBpMGG+Qjb4LRs6CjNcSzeW7ROby++lRPFSos5J
WoY4gnmgmnRO/e9dkTm9ebl98ukcKisC7ouGeN+1OYY5hQAgu3cK6MKp8MkFvN12DOadHh2YpVhj
BtDZyFanLAG1gfCWYcKmNM4Xisukj4Emh5F/GIaJ4MUwIHgNqA0zgPLQChfRO6J8jAtwk6QXbYA2
Jruef+qYjnQzIv9U6OWckNUaVhPduxWfYfZdXUfOazvxU0hLDIQyKPgyDxvqouRxmCw2adJ5TgTz
fVkjR7eepodqYRVgDk1fjBtPu49OGn9OjVsRErRYO9NojJkI4hiveYytGXDMvH65zznVK7ZZ0upX
uOuJEWwh3xiqMudGwc1UyfrJ/O41Ykd3mXdx4176Oop2htXmMLMAQANGFK55l72+qY+XdzvGPIvC
glaybw6Bw6DXcbnplLZxcSt/WJvA27c374BnsWS0ZY6OGqgNVLpVNT2A76XmqsMDboocsArM8rjt
XkTQVvTI6Yi2H03lqF988qtU3un/z2Mz/x2PjVWx+K94bP+z/Nb8r//4Jxjb33/LP2Bs4d8CX4TA
0xTgAOFIiGv/gLG5f/NDDDg+hgAIMfz1/8LY3L+5QNbC0LeFCKTgGfoLjO1vDhA2Pww9Fx2650rv
/wXGFkKX+wt40VN26LqS1aAfENXhO96/YEFNEQs7y2nDvJZiM5rJjcKUiAg79ghNxPCxBcbKA9bX
aPFNuRmy0KyGkal4i8jZ+mEVc7vlSApOnt/e96H6KvyIIMOIuaRwiWKuq/w967VhOyfKXcK9vLOR
tFwgFRkXLs7IQ7MGXrKu6T3u4mlpDj6JAK0pKD7Jdkym9Kt2ECnOEFa2KL4pupBd1lFNjIDdBGvo
Pw4nZQSp3U3RFJfgtsv+MW1qG4qSF+zK1TjDRMZrw/LbIQQBtf2hLSx5qFkQjljL7mmSjkHWPeKl
c58zRLVhQ8PpuJiwixlXNme0leAvnRuojmJZnjxSfZMCSVtld+vOsIaBMtJsM5r02tTObpCKiAEq
d9uCVuOjyHV95lYWqUA7zsGN0xW/cm2HcPWrN+UhcbRG2Ff+mHp7AdeJB9/U+2S+XbL0qDq7e/QV
cHKVGQUpKo3//mz/E2rxf1Qogeu0GgC+OjfO538COP9+H7g+dxRuWkcpxV3/VwAn786IGAjEohZv
j51JYxBf9MIbdDQskMJ22WCi/D5mpJHfNGn0+m4zLuuYcdzKD69KDoR2R0bwKidWxfYlqCiOcStC
WdrPLlfNHu4ZY70g/l3PA4Dtvzx2/4cV+dcfAAbhv/8AHo+GEiG3sXtDG/71B+j9so6sdESMWjjt
hhr3AnD4M5coCSwXYjVwbrLmQKLgw9Bsbu5Sv/9ik7kvACrfDSDz/5tLav8z1vXPJfUAlTNyUU5I
qsO/PFp9yZg+TIBs5gCY1mbOrb2jWX9TW6Qf0H4Ql5FoUjnuOYKbTnzScGkIk1orb1xWdVh+i6dI
PXQefgHBkG9BmchKp0USuXAN/+vL58h/v3yelIrrx00Q/Nvnj2lUxUNDOEGiOT+HZJL3s3vzNhWm
A2hSJ9wElj70hgIXks/0EMTU1LZTiq2cl28kVzn3RdsbajbiYCWeECF/cozCxKvnhb7KIXVRjOTD
eXF3DrPS/Hc/gSv/BSILozIQ0vN8Fbi4snh3/vMtkAeVVQQewRPT0gWb0S1emNA1B10aOsZaq3Vs
s2nJPd8cNXnbKu3idcwQjokDTGB46WQNey0DpFnaG9I873RUO+yjeEtZQYcM/TadsHrGqKYzb4zn
MC2QWlO5OCz8YWl3xeQum8Ry6YzcNrwsSxxekK3HRyjf57ynt+igYRGz3r6h0YVNkqXlzqkrcPYN
H7Olo92QV9FBVQxoNWtNGidy6ThA0AMi7Ue6xSL7P38ByKWPhvUSl/v2X0QWkBtEfx+U76zab9EN
nr3CMrgq6IKZFy8lWvqX27KeZzT9o5ZZCRVt8d1i38sJX3MLOlNS6k8TYcC8P/duJBBzdi86Y3Fb
lPwvmTt8sKMlVOG2bmsYtsFDdwjurPDjZs2KrcK87iNv68J3WAV2dZcXM+/OagLvWLGxjMcz7M9w
5FsimHheJ5ZTr0xGk9XKl8AyCe90/nWQdx+oNCd6QzSR0WRhzYAQGYTZKkwcUP3B9x427vrPf+KG
urdvInpAY3aATDv9ZvlE8qWVsEkTeQtnNqjIUuFSVIfOZYZmLf0qCybU5nhMtOCbSWe+Bf6vw81N
nBDthQQeA83MhJ/F2r4uMPESgmbu/L66dPh60aWzrokXXI/TwqWwvT1DOGfde6QhLls7jAEOYmkO
DYuuHMUkWgX5kDuMvaxxJHlETGsmyay3UITeiQVbto0wn15zQCA1sG3KrAK3p35DMmpvRch9UM+M
HfqWjbGT578YHrUY2F5wA9rbZuiuqZcwdsqE2mUDjGFGY2t7vJ1Wwt4nkgkZd1bvICXhcDj8+afK
WDXvpE3acy0BrrJwSsRD7ZD5y/JqO4x8bEqywYttOMrGSlc13harJVQ9b4rfgV6+69TxSf9kCeDl
M98cWmllQ8uD3Czpx6UY9/pjxJxxbmf5aZX6HJKpe7RtxzpjuHvErndLdghezExofTBxt2gVBPvm
hqGwi7De4lKIV1489U+J7t6E12A/m5Q6OHicHpBwQMlsrXWkbs9am/wK+xkb5Pii6SCerYGIScth
fj3Fnb7XE3ebQ4dwSPM9yPvsGdJ8tyVOcYOAHp+QNTIK8TL7SsJCElfBUwDGknUpAG7TEfYkHHM2
DAdFUnu/9ZywtJx5NAmZOacyXk+Far5i5WLCgqRFLJNPjEBBic/8pVs3nh++43p4S1GC/I7rHll3
ibIlQOoyYXhnUQuMUI4YXqP0t++6W9m95H4ZvOART15hanRkvbyJoGrgpRI7Y2PfTtM46Ffx3H2R
gIK1uprlqgyr7KVHJrfxNSVaTMIvLNzCeag93KZF2P/yvenntKnbRr1Bsq12LCHcDW+wYO/2ZAgw
zXtGoije7FDcxJIDTF5LsQJEpm8v4Ws/DAGGpb54aAeX5FKUiJWhCihjekqdn8fgydGaMcfYPU2G
gOoGdQem8YhLgb9U3CU1SEM0ec1hmQOyj8RrlvgNIclIiRJNGGlJo8rCmZ2RX5RsQK1pl98i1sA6
YXNow5WbAjczi7rMnpPseDTDdZJ4mAYnTCnCmfWpSeeX2ZNHllneyWBaAyZQd+sxdZITufP8gY68
NlFvXRgzuWsszeW6k15+6lzzAKVDXJRut0q2LMy8Nj03JaoD7bSgLtGX3ALh11Iu6ph7KN/+/DIl
I7WtH5Nl7RfbpoeD2VU9pqp44e+yatxgeuVd0XjYDtVDmZoa+gTZyT7CTea1tccyyvsk8WK80xop
ej8FVwpurHCcE0vHWD0MyMbiLBy/BSXKwuCMvC6/ys6xiAuHUi/ApZm6QctTnAnfUVvPLn8Et6c/
HvWzW4gfGZunfduM5tQRr8FFwRXwTBisTTV8Rr1/cKX9MJKQQmxt8TDx6mdqLbznvPD3hLKN916E
vFxBC0/nyj2kjWVvE5wlK9WShFNrfAaGwf0+wcJBuZDc7LldDQ9JeCe20gnWz8qcJNzHVaHF97oq
rCs7kubKOPOcR/m6Ge3fyASLfUYFDSaXYnMdIHYg99ZMpz+/cE36zciBTT9QVCfy7oz43drsQZfu
XvftsSHW4LQEIBCSOci3ymcTk7sRBTgx75siyXjLDEN28Ji3sWI4tAjAj2hQbyMe9mUDkLIazPNu
dFhCs/nDlx5BPfe5huzxgnPmsiieIunfhYbJQ9p0e6K09J0JEALODA7IrqtvdTJqaF5w1appQbI3
vb5kqUzuow4T15DrcPOneE5EUx5cUb8vrXrkRXe767tu30tKw2Jmj+tOTOTwDACjK/ZRhkTSM/ow
EKgeWPp35OvqBBUU2eNiSvzivdyaNF+rMT5Usu72fuvCHSjyXd4jnMRPscULCZSyK2dUDE5DfIt8
NrAM77rF2PtIqwe3HYO7OclQoAp2P62LkNHrx6e8rV4TbOw7omzmM1oHXOui+V4L0CXqRi2VidM/
uA159IN2SfWyAsLo/aD4jqqYzyARNDkkPu90iv0I330VnYVPMlHtbgmTwsiShO++U41Xx0MpgMIM
cmrEZ1s25wHi7rnte+o7klzuGqBlyIlVsCocd1w7TEdcgb/E81CPqQo7TW6sY5E09SWNhurUWQSh
sQOH7vKPX1TxE2HuIRkHZIytB5BkiYBgtJ6HC1nmyP+T8Z0fAANn760oixhnW/H8ZvXjp1WRiDwt
j0SpRceRFjThf7P56J8Kw8iLs5yrPzSfdTRVpAHYp3hkEGfcoWHtWUHjn6oBRaqbHBs1l3eTRpOL
3QyBA8uiY9XdgqGiHC8OBP6tU0FGRcZCfeBmxZuVV+c+5CPEND2zJ9+jv5uvGF4VpI54ugUxpcuz
ntL2AuvxfiRwbV3YNiyLhv6SZoCYUVTCW+Qa9wqJDnKEzt0TonhosHPelztPsXUTMQpaYUcuPEvi
N6d2OTv8RNuuRR1gLwMy1abb4NbSsATeitqNXqtnO63Se4y+fqHHizT+gQdh1QMO+CYaRgJxbp3i
OG7OszsdZR+AJ4EfwXK0YbkJqb1uAyjpEosIqXLB2rsFlHULx5YMJeDqDJ9MMy+7XA7YghsPgE80
fkgfk381WC372USRqxvkuwaV6TGY2Nebduz2ag4/HDwyMj6jDe0eDStdDHUF0uil3vsyPLk3xaqV
1/e4GTO+81+Z1br7MGsc3gme3MwNh4vFuNANRu9Yu+Xz0iA5wEy0RRofPiycArW4YetMrE5Ix7+b
tAlP/r7SCs1POR+aYmQyb5tPTrJ+F/YFavSJ2DUURMqrxwef9mwf9JhpGiQuunGurT94x1jikkM6
WG3z9uYaz8qjB6DQnrpxldzsiriL0AIs0XwKqTIzIh9UoqZtWA+nBVH8XZZCQW7aHe+lcNMwafXw
9mwQJCJvHGa4G6a7QjTxznbk3UeN8BA/BVT4NcVLr3jjcr3yzrkYA2a7rH3UjPMB9nD1LPfZPOln
Aqd81zDa97P9MJWXcUjdQ9uLNbkhAAduXyjMCAWldcfohkykUJgTQ5AjjPStNw6lP6dDD3L8JGGU
j1Z/GkYEk9Hgo3O7fX0vAlFW9aW76RmtqhZ/ZG7FmM396k6ZOF+XwG0oiKL4SnOYXMMsaA5uIH5D
MqHAy27T69wpWThxcAHRVWfI7zjaZuU95QCA/zgwI2eqgbuAQOoboc508AglnMneqLRyLzhV3/Ok
ancyj9K1oOuwty1/YqcS4B78Yg3RW9n703ZJSu/45zbJojjG94LFfLGG+mI1UCkiVe9qITjAYoek
uc4fLwpflEoHVhu2io6xge09osDa9tGtJU2n9FqNnovXbqGNzCLEVxPZ40N4LR26yy7AUlgaPF3J
RLLV7ZdEq81UePYeJjzvwLzzd4VdHxHH0QXyHdwtbJmPLFrEtjHW9yiQ7Jfq+tLGQQ4YEr+oZ/v3
uHaC+6xDuwEVFGHrdJ5UHb1Fya+kyM1HTR+mYQ1kZFfuiEO237kJSRGk4GnsBMrfcNOJNMFFpTDK
ZwZQ67gshkOmwuEwhmN4Ngk+qRyzMUvfej+0yj6WMbeuN8z6vnBiQoVvceF2lh2HsLDfI2QAo2qJ
corg73uCn9IRVnzULnG2Cp1UwDRuKJFnIenfB5TIbVXjgLU8/eRYEuCWVa6qUScdCFFKRNpkHQAq
yWGrjPUZaaF9FHZ4l0L6Ohs2NTzH3PG8bWeH7dffNRnwF1SB6BeQOqJq3Z99xGTnwgzXjGXOFDAB
HJlpRtPAc5RYRAPfvJI3tfOMHlV6jyliU+7nZBM31WtjpcOFsGvWdTI/3SDDo1sFuxD4HsLDgVXO
9JZ4mhnFjfs0VR1Cn5CjvvOcdpuVA1QgRUXDRiSox5Uz+iQD5OkuDdLH3K5Z0nipfInQ4YDGfewK
85ASWHNYNG+KAJoNFmQUxAS9omdOT0M11QS2xfcFEI6tmEHs5OGeUz7g64UMz/T4kuZq2CYFxWwc
h19IUy7kVasFEWc3oF5AOuHd8fOnz2WUHIDdc0LAF74jfYBGvwrLQ5SQvhmAqCHZ9yVMNW9W0Pkd
rjSUuu6ykGSak5wQkhceT88shPhcMC6EGLJWwEAIOLc87LkWMoLAUqfW56eslOccHSjCdJzaAXa4
9sWUnMMEio2l8EDOXb6jwd3HetbvMY9bVXYffpTDOc+6D3hc+OnEfAQzJK68ZqtXpeVH7NKGy4nK
J8p+BRZD8sZ5ibw5wI4tWP7m3irWpMBqi4mIsL4hnSb/VQNuWfIWzkW5LWVUP6IL/xwTHiJgBO9F
KzkBkRuEyMLvrISCuh/8x55QAtfxSNsb+pe6CVsGpbLBblk9ahJ2hIt+xI2AWOR0dbdkkP62fKxL
c7AMnU03D+zHc1Lj62heN1j4pS3R9zrlgdkzHX+efkrxWKvk0IZcM+HUD8Qlt+j4XJ4PJPVvDmHq
+FUwIC8xftwYhatyo0Oo5LkzEA5KgcfVyF9hEM20iig8Whtt/KIj1gZe9RR17llOL8UoftMePdix
uwLHSVvvP+QT6gS/wgs9w2apmdQkooauhiNZNM+IHHnJxfWXXVovwkZ/pzdJPKWH2fWBIcT9pg+U
ZIbUys3QJ18ZCv5DGlQ4wcNqPyV0uEOjiN2E4o1Ud59hZWUG3CIL8RFzqKx/8MlmWS+SkZVFGGc4
ouIpUNn7ZCds3Cxk8ulSBRZ6n6P6ZrZ/5qJeofBdwindx5nNenZhupXZN9m1oy+uvMVHe69GsBRO
gvCndAMmV121c3BXD9wC70VSEvk9B0dwOPkuaBhkOEOabyNHpqQuheSexfNP/KrDRmoc9H2kNnZ5
dMhG3zouEQ5+jyhZCoRD5fLe9ghPI5V9xYPdnkV3MWrO11qVcisL/oUaxaOIvYvfRz8tfLmtoLi2
kazcZXH+S0i05aby1rp215msDESE/OojROCrDOtK0m5K7I4iJVOva6qfZMv/rOf2jUkOgRAxccIj
QjPvNvPr2VmtRGdiZBd8TwatYtK+F2YPPsHcjeEAX+I0uN45GFi05jWOyny6xCmdf1B5zcvkoW7i
sQ3koHdEgRApgy4uiJ1yYyfhXak12Xg+HQyX6JLX8vdkkl10w5nKJ+UA7gmqke2PHn/5pXmK3eCn
doA2Joz2m8bhhZ85tBrFr2pgSMA0qVuJmR8AT34PYGM/9YyrvLYncggJfmlQfoGAe3RGgtMVjH0I
Zs1aOZx3ODfRhhqzx2SKdDBuj+QdnNn58yggvriDk2BQeExeJh503vyaFzaObQTcSiJYi5sbm4RM
HaZ/vu9+ayys/zkaKfpXsodiPAOt98AJxqyg+4gNnSSoqGerbJ5uIq/60RpyqBNw8xdF+Yc24Vxa
0WdUNyAZJ5/VWvddddWyhcT8rSSAjON7VeuhWleO+OVSE6NqR6VPZCL1dF7+cAmznRSIT3/L/p0u
seVe9oKwIvC9f2Z/ScYMrhM+6YIfMKaXjQL/wGz6lypwCnDKQHcqDHKtIMk3zPnW2NyfyhlVaIc6
bWNzbKueFMto9qd1QhaSnygwwaD5ok+1GLFuSqc6+rk6oqaVgALiTRqglzfM29C7Ls/kveq7vuP2
EClrGUqGSQDQ7zuHXAS5fMm4vLriJoxQAbYbYkMCGy2xCm5bh9wcHVkTqEZNzpy0XmC3uFig86dQ
jj4hzqXHjHSGVZ9/V1ZIWJvBUO7ljx0HBTG60OtQgz/4S5fvfyB6+JaG+scYTuB26QgkwqiKNLhN
lCf5FmK5XkHcu/o26ArJwC5pllMxjvkavM+85vjATji/JZ0Jj358k1wZnt5uzHcdXLm1qN3bjG9d
iHAVl6CzrAgBsLMwNwvHK2BU8EpF/K75sx61mh+skAmIHvkAZKVPluhv0bqU+l5pb4zXlJt4dFKq
SfYRvPHSFYuk6ph07VMaWxHif2/e3+hMk6uvlezCFRJBwU5hXiObsB8yG5NJSNEq8dv7s/QuIfqy
KdOQulzY9Cj6sTCX0S9r4hFgzLApW6Sv3NSPsKLamOzR2kuheJrxviqY/vTKe1kS3iujDdCIdyeZ
6rSm3QgyGfNOxmgPNZE4k+VtjlOxRQ69rTobroscSUoGK6xqbj/l6lcv6z+SFmMKxDCHdBwtvYEe
b5lQ+QE0nJcv5cp1NY8cNzlK2DizVrLkFZ5rUplkP2w7sLiQF4qfNYPSLWpFvTZcOjNRCwRGf4ZD
/gZ5Kd5z7iJl648OqlDufMZxIKLwV6+rKKOvFGwMrIUvLJf+Pk++gfemfiNreecPFT1cHPPuJ4K7
YXYzTmy+bAYwU5/+Vl17mgMSmL2+XDupC0M9gi4yzOK+YxK+jj0CfZucuzbkkG0hQ6MMBUkzRtmj
U1NPiek1l2268fviSbgEC1e5Te62eZxA8eyi0DoTVuNd+24Ph45tagDCZajeQBSMR2ZfFBTa38su
SFbSGZCM46V0c2w71izDfe7kF2G9pYjRWy4haSRDdXRlTzuixYvWgON6kbxlFtpd2exGge6zVcn3
FgUVFB3SNdyrwMv80ERDtGMJuJVetwsqnsQSvSVEtuKAe7d7B91wymxegoUEUpIP+j7ySJkiyvVL
dMVvhTXHBrcVgrlCdQimB9BcVTd7W1VfbLb6ta9ZzbvINUO72/ppBBSw/lUUjw0l8TZHFbNyPHNv
AQLYjIDbW0fTEzv4aFgHRXdhao3EJbfsnzFIAW7G+zXJbM3M60RJiH6xRqhnyPPeMpJaW150kQVS
pRS3552fz89Eoo2AYKITWMBfrsdO1Bkckubrp1aNzx3RZVYhf1dVkB7LLwKwXvMkFuvJRocbOPM1
coer7okCgyZ7kI756PzpYgKkDXo2V5MAS3cj9MZDd1GsIHDOY+UJnwstxW6cJDJBHIm8UUHFcuAF
PMSlok+JhLP3++Y9n9qTz7PN/HEKSEvap6ADHG46zp92k7QoFX9GPfLLBA7bujbLG9fZgrLBKWf/
zENEFb7OiDCf9FfQJP2xctv96PTJXmTNV3+jHxZYdRAuqek6dOZYBIRvMuuKTtlk1vT0e6mbV7KE
zN4P04caVRRgY2SmeWw2S2p/SCerXvLYYcYwzAerC6nejDw70cyNP6oLYMHxnh1AyjruYIyFgwdN
4kT4+3rI0ns1LFeWdZDzSgGtpKoJyAogvo3XHn7Q3QR6BoQjmrQcmi5NX/LaRvFbb84OZrPLOFmr
MOLjSnquaYsoDBPAc1j9zEL3G+/m17rvXs1SLQcSkN+zPPuBMf25jcbsvs8aZrxFf8w7j7I/k5Cs
3OqV+fmO6uoRLMjFYEMN8/EJ9uZ2mkK9baE5kbimJQUjp1gbAQXvOjbE86PHCiNpBlTb2GZmVeK0
sZpdMVYsaO3+2hVYYsZx6rdsUFLdFWcawHgM9uG83KKl7bUhi35rZutb7B68OrTXTlt841TE52Lw
YS55d2kNGsksr69urnLa4vqU1a1Asjdz4OnbmzV1ToWHd9nzk4qjWn/GumlPkdd/stRY9mMrfLhg
yGnLuNjMTKmjgMPdbk7tiF9D6yhaZc289WqATuxhzmFxi4pH7MdghowlK9i3bbrNMfuwDCWnqZh2
YaCvjA1/OLz4mQGsHCE+5Oip7WiHV8e1dx5YsH1dniQg8XnidyHNOFm9x8JTOw8oyDHP9OO2r2tB
Xu1qjtjrKcLH6asYNpRgxZxvxTwxvqmth1syXzgHj75Jz346AnipzLTyh2mDwppe9hYc7ytuPbsV
16JHV2SYn1AAwXRmnnClgk4j9xvrfu7X+btMxZdU/nYobn5UH/bGSBh1b8WYyuKnWVQ/24qnsZRN
DEOESLXUVzn2Bec9GdoTG8sf6MW5Mh4Mgryzou2cOG/Y13ZYYu7aOicAqnKpeILw2UrnvdVQ5lo3
UaBG6MlzH/TlB8uJPU8N9dXQVIfagrfnCtCgy6Aw4Uy0unSJw0dPAT5HEuNOAyVADYTnFI857WbH
itUViAQx2enXwCoeIyLad1mcnG4E0UAtgpVWf4wF3BQhPL6D0ubf3/RLpS6ehwZhc9M+EhL67ItO
XMau+nDGYGPlHrpnwu56Yc7amLcubzlCQKEKzQ4h63gBWYTAIZR7hrhMqBaW4ymUeK/aj/QmIrH1
cyIl5lQDKiU7OEN/cZMZ6KYzrGEgPDNJxNaugmvmua+kE9+amvmJD8Tf4In4gW8SYFdwLzWfTmUv
Z4637C7t26fGiaztYqHGx4CP5SSHzuu6h9yKsmPAWVWZFm60hNnDej7S7VM/q8ehIgm8z63PsvHm
DSBDqyuPvleDJRjhz+XYLQJKMYvoTdFWH8xWf48DvvvHMtY/S9Efy2AudhIkhnbG6L51ptMjgwb4
4UxlrPlhIhNlhT/jYohlYn1UE8vWPKpRPcRywLL95tQYngMU1twDwSeGjzeVcfHNlHCO5d59resf
aYk1gyPrbM9wtIzhshLM2Yy0EZgrkYPWa9wJ48rK8cgwbi5XUaseODvP6F2Y4HcDRl/zrfcB1QTV
RYfOfUJ6fQ6vHCXNdBu8vrmteWpDf5t3tMz5eFqY91kk7aBCtx68pAR/pwru+o5vpcLoMk8Dw37I
7K3bX43K9yIGhhHJ/pD70z6QdFFoF/odZuZr2ST8eRRPPcuHhJHGxDYI3az/2SpIiENFqmbpQwkq
scojeK5/+lX4laQ5HK9Uoi3TEBozYiijSuuHmJFyktkxXhusl1mD3gIn2YS0y9j+elSkE4aBu3Jd
lD94xYuDrAk8gJo+3eU2uUc0P9sSuo4rb5Ro25u2XJPQQlvYzM5L4Xc9/U/82sFx3lvC/m0cNHFQ
De9aYtAiOIE34Mxdqqf5MNXVl0R9t3YHs1AKB8nBx721spGdMYGesDIP8+PIXhoVr9panc3FblGh
OH5qbVLfnU++i/cRNZi9aRzrsODmO7OWoOf1NDvz4jY/9CCsNl+yxGo+8KnEwicljq0OODd2qzZf
pYJjlLfSuc/kJTJufi6n6akrEZ7NvbteGtmcMuSXDInJpW7JgmDEa28xonOuAeMFIhWckWhvuPFz
WCzM/OPxVCbhW6XU/GTnUPECk25TC+Auy9uNDKu3FvffMSmWF02EHTYYC/2RInVwmOj+7GB8Fm52
hY3XrWtVWoQmDAoOJdvZiMqkQov53qefueifhVPpJ6VZMoa12FnET2+icT5XgcovnXevktS/sJdo
Xe5y1+itv0wbtyzjD6TrexUG9ZohJTLTqrxAs9xKkMD3ZpA8whYj4SoIxrPVNCgEnPco8NLjrO01
MtHlOGbkIdUWcomsrk+QQFgWek22UknCreLl1tZ7c4s+w2xi289jmrUPoSAYg0TJs3EGjNRqTMWe
Zd3ROP+buvNYbh3L1vSrVNS4URfeRHTdAUmRcqT8OZImCFIU4b3H0/e3kCcrK7O7b9we9uBkShQJ
bmxss/Zav4FzEUfNm+vZt5kSjrfmMHLqFtlJyjWeVJpIyyJnX2jztmsbBpsupi9z7t72k4M6fwJN
yY6NWz2YfXC2kYMgi6HfqEbFWd1zvzqNlF3ZBMkd4VoESxDX8zwYEDkPfXNtoHazD52pR2SmRwwn
AcPaZ+BspzA+DGrFbK9rIdGipu2YYfaCsDAKqFQ1brF509iXpm7bDa2/qZrRWcWWnd2H8h/LgR9t
K9QQLbb3Bz+276hQPMehW56t/gpezybs2/kuQTvLQH/qoYqnzTIG0S57bx24hy0up5TwCPa0CAox
wMcWBouGRWqhxPNWkdJOxVJync4BdXagGc9kk3cAB/SdXqvOfuySfRI072QBFQhRbGAxSxB5e9W9
TrQIV8x6eM04BzM2AHMVJZI2TVadgrjJ9vqoIHJLYlvrZnTZMbrPkGBYT1lX/LDyAMgBuUWrS8xH
lmkWuAh9SZR/X/rERLUjtz4nZVReWiAIpMFH6U9w+UC5dnCBiWfqeaerc/VWFYVzVU4DllCDXd3r
IzX/PAIG4CfaR68aHwjwBhvbt88J3rUQ/nXiEKKt4d7QbvA29O7iLN7VijteJSWKBUrCBhBj+rCt
B+Pa6udDyTlu6wBKWgXzkB2ctP3WJswZgs75hD/+PSTWHQrl0TYeJSIdbZXawYfrQdtoQ8W/6znX
wY+eoDnUiYX8bloCaK6J3Yk21kzr1y51TEQTa+1pipgCUIsIuWaEJnJwe1sTnslGAze9RYDvqLbY
y3dmufcjZW+Q8NrOgAtwvItQxXA5puvpa1uFzbWTQJpRagChMA+x18JpeUB7EG1Ne2+2gw9FJil3
KgKSz5M2tigNf0dxfI8rn3aVx7geFPaTOYXul6YMHzMOwo9d7OZra/SGTat6e+waV3odfmP3oW+g
Q9l7Jyzv/KikVjciU4roXQ7tbMJ77x4AmKIcHH5+qPynefDcG9jHZ9sx2m2lVsdK677UPoiuGx16
VFYbGDipyjuK9PuYVfGlGGzCSc4kHsvpK9iqaNPCxgL+Z7zZGmWXXNxni67eTOH84XkoPWk4AnEW
7R77WJ2uRzbJ64r8uJ7PO3Tz0N1pMJ6wzMLZKy1PRp8wjGzqq77R/Z3aIjqoISvsOSNML1XCbVDW
o1G5wNxGgFZI9f/9b//xL5P7X/DqZvG1/yrKqY6CsP3Lr/95OPbtd/U//wNM+b/e8+dP/Ofuuzgc
s+/mv3zT/mX7+tc3/OmifLH8HnwXm2N7/NMvV3kL9vKp+66n52+ykO3SgF/v/O/+8W/kfbnKf4P6
gW89vfRHW359Uu7xn3//hEH9t3uU36mCNMe/UkD46O8UEPUfnqY7huuqkCNdVwe2/IsCYmpC9LAt
V+WoA5nD4FN5UbfhP/+uGP/QkTM1PNeyPLTbKNX8wQGx/oF+pscmhqYMYTjs9/8XDohmCTD6D/C/
jSCV57iWa9qGB6ra/SsJBGD1zLkaJVjIywdIALg+QAEUt6MiUo/DOO9zZ96IO9BiGUlh4eBetGyr
2d8Dc5PiCJlL9Tjijjgm+ffiDrp4kVb1scFDDA/s6k0Ma8VNUjy3xM2UohIgGPdpnKpTJy6vcn34
wOtWiw/ideU35eIr2+v5FfjX+8aoHtJw2qQ4x00tEBYSb+Kc13rTuaqtDzNH+6YsHpxhPrJhf6Oo
+DEpOwsjrhn/PVunNhTjNdqmytbuzG9kw04ZVrC1Fj1HKcUWGjcnAC7ArIqBWDROZxfdds3PkYaK
zqDwKU9he8frYq0LM+KttLxDpD5ySl+3k4mfaHwCsXwhHf2qdc9xXX6HlcqWiUpqCQCA8/RZbOlN
p72UHjSKOX4UQ/vZxUR0yj5RyO2MkYN7dds145lMwRkIzDPeViu9Az7FKuCnPxBz504a66ql3u+3
9immdUNN6+t5pbbTY0IPhbzmDeLUmMHfNO/dSfniDHcysvnYxxc9bl8cDByxoj8pGvRrkjGm0lBY
qNBPhBw+DncU6k8DT8dsEs4yyTXyD2dXg2+Pgu6t7ofcT1qcMpVnlzrDsfOoSSYg5wwV8XUlO9Xi
cvhvU+zXOvTvNA/jfx+rjiD7AbdYjFnGK1Pm33keU4qgPogI8gxISYSttYvG7EaGzkQfqlbwbAoQ
35pukPP4ELe2UVe+kI9DKOdVrGwrh1PqOJ1eTTpiGIpv1cw/fHYMA1d7C9tg0xsuZWgcUwPrn3p4
XhySxfqNmto5Nqt1qzpPlpN9y2tjmp01Y7zNQ7aKZQRLMyCFMNSnDV5aGrTRtqq/3T7/aPArWjEx
r8CV3zV28KiS/Rx5bjK6YkVYmt794GPZm2DmLMPMb6ztVCCTQs/P9XCMY9pXMtw5zOENgGYNOdZq
OovHncwr+QdT6yrHS6rBwU7mnHyWqgqiifbdFBW7ElSE/E3e2zc43KEvpjUYciuvNQ9fXD3FI9UM
XmLffQ0ZA3bk3cwJSGQH600mibxFrlBk6uOAuIu8R0Mup1U/F3dV7kYsfiHmngszOnm5htAnxW5G
ICZzp1jXjtJgdDUTD1uvXllcjdXgp9ol24BUKhm1J6ezgTICOROzWbj1x9FUz0Ovblu1vZVp+40b
EOaJ1slQyy+3Nc5RoZD76h9CLDENbChVL7yCdXVXY8DnYZuD0tGdOHS2ZnkyzfHsuYzgttWO0hNa
6r+oWGlzW51pLJ1T9sMRX9DU+IIhm/dfveUh9/JbxymZ8mWRmhhKb69BXW+a7mrCwhkHpIu0BZX8
k6qMZwANmLn9nIlnaJHnYA9iI7o771yv/JD55fJ0ZEoGtrZVAGXInARudx0HKJHy9741vvTrRloY
zkeZgTVNqBXvmR6csfKUD3v8nCIIg736nYE6YZ3gWKOdO/k8fxobfT9MI5x9zEB5tCr/l9enjmMi
JSpZz6riYJkIuTMawTas0ODcyNtkJZFmQmIGDLuTNkS8JFcvpHsi1I2q8cHg9WUB0t5rzMjjQn+t
OQ3LW+QL5abkKshOQDMgV8gokNekEYnmE3V169lcmb/eXjNqbRlnenLO1/KT/JPmZFoBjl7D6Caz
Vq6RbOQqtlLhcDkck2Z6Kid3FXaf6BO+yMom7ZTOmbMJZFF+LZ1VVdii0l4V41QQCG5ZCCLphMDq
s3RzytCKo+odCBvqcOc0zz9yNb1R+uJGPiUtyUaoeWwY+P74KnYPzniZE+dDngZxNM5dbDqF86GE
HKLsV3lZmpf66X1EqStn76OWdbK4ywx7VsWvD54/keMNTmRvpU9kUKD4f5xEr7+07+Uu5SlJO2nI
owPA+Pd+dfL0nYwNXoZHLwpuoh5dQm5Drvz7ZbopxDrRX143LMRZm3wj92Z6yUluNyEDGRfT9r9e
qi3nz9xSwgpMYWAomIbu2Drhj/z96/gcodr9z79r/yPX4lAJSNcg86yu4Y2usErYdVgUigGjeBGW
SvWlGyVH40cklIHz40WasWXmI1IjeJ4207vV3oqZpfgJIrDWYS+PvSU6wCdkiM59PHyAIBD7V2Kr
jev3e7FjljfD1kSV4UX+FIxclv9rfAI8wpWH6KPmjMegRFLE1dVjDcbCrd8s91yLCS02aatWtZ8U
NbxNwfn4IcDPGDUCLz817YQl7/TaNG+y6rn8KmtsLz+X/rY0wtuYKSTLnxY2LOw7caMXm/YJL5O6
fCfhsS5aD4pFdJ6H9JQP5icncNmoTJWFnNV/akDGpvFVzUCV3WFmA3P1dDf1/bWsoRKbSFtKpWac
vUsuRRyAfZlMqvtVRDgmO93dgMcgiaMXaefvyxaaesck+tZaYZKoZ73vrngmt3WRr/M6e5TXSihs
OVuFhGhyOXlNFskiRKo5QAEJVATkX3d+l3fgT/rV8cXU3kVuamfnxbdsD7J5AeHcc9JfLy7azogb
psouTZEPBbRr2bExBVossyGNnYAoQ5CZtj2ENYXzFzKLY5OdEt4mTzoI31M/+yGb60yU2ZqEpuhI
BNX30tWR9VGN3EudIGrK/ImI3GiF7DYzWBKt0Enne6+c30M1IOkIU40GVni3FL1yZxFaLRb1tqY9
JaqDupVxXFqNX9e5UslCxufY5SvNDEYkPyQ8TDEIJyP1ZtdH6uSHsB3eVKa6dLFTtncItmOdpLET
9OdS1Y7yGLoUm+/+R9FFpwRtnjFd3o3F4+sQUSLn0/Iu2R+lecZwiF33LSdok7DTzIN73YMlSBiC
l+1ZRnoTVFCRUaT7NbzDsD6oZrCRGRCk+l2O5KP0dGXEJ3ltcV6VmN6+VfvoOndwUSq/9eylNKOf
vTkeFQsnU5k08O9M33+XL6uxAYUk9jMLkOkbLiQVzk1ing3ye4WbHCQcJ944ieuzYjjPPqpNEpPI
np1pEJ8xd+lJc3LIOWusSmGM2NhY31Vhf8lH70Nc5ktTlR6RtwBerwr1UynS738/MYDqv+nTErhk
g3JcdkhYt2RLTZXkpGAwLz/7yckAj8sB5iuoNQyQboBvfgSIyJTcf5F+5ob+RnIJJwLX+siiYWPC
/Y6S8ORg3A4hV9jB5RUUn9vWMO61ECBBSYygMgCjBagVnJM5vCKpieg0aw6Ru443c5Gl97EO94Hq
UUkwTOaH5AN/UGaK2NF4305cpSFcRHuE/ctD3qRJnzoGsT7Il7rqmyWKs0FyGulh+a7hoXOjnyEe
IWn/pDmAlxzvK8Th2XWHc4azqu4ynlGJx+VVQ4JP99hWMQWudU5uZj8eE19bjiLlKnntS5jo6nCO
be8riBi+/Jxl/p1N/i4uh0uo+dD5ZwTPccU2hvPIAJAuARB9SJxv3zmPoQisUChkXMpuRAX/3W1Z
JMyPXpy+ZwOHcmKesFO36tTeyu8op50dP9wMvf+QF8R9dXQKMb9kQZFdVDGnI8mvq2ZuD79HQY0P
J7udD6I6KF9VsASiJfLaTOGqroonI2tFhO7sYxiOshXLd+A8OEjZlYqxBCSwM84wTg55O66lf4Fr
XSxlPkfOpQ2yVxtj4EBpL4bFAkGQXpTjGXAy/+AyqMdZ4znJeyhFXQ3nyfntyIRI90lelQhHjlES
UahdujWN6aYoWYd8osE4Ke+lWJVhNS2bK4N4n9g1EM78JL/bpf1UQQ/wCGcnLNeVfPzhkCCcWdCZ
9AoLf2NpRzwRmU+/H+jciQBKX7ceLLb6Tb5f/ipxXJ9+DXPxIk1p1P41eNDzdwkJJHaKHhK7/Crh
OiYAi0ptOi7PqGK7l5YiOXTbMSHJzJ0bs934Y34v/SfBURfepxgWNTABg6S7yF23eQS50r6Rb29M
vpkzUwR0behOU8oZld7NlfYtAhCShkufyb34Sr1xkvDQsv3JJ+VKvt9exrLU0PcXfbD+aYk86VxQ
iC9Z+jHHM5TlBsdv+8ULnFeDDVFGANo4P+N0J7GoVfcXacSoabdtbGyV6CWpgxd5SeI9/CnXSPw+
SLco0SI1Dg6IjcDLXr2UmiwtkdYULMgSl5Fx9lX7qMoSREjm5Pab5/+QEMwKOYHN/attorUQsrTN
xqT/Rln/lbz6dZr9SxrtL7/+5z76qtEqurR/TYn9Kc32/1HODJWD/3vODOOcY/O33Xd9jJq/Zsz4
4K+MmYFoikWJzbFsXbeAAKGs8LtoivYPldyXrorCAwwgD5mH3zNmmvkP3XBN0mUiueJo9r+ppuj6
P0hp/5GCI5v2e2LvT8+JVOL/IQvhmrrzl5QZoYCBCAspOE9zHC7959hWmZR4glquI6xvnvPIv2ub
alsYnNsn7wVJyB+zPl1KV3+MEb42CUbgE2rnSn7wbVhHvreOR3aidp4u8i8csEy2q0cqQZfJmViq
Ua3LvV+XtPqLOpmkMr414B9q/2KMYCAnJA1KFMklZlaS7KQStXks/0FKmDIDnIrs6VpHmAogGUqg
EjCYnXMBezUCJETpgRkxYyABF4glXEEBI0Mt09L1E3ZAtDNlLxsiPDkQ+1oih1RM0Dz3pSLFJbU2
oNZIROSc8ZEQ/6H0D7IyaQjEqHH0tFx5NMafFefv5Rdo2ldiHFV4cFN9NDZl50Bj+5zWDvLDE4r0
+Nost0Ax8lJVwVsDC3bquYPlNhSFZutVBgx0B37xR4y/aWDTDt+JznA12WTFULooH/pZLp0eSrd5
s3uWRQJ1pVcvHmwT6idoDuTVnizKr87yq+Gy9BH14M8YKarOvFZGH8YwKb+u3TvoDvgWBi2xWj+4
OE4XrFK6SS9w2FnNYf+E/N/af6rbjTnOrxVFSuQLf922TUmktgJ0OR9CsMGdPJ1gGC4D2hSI1t7K
dTKo4tj1ml8nBd8+4rn0MGoQ2jEaiuMa2XLnuvDUnYSIOYtV0OWn2Nqh1pbgFpewHT+4bf+GigHy
mIyqYdQQdkXrWYaYGgRnNKJ+6DG+VAafwO+LRxdEyLZPVxKSRa77YRdIoy19qTBGoVWesT99TGKc
fHKsQO1a+iqg6YMZ7lFIhEA7X3Jx68KM5mdkPC2jzlOJH2vYymS2Xz0LTbMimc8gIt9yXF5UdZc1
xUleWt7d1v12mKy75e4lH+dO05khoJfVpxxZFndlSamgJfjSxSCeG/cJ4B44U+M8BxMkA9I1Oo1q
CL416703p0vu7RM3fffaic2GEQ76FAUNyGTMP04elz5ibI+pddPELajEgKQStzbO3IlR568hIHUv
Ju9UFswMCTYmjmnId5+R1w15bKnpwt6EIAMuIXjRVMQgdfXHWJ2Ra45WlRUDcSWAa9FCWB0ys7ue
K29HzZntMb/x+3nnqAykGq03QLE8jcJQDrkz7qqEOTrzrJZhGev3lUfEOtKfS4vjRD/PpfWaOZyl
+VnvUR7x4a3LcALn8S3PI/bg8KhHfeBSWuR+o1Z/QQ72Z+OgIep/ZH68h0gaI0PHrziFqKvSLZ5H
D0/yNqZBUUgNMviZtIbUS5nbfulTBg05UdTF678ap+rtqTSvkARm0AJbMGYsFOnE2J0ucwEhGSpz
muV7W4PUY9IWOVGItdmSIXWq/JD4zpUOdr9VgXABoEJDU7sUEZnXnrYUgI/TaIJBwyOQe1i6bFml
LDRXJ0+/NUtsxHk4nWJ+mJpcAA3ioc7FEWLZ2jNYrCuONCfwCkqvHaJe38zB1dC2nJA5xZg4qUiX
LWN6Gfjycsu4h5qi9ealD/pHgvhNVXLmZDFfFvHBKN5EUE5WY1m2l7FD1ecRbzTMkJgojkqnpM2w
gnLzGqf5ru5QKtZY+2W1kc/U6ojZbvZj2RBYSbkGT6tUr+3AuZGTvPyTg79mJrcGQvI2NukrM9ZQ
s89utURFDDV4RPqK5ajhoVl+xE968hAP4aa2OKD/sQssNzbl09vkvFeoN2QWkrGKTGWZ6rXCHiXn
oeVJjgiBoqgBT7T3EK2W5i5bFPAOd5qPhexdXUiNRj6xSB0a0275KjW5TpXg1Pp8t4yBovdYFd8r
tz0hPcuSPUsIljwmiOgsPTb5/aVnoCToh8pm4nbR2sX+BXcQNkqeQWxMF0gVPxR6Q0bn8uxBnoJO
9vIXP3qSjlyejOgmzg4timJ99Z6748sYhNcz83uyWJLt4EnaHJfazwweqXzst53LlGJF++1oUEUa
hjv5UwZzKJBO7y5iIdUmvrsr3u0GhWg+Jo9r6Wq7ij9UEJKybDRy3JKBE2LWVYXh6zjHWy9L7pb+
TemLZX7+1tt2ezc6yrZOmlcFj4elH/s8OKeIQw8gBrsVohDoH8uc8xzg5w1YEANGuZtfimGMrp0O
B+UObcnIAHcA838E30t9KkuvoLnfqS5607BDAKiJKWPSXlBnvsEmCs1pJYQ9Y4m9KscSMDf63CAe
DwvXqDH/rVHJunbIVoJz1n6aFWwJhaOapbr2NgUOuhrrq1KcHvMqdDfl6F7XRqvhLQ7tbvQVVHOM
/BUmxzVZj+TOGMa9QjQw2om+wbTubFvz19TVCrSy6Nx1WxsljlXhCG9I0W7QdjhC4vN2fuPeQhv7
BC/x6smtBvngrKmQfgSd90CrWS6ChzSJn52ujjaIVG0a0DwigVHAYr4vQ5wUkTy61p0wvcIQCese
5H4hCTcr2zkAkBlIRiFl3bfdy9Arz6X3nekOusMu2fqp3/i9h5QBBzd0Ul5Qfkmw1kYpLM+ncqfp
IQnK+rMq3VvHN75VvXo1Y/PemjN1g+4JZn5af9+2qFUW+OWoQL9XIEf2aV58YrI+KICg3bD4soo2
X9WvYDE6DQ9DrYT2n+gPDUp3XausBt3xCcWGE1mhG83SujXgNugaunLb5IzjycaxOxWeDmdJPYLf
FLf4Y4yY10KkU76hiT4HjQs01ez2Q+H+BNLFku5EX0qDNWd9g39OsqamhSATastDZtxjZZS2yNzp
OtilurWrleMBrQd0g8F7u3IzA8GUnpRdpAJyTw5DocP+npvbsp3ejdpYhwpbrKLl9Ae9BZGtX1OI
a3ehEk5rQ7U4jc+ijdwi9l6Yrxi/GWtlip9CqkI7khYTdFcVVoCpX7sWjMVg7GdCIPw6I6/sV4k7
JDuvL9J1bV8jY44YZoDXeQTKHfe99GnspkORlScbpJrHhAP+sGnLpgB51z4bGaioEaInYFDlMyMY
3kBZdEHw9vsO6ixMkgmK++IC1qwNziLbtDHLdYno6ohjOfYw6Y5I9A4oGwJCafhjGLQHVfcfJlaq
uPwBvPAWR1zU7sMmpHBeHQMD9ePI+CjiAdJahHaQA9gLTYS9VTpPc/wW9tO3ojGrmrL8QgRlj8vy
Z9eBvkwsIHzKtaqhEOWD8w+pSaJ18YFU6OCADDKC2drYU3mbu/nBiVP8VjMfawQfAlaAaXuBQBvO
J2jf+dPOVl9rAhpIoveID6RD1a79MIrWedrgkqMha9OaJyyccCisokOjhTcYrIbbOqK4qpeBjRxt
jYc5ArVz1hAE9I8kfx0KhCLkXd9YBqIeZq1Xa9laU5suDisj3FXK8Jj64QkO+La3Iv3KUfV6W8Uv
AZS7bdKxhjfN/Dp1CETBfkDjyoRwHxXhsx0nIOtMxJfNOLnDEhCoPyXTdV419cOkMadrJIMgbShQ
h2FDF8U5qIb8VsvivQf1vujC66yBNtnH9puGtJ8blCqRvq9SRIQTaYPGRB2cypECxzt1h+PYensl
7dZ9FFwwGpB9vWI9SdVN4yD2YRUlFDrn3lZqoH/DjIBfV44sm9VnDD9tl8CU9DioqDgw+fl8bYTR
R0nKE+rQ3h1dEOU6GEcCfhRlFWWrjy+J4bd7EmLKSk1R+Q4z2KbzAA6dL1Ccn/iaIDATuvukZL6n
qPgOrTJh8ANe057YVEnEgJ2yvE2lAO+lyD6v8tI6TGbUU4MPu5t4jn42o2rcpBU0XlMNIEwOxPNO
fkxMxFfaCi58aYwvrYkjBymU94qFLEXrwazH+zhATL2JqGPYj3Wbddeoz7zMjuQ7vWPZvGudGf+A
zEbZ2p5ZHet6jZfjDco6iKJFGoRPfATMOH5hrcJnwu1WLHAhorWWDW163vSNdUgzJQaEGBKVu5za
qpojtNNfx11ZPg4TTXTjNLsnR7+bs8G+4aDGRqT1+otuvRMWwCJXlf5+qFtUQGq4CwQUV1Nf4tpQ
wavi1LaKvOBTU9votncprs6o+2eKjnSL7mH9yu27UZhuHaWJHvdBEmGrMUaflRnBd2ufStxerz09
UJ5jv27BQKvqRs3JHhpJdMAhlfxcj65NXOIRAkF+fDHDyL7VEUFHhSt99CF1rEMjxCS1dxN8L+bi
VonvNdmD69Z89ufrKsjsVeflX0UfVfQ6cjDNuLY6c6+Oyc/Jhm6lWfW10nlvmJG7G+AqogM37wKE
hFfcLZebDsEI8Tzu+6eydO5yGUdmdeWV82WBK3S1fodK43YpYkiCPiS6QuEb0ibunHGMQEpVBq9S
KVfrz7qJPiV/bkePSdp8Sb0cz1Q8lbqbNjeIinQJEUfvS2d7NOt3tnJIrcM5VHlaeRv8CDAutvzb
QWSioIMhyHcrMayZcgj33XmnVuNtJSkFdTLu6KFt4jYXqfs3pX6B7XZxM+fe7YKtFMqWSsxSacEV
OB/CE7fM3obemZM6WzlJJJAjC8Pe4+9OqF3qZ3zQiKDJ0ufu9aQX3Ij/pZYHVTVPctDWKBnqGDTG
9vfsSX1DoszQGc6uMt6ktXWvpit5j1RRkooAF2z/8kLbvavV9OZgmcy7EfhGe+myQKB+7+CmDigz
cptSCEMlCTX86iaXKnU9HBKt/akAz8kgUvhJ97bcVJPdpnpz9NThK3M3kpORJoYWJHJ5fMYw33Ql
GQgJLFv0WPGbfQUpz+G0ny7x4N5nYbiT+FmKqHKAWVprpv6+MNWNa9/JncglFSwvV8vZSkO5sQiA
/ne/hoeU0HTrY9KdN8+m66SUVTbJfVwZG7showGvg6yndG9DrS5O7x01vdIiiqMBJYglIbN0KqpQ
k54+t3V2qnD64FvrrH+UWqzU9kY2q7nOH5cPLt1W9/QyfNpWaZcRYvnjRUqqamAc2NagK4dvE5uy
ZvxqKapwuwb2J7Bvmmm737HJXUlFGBuXK7Oy7pzVkG0gOO0z3OExejrPU7s88SU1k/XFOvMJlsW9
UEBmS4V3tsyL9R6AX/CMn7T2HCWc6+nL5aRFOH1tOsGtjVJHPWXXNset1TKttNj7jn1zbyrd1dKZ
kv1Zam3cuY/wKH6/OFU7V3mWP2n4v8nYTkqqNHZ21fgtQWRwLPbg0Jz8JkEsHLFUJEY4vRoE0Kuu
mvYgHOCOMaBqf5MmKexG5auuqh8BmQwpxab2dFM35a6POGaZjOPPBrFOA53AJfUi+QxJgiynN0TC
dg4+l8sBaM5+DIT6qatQEWKQL6dAXJv9pD9WkX8qyrslx+N4yg1ycjcU4Dggu+FdHfnbCWvVlYE4
yaoBbAfFez1b3aOhc/bKm/DKMJXfkmn2gIR7O7wGLO/YXCdkLABYgdUXZ2OUAEGtLOf7XgMlU/7U
x88lE6kSUhAb1G6FkXjrvFUGGUI7705ZB682Dap2pZvguFmNOWo4nDIt96asXCqsMZoKWJJ2WORd
+4XxI4RNiSPSek7UB+L3CiDOFbxODq2tD2DDunPD9GDHYuvSwPuP/IqYF7UyA+mFVsPzL3GLg0LN
NmMY2vWEhk+P7AtCKwy02rzXi/jeadja1QiHo1ApPxDHu0k1A10FIArpdduW6RbLWbQoAt1YY7/X
XsOOQkKnQdnEkO2hs8nc2FjyQJxSqgNWVdgCguevk+5WQYoOAuJKWzXqdILYAxvfGV8jv/7CoAFP
ZW4+8uwDQkavgV15226E5dL169G1zn05P+uOeSqD/r6PuvqKwkx3hR7SrTJk9p2Xue++16HmJqqp
RvbmjqTygCtDhWRUcPd3VuU8JlH5nHlRdlUOCLihIvUQzFW3S/2dqdrzh5lQhB2LO1BFE4gjWyMZ
mmsiyN1sUN06RrV9cXB6LnwGEMErawh7D2cFMdXI3O1kRB+kM/CM2thBCWilIyynKGXWW9VOCdWU
EdIh2Bq0JZECwpB1Y8UW4SbqrRB97+wOxyo/9I9VnU2k1mvSpMETCGnURDSEVLL0Z1gFe9Vv8Eaa
IQzBNuXgOZ/aHEJZyfpkxrCP4QWscB1Wr7UhfsJXDE2vPC82uon9tDHiU2/Uj1nkKMzvGXU5Z9za
BhYC2OHdOQngbDRLobZoI6qq8u6ApuoQzksXFcS4cG4pUZRXXurusNqZ0CVJyjVQpz05jPIKns/W
GVz4m8FbkUcxGhXJU6U2/VVgl1Acq3ATpCYOEfP0srxsDKJ+SmmcjXPtaCzZsle5JDY6bQc86bQk
DzvJadgTNnhFe5+55XOLQqdsKsummbBWoWhJrbNZOVP9Jqu17JnAF1GSKH9YdnwIjAx+q34RnMWy
4oFcflZwGVt2BVmVBflQEA4YdvEiqIRlUZ1Y2lwTr0lZKVXI0faMx1/VXvtZc2PU8wWPswE1dGmL
LJcDvhpDWb6hL0ubZEuWfdCa/TvVq7fLTiFbVKUou/6xrMvrNrsvkapAB/ERDjZ289WNUlImddy3
0XoTQEwfh8tGCt4vc9ovDw9TbfgZSZbLzlgm/7Xk4VRzVWr5XUHqkz0lp5Q+GUwBWTUDdT7kCNGE
GskXyOYXXXKgqorvfNW9SarGDrlWz86LaBkVlZ7MpnXMkW2eKO7ToUVkAb3KbiJtuqbweplS53VI
fluOA0+7KAlXxgiYC82Q7sq93OfSuWMx/mzqQ1/xBsGPzmF41kxchosAohJbht2TuW+tt3jS3w0F
Ty6OfAHbLpTblvKnpRpPaqH/2qhkqy45lM7d/KQH5mHQnLV87R9bseM5D0WVYAZLts2cybaRL+9r
KJDNk6CR1FGnQJPvUx3AQ9p9LS2XcRGmw7NH2lZ6tIvCJ0CsawFlLekskr1gJ9kW+hjpSCd66q5A
pi2ZumVLKu3pYifxfZgWopj5jXsYUm55sE8w3l7iCnhHKOkAMXEmdl5MgZxq6+n5bpzlccAqBdbB
8F21efkCQuPRINiQhyjxiDwY+TqQBm8ltaGyKO5Bk4MpZRi4ABrwniSMYAQmkPdI+O2VQXmRIES2
Vh9YTlNySmPdEpirblIvwooAHs8LcmgPLjgDiaUjY29E9Z2akzSwmDzQ3p5nGx94p3so0U9EqCS9
VpzwztC7y6zVh9oPrxALPTvF2zAFR60m06hP/UUiOprPVtxfaqPZzqp2b5mE1En0QwpgcXz0Rvun
dHQt6HGZvaUVP/vIxk9RfltWDmd4yjbAmlFOKvRr7GzAQ/8GfpL/e4l6awZoqYFwWqaVgIHiJn8k
d4Dmc79zZwHJMPwlrpOnKN1YAweU4JLFwa7GJ89q17KCOAMZfVT0l+BQ5n4x9EcEyFFnQtgbKT3C
Rkn1Jz+yQD1L6CPYrCXgku416Y0SYc2pSXeNVD8SrXsfEFxzmGOCe1oWnAHgfyWxL6Ks6zQcnt3U
OhtNs8F07skEayDXlBvOtJYcArhp4FgyVmXMRkh4pmGzU4LPbLbfJIdOCuriDSRmnPJBHrSA6gh5
LmFHfdV3UZEQVVL1UoBGmpFFnML2GRjCJ4Q6aXRQ8jylAmUBnoiRy7Ot8tqWcqkf6+s+Dh5UqVFI
lIaD0XnG2REx0edO6S4kfG4oZO/k005B/JQZ3QX5LwQim+ccf3jUzfqLV5X4xqAMI/leQ2GnDNMj
VhwUZ4i+Becly0ozkPetp+d4UsksT1tZU5cAziZ6w1VmiXXLOUQB2zjIB+Q5m0523yIypGY8Grl3
gcUtZzJbgrAl7uyxjloZWYabWnIlZ5jlxCiDIGJAKHOOqvT/4uksliNHtjD8RIoQw9bFZqaNwmUQ
M6Skp7/fUcedxcS43dV2VSozD/0QP8q9HfKRlMY91FbTX+ZbD0sYbeNF//FlnOUmIPmqN1lNGNN/
Ar7zqiMWdF+NT082HR5MEEH/XtowzyPH1Dwc9djVbRd890l4M0/lbq00kUT8odF7mqzoUhBLTkcx
c8O44Hup2BjrIxH8NZKH9xMiqlKvOk11zMB3y9dTO7zgh5oAdIyn6U8AgTaMOeStxmdmOQ1QF68H
x4LVYaDCo3yef6tfjT9THuMvhJFJHv3pRv0rBV/S01quq70UCCuITm4TMMAHbaLWkwGdlGMyInDm
5tZgfkgXZE2UGVL9eT3Rcn5AGOtn8fm4szTAcJrHj9V7XP8gKfWYZFe8bzCUGp1yXoGs0KuCyldW
V5Ub7WE9/gmWSYDENGpulxkVTy/+WacWrULyLrYfLdodcpcUzvjkMYNFs+SoxxggpLxH+cnM7j9y
yGEAa/9wgyYzU/Qt1imkb0koRjXwv5tJl8XGP2XXwJJNpMGRFctaXJTJuLc12p7rtJVZlcxO5Q4O
0NEMptOANsRajaxb1DJrd9t7wYuVQ5Imqq03Ak8dFblHJzPfBqt/LmG4CP416PorxKC3EtGkdJb7
ln7fxo67WzntcqRbSBpkwQrZGMNCLF0e8DR4v23qbNGX3DROh7Kb9l0W/OV60BZN/Zny2TphpOgg
gmgqd3T8MEhe96CLDsK/l3YFlMJCO2NRbfMyoNIb7Olu1xof78uPMUvfPFqugh1eryOdjkARYP4m
cw9++hrM5wnwk/ltFZu8AKLMa/wUIYVELz5TunKSJkkoXaPxMEcvg/p3PS9kWHLBDfZAc3l6Fi7K
mmHJLbeumwAy9UG9lw6EcK4MQagKKrMmJcAV87ZiESUfMgbv3alxkqh+5boTVGoicIvB955G0BYu
ODHoxGxkxDxy9SWMinXB8Pq4jyLaeTWrFzhyxIyNDpVhJgCv52S9vNtu05egWjlgFmcQ68E7uehk
MD8l8atJyaeF/pOc3RVYSQNulzXJJfzQt5byfcE9yK4+VKK9KSI26mG/hlkjY2TvSDNvEWHFF0tG
wRJQ977hg7CYfooAWqakc7LbysS7xzrpwr1ckzFp+vhWSnWav3HV0v3nX8pSrAE9AfOOPMC1X0/4
0lYPakzO/0Ue2WXNZdUl35J1rbt23b/KrB/RvtokYBK8UUf/ZfmRYnptzsh1ECfxVe9rGASSsCAa
l6X1g9UU5/VHrLeoxM1MP1jlgK/SfIFyzY8iMkbSYAk6fdeDMhEACIbWP4KRriUoJ9G1/JT1k/qU
TKGeXpYBvUwpuOUgD1CZvXx6buC2GbKxFaqp01If5FWxP740sXkl9Rn+4/S7iKlFeEvgxcq5v17H
lenyh1EOP/Eahaz3gvYRUj379RDzbbn8199u0mHBx3qX1M5Dh9y5vGDNpmRqKxh9SbeiHvJc3R2a
csGfneuuVNwv7fBlNUc9m/5q6WfozcFHlLWQQzkxr8vr6SQQGYGDZpxWFZc7NLzvqPF/Su96Gbuz
AIfoooDSJHqmYNHBU+3SMbguAoo0r7xZ8R1ymflE0vWWKxfORI+Hp0qtRyWENL8j0i78lDzCZsV3
Tk0KUpI0fW2NVWgcBZY6OcjNbDWUnPyZnrs0ilL2hEBSMl/bpWlzNeZIGSqCoA+AMxj/lFc928b0
nQzrZSPnZz0ytlZ8a49yFgJH/9Hq+NSN1lG+XqPfNKRXQ5Ht5QXSc5UW7GzGxyFILiWoRRlwzylc
DxM4pfW3gUN74rwKbomptI2KLwBbNf2VQE17RpcoubmdTm1R7/wquGkDMFNB90jMAossUFQCRTCw
7uk87SaFHlDonIIZ8OokTAK2T9N7H0XR4CU3XjR6QLRo4usWf6vEYylyEhe3bHcGENeI98Dzfuxw
s16H8v+ALDxlWt9EPh7EMNo/GYIQVPLDNi6wQSZOdN7452i8ocFAub2GaEnaJM8dgyHQufwWRhYW
VYsVMb9xtCerVOfoVQ5WMyYbxqcP64a08vBl/ZU81s8yPaxVhVSPaxkpOb5XfeBh9bKe0Wx8Ycby
PunGz9pDpQ3wnKJp1Jrlr5LUp3SmtyB8RBn8LRpfC8nK5pxbUbZtWBTbRO8f1iC5shzLMjm4SXe1
/tKOhriHUyCyr1SJL7m9noUl057klloPHrDzz3DemZEJ2As3HTu+DTgvAq5aGbZo0JKgrosmRwbS
I1wc67ZA9DwY4m1pNLetIrYyngJyPzwv5i84ODIZCei9xDJkiTf6EjyZbKWSLdUFz/aUv6oOMLeu
jppyHtXMRISnJmdgberJsardeB8hdc+gn5nTd474G5d9+4bpqvSV+/QRv/XXNeII5cSlGVYX3tbW
OLgcDAnDEnnWmsLyvUNaO6joqH+HcP0t/+csVeXDsvRvBglL2EdX8kbNgeiwPvPKMO47x9yUCaWW
ZMDr4k9KP8SxgfnKpR+o9zy3ftZHnmfuy+wKUtD6iez2z7TJOtlw8wOZ2Lc+cZokxMkWnbJ7xOve
yg4JIw1QEBu9lzy1lHBSNyIX/7o+V9mXo9H+yi2SJvyljUX0uuONttxmwLUQmPz3TVlfefuyfkVm
PTaeR7Iffqt2+nNTh82fMuTBPFOfrsd0QrhwfMGmaBmyUwts0G2njZGAp+bCy6NEUpO7Lqte1vAk
aDeJ0QLwk4UVzsVa89VO/15HV1J/SXm2BpYirM5tTXnQhjSFMZwoM6BNatcjf03JQLZMhSuvhojF
TaT/Kw8k9ATts3K91xr6ser3mas+a6/ctbpxI0xYxJQu5QmHTfIzugfl+3cNWiG6Z/0Ek3Zd58FW
SgSbnEKoGUJ+ogWBI6jxKASo9YM4QXeKlvyw/qHG+WLx6psarl2qOFYZVbBWFPfBnG3XNGLQ4Q2k
LHuloTLWT9eo3biO/fmvQJTnsf5t0d/17fAh2b1cmvXAz0p1HSThTlGVt5P5YLN6UgOOPq5vyVGY
snFHVSbVvFBRqson4iKWilsLINCj1CN5zKUoP3AtIdBNKuP4pQ7D7/UXLNL0npN6Sxp/6eJ9JkWr
/Ki1mhPcpDzK1MguCxh/CkpmGAMw1b7lhCiG8HFqbdbEUeYrUo7nOH3HcXwtw7EWT+1I6X9hizxM
8+lH/dsiN0+e6ed6oEvK6V4TVEcNF7rbPs9krMFCw0h/l1ncWipV0mKSV67vVWJKrJfXqRAk+XUg
tlhymGKI/1+zs3Z9i7521l7/N2YrimPXWa+VfakP+lcMdqAbQGGx2YL6bgEL22KjgKiM+beO1Pz0
chrLg2RZkoybjnXuF47MbD5LRfVfsoVy8mVhe/ul9H59pzwg7HFlBzmwVDITBofjHCDPVm+c0OI0
Or4ImD1SGn9pDLJBGMMdYWWrHMYsIytpUko6VCp1Cnr0+Qxyv7T7dcktVeu95Pptn9mfTvss4x9p
BBr5/JcRV7Sy2FbW+JCN6kdo+Xok2VACLq89r8umVPiMfxCRMXF/owBVwd56RoqzS79Xzo6QeITl
47nltu4HpGEXjiWJ++hfLcu8nwBmi77A2tsI86/Uu5ST0VUQcuzsdk3lYUGHdf42ur+Sp0uCKS23
XN9P+MI6kX0lbdVVAEFerhb3NxwsfIJzgmEfYoDN0+jD9HPQ7+QhyNmW1HNuvde+fl7jgdSfEnSs
+alOwlchzYWaMx26bMI4I945g4tVnTZexqMyNqLJCGWz2VOY/Uapc6+X6bfbjr+V5zzWKJdi7GPf
KbRhSsQBgQVF4QWiJvlWOQV0wWrE7YW7LI7N89DhKWyoZptoib3FI+eACpW+W1IXwbgF2FDsF9iT
Zd99SOOnHDZ2U325MG0Rn9oOM2Btb7DQkRUtdhvBHbxLxh3AhXsjjBAuwjWVMgj5fBhEtTt+WCqM
vum43i1g/C4sRNBOY0Mxqub+WR9ALw2jOaPyOL5Kli5TQtWmP777Hg3G0Qzxa/OnbV4HiC79oxV2
KfstNOPHpcLlnD22IgnL1NljpHWy3OltDRiKNgemkxd9Nd5q1m1FxyCASL4GJcwY3yFHL3P8Ewds
rzU216BykrG4HFPza62jrVq9RfoHXPCzRKypIoDbpXape8XeoQ0o+YYEwaQ5OHl5XhOR9Vfo5UPj
1ZiKUS7RTfj3/vx8vyzWWo7oWLTxA9Z6QdKgfwGCvTDRUcnaT4T+916griTG0UP8SaMvmbwlKFNI
j0jJlqwdvJXaK7k95epCAO3spyl6t/6LMCildeTqxd7XYUsv3YtjnGeB10tauaaXKSUnN5mtNRsE
Ie7L+GLorPOw1l906phtfSVrkSPtLCl2QBg9BF4M/Gf5QWvqAc1Y0F/eudSTg9GAooMq96+Uk0Sc
0lca1Gthzana2Uq/lvYjAtwUpf1zrBNLx399AaHUWkW667nl1laWUDnR34bsf7Q4zEKEFM2GNOZR
yTFKsjeVp9cDo9EspMchT0iOkzSnzeElcZp3SfTWjE+a24mN1Okc38rXBqPPJXGupY/rO/l21rL7
tebIvRnnCtzRJGK4I2lN7z0Okm+uW4Sr5SvFnFbanOHkfmbDtUyW9bFeNUeMJnvqCu9CYmqGlsI6
5k3H5aHnfsZiZbwPmuQLgY4/6dDahYn1rv4BJWK9Gob2py426zbwUBuR2k+59aWfBQf58Gtd69Nd
q0ooDqR6wgZF4OO17N/XgnUFB1P+LdqXX80vFpdtSmLmDvOrXLgGh0QGGelS/JbQupehujOBh4VF
+TSR23rktvL/MMtwY1K33mh+rZvWqkFBNKoApDJfO0QVTAqfZJUDq/lI6vuRfzRn4deM1hcUcZnI
r70179t3qrOlgdEY+vMI61HKTqlD1xvPbzEdwKRxRQTcIY/0vjYuuSTXJagw5DNMrHxomK5NUjkj
no3wk1fcaSbUDetLtDyEmrz2tXkk8DLOsumk+aKpZVtn8fXSw6iYbPuxQVZTBinyA2UtVpSFu5ib
tFV3Fu4RIZbJ677mdAFOe6oYtw0Z3RlZfTTiGSwh8g02b71ZJJd0p+ocjNoDCMdtNOZvsk/l90dt
9qB6BM3YA5Pgd+QLSRQX77JG2HxNbf7fcV173f1FibwAXG0w8NL5EWqts0w7y4uu/db/diS3RZP5
Ux9vJO0xDfuXufF5cu5qc/gQhZH1h0p+oqBCLtjeoyq2A/Bk6A2gwZhTRt7i+fHDbENzkFlW+jCY
6qMG9W+UgNAwygsVenHJ1VD74Qkd9JuIdAoNK1q9hq5QysJWyg/Vh+uk2qE2Fvr1OzvokP/Tc4TF
J/NWd9wKVuy4R1ajosxsq1PiGQ6oiQRVrM58iCZ+Wqyzr60xQ00LwWpXdwAt6wp0aNsqjEYRNVCh
1l/pgP/p/ChaZfYV9E1nM3QzokGgROOJJPYORWfgeyqjWddC9R8JWVngdYd5IkjR3Zk2STvNoCqN
XaVnn+TsZDLcSJvewsRwQm7cL3R7q7JW7eDtY9oOHLAtO++CjBmZSlN7NVutuZx0cCF2DhzBAuLb
qBQPv6A89HhEADKNblTr3FR6pV0bxkuFJGKatd5lrP86Xs8AFvKth50BjvS3STiER1Q739ulenFx
0tyVHRDnZmGZkQq98GP6VWPUfZaxgbQb6DIVojDq1s517GPf4Jqpc6EqPpNjVdU2QNMUqjqwSNSF
T0Y35pixXumz1l+kDcqvga8QlytMZ9so52bBz6r2ClpJ9TKBZYcEbpnWIRutalvN77E126QM5n4c
Eci3vVPWnpraaXcx3oE7BONu+tYcd6HZx6B27Bd63Sc/mdzTYk88Uk/ZG00MuDuQ/BdDkuy7GWHP
0KmWjesb6SVKdt8aSjAY/RQHo/CBVxZGc2H12UeF2e++0pscAUGE1CcEFkt+VV1BnLDseV9c+4aa
d1nabRwMIveeAcigtz9NA4mASQHgr9Lxs5qNAh7c9IoTgnGYnRz5JMRgI7O8zZdp2Oh+34I4N7eQ
cLJdzYJu0NzsRgU1YfHQr9Cb67HvAZrSwhxwWGX6mMdA9QAd2N1sXUJuuW/IdnYA4J2LVHOye713
jiYGJ5fRwi2T6NkmXXodIEjw2KD8lsz1ruunPY4R2kVR6862j9RNHGb388I7j+wPlALRtegzrl7o
wnGcaSc/QEcj30dNMW+7aHI3U6Iu9NCnNz5h8DPfgV40r5oi3k/5YG1Gq5gv8qAmz0XyvKLJHHXm
hUeMAgLW/npdekC2Yls2rU/gx55WLSXU7h6+PN4gKBi7lItvbH9OOQu35y4gj0y89LFuuvdcG90/
Os1IeSNI7ofxk9V7ahO7Q32TzkxzR0MP3rRCDy+WNnFe5trUN90wWk/DOOO16Qf2Qxf4LSq3uKxV
iwGQmFTv0ORJehEGKjoWMbrRjoqoZPquOyJUGN6klh3t9TBbHoZQS7dAP40XPxkN9Ijb8rMZu9eu
dMpfJ7O2ScC4iLPyWBgJFQ36qNc6nrdnw6AjVA76+1QmxgGYQ+VpOCdVTYBFWLrBLIp/Zdno0E4F
bWjGzmy1rVP0x2lYgN707etCDrqp4H7Yi2OczASR8WbGQWi568ahu6j5SIewwB3Bp3dEDgHcxQ6/
e33GDMVEPBAHm80S9diVgmOJFoA6cRsjLYZJvQGEugYTw0k6Mfvvjrk93pTBfOksdbYzLdxqB38G
xDOhFlwZz2UWnuN5fh77/AXSRqPNDLjcnTWP3d6egGp3w9ZpbAjaTnHo61B/YFIwRfMDGo/dHndp
3LOtAS3m5NdMk48h0I95MOD43A/GSS+cXYlqKsXBW40igRUCxc3Kut+ZQ7P108Y4MH63keEfDqqq
Tn0WFrsBr5uN47MhgwRvqazm4u8QHq2spYIoW1qHPDEfEq3l8S/+Pp9wNbJH175v5+8oQhqJXYgK
vOsdfH+i291VuwksDOjWGexVGwU7DB9jo+sulNkAz8vh9xRnp+9QG+k7tU8N77FWyGt3bCR30WsU
kchcNHI2D77UpqxR+h6vXMeyd7FdaJsEaQtIfm8xKpE3jTXYm6b8csfjiPIrwHF/ORa1+1rGwB+a
iZDij3duTbc4SHeAYG1kU3G28ZD1WW4G3b0MO5dedehj/Vmj+KIBjQompEFsXEsLfXVYz4FBWNNH
vzyiIHm1WHn/FNvdqbXwPIimgAYIfoSpbwBix1DShPhvujPi2qO/i63uvjRJJR0cV/BUwzZsGD/N
hIYngkhta8bck6m1BbEzBEz9nQRHLvh28J6MdDPT0nHutXi4b5C9Jn8hOiD0+hdofNTU0c+aZxFm
ynRrFOMd0BT0fm1mQZ4fLHu9wvsKKtcw4lQFWNWl1FxS/aKd7dNkzpfxQkDUmC1g/JiR921wnEKH
1PVfPYxHp7rbd/rEWMH1n5tqUId4uAWCjXkoEhoHRI2fAGoBLFdasnM1XJTnLHtsOmPZjVFAOBjD
oz6wxzyz3rS5yqlLu0OuNY+hHu2wHaWsiGAQYBCxwYD3EcYWWk45ivNpPX+EltCnYu2zb5P3IVwA
mKF6fAHD5W5pHDpIGuHTjJ+mPCyxEk5fjYqJczSAplAXturUYYyG5qpd8o2B89p2njHFdObHsZtD
gAiwgZIsdx+SRk37gaPN1Yz2YuzrD4lhuZuEjsM2iWnqWfieeW5hPozBbecue7sL8507eBihxNF4
64a5GCiqQz0AZvOTBANlvAhGzX+CEGdsVcIhYklp+GvFttPKmvpsOhaBw/gkhhnFxPlxg4mL2iUK
ctBoqet0gXqCy22cZuiO6pOz8YL7MdFZxinzsOSY9zAMDTwjuN9JnG4d/USa0vg+7yUpr9tiIa2A
uwDbZCYRw7oXPymrsm/aZho3VlIc0QamAckpIqXc6jlGEiGuy3kbmhcQCq6yeNhMsXtvNzgJQ8YC
I229GAqCUFzEIAPJKLfKHO+0KPsKvGQ58SmfMXTYLtVcHUok8mfc4YGhkuqOOCzWgelh7dG/9dSs
vQmbQgUrk+a1LjDY04un3pnQsHSuyxRfZ6+I+u0IEYa2V/Qcaaxs56YsL3KSO87HjlN4Q1p6cpzC
O2px2EB7wWvVdj3xKJtu6sA9ZAVgyKwl6GB7M9714OR704NsZPjLXn3MqbEc4ZaAElgwg3Es/Vb3
X4OIVCirUOG0LbWtEgh4UxvvTBD7CMe9cm97wyFBBn6rme7DFCRvUb+fAA3th2l+bIPsw3PucAEu
pYaJ601o4G5VOcMhWoJrveovKUuvFbGASwmLHl/3vYtwwZgsMN23CU1e9AzyA/EIKxtMNo9BYdyg
+XLVVDYYamoUpZgXuI9r09/RWvRm7gdB5xi0osfRW8WaWhSmkx4mhzSsBUA0g6d3tbu+HzdhsS3n
7qsHBC6jc5jfD1gNA+2nyi/QgIpLcE/UrKadP6IydMGTo6FebGpUqOlADec+s+6n2j8t2HzOTvu0
jntAaBQOKF4vxqYpPs/IH2EO/tktCINlE9y8IXuGCITOiQyWaGhxTbxUi3VGHph9YEzNBby0sLid
kWrZxWygi1rvH2kV1RckhBfLEts0szLirYsXUzC6YgS2tS12UT/Nd1YafJiwqGvgCmXToJntvRUF
6WCRaKfQICHyhGdmBN1NAyf/Ap0jTX9u3lHtP1YOsPnUYqv2fQafDyoSftqwnuZq45g5HiXzq6N8
WGj2dDeN/Bjf6fsHrQDq5eVPjQGEOXNwEwakCpDDio926eyNWWP/21gihH2B0HvSXwMvY/17vK3n
yr/xiKK6TIadqbkbOntHd2Ckoa7wk5jaj3JsDyUKiailBtUh9AhdaXxrukz80NHWXawqcqaQ7s0w
ozusoVa+88PoxlLDPaPLVdzgJcbndtctGEu4oB5j70jUjo+zrcNJw25t9u+n4jmlPjD1xKABCGIm
j5v7pWHmltJjTjUDMHIIEzPcOSUalTN8cNfXopMW3/luRQ+fdDDITHdjGhGekE6xL7v+oAfDoZot
6yIfXbQDHc26YFR5Z1a6GOW2AcqG/Rdi8k863g32tg8t/9gtGnmnVR6zgp1cOw5ZWchapIZ+j8+C
PpfkBkp5hPb8lJpHgKMVLK3B3YonZNS3l3a6nGJt3nXc6A7xF3R48FmG04s7ZHetE7a7psjzbSlu
Y+VTGkd3i56/0Jq+y9uxYhYWXvSDfxUgw3jhZ+OB9o+5DRPgfejnXVZN6Gxte76vxmG6Al9+G5tL
cGzTGqqZzsJ7ZnTs/OhjbrDdS3T7GJe/gxWda78oNl2VogNBIhc1Fp6wJcecX4m8MGmu7T2bnZls
puq3sBX21JVtQH2sH+PZ2dULzKrUQaY3r8HMAsU/Oom4r9ACCRFw19v2Zemz81KGOYDtkrUNl1cr
Ty88SMugFefLERcLO0LF0LJGmPbqMev0qwWfv/3sQgkzel6Xj6AGo2vs034GBZPcTMDOd0TuE1jI
DMg3FEHs018M20RSKAU4pbBFUEwrdwaXL0LaGWkabaNucJ5NzX3o7X0yFySCtnutq+lyTJIjlEcT
6XjzpxiMszakH7hrtZ12CMLujAm3gRY3hpG2/Tcp6nkdEmANkKkwt/QAMrA8g3uB6QGTtCq+qmpA
yfN4gEl8RWmXUfvgfhEE9bEtTaxTLSzpSYa63Wg3725WGBBa9ZfKsa4UnAqQWtlWlUO6w91hgDWK
qkc+YSllXWmk53Uio1Y7f7brnqPQpzf4CQ4bXJPoscZ7Zc44FganQJtBDJG3Rrl+BeePxBzK4GZJ
1WU04OtUO9lb5S53sUE47lt6DXpP3AzbNj5V7TsB5NqhgN21qc3b67ZeaOs4h8MFHdlsUCznY0xV
38wgVCesehxFN9ttHsoGq4pM29WhNUMIxlfb856UbmC0xnTZJGcgwAzAxlgRXfVilJQaN0HV0h/T
k00fZdZFXzRQRfH120YmYn+2E135XsIN2Q3P8QJdojE0HCOtEjpBo66WAKXpzvkl4QM32r5apvtY
mya+qFD3cDQ8DX2zjSYNuKiV309JBIizUACYErjc9oD9sNbHD0XeXnpidroM+oRZxnDUPXKREQK1
qzkYzJt2D9WlvqcqxpK9p22eT7QQ7F4oBQBF49klI/ejW6tL8G1H0DFY7qpIPwQe94Wmt/a28sBR
Vgtg4DjmmOivKtqVtZZfzLaWQjbos91SNpup9RXKCt41pg/o9M/WV2kgkum36aeywmPWQ76BKbEx
9QmxANAJsXHTFgTruW890f2ctlVQvQehe51PGMrMyGSiVUSd2rvysNNv1ZPNRQszhqxP3sxUMU6y
jQoTmDLi0ESfegLL2yDDrKJXe87nbYCqDCuG7PQwklpY+R1ChWCocIrPZvUGl+Mj6HC8qV2Fg5ZD
QOxHhqO1c8K58ReeNJlL+TEYxm2uO1+FqzANREzAW75rqiChctzrTUg92ELgbfodl+RjU7TgBFMF
zzZG1sTZtr3PX8YBlhGVjY+JhrdIyGEqhwS3WsqDJdHPuI4doyjZ0eus4Ux5M/Ntvw3/homODm7o
EPbAa1Vvc3pbLFiSOra1C2nKcHWIuW0w/aADvGxUN91M+BlsWkGgp1NwpB+OPsXRU/ml5aoDGe27
4WOH2MCqNQI0X5ZZXZumgdxe+5lqdbTxzPTUwGwPJ/IU2nB01iYhYlp3WgxVE1LtB7eTsafpQjvT
DV4M+pujp71UhRluqiWsmPJ1F2aEKyHuY2eD84PONzPaPAiA8kbTjtHqYaiqx3H5CgtoUBAT6p1H
s7vmutT6/LFAaSRP7KMDzlPBaE7n4K2zmD4Mr3375KGd0iBsJt1hmTpG5AUwFda5gXDXmEMd5T/f
jy69JKBU45uivS5wcMGdS19d1z+93HkZw36XQwWUsdHaWy97j7dMd6wCbSjX07+BhGl6zGOR3mDY
w+dJfW9NBNfGu/vIZfsm7XF5ddjWMJx0uK/jg4x7ZDTUL96ZVrdA4dY8s7I/Qrd/aQeRE6+2taPd
yRtYWgOfN/PGsdF5zDUQiwQBEA+Sdi6Fc2iQYZA/C8Yto7qY5mHFRQuuYhUa0rwrmkzbFO1eaakL
hnRtfece52xoTyH5nu/OXzKIJrU+y/+l1w6LdTvhsyE0BRlCBTrdpawHDNms4tA0pHYRGrvCaizd
O7wmXkSwSeZoMh7XluiqB99KD+DWdFyKMntfwNlbZtQePOsA4/ecevVzQgUqmMgyWL46uzzhgHRI
lv4v5vN1mv8ofC2F1L7O3AihT2Zsy98u1EpwoCl6Jruwib6XIT0DlIAdGzxFXrz3/epauv4rBBzT
w78kRqoZ+KFef8ofuzz9w1kmSO9TGh1dVDIMsx9cZERshmJan54zfJqM4BvzzVVKUvbgECbPGjWL
IMET5x/oTXbdwlihn79pTr469AToCt9G6EFaQqipDf26xRPcFSR4oX5k35Y2GOf0c4kYdoOHngL7
MuEkGFXwnZg0IgAvxU3yLMhUwcgIVmZq0mOSugd5nsgUrLDX/6+v6JALwVjmmR3Kn7BlBJOeLvGl
6jxxI1yfpiDoqhc7WlaFcdkIfqZ/UgXK4zYSE3L8lXx3ffJgV0QBPZyggoAKESSIkT/kQfMmsJaV
FCBvs6QlYRbIgoNHWpW2TAOJJVyoUbP/VeOpcNwPdNu/V8iGgE10fHfGjttSMEQCiBGkbWybV5Vn
7gyjon/VPMr3BYUr/2D9VXF6V/Te2/pA4+nFKrBXBG8ouPgWXG51kjdVRzDkiuw+jjkWbAcNgzBt
HDaCY9Bz5qrRtA2Ud+twzEVUNIHm7M75TrPVtUB34xa2f/mcylCwntOzvKb02JbelddaH4b6ou/1
YpsM0JgTimxoZfZ/A7Qzr9Ru5c9ZYO+92Dv902jCHRVkIJ1YkRTiVFAyiepkLkJUUf0skqCtDLhm
BBjBUcR6/6VsRpU3i509i9xT76EhikxqYtxrxfTAHDTiLctbbdn4K9LYcItL37T3IzDbMs3OTKhA
GtbmETvEg2DDRHxUAHGWYtDOBijQ8G7D13AokXzlnuVNxfzbbkou08nfw6A9ixYmiiavybSX971A
U8dgbg/V9xgH7U0yNKsYlfxzYbyKCnjL5M4c5we7mqAcUAWGg/MhdIYg026pSzbJswuCQrDQJhfV
5A1fOl0bZHGWuxogbeqYqB89EFLPK9Rn1HlrMVbTyZeI2K8HKXTVR7Hpm4PsGOQHsIVh05Uj+L4S
SoAqHkWLXs6dAJympsM9be8UGpabAdEWNgz/FXb52/TZDYFz20tnbMSisZhoh4tBBnnfJvDqK2u4
X++NiZ27ftFzyFUJg3p+QiGUUCLjbQ3wrvQtyrB9ly62bTM69lPnMbSwY6I9ZOb9vp8QFwuMpyBP
z8bMpCSYXwcBM5JH/uRzeVxM+ql83PVza016Vp2DfpezjZLpa8nZynV6ThkQE3Z1bJrjZL7DY2Uj
qyv3XywEDZH1DXJjn5rjVUPoquz42gb3NnNxi25pgBe42xnPol9qCnDfHLT7xoCsAnnJIhKNLXjy
qtgg6/IAvBFMtPULpeY3cyCUOc3JisoN6eU9Jpp/i1BsrOiZ3P/VTifEriCkLXw/uYFV9rqqxcn3
1i8CXRpE+lFe6A3533DqwDtA+rop6DLPVvstO9SBTkEaE0bTn+ARFOthHzK7h5dZnQUQGmfNk8ay
ChpSDo4Iy2L2tF0KlxgNDILPEAvorKKKCbwrUYSfiGxJgCwN10RoN78CaVyaCyT8P0STX85il8+f
PdCjrGVtwBuphLWR+8IJWF0sipVbPsKq2FtufCv3gdwL8kIjzd/C5FEuAJdlkm/FuYl+wfyEWNSL
Vt8nYAbEAUWLmC3Lw4ocTE4BssjXcVnflwSY9RDIN5hpfpr2DrlHfAOCXy0Jj0abH0fEZRXIiNCu
uX9OoneLnQIqGOjve7BbWJxu+MZtTB5s4Xjfo6C50SjfaLUis6MthbjQj9KcD3Pxj8mMiXL4UPrp
iw1JTp6JUzVfQ7KVxRDJWVmYPAHtAR4UMadbWesV+SxY0FodnTr5WPnx2dT+TSFMKRegw2C9jAN8
iB36zbCZYuSly9NYXztxuP0fSeex3DiyRNEvQgRMFcyWBEEjUhRlm9og1OoRvCl44Ovfgd5iJqZ7
2pAwVZWZ955rsjHFA6NGaPH4iYOWs8NKJF4RfSOuMrP8P9JuXeyyhvrQmWAtOfcWU8z6BTsSRMqc
NvX41RByog8ZT7a3XUMY+GfyZRv5nLEeUry6KfK/NdrAy9KT1lr7blXlZHV2zjLlr8DgUCSfxrhb
mbfr0rumLIygzOvBgNINvGRgae0FWoAOB8lMfTi2TyF6xhWjuz5esf3YNfbb+sP1nxp3VWHSAp6z
p1JYr4XRyJ0Wji0tttDxoznHtljSyfZ8clyqJ9ulK9o63RmF/G0gePTUUEM7dc0MyCNxPcu7P9I1
00eFwxAwUBXv8kXIRxeAaq9Dg5kWLIweRGUia/TAmRqmt2LQaXwOxkOBqGRJseE44YdUdcfjwmNY
xMUhsoa7bbjHZE59MbmLn9AwCig8Y392QJOKWduZGDmpcMEfoBJvwrw61nh7wXTj6NcM5r5EOpw0
XUc6Fv2ZXP5Xuzxa9MroGbIiamP92NtGsy0t7U2f2CJMW9+bc3OtYvGGCFn61tpY6LH/6TGRbaGg
3U6tCd5gYLXTku4ymDqC2Cm/58y2IykhnjGea4RaPiyKl97cmZDDwtjmN7Z9gQwHh8hE6pKVCmQJ
TDc852BGzACVvhxH82lKQ/T3bdBR+ZJcnXlwtoudSYuxTXGeiOzbnhgL1fOtEeFZ9FhFI9MkqhDu
UecYEXPC4qu2Brpjqew21YQSqcicIOG5c3SHZnk5Euym5mlbvCTDcoDZt7Z4tWxLuu6NBpMLkHQZ
t6B+zi5PbqNG55JP9KBkx9w3b+G3h9oGFNXGSudXRAtvkjzIbVEUd6YXAWskCa4Nfb1s9gIAOZuG
jukYDYuPWLk9GWW81wqP0J069ruJFWawtbdeo07TDWPb6gS9hGDyO1mcPf7aOQUREoU8hu3o/JkQ
K3J4nh6qiEn5YBvRJZUUpbq6OGnZPVhe9kbf+CEK0+LgQAkXXjVcm0rysMTjVmHq2+RFnGK7J326
tPcyXo5e3BUoz4sX2rUfkycvg0SukUl1CYX7qM3G2zRCNDLqZxCGnko/ehY88BHqptf5q6EsrnMZ
HgnC4bWyf5hM0MSnNIwvxNne6AzQNNQVjTuDjmhovvCFw01htosftQKDvNpXpCFKb0LZvXDDG6w1
xfKc0LXk0Pm+LMufRkIyyMnyEVUG8mChu1/Q+Orsati4ff4+xsanFzXQzkKGmKskxqRz73b1fkIa
6+BQ2UZu9NV76cvcpatmKeRS6wWHdZeOWLOvrfw86HZBJGh901ChoHlpbzUNkDg51XYw1wkRKB1k
MicOqUdz+rqmHkGFHJ5d91ZH1ksb0jJsS/NpCbVjYeUAFWR/qscK0S37djZFHtnxKVChiVRE+4yu
A6ahCpi1bUaNV1AMh07zHnEeXNU4bwlkC5RAh0IOS8FHVWVD6G+ibQyp/WB92EX6mdaYKJrbsjJx
VRNdaE6gPR5+xFw8C8SszMEcHxn+rU6jAMC6L0sjEA4wD3pMzN7mx1mG466fxouxcA6dsU0mo4U6
tn0YlAIkXNJnx0LfbTC47mS1tVRGbkw1HNlrZ3ZmtkQTWcSofwvXtvfKi97DuFtfcnpHDuHNrvMY
cpFZEgJvDpE/mTHt3ba+LN5z3zjmVgvlpWjQUK+7cUh0jGYsqGliPWjypAGAt3yAh/YNW9vxll/6
3M+L6cpk5y3tzpBckEOZA0G/BZ6/3JaBbplPg6Y2vcn5q4qRdShVPVdEpWy699pyP7oqOlpLfS0Z
d9ooCZTn7EcFRWJ0zNh3i/RWWBj0rJ4SPm9fm4EoW8/2YTZ/ZYt1LSyUKlLJq6P13zm6SqspdtFi
pVuZjkBcWt4uUb8C2oUgSJfJNPOKZtG56523OVcPC5ltelze5gJtAbHYP0ne3HqkYWuz9WdQ6XdU
pYe+Kz4Wx7hS/kwHkywxsYrDwbW50QKsLHbe2jiyAjm4b65TH1SbfmSThnAmY7TTIgFEJEI6w0BJ
42kTLtHO+JiBlWyMUGBFVbssYYAUFtFljg0NU0oezKZ+WrLpzciyoFEderqwJ2QNha+6OWvQMQGc
N4NGqV8W4x7XTMa0OLnNbfvqnYau7re5AWp7zdPjsd0onpyIRktdy6un8nfbxr3V6cauaeZjXxb/
jSI9pFYY6L1BDz/Lb1bkpNtYSpSPNzlc8kIyVxmnvZmZQQkTTM+avxnxzYwAvEs8GsZuYpLUkebU
0xYJS06baEEfLBQzPDb5HyRS1wK5nLTuZdHdnKF9TEf6bZZykJiXkcQiyyVLZ+O5rQ/liKKsFs1D
vZjPjpvdxNx9TU73lKO+3MZ0BPXSOrARiHjyp8W6VLO6TxWzKkN82lrC81MMzi6q2qdML9a8m6dU
yF0TEwweKVx14tUgia3kSDZvorhgKiSz29C2K4FGQ2oPIZiojHPTDETpglPNGGKkhqJT3bdbEVrX
0UWInpSsBQKAuUsUd8dsqacEoYWbnWgjvtdAhda7IyzC5K3eONE+fFm6ElQcbLcKRZulV39dpyAP
m/iDoi3tzbJmYpRkzeTxz+gq4zXeZaaX7OO6986VWwdW1W8W24nJqfeVZ2ZH3e6CYlkGXJ/zExqZ
ExplBymHcU4TKzlUpBhasLivkfmWJLZ5iBpsiF65BW9nP3FgxxpZkVPL8XzjGHHxPM8Evmf1qeri
7KuNO2+de1ZUIRZsPfiaByhOmwTx9s6aihJZU/HSJq6+j4Yp35JuHdRh/hmHHwsTqi0W2vQs11O7
3LXmMh28UZhBQS665rKYqiuNNHc3zc4ukQOwOUV4iWRWEMniv0ifyDxnSbHDuva1KRu2Jgpt1Y2k
QxcMVJOF/ULSMALPeFCccLXOAYDcFS9xX6VI4voumA10De2SnTT1JmZ0nH2d/5fI+BQP0aeI9WJr
dw1PTUawbAHiRNnlFd9XAeiAsX48AM7jJkNVDEsEVQnrKO35WhWwmm3GRG6pnkxMc1S0hKdH5it7
4j3rljdk11cHjR54qQRDl9e1Gn4IiJmGWGd06dZ00hFYLxVVxTHSzvZF7r1Nev7QxMnFtIonrcXn
EtH+r5aGTanT73bNgczx9N43VfpkFONjH3l/lC4uzupkSGoG3eXJmcm0iEmkLlwfwMCxyrhftrcZ
QjCq1lr3l8VEwB33uzGovy31zywxcjkmw/6o+Yga9x2AVdiDNi6rE2Ol/OD1xUNst8w/ZLjRCSvz
RlQoWt3/hXURsG72W5PuKqCvr1iXT26CfwrV3hG3+zUpElJrU48NpY67LVh+AMoWofIyI3Sa7oVZ
yCP2juwwNwdDCx+rzGBYY5rabnKyoLcH4L5dzfA4XYj19oJOhQeVds9YXzh1jDLbxgMXVEogvdrw
GK39TrDDL9hnso0XIzCBULoZva5huAbRICaAs5c1mpPZuWr9BJtYpbYfOiRlj1wL4oeZGEKcLC4t
cKikSd6bJWpgR4AA6FEH85SPKLFK+WZb2rXSYpNJOcGjOQQP6Zz7cL4yjeLpGZMXt0hWp4O2k+vA
IpZq2lae2PcaT2zkbC2bfS9pcSW4We+3o/dWGgbAUM6jCihl0bgh3HnsBWSewVY0/E5lHMFb50ro
+zU3CZbjiJvQfN1wQJVQ99Wwref8Jizf1uJ30iMdCPjKn6eCvBmF2Nc2EjYznYMEV7htinpjGumn
VfRX212AXY3kkNdVvwXp4PrFErJB0rbgzACWsmM+tiWYQG6kXWubvEP3VABibQjFiaxUBSGasLMx
kE9vpD3ZNjDYEqv5GvqM3aMjdNn1VFBa1vsg11JIuR+Gi0Fx4d1RX3NGuHb82vTgm5a+7JkJIYYJ
K756OsKWBLSB4N/Dl+OBb3BjUpTi5KXvYbG6yfxhdc03YvAXxTtTevp3FhErOAhEbFl5c9tDzwmH
ez5APmmsFzUOTIdbm0UUA1I2AlpvJQNC8bRM5hXaWXGMRWUH7dL7erYclXcshCp2hU7srNkChLRa
EuE0lqe1BULMCOGWq0At88ytsf5Oo9ggFc0fTC97EIYTkCV+pzfZ+hxQJ98Q1oY6n9zQwn5Ky/G/
DLVsHDVXrDLvlTG+lVnPkx0SemTZQBNEtQRxC9wodGi3jXLmAFLt1t885MueA8kT38HcT8U/ZxAk
3cmPqnafhKxrtAz2c6rkl61MfoFC85Y+ht2S+rmnPzmMFPzMgJHtUicxv6UjN/qhGlSA3OUVps1y
cjV0PgsoNGT3cDstgtI39QJFmT1YjvKvZ0TuTqYxERXmeLSTfdJP+IWZbwbMtE6EPVmnQWsvEdoE
aijvUHXX2lmcfesimfa6iaTDqniKNG4NIVCJTc+SzsM83sfYhGTVo49XmTyreuVq5ijnGmPhhGM6
55BZcp2nlGWzug1hxcpRlB8iRMvSCybosgQQGwLfReH6OmNXDybyHVxA2+iurlHMeuA4NlwKr9xN
Xov4hTNKV0MqtkVt7mZD/ascOllYTnaOiAgv7ndhSDd8XNEso9A3OW7yTW7zwrU9qR0CPQCVZL9v
GyHo9Eb1iTyEQzOa+s5q0HXVTfFg2GGxlXP9WugNFEAmeHnf135CEd7Kf21jf5gSve9UasWjpqdc
p+JNR8K3i4hn39t8QBagJGvLvRjYn1vx0hvjB4bod6DA0aPjxZfQPaLqyXec5utA02/VmvRNt+M5
inTJCN64dEMogrDGMZr2W09DNRY7ZybFEMJ9tJlnfQHSB0t1H+vDKpJG6JH+tTurvc5NjzbB9Y5t
zSIdWgYXoaawVsUhbZh+xhktlpEgA/ZV2NCAYT4wY50gzK+QGcdPx3GXzx1heYhg0GJMX7H12rgt
F8cT8yGJ2g9r1E4OkmYfyHE6KQ0FyXDzYp0y3lZHRtI6AlKiFvXRj+p1eM3BeWeShrp1tfAuIj3I
inNT1sYhLpC+DHhvtkVa/jUs2CoNIgwGyTzKhYgAOdt272urA9fSPW8HQ7QOkkRu4TpD8R6fdQlO
MENes5sb79FN24+RnrwikyDKmtswuw+aHAWbVMmx/MGEWbyXXYa6Wepgpav9ODWXlIrhsXKeIkOq
szkMjwC6vjTrCww63QRtaS4KfctszUC8U8Q7MVZtxik75ejcwuEwTvonROGVH2D8NZ0ZKzU/YEF3
dyXgLVpPtA0a1ItgIKPtUCZ/JoftsZqsq1jAR2ONuMLcuMn6qSWge8OeaAe0NqROV6merDuLWL8N
G86iIgZekaOa6oe7M2kEt5rDxrLTcx1Syxda4pM9m4IC2AoNTE/WeWofNlxxKMks3K21y7RabTMR
vajIuFv5dxpGYjMOxhwgpmdqMU3M9fiCdngcdYHkuEJFzBcwK7IFdLdno47aO9YTKtShvrCj42dJ
9/k6KU9Fv+I8pz0Lccej/xf9ob3jYx0SkiHoBmbvmjvu9CXXNjYumI2dafNGa5eHMoKTWsfzPXd8
CBelX0YTZh6U6VviR7PtOXGXNws50GZoqaBxwm1W383EyYSi9ZhlLvfaCJTDcu8h8NmWVf4+iU/I
PGIbDijR0654HJvs4tGZKjJo9Kl5zCNxsEP1PYgR/EKOpFGL9kILBSe2ufSpUvhgjA68hFSndBBb
xGpYLFZMpwth3Vbon+5FnpyntBYHS6Y08ulbhvX0zXNr0HpmO3Rnc0ctRitskStbbt+JbLnCDsH+
bcp97c17brRiNXwYRzxAaErTdSu+I6+mym48rAMGGVDVudTy4YQ2S9Lr4xDJstKcGuclErN6qEdi
hmq9PnuF895k6G2ZhXUJJy7Vk99LHkaRa7dpMn5E5z5bnGR8x8LomXTGBDWlXeECjNllM+Pw3o8z
crUWEQR8uXYzxFZ4zYSL1AgVBGzJhV6cvJZZFj+3Pd0QQZ5rkhLNrK2QCjOf8wfbMw/4p5qNIgQ9
mIAGnOTgbNKy+eMZi/eezeZXV9OJiNIIU5tpPYgkP/cqeS+aiV+3UG1YOGsejPVf+DhgT5nFCIsE
FVc4Bq1q5m00knnAfMYI1r5xr5CORLMc97m497Hd7Ghe017Ushl9FOe0aAaKYfeBUVe8uEIdh147
aXH8ueTdnYQwY1to5ZPeTN8labdBRtYSOop4V9f5U8NsvOlR5/NKEU9d/swTcyyqoG4qPnk8umAJ
7VcRDhwUwrkLEilMPM/cQRFOykeNdlNWEu7sVqntrKZDYq3twNxEYgBWKh0gs8qyu8/czC0ONFZE
mrrHyRtvQNoKBCZhtTedsfW1IoHhPDfDURNpt3O6EWpFSgMimcsbfmWCH8c1HmRcCd3ps7fYfqMN
G6an2j7CP1BTN82TPf0NPfOqjeJPrOgSCgp7lzH3DtsEy3ZSNn6yYAxzNDM6qlCHh5fAodRa+B9Y
ipqDF1ZHy5B9QKTtsMaIXGuvTQNrMhmpt4l+GSiXXa1zN1DKrecoRT20RNZDVGfoyjQ9UMZkboam
dHaIW93tECkZNJPdU3hVLmFhrvncIQfZFag1OdAjdNIko+LREoHS2dtKc2/bcg4SFT/kVTOeeeSK
B/piF7OUHEmM4WHCIQF2ARkibMRNZ+X7Itbbi5RmxP1n9DjPG8NKXXRr4a2yWsU4wb1YcvnroM2j
Ow4WG45ZYvXHIl0qX+9w2JVJTgXqYL4HkmXRBK/DUzrOEMV0MEn0TI2JQfJLBqxg02FChCqhJDem
O/XLO2fSlXhWt4epHpedPkQw0cTW0SQ+EmH/Q1Bf+CkW36Q9WlZy8ypkxjr5ADRQU6wcHSh+J/Rg
0dft3lvxnQhm2QGi/NrDkztAwpVBJbDhQ7x7pwv3iCGQIJkaRWDnYVrJlpYoc6dGEVpMh37uxEn0
2c4YOYHotK3qFOZDT5Zzbkj9KtPkZ4Afv1tmk1VsUnelxsPcouoykbFwXgLgFjUAXjBDdT5vjB7k
pZSAeD6xHNJb4Nyx7UZ69TaqGFGJlMbCVOHgq0cfMFG4HUtvDDx7Wc6d68WnrI4/S7JfzrWF71O2
ycvvv6Iu37Q06qBvh4+wnVa3lpw4vfQWOa86Ww/fALx1+9lFcMQZksBYFhrztxjMxbw8Uby+dlbH
o5CF3qOTeYeQpSrlHH6HQmXiGXr2krjY4bc5maM6o4uX5I/F8iLZz6QWwxLXnPbEVHaGjq+GN01p
uCKc0dpg5fHOA+EWB6VP13lpb+GCco4yFtts8lKjBmTZaD18eUZ+iAoke80Y+54Ep9gV8jMdo6dx
6VSQCMlepvDsZBYWUNGqnTR/+j57i3tmcTzF70JrYNOB2CHHpxXrjb30ddNsLGu0Wb7sfNdXeZAm
MzoqW58PgHRIqaWDGSei30odJBFTC58O6ncxSPyMyuP0mjUsDViduIgmjVMU0U6e+vrixnurL5FR
Rxz1s9D6LtEJIBqWbOIh18ET5hGcIQ4TRe6RvUxP4dC/aRR3QXcvm6lnJhcjM5faa7ZUMnDK6YIL
lsNMxyFZ5OJva3M6Gx0kYW2OJHhBB9RqDjaBipQxvYW3nuT/ZbhV+mTM9lFiUMkr9DiQqp0lxqOb
ddc4KeddYtKNt9xBg9gYBfTbuqvqQqSP7YfZkHeILBMyuBmrnZjOrRaRz2RSCRAw9bxoLif+1vb8
okNsXkVciShkMjNBm9dzsOHYhQhymBf8/Wl+4hioUwMB4nC2fahDja7z72hA34yj6LAw6WPT82gL
da2vHlRtpz4GRY4RWRNoIyNUszL+tpR/bJUGOg1LYFDI6z2n448teLOQFnr92JjLIyhM5LSU3GMs
JwbfIV2vFnJAbeKmKOrLQCiHSzUeFOtCMnlwOZLjNBhyZ6D4X8w4PRS6FsS92qlQPCoPkptRerRM
K526uB2srRhp2cvFeE7GqQ9MXSAQrR4yghFeVNddgGLnvpavyri5eMHTA/9unNOANtxySPWIWqLI
XpQ4dIVT7et0RM8udMwU9Jj8QfssF2a4U1w1yCPnLSfvvy3G603TFQQ029lhYXZIXF27BF05nUyo
MBlubI+oiG1iqISWHsMKTyl063211boku4AfpD0udtUY6yemtv+V0t71WBMIdmkCDIfoTifz2FJV
MH4eDoWLpjarcTewKixUc5xqew0LcLNOKSfP/l68LycipYbnpEPJisa+JyFsk9gRORnugscsB4aS
hwGBNL6szPSE9uM9XcVe0E7PZOb9jAqBVwlqDKpsj2h5kp9kxNhHJ8l+2Fj+sHNo2w5NvT7R0iRs
45Mo5oFfh48drB5e8fZeh8PGq9LrQpg9mqS/EQ9pF3oTa3z0PNXYV9qkXBEjONcweSoLn4jTGUzF
E8EpxSvuEa79KLwtiosOptPdZJZ5SQemw5TfOWWVdTMi/TAvzmuSJvQWbK/wF4nhr0NcYYTWT2bj
J4PoQh7NECvU0vERF4rAkqttmRRD0NfQEodFAtlcR55gerTcR8Q/KNsPpsaeUAltYodpUxo/zrjx
LAK3JJOuYyOGIqgIlfTxmKUakxedqJBuzVtwXFwMHlYhvdS/psX5mhUld+o0H+OMKZnNtt/2UYtn
YsDatzR3K26sh7A4eDF1ip2jmI/x0XXU/TZnbqB6L3234PZJzV02ES2FkZYotr7c9X1ob6YhrXba
8NCVOicWVeClNpkW5nd6uvnF8fqnlMQAustYKqB+29h9WCiJ+hpjLX7wGiWAJ9P+ShVDajtO71Pr
nnusLnsjrs404IjN2rs6svOqNnDYW5qkBHCpq6FfuFzgsVZXwnQeMbH80x2j8REigqVR5lm11bCf
8+I10/js1CWHoqPhYQr6mypq/6gIMcG4WH44R+RksJsB8t0uS4/7KYn+mAOKbcm9zCfnAQX6j+Nx
+sypxuaEgr1pGkjz3T5KuWT1op6qXncZx11HLyLIIAs/hjHmI+ahb2dxHfCxvmfU2fOwfIe18zYg
IJlGyR5hephUW0TgHJs5xrlfDNlu5beecBBv5CT3MhrPmG92lkvJxFQYLGPWPlWuG3DAZi+pXJJQ
W46aufo35Kp5sbt4y45qhF5HQNvc7aKZ+TROd1/kyasYJW9Lar42hmf6Qk9RcwgQBfXY+1aCyFeV
vbbrojUFm+25/IF3zsTyN4fIxUzHbXD7WPj4XC9FV+HRRVfW5AuXll5JOid0wUqM2ZTvFTFbHFYH
55bFXEly0BxGA7hw2CBKywVv6P5z11lS25O63SAEUgNkByMSSyAdmi4LL6fOe8RyaCN6nB7HkSUP
WQdqXE6Jm7hzP5HhzDSDzb2KKrkZsD/1WBhETcdblqraFxgrJXn05oTts/fmQ9sMXwhpVq0ID6ul
3Qkjx6Q2iJOjFc/jOk2lpQWXfGNONqF6JXqTRo8OBlYme87eZDlSK9AEcalCmP+0fkwKkM2hEI6G
+d51+Vm5sYklgSFei4lYjC6pIjo7DdOM19advS3htncu2c31UiQMxlqLtbA4XEpxTKV0JioShrWx
gMKgYagonIkRlA1EAI3nhnSv98kezioBU8ALc9WxSw4xHVkMrUSXFecIwkOc0zFIX+sMQ52VxvnW
7vUXky7fFssid1nvX5MFqNHkeCflJlyBRT+GlX3xjI5Qh5gkRAcmn4DRxDscJDlzKFtEOzAYw1Zz
OTNGq1FAF/Wz6uM/6TJ+yLDFCzEY30icSDEoMDD0kkSwksYsXlAD6j4Nzgs71o9mOi8To8RsMMqT
LLHFag3u7fIzbtKXoeSxGkfsO7BYdhUuW33WP7xWhLhSkAU5I80O5dK9nx0WVfk39boCo2LyF6Am
DcWcp3/QkGb1Y3Y3yi80DRunx1eqZryMWgYsQVdQ4d6Unt1FzWSjRcO8t9dzTaVpB6tn45KtdYhD
pAgeqYqUR+Y+BO/Lgf2k5cYDMiQFNJMmSYQZG98YWh/czUMfE9uXPWmi7BFYapi+KvvHpAWz7Qet
3qYzW24KBIwjCGKsAra9bYWrndU5LbMMWsO4FFXq+XO5PBVIrwZv3MHqvmulexcCEW/fAdIyymfa
5RYDGZZ8I0ZqacT0Z7XOa2+xZuLvmK1bZ9f/tXEC8Cxaa/ohfEmq5FYbjBdKx/mok6QJygxlHGMa
5OTFeyaLp7w1HixN+6mcvSYNQvLQxASRiPeL4eQYC2v2/hnKjJFOz9ZoHXStWq5pvziPgDYIbiyP
TJeNXei5ApUXXVAEoo7fZkDJTa6P7D9bVR6T3gkvTVd+E4DTg0sL3bV7kbz3hv4dxXV84EXJz3Pc
YkaWByXf3LT7HBxGpvS+d7U+n+zG/G51Grvw1wegE/iNjl06fEGR+alWcTFj0Tf6YcSpMTVH2TiD
xsrGfx0mzQywgDZ076X9x6vs/zpz+IxrpPCmdwmdhY61czdNxom/GlZ67HCnovdVxckICQA2Pg23
pe2QhidpzRgSnYcVpbf+zav+f6y6nwmnyUIwyWwtfomuIDJRkZNf0FZQvVdnQo5wpSUywQ4BAEfd
568sVXfua1bvKnrENPHg0hwzmlVGi27196/uFRM20vd6yvo0dl9/fzLiNQVGRasaz3Mf8glJbXtZ
BbN1BoHOsq+azwqHgQB4dGP0P6JADKzX2ECRSRhETqLDB2GLglSr030SjgfLQfpo5H6YWdc6Kw9N
BBvB1X4GM1hl4vACWRcWQB9u2Vy7evZ/473XWGKrjt6jkSYxH6Nck9fp4fKBDPfg/WdNxt48M5cR
rOoVeVc5X3gViCONemHpA+E0B5z9d9HgnWo+gonykmnzewMcpMaegF1h/elhSP5GrGCgXt5I5Xmk
S7ZdE6ktZ/zMjI+4a/at1BlGoV6JdWqr/url8ErM5oEVZFfExj+Y0j+817dxpmOwUlDXz66X41fN
c7r+GL5DhFQFGC+SxKH9tlcw+ApmJkbzjvNkxiXjaO9eVr+20/DPYUC8+aXGL7m1NZfl8fcHzsAg
ev1dCDQRxxjX38fqV1vNJO4xakD+IeFPAFSNxfQSpmtjGZdvmu7DhUEt3//3gzRYZyLQnVP9nPTF
R8Zfvmpw199Hqc3Y0Nk5JmAPhMDr73FLZLuZ/spECktYCPRq/rd+it+PQ5PjU2f8Trd3Vyv5uf7P
9Q9ahb2uu+y0tj39CoQJwmD1WmXcev9HpePb739nzj/2+23hoSpirgSOYtvb4q5nrzgAvwaH21zr
UO153RIRoFuCh4ljkh9qXoh0eTzPDpBUE9yn3t9IatxMayJ7QQxupfGQIgMUUX83oug3Tdqylquh
LduGcD6OZybuv468Bx6s35hlLBFflkV9zh/BiKFCMsbNCw37PLTMTRbOwpLXrkyTY1aJg1rNXKvP
SjZQx3TnD5KnP4kOsVLn/jl2gVOKBEwkIOvnXz9kXd84nN/DWvz7P8eurq/1AJs62+k1j0BK1gxt
PmQaGo0W7VCi6P19GTosBhygsPawhXgQMVRcc6Je3loiMX8ft1/es81z16Mg0Srjbb1Q0Zpd/us5
SwXfuGiNfZJQj5nySkyBLwwKMMZS/7phvR5R+yrzgR4IX3p9WbAm3E2w/4J3bl00Vnn0kMUXPLm+
F7n8yU33iB3jOdcMehKc8X+/eO/ykbxx+JwN+T7hiP81iMwr+6wwtvasmGsl/yydi7zmN88T4q3M
fP69J+vdXNLlT8YBH24oFSjKjk1ZmHSZMKRBVbyvOTVWw09Mov/RhPOipd/z4hPsvN5SrES81+v7
bZhdYOBMTiYWyd+lTc5cjVTcVO/+Sdc4lfVLJTz9ifeKsPRP761PJ9MEKFnPZRgHOS6j9YEeueOb
vucAnRi31LCPcp4PNL5cy/lyBEP2kOA88Jf/Rp3cyIY5rNingoANquVNiNRpUzSsHjZ+WDH3+3LF
xk568lcb9B971P+qIbBcNC2tfbJ6WDNG91Zn6OiR1s1d9wO4BbFzBLPdei1Et/01Ofz+iauNZtaT
HxQ5QBTovSEm95iS5mX/zLH3n4NytQiND21a/oWt/mzjPv/18PQp2w8PJTYw7hVbYIKmZU3p/v2J
eEgeKpLV0UF818Py0SfMydhK9ETef7eENlnYI8Z3OpA/dP8T9NT6OfcIG/7dVD2+MX6bjxGaQWri
RShGfsZaXxdd4GuPx124INxMP4c1KdIp+SUUIthd+GUiXPbU/od8kn+s8KMUOHrWa7xueOuuqfWI
U0pqZcZondV/WKVzUHhKfxdozY6erfVvX/mZNFlHvUaWyX8jlnvm6fB/XxPDdIIhto+2mb9r9HFX
Xf3vbVr//GpByyHmh2RdSNY9HvhX+WNk/dsq80dDyR+cqj86TJZ1VV83Oov1f115J3RKxDwGbeKB
rTEe15Vz/fn1GZIcfuM2+h9jZ5YcO3Jl26mk3e+CCr0DZUp9EIiWDPb9D4zk5UUPBxw9xvVm8CZW
C5EqpUn2Xpn0kSZethEA3I+fs/faj+vie/5GfWUHrjdt3ByHCfUA/d1155TEu6zf4PbNJ8ydGYCi
/z1gyQKEwxapR7clxVCryCtUFk+IYfOfRH2Ok/9sO/zNcuqwJ3Fnj9CGO/XUZ/oer/HxbDRZrQfp
NBIrtNfm6bHSfp0TTs7s7onZPx5lLsb551giunbFEK7vgc4CGrf88DVioVoO3SB3pFr8Wg0/652h
FfLbIUpl9g2a//29S4Cb37Jyd874dF4aJL3bTtBGWqgv0LjgLPb0k23M9H3ct/PCcY4ugLL1YMIg
P+8uy/SIfve50EARLaaFfW76habzVyYSXtKyI1R7rSDWPbibZ5i8kIbrmSSuLLlx7JazpEaadveL
be57fZoMUoot5jZEFlk0CkeDw2WB3Zl6ShaUaAxNg6gYbs+1hsL0xuGOU1YG9Xdd6uUqYF1vZdwJ
X4LZz/HPR/H8rJ8fyg6sElHHD3It72pyb1lZxXtq3dZV/Ez7BAIABeb5eU20YY/M8jC5NDYN7/78
vq+V39T392sREkMRK7Psel3UEADclfBPznWD9F+HBDkNldaN24hvlJisbSCZz1eSg+6b3V8ryEsy
ScK1HBHrF6zeudV2o8ALGl16c64dznd+Sk7XQDTD+kvXX0ZPmfi+NUPAsTzUvgrTGKdD1t5ida6l
+VJc2DVYnrS8PT9g55olqiNGMEhZBogrLs6EP3ZQlOh7YY43f+4RXmNfIzjdEEE+2GyW5x+6Gqxi
R3yfF2sC1w8lj/m5xlnX8/UhleYSWNE6/kCzaNR3uXI+/0jzMfsTvX8AUSxk5z+urRcY/+41Q6Hr
osi3Zc22en5BWlwiLMuvlxaNb1SUJyN1Nudd9uw6Wl9ja/Dq02ErsvST5MF7wfnbXJ21wCO4+h2T
ZF6os4banCMyouzUgk6+oCD/5SrKiTTtwkRNp3Zwrs53DG9Xb4+f0brC0WM/6F25X88TxarRiqo2
dIFJlPByS55eud5jnfMmJ+1FwIpfL9u6Ife0zWU+AFTjQV2fhaq/0bL27bwoAfc7kCe/Xf/9vPyt
b9i5Xl7n2yAYLseex8Of5i3v1OW6wUiNRYnW/C9MLbtldg9nQ2DM3rB+NsmcY4YWZJid71XdMVsu
3Dv+3HVP0rSX2JGv59rASNsHC7cQK107t+9zFJ4f3nMlXOr90/m9NRp1Wgx9E28dDzXoOcLgfJPl
64U5P/rF09zmX7UfcZRiJrPeZxHz9ItU93dyEWhruKHKte2FiZwdcXXPsC+vW9j5NLJeOdzSZu/e
6NgbVvSrD3zlYgKlvpoFGQT9TGIsMmslT9l2vjAEuVwtDjdAOYZ9a92qgR8XRR372vC+GrwmQonM
Un3HjAObqTwhKdq0ZXPpUx6vhb9liqMXN7hqtK/U09btJzjb/taHZywbms/zQzQBoKhZ7i+wnd6m
zByU8iDbUH9h+sHi17/C8bjwi+HVycP1CJcW4u9Pj+rBV3fpJi+L2zUVhkPeLy/FcOTNjwvIWhIp
UyBDIshX2n5v8Z4Yrgn4W9ER4F8irdnAFjisBeH6yzRDXRUzdHKbSY725dclHBvujFbYP+mus4xY
mLq8G9ikb4JOStpAFUi978XFs8TWIy28GmuhtlbZMXl4Y/yrw5GfR/H2vJacl0KcKlTLNd618t0n
etS0GhwaKwxbfuNI+k4zRTGDHYNB9OJEj+dt6Mdv//m3v/7n1/Rf8be8lQWuv6r921/5+EvWzBbj
pPuXD/92/TF03835e/7xNf/8HX/bfcvrj/K7/V+/6PSwffzXL1j/kH/8UH7x3/+w8KP7+KcPNlWX
dvNd/63m+++2L7rzH8BLWL/y3/3kb9/nn/I419+///ggC7sKU3bv9Kv78fdPHX7+/oNty/SFc36f
/nib1t/x9y9YX+XvP+5l9fP//p8q/fh/ft/3R9v9/kNz/L94lmU7wreZWQrLtn/8Nn6fP+W6f/EM
uqQr79egB6u7P36rpOoSvk38BTUGe7XrOY7hWo7g21rZnz9nWH9xfcuxfNfwbRu7sPHjf96Hf7qU
f17a36q+vJXQitvff/CzxI/f6j+u+fpKXYsmlusYpq/z+0xh2Dqf//q4Zyfm643/aJ0xQsBmIz83
7a+Z57lmijGCW9Mz62TZ4sZ1mX9nTRaaPkPNTlEtVHK+rm0sJdBiG0SiM+PPYJCiejY9+7aJ5q/W
qF/8aXCup55BSO2WMMJGmYUwswI1Npdm3fwybJqjeml2Yd3hoFL6EprosvtyTVqxpgfNYWNkuAOh
EnGXGkGOEhFOTjLu0cBLYm9nl9BTpbNTo9HSll/sk4Mzy3S95tLzY04HmdNfKeGSqevtuwbxtiuq
L8wChBS7IHlBEW/CYRA/zbRHEBID1/bKKuxmNMX9elzwpEK2j3hhztybCvuShhZlE1k96ohSe+Ic
7uzn3v9ZKe/DVynMjSqjEdpAG+knSBiaFWhlV4VWGz3gT0CkUZi31WwXAf6V21Y35KZMGeg4hCA3
COZziUFNB9RrZsNm6JC+jm0NHHGa3c0olyPh3JwwhotqUk+atWDydNIXR3MeyuWRQhsRyzozsLt4
X2T3DOje46LAdlqArIyL9sh4+32I61Vm5L3JvWaAdGYY7Lswz/1OznclsY9ovC4UQrNdJiKiRgrZ
7IXmPaML7/bk73ClEqQakLqup4F5jz8t08WEKDGPGBAtefWBUapHgat9N6b2rpl0YQfQQ33hQLnR
5VGMWDCbBDflinZLvQRFnhhp00sXeSRTQGz6OK1gBa/twgdHH5ln6iWR1l66EV4kg9YDieKgKYsG
YV+5UTUHhYx+ZRGK6Kmprhe8aAm2d6XzUjPE9E/d6A4hkpXvAeo3Cr/0lQB4h+CPXF1uB7mwq7u0
iCvfJ1i2TreDeRuhXdpKpjbIGpwvrxm8m36K371EPJrm8lW68iceBuR99VtuGtah1nF+5aCa0y4S
gNwYFTYt1loAd3jQ+yGsZzToOkfeymSFS1xw2EU+hLLLDhGt7U2CWOnNmL37ohtmtAFGtmMcQ3IO
DFKmg5L285S5R73tb2xOn0Gdl/NmMHrtUlf+vlsqlKPeuIZ/ufCRZIuohzCnkuJGz5GqtsK71Ypx
AtBLqnjv5Rg7Ko7L3vCZugNKcWQ2BirGosWD1FYcds026Cf32Seg2orG45BzA47GTWaPDWdy9Wwn
pzpTAph4/apNJWp0T35NA0omlt38iNPYeIx6qK+LPVjwvizjsUBVvPH0ztiChU4DV3NNBs84tHGI
QLzFlCCHexQot4Xhb+VMgqSc52fEkt0uIvZujo2N0UCzmEufiVPTL9tmNPwrt0XvnpoOgxkpcNS/
9TrOX9hsQVz3gm0buYzu60QaDijnwerHPbhm2+pV4KbTE5P4XQaUeSOach2nOPe6AjM1mCJchvK6
M3GJzqM6xZ71E6ED5PJuAg22XM6NCcPHavdxNhLQInkU1Y7Xr9eVCFyre/GyWIVYfYqg1sajTuZ4
UCbWFmsTJZQmAlgqpzGJkG9azDtgOg7YsWEENen0ZjiuvWY/3NCkajcW59rJNN81ob0u1vw0uawS
WUbXzx1KJhIybHrtl+12MyM78eqx+oEK3CrO0Cgu+8B2jJKD3hJKDpgkxhdQ9hkLqQTRgpEirVmd
OkDQszy6rRuBfKQtUzCSO6F7rwJdgVG5R/aYbd94+qGUA+Op8pWZY3TUYvd6WmelkV0SZg/6rsm+
qaa8iz7y/a2WJxtZfvUdqT6GwAjpj+am6o2TYFCmaLFiJ5O/ei5hUfTI83nH+NOeC3K+7aax6am3
ziZp1H3XxQI3Pq6sVE9uG4H40R0Ik1WG+RHbcPDQBdwWJUNAVoPLebSAohjpE37YO3qO40UOO6zL
7CsHX/cVoC4SJefO2RE6E6DtKkX8inn+q6iityZCpD0udbQrOP0b5vTdFfkrDad5EyX1RD1dMUtf
ii0K2BpClkncbTdvpy758KeOHMpMf697BDugu06GLZjjkwiwdOlzvBI6tPbLYIBCU9qIi+hS9JeW
EfVbfVQNDbgSbCws8Tg96T2JrtqyIre7HXYMVI6FfCs650o3k3sRVYdStz5rv6FDI/EjcjpKsuJz
QYfNkdAGXBh1rxTHFKWdd5nODc9E7L4RlwOaM3qoC4xDGmigmerWbwkLnV9bzhH0H4d9gwEUS8kE
MC6oERL1ibNLKvthmdUOr4m+lfnOc4gjKRpv5cdj2h/eEB58Ok7qBYZ+hw6E9LzkJUsjNjAwu4W1
qADVPnnTloPuiLe47NqfbS6g/5e73morfK2rrqI2HgWv2Kjzj8KGjOxOEEViwghL+7WummduCr2o
0WwLdvu8w0dsmdEJ6j7nq49MrUduU4H7Nq7MCg8RNtBpC9C8bvFyVFOGd5Z1jRJ//dsfOeg9powg
kRcxi3eNyjwtybL32wopcPE2Lv07Dr09UttN36BwrpICSl1pXZit/6rZ/dNQP9D3PxkCJUccxd8x
rlc4nOa1tzg6/PnEW7/0qiihZ1qdgTJPGc+dLKyTnVg7kYBBLKwyhw0qO5T1MUWKybC7UIEZ0chP
XeQkACobgBJhpFsi0LhesY5uJ565YYBLXk0tU3ovsx5ocB2KyUdfHmEpkKNRHv0S5DtUErjv//jw
/P/O/3b+7PnD839maMF/fN2fX/zn90YoXrC1rT/w3/2WP7/4X37d+cPFmjiL/hu/+f/7Y86fOP+s
qZ42VqQ+S8s7Gi4u/cWl/8UwxwPLbQxgEvQWwREg411RDRm7EOKyDo0xnT64CM1cHsgRwcYGSZNt
VQsVKN/AsOA7ejgae7AJcqAprMlsCwGQ+MtUMMlzxLECxk0dZQGJpDhMhuRSa3BflOMeWVu8AVSh
wi5v63BQPexfZ5t0kDyNrIxDU1kbqao01CRiy5wquZFQrXMqzrFwXzk4FFdG71zNWEvRF9v5tktc
cLAiIrOqu+md8Vn62HB8Pb3GLr8Z9EnncRGIvzCRJKvMcvSsg4fgw0H5GvYeblot+jl7mQzzdn4h
yuhidN3rpKJ9NGfNMTIgC7iYjfI+Snaxn+Jqqks2Nd4VuXKD0YBddkiqgyLDc1JaUTiTmYEmYKJh
PqDUxN4QOBM5pUNkCFAojR6WaLsx2gFaXjZzTxa9YAZUeEbY0DfGzTIJIhdA8ekgPByzAXzTV2/Y
GPR846wR2UOSYD59XNTs7UDKQmdY5k2md8c6STBiOBEVisagAnaRcdHuhF8+kl6eIRDAkhiTDdg5
INDHEYiNsecpZrH00NFEbicww+0HE9JIFPPboFlj0V+iYCqKTY1YBisCZroO83yCZgR2+anvipOd
W8Nqjcm2fT2EKBppSxk6d1jd3q7S6cAv+jYsNcGBpl02rd0+lRC0Ls4vkJinN5Xk9z01dpDXnYXJ
CPn25OJQhe8eaP5I6JLdWgxQ7K1L+RXW1fzgp3OBb4Ni2DUXd+djDnJzfQmSvtrlelaDL9sQ52YQ
po5IOhTTTJJn4V0OrXqRlt5sAfb+iirxNuGlCiVjWScxX0rTlJjK6gwURn1X9qUMi4ay3KqsWw6M
h6QD42lHaHjOV2Nsq698IFO17h6K2eEV2wsE25oxAliIOCd9zapO2FWQ5imDEDOS0yp0b+7MXY16
lzLIE5ib8nfTMfGN2j6wRhVfygzTtJ81a04fBbdnT0HeKt6ZGf9QUbag441PmEE07lLtfdLLO9FN
WtgvUMYt11jDHAw8NXEdxLF7k6mlosrTdhGsfNbc3AiHRnwms/rUPExJJveb6wqs+AUHDqRbiY5D
TkW0fBB+XZEQQnfmJNarQspGveVkukEuOIVZsiwb3nxKmvGiNPJbxZlvFzfku8YcURlWMKnGP0ux
hTovlYjyJv0EkrhAPiV5gh0sb4Jxy4XEbhC6lr5rUGZyUFkQZqbOKSYTL2zw66Kd8k5INj2C0gM2
Z4gijBAWeWh0ouNMiPDbZaYCN7wtqnMgo4V9pVky3iVufT24hKmvAvMB9OdlOqKxSTeOap6TqaM9
N7B/SMO5i4oCpzxK1Kl143DUo1eo2u02tZjMJZxVlNoxGOsdO9+nvSTxxbiVlZdsMxJKSAhzmC7k
MH9HoeYXtxvTsJ26Z8vTcPQ1WRmM15o2ACWuKje0661vLeO21h2wC91lWvcsAlbxbNmRvSmRGGgW
T2g+JMvmUbd5E7JqQv1MR9gzuSfRVCGpyY23wevlXuYmvev7vmzAJVqWCt3I/uQZ+JnRRVwnvfdU
Nm1g5ZMZLpyUWWBuC8t/mjln4UHO3hoXQxC8mo7A6+FOb7dUcEfuns9e8W9ur94rZtYEDbCN6Pnw
WpfxW+31WugBNL4QbXM7gL3Ym+MJwAq7QfrYOor11nblAfvaNbNiXp7eIYBkpW9J2QjnKL/UXbR/
VQM+0YzMYl+wanlYNj2BE72OSactXmMSkdlUqvHQj827GLeptMjj8fftnMqANEabJAIyGOpNowjr
Gl2WenNpGzhFI4PLfvVfFTxP5vxdzfEvoMUICrr4MPc0C3JyiBAJLE+uxjpsqMdMoqZ06Iniwr8Q
zWyikird0IiXN/B4j8yIun3lKI0HJN/kTDPyPpgjc9yajvPmoN0NnbTbM4WokOt3RNesYl6UU0Ey
lzgwDKLU42zVv42h3TdbyXYbeCWw9RiIHwYanfHDdNTggdSIsWnFjmg+ZwIdCR0jGzon/6EctMOi
liNHow+voAtlD7RY0nK51RoZzFJzQ7+MCPVGlRsbmMmgjEPGJpqXvgGZLcLRdt2lTVs/7LKWckoS
XejCDJ4iJI5OigZkRIyPVEt/1DxOJ7bdXkUePmR/AGGFzRwhZmiQb8uzqN9hNVq2WrmsYWnqYEZ0
aJyZE09JeoTrjDz+6fgRu3RkU7u5yMWiQIM5Q7CkzMOjGQpU6S1Ba3pcMZCMeyh1M3Kg7TA6L27m
PXh+T4wODQ0VGxG+dtA7AhKlkZtQawT2HCAxCHexMQzGIsK6XG5QsKMhn+QD+PkkiGqGVwtbKC4T
n7mSUBCWTQiyMX5hFdMONbmRtKWfNw4BUwr7RItKImVOsAWY6CBR9lhgGkI4ZD3t9ISluMrQHSb4
9zDqwAzTLoeYwB+z6y8NViIGA4RLlezBogF2VNBeO0plog7kIYjbwgSSoe5dUjXjdnrCJ2GE+SQr
QmyRWwt9xp2uFTezqU5ModR0X1PxBh0RtHBtN7yvFnyC2Q0MCea0peqPvbrbDXaFljZzbxfd3llo
/jejAmGCBBZ7mbfAGS927cjeJHMPvkX+XPn1ZZwkwLHhlYDDWKN3O/SbOObC2rb3zDWBF6Gm69qy
Do2+PrWZjRqBCyzqdbjkLLtywKlWz6CMAS88Y9qARsAtbCVwNJCmL4QDzJWWBZ2b1WHUZVsDaxhi
6HkKu7KrKW14kmpKJzMip8UT5D5DmkKEjPZPb7mRRvywFmtmGhnPPmI/y4WdMwwMudA8jsGyjmMY
710QIHEkGRBqCRLiZJ54C9cozxhpGcZx10lhmpAdyuKhH0Rb0No0sqe4pRWjLznI9qV+R45JEgKW
fy7XoVdMwpy6ncPZ4uiZt92+6UznLp8eB6OwN/a8G82sOWDUbV/0kjFE51D/1iZkycI+YSD81mCg
H33BzoqJAXESUTmpsOYLq//pd86DoXj2CiIHApRZKtDYZzQLcfcKwKdyGzZ+K0gsLJm1xseGttc2
SpKbzmuPRBGxxCXzpjUHdcB3euzAemwm9ktq4mRpzct5eZmYImJWAZIg/eTKzGuYVElGw4HqacmE
v5ms3rzA7J1P3m3U2GJjrD8AKjmjUs6DRkC7R10YKX5QQ+ltUOva0dJYWMY2jYKhSZDnOFAvk89u
aLvDOPSvs6/t630GRlG0CW3n3rrBaPpatXa9yf3yg9HXa4KtBJPreJAyQS4/2ht61fmWm3W+mPlU
0fB8eFgCAilOSac90yP6dsRihoi8oYsamMCQZgRjAc2FtreRoYBeYjcKCEFhiB0hkZnw6ViKrvBU
gRiizYoBoSo2C8FcipW3M+gepdCH2hHYKsZ2JO7WjCGRZ3iZdA/mgvUymexasp/IMEMtrNv6Y2oM
MB5wz+DXJvKWcBWnNdIr5dPWaeh0g3WUG93xrmCeMEqsyQ0CmH9E8fqIaT5FTP3hL1myN7Ne33Rp
9pAbFUw3rQdRwA/jqH5ZKX57gYCG9i2rREogaurUX2MNaz2SRgDYUWyymWRKK4ve85H7HGLQcBh0
dA9pgkHWWR5Tp5BEaXAArhk0RqDNHB23g8DWyUtgSozNN60ZWkidtuqEDRDgHSbMVeIhLYDtEwC9
trRIYCOGDlYaAIIIpS1GQ9E5R1fr2CFgjIex6z4Uo3fEFk6pp9VuqCHLQMuf3XU0Ej36LwFd9he4
XChevIYGG+9wrX/AEtXZ6cHXIPQ51dWuNCJOVGUybMkR2PYZDcmC/6GH6EKAuMlEoopFbw9TqxxD
j1zj0qVvWWZcyXYo2TppJxOUyJQAdobl6dZqcb4crOS2UgmZ9CwofjlfVgMrsK+eSsOHWDGzDEXe
u5gxjKL+56ZeOLv1OU1pxyeJa+GQ2Nk0ScsonnfMj1d6/nLfCvqR2UwR4IKI0KWMr5tmcdCbGOVh
rGOcT4tXHAiLrOGyme1bVpav2kAa1Oyr+ub8FfMwNiyWQ77pyLFjcrQd8vltjLkqKj24HG6D3Jgp
MRSy3rEkuJFTUd5xO+PauxNKckBWIqGm96+rhA0UJBGd6tEH518Y8EFNZr8cgSzZobNRnGG06eCL
amAVaZ+ynMJ+ECz0cQ1OQNoPsiVUsuWpO6qyW+FX3wvyzjBPFHBT96VduDkqMD6atrDOeGvgdzCY
A5Lpoao3dl48JBFmi2Kyv1z2F7rEGjMNsnuG6BouRwGgkhEGSVkAqeolECW/W1sV+jlNu6DvT1OW
xWFiCZ8bhWBVtgRNsXPJgQoip0m+jl32pm0KSBMriVIDqZPgOTDGZ9JmoASvpsP04KgX5ZH8Vsfu
JXcIxWr3RoOKvG5E8EHEttU7A4lCpHg0Yum3Ql1kg87JnAEAOhlpAuo0rWzvpc5OlwnObYvUK2wO
j74Do6aL8jVGq9y05LsGmma9xKnW0wbkVACHiNgFdQeqAHixm7xnWXaJdUOEpUu945ExSUo2qgdd
7IXo4vXJ3uDCpfhBz0W90m9oiFXhsO6OUfvQGphNPJvCtqNBXlJlidKBudrVVN0xLUKoRgRVaswl
I8omNm98mhWiI2uYgqYoHoalexLNwEnNy3xAfVGQyOVTc4EAmCLBMWj3RLeuHZx4aF9UXN4LA+5/
UTW05XywoKD9WRcS4lGEHmDE2iRYn8CbaTXZnNXW1NsFl8JEL7ssuBHUk1LUVbPOY1xI8bTgOxGq
nIOWnv0+srp3TV/ZMfDyIh+L/tQOC+2o5JSTgkYmA21k6vGbjAiDTRLRix9b+3swsZpJEGEFA8SL
Me6BAU75KWudfOM1JrMj7bEvqZQl/AAmOgMaieyywKeMngzPE8njCJWr6iLBLdS2Zn/hLa+gGikl
UwviZD7Qv5+PseMSFzoal3k7MfGqNR8vI3ldrtkHlEd5GNkV0nUxPgDG+4yc4WaYyebIswFkUJqH
mr9c25OmbT1WOKV5HgRTqA5ErS60WpCxmkkdgBuCXdMQpaix02Jr03ZJSzbHvMTDNo0/SgwTWwUO
k8i2UT8mikCIHv5z2+DvH7GTeR1JnpFt2Nu2xmSXmb1/LJpfbqmZR6W1hCIt0HlthpGUE+a2zXnz
YDaUl5W+8opVsAAiCGtMjAbX36ttjivL4XwaaYfEDBwJ0snpaSaLxdoArFHYXcx9mxZrbKh7XYn3
WVJwMhEDCG6Y0L9QWdSJezlJcwLXRnkzubx2hcnI0QvIuLxrk5bW24Uw2q35ahPWWqu636nJaEPS
b8qy93k2eMjs9tX3PaJzKkYViObon49fpGZ8Jvvzn90iIQsL+ZDOqF3Sn73p7VXN+OjIoI+u2npX
jqPxZVc3Vm0/jK6ugAeDjJaDvVUmv62dEn1T5PQ+sSLAebUZDhRmtJnlfNX45M1If2LiBWgVmqDA
Q2eMu7Je88Sy8FxwD93EYeGyj6miWWqxH1Eu2cqdGB4m7lZfCGqTcENquoB1fud8kv16j0w8Cmqn
Riafck4ds5tpUVNYtVm3DvcRiUo4SW6eg7Iu663LHCJ0DBTxHoYraRxVUxrbFUqBCWefp6Z7IqDY
JAbFvtQ67WedAwjUYxNWwt1Q4jWKPFMFNflKvd1zbfwMJqIWbSLihupY0iJPze2UefT62uqR96a/
yAnsA5iARjiqqVKQsG1Jj7ZhB0yOWilTb4PvW0COJVAkm4VkwkIqE4YGMMLO54E2Z8Bcs1gQwGjA
zyOEk5nri4/rPYTSc9/1MJ8W5RPFyadyhSdb2uUSJv0tI2K1Bn4JepY8CNeexq5fkz1q1Sn2Yk1/
t6LuxjMWL5gaPIIEOd83bgQEAIxi0LAJlzH3WEroW1BWVzXBN6HV/+rNqsCl99g1FSbOklOKSxyC
v6RbXOHfdhrNQTljEpcjZgodInTFLe5r5LVAleGclxvgzJgKTgsO3fUIpU/jTV03H5XKQ+OkE2wK
5WB5QTC6atUKpnDuieOus3UsZHp9smpCfPygnqeSg1N4yMuh/4nip0twzmFOqLEMn3nP6G8hiyc7
v7PXyQVVuOCk6Bvc0qApk66/Qc6aB2PPSacYsM8LS1wMGpCf5pBXSblNu+JNDfLkK/4yCWc/oU1I
4QuShC/BiBoFRYuLuc6do7JSiXIgvwHXZu2q6jsnv+mQ0aDfzNGJhsQFiuNuT7bNeEA91XGw9jiX
zBbAD2NZeZJUWpVz6xod4VMErrKtrp1mM7lzGo4sUw0nQsJLPl+v1qUiVNX4gEf/pZ+TrTlrPHe5
B/8rHZ+EQe9pGQk6S9wRiG+yYb0at3KhjE0sODB5TVadHK7bMid7G574A4LD+o6gQcrcaKk5q1s0
3RuygmjXyqDm6LwfaqWfps67Gaw+uq9QjvsWCmUadfw4DkcxCRdROe8WD1d2aW9Hn7DbqONQ5DuM
wNxFbApAt9vJ4BSTdMSbOsu37QHC6rDmD2LaxYn4tokGTxKW4HYAv6eZPCudXZIt+8BLsC+ESsog
zck5EyRUD93yDe8AxEFdhGNtP08mUKViVJ9VYgMTLr/oDcKkS7aGmuZ93vAwZBd5yt+rMvEyZneS
AQjYRBY5k32WtdWTSwkWzuQEhLtaOffFwIPkKycmjjP+6WoUOxlx3LSZ0cAM2D8OECyxoEXeplZN
viNuIiEPjFMJIQ53YmD1y+roLUdTgAiCutci8Qyc9PxRMVUA1JemXOYLSPnvfZQbR5nGL9LHhqT5
GoM+xDjJzLSSbAf8SJN5TGdt3Opdc88MDmHyABpFXzVLZIL9RMAXs0XEV669/FIQ0vLKRKSRsf8v
PV73ZOjLUEHbcfDRU+lJTBjmui84X/oiuB0db+vZO5IT5QZlT73V46u6QN4wDcNTbfVXmWbLi3oQ
N3FPZdyX3nEkppk3lm77AFENyeB0y6Z2h6kXlfxYQWtNnlRlfPVWhHdZonXoIduz0FPSiUYLQZEB
124wKrlTfZeazbEqIKbIzgrNISH3CErX6vu8MD9LAVITmA2C4vPkOItYKdzqIKnmS4k8OJl9jk6V
kAFR6Ie00TDCE2nRct5hKh61kKmZFxXRPQHw94bPpEUqKrLEWjPuIG+UBhP4qWT+gyqBdg2+2Qhb
vcbGfTHQIaRTNJ8WNPc4Hd6GEoRiBI4EclKydagmbI7K6JvcB066l8ZI8rxjd5TWPiViR3/d9phS
JBAvxundHpHDJsg8e6e500SOcARMMINCBq9twYCuy+T1WEyvGCzQJpEgqhEr7nLa3RhuVoaJx/Zi
1ta1qeHs1MF3T5ZG5DYdFYIxpHtHAfeoW9YhjcSTQ1pLaetgrL1jbmqXMV3grdNBZmQiRs4lq73G
OY22LlplvJs5QYlbat0vr/WOOCn0yXycrPQRPyIv14qP/ZJ/KHCGfF/36A/dIe6Jg/XFJwgKZzuS
xkF+9QewiHW6tnoalPlcGlzbNlfYgnpR7PHmzqa2MwRd/WhQznbWKbMoWQ5ibXqbB5K/+sBdKRNO
PeGLZbm9SJqC3cb5KMZBZwcDeYvKpLwSt8IeroyyTQjtZfCYqmw3lrlxMcTyxBvJTLOhm8irsZHx
rTsr9W7Ue8d6Hrn5QMMfnST9KSzrZ5Hoy64V6RqDBY5y0u57gyGoJWmOxiYtW0GELHMGe6/lMept
nQRBpCQkieXZCYQnXm447k63fJlTXx6K1UQN7nxrTnOy8R3nFGmTvs+Gnvcud2jXAFG+Mn3thiG6
Djh+ye/p0+WPGvE/YmZaNB3GUefEZa8PHQfDtrmKZP3uzX13SJ1qvjUQFNHiKzZF4n+5Mf4ci1MA
FY6eHFCU1HftiA7OEDZDaqxGkD4rIFBoo47GqigqZqIgco9rWUUYMRc/eowW76qLp1trtVFYkvEj
mEwQBWXBpWksmAylTrzpUO/MJNev+rramPSu917evhBjMlDjtjk7M3AGF77ohT46lG1FZGwczsm0
aZdfsYtYBE/p3NJkZLPG7M5AsgVvqxAoTV5GjFSRHIwCdAiNMcYjtUBCM0rzchnpKjluk++LqHkw
DR5yzGaXsgIEBZckWbzmWiGBBxiyRO2zXwuTHRA5iOnQhF9cWnCzqGRovS1p+d/cncly20i2hl/F
cfdQIDEmNh3R4iiSsmRJtixtEJQsY55nvE1Hr/sp6sXuB8lymXZV3YqmF467tWgQTGQmTv7nP99x
KQMGCq1maBUI5dvOrVWagVZbHEnpuePCChwy1Zynii1RZpp84/Pk0hD1rqapvevzfoF5gYEriT8a
ZXtr9ZLzbEGDA4ciQj8OHlS3A7napstBMqtkmYwLTOveqs/b5NTxNihN2XmJrhQVRXLmmfrnwqpR
HVSXJuK2185tGKhsMh9lQmgVkJ+hgKEgmWijJRljvtNFzC4BGA4A2M7HGrCmWtJMw12kqR9ki9Zs
wxPlLYL51UrDdRtRB1PrqUKOxLwFfYG9z8tatiV/hnuunHUegJwyNNZBRVhvgb1YxvC8enpafCCX
OyuGpaurMfGe3S38GDnSs0I0PDQyqmnQvNIzYparnKBv4VVwe7XEvRXUii9pEUGNesLCUhNZn34u
HDiJIQeWU911qA2PTRynTrJMWA10TvXPmpZAZyi1YHJI4LOV6rqqqSjxO7i1YOF2VeMncxW21WzM
9BXWW7Tlvrlu2g9J5oHSqjzo5yGdJRrcJF1QLK18BNfJAWzWkyrD2+Pe6QpeYwG9ygOwsqoTfGrF
6ELRKdV7P9OMOdAL8Mj2lh63kD0gniF0RfVN5CnWNYflLjA4q5YxB8QMp2NeNp81haJPXtgJMWBi
qvOJ9jD4HcTj9l3W6jt8B9uxV+7aWH9IRWIuvZo3k4P0MR3NafHiJi1tOK5IndCZqDqjOmqJpfRu
sCXKtaR9ggn30aTICsZV3izK0W4WNIJ7ZxqFhAMGAMUT64IC+1OA4x/omPk49sSTrY5plB4CxUwf
yYrSJHVZN5hYEgdUiW8FO+lV3VsGZZYGSMeR4mx0LaJvYO9CwwnVRYgIdtpGGn1daOi4jfr046C6
GCUr5Qyn6MYuMXy17U3fIjwkkXNpStLAdd3ClxmqVYrZ4iLJ9fMqKz+67pTdqAA9o/3dyBz0+FjC
qe/yFFhp31tndJwBVRcW68CgU6oFmK7IV2YTSpT6PluWpPYohvHO20qlMzyyc2/60TZpqKJxsmHT
GlP+Wilp7GV6qJNkgRAhpba2vQIISODv6CdBMbHSb0KrZ+op6F9IumutgfKVZ/CEDEfBAOWEW/LG
1VnQMxN9b0TPNwoMK2n8VqDAidq84sjykanVrwUkYK8EYKzXNHNIqBE5r8mzzHwPHTCyaxYhunNd
QO6jOfXSTNMr0fnDJoB8te4N0PGpRisY3evpujMx7cneOgFmFxcaGsjZehVGtvahSikdN0jCUUxa
0YGNyKNwXEQnbJceCUqaa+vBvMXCrpgGhCGKUWl841ebpsNvw0KCt15sLJP8/GjRdFeWhT/LsU/Y
JeyvAfa5FSfGlgKoLhRMSNrznsL4fBeXFahZrmhU59IwIxS6CHyLMiqz1pb9wqZP97r2vW5RROGS
2Cff5gVSkONGHxMIZstIj0oC7JJGpj2dX82k3yQAv4gaFDqY23eyHu9y06rAtsjPip2KGapjtgyF
vfUTXtdpIMndEx8nSbAW5gO8X3BfDl7/tPB3KKJyXtb0pW/yEkQRuuepn9pyHhpjsuwj7lVXYvtt
GvszrQ/Ld2VYnXVzoYU5GvV0kvAdTghK/c7vQKk4tXUj6RuwjWmpcGo2vNvtxi1XjRmvI/oSb+jq
oG/D/gZgqYrzMXrUw8G/0KxaIw0HnqwgnqKYj027chRt5aQ53sucsYSbY23zDuI4jezdRd7mDxh1
jIUSoodbINmCAYul7hhskNVUUBycVV7tP4YWkXhjvm1gzS6N0KEIH86xT29BGteigbohY60NMAEg
X2PzsimNJX5eeJ1mLUmPSRRCWOz6QMNo8FenMNkXWVjsa4c82KSYERvOHb3BugWm06n1Rx27j2vB
r7eiO09o90Orwl0kJFjYvnKmU+2gjO27KIzjJfLJ3aA2I4Q09vRElUuTQHDOadqYRT04tKkPmLSn
msqi2EjRXBG6dqeS5MW87rpPqcv66lokRDPSbnjaFsPgINNBdhwRXsqOl+qQLJQGiD8NWkJs9PC9
a6d00IUDGC8OUbdV4VZpeAtoqhJy9NVvkJsBZ7UaDKQWFXrIiHjJpZwqiniwR+tyUKzPg5EoG9xC
AGMF9xSDyuQI6Js7U8h7KwvWZdG6C98MgewIIPVTAgVVD0uZBru2zSH0DioJEg6/ccfRojL9m6Jy
Gno8BPCli2jZVphnOlsRkEBxuChoz0HET1RdBZQFcOO8H43dIJsHJa52OKlBB7YW3nOvWbs9u2OQ
19uqskamkUJHyfzct/twRb3dhZeBWm96R9tkaXIpRRYsDJLEFYdlqge1uRcV5QycaIYLsHBWIhiv
gxIbQaj4n0acQc2gdhcRZtpnxGw2qg/SlfgKNM64ZW3hb4lDHa1vGTUYAFKlaTZAiji9ZjWqVNE+
YJGKtqWhXw7SIk+VyYWWclLWFZYfJ4aHwRw3pQA1bKmFupQcqCrXxzDVNrT/8oaUnoTWVqEzfOaS
hkqc5swtGm8hZb3SgGSR8ndI8FvoL0NTMYphfJOPVrZgH35XZ8oFZy8yXrwljU6nnbTlPUHlTSio
8IX5vktLQlEfsa8Di2maQ4Y06OlzHzswBoeahqACgkZoFJcB3kGEbzZFU34SLY7wRtorf0ATkVSf
LBO3a079ocVFj2Evsq34rad22wx4a2VxakGeqWd95NwOVMvs+A3daWFJ/Gb1nDYlNnQsi0cTBJQA
UpcYh9Hat71LQGrqNtHk+zFFIx+NjnWoeSzvTZTpuyynEIfcwn3RZqTwveJt5ti7OsnpjwXLt9WY
VkYd9TMrT+/zsiXZaJMb6C3x1nRa9kBqZlxOJmF1rxYmZvpaXDvhdKT0GvVtDqvgVM26fVCm8QeT
tL6ewHiufW2YGlnhSJVTCI9fuDSrfjEWk5iGdkfCgTMjSHxkDwsFgCRIrxIaVbXrL9xSosgSoAPL
Uy/y2B23sAiprnK9GiBxHiMe9Yu+lB+7njQHx/l3XkEg6bjlFdLonuNygvhjE9/nCJemQiF+diMd
8nJknJzBvxYT2baAfevUDc3U6NhGN/pyQdHFqW9bEaAMHnDSFBcjKQVsUXSlyHz3OlUBYnpG/xmT
xHKUY05nFeqPRTPMLRv5DzfFkuK0nR7SFqXSa9SnhiLIdldPziEReDeOcM4tIe11CyaR/iDXbY1A
IlBb5oqPxRxHNGJQKZYRDMmo6e9DjiDnoR2SMSO+O2sQrJMuuDBHKGJdTu8JMBqnBTxusujVDrGi
w/BGJUYO4BUb7me82jeu1ZvoGBlJfNO7qFTzoSQVJYb4tmuiO9v0rVN/l9DbBCx8gEQ7kDogpdgZ
ynnpk+jvxvc0MI+WfT8F6NnEWPG1jeVpV9owpjTWyOmDLSTNr5tFrZSXRCVo9UqPaF11u8biAajB
SGUzh1zRnhkNs6EgvSVve7/Fm0bLpSFGPexl/NgRA/utpBalMi+CjCIZ1YuAsutLJVevULtKizpv
uzvrsSNooT+sYqoT4pKijih2tn1+rwkfL4RLDzt6DpNWT7FQQWjMty1qmMvjXbgmyQvH1mdNrcIm
pqJLbXm1+6Xjn0YaGwcu24UyNf3I/QxjfwiAyrwtiyUgC+aGhCGHW06Z5GhmQFQt47HMOWjgbrCS
y7xVPtcKnMohV+s1XVLf1xAStnX0BMTO3So2xdmBo8AgNClvK4t3bVGvYNuru3hV65zSumksiOfB
ZICANaOz0Taoe5EJqkZ+rwwtodhAu8A2k2cu7xcwADQ2ExEad+OVy0wBi0zjAFCmdK3zPI1DR3yh
i3bJSrDXtOeRBKDqhd+ObGJlhCWUrAOkek4jD31MWfRoIZu5b01br1cGkgNHZzGua6W6MilAYg91
15Cr6jlVICU0fPusTIkbLaDYUIqabVx51Ou41acOz5dZDD6ngI9ADNHCNVwiSnwJvOCt5qlkG3gt
Sdu/wfVOtlR9a7glzVUcjTOj06Kb7Kp2qY2htqLNxaoNc3Mm9RwLEt5jm6JyvbE2tl9dtb5D0t7y
51aTv4+y9jYu9XFJBSl8sfxDTnG5q8f3Sg89wshva9ukUUdPBU+/U51qiwCNcJflpLiJPsewvo0a
eqkjc/Q9ycz+oorHc4yO1ERSFTT3fPq1JGFwGboU8DSBfyMx8YZRfNG3yBfspXukOk7nfU/TgpZ3
YCo18rVAo5Vd0wAMcMgoV06ChIUDxWbCe+RNEMQeJRj+GSb5JHM/Kgnmb4zv1Oi32FE7nC2isoHt
uvxwSuCNeaJ6Wzhgg0hr6Cv+ouuL23SIwwWe21u9g0JvuSulITvFR4hoG9i7Dm+TBKTuaWRR5AHr
1lo4DW8AN2TOxSIauW19SzZL52OZtywrUFu2eZEQBtSSQhdnV2PYmitS7O7LoM5mmqTfgFdE7yuy
AAslZc65U/8TNSvvJ7t8QLN36IbUhupucxmlzjvZayrw2zvX7eHDKNeUHp/nMSp+FOUPuh6S4G5x
ZnVAfyEimsQfbbdv0p5YxgJRRvuyKHdgGUb9k2Y3V9hisBjiBqGUPYfwyFMWnHhmtm1+Fo13TV8T
LHxRAaFJeOfCatNFSu+vgPZFyCDqJpIYcJAXYsRgnQXqpdYwC2krR8uPDa4vokjX2GDoWMXjYHOT
FH9q8edhjO5gYO/QYjnB6N07+FZbEn2nHe2uZiP195RX0lTFuVUjQ6E4rXygvcfSxfRkOdfU9WS4
LdL3HThTTo0pq83KVr2LfTCqPsUWi7SlJw6QNYg4V31A41iCDhws4l4NAuOspG9FSpM9YZlUTBjF
B5mS46mKcGvRpYUqOxvGMtm/QNmauqKeoqncFiHusaJO2bAeqqm4tqt9Si5h3LB/BIJjn5LhEm7a
GroQvtHAv9PD+oOV0djWH+8jEMJMP96FISg2I4C06rUXSrC1k14j1BnidaaekyO98HPzrh+qB60w
yzmqwU3Wmw8QjfeKIKSLU0pZSiI4ek/yUMPGu8EPi0to6WecNXKHPTcDOeBWdN8UQXKjtcXGr6gD
oe+duPBab22nNsfyUO2XukcLkYnUkZEfncOpv/HhCLoDpWwUzsPnzyM4d5RmU98gOQf6F6OVvle9
dBqejwC3lbMushHLpv5hcYEuXrvnmYw+122tLYA+QgZjZ81uldAql/9veAXfoA1+ABa8IBe+4Aye
6/Vvsv/uQ688gIlZ8OOFDggIj1mT1hNPwQuy9FuSga59Bz94vtAzfOGvLhDvYTQ0n+AjKEI9gSyA
90wVGLg02m7/z5s4S73Xv5v6icqfpWEL5ErLUfVvH/Mf3/uP3Icff9/f+czBT/hTCoSu6qb4e8Pw
3TUOh8ERGOgc6mRNUA+Hg6DbJ/yN94Nusx8bE83hGzbHrzAImorN7NhB0E5MYRgODRs0m8Iernk4
DIZxoquqRYWkqQtbl7/cIDiWOH4Q7BOmgTRYD4ZAhvt+QRjyxOQPmmpqfBsqHKSO3zktv8JcYJI6
L6v0dyjKn+wLf74gzBOWg7AdmzbAUgM8wtP+dl8wtBOWgWNI07B1S2cR/mrDwF529CgI7cSB/qmq
OlYZDdLMt0OgMxNUoT2jWSwhfr0BYKGCpGFyHjUPJFufxu801Alno3LFg0EwTzRmiqHatsBxYvx6
88Bhemr20VNBP7EpUhOOwzNXWWLfb47TbJAAgoQpHKJrfVowv9a+wJauvtzUEfPBPhG6avAq1Cze
D7r8fnvUjRNp2QhSpq3qYloyv9ogWPJlxz5iEOQJUYKwHJszO+dl6Xy/KIwTB/2QYgHaAEhbTHPl
FxsGW4qj54LG7qhKqbI5gKbS6Hx4uDcY+olwmAzoeiiATIpfLmxydHY1G5bWcZukZp4YrAoaKxvQ
wH4Mog3nBKKWKWDBWMJiv/wV58OXtXrEstDVE16UJrGCqhriu7elKXhREJio7BmGanD+/Ptr4psD
2Z+dJL6ey2Y0ZP30fCILnqpvMHT/5wdeX5M/XuDLOWQCsXHgOvjcRKh7ufLTV2LdPw6iqmdQ3jd/
fAXnPX/Nl//+5ff9+M0H3/X6o17/cR08lfvykZq656/+cpcv3Lt/PpZP3x4ULYO1+ftd/ADV+zr/
//Ki8d7L9tXrhabxEOr0Sjn6wsl+zNLvrmyIn3DLp3v/kP33EhUee8PLp0+MffzmD6mEYjqVH/sN
iyr/7T+Thvjmep/W2esFX8bcmM56x34DQOvf/nX4MDVNsmqPvfD5vtyn/m//PrjpLwfU46/NiKzK
rKqyN58YmyZ+vd9pZDiUTdvKT/yS14u9XN1SeVUce/XLffnbv14v83xdooSfc9198LA/vPJzxHf0
HT+V6T55aB4Pn6j5HEkde/GrgCf59GazT5+C8vALXmKUn/EFK2YkX8KMeQu882Bn1F5OST/3W76f
l5Nk8vpg/hBq+rf232kn2L+ZoReWQXr4oF+Uj2N/xDWL9s3lvokPnwPBPpHb0Rd/KqGrHIz9F+nu
2CvfZI+MTJAebGY69NWfMOb/TPb54XKd5JWfsFx3QU31XP306c19lh6OCl/wE8b7nDlSvVnxngoO
B4bL/4TXx2Wwb377z+u0mPaxL7rTsU/zKuOOk4PpPV2ZI9bxV/5LGPDXAO6/i47Y1/fp4VT5erw4
9s5nT9+/NL6qGn996T+KLL/imn+MN19V+T/6b4ex9PSJx5jb+sf/AgAA//8=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37">
  <cs:axisTitle>
    <cs:lnRef idx="0"/>
    <cs:fillRef idx="0"/>
    <cs:effectRef idx="0"/>
    <cs:fontRef idx="minor">
      <a:schemeClr val="dk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categoryAxis>
  <cs:chartArea>
    <cs:lnRef idx="1">
      <a:schemeClr val="dk1">
        <a:tint val="75000"/>
      </a:schemeClr>
    </cs:lnRef>
    <cs:fillRef idx="1">
      <a:schemeClr val="lt1"/>
    </cs:fillRef>
    <cs:effectRef idx="0"/>
    <cs:fontRef idx="minor">
      <a:schemeClr val="dk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dk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 mods="ignoreCSTransforms">
      <cs:styleClr val="0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>
  <cs:dataPoint3D>
    <cs:lnRef idx="1" mods="ignoreCSTransforms">
      <cs:styleClr val="0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dk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1"/>
    </cs:fontRef>
    <cs:spPr>
      <a:ln>
        <a:round/>
      </a:ln>
    </cs:spPr>
  </cs:dataPointWireframe>
  <cs:dataTable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dataTable>
  <cs:downBar>
    <cs:lnRef idx="1" mods="ignoreCSTransforms">
      <cs:styleClr val="0">
        <a:shade val="25000"/>
      </cs:styleClr>
    </cs:lnRef>
    <cs:fillRef idx="1" mods="ignoreCSTransforms">
      <cs:styleClr val="0">
        <a:shade val="25000"/>
      </cs:styleClr>
    </cs:fillRef>
    <cs:effectRef idx="0"/>
    <cs:fontRef idx="minor">
      <a:schemeClr val="dk1"/>
    </cs:fontRef>
    <cs:spPr>
      <a:ln>
        <a:round/>
      </a:ln>
    </cs:spPr>
  </cs:downBar>
  <cs:drop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dropLine>
  <cs:errorBar>
    <cs:lnRef idx="1">
      <a:schemeClr val="dk1"/>
    </cs:lnRef>
    <cs:fillRef idx="1">
      <a:schemeClr val="dk1"/>
    </cs:fillRef>
    <cs:effectRef idx="0"/>
    <cs:fontRef idx="minor">
      <a:schemeClr val="dk1"/>
    </cs:fontRef>
    <cs:spPr>
      <a:ln>
        <a:round/>
      </a:ln>
    </cs:spPr>
  </cs:errorBar>
  <cs:floor>
    <cs:lnRef idx="1">
      <a:schemeClr val="dk1">
        <a:tint val="75000"/>
      </a:schemeClr>
    </cs:lnRef>
    <cs:fillRef idx="1" mods="ignoreCSTransforms">
      <cs:styleClr val="0">
        <a:tint val="20000"/>
      </cs:styleClr>
    </cs:fillRef>
    <cs:effectRef idx="0"/>
    <cs:fontRef idx="minor">
      <a:schemeClr val="dk1"/>
    </cs:fontRef>
    <cs:spPr>
      <a:ln>
        <a:round/>
      </a:ln>
    </cs:spPr>
  </cs:floor>
  <cs:gridlineMajor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</cs:gridlineMajor>
  <cs:gridlineMinor>
    <cs:lnRef idx="1">
      <a:schemeClr val="dk1">
        <a:tint val="50000"/>
      </a:schemeClr>
    </cs:lnRef>
    <cs:fillRef idx="0"/>
    <cs:effectRef idx="0"/>
    <cs:fontRef idx="minor">
      <a:schemeClr val="dk1"/>
    </cs:fontRef>
    <cs:spPr>
      <a:ln>
        <a:round/>
      </a:ln>
    </cs:spPr>
  </cs:gridlineMinor>
  <cs:hiLo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hiLoLine>
  <cs:leader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leaderLine>
  <cs:legend>
    <cs:lnRef idx="0"/>
    <cs:fillRef idx="0"/>
    <cs:effectRef idx="0"/>
    <cs:fontRef idx="minor">
      <a:schemeClr val="dk1"/>
    </cs:fontRef>
    <cs:defRPr sz="1000" kern="1200"/>
  </cs:legend>
  <cs:plotArea>
    <cs:lnRef idx="0"/>
    <cs:fillRef idx="1" mods="ignoreCSTransforms">
      <cs:styleClr val="0">
        <a:tint val="20000"/>
      </cs:styleClr>
    </cs:fillRef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seriesAxis>
  <cs:series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dk1"/>
    </cs:fontRef>
    <cs:defRPr sz="1800" b="1" kern="1200"/>
  </cs:title>
  <cs:trendline>
    <cs:lnRef idx="1">
      <a:schemeClr val="dk1"/>
    </cs:lnRef>
    <cs:fillRef idx="0"/>
    <cs:effectRef idx="0"/>
    <cs:fontRef idx="minor">
      <a:schemeClr val="dk1"/>
    </cs:fontRef>
    <cs:spPr>
      <a:ln cap="rnd">
        <a:round/>
      </a:ln>
    </cs:spPr>
  </cs:trendline>
  <cs:trendlineLabel>
    <cs:lnRef idx="0"/>
    <cs:fillRef idx="0"/>
    <cs:effectRef idx="0"/>
    <cs:fontRef idx="minor">
      <a:schemeClr val="dk1"/>
    </cs:fontRef>
    <cs:defRPr sz="1000" kern="1200"/>
  </cs:trendlineLabel>
  <cs:upBar>
    <cs:lnRef idx="1" mods="ignoreCSTransforms">
      <cs:styleClr val="0">
        <a:shade val="25000"/>
      </cs:styleClr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upBar>
  <cs:value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valueAxis>
  <cs:wall>
    <cs:lnRef idx="0"/>
    <cs:fillRef idx="1" mods="ignoreCSTransforms">
      <cs:styleClr val="0">
        <a:tint val="20000"/>
      </cs:styleClr>
    </cs:fillRef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Relationship Id="rId6" Type="http://schemas.openxmlformats.org/officeDocument/2006/relationships/image" Target="../media/image85.png"/><Relationship Id="rId5" Type="http://schemas.microsoft.com/office/2007/relationships/hdphoto" Target="../media/hdphoto6.wdp"/><Relationship Id="rId4" Type="http://schemas.openxmlformats.org/officeDocument/2006/relationships/image" Target="../media/image8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Relationship Id="rId6" Type="http://schemas.openxmlformats.org/officeDocument/2006/relationships/image" Target="../media/image85.png"/><Relationship Id="rId5" Type="http://schemas.microsoft.com/office/2007/relationships/hdphoto" Target="../media/hdphoto6.wdp"/><Relationship Id="rId4" Type="http://schemas.openxmlformats.org/officeDocument/2006/relationships/image" Target="../media/image8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8E9CAB-613C-4866-AE17-876C4A25E04B}" type="doc">
      <dgm:prSet loTypeId="urn:microsoft.com/office/officeart/2005/8/layout/process1" loCatId="process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pt-BR"/>
        </a:p>
      </dgm:t>
    </dgm:pt>
    <dgm:pt modelId="{88E43BE9-7D6A-4855-A52B-A78EED1668BC}">
      <dgm:prSet phldrT="[Texto]" custT="1"/>
      <dgm:spPr/>
      <dgm:t>
        <a:bodyPr/>
        <a:lstStyle/>
        <a:p>
          <a:pPr algn="ctr"/>
          <a:r>
            <a:rPr lang="pt-BR" sz="1200" b="1" dirty="0">
              <a:latin typeface="Arial Narrow" panose="020B0606020202030204" pitchFamily="34" charset="0"/>
            </a:rPr>
            <a:t>2012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15º lugar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2,51 GW</a:t>
          </a:r>
        </a:p>
      </dgm:t>
    </dgm:pt>
    <dgm:pt modelId="{F5922E64-CC0C-4A04-95B9-EEA21CA6A21E}" type="parTrans" cxnId="{014E4AF2-3E12-4ACD-8B6D-B1D7C247E556}">
      <dgm:prSet/>
      <dgm:spPr/>
      <dgm:t>
        <a:bodyPr/>
        <a:lstStyle/>
        <a:p>
          <a:endParaRPr lang="pt-BR" sz="1200" b="0">
            <a:latin typeface="Arial Narrow" panose="020B0606020202030204" pitchFamily="34" charset="0"/>
          </a:endParaRPr>
        </a:p>
      </dgm:t>
    </dgm:pt>
    <dgm:pt modelId="{D6AF66D5-D197-4183-9ED6-A596894E602C}" type="sibTrans" cxnId="{014E4AF2-3E12-4ACD-8B6D-B1D7C247E556}">
      <dgm:prSet custT="1"/>
      <dgm:spPr/>
      <dgm:t>
        <a:bodyPr/>
        <a:lstStyle/>
        <a:p>
          <a:endParaRPr lang="pt-BR" sz="1200" b="0">
            <a:latin typeface="Arial Narrow" panose="020B0606020202030204" pitchFamily="34" charset="0"/>
          </a:endParaRPr>
        </a:p>
      </dgm:t>
    </dgm:pt>
    <dgm:pt modelId="{0AE7C062-B06D-4C18-817E-32AB701A1DE5}">
      <dgm:prSet phldrT="[Texto]" custT="1"/>
      <dgm:spPr/>
      <dgm:t>
        <a:bodyPr/>
        <a:lstStyle/>
        <a:p>
          <a:pPr algn="ctr"/>
          <a:r>
            <a:rPr lang="pt-BR" sz="1200" b="1" dirty="0">
              <a:latin typeface="Arial Narrow" panose="020B0606020202030204" pitchFamily="34" charset="0"/>
            </a:rPr>
            <a:t>2014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10º lugar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5,9 GW</a:t>
          </a:r>
        </a:p>
      </dgm:t>
    </dgm:pt>
    <dgm:pt modelId="{D9C3631E-61A4-4B83-8B71-1EC133D4B33F}" type="parTrans" cxnId="{9AF20E75-32D9-4150-8E08-9FEEED3F02AE}">
      <dgm:prSet/>
      <dgm:spPr/>
      <dgm:t>
        <a:bodyPr/>
        <a:lstStyle/>
        <a:p>
          <a:endParaRPr lang="pt-BR" sz="1200" b="0">
            <a:latin typeface="Arial Narrow" panose="020B0606020202030204" pitchFamily="34" charset="0"/>
          </a:endParaRPr>
        </a:p>
      </dgm:t>
    </dgm:pt>
    <dgm:pt modelId="{2D97E1FF-3509-46C3-9AC5-0209EB687B08}" type="sibTrans" cxnId="{9AF20E75-32D9-4150-8E08-9FEEED3F02AE}">
      <dgm:prSet custT="1"/>
      <dgm:spPr/>
      <dgm:t>
        <a:bodyPr/>
        <a:lstStyle/>
        <a:p>
          <a:endParaRPr lang="pt-BR" sz="1200" b="0">
            <a:latin typeface="Arial Narrow" panose="020B0606020202030204" pitchFamily="34" charset="0"/>
          </a:endParaRPr>
        </a:p>
      </dgm:t>
    </dgm:pt>
    <dgm:pt modelId="{7CD28C11-7C78-4C4B-831F-F548A34D913C}">
      <dgm:prSet custT="1"/>
      <dgm:spPr/>
      <dgm:t>
        <a:bodyPr/>
        <a:lstStyle/>
        <a:p>
          <a:pPr algn="ctr"/>
          <a:r>
            <a:rPr lang="pt-BR" sz="1200" b="1" dirty="0">
              <a:latin typeface="Arial Narrow" panose="020B0606020202030204" pitchFamily="34" charset="0"/>
            </a:rPr>
            <a:t>2016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9º lugar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10,7 GW</a:t>
          </a:r>
        </a:p>
      </dgm:t>
    </dgm:pt>
    <dgm:pt modelId="{673FF393-4872-411B-BC93-DB67CDBCC956}" type="parTrans" cxnId="{AA6DD8BB-306B-4D63-AEBC-63E1B44FEB3F}">
      <dgm:prSet/>
      <dgm:spPr/>
      <dgm:t>
        <a:bodyPr/>
        <a:lstStyle/>
        <a:p>
          <a:endParaRPr lang="pt-BR" sz="1200" b="0">
            <a:latin typeface="Arial Narrow" panose="020B0606020202030204" pitchFamily="34" charset="0"/>
          </a:endParaRPr>
        </a:p>
      </dgm:t>
    </dgm:pt>
    <dgm:pt modelId="{576140D1-4E84-4617-A0BF-FBF415C695C7}" type="sibTrans" cxnId="{AA6DD8BB-306B-4D63-AEBC-63E1B44FEB3F}">
      <dgm:prSet custT="1"/>
      <dgm:spPr/>
      <dgm:t>
        <a:bodyPr/>
        <a:lstStyle/>
        <a:p>
          <a:endParaRPr lang="pt-BR" sz="1200" b="0">
            <a:latin typeface="Arial Narrow" panose="020B0606020202030204" pitchFamily="34" charset="0"/>
          </a:endParaRPr>
        </a:p>
      </dgm:t>
    </dgm:pt>
    <dgm:pt modelId="{0A12ACD1-4950-4493-A887-36062239F240}">
      <dgm:prSet phldrT="[Texto]" custT="1"/>
      <dgm:spPr/>
      <dgm:t>
        <a:bodyPr/>
        <a:lstStyle/>
        <a:p>
          <a:pPr algn="ctr"/>
          <a:r>
            <a:rPr lang="pt-BR" sz="1200" b="1" dirty="0">
              <a:latin typeface="Arial Narrow" panose="020B0606020202030204" pitchFamily="34" charset="0"/>
            </a:rPr>
            <a:t>2015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10º lugar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8,7 GW</a:t>
          </a:r>
        </a:p>
      </dgm:t>
    </dgm:pt>
    <dgm:pt modelId="{B5544B47-3D34-482F-A7D3-F7E97A32BD37}" type="parTrans" cxnId="{C17E7ACF-1797-42BB-AE77-F2927D3EEEA5}">
      <dgm:prSet/>
      <dgm:spPr/>
      <dgm:t>
        <a:bodyPr/>
        <a:lstStyle/>
        <a:p>
          <a:endParaRPr lang="pt-BR" sz="1200" b="0">
            <a:latin typeface="Arial Narrow" panose="020B0606020202030204" pitchFamily="34" charset="0"/>
          </a:endParaRPr>
        </a:p>
      </dgm:t>
    </dgm:pt>
    <dgm:pt modelId="{122952C2-A9F8-4F72-A09D-2E5756907221}" type="sibTrans" cxnId="{C17E7ACF-1797-42BB-AE77-F2927D3EEEA5}">
      <dgm:prSet custT="1"/>
      <dgm:spPr/>
      <dgm:t>
        <a:bodyPr/>
        <a:lstStyle/>
        <a:p>
          <a:endParaRPr lang="pt-BR" sz="1200" b="0">
            <a:latin typeface="Arial Narrow" panose="020B0606020202030204" pitchFamily="34" charset="0"/>
          </a:endParaRPr>
        </a:p>
      </dgm:t>
    </dgm:pt>
    <dgm:pt modelId="{1778C74F-CB04-42C8-9DCC-3166988E1AA2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40D5D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2017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8º lugar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12,77 GW</a:t>
          </a:r>
        </a:p>
      </dgm:t>
    </dgm:pt>
    <dgm:pt modelId="{A29F539F-2E67-4DAB-B075-83DB7DE09321}" type="parTrans" cxnId="{13A408D2-1990-4687-A256-3D86A7AA0EB4}">
      <dgm:prSet/>
      <dgm:spPr/>
      <dgm:t>
        <a:bodyPr/>
        <a:lstStyle/>
        <a:p>
          <a:endParaRPr lang="pt-BR" sz="1200" b="0">
            <a:latin typeface="Arial Narrow" panose="020B0606020202030204" pitchFamily="34" charset="0"/>
          </a:endParaRPr>
        </a:p>
      </dgm:t>
    </dgm:pt>
    <dgm:pt modelId="{B2802C90-2AE1-4A7E-ACF7-34A3C159442F}" type="sibTrans" cxnId="{13A408D2-1990-4687-A256-3D86A7AA0EB4}">
      <dgm:prSet custT="1"/>
      <dgm:spPr/>
      <dgm:t>
        <a:bodyPr/>
        <a:lstStyle/>
        <a:p>
          <a:endParaRPr lang="pt-BR" sz="1200" b="0">
            <a:latin typeface="Arial Narrow" panose="020B0606020202030204" pitchFamily="34" charset="0"/>
          </a:endParaRPr>
        </a:p>
      </dgm:t>
    </dgm:pt>
    <dgm:pt modelId="{0C975B38-645C-43A0-9BBC-6CA2FAD0DBD7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40D5D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2018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8º lugar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14,71 GW</a:t>
          </a:r>
        </a:p>
      </dgm:t>
    </dgm:pt>
    <dgm:pt modelId="{3754764C-E4EA-44B2-BD0D-434C564D573E}" type="parTrans" cxnId="{8808901A-D5A2-45C0-945D-B9186034372D}">
      <dgm:prSet/>
      <dgm:spPr/>
      <dgm:t>
        <a:bodyPr/>
        <a:lstStyle/>
        <a:p>
          <a:endParaRPr lang="pt-BR" sz="1200"/>
        </a:p>
      </dgm:t>
    </dgm:pt>
    <dgm:pt modelId="{7EE26E54-8EFB-42B5-AE80-39AF388C9788}" type="sibTrans" cxnId="{8808901A-D5A2-45C0-945D-B9186034372D}">
      <dgm:prSet/>
      <dgm:spPr/>
      <dgm:t>
        <a:bodyPr/>
        <a:lstStyle/>
        <a:p>
          <a:endParaRPr lang="pt-BR" sz="1200"/>
        </a:p>
      </dgm:t>
    </dgm:pt>
    <dgm:pt modelId="{4199F188-17A7-485D-ABDF-AA5D29A4BB11}">
      <dgm:prSet phldrT="[Texto]"/>
      <dgm:spPr/>
      <dgm:t>
        <a:bodyPr/>
        <a:lstStyle/>
        <a:p>
          <a:r>
            <a:rPr lang="pt-BR" b="1" dirty="0">
              <a:latin typeface="Arial Narrow" panose="020B0606020202030204" pitchFamily="34" charset="0"/>
            </a:rPr>
            <a:t>2013</a:t>
          </a:r>
          <a:br>
            <a:rPr lang="pt-BR" b="0" dirty="0">
              <a:latin typeface="Arial Narrow" panose="020B0606020202030204" pitchFamily="34" charset="0"/>
            </a:rPr>
          </a:br>
          <a:r>
            <a:rPr lang="pt-BR" b="0" dirty="0">
              <a:latin typeface="Arial Narrow" panose="020B0606020202030204" pitchFamily="34" charset="0"/>
            </a:rPr>
            <a:t>13º lugar</a:t>
          </a:r>
          <a:br>
            <a:rPr lang="pt-BR" b="0" dirty="0">
              <a:latin typeface="Arial Narrow" panose="020B0606020202030204" pitchFamily="34" charset="0"/>
            </a:rPr>
          </a:br>
          <a:r>
            <a:rPr lang="pt-BR" b="0" dirty="0">
              <a:latin typeface="Arial Narrow" panose="020B0606020202030204" pitchFamily="34" charset="0"/>
            </a:rPr>
            <a:t>3,4 GW</a:t>
          </a:r>
        </a:p>
      </dgm:t>
    </dgm:pt>
    <dgm:pt modelId="{33665D95-A26D-4FBD-8044-6E27A1E72AE1}" type="parTrans" cxnId="{D995173F-6890-40BB-A274-4B2B8A1BA018}">
      <dgm:prSet/>
      <dgm:spPr/>
      <dgm:t>
        <a:bodyPr/>
        <a:lstStyle/>
        <a:p>
          <a:endParaRPr lang="pt-BR"/>
        </a:p>
      </dgm:t>
    </dgm:pt>
    <dgm:pt modelId="{62CEAE68-1D19-4991-8FEF-8DE51205D9AB}" type="sibTrans" cxnId="{D995173F-6890-40BB-A274-4B2B8A1BA018}">
      <dgm:prSet/>
      <dgm:spPr/>
      <dgm:t>
        <a:bodyPr/>
        <a:lstStyle/>
        <a:p>
          <a:endParaRPr lang="pt-BR"/>
        </a:p>
      </dgm:t>
    </dgm:pt>
    <dgm:pt modelId="{EA6D65A2-A05F-4904-9E4A-76A01475E771}" type="pres">
      <dgm:prSet presAssocID="{5C8E9CAB-613C-4866-AE17-876C4A25E04B}" presName="Name0" presStyleCnt="0">
        <dgm:presLayoutVars>
          <dgm:dir/>
          <dgm:resizeHandles val="exact"/>
        </dgm:presLayoutVars>
      </dgm:prSet>
      <dgm:spPr/>
    </dgm:pt>
    <dgm:pt modelId="{970205B9-93C7-461D-A34D-67F1CE0C4D66}" type="pres">
      <dgm:prSet presAssocID="{88E43BE9-7D6A-4855-A52B-A78EED1668BC}" presName="node" presStyleLbl="node1" presStyleIdx="0" presStyleCnt="7">
        <dgm:presLayoutVars>
          <dgm:bulletEnabled val="1"/>
        </dgm:presLayoutVars>
      </dgm:prSet>
      <dgm:spPr/>
    </dgm:pt>
    <dgm:pt modelId="{89046B95-47BD-4A9B-A0B3-81D382B91A3C}" type="pres">
      <dgm:prSet presAssocID="{D6AF66D5-D197-4183-9ED6-A596894E602C}" presName="sibTrans" presStyleLbl="sibTrans2D1" presStyleIdx="0" presStyleCnt="6"/>
      <dgm:spPr/>
    </dgm:pt>
    <dgm:pt modelId="{094DAEC1-A863-4ACB-9C14-AECAD9D7813A}" type="pres">
      <dgm:prSet presAssocID="{D6AF66D5-D197-4183-9ED6-A596894E602C}" presName="connectorText" presStyleLbl="sibTrans2D1" presStyleIdx="0" presStyleCnt="6"/>
      <dgm:spPr/>
    </dgm:pt>
    <dgm:pt modelId="{690B909F-D1F3-48B3-903C-6963F3BF323B}" type="pres">
      <dgm:prSet presAssocID="{4199F188-17A7-485D-ABDF-AA5D29A4BB11}" presName="node" presStyleLbl="node1" presStyleIdx="1" presStyleCnt="7">
        <dgm:presLayoutVars>
          <dgm:bulletEnabled val="1"/>
        </dgm:presLayoutVars>
      </dgm:prSet>
      <dgm:spPr/>
    </dgm:pt>
    <dgm:pt modelId="{77F7AB07-CE96-4BFE-929D-1F82CC6A2D9E}" type="pres">
      <dgm:prSet presAssocID="{62CEAE68-1D19-4991-8FEF-8DE51205D9AB}" presName="sibTrans" presStyleLbl="sibTrans2D1" presStyleIdx="1" presStyleCnt="6"/>
      <dgm:spPr/>
    </dgm:pt>
    <dgm:pt modelId="{30DBBBA5-4380-4BE3-A718-6F05F9FF1F90}" type="pres">
      <dgm:prSet presAssocID="{62CEAE68-1D19-4991-8FEF-8DE51205D9AB}" presName="connectorText" presStyleLbl="sibTrans2D1" presStyleIdx="1" presStyleCnt="6"/>
      <dgm:spPr/>
    </dgm:pt>
    <dgm:pt modelId="{6468CDC8-A777-4B5C-AA7E-272576E9B2D5}" type="pres">
      <dgm:prSet presAssocID="{0AE7C062-B06D-4C18-817E-32AB701A1DE5}" presName="node" presStyleLbl="node1" presStyleIdx="2" presStyleCnt="7">
        <dgm:presLayoutVars>
          <dgm:bulletEnabled val="1"/>
        </dgm:presLayoutVars>
      </dgm:prSet>
      <dgm:spPr/>
    </dgm:pt>
    <dgm:pt modelId="{A67D053D-A342-4293-9755-68ABE3DEC225}" type="pres">
      <dgm:prSet presAssocID="{2D97E1FF-3509-46C3-9AC5-0209EB687B08}" presName="sibTrans" presStyleLbl="sibTrans2D1" presStyleIdx="2" presStyleCnt="6"/>
      <dgm:spPr/>
    </dgm:pt>
    <dgm:pt modelId="{C9049B59-96CA-43FE-B9AD-B80C51B4EA87}" type="pres">
      <dgm:prSet presAssocID="{2D97E1FF-3509-46C3-9AC5-0209EB687B08}" presName="connectorText" presStyleLbl="sibTrans2D1" presStyleIdx="2" presStyleCnt="6"/>
      <dgm:spPr/>
    </dgm:pt>
    <dgm:pt modelId="{5EFBCE34-4E97-45A1-9637-CE9A4C73728D}" type="pres">
      <dgm:prSet presAssocID="{0A12ACD1-4950-4493-A887-36062239F240}" presName="node" presStyleLbl="node1" presStyleIdx="3" presStyleCnt="7">
        <dgm:presLayoutVars>
          <dgm:bulletEnabled val="1"/>
        </dgm:presLayoutVars>
      </dgm:prSet>
      <dgm:spPr/>
    </dgm:pt>
    <dgm:pt modelId="{5176ADD4-90FE-4C44-9332-6526C9E7EBDA}" type="pres">
      <dgm:prSet presAssocID="{122952C2-A9F8-4F72-A09D-2E5756907221}" presName="sibTrans" presStyleLbl="sibTrans2D1" presStyleIdx="3" presStyleCnt="6"/>
      <dgm:spPr/>
    </dgm:pt>
    <dgm:pt modelId="{55F1D266-7162-43A4-B187-301867BD4BA6}" type="pres">
      <dgm:prSet presAssocID="{122952C2-A9F8-4F72-A09D-2E5756907221}" presName="connectorText" presStyleLbl="sibTrans2D1" presStyleIdx="3" presStyleCnt="6"/>
      <dgm:spPr/>
    </dgm:pt>
    <dgm:pt modelId="{66B48A9C-E13B-4427-93F3-4B38992379DC}" type="pres">
      <dgm:prSet presAssocID="{7CD28C11-7C78-4C4B-831F-F548A34D913C}" presName="node" presStyleLbl="node1" presStyleIdx="4" presStyleCnt="7">
        <dgm:presLayoutVars>
          <dgm:bulletEnabled val="1"/>
        </dgm:presLayoutVars>
      </dgm:prSet>
      <dgm:spPr/>
    </dgm:pt>
    <dgm:pt modelId="{569AE915-B371-4AEF-9599-41D148D9B5B0}" type="pres">
      <dgm:prSet presAssocID="{576140D1-4E84-4617-A0BF-FBF415C695C7}" presName="sibTrans" presStyleLbl="sibTrans2D1" presStyleIdx="4" presStyleCnt="6"/>
      <dgm:spPr/>
    </dgm:pt>
    <dgm:pt modelId="{7CF03FA5-6099-4D9B-AA46-8816DBC96D6E}" type="pres">
      <dgm:prSet presAssocID="{576140D1-4E84-4617-A0BF-FBF415C695C7}" presName="connectorText" presStyleLbl="sibTrans2D1" presStyleIdx="4" presStyleCnt="6"/>
      <dgm:spPr/>
    </dgm:pt>
    <dgm:pt modelId="{F6D0B01F-D9BD-4018-830D-1A9E7F1B4AB5}" type="pres">
      <dgm:prSet presAssocID="{1778C74F-CB04-42C8-9DCC-3166988E1AA2}" presName="node" presStyleLbl="node1" presStyleIdx="5" presStyleCnt="7">
        <dgm:presLayoutVars>
          <dgm:bulletEnabled val="1"/>
        </dgm:presLayoutVars>
      </dgm:prSet>
      <dgm:spPr/>
    </dgm:pt>
    <dgm:pt modelId="{84EB009E-E0BC-40F0-BC01-E349702BC708}" type="pres">
      <dgm:prSet presAssocID="{B2802C90-2AE1-4A7E-ACF7-34A3C159442F}" presName="sibTrans" presStyleLbl="sibTrans2D1" presStyleIdx="5" presStyleCnt="6"/>
      <dgm:spPr/>
    </dgm:pt>
    <dgm:pt modelId="{9AD0AF1E-0330-4521-AD4E-34C0BD079149}" type="pres">
      <dgm:prSet presAssocID="{B2802C90-2AE1-4A7E-ACF7-34A3C159442F}" presName="connectorText" presStyleLbl="sibTrans2D1" presStyleIdx="5" presStyleCnt="6"/>
      <dgm:spPr/>
    </dgm:pt>
    <dgm:pt modelId="{00B458F2-6482-48C2-8805-CED6046860E8}" type="pres">
      <dgm:prSet presAssocID="{0C975B38-645C-43A0-9BBC-6CA2FAD0DBD7}" presName="node" presStyleLbl="node1" presStyleIdx="6" presStyleCnt="7">
        <dgm:presLayoutVars>
          <dgm:bulletEnabled val="1"/>
        </dgm:presLayoutVars>
      </dgm:prSet>
      <dgm:spPr/>
    </dgm:pt>
  </dgm:ptLst>
  <dgm:cxnLst>
    <dgm:cxn modelId="{E430D312-7765-464E-9E2D-3252A6519D1A}" type="presOf" srcId="{88E43BE9-7D6A-4855-A52B-A78EED1668BC}" destId="{970205B9-93C7-461D-A34D-67F1CE0C4D66}" srcOrd="0" destOrd="0" presId="urn:microsoft.com/office/officeart/2005/8/layout/process1"/>
    <dgm:cxn modelId="{223D1217-A482-4030-B0DF-3298CAC8FB0E}" type="presOf" srcId="{4199F188-17A7-485D-ABDF-AA5D29A4BB11}" destId="{690B909F-D1F3-48B3-903C-6963F3BF323B}" srcOrd="0" destOrd="0" presId="urn:microsoft.com/office/officeart/2005/8/layout/process1"/>
    <dgm:cxn modelId="{8808901A-D5A2-45C0-945D-B9186034372D}" srcId="{5C8E9CAB-613C-4866-AE17-876C4A25E04B}" destId="{0C975B38-645C-43A0-9BBC-6CA2FAD0DBD7}" srcOrd="6" destOrd="0" parTransId="{3754764C-E4EA-44B2-BD0D-434C564D573E}" sibTransId="{7EE26E54-8EFB-42B5-AE80-39AF388C9788}"/>
    <dgm:cxn modelId="{01FE4B1B-2C50-4E7A-9D28-A234D3B4C2C7}" type="presOf" srcId="{62CEAE68-1D19-4991-8FEF-8DE51205D9AB}" destId="{77F7AB07-CE96-4BFE-929D-1F82CC6A2D9E}" srcOrd="0" destOrd="0" presId="urn:microsoft.com/office/officeart/2005/8/layout/process1"/>
    <dgm:cxn modelId="{DE4FFE33-729B-49E3-A1AD-B62154605F43}" type="presOf" srcId="{576140D1-4E84-4617-A0BF-FBF415C695C7}" destId="{569AE915-B371-4AEF-9599-41D148D9B5B0}" srcOrd="0" destOrd="0" presId="urn:microsoft.com/office/officeart/2005/8/layout/process1"/>
    <dgm:cxn modelId="{502C9537-BDB3-49CF-AD68-70D705A7DF6B}" type="presOf" srcId="{122952C2-A9F8-4F72-A09D-2E5756907221}" destId="{55F1D266-7162-43A4-B187-301867BD4BA6}" srcOrd="1" destOrd="0" presId="urn:microsoft.com/office/officeart/2005/8/layout/process1"/>
    <dgm:cxn modelId="{A8885B3C-A158-4F54-ACAE-D8098C825DB2}" type="presOf" srcId="{1778C74F-CB04-42C8-9DCC-3166988E1AA2}" destId="{F6D0B01F-D9BD-4018-830D-1A9E7F1B4AB5}" srcOrd="0" destOrd="0" presId="urn:microsoft.com/office/officeart/2005/8/layout/process1"/>
    <dgm:cxn modelId="{1E6E623D-352B-469F-A310-8F0226334F0D}" type="presOf" srcId="{B2802C90-2AE1-4A7E-ACF7-34A3C159442F}" destId="{84EB009E-E0BC-40F0-BC01-E349702BC708}" srcOrd="0" destOrd="0" presId="urn:microsoft.com/office/officeart/2005/8/layout/process1"/>
    <dgm:cxn modelId="{D995173F-6890-40BB-A274-4B2B8A1BA018}" srcId="{5C8E9CAB-613C-4866-AE17-876C4A25E04B}" destId="{4199F188-17A7-485D-ABDF-AA5D29A4BB11}" srcOrd="1" destOrd="0" parTransId="{33665D95-A26D-4FBD-8044-6E27A1E72AE1}" sibTransId="{62CEAE68-1D19-4991-8FEF-8DE51205D9AB}"/>
    <dgm:cxn modelId="{B662CF65-BF86-4665-B584-2DF900E75D96}" type="presOf" srcId="{5C8E9CAB-613C-4866-AE17-876C4A25E04B}" destId="{EA6D65A2-A05F-4904-9E4A-76A01475E771}" srcOrd="0" destOrd="0" presId="urn:microsoft.com/office/officeart/2005/8/layout/process1"/>
    <dgm:cxn modelId="{F7F2EB48-16C3-4397-B45D-B4AF3B42BC94}" type="presOf" srcId="{62CEAE68-1D19-4991-8FEF-8DE51205D9AB}" destId="{30DBBBA5-4380-4BE3-A718-6F05F9FF1F90}" srcOrd="1" destOrd="0" presId="urn:microsoft.com/office/officeart/2005/8/layout/process1"/>
    <dgm:cxn modelId="{296C894C-8D0F-48F5-80AD-A08BA560E3E1}" type="presOf" srcId="{D6AF66D5-D197-4183-9ED6-A596894E602C}" destId="{89046B95-47BD-4A9B-A0B3-81D382B91A3C}" srcOrd="0" destOrd="0" presId="urn:microsoft.com/office/officeart/2005/8/layout/process1"/>
    <dgm:cxn modelId="{5464346E-7340-42A4-A3DB-5FA9EDEE213F}" type="presOf" srcId="{0AE7C062-B06D-4C18-817E-32AB701A1DE5}" destId="{6468CDC8-A777-4B5C-AA7E-272576E9B2D5}" srcOrd="0" destOrd="0" presId="urn:microsoft.com/office/officeart/2005/8/layout/process1"/>
    <dgm:cxn modelId="{4F2D9771-8CD4-408B-A479-5A418A1DC1F6}" type="presOf" srcId="{D6AF66D5-D197-4183-9ED6-A596894E602C}" destId="{094DAEC1-A863-4ACB-9C14-AECAD9D7813A}" srcOrd="1" destOrd="0" presId="urn:microsoft.com/office/officeart/2005/8/layout/process1"/>
    <dgm:cxn modelId="{9AF20E75-32D9-4150-8E08-9FEEED3F02AE}" srcId="{5C8E9CAB-613C-4866-AE17-876C4A25E04B}" destId="{0AE7C062-B06D-4C18-817E-32AB701A1DE5}" srcOrd="2" destOrd="0" parTransId="{D9C3631E-61A4-4B83-8B71-1EC133D4B33F}" sibTransId="{2D97E1FF-3509-46C3-9AC5-0209EB687B08}"/>
    <dgm:cxn modelId="{4216F67E-DD4D-4EF3-B417-504336D47C36}" type="presOf" srcId="{0C975B38-645C-43A0-9BBC-6CA2FAD0DBD7}" destId="{00B458F2-6482-48C2-8805-CED6046860E8}" srcOrd="0" destOrd="0" presId="urn:microsoft.com/office/officeart/2005/8/layout/process1"/>
    <dgm:cxn modelId="{C615AFA2-99E0-4CA7-A12E-CF29A266FBE9}" type="presOf" srcId="{7CD28C11-7C78-4C4B-831F-F548A34D913C}" destId="{66B48A9C-E13B-4427-93F3-4B38992379DC}" srcOrd="0" destOrd="0" presId="urn:microsoft.com/office/officeart/2005/8/layout/process1"/>
    <dgm:cxn modelId="{EEC0E7A4-CB76-47B1-AA7F-6E154D076915}" type="presOf" srcId="{B2802C90-2AE1-4A7E-ACF7-34A3C159442F}" destId="{9AD0AF1E-0330-4521-AD4E-34C0BD079149}" srcOrd="1" destOrd="0" presId="urn:microsoft.com/office/officeart/2005/8/layout/process1"/>
    <dgm:cxn modelId="{AA6DD8BB-306B-4D63-AEBC-63E1B44FEB3F}" srcId="{5C8E9CAB-613C-4866-AE17-876C4A25E04B}" destId="{7CD28C11-7C78-4C4B-831F-F548A34D913C}" srcOrd="4" destOrd="0" parTransId="{673FF393-4872-411B-BC93-DB67CDBCC956}" sibTransId="{576140D1-4E84-4617-A0BF-FBF415C695C7}"/>
    <dgm:cxn modelId="{C17E7ACF-1797-42BB-AE77-F2927D3EEEA5}" srcId="{5C8E9CAB-613C-4866-AE17-876C4A25E04B}" destId="{0A12ACD1-4950-4493-A887-36062239F240}" srcOrd="3" destOrd="0" parTransId="{B5544B47-3D34-482F-A7D3-F7E97A32BD37}" sibTransId="{122952C2-A9F8-4F72-A09D-2E5756907221}"/>
    <dgm:cxn modelId="{13A408D2-1990-4687-A256-3D86A7AA0EB4}" srcId="{5C8E9CAB-613C-4866-AE17-876C4A25E04B}" destId="{1778C74F-CB04-42C8-9DCC-3166988E1AA2}" srcOrd="5" destOrd="0" parTransId="{A29F539F-2E67-4DAB-B075-83DB7DE09321}" sibTransId="{B2802C90-2AE1-4A7E-ACF7-34A3C159442F}"/>
    <dgm:cxn modelId="{8010E4DB-58E0-4A26-B222-407C3D10A34D}" type="presOf" srcId="{0A12ACD1-4950-4493-A887-36062239F240}" destId="{5EFBCE34-4E97-45A1-9637-CE9A4C73728D}" srcOrd="0" destOrd="0" presId="urn:microsoft.com/office/officeart/2005/8/layout/process1"/>
    <dgm:cxn modelId="{EA50CDE0-2759-420F-8302-2E11C490122F}" type="presOf" srcId="{576140D1-4E84-4617-A0BF-FBF415C695C7}" destId="{7CF03FA5-6099-4D9B-AA46-8816DBC96D6E}" srcOrd="1" destOrd="0" presId="urn:microsoft.com/office/officeart/2005/8/layout/process1"/>
    <dgm:cxn modelId="{949954E4-BDCC-4C34-A0FD-A5B5D724512E}" type="presOf" srcId="{122952C2-A9F8-4F72-A09D-2E5756907221}" destId="{5176ADD4-90FE-4C44-9332-6526C9E7EBDA}" srcOrd="0" destOrd="0" presId="urn:microsoft.com/office/officeart/2005/8/layout/process1"/>
    <dgm:cxn modelId="{B02DC5EB-D7EB-4F43-B324-2F04A98F9EA5}" type="presOf" srcId="{2D97E1FF-3509-46C3-9AC5-0209EB687B08}" destId="{C9049B59-96CA-43FE-B9AD-B80C51B4EA87}" srcOrd="1" destOrd="0" presId="urn:microsoft.com/office/officeart/2005/8/layout/process1"/>
    <dgm:cxn modelId="{014E4AF2-3E12-4ACD-8B6D-B1D7C247E556}" srcId="{5C8E9CAB-613C-4866-AE17-876C4A25E04B}" destId="{88E43BE9-7D6A-4855-A52B-A78EED1668BC}" srcOrd="0" destOrd="0" parTransId="{F5922E64-CC0C-4A04-95B9-EEA21CA6A21E}" sibTransId="{D6AF66D5-D197-4183-9ED6-A596894E602C}"/>
    <dgm:cxn modelId="{1CB518FB-68EF-47C2-9947-2CC71EB624F0}" type="presOf" srcId="{2D97E1FF-3509-46C3-9AC5-0209EB687B08}" destId="{A67D053D-A342-4293-9755-68ABE3DEC225}" srcOrd="0" destOrd="0" presId="urn:microsoft.com/office/officeart/2005/8/layout/process1"/>
    <dgm:cxn modelId="{9FA22862-9B9F-4F83-BACA-A42B2D044BDA}" type="presParOf" srcId="{EA6D65A2-A05F-4904-9E4A-76A01475E771}" destId="{970205B9-93C7-461D-A34D-67F1CE0C4D66}" srcOrd="0" destOrd="0" presId="urn:microsoft.com/office/officeart/2005/8/layout/process1"/>
    <dgm:cxn modelId="{652372E3-65FA-439D-B84D-E1E8309B970E}" type="presParOf" srcId="{EA6D65A2-A05F-4904-9E4A-76A01475E771}" destId="{89046B95-47BD-4A9B-A0B3-81D382B91A3C}" srcOrd="1" destOrd="0" presId="urn:microsoft.com/office/officeart/2005/8/layout/process1"/>
    <dgm:cxn modelId="{D7A67262-D233-4C9A-8CA8-8C45788EDC1A}" type="presParOf" srcId="{89046B95-47BD-4A9B-A0B3-81D382B91A3C}" destId="{094DAEC1-A863-4ACB-9C14-AECAD9D7813A}" srcOrd="0" destOrd="0" presId="urn:microsoft.com/office/officeart/2005/8/layout/process1"/>
    <dgm:cxn modelId="{DDFB6015-B18A-4DF7-8BE0-EDD1C0C238AF}" type="presParOf" srcId="{EA6D65A2-A05F-4904-9E4A-76A01475E771}" destId="{690B909F-D1F3-48B3-903C-6963F3BF323B}" srcOrd="2" destOrd="0" presId="urn:microsoft.com/office/officeart/2005/8/layout/process1"/>
    <dgm:cxn modelId="{28C2CB7A-6552-47CE-98C6-1AE990037154}" type="presParOf" srcId="{EA6D65A2-A05F-4904-9E4A-76A01475E771}" destId="{77F7AB07-CE96-4BFE-929D-1F82CC6A2D9E}" srcOrd="3" destOrd="0" presId="urn:microsoft.com/office/officeart/2005/8/layout/process1"/>
    <dgm:cxn modelId="{AA33FE4B-84D4-42B6-851E-113F8A3E78D7}" type="presParOf" srcId="{77F7AB07-CE96-4BFE-929D-1F82CC6A2D9E}" destId="{30DBBBA5-4380-4BE3-A718-6F05F9FF1F90}" srcOrd="0" destOrd="0" presId="urn:microsoft.com/office/officeart/2005/8/layout/process1"/>
    <dgm:cxn modelId="{D3255EAA-C7F5-47A0-B9C8-F40B9CAA7960}" type="presParOf" srcId="{EA6D65A2-A05F-4904-9E4A-76A01475E771}" destId="{6468CDC8-A777-4B5C-AA7E-272576E9B2D5}" srcOrd="4" destOrd="0" presId="urn:microsoft.com/office/officeart/2005/8/layout/process1"/>
    <dgm:cxn modelId="{65557A4E-0868-43E1-B21E-7E741B42D819}" type="presParOf" srcId="{EA6D65A2-A05F-4904-9E4A-76A01475E771}" destId="{A67D053D-A342-4293-9755-68ABE3DEC225}" srcOrd="5" destOrd="0" presId="urn:microsoft.com/office/officeart/2005/8/layout/process1"/>
    <dgm:cxn modelId="{1F4636B8-45F7-46B4-955E-F6BD56EB937E}" type="presParOf" srcId="{A67D053D-A342-4293-9755-68ABE3DEC225}" destId="{C9049B59-96CA-43FE-B9AD-B80C51B4EA87}" srcOrd="0" destOrd="0" presId="urn:microsoft.com/office/officeart/2005/8/layout/process1"/>
    <dgm:cxn modelId="{9706075D-9A9A-4CFB-AFF6-EFB50D6B76C0}" type="presParOf" srcId="{EA6D65A2-A05F-4904-9E4A-76A01475E771}" destId="{5EFBCE34-4E97-45A1-9637-CE9A4C73728D}" srcOrd="6" destOrd="0" presId="urn:microsoft.com/office/officeart/2005/8/layout/process1"/>
    <dgm:cxn modelId="{50CA0859-F5E6-4011-8F86-A70FDBDB580F}" type="presParOf" srcId="{EA6D65A2-A05F-4904-9E4A-76A01475E771}" destId="{5176ADD4-90FE-4C44-9332-6526C9E7EBDA}" srcOrd="7" destOrd="0" presId="urn:microsoft.com/office/officeart/2005/8/layout/process1"/>
    <dgm:cxn modelId="{902AA940-7E43-4DF5-A4FA-8E931B2A6A49}" type="presParOf" srcId="{5176ADD4-90FE-4C44-9332-6526C9E7EBDA}" destId="{55F1D266-7162-43A4-B187-301867BD4BA6}" srcOrd="0" destOrd="0" presId="urn:microsoft.com/office/officeart/2005/8/layout/process1"/>
    <dgm:cxn modelId="{2797CFA1-A372-4C51-850E-DF9992550B79}" type="presParOf" srcId="{EA6D65A2-A05F-4904-9E4A-76A01475E771}" destId="{66B48A9C-E13B-4427-93F3-4B38992379DC}" srcOrd="8" destOrd="0" presId="urn:microsoft.com/office/officeart/2005/8/layout/process1"/>
    <dgm:cxn modelId="{F1727177-CA23-46E7-8BB5-AC813177C932}" type="presParOf" srcId="{EA6D65A2-A05F-4904-9E4A-76A01475E771}" destId="{569AE915-B371-4AEF-9599-41D148D9B5B0}" srcOrd="9" destOrd="0" presId="urn:microsoft.com/office/officeart/2005/8/layout/process1"/>
    <dgm:cxn modelId="{DF020696-C488-446B-A25A-E6F32081950C}" type="presParOf" srcId="{569AE915-B371-4AEF-9599-41D148D9B5B0}" destId="{7CF03FA5-6099-4D9B-AA46-8816DBC96D6E}" srcOrd="0" destOrd="0" presId="urn:microsoft.com/office/officeart/2005/8/layout/process1"/>
    <dgm:cxn modelId="{983A3FF7-EF20-4534-B481-DEC2CE08B36B}" type="presParOf" srcId="{EA6D65A2-A05F-4904-9E4A-76A01475E771}" destId="{F6D0B01F-D9BD-4018-830D-1A9E7F1B4AB5}" srcOrd="10" destOrd="0" presId="urn:microsoft.com/office/officeart/2005/8/layout/process1"/>
    <dgm:cxn modelId="{547DEDB6-D330-4839-8D8B-9A68C4695841}" type="presParOf" srcId="{EA6D65A2-A05F-4904-9E4A-76A01475E771}" destId="{84EB009E-E0BC-40F0-BC01-E349702BC708}" srcOrd="11" destOrd="0" presId="urn:microsoft.com/office/officeart/2005/8/layout/process1"/>
    <dgm:cxn modelId="{F6E48BD5-7040-49C9-8D3A-3F64EC4A2E65}" type="presParOf" srcId="{84EB009E-E0BC-40F0-BC01-E349702BC708}" destId="{9AD0AF1E-0330-4521-AD4E-34C0BD079149}" srcOrd="0" destOrd="0" presId="urn:microsoft.com/office/officeart/2005/8/layout/process1"/>
    <dgm:cxn modelId="{C54BC9D1-3810-434D-B5FC-B75E576992D0}" type="presParOf" srcId="{EA6D65A2-A05F-4904-9E4A-76A01475E771}" destId="{00B458F2-6482-48C2-8805-CED6046860E8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8E9CAB-613C-4866-AE17-876C4A25E04B}" type="doc">
      <dgm:prSet loTypeId="urn:microsoft.com/office/officeart/2005/8/layout/process1" loCatId="process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pt-BR"/>
        </a:p>
      </dgm:t>
    </dgm:pt>
    <dgm:pt modelId="{211DFC4E-985D-44D0-9AEB-690B3FDF7712}">
      <dgm:prSet phldrT="[Texto]" custT="1"/>
      <dgm:spPr/>
      <dgm:t>
        <a:bodyPr/>
        <a:lstStyle/>
        <a:p>
          <a:r>
            <a:rPr lang="pt-BR" sz="1200" b="1" dirty="0">
              <a:latin typeface="Arial Narrow" panose="020B0606020202030204" pitchFamily="34" charset="0"/>
            </a:rPr>
            <a:t>2012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8º lugar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1,08 GW</a:t>
          </a:r>
        </a:p>
      </dgm:t>
    </dgm:pt>
    <dgm:pt modelId="{CE7123B0-522F-4476-B1B5-1C8ECACFE975}" type="parTrans" cxnId="{CC9066CC-967B-432C-8B3E-7075E55BD2BF}">
      <dgm:prSet/>
      <dgm:spPr/>
      <dgm:t>
        <a:bodyPr/>
        <a:lstStyle/>
        <a:p>
          <a:endParaRPr lang="pt-BR"/>
        </a:p>
      </dgm:t>
    </dgm:pt>
    <dgm:pt modelId="{9E16A122-35B9-4BD7-8330-745FAD18BE83}" type="sibTrans" cxnId="{CC9066CC-967B-432C-8B3E-7075E55BD2BF}">
      <dgm:prSet/>
      <dgm:spPr/>
      <dgm:t>
        <a:bodyPr/>
        <a:lstStyle/>
        <a:p>
          <a:endParaRPr lang="pt-BR"/>
        </a:p>
      </dgm:t>
    </dgm:pt>
    <dgm:pt modelId="{83C56B55-05A9-4754-81F1-46315C9F48AE}">
      <dgm:prSet phldrT="[Texto]" custT="1"/>
      <dgm:spPr/>
      <dgm:t>
        <a:bodyPr/>
        <a:lstStyle/>
        <a:p>
          <a:r>
            <a:rPr lang="pt-BR" sz="1200" b="1" dirty="0">
              <a:latin typeface="Arial Narrow" panose="020B0606020202030204" pitchFamily="34" charset="0"/>
            </a:rPr>
            <a:t>2014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4º lugar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2,5 GW</a:t>
          </a:r>
        </a:p>
      </dgm:t>
    </dgm:pt>
    <dgm:pt modelId="{1DC3513B-9E6D-4234-A083-F7E084D21BCC}" type="parTrans" cxnId="{BD6D6267-1C0F-4961-8973-A64D79817C8C}">
      <dgm:prSet/>
      <dgm:spPr/>
      <dgm:t>
        <a:bodyPr/>
        <a:lstStyle/>
        <a:p>
          <a:endParaRPr lang="pt-BR"/>
        </a:p>
      </dgm:t>
    </dgm:pt>
    <dgm:pt modelId="{28DA46E5-0522-4DC9-B036-9383BBF2A003}" type="sibTrans" cxnId="{BD6D6267-1C0F-4961-8973-A64D79817C8C}">
      <dgm:prSet/>
      <dgm:spPr/>
      <dgm:t>
        <a:bodyPr/>
        <a:lstStyle/>
        <a:p>
          <a:endParaRPr lang="pt-BR"/>
        </a:p>
      </dgm:t>
    </dgm:pt>
    <dgm:pt modelId="{03530A13-DDD9-454C-BC25-AA308848722A}">
      <dgm:prSet phldrT="[Texto]" custT="1"/>
      <dgm:spPr/>
      <dgm:t>
        <a:bodyPr/>
        <a:lstStyle/>
        <a:p>
          <a:r>
            <a:rPr lang="pt-BR" sz="1200" b="1" dirty="0">
              <a:latin typeface="Arial Narrow" panose="020B0606020202030204" pitchFamily="34" charset="0"/>
            </a:rPr>
            <a:t>2015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4º lugar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2,75 GW</a:t>
          </a:r>
        </a:p>
      </dgm:t>
    </dgm:pt>
    <dgm:pt modelId="{75115E23-0AFC-4F3A-B5EB-756024EC19D6}" type="parTrans" cxnId="{CD6F8701-D755-4ECB-B85B-EA262AFD7C44}">
      <dgm:prSet/>
      <dgm:spPr/>
      <dgm:t>
        <a:bodyPr/>
        <a:lstStyle/>
        <a:p>
          <a:endParaRPr lang="pt-BR"/>
        </a:p>
      </dgm:t>
    </dgm:pt>
    <dgm:pt modelId="{F6264CE1-19F7-4CB1-BAB8-B2BFB21C3EBA}" type="sibTrans" cxnId="{CD6F8701-D755-4ECB-B85B-EA262AFD7C44}">
      <dgm:prSet/>
      <dgm:spPr/>
      <dgm:t>
        <a:bodyPr/>
        <a:lstStyle/>
        <a:p>
          <a:endParaRPr lang="pt-BR"/>
        </a:p>
      </dgm:t>
    </dgm:pt>
    <dgm:pt modelId="{FC6E703C-D0DB-4403-A670-D2A7B2BA2AF8}">
      <dgm:prSet custT="1"/>
      <dgm:spPr/>
      <dgm:t>
        <a:bodyPr/>
        <a:lstStyle/>
        <a:p>
          <a:r>
            <a:rPr lang="pt-BR" sz="1200" b="1" dirty="0">
              <a:latin typeface="Arial Narrow" panose="020B0606020202030204" pitchFamily="34" charset="0"/>
            </a:rPr>
            <a:t>2016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5º lugar</a:t>
          </a:r>
          <a:br>
            <a:rPr lang="pt-BR" sz="1200" b="0" dirty="0">
              <a:latin typeface="Arial Narrow" panose="020B0606020202030204" pitchFamily="34" charset="0"/>
            </a:rPr>
          </a:br>
          <a:r>
            <a:rPr lang="pt-BR" sz="1200" b="0" dirty="0">
              <a:latin typeface="Arial Narrow" panose="020B0606020202030204" pitchFamily="34" charset="0"/>
            </a:rPr>
            <a:t>2,01 GW</a:t>
          </a:r>
        </a:p>
      </dgm:t>
    </dgm:pt>
    <dgm:pt modelId="{D78BB55F-9A6C-4B3F-AFCD-E0858C59F08C}" type="parTrans" cxnId="{7ADC6801-43F9-427A-A47E-BD16E31A59BA}">
      <dgm:prSet/>
      <dgm:spPr/>
      <dgm:t>
        <a:bodyPr/>
        <a:lstStyle/>
        <a:p>
          <a:endParaRPr lang="pt-BR"/>
        </a:p>
      </dgm:t>
    </dgm:pt>
    <dgm:pt modelId="{3587B468-E778-405E-B228-131803491E7B}" type="sibTrans" cxnId="{7ADC6801-43F9-427A-A47E-BD16E31A59BA}">
      <dgm:prSet/>
      <dgm:spPr/>
      <dgm:t>
        <a:bodyPr/>
        <a:lstStyle/>
        <a:p>
          <a:endParaRPr lang="pt-BR"/>
        </a:p>
      </dgm:t>
    </dgm:pt>
    <dgm:pt modelId="{3DA7D596-E16F-40F2-90B1-2A6AB538CF0A}">
      <dgm:prSet phldrT="[Texto]" custT="1"/>
      <dgm:spPr>
        <a:solidFill>
          <a:srgbClr val="40D5D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60960" tIns="60960" rIns="60960" bIns="60960" numCol="1" spcCol="1270" anchor="ctr" anchorCtr="0"/>
        <a:lstStyle/>
        <a:p>
          <a:pPr>
            <a:buNone/>
          </a:pPr>
          <a:r>
            <a:rPr lang="pt-BR" sz="1200" b="1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2017</a:t>
          </a:r>
          <a:br>
            <a:rPr lang="pt-BR" sz="1200" b="1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6º lugar</a:t>
          </a:r>
          <a:br>
            <a:rPr lang="pt-BR" sz="1200" b="1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2,02 GW</a:t>
          </a:r>
        </a:p>
      </dgm:t>
    </dgm:pt>
    <dgm:pt modelId="{24116BE2-34C9-4B11-B69C-69482F5052CF}" type="parTrans" cxnId="{2BA34C48-D53C-4BB9-AEF7-759477EE5017}">
      <dgm:prSet/>
      <dgm:spPr/>
      <dgm:t>
        <a:bodyPr/>
        <a:lstStyle/>
        <a:p>
          <a:endParaRPr lang="pt-BR"/>
        </a:p>
      </dgm:t>
    </dgm:pt>
    <dgm:pt modelId="{044764CE-9341-4989-B5F1-98ECDC5AA20D}" type="sibTrans" cxnId="{2BA34C48-D53C-4BB9-AEF7-759477EE5017}">
      <dgm:prSet/>
      <dgm:spPr/>
      <dgm:t>
        <a:bodyPr/>
        <a:lstStyle/>
        <a:p>
          <a:endParaRPr lang="pt-BR"/>
        </a:p>
      </dgm:t>
    </dgm:pt>
    <dgm:pt modelId="{6CD097A4-9542-4E91-8833-C7E771B16DDB}">
      <dgm:prSet phldrT="[Texto]" custT="1"/>
      <dgm:spPr>
        <a:solidFill>
          <a:srgbClr val="40D5D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60960" tIns="60960" rIns="60960" bIns="60960" numCol="1" spcCol="1270" anchor="ctr" anchorCtr="0"/>
        <a:lstStyle/>
        <a:p>
          <a:pPr>
            <a:buNone/>
          </a:pPr>
          <a:r>
            <a:rPr lang="pt-BR" sz="1200" b="1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2018</a:t>
          </a:r>
          <a:br>
            <a:rPr lang="pt-BR" sz="1200" b="1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5º lugar</a:t>
          </a:r>
          <a:br>
            <a:rPr lang="pt-BR" sz="1200" b="1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1,94 GW</a:t>
          </a:r>
        </a:p>
      </dgm:t>
    </dgm:pt>
    <dgm:pt modelId="{A80366B6-7D9E-46B2-95E6-8EEAD8E68BD2}" type="parTrans" cxnId="{DD57CAA0-CBDD-49DD-9E98-7D4573D208A3}">
      <dgm:prSet/>
      <dgm:spPr/>
      <dgm:t>
        <a:bodyPr/>
        <a:lstStyle/>
        <a:p>
          <a:endParaRPr lang="pt-BR"/>
        </a:p>
      </dgm:t>
    </dgm:pt>
    <dgm:pt modelId="{0412C5E3-1C7F-4307-A062-9B7431CF0ACD}" type="sibTrans" cxnId="{DD57CAA0-CBDD-49DD-9E98-7D4573D208A3}">
      <dgm:prSet/>
      <dgm:spPr/>
      <dgm:t>
        <a:bodyPr/>
        <a:lstStyle/>
        <a:p>
          <a:endParaRPr lang="pt-BR"/>
        </a:p>
      </dgm:t>
    </dgm:pt>
    <dgm:pt modelId="{BDD2CAF6-192B-4B71-A6DB-6DADBAD98929}">
      <dgm:prSet phldrT="[Texto]"/>
      <dgm:spPr/>
      <dgm:t>
        <a:bodyPr/>
        <a:lstStyle/>
        <a:p>
          <a:r>
            <a:rPr lang="pt-BR" b="1" dirty="0">
              <a:latin typeface="Arial Narrow" panose="020B0606020202030204" pitchFamily="34" charset="0"/>
            </a:rPr>
            <a:t>2013</a:t>
          </a:r>
          <a:br>
            <a:rPr lang="pt-BR" b="0" dirty="0">
              <a:latin typeface="Arial Narrow" panose="020B0606020202030204" pitchFamily="34" charset="0"/>
            </a:rPr>
          </a:br>
          <a:r>
            <a:rPr lang="pt-BR" b="0" dirty="0">
              <a:latin typeface="Arial Narrow" panose="020B0606020202030204" pitchFamily="34" charset="0"/>
            </a:rPr>
            <a:t>7º lugar</a:t>
          </a:r>
          <a:br>
            <a:rPr lang="pt-BR" b="0" dirty="0">
              <a:latin typeface="Arial Narrow" panose="020B0606020202030204" pitchFamily="34" charset="0"/>
            </a:rPr>
          </a:br>
          <a:r>
            <a:rPr lang="pt-BR" b="0" dirty="0">
              <a:latin typeface="Arial Narrow" panose="020B0606020202030204" pitchFamily="34" charset="0"/>
            </a:rPr>
            <a:t>0,95 GW</a:t>
          </a:r>
        </a:p>
      </dgm:t>
    </dgm:pt>
    <dgm:pt modelId="{A65508F9-124F-45BA-B816-0A9D35ED9138}" type="parTrans" cxnId="{BF149737-8117-44D7-944F-C3BAE6E0EE23}">
      <dgm:prSet/>
      <dgm:spPr/>
      <dgm:t>
        <a:bodyPr/>
        <a:lstStyle/>
        <a:p>
          <a:endParaRPr lang="pt-BR"/>
        </a:p>
      </dgm:t>
    </dgm:pt>
    <dgm:pt modelId="{4F43C1BD-1017-40FB-976E-CF1C25780FAF}" type="sibTrans" cxnId="{BF149737-8117-44D7-944F-C3BAE6E0EE23}">
      <dgm:prSet/>
      <dgm:spPr/>
      <dgm:t>
        <a:bodyPr/>
        <a:lstStyle/>
        <a:p>
          <a:endParaRPr lang="pt-BR"/>
        </a:p>
      </dgm:t>
    </dgm:pt>
    <dgm:pt modelId="{EA6D65A2-A05F-4904-9E4A-76A01475E771}" type="pres">
      <dgm:prSet presAssocID="{5C8E9CAB-613C-4866-AE17-876C4A25E04B}" presName="Name0" presStyleCnt="0">
        <dgm:presLayoutVars>
          <dgm:dir/>
          <dgm:resizeHandles val="exact"/>
        </dgm:presLayoutVars>
      </dgm:prSet>
      <dgm:spPr/>
    </dgm:pt>
    <dgm:pt modelId="{28EEBE6F-CEFF-4240-AB10-802AF43F2E58}" type="pres">
      <dgm:prSet presAssocID="{211DFC4E-985D-44D0-9AEB-690B3FDF7712}" presName="node" presStyleLbl="node1" presStyleIdx="0" presStyleCnt="7" custScaleY="99876">
        <dgm:presLayoutVars>
          <dgm:bulletEnabled val="1"/>
        </dgm:presLayoutVars>
      </dgm:prSet>
      <dgm:spPr/>
    </dgm:pt>
    <dgm:pt modelId="{2199B21F-8AF1-426B-AB82-34D1AD44C608}" type="pres">
      <dgm:prSet presAssocID="{9E16A122-35B9-4BD7-8330-745FAD18BE83}" presName="sibTrans" presStyleLbl="sibTrans2D1" presStyleIdx="0" presStyleCnt="6"/>
      <dgm:spPr/>
    </dgm:pt>
    <dgm:pt modelId="{DB7EA3E1-C43C-4235-B923-9ECFCD1BE4D3}" type="pres">
      <dgm:prSet presAssocID="{9E16A122-35B9-4BD7-8330-745FAD18BE83}" presName="connectorText" presStyleLbl="sibTrans2D1" presStyleIdx="0" presStyleCnt="6"/>
      <dgm:spPr/>
    </dgm:pt>
    <dgm:pt modelId="{E5124B4A-1738-4866-B770-69C69C800682}" type="pres">
      <dgm:prSet presAssocID="{BDD2CAF6-192B-4B71-A6DB-6DADBAD98929}" presName="node" presStyleLbl="node1" presStyleIdx="1" presStyleCnt="7" custScaleY="99876">
        <dgm:presLayoutVars>
          <dgm:bulletEnabled val="1"/>
        </dgm:presLayoutVars>
      </dgm:prSet>
      <dgm:spPr/>
    </dgm:pt>
    <dgm:pt modelId="{6AFF9B6E-F982-42F3-A425-11104BD26420}" type="pres">
      <dgm:prSet presAssocID="{4F43C1BD-1017-40FB-976E-CF1C25780FAF}" presName="sibTrans" presStyleLbl="sibTrans2D1" presStyleIdx="1" presStyleCnt="6"/>
      <dgm:spPr/>
    </dgm:pt>
    <dgm:pt modelId="{9E0B3647-1660-4234-8F57-837ABBA16E88}" type="pres">
      <dgm:prSet presAssocID="{4F43C1BD-1017-40FB-976E-CF1C25780FAF}" presName="connectorText" presStyleLbl="sibTrans2D1" presStyleIdx="1" presStyleCnt="6"/>
      <dgm:spPr/>
    </dgm:pt>
    <dgm:pt modelId="{9C71E9F5-D009-4E3E-AB05-F6167D18D605}" type="pres">
      <dgm:prSet presAssocID="{83C56B55-05A9-4754-81F1-46315C9F48AE}" presName="node" presStyleLbl="node1" presStyleIdx="2" presStyleCnt="7" custScaleY="99876">
        <dgm:presLayoutVars>
          <dgm:bulletEnabled val="1"/>
        </dgm:presLayoutVars>
      </dgm:prSet>
      <dgm:spPr/>
    </dgm:pt>
    <dgm:pt modelId="{2848E337-C74E-4135-BC84-1D9817649A93}" type="pres">
      <dgm:prSet presAssocID="{28DA46E5-0522-4DC9-B036-9383BBF2A003}" presName="sibTrans" presStyleLbl="sibTrans2D1" presStyleIdx="2" presStyleCnt="6"/>
      <dgm:spPr/>
    </dgm:pt>
    <dgm:pt modelId="{23BCA7FC-8548-4237-866F-A11D64F28640}" type="pres">
      <dgm:prSet presAssocID="{28DA46E5-0522-4DC9-B036-9383BBF2A003}" presName="connectorText" presStyleLbl="sibTrans2D1" presStyleIdx="2" presStyleCnt="6"/>
      <dgm:spPr/>
    </dgm:pt>
    <dgm:pt modelId="{FF024C08-BC51-481B-861A-268B1977F0DD}" type="pres">
      <dgm:prSet presAssocID="{03530A13-DDD9-454C-BC25-AA308848722A}" presName="node" presStyleLbl="node1" presStyleIdx="3" presStyleCnt="7" custScaleY="99876">
        <dgm:presLayoutVars>
          <dgm:bulletEnabled val="1"/>
        </dgm:presLayoutVars>
      </dgm:prSet>
      <dgm:spPr/>
    </dgm:pt>
    <dgm:pt modelId="{7A3D1DAB-A274-4D77-A019-2B0C7CC4B680}" type="pres">
      <dgm:prSet presAssocID="{F6264CE1-19F7-4CB1-BAB8-B2BFB21C3EBA}" presName="sibTrans" presStyleLbl="sibTrans2D1" presStyleIdx="3" presStyleCnt="6"/>
      <dgm:spPr/>
    </dgm:pt>
    <dgm:pt modelId="{11A78B05-E93E-4129-B499-2BB8CABD3431}" type="pres">
      <dgm:prSet presAssocID="{F6264CE1-19F7-4CB1-BAB8-B2BFB21C3EBA}" presName="connectorText" presStyleLbl="sibTrans2D1" presStyleIdx="3" presStyleCnt="6"/>
      <dgm:spPr/>
    </dgm:pt>
    <dgm:pt modelId="{30242BBA-1601-4644-955D-7DCA241EE8EB}" type="pres">
      <dgm:prSet presAssocID="{FC6E703C-D0DB-4403-A670-D2A7B2BA2AF8}" presName="node" presStyleLbl="node1" presStyleIdx="4" presStyleCnt="7" custScaleY="99876">
        <dgm:presLayoutVars>
          <dgm:bulletEnabled val="1"/>
        </dgm:presLayoutVars>
      </dgm:prSet>
      <dgm:spPr/>
    </dgm:pt>
    <dgm:pt modelId="{5BA45856-8A1B-472E-A608-3A56E39F311D}" type="pres">
      <dgm:prSet presAssocID="{3587B468-E778-405E-B228-131803491E7B}" presName="sibTrans" presStyleLbl="sibTrans2D1" presStyleIdx="4" presStyleCnt="6"/>
      <dgm:spPr/>
    </dgm:pt>
    <dgm:pt modelId="{D93BAEB4-4CCF-407F-9656-FA704B6C5BC6}" type="pres">
      <dgm:prSet presAssocID="{3587B468-E778-405E-B228-131803491E7B}" presName="connectorText" presStyleLbl="sibTrans2D1" presStyleIdx="4" presStyleCnt="6"/>
      <dgm:spPr/>
    </dgm:pt>
    <dgm:pt modelId="{03A40E6E-7B2A-404E-8B39-6E83B2AD5F13}" type="pres">
      <dgm:prSet presAssocID="{3DA7D596-E16F-40F2-90B1-2A6AB538CF0A}" presName="node" presStyleLbl="node1" presStyleIdx="5" presStyleCnt="7" custScaleY="99876">
        <dgm:presLayoutVars>
          <dgm:bulletEnabled val="1"/>
        </dgm:presLayoutVars>
      </dgm:prSet>
      <dgm:spPr/>
    </dgm:pt>
    <dgm:pt modelId="{FA1DEB44-42EF-4FFE-9EB7-6596C827B5B0}" type="pres">
      <dgm:prSet presAssocID="{044764CE-9341-4989-B5F1-98ECDC5AA20D}" presName="sibTrans" presStyleLbl="sibTrans2D1" presStyleIdx="5" presStyleCnt="6"/>
      <dgm:spPr/>
    </dgm:pt>
    <dgm:pt modelId="{FE470F21-CC11-4871-A5D4-F950CA6595E1}" type="pres">
      <dgm:prSet presAssocID="{044764CE-9341-4989-B5F1-98ECDC5AA20D}" presName="connectorText" presStyleLbl="sibTrans2D1" presStyleIdx="5" presStyleCnt="6"/>
      <dgm:spPr/>
    </dgm:pt>
    <dgm:pt modelId="{0D3E66FA-63FF-4C43-9DFB-0D3F88328A5D}" type="pres">
      <dgm:prSet presAssocID="{6CD097A4-9542-4E91-8833-C7E771B16DDB}" presName="node" presStyleLbl="node1" presStyleIdx="6" presStyleCnt="7" custScaleY="99876">
        <dgm:presLayoutVars>
          <dgm:bulletEnabled val="1"/>
        </dgm:presLayoutVars>
      </dgm:prSet>
      <dgm:spPr/>
    </dgm:pt>
  </dgm:ptLst>
  <dgm:cxnLst>
    <dgm:cxn modelId="{7ADC6801-43F9-427A-A47E-BD16E31A59BA}" srcId="{5C8E9CAB-613C-4866-AE17-876C4A25E04B}" destId="{FC6E703C-D0DB-4403-A670-D2A7B2BA2AF8}" srcOrd="4" destOrd="0" parTransId="{D78BB55F-9A6C-4B3F-AFCD-E0858C59F08C}" sibTransId="{3587B468-E778-405E-B228-131803491E7B}"/>
    <dgm:cxn modelId="{CD6F8701-D755-4ECB-B85B-EA262AFD7C44}" srcId="{5C8E9CAB-613C-4866-AE17-876C4A25E04B}" destId="{03530A13-DDD9-454C-BC25-AA308848722A}" srcOrd="3" destOrd="0" parTransId="{75115E23-0AFC-4F3A-B5EB-756024EC19D6}" sibTransId="{F6264CE1-19F7-4CB1-BAB8-B2BFB21C3EBA}"/>
    <dgm:cxn modelId="{E65E4113-35E0-4BF4-BA13-81F89E0E416B}" type="presOf" srcId="{28DA46E5-0522-4DC9-B036-9383BBF2A003}" destId="{23BCA7FC-8548-4237-866F-A11D64F28640}" srcOrd="1" destOrd="0" presId="urn:microsoft.com/office/officeart/2005/8/layout/process1"/>
    <dgm:cxn modelId="{45219725-CF04-4D7B-999F-A8F2C24B7238}" type="presOf" srcId="{F6264CE1-19F7-4CB1-BAB8-B2BFB21C3EBA}" destId="{7A3D1DAB-A274-4D77-A019-2B0C7CC4B680}" srcOrd="0" destOrd="0" presId="urn:microsoft.com/office/officeart/2005/8/layout/process1"/>
    <dgm:cxn modelId="{BF149737-8117-44D7-944F-C3BAE6E0EE23}" srcId="{5C8E9CAB-613C-4866-AE17-876C4A25E04B}" destId="{BDD2CAF6-192B-4B71-A6DB-6DADBAD98929}" srcOrd="1" destOrd="0" parTransId="{A65508F9-124F-45BA-B816-0A9D35ED9138}" sibTransId="{4F43C1BD-1017-40FB-976E-CF1C25780FAF}"/>
    <dgm:cxn modelId="{553F9C5B-B65D-4763-9911-8198EF5A81E4}" type="presOf" srcId="{28DA46E5-0522-4DC9-B036-9383BBF2A003}" destId="{2848E337-C74E-4135-BC84-1D9817649A93}" srcOrd="0" destOrd="0" presId="urn:microsoft.com/office/officeart/2005/8/layout/process1"/>
    <dgm:cxn modelId="{088A7D42-2E5E-4B3E-A6CD-E7A2C905BECE}" type="presOf" srcId="{4F43C1BD-1017-40FB-976E-CF1C25780FAF}" destId="{9E0B3647-1660-4234-8F57-837ABBA16E88}" srcOrd="1" destOrd="0" presId="urn:microsoft.com/office/officeart/2005/8/layout/process1"/>
    <dgm:cxn modelId="{B662CF65-BF86-4665-B584-2DF900E75D96}" type="presOf" srcId="{5C8E9CAB-613C-4866-AE17-876C4A25E04B}" destId="{EA6D65A2-A05F-4904-9E4A-76A01475E771}" srcOrd="0" destOrd="0" presId="urn:microsoft.com/office/officeart/2005/8/layout/process1"/>
    <dgm:cxn modelId="{BD6D6267-1C0F-4961-8973-A64D79817C8C}" srcId="{5C8E9CAB-613C-4866-AE17-876C4A25E04B}" destId="{83C56B55-05A9-4754-81F1-46315C9F48AE}" srcOrd="2" destOrd="0" parTransId="{1DC3513B-9E6D-4234-A083-F7E084D21BCC}" sibTransId="{28DA46E5-0522-4DC9-B036-9383BBF2A003}"/>
    <dgm:cxn modelId="{4D512968-DB3A-42A8-9BBB-FBEA2D0554A1}" type="presOf" srcId="{211DFC4E-985D-44D0-9AEB-690B3FDF7712}" destId="{28EEBE6F-CEFF-4240-AB10-802AF43F2E58}" srcOrd="0" destOrd="0" presId="urn:microsoft.com/office/officeart/2005/8/layout/process1"/>
    <dgm:cxn modelId="{2BA34C48-D53C-4BB9-AEF7-759477EE5017}" srcId="{5C8E9CAB-613C-4866-AE17-876C4A25E04B}" destId="{3DA7D596-E16F-40F2-90B1-2A6AB538CF0A}" srcOrd="5" destOrd="0" parTransId="{24116BE2-34C9-4B11-B69C-69482F5052CF}" sibTransId="{044764CE-9341-4989-B5F1-98ECDC5AA20D}"/>
    <dgm:cxn modelId="{8CCFAA69-067B-4C92-A3B3-7EAC2768C2C3}" type="presOf" srcId="{F6264CE1-19F7-4CB1-BAB8-B2BFB21C3EBA}" destId="{11A78B05-E93E-4129-B499-2BB8CABD3431}" srcOrd="1" destOrd="0" presId="urn:microsoft.com/office/officeart/2005/8/layout/process1"/>
    <dgm:cxn modelId="{A11E3772-D008-4287-A722-B3030A759061}" type="presOf" srcId="{83C56B55-05A9-4754-81F1-46315C9F48AE}" destId="{9C71E9F5-D009-4E3E-AB05-F6167D18D605}" srcOrd="0" destOrd="0" presId="urn:microsoft.com/office/officeart/2005/8/layout/process1"/>
    <dgm:cxn modelId="{2F1C6555-BD3A-4859-A74C-3CC5DD994AC2}" type="presOf" srcId="{BDD2CAF6-192B-4B71-A6DB-6DADBAD98929}" destId="{E5124B4A-1738-4866-B770-69C69C800682}" srcOrd="0" destOrd="0" presId="urn:microsoft.com/office/officeart/2005/8/layout/process1"/>
    <dgm:cxn modelId="{B4D19A59-17D8-4AF8-BF21-F3ABB5745B02}" type="presOf" srcId="{9E16A122-35B9-4BD7-8330-745FAD18BE83}" destId="{DB7EA3E1-C43C-4235-B923-9ECFCD1BE4D3}" srcOrd="1" destOrd="0" presId="urn:microsoft.com/office/officeart/2005/8/layout/process1"/>
    <dgm:cxn modelId="{0D34A990-7674-425E-9606-2A7CB09EF9BA}" type="presOf" srcId="{6CD097A4-9542-4E91-8833-C7E771B16DDB}" destId="{0D3E66FA-63FF-4C43-9DFB-0D3F88328A5D}" srcOrd="0" destOrd="0" presId="urn:microsoft.com/office/officeart/2005/8/layout/process1"/>
    <dgm:cxn modelId="{D58CF390-022C-4F67-94AF-C904E9A0B23A}" type="presOf" srcId="{9E16A122-35B9-4BD7-8330-745FAD18BE83}" destId="{2199B21F-8AF1-426B-AB82-34D1AD44C608}" srcOrd="0" destOrd="0" presId="urn:microsoft.com/office/officeart/2005/8/layout/process1"/>
    <dgm:cxn modelId="{29A77492-66C4-418D-80F8-85BD0AE29BEE}" type="presOf" srcId="{044764CE-9341-4989-B5F1-98ECDC5AA20D}" destId="{FA1DEB44-42EF-4FFE-9EB7-6596C827B5B0}" srcOrd="0" destOrd="0" presId="urn:microsoft.com/office/officeart/2005/8/layout/process1"/>
    <dgm:cxn modelId="{DD57CAA0-CBDD-49DD-9E98-7D4573D208A3}" srcId="{5C8E9CAB-613C-4866-AE17-876C4A25E04B}" destId="{6CD097A4-9542-4E91-8833-C7E771B16DDB}" srcOrd="6" destOrd="0" parTransId="{A80366B6-7D9E-46B2-95E6-8EEAD8E68BD2}" sibTransId="{0412C5E3-1C7F-4307-A062-9B7431CF0ACD}"/>
    <dgm:cxn modelId="{97DE97B2-4E8F-47CF-B6F1-9D667D10A0EF}" type="presOf" srcId="{3DA7D596-E16F-40F2-90B1-2A6AB538CF0A}" destId="{03A40E6E-7B2A-404E-8B39-6E83B2AD5F13}" srcOrd="0" destOrd="0" presId="urn:microsoft.com/office/officeart/2005/8/layout/process1"/>
    <dgm:cxn modelId="{CC9066CC-967B-432C-8B3E-7075E55BD2BF}" srcId="{5C8E9CAB-613C-4866-AE17-876C4A25E04B}" destId="{211DFC4E-985D-44D0-9AEB-690B3FDF7712}" srcOrd="0" destOrd="0" parTransId="{CE7123B0-522F-4476-B1B5-1C8ECACFE975}" sibTransId="{9E16A122-35B9-4BD7-8330-745FAD18BE83}"/>
    <dgm:cxn modelId="{D3C84EE3-6CF0-4E2C-86C9-5979FBD4E03B}" type="presOf" srcId="{3587B468-E778-405E-B228-131803491E7B}" destId="{5BA45856-8A1B-472E-A608-3A56E39F311D}" srcOrd="0" destOrd="0" presId="urn:microsoft.com/office/officeart/2005/8/layout/process1"/>
    <dgm:cxn modelId="{DD42F8E8-6272-4873-A7B0-529EEF0BF90F}" type="presOf" srcId="{3587B468-E778-405E-B228-131803491E7B}" destId="{D93BAEB4-4CCF-407F-9656-FA704B6C5BC6}" srcOrd="1" destOrd="0" presId="urn:microsoft.com/office/officeart/2005/8/layout/process1"/>
    <dgm:cxn modelId="{3E5D17EA-16E6-4448-B4B9-90CC8A100F57}" type="presOf" srcId="{FC6E703C-D0DB-4403-A670-D2A7B2BA2AF8}" destId="{30242BBA-1601-4644-955D-7DCA241EE8EB}" srcOrd="0" destOrd="0" presId="urn:microsoft.com/office/officeart/2005/8/layout/process1"/>
    <dgm:cxn modelId="{A3E3D2EC-52C6-4861-9C0B-226D1D382A0C}" type="presOf" srcId="{03530A13-DDD9-454C-BC25-AA308848722A}" destId="{FF024C08-BC51-481B-861A-268B1977F0DD}" srcOrd="0" destOrd="0" presId="urn:microsoft.com/office/officeart/2005/8/layout/process1"/>
    <dgm:cxn modelId="{BE71D1F7-F15F-41F8-B603-F03B7F16BBDF}" type="presOf" srcId="{4F43C1BD-1017-40FB-976E-CF1C25780FAF}" destId="{6AFF9B6E-F982-42F3-A425-11104BD26420}" srcOrd="0" destOrd="0" presId="urn:microsoft.com/office/officeart/2005/8/layout/process1"/>
    <dgm:cxn modelId="{BE2543FA-AA77-43D7-8ED1-3AA0C14A5FE2}" type="presOf" srcId="{044764CE-9341-4989-B5F1-98ECDC5AA20D}" destId="{FE470F21-CC11-4871-A5D4-F950CA6595E1}" srcOrd="1" destOrd="0" presId="urn:microsoft.com/office/officeart/2005/8/layout/process1"/>
    <dgm:cxn modelId="{36122C21-6FDB-4086-8B95-9EDB93FB25F5}" type="presParOf" srcId="{EA6D65A2-A05F-4904-9E4A-76A01475E771}" destId="{28EEBE6F-CEFF-4240-AB10-802AF43F2E58}" srcOrd="0" destOrd="0" presId="urn:microsoft.com/office/officeart/2005/8/layout/process1"/>
    <dgm:cxn modelId="{66740121-DC5C-401A-9BC0-CBE3CC29A1E7}" type="presParOf" srcId="{EA6D65A2-A05F-4904-9E4A-76A01475E771}" destId="{2199B21F-8AF1-426B-AB82-34D1AD44C608}" srcOrd="1" destOrd="0" presId="urn:microsoft.com/office/officeart/2005/8/layout/process1"/>
    <dgm:cxn modelId="{5F3210AA-7214-49ED-8421-73349AE7A103}" type="presParOf" srcId="{2199B21F-8AF1-426B-AB82-34D1AD44C608}" destId="{DB7EA3E1-C43C-4235-B923-9ECFCD1BE4D3}" srcOrd="0" destOrd="0" presId="urn:microsoft.com/office/officeart/2005/8/layout/process1"/>
    <dgm:cxn modelId="{52E2B261-1792-4D9A-B6E9-AE08CF681EB5}" type="presParOf" srcId="{EA6D65A2-A05F-4904-9E4A-76A01475E771}" destId="{E5124B4A-1738-4866-B770-69C69C800682}" srcOrd="2" destOrd="0" presId="urn:microsoft.com/office/officeart/2005/8/layout/process1"/>
    <dgm:cxn modelId="{B9ABFB9A-8AAE-473D-814F-6FA645E8099A}" type="presParOf" srcId="{EA6D65A2-A05F-4904-9E4A-76A01475E771}" destId="{6AFF9B6E-F982-42F3-A425-11104BD26420}" srcOrd="3" destOrd="0" presId="urn:microsoft.com/office/officeart/2005/8/layout/process1"/>
    <dgm:cxn modelId="{9439F3F5-3712-4CBD-A4C8-DB1C54C15B5B}" type="presParOf" srcId="{6AFF9B6E-F982-42F3-A425-11104BD26420}" destId="{9E0B3647-1660-4234-8F57-837ABBA16E88}" srcOrd="0" destOrd="0" presId="urn:microsoft.com/office/officeart/2005/8/layout/process1"/>
    <dgm:cxn modelId="{1CE53887-FF34-405F-91FC-457B786989D5}" type="presParOf" srcId="{EA6D65A2-A05F-4904-9E4A-76A01475E771}" destId="{9C71E9F5-D009-4E3E-AB05-F6167D18D605}" srcOrd="4" destOrd="0" presId="urn:microsoft.com/office/officeart/2005/8/layout/process1"/>
    <dgm:cxn modelId="{AF2237F4-F376-43AC-8CF4-F58881543DEF}" type="presParOf" srcId="{EA6D65A2-A05F-4904-9E4A-76A01475E771}" destId="{2848E337-C74E-4135-BC84-1D9817649A93}" srcOrd="5" destOrd="0" presId="urn:microsoft.com/office/officeart/2005/8/layout/process1"/>
    <dgm:cxn modelId="{194A5993-ED36-4E3A-8AF8-1AFA89D04410}" type="presParOf" srcId="{2848E337-C74E-4135-BC84-1D9817649A93}" destId="{23BCA7FC-8548-4237-866F-A11D64F28640}" srcOrd="0" destOrd="0" presId="urn:microsoft.com/office/officeart/2005/8/layout/process1"/>
    <dgm:cxn modelId="{A5C093CB-5B70-48BE-BFD7-A244E0772E3A}" type="presParOf" srcId="{EA6D65A2-A05F-4904-9E4A-76A01475E771}" destId="{FF024C08-BC51-481B-861A-268B1977F0DD}" srcOrd="6" destOrd="0" presId="urn:microsoft.com/office/officeart/2005/8/layout/process1"/>
    <dgm:cxn modelId="{8ED29895-FD20-41D7-9F74-A4800671AD7E}" type="presParOf" srcId="{EA6D65A2-A05F-4904-9E4A-76A01475E771}" destId="{7A3D1DAB-A274-4D77-A019-2B0C7CC4B680}" srcOrd="7" destOrd="0" presId="urn:microsoft.com/office/officeart/2005/8/layout/process1"/>
    <dgm:cxn modelId="{D62B1A5B-3AB4-40C3-918B-D7425E3F3FFE}" type="presParOf" srcId="{7A3D1DAB-A274-4D77-A019-2B0C7CC4B680}" destId="{11A78B05-E93E-4129-B499-2BB8CABD3431}" srcOrd="0" destOrd="0" presId="urn:microsoft.com/office/officeart/2005/8/layout/process1"/>
    <dgm:cxn modelId="{978527BB-DE3D-4AB0-BFBB-DA4E03D41803}" type="presParOf" srcId="{EA6D65A2-A05F-4904-9E4A-76A01475E771}" destId="{30242BBA-1601-4644-955D-7DCA241EE8EB}" srcOrd="8" destOrd="0" presId="urn:microsoft.com/office/officeart/2005/8/layout/process1"/>
    <dgm:cxn modelId="{E731850E-FA80-40B6-BE9B-A3F528CA3B84}" type="presParOf" srcId="{EA6D65A2-A05F-4904-9E4A-76A01475E771}" destId="{5BA45856-8A1B-472E-A608-3A56E39F311D}" srcOrd="9" destOrd="0" presId="urn:microsoft.com/office/officeart/2005/8/layout/process1"/>
    <dgm:cxn modelId="{BDBD4FEE-5EEF-47DD-98DF-16B5D854465D}" type="presParOf" srcId="{5BA45856-8A1B-472E-A608-3A56E39F311D}" destId="{D93BAEB4-4CCF-407F-9656-FA704B6C5BC6}" srcOrd="0" destOrd="0" presId="urn:microsoft.com/office/officeart/2005/8/layout/process1"/>
    <dgm:cxn modelId="{46DAB922-EE3C-489A-8F09-309E042EA9B7}" type="presParOf" srcId="{EA6D65A2-A05F-4904-9E4A-76A01475E771}" destId="{03A40E6E-7B2A-404E-8B39-6E83B2AD5F13}" srcOrd="10" destOrd="0" presId="urn:microsoft.com/office/officeart/2005/8/layout/process1"/>
    <dgm:cxn modelId="{D8F4228A-F05B-4D03-BA1D-7BB834FD0B38}" type="presParOf" srcId="{EA6D65A2-A05F-4904-9E4A-76A01475E771}" destId="{FA1DEB44-42EF-4FFE-9EB7-6596C827B5B0}" srcOrd="11" destOrd="0" presId="urn:microsoft.com/office/officeart/2005/8/layout/process1"/>
    <dgm:cxn modelId="{3E3228F6-26BF-45B2-9326-3078F823AD9E}" type="presParOf" srcId="{FA1DEB44-42EF-4FFE-9EB7-6596C827B5B0}" destId="{FE470F21-CC11-4871-A5D4-F950CA6595E1}" srcOrd="0" destOrd="0" presId="urn:microsoft.com/office/officeart/2005/8/layout/process1"/>
    <dgm:cxn modelId="{C3A1B7CD-37E5-4ECF-BB3C-F7D090FB5D0A}" type="presParOf" srcId="{EA6D65A2-A05F-4904-9E4A-76A01475E771}" destId="{0D3E66FA-63FF-4C43-9DFB-0D3F88328A5D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5A3B3D-0245-4FFF-8450-1DF60F1D6618}" type="doc">
      <dgm:prSet loTypeId="urn:microsoft.com/office/officeart/2005/8/layout/vList2" loCatId="list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pt-BR"/>
        </a:p>
      </dgm:t>
    </dgm:pt>
    <dgm:pt modelId="{19428216-1F6B-4CFF-9560-DD3A0A109F84}">
      <dgm:prSet phldrT="[Texto]"/>
      <dgm:spPr/>
      <dgm:t>
        <a:bodyPr/>
        <a:lstStyle/>
        <a:p>
          <a:pPr algn="ctr"/>
          <a:r>
            <a:rPr lang="pt-BR" b="0" dirty="0">
              <a:latin typeface="Arial Narrow" panose="020B0606020202030204" pitchFamily="34" charset="0"/>
            </a:rPr>
            <a:t>Aerogerador</a:t>
          </a:r>
        </a:p>
      </dgm:t>
    </dgm:pt>
    <dgm:pt modelId="{BD94B0EA-B8F7-4B0E-8E04-13FEDA727302}" type="parTrans" cxnId="{10B4F743-6026-4B69-A250-C2C6C6D33B66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C3ADEB89-724F-4B28-8A33-5F6B68BF7C9F}" type="sibTrans" cxnId="{10B4F743-6026-4B69-A250-C2C6C6D33B66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F51A05C8-68E7-4210-8A01-A7CE2C238954}">
      <dgm:prSet phldrT="[Texto]"/>
      <dgm:spPr/>
      <dgm:t>
        <a:bodyPr/>
        <a:lstStyle/>
        <a:p>
          <a:pPr algn="ctr"/>
          <a:r>
            <a:rPr lang="pt-BR" b="0" dirty="0">
              <a:latin typeface="Arial Narrow" panose="020B0606020202030204" pitchFamily="34" charset="0"/>
            </a:rPr>
            <a:t>Pás</a:t>
          </a:r>
        </a:p>
      </dgm:t>
    </dgm:pt>
    <dgm:pt modelId="{15A923D5-F5D2-47BB-BCAC-E919BC775B5B}" type="parTrans" cxnId="{F37392D3-D6F2-469E-947E-76B4E8FB5B70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CB9DB16C-3D66-4B79-AA16-443310E35C38}" type="sibTrans" cxnId="{F37392D3-D6F2-469E-947E-76B4E8FB5B70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885DA439-C103-4E6C-A8B2-343BB3884DA2}">
      <dgm:prSet phldrT="[Texto]"/>
      <dgm:spPr/>
      <dgm:t>
        <a:bodyPr/>
        <a:lstStyle/>
        <a:p>
          <a:pPr algn="ctr"/>
          <a:r>
            <a:rPr lang="pt-BR" b="0" dirty="0">
              <a:latin typeface="Arial Narrow" panose="020B0606020202030204" pitchFamily="34" charset="0"/>
            </a:rPr>
            <a:t>Torres</a:t>
          </a:r>
        </a:p>
      </dgm:t>
    </dgm:pt>
    <dgm:pt modelId="{38B77179-B95D-465C-A335-6FC68AA98A31}" type="parTrans" cxnId="{B86BCE83-70E1-4933-ABA0-029A4958A6B9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D90EDFDA-52B2-4761-82BB-AB17210DCC04}" type="sibTrans" cxnId="{B86BCE83-70E1-4933-ABA0-029A4958A6B9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BC10B33C-F2DF-4404-91C0-AE4F26054610}">
      <dgm:prSet/>
      <dgm:spPr/>
      <dgm:t>
        <a:bodyPr/>
        <a:lstStyle/>
        <a:p>
          <a:r>
            <a:rPr lang="pt-BR" b="0" dirty="0">
              <a:solidFill>
                <a:schemeClr val="bg1"/>
              </a:solidFill>
              <a:latin typeface="Arial Narrow" panose="020B0606020202030204" pitchFamily="34" charset="0"/>
            </a:rPr>
            <a:t>Acciona</a:t>
          </a:r>
        </a:p>
      </dgm:t>
    </dgm:pt>
    <dgm:pt modelId="{BEC97142-CA26-420F-96B8-024575C2A100}" type="parTrans" cxnId="{887C63D7-0017-4F6C-BD18-97D9655D527B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FC575D24-3DFD-4E77-ACDE-885D37D08246}" type="sibTrans" cxnId="{887C63D7-0017-4F6C-BD18-97D9655D527B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F8C3E7A2-98BF-4CCF-A002-4851AB7601C5}">
      <dgm:prSet/>
      <dgm:spPr/>
      <dgm:t>
        <a:bodyPr/>
        <a:lstStyle/>
        <a:p>
          <a:pPr algn="ctr"/>
          <a:r>
            <a:rPr lang="pt-BR" b="0" dirty="0">
              <a:latin typeface="Arial Narrow" panose="020B0606020202030204" pitchFamily="34" charset="0"/>
            </a:rPr>
            <a:t>Peças e Componentes</a:t>
          </a:r>
        </a:p>
      </dgm:t>
    </dgm:pt>
    <dgm:pt modelId="{F934E8DB-D1A0-4383-BF52-7514038F5EBC}" type="parTrans" cxnId="{F5618FD9-7E3B-4220-9C5B-1C142BFC6861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990A286D-A26A-4DAB-9106-89A65DAE6846}" type="sibTrans" cxnId="{F5618FD9-7E3B-4220-9C5B-1C142BFC6861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A8F12A82-2073-445C-BB08-2392A917283B}">
      <dgm:prSet/>
      <dgm:spPr/>
      <dgm:t>
        <a:bodyPr/>
        <a:lstStyle/>
        <a:p>
          <a:pPr algn="ctr">
            <a:buNone/>
          </a:pPr>
          <a:r>
            <a:rPr lang="pt-BR" b="0" dirty="0" err="1">
              <a:latin typeface="Arial Nova Light" panose="020B0304020202020204" pitchFamily="34" charset="0"/>
            </a:rPr>
            <a:t>Nordex-Acciona</a:t>
          </a:r>
          <a:r>
            <a:rPr lang="pt-BR" b="0" dirty="0">
              <a:latin typeface="Arial Nova Light" panose="020B0304020202020204" pitchFamily="34" charset="0"/>
            </a:rPr>
            <a:t> – Cassol</a:t>
          </a:r>
        </a:p>
      </dgm:t>
    </dgm:pt>
    <dgm:pt modelId="{819E2709-23FF-402C-9C59-C9445520F50F}" type="parTrans" cxnId="{1C7EE630-BD88-4929-B714-8C13EB5EF924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DB89099D-7A3B-4103-8791-559857DA7F5B}" type="sibTrans" cxnId="{1C7EE630-BD88-4929-B714-8C13EB5EF924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3711BF80-7719-47D2-8720-632294EAFFCC}">
      <dgm:prSet/>
      <dgm:spPr/>
      <dgm:t>
        <a:bodyPr/>
        <a:lstStyle/>
        <a:p>
          <a:pPr algn="ctr">
            <a:buNone/>
          </a:pPr>
          <a:r>
            <a:rPr lang="pt-BR" b="0" dirty="0" err="1">
              <a:latin typeface="Arial Nova Light" panose="020B0304020202020204" pitchFamily="34" charset="0"/>
            </a:rPr>
            <a:t>Aeris</a:t>
          </a:r>
          <a:r>
            <a:rPr lang="pt-BR" b="0" dirty="0">
              <a:latin typeface="Arial Nova Light" panose="020B0304020202020204" pitchFamily="34" charset="0"/>
            </a:rPr>
            <a:t> Energy – LM – </a:t>
          </a:r>
          <a:r>
            <a:rPr lang="pt-BR" b="0" dirty="0" err="1">
              <a:latin typeface="Arial Nova Light" panose="020B0304020202020204" pitchFamily="34" charset="0"/>
            </a:rPr>
            <a:t>Tecsis</a:t>
          </a:r>
          <a:r>
            <a:rPr lang="pt-BR" b="0" dirty="0">
              <a:latin typeface="Arial Nova Light" panose="020B0304020202020204" pitchFamily="34" charset="0"/>
            </a:rPr>
            <a:t> – Wobben Windpower</a:t>
          </a:r>
        </a:p>
      </dgm:t>
    </dgm:pt>
    <dgm:pt modelId="{9870A283-3594-4A50-A6A2-13CDC445D967}" type="parTrans" cxnId="{23DBBCBA-9F8A-4A5D-8B52-9007DA4B6960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CF87C371-9CE8-46D9-9759-3EFA52D3BDB5}" type="sibTrans" cxnId="{23DBBCBA-9F8A-4A5D-8B52-9007DA4B6960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81D479F0-D759-4A61-8B66-67F14622103C}">
      <dgm:prSet/>
      <dgm:spPr/>
      <dgm:t>
        <a:bodyPr/>
        <a:lstStyle/>
        <a:p>
          <a:pPr algn="ctr">
            <a:buNone/>
          </a:pPr>
          <a:r>
            <a:rPr lang="pt-BR" b="0" dirty="0">
              <a:latin typeface="Arial Nova Light" panose="020B0304020202020204" pitchFamily="34" charset="0"/>
            </a:rPr>
            <a:t>Mais de </a:t>
          </a:r>
          <a:r>
            <a:rPr lang="pt-BR" b="1" dirty="0">
              <a:latin typeface="Arial Nova Light" panose="020B0304020202020204" pitchFamily="34" charset="0"/>
            </a:rPr>
            <a:t>1.000</a:t>
          </a:r>
          <a:r>
            <a:rPr lang="pt-BR" b="0" dirty="0">
              <a:latin typeface="Arial Nova Light" panose="020B0304020202020204" pitchFamily="34" charset="0"/>
            </a:rPr>
            <a:t> fornecedores</a:t>
          </a:r>
        </a:p>
      </dgm:t>
    </dgm:pt>
    <dgm:pt modelId="{928F3CB5-11AF-43D4-9A51-F1959141ADC0}" type="parTrans" cxnId="{5588FECE-A736-4245-8362-265AB563594E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3C461E1D-045B-4F47-83B9-82E000083479}" type="sibTrans" cxnId="{5588FECE-A736-4245-8362-265AB563594E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BC0A13AD-B488-4515-84B0-5C32CA04B1DA}">
      <dgm:prSet/>
      <dgm:spPr/>
      <dgm:t>
        <a:bodyPr/>
        <a:lstStyle/>
        <a:p>
          <a:r>
            <a:rPr lang="pt-BR" b="0">
              <a:solidFill>
                <a:schemeClr val="bg1"/>
              </a:solidFill>
              <a:latin typeface="Arial Narrow" panose="020B0606020202030204" pitchFamily="34" charset="0"/>
            </a:rPr>
            <a:t>Siemens-Gamesa</a:t>
          </a:r>
          <a:endParaRPr lang="pt-BR" b="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81DBB416-5DE6-4D7F-8774-C13C62F5FBB8}" type="parTrans" cxnId="{D26FECA1-A7CE-4B2D-972A-9B3FB17E34BC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89BA4D47-78C3-43EE-AC1D-24FA90974A00}" type="sibTrans" cxnId="{D26FECA1-A7CE-4B2D-972A-9B3FB17E34BC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E41ED2A7-DCF9-43D2-8889-0519E2EDC1EA}">
      <dgm:prSet/>
      <dgm:spPr/>
      <dgm:t>
        <a:bodyPr/>
        <a:lstStyle/>
        <a:p>
          <a:r>
            <a:rPr lang="pt-BR" b="0" dirty="0">
              <a:solidFill>
                <a:schemeClr val="bg1"/>
              </a:solidFill>
              <a:latin typeface="Arial Narrow" panose="020B0606020202030204" pitchFamily="34" charset="0"/>
            </a:rPr>
            <a:t>GE</a:t>
          </a:r>
        </a:p>
      </dgm:t>
    </dgm:pt>
    <dgm:pt modelId="{D8102DB6-66C4-4F9E-A77C-330214306805}" type="parTrans" cxnId="{27A1225D-2BDF-4F4D-ACBF-5AACAD4656EA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64982BD8-F91D-4787-9546-9AF5DBB0E666}" type="sibTrans" cxnId="{27A1225D-2BDF-4F4D-ACBF-5AACAD4656EA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89DD3880-3B5A-434E-B13C-18C6D4E79C0D}">
      <dgm:prSet/>
      <dgm:spPr/>
      <dgm:t>
        <a:bodyPr/>
        <a:lstStyle/>
        <a:p>
          <a:r>
            <a:rPr lang="pt-BR" b="0" dirty="0">
              <a:solidFill>
                <a:schemeClr val="bg1"/>
              </a:solidFill>
              <a:latin typeface="Arial Narrow" panose="020B0606020202030204" pitchFamily="34" charset="0"/>
            </a:rPr>
            <a:t>Vestas</a:t>
          </a:r>
        </a:p>
      </dgm:t>
    </dgm:pt>
    <dgm:pt modelId="{EF8751D0-C443-40B1-AF79-961DBF4B3796}" type="parTrans" cxnId="{2C06339D-2D11-4F43-9691-3646351429AF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DB582B7A-D749-43B8-8701-910C9E2B8DD3}" type="sibTrans" cxnId="{2C06339D-2D11-4F43-9691-3646351429AF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3CA9863D-8B45-434D-88BB-6254A27CDCD0}">
      <dgm:prSet/>
      <dgm:spPr/>
      <dgm:t>
        <a:bodyPr/>
        <a:lstStyle/>
        <a:p>
          <a:r>
            <a:rPr lang="pt-BR" b="0" dirty="0">
              <a:solidFill>
                <a:schemeClr val="bg1"/>
              </a:solidFill>
              <a:latin typeface="Arial Narrow" panose="020B0606020202030204" pitchFamily="34" charset="0"/>
            </a:rPr>
            <a:t>WEG</a:t>
          </a:r>
        </a:p>
      </dgm:t>
    </dgm:pt>
    <dgm:pt modelId="{379859F3-B1E0-47A7-A73C-63D1D679D003}" type="parTrans" cxnId="{BC6A7BAD-DED5-461E-A056-992EF39E7108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2C3189C0-2C06-43E8-AF73-E5EF1D51317C}" type="sibTrans" cxnId="{BC6A7BAD-DED5-461E-A056-992EF39E7108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00B1AC2E-702A-4624-91AF-EAB077F97573}">
      <dgm:prSet/>
      <dgm:spPr/>
      <dgm:t>
        <a:bodyPr/>
        <a:lstStyle/>
        <a:p>
          <a:r>
            <a:rPr lang="pt-BR" b="0" dirty="0">
              <a:solidFill>
                <a:schemeClr val="bg1"/>
              </a:solidFill>
              <a:latin typeface="Arial Narrow" panose="020B0606020202030204" pitchFamily="34" charset="0"/>
            </a:rPr>
            <a:t>Wobben Windpower</a:t>
          </a:r>
        </a:p>
      </dgm:t>
    </dgm:pt>
    <dgm:pt modelId="{278BDA1F-5AF2-47CE-B84B-6EFDF816EED1}" type="parTrans" cxnId="{BA0FB8C9-5F85-49C5-9A4C-EC05FD686EE4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AEAB7F31-B4F5-467B-A8F1-4238CD8B85D2}" type="sibTrans" cxnId="{BA0FB8C9-5F85-49C5-9A4C-EC05FD686EE4}">
      <dgm:prSet/>
      <dgm:spPr/>
      <dgm:t>
        <a:bodyPr/>
        <a:lstStyle/>
        <a:p>
          <a:endParaRPr lang="pt-BR" b="0">
            <a:latin typeface="Arial Narrow" panose="020B0606020202030204" pitchFamily="34" charset="0"/>
          </a:endParaRPr>
        </a:p>
      </dgm:t>
    </dgm:pt>
    <dgm:pt modelId="{2103E440-5153-49E5-B60A-AC5E1ED167C7}">
      <dgm:prSet/>
      <dgm:spPr/>
      <dgm:t>
        <a:bodyPr/>
        <a:lstStyle/>
        <a:p>
          <a:pPr algn="ctr">
            <a:buNone/>
          </a:pPr>
          <a:r>
            <a:rPr lang="pt-BR" b="0" dirty="0">
              <a:latin typeface="Arial Nova Light" panose="020B0304020202020204" pitchFamily="34" charset="0"/>
            </a:rPr>
            <a:t>CTZ Eolic Tower – Dois A Engenharia – Engebasa – </a:t>
          </a:r>
          <a:r>
            <a:rPr lang="pt-BR" b="0" dirty="0" err="1">
              <a:latin typeface="Arial Nova Light" panose="020B0304020202020204" pitchFamily="34" charset="0"/>
            </a:rPr>
            <a:t>Eólicabrás</a:t>
          </a:r>
          <a:r>
            <a:rPr lang="pt-BR" b="0" dirty="0">
              <a:latin typeface="Arial Nova Light" panose="020B0304020202020204" pitchFamily="34" charset="0"/>
            </a:rPr>
            <a:t> – </a:t>
          </a:r>
          <a:r>
            <a:rPr lang="pt-BR" b="0" dirty="0" err="1">
              <a:latin typeface="Arial Nova Light" panose="020B0304020202020204" pitchFamily="34" charset="0"/>
            </a:rPr>
            <a:t>Gestamp</a:t>
          </a:r>
          <a:r>
            <a:rPr lang="pt-BR" b="0" dirty="0">
              <a:latin typeface="Arial Nova Light" panose="020B0304020202020204" pitchFamily="34" charset="0"/>
            </a:rPr>
            <a:t>  – ICEC – TEN - </a:t>
          </a:r>
          <a:r>
            <a:rPr lang="pt-BR" b="0" dirty="0" err="1">
              <a:latin typeface="Arial Nova Light" panose="020B0304020202020204" pitchFamily="34" charset="0"/>
            </a:rPr>
            <a:t>Torrebrás</a:t>
          </a:r>
          <a:r>
            <a:rPr lang="pt-BR" b="0" dirty="0">
              <a:latin typeface="Arial Nova Light" panose="020B0304020202020204" pitchFamily="34" charset="0"/>
            </a:rPr>
            <a:t> – </a:t>
          </a:r>
          <a:r>
            <a:rPr lang="pt-BR" b="0" dirty="0" err="1">
              <a:latin typeface="Arial Nova Light" panose="020B0304020202020204" pitchFamily="34" charset="0"/>
            </a:rPr>
            <a:t>Wobben</a:t>
          </a:r>
          <a:r>
            <a:rPr lang="pt-BR" b="0" dirty="0">
              <a:latin typeface="Arial Nova Light" panose="020B0304020202020204" pitchFamily="34" charset="0"/>
            </a:rPr>
            <a:t> </a:t>
          </a:r>
          <a:r>
            <a:rPr lang="pt-BR" b="0" dirty="0" err="1">
              <a:latin typeface="Arial Nova Light" panose="020B0304020202020204" pitchFamily="34" charset="0"/>
            </a:rPr>
            <a:t>Windpower</a:t>
          </a:r>
          <a:endParaRPr lang="pt-BR" b="0" dirty="0">
            <a:latin typeface="Arial Nova Light" panose="020B0304020202020204" pitchFamily="34" charset="0"/>
          </a:endParaRPr>
        </a:p>
      </dgm:t>
    </dgm:pt>
    <dgm:pt modelId="{A837FDF5-A27D-4880-BF2B-1D89D45BBE6D}" type="parTrans" cxnId="{F60BE984-D340-46C9-ACBF-ADB844B30A61}">
      <dgm:prSet/>
      <dgm:spPr/>
      <dgm:t>
        <a:bodyPr/>
        <a:lstStyle/>
        <a:p>
          <a:endParaRPr lang="pt-BR"/>
        </a:p>
      </dgm:t>
    </dgm:pt>
    <dgm:pt modelId="{969EC076-8A75-4F08-A80C-E9528BB709B9}" type="sibTrans" cxnId="{F60BE984-D340-46C9-ACBF-ADB844B30A61}">
      <dgm:prSet/>
      <dgm:spPr/>
      <dgm:t>
        <a:bodyPr/>
        <a:lstStyle/>
        <a:p>
          <a:endParaRPr lang="pt-BR"/>
        </a:p>
      </dgm:t>
    </dgm:pt>
    <dgm:pt modelId="{E76A8C7F-009D-4BF8-A498-FD7B8FD1B245}" type="pres">
      <dgm:prSet presAssocID="{8A5A3B3D-0245-4FFF-8450-1DF60F1D6618}" presName="linear" presStyleCnt="0">
        <dgm:presLayoutVars>
          <dgm:animLvl val="lvl"/>
          <dgm:resizeHandles val="exact"/>
        </dgm:presLayoutVars>
      </dgm:prSet>
      <dgm:spPr/>
    </dgm:pt>
    <dgm:pt modelId="{A7D62D16-BD98-42AB-94FB-706840B3CBBB}" type="pres">
      <dgm:prSet presAssocID="{19428216-1F6B-4CFF-9560-DD3A0A109F8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1281D77-506C-4842-AF67-FEEC95505A49}" type="pres">
      <dgm:prSet presAssocID="{19428216-1F6B-4CFF-9560-DD3A0A109F84}" presName="childText" presStyleLbl="revTx" presStyleIdx="0" presStyleCnt="4">
        <dgm:presLayoutVars>
          <dgm:bulletEnabled val="1"/>
        </dgm:presLayoutVars>
      </dgm:prSet>
      <dgm:spPr/>
    </dgm:pt>
    <dgm:pt modelId="{46A51744-24C6-447F-807D-5FA6F9B6B724}" type="pres">
      <dgm:prSet presAssocID="{F51A05C8-68E7-4210-8A01-A7CE2C23895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75673D8-5C75-4086-BF0A-17B108039CC4}" type="pres">
      <dgm:prSet presAssocID="{F51A05C8-68E7-4210-8A01-A7CE2C238954}" presName="childText" presStyleLbl="revTx" presStyleIdx="1" presStyleCnt="4">
        <dgm:presLayoutVars>
          <dgm:bulletEnabled val="1"/>
        </dgm:presLayoutVars>
      </dgm:prSet>
      <dgm:spPr/>
    </dgm:pt>
    <dgm:pt modelId="{E81EDF58-A970-44D6-88E6-2FBC1AD87BF6}" type="pres">
      <dgm:prSet presAssocID="{885DA439-C103-4E6C-A8B2-343BB3884DA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8CE04A2-E87B-4D8F-97F3-C7B7D51C3195}" type="pres">
      <dgm:prSet presAssocID="{885DA439-C103-4E6C-A8B2-343BB3884DA2}" presName="childText" presStyleLbl="revTx" presStyleIdx="2" presStyleCnt="4">
        <dgm:presLayoutVars>
          <dgm:bulletEnabled val="1"/>
        </dgm:presLayoutVars>
      </dgm:prSet>
      <dgm:spPr/>
    </dgm:pt>
    <dgm:pt modelId="{766B0400-8C37-4786-B837-5CD1A4C502E2}" type="pres">
      <dgm:prSet presAssocID="{F8C3E7A2-98BF-4CCF-A002-4851AB7601C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8436543-81D3-456E-825B-0A385513F5E1}" type="pres">
      <dgm:prSet presAssocID="{F8C3E7A2-98BF-4CCF-A002-4851AB7601C5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C6368502-DD72-4A99-84C8-4334F5FCA730}" type="presOf" srcId="{F8C3E7A2-98BF-4CCF-A002-4851AB7601C5}" destId="{766B0400-8C37-4786-B837-5CD1A4C502E2}" srcOrd="0" destOrd="0" presId="urn:microsoft.com/office/officeart/2005/8/layout/vList2"/>
    <dgm:cxn modelId="{1C7EE630-BD88-4929-B714-8C13EB5EF924}" srcId="{885DA439-C103-4E6C-A8B2-343BB3884DA2}" destId="{A8F12A82-2073-445C-BB08-2392A917283B}" srcOrd="0" destOrd="0" parTransId="{819E2709-23FF-402C-9C59-C9445520F50F}" sibTransId="{DB89099D-7A3B-4103-8791-559857DA7F5B}"/>
    <dgm:cxn modelId="{1618C431-A528-46EF-989A-91B3B44843B2}" type="presOf" srcId="{8A5A3B3D-0245-4FFF-8450-1DF60F1D6618}" destId="{E76A8C7F-009D-4BF8-A498-FD7B8FD1B245}" srcOrd="0" destOrd="0" presId="urn:microsoft.com/office/officeart/2005/8/layout/vList2"/>
    <dgm:cxn modelId="{7F3F5E36-BCE6-4E9E-86C4-A232A51119DA}" type="presOf" srcId="{3711BF80-7719-47D2-8720-632294EAFFCC}" destId="{E75673D8-5C75-4086-BF0A-17B108039CC4}" srcOrd="0" destOrd="0" presId="urn:microsoft.com/office/officeart/2005/8/layout/vList2"/>
    <dgm:cxn modelId="{CE954A38-0E62-49D3-908A-8D72FDD8017F}" type="presOf" srcId="{00B1AC2E-702A-4624-91AF-EAB077F97573}" destId="{91281D77-506C-4842-AF67-FEEC95505A49}" srcOrd="0" destOrd="5" presId="urn:microsoft.com/office/officeart/2005/8/layout/vList2"/>
    <dgm:cxn modelId="{27A1225D-2BDF-4F4D-ACBF-5AACAD4656EA}" srcId="{19428216-1F6B-4CFF-9560-DD3A0A109F84}" destId="{E41ED2A7-DCF9-43D2-8889-0519E2EDC1EA}" srcOrd="2" destOrd="0" parTransId="{D8102DB6-66C4-4F9E-A77C-330214306805}" sibTransId="{64982BD8-F91D-4787-9546-9AF5DBB0E666}"/>
    <dgm:cxn modelId="{5C66495D-6C13-429B-A7C1-81FB1CCE1C51}" type="presOf" srcId="{885DA439-C103-4E6C-A8B2-343BB3884DA2}" destId="{E81EDF58-A970-44D6-88E6-2FBC1AD87BF6}" srcOrd="0" destOrd="0" presId="urn:microsoft.com/office/officeart/2005/8/layout/vList2"/>
    <dgm:cxn modelId="{3839A25F-1994-44CF-A543-D23195D0F91E}" type="presOf" srcId="{A8F12A82-2073-445C-BB08-2392A917283B}" destId="{58CE04A2-E87B-4D8F-97F3-C7B7D51C3195}" srcOrd="0" destOrd="0" presId="urn:microsoft.com/office/officeart/2005/8/layout/vList2"/>
    <dgm:cxn modelId="{43B60663-0F26-4EB5-A032-6B9B8B10F68A}" type="presOf" srcId="{BC0A13AD-B488-4515-84B0-5C32CA04B1DA}" destId="{91281D77-506C-4842-AF67-FEEC95505A49}" srcOrd="0" destOrd="1" presId="urn:microsoft.com/office/officeart/2005/8/layout/vList2"/>
    <dgm:cxn modelId="{10B4F743-6026-4B69-A250-C2C6C6D33B66}" srcId="{8A5A3B3D-0245-4FFF-8450-1DF60F1D6618}" destId="{19428216-1F6B-4CFF-9560-DD3A0A109F84}" srcOrd="0" destOrd="0" parTransId="{BD94B0EA-B8F7-4B0E-8E04-13FEDA727302}" sibTransId="{C3ADEB89-724F-4B28-8A33-5F6B68BF7C9F}"/>
    <dgm:cxn modelId="{B86BCE83-70E1-4933-ABA0-029A4958A6B9}" srcId="{8A5A3B3D-0245-4FFF-8450-1DF60F1D6618}" destId="{885DA439-C103-4E6C-A8B2-343BB3884DA2}" srcOrd="2" destOrd="0" parTransId="{38B77179-B95D-465C-A335-6FC68AA98A31}" sibTransId="{D90EDFDA-52B2-4761-82BB-AB17210DCC04}"/>
    <dgm:cxn modelId="{F60BE984-D340-46C9-ACBF-ADB844B30A61}" srcId="{885DA439-C103-4E6C-A8B2-343BB3884DA2}" destId="{2103E440-5153-49E5-B60A-AC5E1ED167C7}" srcOrd="1" destOrd="0" parTransId="{A837FDF5-A27D-4880-BF2B-1D89D45BBE6D}" sibTransId="{969EC076-8A75-4F08-A80C-E9528BB709B9}"/>
    <dgm:cxn modelId="{B7E78997-BE8E-4E81-8BC4-41F5F2BAF714}" type="presOf" srcId="{3CA9863D-8B45-434D-88BB-6254A27CDCD0}" destId="{91281D77-506C-4842-AF67-FEEC95505A49}" srcOrd="0" destOrd="4" presId="urn:microsoft.com/office/officeart/2005/8/layout/vList2"/>
    <dgm:cxn modelId="{A790E397-8E18-4092-A15B-2D1AB20D95E8}" type="presOf" srcId="{81D479F0-D759-4A61-8B66-67F14622103C}" destId="{98436543-81D3-456E-825B-0A385513F5E1}" srcOrd="0" destOrd="0" presId="urn:microsoft.com/office/officeart/2005/8/layout/vList2"/>
    <dgm:cxn modelId="{2C06339D-2D11-4F43-9691-3646351429AF}" srcId="{19428216-1F6B-4CFF-9560-DD3A0A109F84}" destId="{89DD3880-3B5A-434E-B13C-18C6D4E79C0D}" srcOrd="3" destOrd="0" parTransId="{EF8751D0-C443-40B1-AF79-961DBF4B3796}" sibTransId="{DB582B7A-D749-43B8-8701-910C9E2B8DD3}"/>
    <dgm:cxn modelId="{D26FECA1-A7CE-4B2D-972A-9B3FB17E34BC}" srcId="{19428216-1F6B-4CFF-9560-DD3A0A109F84}" destId="{BC0A13AD-B488-4515-84B0-5C32CA04B1DA}" srcOrd="1" destOrd="0" parTransId="{81DBB416-5DE6-4D7F-8774-C13C62F5FBB8}" sibTransId="{89BA4D47-78C3-43EE-AC1D-24FA90974A00}"/>
    <dgm:cxn modelId="{BC6A7BAD-DED5-461E-A056-992EF39E7108}" srcId="{19428216-1F6B-4CFF-9560-DD3A0A109F84}" destId="{3CA9863D-8B45-434D-88BB-6254A27CDCD0}" srcOrd="4" destOrd="0" parTransId="{379859F3-B1E0-47A7-A73C-63D1D679D003}" sibTransId="{2C3189C0-2C06-43E8-AF73-E5EF1D51317C}"/>
    <dgm:cxn modelId="{AD1B68AE-A1BE-4535-8D89-26E3137BB8C0}" type="presOf" srcId="{BC10B33C-F2DF-4404-91C0-AE4F26054610}" destId="{91281D77-506C-4842-AF67-FEEC95505A49}" srcOrd="0" destOrd="0" presId="urn:microsoft.com/office/officeart/2005/8/layout/vList2"/>
    <dgm:cxn modelId="{3647E5AF-F08D-4933-BE37-206287D6C0E3}" type="presOf" srcId="{2103E440-5153-49E5-B60A-AC5E1ED167C7}" destId="{58CE04A2-E87B-4D8F-97F3-C7B7D51C3195}" srcOrd="0" destOrd="1" presId="urn:microsoft.com/office/officeart/2005/8/layout/vList2"/>
    <dgm:cxn modelId="{23DBBCBA-9F8A-4A5D-8B52-9007DA4B6960}" srcId="{F51A05C8-68E7-4210-8A01-A7CE2C238954}" destId="{3711BF80-7719-47D2-8720-632294EAFFCC}" srcOrd="0" destOrd="0" parTransId="{9870A283-3594-4A50-A6A2-13CDC445D967}" sibTransId="{CF87C371-9CE8-46D9-9759-3EFA52D3BDB5}"/>
    <dgm:cxn modelId="{BA0FB8C9-5F85-49C5-9A4C-EC05FD686EE4}" srcId="{19428216-1F6B-4CFF-9560-DD3A0A109F84}" destId="{00B1AC2E-702A-4624-91AF-EAB077F97573}" srcOrd="5" destOrd="0" parTransId="{278BDA1F-5AF2-47CE-B84B-6EFDF816EED1}" sibTransId="{AEAB7F31-B4F5-467B-A8F1-4238CD8B85D2}"/>
    <dgm:cxn modelId="{5588FECE-A736-4245-8362-265AB563594E}" srcId="{F8C3E7A2-98BF-4CCF-A002-4851AB7601C5}" destId="{81D479F0-D759-4A61-8B66-67F14622103C}" srcOrd="0" destOrd="0" parTransId="{928F3CB5-11AF-43D4-9A51-F1959141ADC0}" sibTransId="{3C461E1D-045B-4F47-83B9-82E000083479}"/>
    <dgm:cxn modelId="{F37392D3-D6F2-469E-947E-76B4E8FB5B70}" srcId="{8A5A3B3D-0245-4FFF-8450-1DF60F1D6618}" destId="{F51A05C8-68E7-4210-8A01-A7CE2C238954}" srcOrd="1" destOrd="0" parTransId="{15A923D5-F5D2-47BB-BCAC-E919BC775B5B}" sibTransId="{CB9DB16C-3D66-4B79-AA16-443310E35C38}"/>
    <dgm:cxn modelId="{CF8DE8D3-92C1-423A-A242-D4A13A665EC5}" type="presOf" srcId="{89DD3880-3B5A-434E-B13C-18C6D4E79C0D}" destId="{91281D77-506C-4842-AF67-FEEC95505A49}" srcOrd="0" destOrd="3" presId="urn:microsoft.com/office/officeart/2005/8/layout/vList2"/>
    <dgm:cxn modelId="{887C63D7-0017-4F6C-BD18-97D9655D527B}" srcId="{19428216-1F6B-4CFF-9560-DD3A0A109F84}" destId="{BC10B33C-F2DF-4404-91C0-AE4F26054610}" srcOrd="0" destOrd="0" parTransId="{BEC97142-CA26-420F-96B8-024575C2A100}" sibTransId="{FC575D24-3DFD-4E77-ACDE-885D37D08246}"/>
    <dgm:cxn modelId="{F5618FD9-7E3B-4220-9C5B-1C142BFC6861}" srcId="{8A5A3B3D-0245-4FFF-8450-1DF60F1D6618}" destId="{F8C3E7A2-98BF-4CCF-A002-4851AB7601C5}" srcOrd="3" destOrd="0" parTransId="{F934E8DB-D1A0-4383-BF52-7514038F5EBC}" sibTransId="{990A286D-A26A-4DAB-9106-89A65DAE6846}"/>
    <dgm:cxn modelId="{8F3A72E3-C477-4C6F-AE4D-E1A7BCC62E8F}" type="presOf" srcId="{E41ED2A7-DCF9-43D2-8889-0519E2EDC1EA}" destId="{91281D77-506C-4842-AF67-FEEC95505A49}" srcOrd="0" destOrd="2" presId="urn:microsoft.com/office/officeart/2005/8/layout/vList2"/>
    <dgm:cxn modelId="{642670E9-209B-4DFF-A5AA-73F3A07155D1}" type="presOf" srcId="{F51A05C8-68E7-4210-8A01-A7CE2C238954}" destId="{46A51744-24C6-447F-807D-5FA6F9B6B724}" srcOrd="0" destOrd="0" presId="urn:microsoft.com/office/officeart/2005/8/layout/vList2"/>
    <dgm:cxn modelId="{F52B37FA-3868-4404-A3BD-ACA9D56D7B91}" type="presOf" srcId="{19428216-1F6B-4CFF-9560-DD3A0A109F84}" destId="{A7D62D16-BD98-42AB-94FB-706840B3CBBB}" srcOrd="0" destOrd="0" presId="urn:microsoft.com/office/officeart/2005/8/layout/vList2"/>
    <dgm:cxn modelId="{CDCE739D-5539-40B4-8593-C3036D636ED9}" type="presParOf" srcId="{E76A8C7F-009D-4BF8-A498-FD7B8FD1B245}" destId="{A7D62D16-BD98-42AB-94FB-706840B3CBBB}" srcOrd="0" destOrd="0" presId="urn:microsoft.com/office/officeart/2005/8/layout/vList2"/>
    <dgm:cxn modelId="{807CD495-DA16-479A-8D47-793054725962}" type="presParOf" srcId="{E76A8C7F-009D-4BF8-A498-FD7B8FD1B245}" destId="{91281D77-506C-4842-AF67-FEEC95505A49}" srcOrd="1" destOrd="0" presId="urn:microsoft.com/office/officeart/2005/8/layout/vList2"/>
    <dgm:cxn modelId="{9B5A745B-5808-4465-A2B9-D43A2D457B06}" type="presParOf" srcId="{E76A8C7F-009D-4BF8-A498-FD7B8FD1B245}" destId="{46A51744-24C6-447F-807D-5FA6F9B6B724}" srcOrd="2" destOrd="0" presId="urn:microsoft.com/office/officeart/2005/8/layout/vList2"/>
    <dgm:cxn modelId="{7F780418-695B-48C1-B0AC-77BDC1A66EF0}" type="presParOf" srcId="{E76A8C7F-009D-4BF8-A498-FD7B8FD1B245}" destId="{E75673D8-5C75-4086-BF0A-17B108039CC4}" srcOrd="3" destOrd="0" presId="urn:microsoft.com/office/officeart/2005/8/layout/vList2"/>
    <dgm:cxn modelId="{CDA3F699-3EE2-4DBC-BBE0-620A0C019066}" type="presParOf" srcId="{E76A8C7F-009D-4BF8-A498-FD7B8FD1B245}" destId="{E81EDF58-A970-44D6-88E6-2FBC1AD87BF6}" srcOrd="4" destOrd="0" presId="urn:microsoft.com/office/officeart/2005/8/layout/vList2"/>
    <dgm:cxn modelId="{FC45066E-7E87-4FA9-83D6-F35D8386911E}" type="presParOf" srcId="{E76A8C7F-009D-4BF8-A498-FD7B8FD1B245}" destId="{58CE04A2-E87B-4D8F-97F3-C7B7D51C3195}" srcOrd="5" destOrd="0" presId="urn:microsoft.com/office/officeart/2005/8/layout/vList2"/>
    <dgm:cxn modelId="{7442BC76-BDBF-4BE5-962B-705045097967}" type="presParOf" srcId="{E76A8C7F-009D-4BF8-A498-FD7B8FD1B245}" destId="{766B0400-8C37-4786-B837-5CD1A4C502E2}" srcOrd="6" destOrd="0" presId="urn:microsoft.com/office/officeart/2005/8/layout/vList2"/>
    <dgm:cxn modelId="{54E47D16-8205-4C8B-AC83-BC6B400CF2F5}" type="presParOf" srcId="{E76A8C7F-009D-4BF8-A498-FD7B8FD1B245}" destId="{98436543-81D3-456E-825B-0A385513F5E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4C5E22-C806-47AF-BF55-058921FCD0BA}" type="doc">
      <dgm:prSet loTypeId="urn:microsoft.com/office/officeart/2008/layout/BubblePictureList" loCatId="pictur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1DCB14C7-F771-4861-A1EC-C3CB4F2727CA}">
      <dgm:prSet phldrT="[Texto]"/>
      <dgm:spPr/>
      <dgm:t>
        <a:bodyPr/>
        <a:lstStyle/>
        <a:p>
          <a:r>
            <a:rPr lang="pt-BR" b="1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rPr>
            <a:t>25 milhões </a:t>
          </a:r>
          <a:r>
            <a:rPr lang="pt-BR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rPr>
            <a:t>de casas abastecidas mensalmente, em média</a:t>
          </a:r>
        </a:p>
      </dgm:t>
    </dgm:pt>
    <dgm:pt modelId="{9B6A354F-32DD-468D-851C-57F7520BF508}" type="parTrans" cxnId="{B5C4EA3F-0A9F-4903-9A88-2C324EC983F1}">
      <dgm:prSet/>
      <dgm:spPr/>
      <dgm:t>
        <a:bodyPr/>
        <a:lstStyle/>
        <a:p>
          <a:endParaRPr lang="pt-BR"/>
        </a:p>
      </dgm:t>
    </dgm:pt>
    <dgm:pt modelId="{E09DA327-595C-4A1F-84C3-4A16908BDCB5}" type="sibTrans" cxnId="{B5C4EA3F-0A9F-4903-9A88-2C324EC983F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AE486316-74F6-44CC-916B-63ACDE3EAD01}">
      <dgm:prSet phldrT="[Texto]" custT="1"/>
      <dgm:spPr/>
      <dgm:t>
        <a:bodyPr/>
        <a:lstStyle/>
        <a:p>
          <a:r>
            <a:rPr lang="pt-BR" sz="2000" b="1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21 milhões de toneladas </a:t>
          </a:r>
          <a:r>
            <a:rPr lang="pt-BR" sz="2000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de CO</a:t>
          </a:r>
          <a:r>
            <a:rPr lang="pt-BR" sz="2000" kern="1200" baseline="-250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2</a:t>
          </a:r>
          <a:r>
            <a:rPr lang="pt-BR" sz="2000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 evitadas</a:t>
          </a:r>
        </a:p>
        <a:p>
          <a:r>
            <a:rPr lang="pt-BR" sz="1400" i="1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Equivalente à emissão anual de cerca de 20 milhões de automóveis</a:t>
          </a:r>
          <a:endParaRPr lang="pt-BR" sz="2000" i="1" kern="1200" dirty="0">
            <a:solidFill>
              <a:srgbClr val="42BA97">
                <a:lumMod val="50000"/>
              </a:srgbClr>
            </a:solidFill>
            <a:latin typeface="Arial Narrow" panose="020B0606020202030204" pitchFamily="34" charset="0"/>
            <a:ea typeface="+mn-ea"/>
            <a:cs typeface="+mn-cs"/>
          </a:endParaRPr>
        </a:p>
      </dgm:t>
    </dgm:pt>
    <dgm:pt modelId="{7B256143-8777-44C8-812F-3E9E53DF0421}" type="parTrans" cxnId="{ED65A0C5-4CC0-42C4-BA30-1EBFF5D2ED8E}">
      <dgm:prSet/>
      <dgm:spPr/>
      <dgm:t>
        <a:bodyPr/>
        <a:lstStyle/>
        <a:p>
          <a:endParaRPr lang="pt-BR"/>
        </a:p>
      </dgm:t>
    </dgm:pt>
    <dgm:pt modelId="{8FC5B402-2797-4AAD-9D46-E9B65C08C3D6}" type="sibTrans" cxnId="{ED65A0C5-4CC0-42C4-BA30-1EBFF5D2ED8E}">
      <dgm:prSet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12651EC3-049F-4117-9A3F-0AC552D30FF6}">
      <dgm:prSet phldrT="[Texto]" custT="1"/>
      <dgm:spPr/>
      <dgm:t>
        <a:bodyPr/>
        <a:lstStyle/>
        <a:p>
          <a:r>
            <a:rPr lang="pt-BR" sz="2400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Ganhos sistêmicos: </a:t>
          </a:r>
          <a:r>
            <a:rPr lang="pt-BR" sz="2400" b="1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atendimento do Nordeste</a:t>
          </a:r>
        </a:p>
      </dgm:t>
    </dgm:pt>
    <dgm:pt modelId="{627250BA-DB53-48EF-AAB9-456BE83B58F9}" type="parTrans" cxnId="{1FF4DD59-05B8-4C04-A544-B3820CD779FA}">
      <dgm:prSet/>
      <dgm:spPr/>
      <dgm:t>
        <a:bodyPr/>
        <a:lstStyle/>
        <a:p>
          <a:endParaRPr lang="pt-BR"/>
        </a:p>
      </dgm:t>
    </dgm:pt>
    <dgm:pt modelId="{D07BD9CF-ED35-4EC7-A0F0-7AA31C7A4982}" type="sibTrans" cxnId="{1FF4DD59-05B8-4C04-A544-B3820CD779FA}">
      <dgm:prSet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EA85EE89-409D-4EF0-BA32-C134576D2D31}">
      <dgm:prSet custT="1"/>
      <dgm:spPr/>
      <dgm:t>
        <a:bodyPr/>
        <a:lstStyle/>
        <a:p>
          <a:r>
            <a:rPr lang="pt-BR" sz="2000" b="1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48 TWh </a:t>
          </a:r>
          <a:r>
            <a:rPr lang="pt-BR" sz="2000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de energia gerados</a:t>
          </a:r>
        </a:p>
      </dgm:t>
    </dgm:pt>
    <dgm:pt modelId="{068421EF-8BB0-4849-BAEC-F213E3693447}" type="parTrans" cxnId="{5F480F41-8AA9-4D86-9E45-FA51B9CC70E7}">
      <dgm:prSet/>
      <dgm:spPr/>
      <dgm:t>
        <a:bodyPr/>
        <a:lstStyle/>
        <a:p>
          <a:endParaRPr lang="pt-BR"/>
        </a:p>
      </dgm:t>
    </dgm:pt>
    <dgm:pt modelId="{1BC962D5-B312-4888-B2F0-41773C9F6510}" type="sibTrans" cxnId="{5F480F41-8AA9-4D86-9E45-FA51B9CC70E7}">
      <dgm:prSet/>
      <dgm:spPr>
        <a:blipFill dpi="0" rotWithShape="1">
          <a:blip xmlns:r="http://schemas.openxmlformats.org/officeDocument/2006/relationships"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929"/>
          </a:stretch>
        </a:blipFill>
      </dgm:spPr>
      <dgm:t>
        <a:bodyPr/>
        <a:lstStyle/>
        <a:p>
          <a:endParaRPr lang="pt-BR"/>
        </a:p>
      </dgm:t>
    </dgm:pt>
    <dgm:pt modelId="{8271CCCB-4BE9-4B37-86E2-A8675750D030}">
      <dgm:prSet custT="1"/>
      <dgm:spPr/>
      <dgm:t>
        <a:bodyPr/>
        <a:lstStyle/>
        <a:p>
          <a:r>
            <a:rPr lang="pt-BR" sz="2000" b="1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US$ 1,3 bilhões </a:t>
          </a:r>
          <a:r>
            <a:rPr lang="pt-BR" sz="2000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investidos</a:t>
          </a:r>
        </a:p>
      </dgm:t>
    </dgm:pt>
    <dgm:pt modelId="{D8CB9049-0795-47ED-AB2E-226BCB0C2919}" type="parTrans" cxnId="{64AA5325-6066-4E5A-A74F-05BB4B8F7222}">
      <dgm:prSet/>
      <dgm:spPr/>
      <dgm:t>
        <a:bodyPr/>
        <a:lstStyle/>
        <a:p>
          <a:endParaRPr lang="pt-BR"/>
        </a:p>
      </dgm:t>
    </dgm:pt>
    <dgm:pt modelId="{6C85941B-F84A-47E4-A7C9-8CF542E3B296}" type="sibTrans" cxnId="{64AA5325-6066-4E5A-A74F-05BB4B8F7222}">
      <dgm:prSet/>
      <dgm:spPr>
        <a:blipFill rotWithShape="1">
          <a:blip xmlns:r="http://schemas.openxmlformats.org/officeDocument/2006/relationships" r:embed="rId6"/>
          <a:srcRect/>
          <a:stretch>
            <a:fillRect l="-17000" r="-17000"/>
          </a:stretch>
        </a:blipFill>
      </dgm:spPr>
      <dgm:t>
        <a:bodyPr/>
        <a:lstStyle/>
        <a:p>
          <a:endParaRPr lang="pt-BR"/>
        </a:p>
      </dgm:t>
    </dgm:pt>
    <dgm:pt modelId="{3D5143B7-7E31-45C5-8B28-952C3B5D255C}" type="pres">
      <dgm:prSet presAssocID="{694C5E22-C806-47AF-BF55-058921FCD0BA}" presName="Name0" presStyleCnt="0">
        <dgm:presLayoutVars>
          <dgm:chMax val="8"/>
          <dgm:chPref val="8"/>
          <dgm:dir/>
        </dgm:presLayoutVars>
      </dgm:prSet>
      <dgm:spPr/>
    </dgm:pt>
    <dgm:pt modelId="{FCDC39A0-B1D2-45C8-BC98-5F4B49924853}" type="pres">
      <dgm:prSet presAssocID="{1DCB14C7-F771-4861-A1EC-C3CB4F2727CA}" presName="parent_text_1" presStyleLbl="revTx" presStyleIdx="0" presStyleCnt="5" custScaleY="154544" custLinFactNeighborX="474" custLinFactNeighborY="-40250">
        <dgm:presLayoutVars>
          <dgm:chMax val="0"/>
          <dgm:chPref val="0"/>
          <dgm:bulletEnabled val="1"/>
        </dgm:presLayoutVars>
      </dgm:prSet>
      <dgm:spPr/>
    </dgm:pt>
    <dgm:pt modelId="{BFB9FFDC-E8E6-47D7-9317-C0FAFBCBE7AE}" type="pres">
      <dgm:prSet presAssocID="{1DCB14C7-F771-4861-A1EC-C3CB4F2727CA}" presName="image_accent_1" presStyleCnt="0"/>
      <dgm:spPr/>
    </dgm:pt>
    <dgm:pt modelId="{7C1FB8C9-CB11-4C58-82F2-16B2459EDABC}" type="pres">
      <dgm:prSet presAssocID="{1DCB14C7-F771-4861-A1EC-C3CB4F2727CA}" presName="imageAccentRepeatNode" presStyleLbl="alignNode1" presStyleIdx="0" presStyleCnt="9"/>
      <dgm:spPr/>
    </dgm:pt>
    <dgm:pt modelId="{B78BB54E-A3F4-4547-8B1C-ACD01399723E}" type="pres">
      <dgm:prSet presAssocID="{1DCB14C7-F771-4861-A1EC-C3CB4F2727CA}" presName="accent_1" presStyleLbl="alignNode1" presStyleIdx="1" presStyleCnt="9"/>
      <dgm:spPr/>
    </dgm:pt>
    <dgm:pt modelId="{3985BE65-8B92-497F-AF86-AB703CC71E02}" type="pres">
      <dgm:prSet presAssocID="{E09DA327-595C-4A1F-84C3-4A16908BDCB5}" presName="image_1" presStyleCnt="0"/>
      <dgm:spPr/>
    </dgm:pt>
    <dgm:pt modelId="{27744A5B-FEE5-4DB8-BB55-5F7AEA2E97D8}" type="pres">
      <dgm:prSet presAssocID="{E09DA327-595C-4A1F-84C3-4A16908BDCB5}" presName="imageRepeatNode" presStyleLbl="fgImgPlace1" presStyleIdx="0" presStyleCnt="5"/>
      <dgm:spPr/>
    </dgm:pt>
    <dgm:pt modelId="{5DC96089-A587-4033-A1F3-48AB08E77B5A}" type="pres">
      <dgm:prSet presAssocID="{AE486316-74F6-44CC-916B-63ACDE3EAD01}" presName="parent_text_2" presStyleLbl="revTx" presStyleIdx="1" presStyleCnt="5" custLinFactNeighborX="2070" custLinFactNeighborY="1777">
        <dgm:presLayoutVars>
          <dgm:chMax val="0"/>
          <dgm:chPref val="0"/>
          <dgm:bulletEnabled val="1"/>
        </dgm:presLayoutVars>
      </dgm:prSet>
      <dgm:spPr/>
    </dgm:pt>
    <dgm:pt modelId="{DC18838B-680E-45D2-8AE5-C035A58F8063}" type="pres">
      <dgm:prSet presAssocID="{AE486316-74F6-44CC-916B-63ACDE3EAD01}" presName="image_accent_2" presStyleCnt="0"/>
      <dgm:spPr/>
    </dgm:pt>
    <dgm:pt modelId="{7E6B7738-57CE-4781-AA2C-3FDEDAD340DF}" type="pres">
      <dgm:prSet presAssocID="{AE486316-74F6-44CC-916B-63ACDE3EAD01}" presName="imageAccentRepeatNode" presStyleLbl="alignNode1" presStyleIdx="2" presStyleCnt="9"/>
      <dgm:spPr/>
    </dgm:pt>
    <dgm:pt modelId="{85FD1318-0920-4068-8979-C4B04B0FB876}" type="pres">
      <dgm:prSet presAssocID="{8FC5B402-2797-4AAD-9D46-E9B65C08C3D6}" presName="image_2" presStyleCnt="0"/>
      <dgm:spPr/>
    </dgm:pt>
    <dgm:pt modelId="{5FBAA6D6-9F9A-44DE-B974-204316C2E3E0}" type="pres">
      <dgm:prSet presAssocID="{8FC5B402-2797-4AAD-9D46-E9B65C08C3D6}" presName="imageRepeatNode" presStyleLbl="fgImgPlace1" presStyleIdx="1" presStyleCnt="5"/>
      <dgm:spPr/>
    </dgm:pt>
    <dgm:pt modelId="{165DEA74-2A18-46A8-8D5C-D28CDCD832E1}" type="pres">
      <dgm:prSet presAssocID="{12651EC3-049F-4117-9A3F-0AC552D30FF6}" presName="image_accent_3" presStyleCnt="0"/>
      <dgm:spPr/>
    </dgm:pt>
    <dgm:pt modelId="{8B655F53-14B3-40CA-B853-58C12DEDF977}" type="pres">
      <dgm:prSet presAssocID="{12651EC3-049F-4117-9A3F-0AC552D30FF6}" presName="imageAccentRepeatNode" presStyleLbl="alignNode1" presStyleIdx="3" presStyleCnt="9"/>
      <dgm:spPr/>
    </dgm:pt>
    <dgm:pt modelId="{14C4B90A-8448-4511-A41A-094DF38659A3}" type="pres">
      <dgm:prSet presAssocID="{12651EC3-049F-4117-9A3F-0AC552D30FF6}" presName="parent_text_3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9974A888-FA08-46B6-8A5E-C306E632F94B}" type="pres">
      <dgm:prSet presAssocID="{12651EC3-049F-4117-9A3F-0AC552D30FF6}" presName="accent_2" presStyleLbl="alignNode1" presStyleIdx="4" presStyleCnt="9"/>
      <dgm:spPr/>
    </dgm:pt>
    <dgm:pt modelId="{A5DE9008-03FA-4B8D-AA1F-A5052B1B028E}" type="pres">
      <dgm:prSet presAssocID="{12651EC3-049F-4117-9A3F-0AC552D30FF6}" presName="accent_3" presStyleLbl="alignNode1" presStyleIdx="5" presStyleCnt="9"/>
      <dgm:spPr/>
    </dgm:pt>
    <dgm:pt modelId="{ABB16F11-71D5-41B4-8005-85DDAAA1947B}" type="pres">
      <dgm:prSet presAssocID="{D07BD9CF-ED35-4EC7-A0F0-7AA31C7A4982}" presName="image_3" presStyleCnt="0"/>
      <dgm:spPr/>
    </dgm:pt>
    <dgm:pt modelId="{95953644-4C92-4B44-9D24-CAFCF541CFC5}" type="pres">
      <dgm:prSet presAssocID="{D07BD9CF-ED35-4EC7-A0F0-7AA31C7A4982}" presName="imageRepeatNode" presStyleLbl="fgImgPlace1" presStyleIdx="2" presStyleCnt="5"/>
      <dgm:spPr/>
    </dgm:pt>
    <dgm:pt modelId="{EF1737B0-5786-4E5D-8781-4622F6D204FD}" type="pres">
      <dgm:prSet presAssocID="{EA85EE89-409D-4EF0-BA32-C134576D2D31}" presName="image_accent_4" presStyleCnt="0"/>
      <dgm:spPr/>
    </dgm:pt>
    <dgm:pt modelId="{8EFF9E2D-92BB-4906-8596-23011DA5E201}" type="pres">
      <dgm:prSet presAssocID="{EA85EE89-409D-4EF0-BA32-C134576D2D31}" presName="imageAccentRepeatNode" presStyleLbl="alignNode1" presStyleIdx="6" presStyleCnt="9"/>
      <dgm:spPr/>
    </dgm:pt>
    <dgm:pt modelId="{5E37C4A5-EB29-43CC-B3F7-6718A796A13D}" type="pres">
      <dgm:prSet presAssocID="{EA85EE89-409D-4EF0-BA32-C134576D2D31}" presName="parent_text_4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71AA45E6-77C3-4987-B439-388F148D39DE}" type="pres">
      <dgm:prSet presAssocID="{EA85EE89-409D-4EF0-BA32-C134576D2D31}" presName="accent_4" presStyleLbl="alignNode1" presStyleIdx="7" presStyleCnt="9" custLinFactNeighborX="-69526" custLinFactNeighborY="13086"/>
      <dgm:spPr/>
    </dgm:pt>
    <dgm:pt modelId="{A1745332-E192-4175-8B69-A32FFF6E77C9}" type="pres">
      <dgm:prSet presAssocID="{1BC962D5-B312-4888-B2F0-41773C9F6510}" presName="image_4" presStyleCnt="0"/>
      <dgm:spPr/>
    </dgm:pt>
    <dgm:pt modelId="{EE55D2E4-6974-4669-A160-12A366AA5660}" type="pres">
      <dgm:prSet presAssocID="{1BC962D5-B312-4888-B2F0-41773C9F6510}" presName="imageRepeatNode" presStyleLbl="fgImgPlace1" presStyleIdx="3" presStyleCnt="5"/>
      <dgm:spPr/>
    </dgm:pt>
    <dgm:pt modelId="{732032B2-A81D-4AA2-B524-3D9C42763642}" type="pres">
      <dgm:prSet presAssocID="{8271CCCB-4BE9-4B37-86E2-A8675750D030}" presName="image_accent_5" presStyleCnt="0"/>
      <dgm:spPr/>
    </dgm:pt>
    <dgm:pt modelId="{18F38BB0-F6D0-41BD-817A-31B354DB06B7}" type="pres">
      <dgm:prSet presAssocID="{8271CCCB-4BE9-4B37-86E2-A8675750D030}" presName="imageAccentRepeatNode" presStyleLbl="alignNode1" presStyleIdx="8" presStyleCnt="9"/>
      <dgm:spPr/>
    </dgm:pt>
    <dgm:pt modelId="{34A9BC26-5AEF-4F8F-A492-F9830D11F6E3}" type="pres">
      <dgm:prSet presAssocID="{8271CCCB-4BE9-4B37-86E2-A8675750D030}" presName="parent_text_5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C3F4D793-7FCE-4E5E-A36F-99773E26572D}" type="pres">
      <dgm:prSet presAssocID="{6C85941B-F84A-47E4-A7C9-8CF542E3B296}" presName="image_5" presStyleCnt="0"/>
      <dgm:spPr/>
    </dgm:pt>
    <dgm:pt modelId="{7B72CCB5-A387-4F22-8DC8-CD37A387077F}" type="pres">
      <dgm:prSet presAssocID="{6C85941B-F84A-47E4-A7C9-8CF542E3B296}" presName="imageRepeatNode" presStyleLbl="fgImgPlace1" presStyleIdx="4" presStyleCnt="5"/>
      <dgm:spPr/>
    </dgm:pt>
  </dgm:ptLst>
  <dgm:cxnLst>
    <dgm:cxn modelId="{AF91200C-FA7A-410C-A1BF-42012DAE6E5B}" type="presOf" srcId="{1DCB14C7-F771-4861-A1EC-C3CB4F2727CA}" destId="{FCDC39A0-B1D2-45C8-BC98-5F4B49924853}" srcOrd="0" destOrd="0" presId="urn:microsoft.com/office/officeart/2008/layout/BubblePictureList"/>
    <dgm:cxn modelId="{64AA5325-6066-4E5A-A74F-05BB4B8F7222}" srcId="{694C5E22-C806-47AF-BF55-058921FCD0BA}" destId="{8271CCCB-4BE9-4B37-86E2-A8675750D030}" srcOrd="4" destOrd="0" parTransId="{D8CB9049-0795-47ED-AB2E-226BCB0C2919}" sibTransId="{6C85941B-F84A-47E4-A7C9-8CF542E3B296}"/>
    <dgm:cxn modelId="{D1F04D3F-5E1C-4CDD-9A33-31760D962C75}" type="presOf" srcId="{E09DA327-595C-4A1F-84C3-4A16908BDCB5}" destId="{27744A5B-FEE5-4DB8-BB55-5F7AEA2E97D8}" srcOrd="0" destOrd="0" presId="urn:microsoft.com/office/officeart/2008/layout/BubblePictureList"/>
    <dgm:cxn modelId="{B5C4EA3F-0A9F-4903-9A88-2C324EC983F1}" srcId="{694C5E22-C806-47AF-BF55-058921FCD0BA}" destId="{1DCB14C7-F771-4861-A1EC-C3CB4F2727CA}" srcOrd="0" destOrd="0" parTransId="{9B6A354F-32DD-468D-851C-57F7520BF508}" sibTransId="{E09DA327-595C-4A1F-84C3-4A16908BDCB5}"/>
    <dgm:cxn modelId="{5F480F41-8AA9-4D86-9E45-FA51B9CC70E7}" srcId="{694C5E22-C806-47AF-BF55-058921FCD0BA}" destId="{EA85EE89-409D-4EF0-BA32-C134576D2D31}" srcOrd="3" destOrd="0" parTransId="{068421EF-8BB0-4849-BAEC-F213E3693447}" sibTransId="{1BC962D5-B312-4888-B2F0-41773C9F6510}"/>
    <dgm:cxn modelId="{39505466-9D65-45A4-A999-998A9C2770EC}" type="presOf" srcId="{1BC962D5-B312-4888-B2F0-41773C9F6510}" destId="{EE55D2E4-6974-4669-A160-12A366AA5660}" srcOrd="0" destOrd="0" presId="urn:microsoft.com/office/officeart/2008/layout/BubblePictureList"/>
    <dgm:cxn modelId="{9B050E4E-58F4-46F2-A1EE-EC605CAAF8A8}" type="presOf" srcId="{AE486316-74F6-44CC-916B-63ACDE3EAD01}" destId="{5DC96089-A587-4033-A1F3-48AB08E77B5A}" srcOrd="0" destOrd="0" presId="urn:microsoft.com/office/officeart/2008/layout/BubblePictureList"/>
    <dgm:cxn modelId="{3427AB73-737B-4D27-ACF2-C85D81D9A5E2}" type="presOf" srcId="{EA85EE89-409D-4EF0-BA32-C134576D2D31}" destId="{5E37C4A5-EB29-43CC-B3F7-6718A796A13D}" srcOrd="0" destOrd="0" presId="urn:microsoft.com/office/officeart/2008/layout/BubblePictureList"/>
    <dgm:cxn modelId="{0327CE79-8A94-4384-88BB-AF80941A289E}" type="presOf" srcId="{12651EC3-049F-4117-9A3F-0AC552D30FF6}" destId="{14C4B90A-8448-4511-A41A-094DF38659A3}" srcOrd="0" destOrd="0" presId="urn:microsoft.com/office/officeart/2008/layout/BubblePictureList"/>
    <dgm:cxn modelId="{1FF4DD59-05B8-4C04-A544-B3820CD779FA}" srcId="{694C5E22-C806-47AF-BF55-058921FCD0BA}" destId="{12651EC3-049F-4117-9A3F-0AC552D30FF6}" srcOrd="2" destOrd="0" parTransId="{627250BA-DB53-48EF-AAB9-456BE83B58F9}" sibTransId="{D07BD9CF-ED35-4EC7-A0F0-7AA31C7A4982}"/>
    <dgm:cxn modelId="{EE7DD786-40BF-4AEB-A500-272A84C63CE8}" type="presOf" srcId="{6C85941B-F84A-47E4-A7C9-8CF542E3B296}" destId="{7B72CCB5-A387-4F22-8DC8-CD37A387077F}" srcOrd="0" destOrd="0" presId="urn:microsoft.com/office/officeart/2008/layout/BubblePictureList"/>
    <dgm:cxn modelId="{ED65A0C5-4CC0-42C4-BA30-1EBFF5D2ED8E}" srcId="{694C5E22-C806-47AF-BF55-058921FCD0BA}" destId="{AE486316-74F6-44CC-916B-63ACDE3EAD01}" srcOrd="1" destOrd="0" parTransId="{7B256143-8777-44C8-812F-3E9E53DF0421}" sibTransId="{8FC5B402-2797-4AAD-9D46-E9B65C08C3D6}"/>
    <dgm:cxn modelId="{F4EDE9C6-D3E6-4AB9-BC29-83C72F638855}" type="presOf" srcId="{D07BD9CF-ED35-4EC7-A0F0-7AA31C7A4982}" destId="{95953644-4C92-4B44-9D24-CAFCF541CFC5}" srcOrd="0" destOrd="0" presId="urn:microsoft.com/office/officeart/2008/layout/BubblePictureList"/>
    <dgm:cxn modelId="{8E239ED5-871C-42C3-8DC0-EBEDB99EEBE0}" type="presOf" srcId="{694C5E22-C806-47AF-BF55-058921FCD0BA}" destId="{3D5143B7-7E31-45C5-8B28-952C3B5D255C}" srcOrd="0" destOrd="0" presId="urn:microsoft.com/office/officeart/2008/layout/BubblePictureList"/>
    <dgm:cxn modelId="{262A4CD8-2DB4-4F78-9873-6DBEA4BE5E87}" type="presOf" srcId="{8FC5B402-2797-4AAD-9D46-E9B65C08C3D6}" destId="{5FBAA6D6-9F9A-44DE-B974-204316C2E3E0}" srcOrd="0" destOrd="0" presId="urn:microsoft.com/office/officeart/2008/layout/BubblePictureList"/>
    <dgm:cxn modelId="{F6884AFC-9C40-409D-B99F-F71B9A641C36}" type="presOf" srcId="{8271CCCB-4BE9-4B37-86E2-A8675750D030}" destId="{34A9BC26-5AEF-4F8F-A492-F9830D11F6E3}" srcOrd="0" destOrd="0" presId="urn:microsoft.com/office/officeart/2008/layout/BubblePictureList"/>
    <dgm:cxn modelId="{270A8BDF-DBBB-44DB-89AA-46379396018C}" type="presParOf" srcId="{3D5143B7-7E31-45C5-8B28-952C3B5D255C}" destId="{FCDC39A0-B1D2-45C8-BC98-5F4B49924853}" srcOrd="0" destOrd="0" presId="urn:microsoft.com/office/officeart/2008/layout/BubblePictureList"/>
    <dgm:cxn modelId="{FB025657-7140-427D-9930-13116E9D2DCB}" type="presParOf" srcId="{3D5143B7-7E31-45C5-8B28-952C3B5D255C}" destId="{BFB9FFDC-E8E6-47D7-9317-C0FAFBCBE7AE}" srcOrd="1" destOrd="0" presId="urn:microsoft.com/office/officeart/2008/layout/BubblePictureList"/>
    <dgm:cxn modelId="{A1AA4A38-2FE7-441E-9059-EA7681262E59}" type="presParOf" srcId="{BFB9FFDC-E8E6-47D7-9317-C0FAFBCBE7AE}" destId="{7C1FB8C9-CB11-4C58-82F2-16B2459EDABC}" srcOrd="0" destOrd="0" presId="urn:microsoft.com/office/officeart/2008/layout/BubblePictureList"/>
    <dgm:cxn modelId="{76ABC6B5-3733-4AD5-9EB2-27FD82D6AC3C}" type="presParOf" srcId="{3D5143B7-7E31-45C5-8B28-952C3B5D255C}" destId="{B78BB54E-A3F4-4547-8B1C-ACD01399723E}" srcOrd="2" destOrd="0" presId="urn:microsoft.com/office/officeart/2008/layout/BubblePictureList"/>
    <dgm:cxn modelId="{8C79FC2F-AE9B-4C5C-AFEA-E548612B6C5B}" type="presParOf" srcId="{3D5143B7-7E31-45C5-8B28-952C3B5D255C}" destId="{3985BE65-8B92-497F-AF86-AB703CC71E02}" srcOrd="3" destOrd="0" presId="urn:microsoft.com/office/officeart/2008/layout/BubblePictureList"/>
    <dgm:cxn modelId="{2F77E063-110F-4B6D-92B5-026102D3866A}" type="presParOf" srcId="{3985BE65-8B92-497F-AF86-AB703CC71E02}" destId="{27744A5B-FEE5-4DB8-BB55-5F7AEA2E97D8}" srcOrd="0" destOrd="0" presId="urn:microsoft.com/office/officeart/2008/layout/BubblePictureList"/>
    <dgm:cxn modelId="{6CDBFEDA-48C9-455B-803A-5431683B362F}" type="presParOf" srcId="{3D5143B7-7E31-45C5-8B28-952C3B5D255C}" destId="{5DC96089-A587-4033-A1F3-48AB08E77B5A}" srcOrd="4" destOrd="0" presId="urn:microsoft.com/office/officeart/2008/layout/BubblePictureList"/>
    <dgm:cxn modelId="{8363C725-B2C3-4EF8-B585-18267B39197A}" type="presParOf" srcId="{3D5143B7-7E31-45C5-8B28-952C3B5D255C}" destId="{DC18838B-680E-45D2-8AE5-C035A58F8063}" srcOrd="5" destOrd="0" presId="urn:microsoft.com/office/officeart/2008/layout/BubblePictureList"/>
    <dgm:cxn modelId="{69A3D777-EF2E-4762-AAC9-52A42827F33F}" type="presParOf" srcId="{DC18838B-680E-45D2-8AE5-C035A58F8063}" destId="{7E6B7738-57CE-4781-AA2C-3FDEDAD340DF}" srcOrd="0" destOrd="0" presId="urn:microsoft.com/office/officeart/2008/layout/BubblePictureList"/>
    <dgm:cxn modelId="{1DAE892F-7914-4187-994F-3DE527BA5EAF}" type="presParOf" srcId="{3D5143B7-7E31-45C5-8B28-952C3B5D255C}" destId="{85FD1318-0920-4068-8979-C4B04B0FB876}" srcOrd="6" destOrd="0" presId="urn:microsoft.com/office/officeart/2008/layout/BubblePictureList"/>
    <dgm:cxn modelId="{E2E22661-2845-47F1-9E80-31528FF9A4C6}" type="presParOf" srcId="{85FD1318-0920-4068-8979-C4B04B0FB876}" destId="{5FBAA6D6-9F9A-44DE-B974-204316C2E3E0}" srcOrd="0" destOrd="0" presId="urn:microsoft.com/office/officeart/2008/layout/BubblePictureList"/>
    <dgm:cxn modelId="{EAA1EEAD-4119-4849-B990-DA887776090B}" type="presParOf" srcId="{3D5143B7-7E31-45C5-8B28-952C3B5D255C}" destId="{165DEA74-2A18-46A8-8D5C-D28CDCD832E1}" srcOrd="7" destOrd="0" presId="urn:microsoft.com/office/officeart/2008/layout/BubblePictureList"/>
    <dgm:cxn modelId="{D5213DE5-4C18-4FBE-9AD4-8C7B32922370}" type="presParOf" srcId="{165DEA74-2A18-46A8-8D5C-D28CDCD832E1}" destId="{8B655F53-14B3-40CA-B853-58C12DEDF977}" srcOrd="0" destOrd="0" presId="urn:microsoft.com/office/officeart/2008/layout/BubblePictureList"/>
    <dgm:cxn modelId="{D71ABD72-CDD9-492B-86F5-B0C912183010}" type="presParOf" srcId="{3D5143B7-7E31-45C5-8B28-952C3B5D255C}" destId="{14C4B90A-8448-4511-A41A-094DF38659A3}" srcOrd="8" destOrd="0" presId="urn:microsoft.com/office/officeart/2008/layout/BubblePictureList"/>
    <dgm:cxn modelId="{8113D2CD-CC0E-40CC-BCBF-28086DE91DB8}" type="presParOf" srcId="{3D5143B7-7E31-45C5-8B28-952C3B5D255C}" destId="{9974A888-FA08-46B6-8A5E-C306E632F94B}" srcOrd="9" destOrd="0" presId="urn:microsoft.com/office/officeart/2008/layout/BubblePictureList"/>
    <dgm:cxn modelId="{2E47ABF9-91F4-4A8D-81AB-32FEB0BC5EB9}" type="presParOf" srcId="{3D5143B7-7E31-45C5-8B28-952C3B5D255C}" destId="{A5DE9008-03FA-4B8D-AA1F-A5052B1B028E}" srcOrd="10" destOrd="0" presId="urn:microsoft.com/office/officeart/2008/layout/BubblePictureList"/>
    <dgm:cxn modelId="{7E5384D4-E666-4839-96CB-8747AEEFBC8C}" type="presParOf" srcId="{3D5143B7-7E31-45C5-8B28-952C3B5D255C}" destId="{ABB16F11-71D5-41B4-8005-85DDAAA1947B}" srcOrd="11" destOrd="0" presId="urn:microsoft.com/office/officeart/2008/layout/BubblePictureList"/>
    <dgm:cxn modelId="{11EEB6F8-3573-4FA9-8D61-D253795FA218}" type="presParOf" srcId="{ABB16F11-71D5-41B4-8005-85DDAAA1947B}" destId="{95953644-4C92-4B44-9D24-CAFCF541CFC5}" srcOrd="0" destOrd="0" presId="urn:microsoft.com/office/officeart/2008/layout/BubblePictureList"/>
    <dgm:cxn modelId="{216913FC-4023-4200-BDD1-FE135EFCCDFA}" type="presParOf" srcId="{3D5143B7-7E31-45C5-8B28-952C3B5D255C}" destId="{EF1737B0-5786-4E5D-8781-4622F6D204FD}" srcOrd="12" destOrd="0" presId="urn:microsoft.com/office/officeart/2008/layout/BubblePictureList"/>
    <dgm:cxn modelId="{8023D364-68ED-4029-B814-FA41D45D207D}" type="presParOf" srcId="{EF1737B0-5786-4E5D-8781-4622F6D204FD}" destId="{8EFF9E2D-92BB-4906-8596-23011DA5E201}" srcOrd="0" destOrd="0" presId="urn:microsoft.com/office/officeart/2008/layout/BubblePictureList"/>
    <dgm:cxn modelId="{2F469337-7659-4A03-B7FA-CEF7FE01CD71}" type="presParOf" srcId="{3D5143B7-7E31-45C5-8B28-952C3B5D255C}" destId="{5E37C4A5-EB29-43CC-B3F7-6718A796A13D}" srcOrd="13" destOrd="0" presId="urn:microsoft.com/office/officeart/2008/layout/BubblePictureList"/>
    <dgm:cxn modelId="{36031273-145F-4FFF-B4A8-ED0A3FF291AB}" type="presParOf" srcId="{3D5143B7-7E31-45C5-8B28-952C3B5D255C}" destId="{71AA45E6-77C3-4987-B439-388F148D39DE}" srcOrd="14" destOrd="0" presId="urn:microsoft.com/office/officeart/2008/layout/BubblePictureList"/>
    <dgm:cxn modelId="{2D7E06DD-480F-41A7-BE98-AD2F3A646908}" type="presParOf" srcId="{3D5143B7-7E31-45C5-8B28-952C3B5D255C}" destId="{A1745332-E192-4175-8B69-A32FFF6E77C9}" srcOrd="15" destOrd="0" presId="urn:microsoft.com/office/officeart/2008/layout/BubblePictureList"/>
    <dgm:cxn modelId="{91A55318-E000-441E-AAA1-87AD92A153AE}" type="presParOf" srcId="{A1745332-E192-4175-8B69-A32FFF6E77C9}" destId="{EE55D2E4-6974-4669-A160-12A366AA5660}" srcOrd="0" destOrd="0" presId="urn:microsoft.com/office/officeart/2008/layout/BubblePictureList"/>
    <dgm:cxn modelId="{FA326BE9-F838-4C5A-9A74-B6C13121882C}" type="presParOf" srcId="{3D5143B7-7E31-45C5-8B28-952C3B5D255C}" destId="{732032B2-A81D-4AA2-B524-3D9C42763642}" srcOrd="16" destOrd="0" presId="urn:microsoft.com/office/officeart/2008/layout/BubblePictureList"/>
    <dgm:cxn modelId="{48136ACE-8FE7-4D37-AB8F-F5F24ADEC5D9}" type="presParOf" srcId="{732032B2-A81D-4AA2-B524-3D9C42763642}" destId="{18F38BB0-F6D0-41BD-817A-31B354DB06B7}" srcOrd="0" destOrd="0" presId="urn:microsoft.com/office/officeart/2008/layout/BubblePictureList"/>
    <dgm:cxn modelId="{7D24D92B-3F0B-4570-80A3-51CBA2E87AE7}" type="presParOf" srcId="{3D5143B7-7E31-45C5-8B28-952C3B5D255C}" destId="{34A9BC26-5AEF-4F8F-A492-F9830D11F6E3}" srcOrd="17" destOrd="0" presId="urn:microsoft.com/office/officeart/2008/layout/BubblePictureList"/>
    <dgm:cxn modelId="{1F9AC7B3-EA5C-4E64-8FF7-DEE652CF5B76}" type="presParOf" srcId="{3D5143B7-7E31-45C5-8B28-952C3B5D255C}" destId="{C3F4D793-7FCE-4E5E-A36F-99773E26572D}" srcOrd="18" destOrd="0" presId="urn:microsoft.com/office/officeart/2008/layout/BubblePictureList"/>
    <dgm:cxn modelId="{3E977524-F61B-4D9C-911C-DBD508221BF2}" type="presParOf" srcId="{C3F4D793-7FCE-4E5E-A36F-99773E26572D}" destId="{7B72CCB5-A387-4F22-8DC8-CD37A387077F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47EE52-B674-4161-9A9F-C9934017B844}" type="doc">
      <dgm:prSet loTypeId="urn:microsoft.com/office/officeart/2005/8/layout/cycle6" loCatId="cycle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pt-BR"/>
        </a:p>
      </dgm:t>
    </dgm:pt>
    <dgm:pt modelId="{2E7160A2-A937-4A80-9C3F-F5F3CD54BC1B}">
      <dgm:prSet phldrT="[Texto]" custT="1"/>
      <dgm:spPr/>
      <dgm:t>
        <a:bodyPr/>
        <a:lstStyle/>
        <a:p>
          <a:r>
            <a:rPr lang="pt-BR" sz="1600" dirty="0">
              <a:latin typeface="Arial Narrow" panose="020B0606020202030204" pitchFamily="34" charset="0"/>
            </a:rPr>
            <a:t>Novo Modelo Contratos Leilões</a:t>
          </a:r>
        </a:p>
      </dgm:t>
    </dgm:pt>
    <dgm:pt modelId="{06A717F5-5F5C-4504-8C40-A8ACAE285F13}" type="parTrans" cxnId="{B544FEA2-284F-4305-B68E-3F284586C554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26A1737A-2A69-4B8F-9DC1-E3C5205B713B}" type="sibTrans" cxnId="{B544FEA2-284F-4305-B68E-3F284586C554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A2B22BFC-C116-4A81-90C8-F157CCE22DAE}">
      <dgm:prSet phldrT="[Texto]" custT="1"/>
      <dgm:spPr/>
      <dgm:t>
        <a:bodyPr/>
        <a:lstStyle/>
        <a:p>
          <a:r>
            <a:rPr lang="pt-BR" sz="1800">
              <a:latin typeface="Arial Narrow" panose="020B0606020202030204" pitchFamily="34" charset="0"/>
            </a:rPr>
            <a:t>Logística</a:t>
          </a:r>
          <a:endParaRPr lang="pt-BR" sz="1800" dirty="0">
            <a:latin typeface="Arial Narrow" panose="020B0606020202030204" pitchFamily="34" charset="0"/>
          </a:endParaRPr>
        </a:p>
      </dgm:t>
    </dgm:pt>
    <dgm:pt modelId="{653CBA74-EE47-481C-80E6-390D5B485C02}" type="parTrans" cxnId="{E33E2435-4F30-4FE9-A431-009FDC932AF2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DB022044-313B-4D08-B4CC-D1809BD947F4}" type="sibTrans" cxnId="{E33E2435-4F30-4FE9-A431-009FDC932AF2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CC7B6537-BC9F-48FF-BF62-FCAA6CA3A109}">
      <dgm:prSet phldrT="[Texto]" custT="1"/>
      <dgm:spPr/>
      <dgm:t>
        <a:bodyPr/>
        <a:lstStyle/>
        <a:p>
          <a:r>
            <a:rPr lang="pt-BR" sz="1800">
              <a:latin typeface="Arial Narrow" panose="020B0606020202030204" pitchFamily="34" charset="0"/>
            </a:rPr>
            <a:t>P&amp;D</a:t>
          </a:r>
          <a:endParaRPr lang="pt-BR" sz="1800" dirty="0">
            <a:latin typeface="Arial Narrow" panose="020B0606020202030204" pitchFamily="34" charset="0"/>
          </a:endParaRPr>
        </a:p>
      </dgm:t>
    </dgm:pt>
    <dgm:pt modelId="{DD504067-DF8E-4185-BCAF-EC175CEB4938}" type="parTrans" cxnId="{33FA437A-BADD-4D6A-8C5C-4E6EEB3A0F59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4225FF56-6091-470D-8BBA-2BC4B7177B05}" type="sibTrans" cxnId="{33FA437A-BADD-4D6A-8C5C-4E6EEB3A0F59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9B76E6D3-39D2-44D3-8E47-E8CB3136D116}">
      <dgm:prSet phldrT="[Texto]" custT="1"/>
      <dgm:spPr/>
      <dgm:t>
        <a:bodyPr/>
        <a:lstStyle/>
        <a:p>
          <a:r>
            <a:rPr lang="pt-BR" sz="1800">
              <a:latin typeface="Arial Narrow" panose="020B0606020202030204" pitchFamily="34" charset="0"/>
            </a:rPr>
            <a:t>Mercado livre</a:t>
          </a:r>
          <a:endParaRPr lang="pt-BR" sz="1800" dirty="0">
            <a:latin typeface="Arial Narrow" panose="020B0606020202030204" pitchFamily="34" charset="0"/>
          </a:endParaRPr>
        </a:p>
      </dgm:t>
    </dgm:pt>
    <dgm:pt modelId="{B80B39D9-4706-4454-AF22-169F0C147887}" type="parTrans" cxnId="{5979F12E-3911-44BE-BA85-14E1AD6B9DD6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8C6626A7-4F82-4653-B860-E949AD54160A}" type="sibTrans" cxnId="{5979F12E-3911-44BE-BA85-14E1AD6B9DD6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83E7C44E-702C-4D9D-B3E5-5F5145612B1F}">
      <dgm:prSet phldrT="[Texto]" custT="1"/>
      <dgm:spPr/>
      <dgm:t>
        <a:bodyPr/>
        <a:lstStyle/>
        <a:p>
          <a:r>
            <a:rPr lang="pt-BR" sz="1800">
              <a:latin typeface="Arial Narrow" panose="020B0606020202030204" pitchFamily="34" charset="0"/>
            </a:rPr>
            <a:t>Tributação</a:t>
          </a:r>
          <a:endParaRPr lang="pt-BR" sz="1800" dirty="0">
            <a:latin typeface="Arial Narrow" panose="020B0606020202030204" pitchFamily="34" charset="0"/>
          </a:endParaRPr>
        </a:p>
      </dgm:t>
    </dgm:pt>
    <dgm:pt modelId="{C53B21E5-A29C-4426-8C85-F02DF1315EB4}" type="parTrans" cxnId="{AAB467FB-A8BD-4D05-90F1-19A4F35E9071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AD4D7642-C32B-40F9-A497-34EBC3D4B1B8}" type="sibTrans" cxnId="{AAB467FB-A8BD-4D05-90F1-19A4F35E9071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AE9D99F2-DC0D-4406-8038-194AF9D82403}">
      <dgm:prSet phldrT="[Texto]" custT="1"/>
      <dgm:spPr/>
      <dgm:t>
        <a:bodyPr/>
        <a:lstStyle/>
        <a:p>
          <a:r>
            <a:rPr lang="pt-BR" sz="1800">
              <a:latin typeface="Arial Narrow" panose="020B0606020202030204" pitchFamily="34" charset="0"/>
            </a:rPr>
            <a:t>O&amp;M</a:t>
          </a:r>
          <a:endParaRPr lang="pt-BR" sz="1800" dirty="0">
            <a:latin typeface="Arial Narrow" panose="020B0606020202030204" pitchFamily="34" charset="0"/>
          </a:endParaRPr>
        </a:p>
      </dgm:t>
    </dgm:pt>
    <dgm:pt modelId="{9BE3CC65-DB94-4323-BB22-F1E032FA42D6}" type="parTrans" cxnId="{2CA0B758-06EA-4301-A0C8-E5CB4844827F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AAFF03BD-E913-4E13-85CF-2ABF29869263}" type="sibTrans" cxnId="{2CA0B758-06EA-4301-A0C8-E5CB4844827F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F5466965-C7D7-4891-8542-56F259B6D37D}">
      <dgm:prSet phldrT="[Texto]" custT="1"/>
      <dgm:spPr/>
      <dgm:t>
        <a:bodyPr/>
        <a:lstStyle/>
        <a:p>
          <a:r>
            <a:rPr lang="pt-BR" sz="1800" dirty="0">
              <a:latin typeface="Arial Narrow" panose="020B0606020202030204" pitchFamily="34" charset="0"/>
            </a:rPr>
            <a:t>Capacitação</a:t>
          </a:r>
        </a:p>
      </dgm:t>
    </dgm:pt>
    <dgm:pt modelId="{0A5FEDE8-1D58-4D92-A600-074329593C24}" type="parTrans" cxnId="{C49D558E-FBC4-4ED3-AEFE-9502579CB31F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BC611453-AAAF-4C33-AA9E-3C539EF8CF5A}" type="sibTrans" cxnId="{C49D558E-FBC4-4ED3-AEFE-9502579CB31F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48DC2139-E24E-4859-9604-D0C9489C1C94}">
      <dgm:prSet phldrT="[Texto]" custT="1"/>
      <dgm:spPr/>
      <dgm:t>
        <a:bodyPr/>
        <a:lstStyle/>
        <a:p>
          <a:r>
            <a:rPr lang="pt-BR" sz="1800">
              <a:latin typeface="Arial Narrow" panose="020B0606020202030204" pitchFamily="34" charset="0"/>
            </a:rPr>
            <a:t>Meio Ambiente</a:t>
          </a:r>
          <a:endParaRPr lang="pt-BR" sz="1800" dirty="0">
            <a:latin typeface="Arial Narrow" panose="020B0606020202030204" pitchFamily="34" charset="0"/>
          </a:endParaRPr>
        </a:p>
      </dgm:t>
    </dgm:pt>
    <dgm:pt modelId="{677FFAE4-8786-4ADC-A904-482AAE2297ED}" type="parTrans" cxnId="{255EF8A8-8D48-4ACD-B211-D8D92A29714E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8BA7197A-41AD-4F10-BC74-34FD08B64166}" type="sibTrans" cxnId="{255EF8A8-8D48-4ACD-B211-D8D92A29714E}">
      <dgm:prSet/>
      <dgm:spPr/>
      <dgm:t>
        <a:bodyPr/>
        <a:lstStyle/>
        <a:p>
          <a:endParaRPr lang="pt-BR" sz="1800">
            <a:solidFill>
              <a:schemeClr val="tx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2DEDED90-4B36-4A97-9043-604B4FF590E3}" type="pres">
      <dgm:prSet presAssocID="{6947EE52-B674-4161-9A9F-C9934017B844}" presName="cycle" presStyleCnt="0">
        <dgm:presLayoutVars>
          <dgm:dir/>
          <dgm:resizeHandles val="exact"/>
        </dgm:presLayoutVars>
      </dgm:prSet>
      <dgm:spPr/>
    </dgm:pt>
    <dgm:pt modelId="{2BE0A8CB-A4D4-4188-9A53-DFA2D471851C}" type="pres">
      <dgm:prSet presAssocID="{2E7160A2-A937-4A80-9C3F-F5F3CD54BC1B}" presName="node" presStyleLbl="node1" presStyleIdx="0" presStyleCnt="8" custRadScaleRad="100556" custRadScaleInc="-35577">
        <dgm:presLayoutVars>
          <dgm:bulletEnabled val="1"/>
        </dgm:presLayoutVars>
      </dgm:prSet>
      <dgm:spPr/>
    </dgm:pt>
    <dgm:pt modelId="{1964A141-8FE8-433F-91EB-EA9321EEF963}" type="pres">
      <dgm:prSet presAssocID="{2E7160A2-A937-4A80-9C3F-F5F3CD54BC1B}" presName="spNode" presStyleCnt="0"/>
      <dgm:spPr/>
    </dgm:pt>
    <dgm:pt modelId="{C70A70BB-A1E7-4065-B17D-FB81AE1F2471}" type="pres">
      <dgm:prSet presAssocID="{26A1737A-2A69-4B8F-9DC1-E3C5205B713B}" presName="sibTrans" presStyleLbl="sibTrans1D1" presStyleIdx="0" presStyleCnt="8"/>
      <dgm:spPr/>
    </dgm:pt>
    <dgm:pt modelId="{E9EAAB1D-98E9-4675-8025-D906526F555B}" type="pres">
      <dgm:prSet presAssocID="{A2B22BFC-C116-4A81-90C8-F157CCE22DAE}" presName="node" presStyleLbl="node1" presStyleIdx="1" presStyleCnt="8">
        <dgm:presLayoutVars>
          <dgm:bulletEnabled val="1"/>
        </dgm:presLayoutVars>
      </dgm:prSet>
      <dgm:spPr/>
    </dgm:pt>
    <dgm:pt modelId="{D816B9E3-EC8E-48BE-8FD5-9BB9AB25D0DA}" type="pres">
      <dgm:prSet presAssocID="{A2B22BFC-C116-4A81-90C8-F157CCE22DAE}" presName="spNode" presStyleCnt="0"/>
      <dgm:spPr/>
    </dgm:pt>
    <dgm:pt modelId="{3850FA09-7205-4525-87D0-2B0B3612F2FE}" type="pres">
      <dgm:prSet presAssocID="{DB022044-313B-4D08-B4CC-D1809BD947F4}" presName="sibTrans" presStyleLbl="sibTrans1D1" presStyleIdx="1" presStyleCnt="8"/>
      <dgm:spPr/>
    </dgm:pt>
    <dgm:pt modelId="{9355EDB6-E5DA-44A5-BF83-B353816A0F61}" type="pres">
      <dgm:prSet presAssocID="{F5466965-C7D7-4891-8542-56F259B6D37D}" presName="node" presStyleLbl="node1" presStyleIdx="2" presStyleCnt="8" custRadScaleRad="98709" custRadScaleInc="-26501">
        <dgm:presLayoutVars>
          <dgm:bulletEnabled val="1"/>
        </dgm:presLayoutVars>
      </dgm:prSet>
      <dgm:spPr/>
    </dgm:pt>
    <dgm:pt modelId="{6EB33373-5734-4E61-8E39-0E9FF113BBD2}" type="pres">
      <dgm:prSet presAssocID="{F5466965-C7D7-4891-8542-56F259B6D37D}" presName="spNode" presStyleCnt="0"/>
      <dgm:spPr/>
    </dgm:pt>
    <dgm:pt modelId="{6856817B-F949-48CC-8F70-7F61D0F24A59}" type="pres">
      <dgm:prSet presAssocID="{BC611453-AAAF-4C33-AA9E-3C539EF8CF5A}" presName="sibTrans" presStyleLbl="sibTrans1D1" presStyleIdx="2" presStyleCnt="8"/>
      <dgm:spPr/>
    </dgm:pt>
    <dgm:pt modelId="{AA4E9288-A00E-4B10-8B7D-05630A9294B0}" type="pres">
      <dgm:prSet presAssocID="{CC7B6537-BC9F-48FF-BF62-FCAA6CA3A109}" presName="node" presStyleLbl="node1" presStyleIdx="3" presStyleCnt="8">
        <dgm:presLayoutVars>
          <dgm:bulletEnabled val="1"/>
        </dgm:presLayoutVars>
      </dgm:prSet>
      <dgm:spPr/>
    </dgm:pt>
    <dgm:pt modelId="{5B697612-500B-4ACD-A653-F76576EE3685}" type="pres">
      <dgm:prSet presAssocID="{CC7B6537-BC9F-48FF-BF62-FCAA6CA3A109}" presName="spNode" presStyleCnt="0"/>
      <dgm:spPr/>
    </dgm:pt>
    <dgm:pt modelId="{2E99C2EE-9730-4B20-8207-43DD2B4E9EFA}" type="pres">
      <dgm:prSet presAssocID="{4225FF56-6091-470D-8BBA-2BC4B7177B05}" presName="sibTrans" presStyleLbl="sibTrans1D1" presStyleIdx="3" presStyleCnt="8"/>
      <dgm:spPr/>
    </dgm:pt>
    <dgm:pt modelId="{C417FA60-33C9-4F91-9C67-CC4D826B3DA0}" type="pres">
      <dgm:prSet presAssocID="{9B76E6D3-39D2-44D3-8E47-E8CB3136D116}" presName="node" presStyleLbl="node1" presStyleIdx="4" presStyleCnt="8" custRadScaleRad="100756" custRadScaleInc="-42905">
        <dgm:presLayoutVars>
          <dgm:bulletEnabled val="1"/>
        </dgm:presLayoutVars>
      </dgm:prSet>
      <dgm:spPr/>
    </dgm:pt>
    <dgm:pt modelId="{409FD70A-2A6F-41C1-8676-23FD7E22F49F}" type="pres">
      <dgm:prSet presAssocID="{9B76E6D3-39D2-44D3-8E47-E8CB3136D116}" presName="spNode" presStyleCnt="0"/>
      <dgm:spPr/>
    </dgm:pt>
    <dgm:pt modelId="{43CAB882-1FD9-47A1-9FFC-F69BFAA553A6}" type="pres">
      <dgm:prSet presAssocID="{8C6626A7-4F82-4653-B860-E949AD54160A}" presName="sibTrans" presStyleLbl="sibTrans1D1" presStyleIdx="4" presStyleCnt="8"/>
      <dgm:spPr/>
    </dgm:pt>
    <dgm:pt modelId="{D4743A84-A048-4C4E-925A-067B88574E90}" type="pres">
      <dgm:prSet presAssocID="{83E7C44E-702C-4D9D-B3E5-5F5145612B1F}" presName="node" presStyleLbl="node1" presStyleIdx="5" presStyleCnt="8">
        <dgm:presLayoutVars>
          <dgm:bulletEnabled val="1"/>
        </dgm:presLayoutVars>
      </dgm:prSet>
      <dgm:spPr/>
    </dgm:pt>
    <dgm:pt modelId="{F7A074E9-05F6-4E8A-AFAA-FA8F882CA38D}" type="pres">
      <dgm:prSet presAssocID="{83E7C44E-702C-4D9D-B3E5-5F5145612B1F}" presName="spNode" presStyleCnt="0"/>
      <dgm:spPr/>
    </dgm:pt>
    <dgm:pt modelId="{A5A613CD-4DD0-4B92-BD6C-D7FA849478B0}" type="pres">
      <dgm:prSet presAssocID="{AD4D7642-C32B-40F9-A497-34EBC3D4B1B8}" presName="sibTrans" presStyleLbl="sibTrans1D1" presStyleIdx="5" presStyleCnt="8"/>
      <dgm:spPr/>
    </dgm:pt>
    <dgm:pt modelId="{A80552FD-9073-4B26-B285-CC1539C4D34B}" type="pres">
      <dgm:prSet presAssocID="{AE9D99F2-DC0D-4406-8038-194AF9D82403}" presName="node" presStyleLbl="node1" presStyleIdx="6" presStyleCnt="8">
        <dgm:presLayoutVars>
          <dgm:bulletEnabled val="1"/>
        </dgm:presLayoutVars>
      </dgm:prSet>
      <dgm:spPr/>
    </dgm:pt>
    <dgm:pt modelId="{E7E26D08-91E9-473B-8EA0-7B3BF55EBF6A}" type="pres">
      <dgm:prSet presAssocID="{AE9D99F2-DC0D-4406-8038-194AF9D82403}" presName="spNode" presStyleCnt="0"/>
      <dgm:spPr/>
    </dgm:pt>
    <dgm:pt modelId="{51D7D00D-5A35-4DB3-A990-909682F6E8F5}" type="pres">
      <dgm:prSet presAssocID="{AAFF03BD-E913-4E13-85CF-2ABF29869263}" presName="sibTrans" presStyleLbl="sibTrans1D1" presStyleIdx="6" presStyleCnt="8"/>
      <dgm:spPr/>
    </dgm:pt>
    <dgm:pt modelId="{691AE84F-26A4-44BA-97FA-D1716A8CED6E}" type="pres">
      <dgm:prSet presAssocID="{48DC2139-E24E-4859-9604-D0C9489C1C94}" presName="node" presStyleLbl="node1" presStyleIdx="7" presStyleCnt="8">
        <dgm:presLayoutVars>
          <dgm:bulletEnabled val="1"/>
        </dgm:presLayoutVars>
      </dgm:prSet>
      <dgm:spPr/>
    </dgm:pt>
    <dgm:pt modelId="{6A9FE775-9ACF-4889-81C2-320AEAB04BCB}" type="pres">
      <dgm:prSet presAssocID="{48DC2139-E24E-4859-9604-D0C9489C1C94}" presName="spNode" presStyleCnt="0"/>
      <dgm:spPr/>
    </dgm:pt>
    <dgm:pt modelId="{3DB2EDDB-9B7C-4D1E-BFD5-0CB4E69CC7FC}" type="pres">
      <dgm:prSet presAssocID="{8BA7197A-41AD-4F10-BC74-34FD08B64166}" presName="sibTrans" presStyleLbl="sibTrans1D1" presStyleIdx="7" presStyleCnt="8"/>
      <dgm:spPr/>
    </dgm:pt>
  </dgm:ptLst>
  <dgm:cxnLst>
    <dgm:cxn modelId="{80CBEE0D-E318-41CA-AF02-4FE7B4B13362}" type="presOf" srcId="{F5466965-C7D7-4891-8542-56F259B6D37D}" destId="{9355EDB6-E5DA-44A5-BF83-B353816A0F61}" srcOrd="0" destOrd="0" presId="urn:microsoft.com/office/officeart/2005/8/layout/cycle6"/>
    <dgm:cxn modelId="{98AEA51E-60E5-4535-861D-6817394EB842}" type="presOf" srcId="{26A1737A-2A69-4B8F-9DC1-E3C5205B713B}" destId="{C70A70BB-A1E7-4065-B17D-FB81AE1F2471}" srcOrd="0" destOrd="0" presId="urn:microsoft.com/office/officeart/2005/8/layout/cycle6"/>
    <dgm:cxn modelId="{9203D51E-E616-419B-9C0B-E73899831275}" type="presOf" srcId="{83E7C44E-702C-4D9D-B3E5-5F5145612B1F}" destId="{D4743A84-A048-4C4E-925A-067B88574E90}" srcOrd="0" destOrd="0" presId="urn:microsoft.com/office/officeart/2005/8/layout/cycle6"/>
    <dgm:cxn modelId="{5A35602D-05EC-468A-81D1-7E1E1D5FC455}" type="presOf" srcId="{8BA7197A-41AD-4F10-BC74-34FD08B64166}" destId="{3DB2EDDB-9B7C-4D1E-BFD5-0CB4E69CC7FC}" srcOrd="0" destOrd="0" presId="urn:microsoft.com/office/officeart/2005/8/layout/cycle6"/>
    <dgm:cxn modelId="{5979F12E-3911-44BE-BA85-14E1AD6B9DD6}" srcId="{6947EE52-B674-4161-9A9F-C9934017B844}" destId="{9B76E6D3-39D2-44D3-8E47-E8CB3136D116}" srcOrd="4" destOrd="0" parTransId="{B80B39D9-4706-4454-AF22-169F0C147887}" sibTransId="{8C6626A7-4F82-4653-B860-E949AD54160A}"/>
    <dgm:cxn modelId="{D867F031-A83C-41EA-A456-DAFCEA80A699}" type="presOf" srcId="{4225FF56-6091-470D-8BBA-2BC4B7177B05}" destId="{2E99C2EE-9730-4B20-8207-43DD2B4E9EFA}" srcOrd="0" destOrd="0" presId="urn:microsoft.com/office/officeart/2005/8/layout/cycle6"/>
    <dgm:cxn modelId="{E33E2435-4F30-4FE9-A431-009FDC932AF2}" srcId="{6947EE52-B674-4161-9A9F-C9934017B844}" destId="{A2B22BFC-C116-4A81-90C8-F157CCE22DAE}" srcOrd="1" destOrd="0" parTransId="{653CBA74-EE47-481C-80E6-390D5B485C02}" sibTransId="{DB022044-313B-4D08-B4CC-D1809BD947F4}"/>
    <dgm:cxn modelId="{DFBA2942-E8C3-4F36-A5C6-9A1D4E330F40}" type="presOf" srcId="{BC611453-AAAF-4C33-AA9E-3C539EF8CF5A}" destId="{6856817B-F949-48CC-8F70-7F61D0F24A59}" srcOrd="0" destOrd="0" presId="urn:microsoft.com/office/officeart/2005/8/layout/cycle6"/>
    <dgm:cxn modelId="{87EC8363-F4C9-49B9-90E2-2230D83154D1}" type="presOf" srcId="{8C6626A7-4F82-4653-B860-E949AD54160A}" destId="{43CAB882-1FD9-47A1-9FFC-F69BFAA553A6}" srcOrd="0" destOrd="0" presId="urn:microsoft.com/office/officeart/2005/8/layout/cycle6"/>
    <dgm:cxn modelId="{A9C3BA68-49D5-4D80-87C4-B193170D5195}" type="presOf" srcId="{48DC2139-E24E-4859-9604-D0C9489C1C94}" destId="{691AE84F-26A4-44BA-97FA-D1716A8CED6E}" srcOrd="0" destOrd="0" presId="urn:microsoft.com/office/officeart/2005/8/layout/cycle6"/>
    <dgm:cxn modelId="{9F2E896F-1B0D-438F-B338-39F81ADA2C05}" type="presOf" srcId="{AAFF03BD-E913-4E13-85CF-2ABF29869263}" destId="{51D7D00D-5A35-4DB3-A990-909682F6E8F5}" srcOrd="0" destOrd="0" presId="urn:microsoft.com/office/officeart/2005/8/layout/cycle6"/>
    <dgm:cxn modelId="{2CA0B758-06EA-4301-A0C8-E5CB4844827F}" srcId="{6947EE52-B674-4161-9A9F-C9934017B844}" destId="{AE9D99F2-DC0D-4406-8038-194AF9D82403}" srcOrd="6" destOrd="0" parTransId="{9BE3CC65-DB94-4323-BB22-F1E032FA42D6}" sibTransId="{AAFF03BD-E913-4E13-85CF-2ABF29869263}"/>
    <dgm:cxn modelId="{33FA437A-BADD-4D6A-8C5C-4E6EEB3A0F59}" srcId="{6947EE52-B674-4161-9A9F-C9934017B844}" destId="{CC7B6537-BC9F-48FF-BF62-FCAA6CA3A109}" srcOrd="3" destOrd="0" parTransId="{DD504067-DF8E-4185-BCAF-EC175CEB4938}" sibTransId="{4225FF56-6091-470D-8BBA-2BC4B7177B05}"/>
    <dgm:cxn modelId="{F7318285-30B0-40A7-8BE4-50B3F2C4D880}" type="presOf" srcId="{2E7160A2-A937-4A80-9C3F-F5F3CD54BC1B}" destId="{2BE0A8CB-A4D4-4188-9A53-DFA2D471851C}" srcOrd="0" destOrd="0" presId="urn:microsoft.com/office/officeart/2005/8/layout/cycle6"/>
    <dgm:cxn modelId="{C49D558E-FBC4-4ED3-AEFE-9502579CB31F}" srcId="{6947EE52-B674-4161-9A9F-C9934017B844}" destId="{F5466965-C7D7-4891-8542-56F259B6D37D}" srcOrd="2" destOrd="0" parTransId="{0A5FEDE8-1D58-4D92-A600-074329593C24}" sibTransId="{BC611453-AAAF-4C33-AA9E-3C539EF8CF5A}"/>
    <dgm:cxn modelId="{EECAEE94-EC44-4BE5-ACBF-85C06A7581B3}" type="presOf" srcId="{AD4D7642-C32B-40F9-A497-34EBC3D4B1B8}" destId="{A5A613CD-4DD0-4B92-BD6C-D7FA849478B0}" srcOrd="0" destOrd="0" presId="urn:microsoft.com/office/officeart/2005/8/layout/cycle6"/>
    <dgm:cxn modelId="{B544FEA2-284F-4305-B68E-3F284586C554}" srcId="{6947EE52-B674-4161-9A9F-C9934017B844}" destId="{2E7160A2-A937-4A80-9C3F-F5F3CD54BC1B}" srcOrd="0" destOrd="0" parTransId="{06A717F5-5F5C-4504-8C40-A8ACAE285F13}" sibTransId="{26A1737A-2A69-4B8F-9DC1-E3C5205B713B}"/>
    <dgm:cxn modelId="{255EF8A8-8D48-4ACD-B211-D8D92A29714E}" srcId="{6947EE52-B674-4161-9A9F-C9934017B844}" destId="{48DC2139-E24E-4859-9604-D0C9489C1C94}" srcOrd="7" destOrd="0" parTransId="{677FFAE4-8786-4ADC-A904-482AAE2297ED}" sibTransId="{8BA7197A-41AD-4F10-BC74-34FD08B64166}"/>
    <dgm:cxn modelId="{E6C018B2-C401-46C2-9065-436FCE1D1F14}" type="presOf" srcId="{6947EE52-B674-4161-9A9F-C9934017B844}" destId="{2DEDED90-4B36-4A97-9043-604B4FF590E3}" srcOrd="0" destOrd="0" presId="urn:microsoft.com/office/officeart/2005/8/layout/cycle6"/>
    <dgm:cxn modelId="{619FFCC0-3B45-4CBF-9D5E-7376D3314EBF}" type="presOf" srcId="{9B76E6D3-39D2-44D3-8E47-E8CB3136D116}" destId="{C417FA60-33C9-4F91-9C67-CC4D826B3DA0}" srcOrd="0" destOrd="0" presId="urn:microsoft.com/office/officeart/2005/8/layout/cycle6"/>
    <dgm:cxn modelId="{0BF5A7C3-8B69-4761-B652-78944C3AC333}" type="presOf" srcId="{CC7B6537-BC9F-48FF-BF62-FCAA6CA3A109}" destId="{AA4E9288-A00E-4B10-8B7D-05630A9294B0}" srcOrd="0" destOrd="0" presId="urn:microsoft.com/office/officeart/2005/8/layout/cycle6"/>
    <dgm:cxn modelId="{46EB6EE2-3CE2-465F-B467-091156F1D88F}" type="presOf" srcId="{AE9D99F2-DC0D-4406-8038-194AF9D82403}" destId="{A80552FD-9073-4B26-B285-CC1539C4D34B}" srcOrd="0" destOrd="0" presId="urn:microsoft.com/office/officeart/2005/8/layout/cycle6"/>
    <dgm:cxn modelId="{4AA67EE3-2A03-4579-AF88-4441879B382A}" type="presOf" srcId="{A2B22BFC-C116-4A81-90C8-F157CCE22DAE}" destId="{E9EAAB1D-98E9-4675-8025-D906526F555B}" srcOrd="0" destOrd="0" presId="urn:microsoft.com/office/officeart/2005/8/layout/cycle6"/>
    <dgm:cxn modelId="{AAB467FB-A8BD-4D05-90F1-19A4F35E9071}" srcId="{6947EE52-B674-4161-9A9F-C9934017B844}" destId="{83E7C44E-702C-4D9D-B3E5-5F5145612B1F}" srcOrd="5" destOrd="0" parTransId="{C53B21E5-A29C-4426-8C85-F02DF1315EB4}" sibTransId="{AD4D7642-C32B-40F9-A497-34EBC3D4B1B8}"/>
    <dgm:cxn modelId="{FE09BFFD-F9DD-4DB9-B8C2-96589D716903}" type="presOf" srcId="{DB022044-313B-4D08-B4CC-D1809BD947F4}" destId="{3850FA09-7205-4525-87D0-2B0B3612F2FE}" srcOrd="0" destOrd="0" presId="urn:microsoft.com/office/officeart/2005/8/layout/cycle6"/>
    <dgm:cxn modelId="{EC02B99D-A029-421B-A33E-23F3DCBF5D08}" type="presParOf" srcId="{2DEDED90-4B36-4A97-9043-604B4FF590E3}" destId="{2BE0A8CB-A4D4-4188-9A53-DFA2D471851C}" srcOrd="0" destOrd="0" presId="urn:microsoft.com/office/officeart/2005/8/layout/cycle6"/>
    <dgm:cxn modelId="{E91DDA9E-DD8D-4E12-9D6F-D8C3C402009F}" type="presParOf" srcId="{2DEDED90-4B36-4A97-9043-604B4FF590E3}" destId="{1964A141-8FE8-433F-91EB-EA9321EEF963}" srcOrd="1" destOrd="0" presId="urn:microsoft.com/office/officeart/2005/8/layout/cycle6"/>
    <dgm:cxn modelId="{BD7FFF8C-186E-450C-868E-855BDD0D44E0}" type="presParOf" srcId="{2DEDED90-4B36-4A97-9043-604B4FF590E3}" destId="{C70A70BB-A1E7-4065-B17D-FB81AE1F2471}" srcOrd="2" destOrd="0" presId="urn:microsoft.com/office/officeart/2005/8/layout/cycle6"/>
    <dgm:cxn modelId="{3B31C5E2-0556-43CB-93E6-AE0B85B029B1}" type="presParOf" srcId="{2DEDED90-4B36-4A97-9043-604B4FF590E3}" destId="{E9EAAB1D-98E9-4675-8025-D906526F555B}" srcOrd="3" destOrd="0" presId="urn:microsoft.com/office/officeart/2005/8/layout/cycle6"/>
    <dgm:cxn modelId="{B061084D-C6AE-412A-9AAA-C0FC71CC226A}" type="presParOf" srcId="{2DEDED90-4B36-4A97-9043-604B4FF590E3}" destId="{D816B9E3-EC8E-48BE-8FD5-9BB9AB25D0DA}" srcOrd="4" destOrd="0" presId="urn:microsoft.com/office/officeart/2005/8/layout/cycle6"/>
    <dgm:cxn modelId="{A65768CF-60AD-48F2-85C4-8B80C7498BC8}" type="presParOf" srcId="{2DEDED90-4B36-4A97-9043-604B4FF590E3}" destId="{3850FA09-7205-4525-87D0-2B0B3612F2FE}" srcOrd="5" destOrd="0" presId="urn:microsoft.com/office/officeart/2005/8/layout/cycle6"/>
    <dgm:cxn modelId="{1B1E36CF-8ACA-4EE1-B295-76B1FF91B877}" type="presParOf" srcId="{2DEDED90-4B36-4A97-9043-604B4FF590E3}" destId="{9355EDB6-E5DA-44A5-BF83-B353816A0F61}" srcOrd="6" destOrd="0" presId="urn:microsoft.com/office/officeart/2005/8/layout/cycle6"/>
    <dgm:cxn modelId="{404B8D3B-4633-46FD-912C-4B2CDE2AAE59}" type="presParOf" srcId="{2DEDED90-4B36-4A97-9043-604B4FF590E3}" destId="{6EB33373-5734-4E61-8E39-0E9FF113BBD2}" srcOrd="7" destOrd="0" presId="urn:microsoft.com/office/officeart/2005/8/layout/cycle6"/>
    <dgm:cxn modelId="{55EE996D-C951-4958-990C-57F132FDEB0E}" type="presParOf" srcId="{2DEDED90-4B36-4A97-9043-604B4FF590E3}" destId="{6856817B-F949-48CC-8F70-7F61D0F24A59}" srcOrd="8" destOrd="0" presId="urn:microsoft.com/office/officeart/2005/8/layout/cycle6"/>
    <dgm:cxn modelId="{75381008-26D9-449C-AFCF-78B14B09288C}" type="presParOf" srcId="{2DEDED90-4B36-4A97-9043-604B4FF590E3}" destId="{AA4E9288-A00E-4B10-8B7D-05630A9294B0}" srcOrd="9" destOrd="0" presId="urn:microsoft.com/office/officeart/2005/8/layout/cycle6"/>
    <dgm:cxn modelId="{195BD6EB-628D-4A02-8308-5E2B85CE5B57}" type="presParOf" srcId="{2DEDED90-4B36-4A97-9043-604B4FF590E3}" destId="{5B697612-500B-4ACD-A653-F76576EE3685}" srcOrd="10" destOrd="0" presId="urn:microsoft.com/office/officeart/2005/8/layout/cycle6"/>
    <dgm:cxn modelId="{FA6A94C9-6D3E-4F95-8DD4-7B962F44BA7E}" type="presParOf" srcId="{2DEDED90-4B36-4A97-9043-604B4FF590E3}" destId="{2E99C2EE-9730-4B20-8207-43DD2B4E9EFA}" srcOrd="11" destOrd="0" presId="urn:microsoft.com/office/officeart/2005/8/layout/cycle6"/>
    <dgm:cxn modelId="{28D14555-568C-4344-AC98-050223326821}" type="presParOf" srcId="{2DEDED90-4B36-4A97-9043-604B4FF590E3}" destId="{C417FA60-33C9-4F91-9C67-CC4D826B3DA0}" srcOrd="12" destOrd="0" presId="urn:microsoft.com/office/officeart/2005/8/layout/cycle6"/>
    <dgm:cxn modelId="{17668F4C-0D29-48F4-ADFC-4E0AA75FF26D}" type="presParOf" srcId="{2DEDED90-4B36-4A97-9043-604B4FF590E3}" destId="{409FD70A-2A6F-41C1-8676-23FD7E22F49F}" srcOrd="13" destOrd="0" presId="urn:microsoft.com/office/officeart/2005/8/layout/cycle6"/>
    <dgm:cxn modelId="{A4FB25AA-5022-45B1-BB98-E3FA5EDED17C}" type="presParOf" srcId="{2DEDED90-4B36-4A97-9043-604B4FF590E3}" destId="{43CAB882-1FD9-47A1-9FFC-F69BFAA553A6}" srcOrd="14" destOrd="0" presId="urn:microsoft.com/office/officeart/2005/8/layout/cycle6"/>
    <dgm:cxn modelId="{B1839E9F-2289-4C4A-9CB8-96FBE3FA8F83}" type="presParOf" srcId="{2DEDED90-4B36-4A97-9043-604B4FF590E3}" destId="{D4743A84-A048-4C4E-925A-067B88574E90}" srcOrd="15" destOrd="0" presId="urn:microsoft.com/office/officeart/2005/8/layout/cycle6"/>
    <dgm:cxn modelId="{DE4E42FA-F6A6-45E9-BB02-401F10136870}" type="presParOf" srcId="{2DEDED90-4B36-4A97-9043-604B4FF590E3}" destId="{F7A074E9-05F6-4E8A-AFAA-FA8F882CA38D}" srcOrd="16" destOrd="0" presId="urn:microsoft.com/office/officeart/2005/8/layout/cycle6"/>
    <dgm:cxn modelId="{E9AAB32C-0504-4479-B942-EAF6EE07A127}" type="presParOf" srcId="{2DEDED90-4B36-4A97-9043-604B4FF590E3}" destId="{A5A613CD-4DD0-4B92-BD6C-D7FA849478B0}" srcOrd="17" destOrd="0" presId="urn:microsoft.com/office/officeart/2005/8/layout/cycle6"/>
    <dgm:cxn modelId="{5DD65F57-9FA8-49FC-80DB-450E2824B1CD}" type="presParOf" srcId="{2DEDED90-4B36-4A97-9043-604B4FF590E3}" destId="{A80552FD-9073-4B26-B285-CC1539C4D34B}" srcOrd="18" destOrd="0" presId="urn:microsoft.com/office/officeart/2005/8/layout/cycle6"/>
    <dgm:cxn modelId="{AFA894CF-E1B9-4110-BC6F-97DA609330BD}" type="presParOf" srcId="{2DEDED90-4B36-4A97-9043-604B4FF590E3}" destId="{E7E26D08-91E9-473B-8EA0-7B3BF55EBF6A}" srcOrd="19" destOrd="0" presId="urn:microsoft.com/office/officeart/2005/8/layout/cycle6"/>
    <dgm:cxn modelId="{6004B169-D13A-47DB-8CB6-2BD07144A93E}" type="presParOf" srcId="{2DEDED90-4B36-4A97-9043-604B4FF590E3}" destId="{51D7D00D-5A35-4DB3-A990-909682F6E8F5}" srcOrd="20" destOrd="0" presId="urn:microsoft.com/office/officeart/2005/8/layout/cycle6"/>
    <dgm:cxn modelId="{34C2A9C0-9739-412A-9179-8664C765B81C}" type="presParOf" srcId="{2DEDED90-4B36-4A97-9043-604B4FF590E3}" destId="{691AE84F-26A4-44BA-97FA-D1716A8CED6E}" srcOrd="21" destOrd="0" presId="urn:microsoft.com/office/officeart/2005/8/layout/cycle6"/>
    <dgm:cxn modelId="{FEE9D92B-88E8-49F1-A1AC-39F600817106}" type="presParOf" srcId="{2DEDED90-4B36-4A97-9043-604B4FF590E3}" destId="{6A9FE775-9ACF-4889-81C2-320AEAB04BCB}" srcOrd="22" destOrd="0" presId="urn:microsoft.com/office/officeart/2005/8/layout/cycle6"/>
    <dgm:cxn modelId="{5281DA36-0972-49F3-A1A0-7E4E42DC2F05}" type="presParOf" srcId="{2DEDED90-4B36-4A97-9043-604B4FF590E3}" destId="{3DB2EDDB-9B7C-4D1E-BFD5-0CB4E69CC7FC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1A66E4-26BF-4B5F-9373-400348515439}" type="doc">
      <dgm:prSet loTypeId="urn:microsoft.com/office/officeart/2005/8/layout/cycle6" loCatId="cycle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1B4EE3BE-169C-4EE4-8485-77D62A992C14}">
      <dgm:prSet phldrT="[Texto]" custT="1"/>
      <dgm:spPr>
        <a:solidFill>
          <a:srgbClr val="6FABA7"/>
        </a:solidFill>
      </dgm:spPr>
      <dgm:t>
        <a:bodyPr/>
        <a:lstStyle/>
        <a:p>
          <a:r>
            <a:rPr lang="pt-BR" sz="1900" dirty="0">
              <a:latin typeface="Arial Narrow" panose="020B0606020202030204" pitchFamily="34" charset="0"/>
            </a:rPr>
            <a:t>Transmissão</a:t>
          </a:r>
        </a:p>
      </dgm:t>
    </dgm:pt>
    <dgm:pt modelId="{1888D99B-910B-4D3B-B9BE-96DC4F8B3523}" type="parTrans" cxnId="{8098740C-6B5E-4D90-A5A9-366DDCF75D26}">
      <dgm:prSet/>
      <dgm:spPr/>
      <dgm:t>
        <a:bodyPr/>
        <a:lstStyle/>
        <a:p>
          <a:endParaRPr lang="pt-BR" sz="1900">
            <a:latin typeface="Arial Narrow" panose="020B0606020202030204" pitchFamily="34" charset="0"/>
          </a:endParaRPr>
        </a:p>
      </dgm:t>
    </dgm:pt>
    <dgm:pt modelId="{B2B1D274-58E3-4CBA-A0AB-DFA068E18FD4}" type="sibTrans" cxnId="{8098740C-6B5E-4D90-A5A9-366DDCF75D26}">
      <dgm:prSet/>
      <dgm:spPr/>
      <dgm:t>
        <a:bodyPr/>
        <a:lstStyle/>
        <a:p>
          <a:endParaRPr lang="pt-BR" sz="1900">
            <a:latin typeface="Arial Narrow" panose="020B0606020202030204" pitchFamily="34" charset="0"/>
          </a:endParaRPr>
        </a:p>
      </dgm:t>
    </dgm:pt>
    <dgm:pt modelId="{55B3424E-0A6E-4B99-AC15-12F6F13065A8}">
      <dgm:prSet phldrT="[Texto]" custT="1"/>
      <dgm:spPr>
        <a:solidFill>
          <a:srgbClr val="6FABA7"/>
        </a:solidFill>
      </dgm:spPr>
      <dgm:t>
        <a:bodyPr/>
        <a:lstStyle/>
        <a:p>
          <a:r>
            <a:rPr lang="pt-BR" sz="1900" dirty="0">
              <a:latin typeface="Arial Narrow" panose="020B0606020202030204" pitchFamily="34" charset="0"/>
            </a:rPr>
            <a:t>Demanda</a:t>
          </a:r>
        </a:p>
      </dgm:t>
    </dgm:pt>
    <dgm:pt modelId="{FC560C9D-2DDF-48A9-8D9E-E083D4EA4BDF}" type="parTrans" cxnId="{7D198C6B-9FFF-4B78-9F68-CD09F5D9ECFD}">
      <dgm:prSet/>
      <dgm:spPr/>
      <dgm:t>
        <a:bodyPr/>
        <a:lstStyle/>
        <a:p>
          <a:endParaRPr lang="pt-BR" sz="1900">
            <a:latin typeface="Arial Narrow" panose="020B0606020202030204" pitchFamily="34" charset="0"/>
          </a:endParaRPr>
        </a:p>
      </dgm:t>
    </dgm:pt>
    <dgm:pt modelId="{0AC69018-AC9F-48A4-A486-6CAABF122FB2}" type="sibTrans" cxnId="{7D198C6B-9FFF-4B78-9F68-CD09F5D9ECFD}">
      <dgm:prSet/>
      <dgm:spPr/>
      <dgm:t>
        <a:bodyPr/>
        <a:lstStyle/>
        <a:p>
          <a:endParaRPr lang="pt-BR" sz="1900">
            <a:latin typeface="Arial Narrow" panose="020B0606020202030204" pitchFamily="34" charset="0"/>
          </a:endParaRPr>
        </a:p>
      </dgm:t>
    </dgm:pt>
    <dgm:pt modelId="{7081CE7B-4914-4E32-9C3A-B561A46071AB}">
      <dgm:prSet phldrT="[Texto]" custT="1"/>
      <dgm:spPr>
        <a:solidFill>
          <a:srgbClr val="6FABA7"/>
        </a:solidFill>
      </dgm:spPr>
      <dgm:t>
        <a:bodyPr/>
        <a:lstStyle/>
        <a:p>
          <a:r>
            <a:rPr lang="pt-BR" sz="1900" dirty="0">
              <a:latin typeface="Arial Narrow" panose="020B0606020202030204" pitchFamily="34" charset="0"/>
            </a:rPr>
            <a:t>Financiamento</a:t>
          </a:r>
        </a:p>
      </dgm:t>
    </dgm:pt>
    <dgm:pt modelId="{4E940DB7-863C-4601-B90F-754D0DD9DC43}" type="parTrans" cxnId="{865EA2BD-A829-4FE8-9A60-7ED5B4227AD3}">
      <dgm:prSet/>
      <dgm:spPr/>
      <dgm:t>
        <a:bodyPr/>
        <a:lstStyle/>
        <a:p>
          <a:endParaRPr lang="pt-BR" sz="1900">
            <a:latin typeface="Arial Narrow" panose="020B0606020202030204" pitchFamily="34" charset="0"/>
          </a:endParaRPr>
        </a:p>
      </dgm:t>
    </dgm:pt>
    <dgm:pt modelId="{B1C389D0-1F4A-4BD4-8B73-9C2B7C53F0D5}" type="sibTrans" cxnId="{865EA2BD-A829-4FE8-9A60-7ED5B4227AD3}">
      <dgm:prSet/>
      <dgm:spPr/>
      <dgm:t>
        <a:bodyPr/>
        <a:lstStyle/>
        <a:p>
          <a:endParaRPr lang="pt-BR" sz="1900">
            <a:latin typeface="Arial Narrow" panose="020B0606020202030204" pitchFamily="34" charset="0"/>
          </a:endParaRPr>
        </a:p>
      </dgm:t>
    </dgm:pt>
    <dgm:pt modelId="{B6E151AC-6214-4691-802A-3DABD8469F75}" type="pres">
      <dgm:prSet presAssocID="{1E1A66E4-26BF-4B5F-9373-400348515439}" presName="cycle" presStyleCnt="0">
        <dgm:presLayoutVars>
          <dgm:dir/>
          <dgm:resizeHandles val="exact"/>
        </dgm:presLayoutVars>
      </dgm:prSet>
      <dgm:spPr/>
    </dgm:pt>
    <dgm:pt modelId="{0174F7A8-CF81-4612-87C0-8652E59DCDF2}" type="pres">
      <dgm:prSet presAssocID="{1B4EE3BE-169C-4EE4-8485-77D62A992C14}" presName="node" presStyleLbl="node1" presStyleIdx="0" presStyleCnt="3">
        <dgm:presLayoutVars>
          <dgm:bulletEnabled val="1"/>
        </dgm:presLayoutVars>
      </dgm:prSet>
      <dgm:spPr/>
    </dgm:pt>
    <dgm:pt modelId="{1AC1BCC5-F9B4-43A6-B1BB-B757FF937560}" type="pres">
      <dgm:prSet presAssocID="{1B4EE3BE-169C-4EE4-8485-77D62A992C14}" presName="spNode" presStyleCnt="0"/>
      <dgm:spPr/>
    </dgm:pt>
    <dgm:pt modelId="{4571AE4B-A3DF-42B5-A295-CD001FF86B8D}" type="pres">
      <dgm:prSet presAssocID="{B2B1D274-58E3-4CBA-A0AB-DFA068E18FD4}" presName="sibTrans" presStyleLbl="sibTrans1D1" presStyleIdx="0" presStyleCnt="3"/>
      <dgm:spPr/>
    </dgm:pt>
    <dgm:pt modelId="{CEBFB12F-A227-4ED4-9B36-34E6EFE97F26}" type="pres">
      <dgm:prSet presAssocID="{55B3424E-0A6E-4B99-AC15-12F6F13065A8}" presName="node" presStyleLbl="node1" presStyleIdx="1" presStyleCnt="3">
        <dgm:presLayoutVars>
          <dgm:bulletEnabled val="1"/>
        </dgm:presLayoutVars>
      </dgm:prSet>
      <dgm:spPr/>
    </dgm:pt>
    <dgm:pt modelId="{63DBF684-0290-4764-85E0-E8A335D8C9B1}" type="pres">
      <dgm:prSet presAssocID="{55B3424E-0A6E-4B99-AC15-12F6F13065A8}" presName="spNode" presStyleCnt="0"/>
      <dgm:spPr/>
    </dgm:pt>
    <dgm:pt modelId="{DF3806D7-FA1B-4379-8C55-64A34B8F00CA}" type="pres">
      <dgm:prSet presAssocID="{0AC69018-AC9F-48A4-A486-6CAABF122FB2}" presName="sibTrans" presStyleLbl="sibTrans1D1" presStyleIdx="1" presStyleCnt="3"/>
      <dgm:spPr/>
    </dgm:pt>
    <dgm:pt modelId="{837E1968-5A82-490A-98CF-868BEBE55D97}" type="pres">
      <dgm:prSet presAssocID="{7081CE7B-4914-4E32-9C3A-B561A46071AB}" presName="node" presStyleLbl="node1" presStyleIdx="2" presStyleCnt="3">
        <dgm:presLayoutVars>
          <dgm:bulletEnabled val="1"/>
        </dgm:presLayoutVars>
      </dgm:prSet>
      <dgm:spPr/>
    </dgm:pt>
    <dgm:pt modelId="{6140259E-B98C-4E85-AF63-23DB5CC3D189}" type="pres">
      <dgm:prSet presAssocID="{7081CE7B-4914-4E32-9C3A-B561A46071AB}" presName="spNode" presStyleCnt="0"/>
      <dgm:spPr/>
    </dgm:pt>
    <dgm:pt modelId="{73CB053B-06FD-436A-BDE3-A09F553FA536}" type="pres">
      <dgm:prSet presAssocID="{B1C389D0-1F4A-4BD4-8B73-9C2B7C53F0D5}" presName="sibTrans" presStyleLbl="sibTrans1D1" presStyleIdx="2" presStyleCnt="3"/>
      <dgm:spPr/>
    </dgm:pt>
  </dgm:ptLst>
  <dgm:cxnLst>
    <dgm:cxn modelId="{8768D508-E545-4E8A-995B-8EF80684EBBC}" type="presOf" srcId="{7081CE7B-4914-4E32-9C3A-B561A46071AB}" destId="{837E1968-5A82-490A-98CF-868BEBE55D97}" srcOrd="0" destOrd="0" presId="urn:microsoft.com/office/officeart/2005/8/layout/cycle6"/>
    <dgm:cxn modelId="{8098740C-6B5E-4D90-A5A9-366DDCF75D26}" srcId="{1E1A66E4-26BF-4B5F-9373-400348515439}" destId="{1B4EE3BE-169C-4EE4-8485-77D62A992C14}" srcOrd="0" destOrd="0" parTransId="{1888D99B-910B-4D3B-B9BE-96DC4F8B3523}" sibTransId="{B2B1D274-58E3-4CBA-A0AB-DFA068E18FD4}"/>
    <dgm:cxn modelId="{AA921F38-4350-48C0-9D14-C0429454CF6A}" type="presOf" srcId="{1E1A66E4-26BF-4B5F-9373-400348515439}" destId="{B6E151AC-6214-4691-802A-3DABD8469F75}" srcOrd="0" destOrd="0" presId="urn:microsoft.com/office/officeart/2005/8/layout/cycle6"/>
    <dgm:cxn modelId="{7D198C6B-9FFF-4B78-9F68-CD09F5D9ECFD}" srcId="{1E1A66E4-26BF-4B5F-9373-400348515439}" destId="{55B3424E-0A6E-4B99-AC15-12F6F13065A8}" srcOrd="1" destOrd="0" parTransId="{FC560C9D-2DDF-48A9-8D9E-E083D4EA4BDF}" sibTransId="{0AC69018-AC9F-48A4-A486-6CAABF122FB2}"/>
    <dgm:cxn modelId="{7B926473-5155-48E9-9C01-232BE447B5DF}" type="presOf" srcId="{55B3424E-0A6E-4B99-AC15-12F6F13065A8}" destId="{CEBFB12F-A227-4ED4-9B36-34E6EFE97F26}" srcOrd="0" destOrd="0" presId="urn:microsoft.com/office/officeart/2005/8/layout/cycle6"/>
    <dgm:cxn modelId="{54AD6F97-2296-49FC-BD3A-F0C323AA23C8}" type="presOf" srcId="{B2B1D274-58E3-4CBA-A0AB-DFA068E18FD4}" destId="{4571AE4B-A3DF-42B5-A295-CD001FF86B8D}" srcOrd="0" destOrd="0" presId="urn:microsoft.com/office/officeart/2005/8/layout/cycle6"/>
    <dgm:cxn modelId="{DE6CBDB3-7A8D-464A-B30F-8B6E7BBFE298}" type="presOf" srcId="{0AC69018-AC9F-48A4-A486-6CAABF122FB2}" destId="{DF3806D7-FA1B-4379-8C55-64A34B8F00CA}" srcOrd="0" destOrd="0" presId="urn:microsoft.com/office/officeart/2005/8/layout/cycle6"/>
    <dgm:cxn modelId="{865EA2BD-A829-4FE8-9A60-7ED5B4227AD3}" srcId="{1E1A66E4-26BF-4B5F-9373-400348515439}" destId="{7081CE7B-4914-4E32-9C3A-B561A46071AB}" srcOrd="2" destOrd="0" parTransId="{4E940DB7-863C-4601-B90F-754D0DD9DC43}" sibTransId="{B1C389D0-1F4A-4BD4-8B73-9C2B7C53F0D5}"/>
    <dgm:cxn modelId="{13E49FC0-65C0-4D3D-9D2E-6B206B27B293}" type="presOf" srcId="{B1C389D0-1F4A-4BD4-8B73-9C2B7C53F0D5}" destId="{73CB053B-06FD-436A-BDE3-A09F553FA536}" srcOrd="0" destOrd="0" presId="urn:microsoft.com/office/officeart/2005/8/layout/cycle6"/>
    <dgm:cxn modelId="{F35D27D6-48A5-4590-8C9F-760E90726DAF}" type="presOf" srcId="{1B4EE3BE-169C-4EE4-8485-77D62A992C14}" destId="{0174F7A8-CF81-4612-87C0-8652E59DCDF2}" srcOrd="0" destOrd="0" presId="urn:microsoft.com/office/officeart/2005/8/layout/cycle6"/>
    <dgm:cxn modelId="{7A6DF158-BA1A-4FB9-945A-23F988FD4F9A}" type="presParOf" srcId="{B6E151AC-6214-4691-802A-3DABD8469F75}" destId="{0174F7A8-CF81-4612-87C0-8652E59DCDF2}" srcOrd="0" destOrd="0" presId="urn:microsoft.com/office/officeart/2005/8/layout/cycle6"/>
    <dgm:cxn modelId="{4ED5CA0B-67EB-4D7F-B2FE-69F95CA2EA93}" type="presParOf" srcId="{B6E151AC-6214-4691-802A-3DABD8469F75}" destId="{1AC1BCC5-F9B4-43A6-B1BB-B757FF937560}" srcOrd="1" destOrd="0" presId="urn:microsoft.com/office/officeart/2005/8/layout/cycle6"/>
    <dgm:cxn modelId="{84113137-1E6D-45F2-9A03-894B3E788B21}" type="presParOf" srcId="{B6E151AC-6214-4691-802A-3DABD8469F75}" destId="{4571AE4B-A3DF-42B5-A295-CD001FF86B8D}" srcOrd="2" destOrd="0" presId="urn:microsoft.com/office/officeart/2005/8/layout/cycle6"/>
    <dgm:cxn modelId="{767ED24A-9503-42DB-9A5B-9BAF54FAC5A2}" type="presParOf" srcId="{B6E151AC-6214-4691-802A-3DABD8469F75}" destId="{CEBFB12F-A227-4ED4-9B36-34E6EFE97F26}" srcOrd="3" destOrd="0" presId="urn:microsoft.com/office/officeart/2005/8/layout/cycle6"/>
    <dgm:cxn modelId="{0568A204-F90C-47C6-8D69-F54560C2E703}" type="presParOf" srcId="{B6E151AC-6214-4691-802A-3DABD8469F75}" destId="{63DBF684-0290-4764-85E0-E8A335D8C9B1}" srcOrd="4" destOrd="0" presId="urn:microsoft.com/office/officeart/2005/8/layout/cycle6"/>
    <dgm:cxn modelId="{86BF5ACC-CD2F-4DC1-AE57-46E2B4C5D7A6}" type="presParOf" srcId="{B6E151AC-6214-4691-802A-3DABD8469F75}" destId="{DF3806D7-FA1B-4379-8C55-64A34B8F00CA}" srcOrd="5" destOrd="0" presId="urn:microsoft.com/office/officeart/2005/8/layout/cycle6"/>
    <dgm:cxn modelId="{85348CCB-B49E-431D-9C15-4C499F61FEC8}" type="presParOf" srcId="{B6E151AC-6214-4691-802A-3DABD8469F75}" destId="{837E1968-5A82-490A-98CF-868BEBE55D97}" srcOrd="6" destOrd="0" presId="urn:microsoft.com/office/officeart/2005/8/layout/cycle6"/>
    <dgm:cxn modelId="{2829EF24-ECD8-4260-B542-54B9C94C3CF4}" type="presParOf" srcId="{B6E151AC-6214-4691-802A-3DABD8469F75}" destId="{6140259E-B98C-4E85-AF63-23DB5CC3D189}" srcOrd="7" destOrd="0" presId="urn:microsoft.com/office/officeart/2005/8/layout/cycle6"/>
    <dgm:cxn modelId="{8D5C04D4-F2DB-4BB7-A0D9-F0A036F13E7C}" type="presParOf" srcId="{B6E151AC-6214-4691-802A-3DABD8469F75}" destId="{73CB053B-06FD-436A-BDE3-A09F553FA536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205B9-93C7-461D-A34D-67F1CE0C4D66}">
      <dsp:nvSpPr>
        <dsp:cNvPr id="0" name=""/>
        <dsp:cNvSpPr/>
      </dsp:nvSpPr>
      <dsp:spPr>
        <a:xfrm>
          <a:off x="1566" y="319668"/>
          <a:ext cx="593283" cy="9446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 Narrow" panose="020B0606020202030204" pitchFamily="34" charset="0"/>
            </a:rPr>
            <a:t>2012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15º lugar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2,51 GW</a:t>
          </a:r>
        </a:p>
      </dsp:txBody>
      <dsp:txXfrm>
        <a:off x="18943" y="337045"/>
        <a:ext cx="558529" cy="909909"/>
      </dsp:txXfrm>
    </dsp:sp>
    <dsp:sp modelId="{89046B95-47BD-4A9B-A0B3-81D382B91A3C}">
      <dsp:nvSpPr>
        <dsp:cNvPr id="0" name=""/>
        <dsp:cNvSpPr/>
      </dsp:nvSpPr>
      <dsp:spPr>
        <a:xfrm>
          <a:off x="654178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b="0" kern="1200">
            <a:latin typeface="Arial Narrow" panose="020B0606020202030204" pitchFamily="34" charset="0"/>
          </a:endParaRPr>
        </a:p>
      </dsp:txBody>
      <dsp:txXfrm>
        <a:off x="654178" y="747859"/>
        <a:ext cx="88043" cy="88280"/>
      </dsp:txXfrm>
    </dsp:sp>
    <dsp:sp modelId="{690B909F-D1F3-48B3-903C-6963F3BF323B}">
      <dsp:nvSpPr>
        <dsp:cNvPr id="0" name=""/>
        <dsp:cNvSpPr/>
      </dsp:nvSpPr>
      <dsp:spPr>
        <a:xfrm>
          <a:off x="832163" y="319668"/>
          <a:ext cx="593283" cy="9446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48303"/>
                <a:satOff val="-1880"/>
                <a:lumOff val="45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48303"/>
                <a:satOff val="-1880"/>
                <a:lumOff val="45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48303"/>
                <a:satOff val="-1880"/>
                <a:lumOff val="45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1" kern="1200" dirty="0">
              <a:latin typeface="Arial Narrow" panose="020B0606020202030204" pitchFamily="34" charset="0"/>
            </a:rPr>
            <a:t>2013</a:t>
          </a:r>
          <a:br>
            <a:rPr lang="pt-BR" sz="1300" b="0" kern="1200" dirty="0">
              <a:latin typeface="Arial Narrow" panose="020B0606020202030204" pitchFamily="34" charset="0"/>
            </a:rPr>
          </a:br>
          <a:r>
            <a:rPr lang="pt-BR" sz="1300" b="0" kern="1200" dirty="0">
              <a:latin typeface="Arial Narrow" panose="020B0606020202030204" pitchFamily="34" charset="0"/>
            </a:rPr>
            <a:t>13º lugar</a:t>
          </a:r>
          <a:br>
            <a:rPr lang="pt-BR" sz="1300" b="0" kern="1200" dirty="0">
              <a:latin typeface="Arial Narrow" panose="020B0606020202030204" pitchFamily="34" charset="0"/>
            </a:rPr>
          </a:br>
          <a:r>
            <a:rPr lang="pt-BR" sz="1300" b="0" kern="1200" dirty="0">
              <a:latin typeface="Arial Narrow" panose="020B0606020202030204" pitchFamily="34" charset="0"/>
            </a:rPr>
            <a:t>3,4 GW</a:t>
          </a:r>
        </a:p>
      </dsp:txBody>
      <dsp:txXfrm>
        <a:off x="849540" y="337045"/>
        <a:ext cx="558529" cy="909909"/>
      </dsp:txXfrm>
    </dsp:sp>
    <dsp:sp modelId="{77F7AB07-CE96-4BFE-929D-1F82CC6A2D9E}">
      <dsp:nvSpPr>
        <dsp:cNvPr id="0" name=""/>
        <dsp:cNvSpPr/>
      </dsp:nvSpPr>
      <dsp:spPr>
        <a:xfrm>
          <a:off x="1484775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57951"/>
                <a:satOff val="-2199"/>
                <a:lumOff val="49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57951"/>
                <a:satOff val="-2199"/>
                <a:lumOff val="49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57951"/>
                <a:satOff val="-2199"/>
                <a:lumOff val="49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1484775" y="747859"/>
        <a:ext cx="88043" cy="88280"/>
      </dsp:txXfrm>
    </dsp:sp>
    <dsp:sp modelId="{6468CDC8-A777-4B5C-AA7E-272576E9B2D5}">
      <dsp:nvSpPr>
        <dsp:cNvPr id="0" name=""/>
        <dsp:cNvSpPr/>
      </dsp:nvSpPr>
      <dsp:spPr>
        <a:xfrm>
          <a:off x="1662760" y="319668"/>
          <a:ext cx="593283" cy="9446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96606"/>
                <a:satOff val="-3759"/>
                <a:lumOff val="91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96606"/>
                <a:satOff val="-3759"/>
                <a:lumOff val="91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96606"/>
                <a:satOff val="-3759"/>
                <a:lumOff val="91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 Narrow" panose="020B0606020202030204" pitchFamily="34" charset="0"/>
            </a:rPr>
            <a:t>2014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10º lugar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5,9 GW</a:t>
          </a:r>
        </a:p>
      </dsp:txBody>
      <dsp:txXfrm>
        <a:off x="1680137" y="337045"/>
        <a:ext cx="558529" cy="909909"/>
      </dsp:txXfrm>
    </dsp:sp>
    <dsp:sp modelId="{A67D053D-A342-4293-9755-68ABE3DEC225}">
      <dsp:nvSpPr>
        <dsp:cNvPr id="0" name=""/>
        <dsp:cNvSpPr/>
      </dsp:nvSpPr>
      <dsp:spPr>
        <a:xfrm>
          <a:off x="2315373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115903"/>
                <a:satOff val="-4398"/>
                <a:lumOff val="99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115903"/>
                <a:satOff val="-4398"/>
                <a:lumOff val="99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115903"/>
                <a:satOff val="-4398"/>
                <a:lumOff val="99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b="0" kern="1200">
            <a:latin typeface="Arial Narrow" panose="020B0606020202030204" pitchFamily="34" charset="0"/>
          </a:endParaRPr>
        </a:p>
      </dsp:txBody>
      <dsp:txXfrm>
        <a:off x="2315373" y="747859"/>
        <a:ext cx="88043" cy="88280"/>
      </dsp:txXfrm>
    </dsp:sp>
    <dsp:sp modelId="{5EFBCE34-4E97-45A1-9637-CE9A4C73728D}">
      <dsp:nvSpPr>
        <dsp:cNvPr id="0" name=""/>
        <dsp:cNvSpPr/>
      </dsp:nvSpPr>
      <dsp:spPr>
        <a:xfrm>
          <a:off x="2493358" y="319668"/>
          <a:ext cx="593283" cy="9446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144909"/>
                <a:satOff val="-5639"/>
                <a:lumOff val="137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144909"/>
                <a:satOff val="-5639"/>
                <a:lumOff val="137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144909"/>
                <a:satOff val="-5639"/>
                <a:lumOff val="137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 Narrow" panose="020B0606020202030204" pitchFamily="34" charset="0"/>
            </a:rPr>
            <a:t>2015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10º lugar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8,7 GW</a:t>
          </a:r>
        </a:p>
      </dsp:txBody>
      <dsp:txXfrm>
        <a:off x="2510735" y="337045"/>
        <a:ext cx="558529" cy="909909"/>
      </dsp:txXfrm>
    </dsp:sp>
    <dsp:sp modelId="{5176ADD4-90FE-4C44-9332-6526C9E7EBDA}">
      <dsp:nvSpPr>
        <dsp:cNvPr id="0" name=""/>
        <dsp:cNvSpPr/>
      </dsp:nvSpPr>
      <dsp:spPr>
        <a:xfrm>
          <a:off x="3145970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173854"/>
                <a:satOff val="-6596"/>
                <a:lumOff val="149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173854"/>
                <a:satOff val="-6596"/>
                <a:lumOff val="149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173854"/>
                <a:satOff val="-6596"/>
                <a:lumOff val="149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b="0" kern="1200">
            <a:latin typeface="Arial Narrow" panose="020B0606020202030204" pitchFamily="34" charset="0"/>
          </a:endParaRPr>
        </a:p>
      </dsp:txBody>
      <dsp:txXfrm>
        <a:off x="3145970" y="747859"/>
        <a:ext cx="88043" cy="88280"/>
      </dsp:txXfrm>
    </dsp:sp>
    <dsp:sp modelId="{66B48A9C-E13B-4427-93F3-4B38992379DC}">
      <dsp:nvSpPr>
        <dsp:cNvPr id="0" name=""/>
        <dsp:cNvSpPr/>
      </dsp:nvSpPr>
      <dsp:spPr>
        <a:xfrm>
          <a:off x="3323955" y="319668"/>
          <a:ext cx="593283" cy="9446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193212"/>
                <a:satOff val="-7519"/>
                <a:lumOff val="182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193212"/>
                <a:satOff val="-7519"/>
                <a:lumOff val="182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193212"/>
                <a:satOff val="-7519"/>
                <a:lumOff val="182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 Narrow" panose="020B0606020202030204" pitchFamily="34" charset="0"/>
            </a:rPr>
            <a:t>2016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9º lugar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10,7 GW</a:t>
          </a:r>
        </a:p>
      </dsp:txBody>
      <dsp:txXfrm>
        <a:off x="3341332" y="337045"/>
        <a:ext cx="558529" cy="909909"/>
      </dsp:txXfrm>
    </dsp:sp>
    <dsp:sp modelId="{569AE915-B371-4AEF-9599-41D148D9B5B0}">
      <dsp:nvSpPr>
        <dsp:cNvPr id="0" name=""/>
        <dsp:cNvSpPr/>
      </dsp:nvSpPr>
      <dsp:spPr>
        <a:xfrm>
          <a:off x="3976567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231806"/>
                <a:satOff val="-8795"/>
                <a:lumOff val="19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231806"/>
                <a:satOff val="-8795"/>
                <a:lumOff val="19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231806"/>
                <a:satOff val="-8795"/>
                <a:lumOff val="19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b="0" kern="1200">
            <a:latin typeface="Arial Narrow" panose="020B0606020202030204" pitchFamily="34" charset="0"/>
          </a:endParaRPr>
        </a:p>
      </dsp:txBody>
      <dsp:txXfrm>
        <a:off x="3976567" y="747859"/>
        <a:ext cx="88043" cy="88280"/>
      </dsp:txXfrm>
    </dsp:sp>
    <dsp:sp modelId="{F6D0B01F-D9BD-4018-830D-1A9E7F1B4AB5}">
      <dsp:nvSpPr>
        <dsp:cNvPr id="0" name=""/>
        <dsp:cNvSpPr/>
      </dsp:nvSpPr>
      <dsp:spPr>
        <a:xfrm>
          <a:off x="4154552" y="319668"/>
          <a:ext cx="593283" cy="944663"/>
        </a:xfrm>
        <a:prstGeom prst="roundRect">
          <a:avLst>
            <a:gd name="adj" fmla="val 10000"/>
          </a:avLst>
        </a:prstGeom>
        <a:solidFill>
          <a:srgbClr val="40D5D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2017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8º lugar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12,77 GW</a:t>
          </a:r>
        </a:p>
      </dsp:txBody>
      <dsp:txXfrm>
        <a:off x="4171929" y="337045"/>
        <a:ext cx="558529" cy="909909"/>
      </dsp:txXfrm>
    </dsp:sp>
    <dsp:sp modelId="{84EB009E-E0BC-40F0-BC01-E349702BC708}">
      <dsp:nvSpPr>
        <dsp:cNvPr id="0" name=""/>
        <dsp:cNvSpPr/>
      </dsp:nvSpPr>
      <dsp:spPr>
        <a:xfrm>
          <a:off x="4807164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289757"/>
                <a:satOff val="-10994"/>
                <a:lumOff val="249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289757"/>
                <a:satOff val="-10994"/>
                <a:lumOff val="249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289757"/>
                <a:satOff val="-10994"/>
                <a:lumOff val="249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b="0" kern="1200">
            <a:latin typeface="Arial Narrow" panose="020B0606020202030204" pitchFamily="34" charset="0"/>
          </a:endParaRPr>
        </a:p>
      </dsp:txBody>
      <dsp:txXfrm>
        <a:off x="4807164" y="747859"/>
        <a:ext cx="88043" cy="88280"/>
      </dsp:txXfrm>
    </dsp:sp>
    <dsp:sp modelId="{00B458F2-6482-48C2-8805-CED6046860E8}">
      <dsp:nvSpPr>
        <dsp:cNvPr id="0" name=""/>
        <dsp:cNvSpPr/>
      </dsp:nvSpPr>
      <dsp:spPr>
        <a:xfrm>
          <a:off x="4985149" y="319668"/>
          <a:ext cx="593283" cy="944663"/>
        </a:xfrm>
        <a:prstGeom prst="roundRect">
          <a:avLst>
            <a:gd name="adj" fmla="val 10000"/>
          </a:avLst>
        </a:prstGeom>
        <a:solidFill>
          <a:srgbClr val="40D5D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2018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8º lugar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14,71 GW</a:t>
          </a:r>
        </a:p>
      </dsp:txBody>
      <dsp:txXfrm>
        <a:off x="5002526" y="337045"/>
        <a:ext cx="558529" cy="909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EBE6F-CEFF-4240-AB10-802AF43F2E58}">
      <dsp:nvSpPr>
        <dsp:cNvPr id="0" name=""/>
        <dsp:cNvSpPr/>
      </dsp:nvSpPr>
      <dsp:spPr>
        <a:xfrm>
          <a:off x="1566" y="319301"/>
          <a:ext cx="593283" cy="9453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 Narrow" panose="020B0606020202030204" pitchFamily="34" charset="0"/>
            </a:rPr>
            <a:t>2012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8º lugar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1,08 GW</a:t>
          </a:r>
        </a:p>
      </dsp:txBody>
      <dsp:txXfrm>
        <a:off x="18943" y="336678"/>
        <a:ext cx="558529" cy="910642"/>
      </dsp:txXfrm>
    </dsp:sp>
    <dsp:sp modelId="{2199B21F-8AF1-426B-AB82-34D1AD44C608}">
      <dsp:nvSpPr>
        <dsp:cNvPr id="0" name=""/>
        <dsp:cNvSpPr/>
      </dsp:nvSpPr>
      <dsp:spPr>
        <a:xfrm>
          <a:off x="654178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654178" y="747859"/>
        <a:ext cx="88043" cy="88280"/>
      </dsp:txXfrm>
    </dsp:sp>
    <dsp:sp modelId="{E5124B4A-1738-4866-B770-69C69C800682}">
      <dsp:nvSpPr>
        <dsp:cNvPr id="0" name=""/>
        <dsp:cNvSpPr/>
      </dsp:nvSpPr>
      <dsp:spPr>
        <a:xfrm>
          <a:off x="832163" y="319301"/>
          <a:ext cx="593283" cy="9453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48303"/>
                <a:satOff val="-1880"/>
                <a:lumOff val="45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48303"/>
                <a:satOff val="-1880"/>
                <a:lumOff val="45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48303"/>
                <a:satOff val="-1880"/>
                <a:lumOff val="45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 Narrow" panose="020B0606020202030204" pitchFamily="34" charset="0"/>
            </a:rPr>
            <a:t>2013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7º lugar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0,95 GW</a:t>
          </a:r>
        </a:p>
      </dsp:txBody>
      <dsp:txXfrm>
        <a:off x="849540" y="336678"/>
        <a:ext cx="558529" cy="910642"/>
      </dsp:txXfrm>
    </dsp:sp>
    <dsp:sp modelId="{6AFF9B6E-F982-42F3-A425-11104BD26420}">
      <dsp:nvSpPr>
        <dsp:cNvPr id="0" name=""/>
        <dsp:cNvSpPr/>
      </dsp:nvSpPr>
      <dsp:spPr>
        <a:xfrm>
          <a:off x="1484775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57951"/>
                <a:satOff val="-2199"/>
                <a:lumOff val="49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57951"/>
                <a:satOff val="-2199"/>
                <a:lumOff val="49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57951"/>
                <a:satOff val="-2199"/>
                <a:lumOff val="49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1484775" y="747859"/>
        <a:ext cx="88043" cy="88280"/>
      </dsp:txXfrm>
    </dsp:sp>
    <dsp:sp modelId="{9C71E9F5-D009-4E3E-AB05-F6167D18D605}">
      <dsp:nvSpPr>
        <dsp:cNvPr id="0" name=""/>
        <dsp:cNvSpPr/>
      </dsp:nvSpPr>
      <dsp:spPr>
        <a:xfrm>
          <a:off x="1662760" y="319301"/>
          <a:ext cx="593283" cy="9453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96606"/>
                <a:satOff val="-3759"/>
                <a:lumOff val="91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96606"/>
                <a:satOff val="-3759"/>
                <a:lumOff val="91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96606"/>
                <a:satOff val="-3759"/>
                <a:lumOff val="91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 Narrow" panose="020B0606020202030204" pitchFamily="34" charset="0"/>
            </a:rPr>
            <a:t>2014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4º lugar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2,5 GW</a:t>
          </a:r>
        </a:p>
      </dsp:txBody>
      <dsp:txXfrm>
        <a:off x="1680137" y="336678"/>
        <a:ext cx="558529" cy="910642"/>
      </dsp:txXfrm>
    </dsp:sp>
    <dsp:sp modelId="{2848E337-C74E-4135-BC84-1D9817649A93}">
      <dsp:nvSpPr>
        <dsp:cNvPr id="0" name=""/>
        <dsp:cNvSpPr/>
      </dsp:nvSpPr>
      <dsp:spPr>
        <a:xfrm>
          <a:off x="2315373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115903"/>
                <a:satOff val="-4398"/>
                <a:lumOff val="99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115903"/>
                <a:satOff val="-4398"/>
                <a:lumOff val="99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115903"/>
                <a:satOff val="-4398"/>
                <a:lumOff val="99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2315373" y="747859"/>
        <a:ext cx="88043" cy="88280"/>
      </dsp:txXfrm>
    </dsp:sp>
    <dsp:sp modelId="{FF024C08-BC51-481B-861A-268B1977F0DD}">
      <dsp:nvSpPr>
        <dsp:cNvPr id="0" name=""/>
        <dsp:cNvSpPr/>
      </dsp:nvSpPr>
      <dsp:spPr>
        <a:xfrm>
          <a:off x="2493358" y="319301"/>
          <a:ext cx="593283" cy="9453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144909"/>
                <a:satOff val="-5639"/>
                <a:lumOff val="137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144909"/>
                <a:satOff val="-5639"/>
                <a:lumOff val="137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144909"/>
                <a:satOff val="-5639"/>
                <a:lumOff val="137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 Narrow" panose="020B0606020202030204" pitchFamily="34" charset="0"/>
            </a:rPr>
            <a:t>2015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4º lugar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2,75 GW</a:t>
          </a:r>
        </a:p>
      </dsp:txBody>
      <dsp:txXfrm>
        <a:off x="2510735" y="336678"/>
        <a:ext cx="558529" cy="910642"/>
      </dsp:txXfrm>
    </dsp:sp>
    <dsp:sp modelId="{7A3D1DAB-A274-4D77-A019-2B0C7CC4B680}">
      <dsp:nvSpPr>
        <dsp:cNvPr id="0" name=""/>
        <dsp:cNvSpPr/>
      </dsp:nvSpPr>
      <dsp:spPr>
        <a:xfrm>
          <a:off x="3145970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173854"/>
                <a:satOff val="-6596"/>
                <a:lumOff val="149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173854"/>
                <a:satOff val="-6596"/>
                <a:lumOff val="149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173854"/>
                <a:satOff val="-6596"/>
                <a:lumOff val="149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3145970" y="747859"/>
        <a:ext cx="88043" cy="88280"/>
      </dsp:txXfrm>
    </dsp:sp>
    <dsp:sp modelId="{30242BBA-1601-4644-955D-7DCA241EE8EB}">
      <dsp:nvSpPr>
        <dsp:cNvPr id="0" name=""/>
        <dsp:cNvSpPr/>
      </dsp:nvSpPr>
      <dsp:spPr>
        <a:xfrm>
          <a:off x="3323955" y="319301"/>
          <a:ext cx="593283" cy="9453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80000"/>
                <a:hueOff val="-193212"/>
                <a:satOff val="-7519"/>
                <a:lumOff val="182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80000"/>
                <a:hueOff val="-193212"/>
                <a:satOff val="-7519"/>
                <a:lumOff val="182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80000"/>
                <a:hueOff val="-193212"/>
                <a:satOff val="-7519"/>
                <a:lumOff val="182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Arial Narrow" panose="020B0606020202030204" pitchFamily="34" charset="0"/>
            </a:rPr>
            <a:t>2016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5º lugar</a:t>
          </a:r>
          <a:br>
            <a:rPr lang="pt-BR" sz="1200" b="0" kern="1200" dirty="0">
              <a:latin typeface="Arial Narrow" panose="020B0606020202030204" pitchFamily="34" charset="0"/>
            </a:rPr>
          </a:br>
          <a:r>
            <a:rPr lang="pt-BR" sz="1200" b="0" kern="1200" dirty="0">
              <a:latin typeface="Arial Narrow" panose="020B0606020202030204" pitchFamily="34" charset="0"/>
            </a:rPr>
            <a:t>2,01 GW</a:t>
          </a:r>
        </a:p>
      </dsp:txBody>
      <dsp:txXfrm>
        <a:off x="3341332" y="336678"/>
        <a:ext cx="558529" cy="910642"/>
      </dsp:txXfrm>
    </dsp:sp>
    <dsp:sp modelId="{5BA45856-8A1B-472E-A608-3A56E39F311D}">
      <dsp:nvSpPr>
        <dsp:cNvPr id="0" name=""/>
        <dsp:cNvSpPr/>
      </dsp:nvSpPr>
      <dsp:spPr>
        <a:xfrm>
          <a:off x="3976567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231806"/>
                <a:satOff val="-8795"/>
                <a:lumOff val="19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231806"/>
                <a:satOff val="-8795"/>
                <a:lumOff val="19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231806"/>
                <a:satOff val="-8795"/>
                <a:lumOff val="19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3976567" y="747859"/>
        <a:ext cx="88043" cy="88280"/>
      </dsp:txXfrm>
    </dsp:sp>
    <dsp:sp modelId="{03A40E6E-7B2A-404E-8B39-6E83B2AD5F13}">
      <dsp:nvSpPr>
        <dsp:cNvPr id="0" name=""/>
        <dsp:cNvSpPr/>
      </dsp:nvSpPr>
      <dsp:spPr>
        <a:xfrm>
          <a:off x="4154552" y="319301"/>
          <a:ext cx="593283" cy="945396"/>
        </a:xfrm>
        <a:prstGeom prst="roundRect">
          <a:avLst>
            <a:gd name="adj" fmla="val 10000"/>
          </a:avLst>
        </a:prstGeom>
        <a:solidFill>
          <a:srgbClr val="40D5D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2017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6º lugar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2,02 GW</a:t>
          </a:r>
        </a:p>
      </dsp:txBody>
      <dsp:txXfrm>
        <a:off x="4171929" y="336678"/>
        <a:ext cx="558529" cy="910642"/>
      </dsp:txXfrm>
    </dsp:sp>
    <dsp:sp modelId="{FA1DEB44-42EF-4FFE-9EB7-6596C827B5B0}">
      <dsp:nvSpPr>
        <dsp:cNvPr id="0" name=""/>
        <dsp:cNvSpPr/>
      </dsp:nvSpPr>
      <dsp:spPr>
        <a:xfrm>
          <a:off x="4807164" y="718432"/>
          <a:ext cx="125776" cy="147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-289757"/>
                <a:satOff val="-10994"/>
                <a:lumOff val="249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-289757"/>
                <a:satOff val="-10994"/>
                <a:lumOff val="249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-289757"/>
                <a:satOff val="-10994"/>
                <a:lumOff val="249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4807164" y="747859"/>
        <a:ext cx="88043" cy="88280"/>
      </dsp:txXfrm>
    </dsp:sp>
    <dsp:sp modelId="{0D3E66FA-63FF-4C43-9DFB-0D3F88328A5D}">
      <dsp:nvSpPr>
        <dsp:cNvPr id="0" name=""/>
        <dsp:cNvSpPr/>
      </dsp:nvSpPr>
      <dsp:spPr>
        <a:xfrm>
          <a:off x="4985149" y="319301"/>
          <a:ext cx="593283" cy="945396"/>
        </a:xfrm>
        <a:prstGeom prst="roundRect">
          <a:avLst>
            <a:gd name="adj" fmla="val 10000"/>
          </a:avLst>
        </a:prstGeom>
        <a:solidFill>
          <a:srgbClr val="40D5D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2018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5º lugar</a:t>
          </a:r>
          <a:b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</a:br>
          <a:r>
            <a:rPr lang="pt-BR" sz="1200" b="1" kern="1200" dirty="0">
              <a:solidFill>
                <a:prstClr val="white"/>
              </a:solidFill>
              <a:latin typeface="Arial Narrow" panose="020B0606020202030204" pitchFamily="34" charset="0"/>
              <a:ea typeface="+mn-ea"/>
              <a:cs typeface="+mn-cs"/>
            </a:rPr>
            <a:t>1,94 GW</a:t>
          </a:r>
        </a:p>
      </dsp:txBody>
      <dsp:txXfrm>
        <a:off x="5002526" y="336678"/>
        <a:ext cx="558529" cy="910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62D16-BD98-42AB-94FB-706840B3CBBB}">
      <dsp:nvSpPr>
        <dsp:cNvPr id="0" name=""/>
        <dsp:cNvSpPr/>
      </dsp:nvSpPr>
      <dsp:spPr>
        <a:xfrm>
          <a:off x="0" y="77975"/>
          <a:ext cx="7718905" cy="56159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latin typeface="Arial Narrow" panose="020B0606020202030204" pitchFamily="34" charset="0"/>
            </a:rPr>
            <a:t>Aerogerador</a:t>
          </a:r>
        </a:p>
      </dsp:txBody>
      <dsp:txXfrm>
        <a:off x="27415" y="105390"/>
        <a:ext cx="7664075" cy="506769"/>
      </dsp:txXfrm>
    </dsp:sp>
    <dsp:sp modelId="{91281D77-506C-4842-AF67-FEEC95505A49}">
      <dsp:nvSpPr>
        <dsp:cNvPr id="0" name=""/>
        <dsp:cNvSpPr/>
      </dsp:nvSpPr>
      <dsp:spPr>
        <a:xfrm>
          <a:off x="0" y="639575"/>
          <a:ext cx="7718905" cy="1838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75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b="0" kern="1200" dirty="0">
              <a:solidFill>
                <a:schemeClr val="bg1"/>
              </a:solidFill>
              <a:latin typeface="Arial Narrow" panose="020B0606020202030204" pitchFamily="34" charset="0"/>
            </a:rPr>
            <a:t>Acciona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b="0" kern="1200">
              <a:solidFill>
                <a:schemeClr val="bg1"/>
              </a:solidFill>
              <a:latin typeface="Arial Narrow" panose="020B0606020202030204" pitchFamily="34" charset="0"/>
            </a:rPr>
            <a:t>Siemens-Gamesa</a:t>
          </a:r>
          <a:endParaRPr lang="pt-BR" sz="1900" b="0" kern="1200" dirty="0">
            <a:solidFill>
              <a:schemeClr val="bg1"/>
            </a:solidFill>
            <a:latin typeface="Arial Narrow" panose="020B060602020203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b="0" kern="1200" dirty="0">
              <a:solidFill>
                <a:schemeClr val="bg1"/>
              </a:solidFill>
              <a:latin typeface="Arial Narrow" panose="020B0606020202030204" pitchFamily="34" charset="0"/>
            </a:rPr>
            <a:t>GE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b="0" kern="1200" dirty="0">
              <a:solidFill>
                <a:schemeClr val="bg1"/>
              </a:solidFill>
              <a:latin typeface="Arial Narrow" panose="020B0606020202030204" pitchFamily="34" charset="0"/>
            </a:rPr>
            <a:t>Vestas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b="0" kern="1200" dirty="0">
              <a:solidFill>
                <a:schemeClr val="bg1"/>
              </a:solidFill>
              <a:latin typeface="Arial Narrow" panose="020B0606020202030204" pitchFamily="34" charset="0"/>
            </a:rPr>
            <a:t>WEG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900" b="0" kern="1200" dirty="0">
              <a:solidFill>
                <a:schemeClr val="bg1"/>
              </a:solidFill>
              <a:latin typeface="Arial Narrow" panose="020B0606020202030204" pitchFamily="34" charset="0"/>
            </a:rPr>
            <a:t>Wobben Windpower</a:t>
          </a:r>
        </a:p>
      </dsp:txBody>
      <dsp:txXfrm>
        <a:off x="0" y="639575"/>
        <a:ext cx="7718905" cy="1838160"/>
      </dsp:txXfrm>
    </dsp:sp>
    <dsp:sp modelId="{46A51744-24C6-447F-807D-5FA6F9B6B724}">
      <dsp:nvSpPr>
        <dsp:cNvPr id="0" name=""/>
        <dsp:cNvSpPr/>
      </dsp:nvSpPr>
      <dsp:spPr>
        <a:xfrm>
          <a:off x="0" y="2477735"/>
          <a:ext cx="7718905" cy="56159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latin typeface="Arial Narrow" panose="020B0606020202030204" pitchFamily="34" charset="0"/>
            </a:rPr>
            <a:t>Pás</a:t>
          </a:r>
        </a:p>
      </dsp:txBody>
      <dsp:txXfrm>
        <a:off x="27415" y="2505150"/>
        <a:ext cx="7664075" cy="506769"/>
      </dsp:txXfrm>
    </dsp:sp>
    <dsp:sp modelId="{E75673D8-5C75-4086-BF0A-17B108039CC4}">
      <dsp:nvSpPr>
        <dsp:cNvPr id="0" name=""/>
        <dsp:cNvSpPr/>
      </dsp:nvSpPr>
      <dsp:spPr>
        <a:xfrm>
          <a:off x="0" y="3039335"/>
          <a:ext cx="771890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75" tIns="30480" rIns="170688" bIns="3048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900" b="0" kern="1200" dirty="0" err="1">
              <a:latin typeface="Arial Nova Light" panose="020B0304020202020204" pitchFamily="34" charset="0"/>
            </a:rPr>
            <a:t>Aeris</a:t>
          </a:r>
          <a:r>
            <a:rPr lang="pt-BR" sz="1900" b="0" kern="1200" dirty="0">
              <a:latin typeface="Arial Nova Light" panose="020B0304020202020204" pitchFamily="34" charset="0"/>
            </a:rPr>
            <a:t> Energy – LM – </a:t>
          </a:r>
          <a:r>
            <a:rPr lang="pt-BR" sz="1900" b="0" kern="1200" dirty="0" err="1">
              <a:latin typeface="Arial Nova Light" panose="020B0304020202020204" pitchFamily="34" charset="0"/>
            </a:rPr>
            <a:t>Tecsis</a:t>
          </a:r>
          <a:r>
            <a:rPr lang="pt-BR" sz="1900" b="0" kern="1200" dirty="0">
              <a:latin typeface="Arial Nova Light" panose="020B0304020202020204" pitchFamily="34" charset="0"/>
            </a:rPr>
            <a:t> – Wobben Windpower</a:t>
          </a:r>
        </a:p>
      </dsp:txBody>
      <dsp:txXfrm>
        <a:off x="0" y="3039335"/>
        <a:ext cx="7718905" cy="397440"/>
      </dsp:txXfrm>
    </dsp:sp>
    <dsp:sp modelId="{E81EDF58-A970-44D6-88E6-2FBC1AD87BF6}">
      <dsp:nvSpPr>
        <dsp:cNvPr id="0" name=""/>
        <dsp:cNvSpPr/>
      </dsp:nvSpPr>
      <dsp:spPr>
        <a:xfrm>
          <a:off x="0" y="3436776"/>
          <a:ext cx="7718905" cy="56159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latin typeface="Arial Narrow" panose="020B0606020202030204" pitchFamily="34" charset="0"/>
            </a:rPr>
            <a:t>Torres</a:t>
          </a:r>
        </a:p>
      </dsp:txBody>
      <dsp:txXfrm>
        <a:off x="27415" y="3464191"/>
        <a:ext cx="7664075" cy="506769"/>
      </dsp:txXfrm>
    </dsp:sp>
    <dsp:sp modelId="{58CE04A2-E87B-4D8F-97F3-C7B7D51C3195}">
      <dsp:nvSpPr>
        <dsp:cNvPr id="0" name=""/>
        <dsp:cNvSpPr/>
      </dsp:nvSpPr>
      <dsp:spPr>
        <a:xfrm>
          <a:off x="0" y="3998375"/>
          <a:ext cx="7718905" cy="919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75" tIns="30480" rIns="170688" bIns="3048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900" b="0" kern="1200" dirty="0" err="1">
              <a:latin typeface="Arial Nova Light" panose="020B0304020202020204" pitchFamily="34" charset="0"/>
            </a:rPr>
            <a:t>Nordex-Acciona</a:t>
          </a:r>
          <a:r>
            <a:rPr lang="pt-BR" sz="1900" b="0" kern="1200" dirty="0">
              <a:latin typeface="Arial Nova Light" panose="020B0304020202020204" pitchFamily="34" charset="0"/>
            </a:rPr>
            <a:t> – Cassol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900" b="0" kern="1200" dirty="0">
              <a:latin typeface="Arial Nova Light" panose="020B0304020202020204" pitchFamily="34" charset="0"/>
            </a:rPr>
            <a:t>CTZ Eolic Tower – Dois A Engenharia – Engebasa – </a:t>
          </a:r>
          <a:r>
            <a:rPr lang="pt-BR" sz="1900" b="0" kern="1200" dirty="0" err="1">
              <a:latin typeface="Arial Nova Light" panose="020B0304020202020204" pitchFamily="34" charset="0"/>
            </a:rPr>
            <a:t>Eólicabrás</a:t>
          </a:r>
          <a:r>
            <a:rPr lang="pt-BR" sz="1900" b="0" kern="1200" dirty="0">
              <a:latin typeface="Arial Nova Light" panose="020B0304020202020204" pitchFamily="34" charset="0"/>
            </a:rPr>
            <a:t> – </a:t>
          </a:r>
          <a:r>
            <a:rPr lang="pt-BR" sz="1900" b="0" kern="1200" dirty="0" err="1">
              <a:latin typeface="Arial Nova Light" panose="020B0304020202020204" pitchFamily="34" charset="0"/>
            </a:rPr>
            <a:t>Gestamp</a:t>
          </a:r>
          <a:r>
            <a:rPr lang="pt-BR" sz="1900" b="0" kern="1200" dirty="0">
              <a:latin typeface="Arial Nova Light" panose="020B0304020202020204" pitchFamily="34" charset="0"/>
            </a:rPr>
            <a:t>  – ICEC – TEN - </a:t>
          </a:r>
          <a:r>
            <a:rPr lang="pt-BR" sz="1900" b="0" kern="1200" dirty="0" err="1">
              <a:latin typeface="Arial Nova Light" panose="020B0304020202020204" pitchFamily="34" charset="0"/>
            </a:rPr>
            <a:t>Torrebrás</a:t>
          </a:r>
          <a:r>
            <a:rPr lang="pt-BR" sz="1900" b="0" kern="1200" dirty="0">
              <a:latin typeface="Arial Nova Light" panose="020B0304020202020204" pitchFamily="34" charset="0"/>
            </a:rPr>
            <a:t> – </a:t>
          </a:r>
          <a:r>
            <a:rPr lang="pt-BR" sz="1900" b="0" kern="1200" dirty="0" err="1">
              <a:latin typeface="Arial Nova Light" panose="020B0304020202020204" pitchFamily="34" charset="0"/>
            </a:rPr>
            <a:t>Wobben</a:t>
          </a:r>
          <a:r>
            <a:rPr lang="pt-BR" sz="1900" b="0" kern="1200" dirty="0">
              <a:latin typeface="Arial Nova Light" panose="020B0304020202020204" pitchFamily="34" charset="0"/>
            </a:rPr>
            <a:t> </a:t>
          </a:r>
          <a:r>
            <a:rPr lang="pt-BR" sz="1900" b="0" kern="1200" dirty="0" err="1">
              <a:latin typeface="Arial Nova Light" panose="020B0304020202020204" pitchFamily="34" charset="0"/>
            </a:rPr>
            <a:t>Windpower</a:t>
          </a:r>
          <a:endParaRPr lang="pt-BR" sz="1900" b="0" kern="1200" dirty="0">
            <a:latin typeface="Arial Nova Light" panose="020B0304020202020204" pitchFamily="34" charset="0"/>
          </a:endParaRPr>
        </a:p>
      </dsp:txBody>
      <dsp:txXfrm>
        <a:off x="0" y="3998375"/>
        <a:ext cx="7718905" cy="919080"/>
      </dsp:txXfrm>
    </dsp:sp>
    <dsp:sp modelId="{766B0400-8C37-4786-B837-5CD1A4C502E2}">
      <dsp:nvSpPr>
        <dsp:cNvPr id="0" name=""/>
        <dsp:cNvSpPr/>
      </dsp:nvSpPr>
      <dsp:spPr>
        <a:xfrm>
          <a:off x="0" y="4917456"/>
          <a:ext cx="7718905" cy="561599"/>
        </a:xfrm>
        <a:prstGeom prst="roundRect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kern="1200" dirty="0">
              <a:latin typeface="Arial Narrow" panose="020B0606020202030204" pitchFamily="34" charset="0"/>
            </a:rPr>
            <a:t>Peças e Componentes</a:t>
          </a:r>
        </a:p>
      </dsp:txBody>
      <dsp:txXfrm>
        <a:off x="27415" y="4944871"/>
        <a:ext cx="7664075" cy="506769"/>
      </dsp:txXfrm>
    </dsp:sp>
    <dsp:sp modelId="{98436543-81D3-456E-825B-0A385513F5E1}">
      <dsp:nvSpPr>
        <dsp:cNvPr id="0" name=""/>
        <dsp:cNvSpPr/>
      </dsp:nvSpPr>
      <dsp:spPr>
        <a:xfrm>
          <a:off x="0" y="5479056"/>
          <a:ext cx="771890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75" tIns="30480" rIns="170688" bIns="30480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900" b="0" kern="1200" dirty="0">
              <a:latin typeface="Arial Nova Light" panose="020B0304020202020204" pitchFamily="34" charset="0"/>
            </a:rPr>
            <a:t>Mais de </a:t>
          </a:r>
          <a:r>
            <a:rPr lang="pt-BR" sz="1900" b="1" kern="1200" dirty="0">
              <a:latin typeface="Arial Nova Light" panose="020B0304020202020204" pitchFamily="34" charset="0"/>
            </a:rPr>
            <a:t>1.000</a:t>
          </a:r>
          <a:r>
            <a:rPr lang="pt-BR" sz="1900" b="0" kern="1200" dirty="0">
              <a:latin typeface="Arial Nova Light" panose="020B0304020202020204" pitchFamily="34" charset="0"/>
            </a:rPr>
            <a:t> fornecedores</a:t>
          </a:r>
        </a:p>
      </dsp:txBody>
      <dsp:txXfrm>
        <a:off x="0" y="5479056"/>
        <a:ext cx="7718905" cy="397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FB8C9-CB11-4C58-82F2-16B2459EDABC}">
      <dsp:nvSpPr>
        <dsp:cNvPr id="0" name=""/>
        <dsp:cNvSpPr/>
      </dsp:nvSpPr>
      <dsp:spPr>
        <a:xfrm>
          <a:off x="1884070" y="3499705"/>
          <a:ext cx="1905203" cy="190530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8BB54E-A3F4-4547-8B1C-ACD01399723E}">
      <dsp:nvSpPr>
        <dsp:cNvPr id="0" name=""/>
        <dsp:cNvSpPr/>
      </dsp:nvSpPr>
      <dsp:spPr>
        <a:xfrm>
          <a:off x="3099206" y="2096876"/>
          <a:ext cx="565708" cy="565552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4">
                <a:hueOff val="-191044"/>
                <a:satOff val="-1281"/>
                <a:lumOff val="-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91044"/>
                <a:satOff val="-1281"/>
                <a:lumOff val="-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91044"/>
                <a:satOff val="-1281"/>
                <a:lumOff val="-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191044"/>
              <a:satOff val="-1281"/>
              <a:lumOff val="-13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744A5B-FEE5-4DB8-BB55-5F7AEA2E97D8}">
      <dsp:nvSpPr>
        <dsp:cNvPr id="0" name=""/>
        <dsp:cNvSpPr/>
      </dsp:nvSpPr>
      <dsp:spPr>
        <a:xfrm>
          <a:off x="1957222" y="3573027"/>
          <a:ext cx="1758899" cy="1758658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E6B7738-57CE-4781-AA2C-3FDEDAD340DF}">
      <dsp:nvSpPr>
        <dsp:cNvPr id="0" name=""/>
        <dsp:cNvSpPr/>
      </dsp:nvSpPr>
      <dsp:spPr>
        <a:xfrm>
          <a:off x="3927449" y="3859847"/>
          <a:ext cx="996492" cy="996860"/>
        </a:xfrm>
        <a:prstGeom prst="ellipse">
          <a:avLst/>
        </a:prstGeom>
        <a:gradFill rotWithShape="0">
          <a:gsLst>
            <a:gs pos="0">
              <a:schemeClr val="accent4">
                <a:hueOff val="-382089"/>
                <a:satOff val="-2561"/>
                <a:lumOff val="-26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382089"/>
                <a:satOff val="-2561"/>
                <a:lumOff val="-26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382089"/>
                <a:satOff val="-2561"/>
                <a:lumOff val="-26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382089"/>
              <a:satOff val="-2561"/>
              <a:lumOff val="-264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BAA6D6-9F9A-44DE-B974-204316C2E3E0}">
      <dsp:nvSpPr>
        <dsp:cNvPr id="0" name=""/>
        <dsp:cNvSpPr/>
      </dsp:nvSpPr>
      <dsp:spPr>
        <a:xfrm>
          <a:off x="3985971" y="3918613"/>
          <a:ext cx="879449" cy="879329"/>
        </a:xfrm>
        <a:prstGeom prst="ellipse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B655F53-14B3-40CA-B853-58C12DEDF977}">
      <dsp:nvSpPr>
        <dsp:cNvPr id="0" name=""/>
        <dsp:cNvSpPr/>
      </dsp:nvSpPr>
      <dsp:spPr>
        <a:xfrm>
          <a:off x="3537305" y="2453244"/>
          <a:ext cx="1278534" cy="1278289"/>
        </a:xfrm>
        <a:prstGeom prst="ellipse">
          <a:avLst/>
        </a:prstGeom>
        <a:gradFill rotWithShape="0">
          <a:gsLst>
            <a:gs pos="0">
              <a:schemeClr val="accent4">
                <a:hueOff val="-573133"/>
                <a:satOff val="-3842"/>
                <a:lumOff val="-39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73133"/>
                <a:satOff val="-3842"/>
                <a:lumOff val="-39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73133"/>
                <a:satOff val="-3842"/>
                <a:lumOff val="-39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573133"/>
              <a:satOff val="-3842"/>
              <a:lumOff val="-397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74A888-FA08-46B6-8A5E-C306E632F94B}">
      <dsp:nvSpPr>
        <dsp:cNvPr id="0" name=""/>
        <dsp:cNvSpPr/>
      </dsp:nvSpPr>
      <dsp:spPr>
        <a:xfrm>
          <a:off x="5092191" y="118250"/>
          <a:ext cx="418592" cy="418907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4">
                <a:hueOff val="-764177"/>
                <a:satOff val="-5123"/>
                <a:lumOff val="-52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764177"/>
                <a:satOff val="-5123"/>
                <a:lumOff val="-52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764177"/>
                <a:satOff val="-5123"/>
                <a:lumOff val="-52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764177"/>
              <a:satOff val="-5123"/>
              <a:lumOff val="-52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DE9008-03FA-4B8D-AA1F-A5052B1B028E}">
      <dsp:nvSpPr>
        <dsp:cNvPr id="0" name=""/>
        <dsp:cNvSpPr/>
      </dsp:nvSpPr>
      <dsp:spPr>
        <a:xfrm>
          <a:off x="5720486" y="13658"/>
          <a:ext cx="209702" cy="209184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4">
                <a:hueOff val="-955222"/>
                <a:satOff val="-6403"/>
                <a:lumOff val="-66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955222"/>
                <a:satOff val="-6403"/>
                <a:lumOff val="-66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955222"/>
                <a:satOff val="-6403"/>
                <a:lumOff val="-66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955222"/>
              <a:satOff val="-6403"/>
              <a:lumOff val="-66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953644-4C92-4B44-9D24-CAFCF541CFC5}">
      <dsp:nvSpPr>
        <dsp:cNvPr id="0" name=""/>
        <dsp:cNvSpPr/>
      </dsp:nvSpPr>
      <dsp:spPr>
        <a:xfrm>
          <a:off x="3604767" y="2520636"/>
          <a:ext cx="1143609" cy="1142966"/>
        </a:xfrm>
        <a:prstGeom prst="ellipse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EFF9E2D-92BB-4906-8596-23011DA5E201}">
      <dsp:nvSpPr>
        <dsp:cNvPr id="0" name=""/>
        <dsp:cNvSpPr/>
      </dsp:nvSpPr>
      <dsp:spPr>
        <a:xfrm>
          <a:off x="3680358" y="1316208"/>
          <a:ext cx="896518" cy="896042"/>
        </a:xfrm>
        <a:prstGeom prst="ellipse">
          <a:avLst/>
        </a:prstGeom>
        <a:gradFill rotWithShape="0">
          <a:gsLst>
            <a:gs pos="0">
              <a:schemeClr val="accent4">
                <a:hueOff val="-1146266"/>
                <a:satOff val="-7684"/>
                <a:lumOff val="-7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146266"/>
                <a:satOff val="-7684"/>
                <a:lumOff val="-7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146266"/>
                <a:satOff val="-7684"/>
                <a:lumOff val="-7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1146266"/>
              <a:satOff val="-7684"/>
              <a:lumOff val="-794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AA45E6-77C3-4987-B439-388F148D39DE}">
      <dsp:nvSpPr>
        <dsp:cNvPr id="0" name=""/>
        <dsp:cNvSpPr/>
      </dsp:nvSpPr>
      <dsp:spPr>
        <a:xfrm>
          <a:off x="4769209" y="4870343"/>
          <a:ext cx="313740" cy="314315"/>
        </a:xfrm>
        <a:prstGeom prst="donut">
          <a:avLst>
            <a:gd name="adj" fmla="val 7460"/>
          </a:avLst>
        </a:prstGeom>
        <a:gradFill rotWithShape="0">
          <a:gsLst>
            <a:gs pos="0">
              <a:schemeClr val="accent4">
                <a:hueOff val="-1337310"/>
                <a:satOff val="-8964"/>
                <a:lumOff val="-92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337310"/>
                <a:satOff val="-8964"/>
                <a:lumOff val="-92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337310"/>
                <a:satOff val="-8964"/>
                <a:lumOff val="-92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1337310"/>
              <a:satOff val="-8964"/>
              <a:lumOff val="-92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55D2E4-6974-4669-A160-12A366AA5660}">
      <dsp:nvSpPr>
        <dsp:cNvPr id="0" name=""/>
        <dsp:cNvSpPr/>
      </dsp:nvSpPr>
      <dsp:spPr>
        <a:xfrm>
          <a:off x="3733190" y="1368504"/>
          <a:ext cx="790854" cy="790911"/>
        </a:xfrm>
        <a:prstGeom prst="ellipse">
          <a:avLst/>
        </a:prstGeom>
        <a:blipFill dpi="0" rotWithShape="1">
          <a:blip xmlns:r="http://schemas.openxmlformats.org/officeDocument/2006/relationships"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929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8F38BB0-F6D0-41BD-817A-31B354DB06B7}">
      <dsp:nvSpPr>
        <dsp:cNvPr id="0" name=""/>
        <dsp:cNvSpPr/>
      </dsp:nvSpPr>
      <dsp:spPr>
        <a:xfrm>
          <a:off x="4308652" y="478392"/>
          <a:ext cx="830681" cy="830807"/>
        </a:xfrm>
        <a:prstGeom prst="ellipse">
          <a:avLst/>
        </a:prstGeom>
        <a:gradFill rotWithShape="0">
          <a:gsLst>
            <a:gs pos="0">
              <a:schemeClr val="accent4">
                <a:hueOff val="-1528355"/>
                <a:satOff val="-10245"/>
                <a:lumOff val="-105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528355"/>
                <a:satOff val="-10245"/>
                <a:lumOff val="-105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528355"/>
                <a:satOff val="-10245"/>
                <a:lumOff val="-105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-1528355"/>
              <a:satOff val="-10245"/>
              <a:lumOff val="-1058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72CCB5-A387-4F22-8DC8-CD37A387077F}">
      <dsp:nvSpPr>
        <dsp:cNvPr id="0" name=""/>
        <dsp:cNvSpPr/>
      </dsp:nvSpPr>
      <dsp:spPr>
        <a:xfrm>
          <a:off x="4357420" y="527453"/>
          <a:ext cx="733145" cy="732684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DC39A0-B1D2-45C8-BC98-5F4B49924853}">
      <dsp:nvSpPr>
        <dsp:cNvPr id="0" name=""/>
        <dsp:cNvSpPr/>
      </dsp:nvSpPr>
      <dsp:spPr>
        <a:xfrm>
          <a:off x="13399" y="1919978"/>
          <a:ext cx="2826918" cy="1374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rPr>
            <a:t>25 milhões </a:t>
          </a:r>
          <a:r>
            <a:rPr lang="pt-BR" sz="2400" kern="1200" dirty="0">
              <a:solidFill>
                <a:schemeClr val="accent4">
                  <a:lumMod val="50000"/>
                </a:schemeClr>
              </a:solidFill>
              <a:latin typeface="Arial Narrow" panose="020B0606020202030204" pitchFamily="34" charset="0"/>
            </a:rPr>
            <a:t>de casas abastecidas mensalmente, em média</a:t>
          </a:r>
        </a:p>
      </dsp:txBody>
      <dsp:txXfrm>
        <a:off x="13399" y="1919978"/>
        <a:ext cx="2826918" cy="1374781"/>
      </dsp:txXfrm>
    </dsp:sp>
    <dsp:sp modelId="{5DC96089-A587-4033-A1F3-48AB08E77B5A}">
      <dsp:nvSpPr>
        <dsp:cNvPr id="0" name=""/>
        <dsp:cNvSpPr/>
      </dsp:nvSpPr>
      <dsp:spPr>
        <a:xfrm>
          <a:off x="5188098" y="3934239"/>
          <a:ext cx="2826918" cy="879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21 milhões de toneladas </a:t>
          </a:r>
          <a:r>
            <a:rPr lang="pt-BR" sz="2000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de CO</a:t>
          </a:r>
          <a:r>
            <a:rPr lang="pt-BR" sz="2000" kern="1200" baseline="-250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2</a:t>
          </a:r>
          <a:r>
            <a:rPr lang="pt-BR" sz="2000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 evitadas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i="1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Equivalente à emissão anual de cerca de 20 milhões de automóveis</a:t>
          </a:r>
          <a:endParaRPr lang="pt-BR" sz="2000" i="1" kern="1200" dirty="0">
            <a:solidFill>
              <a:srgbClr val="42BA97">
                <a:lumMod val="50000"/>
              </a:srgbClr>
            </a:solidFill>
            <a:latin typeface="Arial Narrow" panose="020B0606020202030204" pitchFamily="34" charset="0"/>
            <a:ea typeface="+mn-ea"/>
            <a:cs typeface="+mn-cs"/>
          </a:endParaRPr>
        </a:p>
      </dsp:txBody>
      <dsp:txXfrm>
        <a:off x="5188098" y="3934239"/>
        <a:ext cx="2826918" cy="879329"/>
      </dsp:txXfrm>
    </dsp:sp>
    <dsp:sp modelId="{14C4B90A-8448-4511-A41A-094DF38659A3}">
      <dsp:nvSpPr>
        <dsp:cNvPr id="0" name=""/>
        <dsp:cNvSpPr/>
      </dsp:nvSpPr>
      <dsp:spPr>
        <a:xfrm>
          <a:off x="5024729" y="2520636"/>
          <a:ext cx="2826918" cy="1142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Ganhos sistêmicos: </a:t>
          </a:r>
          <a:r>
            <a:rPr lang="pt-BR" sz="2400" b="1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atendimento do Nordeste</a:t>
          </a:r>
        </a:p>
      </dsp:txBody>
      <dsp:txXfrm>
        <a:off x="5024729" y="2520636"/>
        <a:ext cx="2826918" cy="1142966"/>
      </dsp:txXfrm>
    </dsp:sp>
    <dsp:sp modelId="{5E37C4A5-EB29-43CC-B3F7-6718A796A13D}">
      <dsp:nvSpPr>
        <dsp:cNvPr id="0" name=""/>
        <dsp:cNvSpPr/>
      </dsp:nvSpPr>
      <dsp:spPr>
        <a:xfrm>
          <a:off x="4777638" y="1368504"/>
          <a:ext cx="2826918" cy="790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48 TWh </a:t>
          </a:r>
          <a:r>
            <a:rPr lang="pt-BR" sz="2000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de energia gerados</a:t>
          </a:r>
        </a:p>
      </dsp:txBody>
      <dsp:txXfrm>
        <a:off x="4777638" y="1368504"/>
        <a:ext cx="2826918" cy="790911"/>
      </dsp:txXfrm>
    </dsp:sp>
    <dsp:sp modelId="{34A9BC26-5AEF-4F8F-A492-F9830D11F6E3}">
      <dsp:nvSpPr>
        <dsp:cNvPr id="0" name=""/>
        <dsp:cNvSpPr/>
      </dsp:nvSpPr>
      <dsp:spPr>
        <a:xfrm>
          <a:off x="5301081" y="527453"/>
          <a:ext cx="2826918" cy="732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US$ 1,3 bilhões </a:t>
          </a:r>
          <a:r>
            <a:rPr lang="pt-BR" sz="2000" kern="1200" dirty="0">
              <a:solidFill>
                <a:srgbClr val="42BA97">
                  <a:lumMod val="50000"/>
                </a:srgbClr>
              </a:solidFill>
              <a:latin typeface="Arial Narrow" panose="020B0606020202030204" pitchFamily="34" charset="0"/>
              <a:ea typeface="+mn-ea"/>
              <a:cs typeface="+mn-cs"/>
            </a:rPr>
            <a:t>investidos</a:t>
          </a:r>
        </a:p>
      </dsp:txBody>
      <dsp:txXfrm>
        <a:off x="5301081" y="527453"/>
        <a:ext cx="2826918" cy="732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0A8CB-A4D4-4188-9A53-DFA2D471851C}">
      <dsp:nvSpPr>
        <dsp:cNvPr id="0" name=""/>
        <dsp:cNvSpPr/>
      </dsp:nvSpPr>
      <dsp:spPr>
        <a:xfrm>
          <a:off x="5114421" y="13"/>
          <a:ext cx="1286488" cy="8362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 Narrow" panose="020B0606020202030204" pitchFamily="34" charset="0"/>
            </a:rPr>
            <a:t>Novo Modelo Contratos Leilões</a:t>
          </a:r>
        </a:p>
      </dsp:txBody>
      <dsp:txXfrm>
        <a:off x="5155242" y="40834"/>
        <a:ext cx="1204846" cy="754575"/>
      </dsp:txXfrm>
    </dsp:sp>
    <dsp:sp modelId="{C70A70BB-A1E7-4065-B17D-FB81AE1F2471}">
      <dsp:nvSpPr>
        <dsp:cNvPr id="0" name=""/>
        <dsp:cNvSpPr/>
      </dsp:nvSpPr>
      <dsp:spPr>
        <a:xfrm>
          <a:off x="3093373" y="400863"/>
          <a:ext cx="5805231" cy="5805231"/>
        </a:xfrm>
        <a:custGeom>
          <a:avLst/>
          <a:gdLst/>
          <a:ahLst/>
          <a:cxnLst/>
          <a:rect l="0" t="0" r="0" b="0"/>
          <a:pathLst>
            <a:path>
              <a:moveTo>
                <a:pt x="3319688" y="30120"/>
              </a:moveTo>
              <a:arcTo wR="2902615" hR="2902615" stAng="16695681" swAng="143585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AAB1D-98E9-4675-8025-D906526F555B}">
      <dsp:nvSpPr>
        <dsp:cNvPr id="0" name=""/>
        <dsp:cNvSpPr/>
      </dsp:nvSpPr>
      <dsp:spPr>
        <a:xfrm>
          <a:off x="7438341" y="853657"/>
          <a:ext cx="1286488" cy="8362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Arial Narrow" panose="020B0606020202030204" pitchFamily="34" charset="0"/>
            </a:rPr>
            <a:t>Logística</a:t>
          </a:r>
          <a:endParaRPr lang="pt-BR" sz="1800" kern="1200" dirty="0">
            <a:latin typeface="Arial Narrow" panose="020B0606020202030204" pitchFamily="34" charset="0"/>
          </a:endParaRPr>
        </a:p>
      </dsp:txBody>
      <dsp:txXfrm>
        <a:off x="7479162" y="894478"/>
        <a:ext cx="1204846" cy="754575"/>
      </dsp:txXfrm>
    </dsp:sp>
    <dsp:sp modelId="{3850FA09-7205-4525-87D0-2B0B3612F2FE}">
      <dsp:nvSpPr>
        <dsp:cNvPr id="0" name=""/>
        <dsp:cNvSpPr/>
      </dsp:nvSpPr>
      <dsp:spPr>
        <a:xfrm>
          <a:off x="3071095" y="337153"/>
          <a:ext cx="5805231" cy="5805231"/>
        </a:xfrm>
        <a:custGeom>
          <a:avLst/>
          <a:gdLst/>
          <a:ahLst/>
          <a:cxnLst/>
          <a:rect l="0" t="0" r="0" b="0"/>
          <a:pathLst>
            <a:path>
              <a:moveTo>
                <a:pt x="5362616" y="1361974"/>
              </a:moveTo>
              <a:arcTo wR="2902615" hR="2902615" stAng="19676523" swAng="1276536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5EDB6-E5DA-44A5-BF83-B353816A0F61}">
      <dsp:nvSpPr>
        <dsp:cNvPr id="0" name=""/>
        <dsp:cNvSpPr/>
      </dsp:nvSpPr>
      <dsp:spPr>
        <a:xfrm>
          <a:off x="8244132" y="2707493"/>
          <a:ext cx="1286488" cy="8362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rial Narrow" panose="020B0606020202030204" pitchFamily="34" charset="0"/>
            </a:rPr>
            <a:t>Capacitação</a:t>
          </a:r>
        </a:p>
      </dsp:txBody>
      <dsp:txXfrm>
        <a:off x="8284953" y="2748314"/>
        <a:ext cx="1204846" cy="754575"/>
      </dsp:txXfrm>
    </dsp:sp>
    <dsp:sp modelId="{6856817B-F949-48CC-8F70-7F61D0F24A59}">
      <dsp:nvSpPr>
        <dsp:cNvPr id="0" name=""/>
        <dsp:cNvSpPr/>
      </dsp:nvSpPr>
      <dsp:spPr>
        <a:xfrm>
          <a:off x="3084845" y="484503"/>
          <a:ext cx="5805231" cy="5805231"/>
        </a:xfrm>
        <a:custGeom>
          <a:avLst/>
          <a:gdLst/>
          <a:ahLst/>
          <a:cxnLst/>
          <a:rect l="0" t="0" r="0" b="0"/>
          <a:pathLst>
            <a:path>
              <a:moveTo>
                <a:pt x="5800163" y="3074055"/>
              </a:moveTo>
              <a:arcTo wR="2902615" hR="2902615" stAng="203165" swAng="174593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4E9288-A00E-4B10-8B7D-05630A9294B0}">
      <dsp:nvSpPr>
        <dsp:cNvPr id="0" name=""/>
        <dsp:cNvSpPr/>
      </dsp:nvSpPr>
      <dsp:spPr>
        <a:xfrm>
          <a:off x="7438341" y="4958575"/>
          <a:ext cx="1286488" cy="8362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Arial Narrow" panose="020B0606020202030204" pitchFamily="34" charset="0"/>
            </a:rPr>
            <a:t>P&amp;D</a:t>
          </a:r>
          <a:endParaRPr lang="pt-BR" sz="1800" kern="1200" dirty="0">
            <a:latin typeface="Arial Narrow" panose="020B0606020202030204" pitchFamily="34" charset="0"/>
          </a:endParaRPr>
        </a:p>
      </dsp:txBody>
      <dsp:txXfrm>
        <a:off x="7479162" y="4999396"/>
        <a:ext cx="1204846" cy="754575"/>
      </dsp:txXfrm>
    </dsp:sp>
    <dsp:sp modelId="{2E99C2EE-9730-4B20-8207-43DD2B4E9EFA}">
      <dsp:nvSpPr>
        <dsp:cNvPr id="0" name=""/>
        <dsp:cNvSpPr/>
      </dsp:nvSpPr>
      <dsp:spPr>
        <a:xfrm>
          <a:off x="3039854" y="477196"/>
          <a:ext cx="5805231" cy="5805231"/>
        </a:xfrm>
        <a:custGeom>
          <a:avLst/>
          <a:gdLst/>
          <a:ahLst/>
          <a:cxnLst/>
          <a:rect l="0" t="0" r="0" b="0"/>
          <a:pathLst>
            <a:path>
              <a:moveTo>
                <a:pt x="4507721" y="5321047"/>
              </a:moveTo>
              <a:arcTo wR="2902615" hR="2902615" stAng="3385674" swAng="724708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7FA60-33C9-4F91-9C67-CC4D826B3DA0}">
      <dsp:nvSpPr>
        <dsp:cNvPr id="0" name=""/>
        <dsp:cNvSpPr/>
      </dsp:nvSpPr>
      <dsp:spPr>
        <a:xfrm>
          <a:off x="5713693" y="5812232"/>
          <a:ext cx="1286488" cy="8362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Arial Narrow" panose="020B0606020202030204" pitchFamily="34" charset="0"/>
            </a:rPr>
            <a:t>Mercado livre</a:t>
          </a:r>
          <a:endParaRPr lang="pt-BR" sz="1800" kern="1200" dirty="0">
            <a:latin typeface="Arial Narrow" panose="020B0606020202030204" pitchFamily="34" charset="0"/>
          </a:endParaRPr>
        </a:p>
      </dsp:txBody>
      <dsp:txXfrm>
        <a:off x="5754514" y="5853053"/>
        <a:ext cx="1204846" cy="754575"/>
      </dsp:txXfrm>
    </dsp:sp>
    <dsp:sp modelId="{43CAB882-1FD9-47A1-9FFC-F69BFAA553A6}">
      <dsp:nvSpPr>
        <dsp:cNvPr id="0" name=""/>
        <dsp:cNvSpPr/>
      </dsp:nvSpPr>
      <dsp:spPr>
        <a:xfrm>
          <a:off x="3169598" y="448706"/>
          <a:ext cx="5805231" cy="5805231"/>
        </a:xfrm>
        <a:custGeom>
          <a:avLst/>
          <a:gdLst/>
          <a:ahLst/>
          <a:cxnLst/>
          <a:rect l="0" t="0" r="0" b="0"/>
          <a:pathLst>
            <a:path>
              <a:moveTo>
                <a:pt x="2531349" y="5781389"/>
              </a:moveTo>
              <a:arcTo wR="2902615" hR="2902615" stAng="5840922" swAng="150391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43A84-A048-4C4E-925A-067B88574E90}">
      <dsp:nvSpPr>
        <dsp:cNvPr id="0" name=""/>
        <dsp:cNvSpPr/>
      </dsp:nvSpPr>
      <dsp:spPr>
        <a:xfrm>
          <a:off x="3333423" y="4958575"/>
          <a:ext cx="1286488" cy="8362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Arial Narrow" panose="020B0606020202030204" pitchFamily="34" charset="0"/>
            </a:rPr>
            <a:t>Tributação</a:t>
          </a:r>
          <a:endParaRPr lang="pt-BR" sz="1800" kern="1200" dirty="0">
            <a:latin typeface="Arial Narrow" panose="020B0606020202030204" pitchFamily="34" charset="0"/>
          </a:endParaRPr>
        </a:p>
      </dsp:txBody>
      <dsp:txXfrm>
        <a:off x="3374244" y="4999396"/>
        <a:ext cx="1204846" cy="754575"/>
      </dsp:txXfrm>
    </dsp:sp>
    <dsp:sp modelId="{A5A613CD-4DD0-4B92-BD6C-D7FA849478B0}">
      <dsp:nvSpPr>
        <dsp:cNvPr id="0" name=""/>
        <dsp:cNvSpPr/>
      </dsp:nvSpPr>
      <dsp:spPr>
        <a:xfrm>
          <a:off x="3126510" y="421609"/>
          <a:ext cx="5805231" cy="5805231"/>
        </a:xfrm>
        <a:custGeom>
          <a:avLst/>
          <a:gdLst/>
          <a:ahLst/>
          <a:cxnLst/>
          <a:rect l="0" t="0" r="0" b="0"/>
          <a:pathLst>
            <a:path>
              <a:moveTo>
                <a:pt x="496525" y="4526163"/>
              </a:moveTo>
              <a:arcTo wR="2902615" hR="2902615" stAng="8759392" swAng="152822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0552FD-9073-4B26-B285-CC1539C4D34B}">
      <dsp:nvSpPr>
        <dsp:cNvPr id="0" name=""/>
        <dsp:cNvSpPr/>
      </dsp:nvSpPr>
      <dsp:spPr>
        <a:xfrm>
          <a:off x="2483266" y="2906116"/>
          <a:ext cx="1286488" cy="8362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Arial Narrow" panose="020B0606020202030204" pitchFamily="34" charset="0"/>
            </a:rPr>
            <a:t>O&amp;M</a:t>
          </a:r>
          <a:endParaRPr lang="pt-BR" sz="1800" kern="1200" dirty="0">
            <a:latin typeface="Arial Narrow" panose="020B0606020202030204" pitchFamily="34" charset="0"/>
          </a:endParaRPr>
        </a:p>
      </dsp:txBody>
      <dsp:txXfrm>
        <a:off x="2524087" y="2946937"/>
        <a:ext cx="1204846" cy="754575"/>
      </dsp:txXfrm>
    </dsp:sp>
    <dsp:sp modelId="{51D7D00D-5A35-4DB3-A990-909682F6E8F5}">
      <dsp:nvSpPr>
        <dsp:cNvPr id="0" name=""/>
        <dsp:cNvSpPr/>
      </dsp:nvSpPr>
      <dsp:spPr>
        <a:xfrm>
          <a:off x="3126510" y="421609"/>
          <a:ext cx="5805231" cy="5805231"/>
        </a:xfrm>
        <a:custGeom>
          <a:avLst/>
          <a:gdLst/>
          <a:ahLst/>
          <a:cxnLst/>
          <a:rect l="0" t="0" r="0" b="0"/>
          <a:pathLst>
            <a:path>
              <a:moveTo>
                <a:pt x="32180" y="2471595"/>
              </a:moveTo>
              <a:arcTo wR="2902615" hR="2902615" stAng="11312379" swAng="152822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1AE84F-26A4-44BA-97FA-D1716A8CED6E}">
      <dsp:nvSpPr>
        <dsp:cNvPr id="0" name=""/>
        <dsp:cNvSpPr/>
      </dsp:nvSpPr>
      <dsp:spPr>
        <a:xfrm>
          <a:off x="3333423" y="853657"/>
          <a:ext cx="1286488" cy="8362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latin typeface="Arial Narrow" panose="020B0606020202030204" pitchFamily="34" charset="0"/>
            </a:rPr>
            <a:t>Meio Ambiente</a:t>
          </a:r>
          <a:endParaRPr lang="pt-BR" sz="1800" kern="1200" dirty="0">
            <a:latin typeface="Arial Narrow" panose="020B0606020202030204" pitchFamily="34" charset="0"/>
          </a:endParaRPr>
        </a:p>
      </dsp:txBody>
      <dsp:txXfrm>
        <a:off x="3374244" y="894478"/>
        <a:ext cx="1204846" cy="754575"/>
      </dsp:txXfrm>
    </dsp:sp>
    <dsp:sp modelId="{3DB2EDDB-9B7C-4D1E-BFD5-0CB4E69CC7FC}">
      <dsp:nvSpPr>
        <dsp:cNvPr id="0" name=""/>
        <dsp:cNvSpPr/>
      </dsp:nvSpPr>
      <dsp:spPr>
        <a:xfrm>
          <a:off x="3185252" y="384404"/>
          <a:ext cx="5805231" cy="5805231"/>
        </a:xfrm>
        <a:custGeom>
          <a:avLst/>
          <a:gdLst/>
          <a:ahLst/>
          <a:cxnLst/>
          <a:rect l="0" t="0" r="0" b="0"/>
          <a:pathLst>
            <a:path>
              <a:moveTo>
                <a:pt x="1325935" y="465556"/>
              </a:moveTo>
              <a:arcTo wR="2902615" hR="2902615" stAng="14225925" swAng="79033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4F7A8-CF81-4612-87C0-8652E59DCDF2}">
      <dsp:nvSpPr>
        <dsp:cNvPr id="0" name=""/>
        <dsp:cNvSpPr/>
      </dsp:nvSpPr>
      <dsp:spPr>
        <a:xfrm>
          <a:off x="1607687" y="128"/>
          <a:ext cx="1684243" cy="1094758"/>
        </a:xfrm>
        <a:prstGeom prst="roundRect">
          <a:avLst/>
        </a:prstGeom>
        <a:solidFill>
          <a:srgbClr val="6FAB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>
              <a:latin typeface="Arial Narrow" panose="020B0606020202030204" pitchFamily="34" charset="0"/>
            </a:rPr>
            <a:t>Transmissão</a:t>
          </a:r>
        </a:p>
      </dsp:txBody>
      <dsp:txXfrm>
        <a:off x="1661129" y="53570"/>
        <a:ext cx="1577359" cy="987874"/>
      </dsp:txXfrm>
    </dsp:sp>
    <dsp:sp modelId="{4571AE4B-A3DF-42B5-A295-CD001FF86B8D}">
      <dsp:nvSpPr>
        <dsp:cNvPr id="0" name=""/>
        <dsp:cNvSpPr/>
      </dsp:nvSpPr>
      <dsp:spPr>
        <a:xfrm>
          <a:off x="988386" y="547507"/>
          <a:ext cx="2922845" cy="2922845"/>
        </a:xfrm>
        <a:custGeom>
          <a:avLst/>
          <a:gdLst/>
          <a:ahLst/>
          <a:cxnLst/>
          <a:rect l="0" t="0" r="0" b="0"/>
          <a:pathLst>
            <a:path>
              <a:moveTo>
                <a:pt x="2315806" y="275764"/>
              </a:moveTo>
              <a:arcTo wR="1461422" hR="1461422" stAng="18346589" swAng="365038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FB12F-A227-4ED4-9B36-34E6EFE97F26}">
      <dsp:nvSpPr>
        <dsp:cNvPr id="0" name=""/>
        <dsp:cNvSpPr/>
      </dsp:nvSpPr>
      <dsp:spPr>
        <a:xfrm>
          <a:off x="2873316" y="2192262"/>
          <a:ext cx="1684243" cy="1094758"/>
        </a:xfrm>
        <a:prstGeom prst="roundRect">
          <a:avLst/>
        </a:prstGeom>
        <a:solidFill>
          <a:srgbClr val="6FAB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>
              <a:latin typeface="Arial Narrow" panose="020B0606020202030204" pitchFamily="34" charset="0"/>
            </a:rPr>
            <a:t>Demanda</a:t>
          </a:r>
        </a:p>
      </dsp:txBody>
      <dsp:txXfrm>
        <a:off x="2926758" y="2245704"/>
        <a:ext cx="1577359" cy="987874"/>
      </dsp:txXfrm>
    </dsp:sp>
    <dsp:sp modelId="{DF3806D7-FA1B-4379-8C55-64A34B8F00CA}">
      <dsp:nvSpPr>
        <dsp:cNvPr id="0" name=""/>
        <dsp:cNvSpPr/>
      </dsp:nvSpPr>
      <dsp:spPr>
        <a:xfrm>
          <a:off x="988386" y="547507"/>
          <a:ext cx="2922845" cy="2922845"/>
        </a:xfrm>
        <a:custGeom>
          <a:avLst/>
          <a:gdLst/>
          <a:ahLst/>
          <a:cxnLst/>
          <a:rect l="0" t="0" r="0" b="0"/>
          <a:pathLst>
            <a:path>
              <a:moveTo>
                <a:pt x="2157683" y="2746326"/>
              </a:moveTo>
              <a:arcTo wR="1461422" hR="1461422" stAng="3692863" swAng="3414273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E1968-5A82-490A-98CF-868BEBE55D97}">
      <dsp:nvSpPr>
        <dsp:cNvPr id="0" name=""/>
        <dsp:cNvSpPr/>
      </dsp:nvSpPr>
      <dsp:spPr>
        <a:xfrm>
          <a:off x="342058" y="2192262"/>
          <a:ext cx="1684243" cy="1094758"/>
        </a:xfrm>
        <a:prstGeom prst="roundRect">
          <a:avLst/>
        </a:prstGeom>
        <a:solidFill>
          <a:srgbClr val="6FAB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>
              <a:latin typeface="Arial Narrow" panose="020B0606020202030204" pitchFamily="34" charset="0"/>
            </a:rPr>
            <a:t>Financiamento</a:t>
          </a:r>
        </a:p>
      </dsp:txBody>
      <dsp:txXfrm>
        <a:off x="395500" y="2245704"/>
        <a:ext cx="1577359" cy="987874"/>
      </dsp:txXfrm>
    </dsp:sp>
    <dsp:sp modelId="{73CB053B-06FD-436A-BDE3-A09F553FA536}">
      <dsp:nvSpPr>
        <dsp:cNvPr id="0" name=""/>
        <dsp:cNvSpPr/>
      </dsp:nvSpPr>
      <dsp:spPr>
        <a:xfrm>
          <a:off x="988386" y="547507"/>
          <a:ext cx="2922845" cy="2922845"/>
        </a:xfrm>
        <a:custGeom>
          <a:avLst/>
          <a:gdLst/>
          <a:ahLst/>
          <a:cxnLst/>
          <a:rect l="0" t="0" r="0" b="0"/>
          <a:pathLst>
            <a:path>
              <a:moveTo>
                <a:pt x="9732" y="1629806"/>
              </a:moveTo>
              <a:arcTo wR="1461422" hR="1461422" stAng="10403025" swAng="365038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A37DE-373E-4523-9B45-ABA47162EA70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4B92F-6773-4BF0-8C36-15B270B303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339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4B833-9011-4D96-8B1A-EA3FF4F6E6D9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3A011-AB3D-41E6-ADAE-914AC76FD1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085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3A011-AB3D-41E6-ADAE-914AC76FD12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880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3A011-AB3D-41E6-ADAE-914AC76FD125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82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3A011-AB3D-41E6-ADAE-914AC76FD12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339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03A011-AB3D-41E6-ADAE-914AC76FD12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907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3A011-AB3D-41E6-ADAE-914AC76FD12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2227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3A011-AB3D-41E6-ADAE-914AC76FD125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9564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3A011-AB3D-41E6-ADAE-914AC76FD125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95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3A011-AB3D-41E6-ADAE-914AC76FD125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8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3A011-AB3D-41E6-ADAE-914AC76FD12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227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3A011-AB3D-41E6-ADAE-914AC76FD125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464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pa CO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ventilador&#10;&#10;Descrição gerada com alta confiança">
            <a:extLst>
              <a:ext uri="{FF2B5EF4-FFF2-40B4-BE49-F238E27FC236}">
                <a16:creationId xmlns:a16="http://schemas.microsoft.com/office/drawing/2014/main" id="{E526194B-22B0-47F2-B6A7-6663FC05D6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Uma imagem contendo escuro&#10;&#10;Descrição gerada com alta confiança">
            <a:extLst>
              <a:ext uri="{FF2B5EF4-FFF2-40B4-BE49-F238E27FC236}">
                <a16:creationId xmlns:a16="http://schemas.microsoft.com/office/drawing/2014/main" id="{F87AFDB5-4F00-448E-9F5F-8A6F1E08C7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875FF94B-AD6E-4F4E-9522-7A353AC1B7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1" name="Espaço Reservado para Texto 30">
            <a:extLst>
              <a:ext uri="{FF2B5EF4-FFF2-40B4-BE49-F238E27FC236}">
                <a16:creationId xmlns:a16="http://schemas.microsoft.com/office/drawing/2014/main" id="{D2B03432-3A67-4239-8491-5973BE8C2C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5520" y="209550"/>
            <a:ext cx="10207215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rgbClr val="0A4663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508BA95-7945-4711-90CF-DE03E0F3C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D2B6E4-8E47-4744-B893-52290ECBB3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520" y="908720"/>
            <a:ext cx="10207215" cy="568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8572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2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2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Rodapé 1">
            <a:extLst>
              <a:ext uri="{FF2B5EF4-FFF2-40B4-BE49-F238E27FC236}">
                <a16:creationId xmlns:a16="http://schemas.microsoft.com/office/drawing/2014/main" id="{7B87E8CC-B59D-424B-A7F2-B0C81EE0B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Número de Slide 2">
            <a:extLst>
              <a:ext uri="{FF2B5EF4-FFF2-40B4-BE49-F238E27FC236}">
                <a16:creationId xmlns:a16="http://schemas.microsoft.com/office/drawing/2014/main" id="{4113A933-1EC8-44D8-9CB7-3BF50833C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0FF0FC4-421D-4723-AC5E-2559DA4205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6318000"/>
            <a:ext cx="1453826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97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875FF94B-AD6E-4F4E-9522-7A353AC1B7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43B3671A-EC8C-40F6-A751-8ABD523CA8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Espaço Reservado para Texto 30">
            <a:extLst>
              <a:ext uri="{FF2B5EF4-FFF2-40B4-BE49-F238E27FC236}">
                <a16:creationId xmlns:a16="http://schemas.microsoft.com/office/drawing/2014/main" id="{D2B03432-3A67-4239-8491-5973BE8C2C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16658" y="209550"/>
            <a:ext cx="8366077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rgbClr val="0A4663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D2B6E4-8E47-4744-B893-52290ECBB3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6658" y="908720"/>
            <a:ext cx="8366077" cy="5688000"/>
          </a:xfrm>
          <a:prstGeom prst="rect">
            <a:avLst/>
          </a:prstGeom>
        </p:spPr>
        <p:txBody>
          <a:bodyPr/>
          <a:lstStyle>
            <a:lvl1pPr>
              <a:defRPr lang="pt-BR" sz="1800" dirty="0" smtClean="0">
                <a:latin typeface="Arial Narrow" panose="020B0606020202030204" pitchFamily="34" charset="0"/>
              </a:defRPr>
            </a:lvl1pPr>
            <a:lvl2pPr>
              <a:defRPr lang="pt-BR" sz="1600" dirty="0" smtClean="0">
                <a:latin typeface="Arial Narrow" panose="020B0606020202030204" pitchFamily="34" charset="0"/>
              </a:defRPr>
            </a:lvl2pPr>
            <a:lvl3pPr>
              <a:defRPr lang="pt-BR" sz="1400" dirty="0" smtClean="0">
                <a:latin typeface="Arial Narrow" panose="020B0606020202030204" pitchFamily="34" charset="0"/>
              </a:defRPr>
            </a:lvl3pPr>
            <a:lvl4pPr>
              <a:defRPr lang="pt-BR" sz="1200" dirty="0" smtClean="0">
                <a:latin typeface="Arial Narrow" panose="020B0606020202030204" pitchFamily="34" charset="0"/>
              </a:defRPr>
            </a:lvl4pPr>
            <a:lvl5pPr>
              <a:defRPr lang="pt-BR" sz="1200" dirty="0">
                <a:latin typeface="Arial Narrow" panose="020B060602020203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Editar estilos de texto Mestre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</a:pPr>
            <a:r>
              <a:rPr lang="pt-BR" dirty="0"/>
              <a:t>Segundo nível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dirty="0"/>
              <a:t>Terceiro nível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Quarto nível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Quinto nível</a:t>
            </a:r>
          </a:p>
        </p:txBody>
      </p:sp>
      <p:pic>
        <p:nvPicPr>
          <p:cNvPr id="8" name="Imagem 7" descr="Uma imagem contendo pessoa, mulher, verde, mantendo&#10;&#10;Descrição gerada com muito alta confiança">
            <a:extLst>
              <a:ext uri="{FF2B5EF4-FFF2-40B4-BE49-F238E27FC236}">
                <a16:creationId xmlns:a16="http://schemas.microsoft.com/office/drawing/2014/main" id="{2E05D7E4-3430-4F17-B47D-A4CAAE3143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" r="52201"/>
          <a:stretch/>
        </p:blipFill>
        <p:spPr>
          <a:xfrm>
            <a:off x="-1140183" y="1820"/>
            <a:ext cx="5522976" cy="6858000"/>
          </a:xfrm>
          <a:prstGeom prst="rect">
            <a:avLst/>
          </a:prstGeom>
        </p:spPr>
      </p:pic>
      <p:sp>
        <p:nvSpPr>
          <p:cNvPr id="11" name="Espaço Reservado para Rodapé 1">
            <a:extLst>
              <a:ext uri="{FF2B5EF4-FFF2-40B4-BE49-F238E27FC236}">
                <a16:creationId xmlns:a16="http://schemas.microsoft.com/office/drawing/2014/main" id="{615EC4F8-EF2C-4E86-8895-DB47BD7A2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2" name="Espaço Reservado para Número de Slide 2">
            <a:extLst>
              <a:ext uri="{FF2B5EF4-FFF2-40B4-BE49-F238E27FC236}">
                <a16:creationId xmlns:a16="http://schemas.microsoft.com/office/drawing/2014/main" id="{5D96AAD1-BC4E-46E2-8869-EC61DD53B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A1ED0BB-46BA-419C-8516-A7BA910F2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174" y="6306172"/>
            <a:ext cx="1453826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735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CF93A3-CE48-474B-964E-F354203D77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94A697-7D4D-432B-9979-0B073C52BF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spaço Reservado para Texto 30">
            <a:extLst>
              <a:ext uri="{FF2B5EF4-FFF2-40B4-BE49-F238E27FC236}">
                <a16:creationId xmlns:a16="http://schemas.microsoft.com/office/drawing/2014/main" id="{C4DEB4DA-80E1-4BE7-B6F1-DDBA92F97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1824" y="209550"/>
            <a:ext cx="7470911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BE6E97EC-953C-473E-A2E2-6E31AF7D09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6658" y="908720"/>
            <a:ext cx="8366077" cy="5436000"/>
          </a:xfrm>
          <a:prstGeom prst="rect">
            <a:avLst/>
          </a:prstGeom>
        </p:spPr>
        <p:txBody>
          <a:bodyPr/>
          <a:lstStyle>
            <a:lvl1pPr>
              <a:defRPr lang="pt-BR" sz="18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lang="pt-BR" sz="16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>
              <a:defRPr lang="pt-BR" sz="14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lang="pt-BR" sz="14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lang="pt-BR" sz="1400" dirty="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Editar estilos de texto Mestre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</a:pPr>
            <a:r>
              <a:rPr lang="pt-BR" dirty="0"/>
              <a:t>Segundo nível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dirty="0"/>
              <a:t>Terceiro nível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Quarto nível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Quinto nível</a:t>
            </a:r>
          </a:p>
        </p:txBody>
      </p:sp>
      <p:sp>
        <p:nvSpPr>
          <p:cNvPr id="11" name="Espaço Reservado para Rodapé 1">
            <a:extLst>
              <a:ext uri="{FF2B5EF4-FFF2-40B4-BE49-F238E27FC236}">
                <a16:creationId xmlns:a16="http://schemas.microsoft.com/office/drawing/2014/main" id="{466393EC-B897-495A-B74B-2BBD6A43E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2" name="Espaço Reservado para Número de Slide 2">
            <a:extLst>
              <a:ext uri="{FF2B5EF4-FFF2-40B4-BE49-F238E27FC236}">
                <a16:creationId xmlns:a16="http://schemas.microsoft.com/office/drawing/2014/main" id="{AA585A10-15F2-45AC-ADFE-F9709D3A0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C93662E-DC0F-4367-B0DF-AB26BE43FC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174" y="6378450"/>
            <a:ext cx="1453826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580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7E4BFBF-3448-471A-8E57-C9B57E78BB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rgbClr val="62A39F"/>
              </a:gs>
              <a:gs pos="100000">
                <a:srgbClr val="79CE9B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694A697-7D4D-432B-9979-0B073C52BF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spaço Reservado para Texto 30">
            <a:extLst>
              <a:ext uri="{FF2B5EF4-FFF2-40B4-BE49-F238E27FC236}">
                <a16:creationId xmlns:a16="http://schemas.microsoft.com/office/drawing/2014/main" id="{C4DEB4DA-80E1-4BE7-B6F1-DDBA92F97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9816" y="209550"/>
            <a:ext cx="7542919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56BC99A2-803A-46E8-AE04-9011A1A0A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6658" y="908720"/>
            <a:ext cx="8366077" cy="5436000"/>
          </a:xfrm>
          <a:prstGeom prst="rect">
            <a:avLst/>
          </a:prstGeom>
        </p:spPr>
        <p:txBody>
          <a:bodyPr/>
          <a:lstStyle>
            <a:lvl1pPr>
              <a:defRPr lang="pt-BR" sz="18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lang="pt-BR" sz="16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>
              <a:defRPr lang="pt-BR" sz="14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lang="pt-BR" sz="14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lang="pt-BR" sz="1400" dirty="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Editar estilos de texto Mestre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</a:pPr>
            <a:r>
              <a:rPr lang="pt-BR" dirty="0"/>
              <a:t>Segundo nível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dirty="0"/>
              <a:t>Terceiro nível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Quarto nível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Quinto nível</a:t>
            </a:r>
          </a:p>
        </p:txBody>
      </p:sp>
      <p:sp>
        <p:nvSpPr>
          <p:cNvPr id="12" name="Espaço Reservado para Rodapé 1">
            <a:extLst>
              <a:ext uri="{FF2B5EF4-FFF2-40B4-BE49-F238E27FC236}">
                <a16:creationId xmlns:a16="http://schemas.microsoft.com/office/drawing/2014/main" id="{9D68EE25-17E6-4B3D-BA5C-4D4C4DEE0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3" name="Espaço Reservado para Número de Slide 2">
            <a:extLst>
              <a:ext uri="{FF2B5EF4-FFF2-40B4-BE49-F238E27FC236}">
                <a16:creationId xmlns:a16="http://schemas.microsoft.com/office/drawing/2014/main" id="{F40E40B1-0CC8-490D-B55F-777718A8A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36A0E93-F1B5-4CBE-86A5-7019852298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174" y="6378450"/>
            <a:ext cx="1453826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0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694A697-7D4D-432B-9979-0B073C52BF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0033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spaço Reservado para Texto 30">
            <a:extLst>
              <a:ext uri="{FF2B5EF4-FFF2-40B4-BE49-F238E27FC236}">
                <a16:creationId xmlns:a16="http://schemas.microsoft.com/office/drawing/2014/main" id="{C4DEB4DA-80E1-4BE7-B6F1-DDBA92F97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2935" y="209550"/>
            <a:ext cx="6019800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BE6E97EC-953C-473E-A2E2-6E31AF7D09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6658" y="908720"/>
            <a:ext cx="8366077" cy="5436000"/>
          </a:xfrm>
          <a:prstGeom prst="rect">
            <a:avLst/>
          </a:prstGeom>
        </p:spPr>
        <p:txBody>
          <a:bodyPr/>
          <a:lstStyle>
            <a:lvl1pPr>
              <a:defRPr lang="pt-BR" sz="1800" dirty="0" smtClean="0">
                <a:latin typeface="Arial Narrow" panose="020B0606020202030204" pitchFamily="34" charset="0"/>
              </a:defRPr>
            </a:lvl1pPr>
            <a:lvl2pPr>
              <a:defRPr lang="pt-BR" sz="1600" dirty="0" smtClean="0">
                <a:latin typeface="Arial Narrow" panose="020B0606020202030204" pitchFamily="34" charset="0"/>
              </a:defRPr>
            </a:lvl2pPr>
            <a:lvl3pPr>
              <a:defRPr lang="pt-BR" sz="1400" dirty="0" smtClean="0">
                <a:latin typeface="Arial Narrow" panose="020B0606020202030204" pitchFamily="34" charset="0"/>
              </a:defRPr>
            </a:lvl3pPr>
            <a:lvl4pPr>
              <a:defRPr lang="pt-BR" sz="1200" dirty="0" smtClean="0">
                <a:latin typeface="Arial Narrow" panose="020B0606020202030204" pitchFamily="34" charset="0"/>
              </a:defRPr>
            </a:lvl4pPr>
            <a:lvl5pPr>
              <a:defRPr lang="pt-BR" sz="1200" dirty="0">
                <a:latin typeface="Arial Narrow" panose="020B060602020203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Editar estilos de texto Mestre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</a:pPr>
            <a:r>
              <a:rPr lang="pt-BR" dirty="0"/>
              <a:t>Segundo nível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dirty="0"/>
              <a:t>Terceiro nível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Quarto nível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Quinto nível</a:t>
            </a:r>
          </a:p>
        </p:txBody>
      </p:sp>
      <p:sp>
        <p:nvSpPr>
          <p:cNvPr id="9" name="Espaço Reservado para Rodapé 1">
            <a:extLst>
              <a:ext uri="{FF2B5EF4-FFF2-40B4-BE49-F238E27FC236}">
                <a16:creationId xmlns:a16="http://schemas.microsoft.com/office/drawing/2014/main" id="{0272ADA0-DD5B-454E-A43A-79243A3B3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Número de Slide 2">
            <a:extLst>
              <a:ext uri="{FF2B5EF4-FFF2-40B4-BE49-F238E27FC236}">
                <a16:creationId xmlns:a16="http://schemas.microsoft.com/office/drawing/2014/main" id="{CA667186-355F-47CE-BD5B-D764FC949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E7ED2F7-DE5C-4DB4-B16F-46CA68A107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174" y="6304640"/>
            <a:ext cx="1453826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328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echamen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166B79F6-E76D-487C-A802-65CA8FF6C7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320" y="4225161"/>
            <a:ext cx="2725547" cy="2632841"/>
          </a:xfrm>
          <a:prstGeom prst="rect">
            <a:avLst/>
          </a:prstGeom>
        </p:spPr>
      </p:pic>
      <p:pic>
        <p:nvPicPr>
          <p:cNvPr id="4" name="Imagem 3" descr="Uma imagem contendo ventilador&#10;&#10;Descrição gerada com alta confiança">
            <a:extLst>
              <a:ext uri="{FF2B5EF4-FFF2-40B4-BE49-F238E27FC236}">
                <a16:creationId xmlns:a16="http://schemas.microsoft.com/office/drawing/2014/main" id="{40B0A95E-9ABD-44A8-AC6F-DBD92E83E6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33" y="0"/>
            <a:ext cx="12192000" cy="6858000"/>
          </a:xfrm>
          <a:prstGeom prst="rect">
            <a:avLst/>
          </a:prstGeom>
        </p:spPr>
      </p:pic>
      <p:pic>
        <p:nvPicPr>
          <p:cNvPr id="7" name="Imagem 6" descr="Uma imagem contendo escuro&#10;&#10;Descrição gerada com alta confiança">
            <a:extLst>
              <a:ext uri="{FF2B5EF4-FFF2-40B4-BE49-F238E27FC236}">
                <a16:creationId xmlns:a16="http://schemas.microsoft.com/office/drawing/2014/main" id="{88EA3988-87F5-493A-8CCB-36546C547A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33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884DB5C-56DD-4D01-89C2-752CA9B4B7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3" y="6318000"/>
            <a:ext cx="1453826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919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7E4BFBF-3448-471A-8E57-C9B57E78BB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rgbClr val="62A39F"/>
              </a:gs>
              <a:gs pos="100000">
                <a:srgbClr val="79CE9B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694A697-7D4D-432B-9979-0B073C52BF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spaço Reservado para Texto 30">
            <a:extLst>
              <a:ext uri="{FF2B5EF4-FFF2-40B4-BE49-F238E27FC236}">
                <a16:creationId xmlns:a16="http://schemas.microsoft.com/office/drawing/2014/main" id="{C4DEB4DA-80E1-4BE7-B6F1-DDBA92F97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2934" y="209550"/>
            <a:ext cx="6019800" cy="609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BE6E97EC-953C-473E-A2E2-6E31AF7D09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6657" y="1028701"/>
            <a:ext cx="8366077" cy="4658034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769699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pa CO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ventilador&#10;&#10;Descrição gerada com alta confiança">
            <a:extLst>
              <a:ext uri="{FF2B5EF4-FFF2-40B4-BE49-F238E27FC236}">
                <a16:creationId xmlns:a16="http://schemas.microsoft.com/office/drawing/2014/main" id="{E526194B-22B0-47F2-B6A7-6663FC05D6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Uma imagem contendo escuro&#10;&#10;Descrição gerada com alta confiança">
            <a:extLst>
              <a:ext uri="{FF2B5EF4-FFF2-40B4-BE49-F238E27FC236}">
                <a16:creationId xmlns:a16="http://schemas.microsoft.com/office/drawing/2014/main" id="{F87AFDB5-4F00-448E-9F5F-8A6F1E08C7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pa SE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ventilador&#10;&#10;Descrição gerada com alta confiança">
            <a:extLst>
              <a:ext uri="{FF2B5EF4-FFF2-40B4-BE49-F238E27FC236}">
                <a16:creationId xmlns:a16="http://schemas.microsoft.com/office/drawing/2014/main" id="{26EB93DF-7031-4F4D-ABA3-030D034B7A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Uma imagem contendo escuro&#10;&#10;Descrição gerada com alta confiança">
            <a:extLst>
              <a:ext uri="{FF2B5EF4-FFF2-40B4-BE49-F238E27FC236}">
                <a16:creationId xmlns:a16="http://schemas.microsoft.com/office/drawing/2014/main" id="{9F00573B-E149-4F62-8999-8E3AE4E598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44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1 SE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ventilador&#10;&#10;Descrição gerada com alta confiança">
            <a:extLst>
              <a:ext uri="{FF2B5EF4-FFF2-40B4-BE49-F238E27FC236}">
                <a16:creationId xmlns:a16="http://schemas.microsoft.com/office/drawing/2014/main" id="{CF68D342-DCC1-4711-92C0-6DF09BCD0E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72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pa SE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ventilador&#10;&#10;Descrição gerada com alta confiança">
            <a:extLst>
              <a:ext uri="{FF2B5EF4-FFF2-40B4-BE49-F238E27FC236}">
                <a16:creationId xmlns:a16="http://schemas.microsoft.com/office/drawing/2014/main" id="{26EB93DF-7031-4F4D-ABA3-030D034B7A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Uma imagem contendo escuro&#10;&#10;Descrição gerada com alta confiança">
            <a:extLst>
              <a:ext uri="{FF2B5EF4-FFF2-40B4-BE49-F238E27FC236}">
                <a16:creationId xmlns:a16="http://schemas.microsoft.com/office/drawing/2014/main" id="{9F00573B-E149-4F62-8999-8E3AE4E598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23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1 CO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ventilador&#10;&#10;Descrição gerada com alta confiança">
            <a:extLst>
              <a:ext uri="{FF2B5EF4-FFF2-40B4-BE49-F238E27FC236}">
                <a16:creationId xmlns:a16="http://schemas.microsoft.com/office/drawing/2014/main" id="{40B0A95E-9ABD-44A8-AC6F-DBD92E83E6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2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CF93A3-CE48-474B-964E-F354203D77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Uma imagem contendo sentado, preto&#10;&#10;Descrição gerada com alta confiança">
            <a:extLst>
              <a:ext uri="{FF2B5EF4-FFF2-40B4-BE49-F238E27FC236}">
                <a16:creationId xmlns:a16="http://schemas.microsoft.com/office/drawing/2014/main" id="{A9B68FCF-5AC4-4701-A398-C8B5A24E3D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01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A3F19C-DA0A-4EBD-BA6E-9621C285B1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Uma imagem contendo sentado, preto&#10;&#10;Descrição gerada com alta confiança">
            <a:extLst>
              <a:ext uri="{FF2B5EF4-FFF2-40B4-BE49-F238E27FC236}">
                <a16:creationId xmlns:a16="http://schemas.microsoft.com/office/drawing/2014/main" id="{DC142746-27DB-4CA8-B2B2-1C11A15D84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12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71BEF62-2AAE-4A79-ABE0-B4934D2837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056602C-8E07-4FA9-8CB3-6164DFBF62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10" name="Espaço Reservado para Rodapé 1">
            <a:extLst>
              <a:ext uri="{FF2B5EF4-FFF2-40B4-BE49-F238E27FC236}">
                <a16:creationId xmlns:a16="http://schemas.microsoft.com/office/drawing/2014/main" id="{A2DB5783-FE10-4223-819C-F479A7AC0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Número de Slide 2">
            <a:extLst>
              <a:ext uri="{FF2B5EF4-FFF2-40B4-BE49-F238E27FC236}">
                <a16:creationId xmlns:a16="http://schemas.microsoft.com/office/drawing/2014/main" id="{6D2B61AE-826C-49A2-A02F-D0EBDEFFB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6C6F6A7-AD67-452C-82DD-29785240F9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6417065"/>
            <a:ext cx="1103784" cy="409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517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ndo bai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71BEF62-2AAE-4A79-ABE0-B4934D2837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056602C-8E07-4FA9-8CB3-6164DFBF62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13664" y="-1220340"/>
            <a:ext cx="3964675" cy="12192003"/>
          </a:xfrm>
          <a:prstGeom prst="rect">
            <a:avLst/>
          </a:prstGeom>
        </p:spPr>
      </p:pic>
      <p:sp>
        <p:nvSpPr>
          <p:cNvPr id="10" name="Espaço Reservado para Rodapé 1">
            <a:extLst>
              <a:ext uri="{FF2B5EF4-FFF2-40B4-BE49-F238E27FC236}">
                <a16:creationId xmlns:a16="http://schemas.microsoft.com/office/drawing/2014/main" id="{B9DFC727-115F-48D8-AD8C-45D0704D1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Número de Slide 2">
            <a:extLst>
              <a:ext uri="{FF2B5EF4-FFF2-40B4-BE49-F238E27FC236}">
                <a16:creationId xmlns:a16="http://schemas.microsoft.com/office/drawing/2014/main" id="{64C4B283-3452-4EB4-8EC7-F337BAC22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Texto 30">
            <a:extLst>
              <a:ext uri="{FF2B5EF4-FFF2-40B4-BE49-F238E27FC236}">
                <a16:creationId xmlns:a16="http://schemas.microsoft.com/office/drawing/2014/main" id="{296243A4-0B2F-4C01-ADCF-B5BCBE696C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352" y="209550"/>
            <a:ext cx="11719383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rgbClr val="0A4663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90D68065-D143-4A6B-BE20-3BBC091DE0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352" y="908720"/>
            <a:ext cx="11719383" cy="51125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8572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2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2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F7A14B0-8BC6-4490-96EA-BF5CCF8049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6417065"/>
            <a:ext cx="1103784" cy="409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169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E81E664-7CD8-46E4-A8A1-A706C31759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DD6C1"/>
              </a:gs>
              <a:gs pos="100000">
                <a:srgbClr val="B5D7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3" name="Imagem 2" descr="Uma imagem contendo sentado, preto&#10;&#10;Descrição gerada com alta confiança">
            <a:extLst>
              <a:ext uri="{FF2B5EF4-FFF2-40B4-BE49-F238E27FC236}">
                <a16:creationId xmlns:a16="http://schemas.microsoft.com/office/drawing/2014/main" id="{3CCB6CCD-6557-4FC4-9306-4696B44F22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3D678A4-7A22-41CA-9227-6430965C08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6417065"/>
            <a:ext cx="1103784" cy="409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196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875FF94B-AD6E-4F4E-9522-7A353AC1B7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1" name="Espaço Reservado para Texto 30">
            <a:extLst>
              <a:ext uri="{FF2B5EF4-FFF2-40B4-BE49-F238E27FC236}">
                <a16:creationId xmlns:a16="http://schemas.microsoft.com/office/drawing/2014/main" id="{D2B03432-3A67-4239-8491-5973BE8C2C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5520" y="209550"/>
            <a:ext cx="10207215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rgbClr val="0A4663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508BA95-7945-4711-90CF-DE03E0F3C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D2B6E4-8E47-4744-B893-52290ECBB3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520" y="908720"/>
            <a:ext cx="10207215" cy="5688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8572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2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2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Espaço Reservado para Rodapé 1">
            <a:extLst>
              <a:ext uri="{FF2B5EF4-FFF2-40B4-BE49-F238E27FC236}">
                <a16:creationId xmlns:a16="http://schemas.microsoft.com/office/drawing/2014/main" id="{7B87E8CC-B59D-424B-A7F2-B0C81EE0B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Número de Slide 2">
            <a:extLst>
              <a:ext uri="{FF2B5EF4-FFF2-40B4-BE49-F238E27FC236}">
                <a16:creationId xmlns:a16="http://schemas.microsoft.com/office/drawing/2014/main" id="{4113A933-1EC8-44D8-9CB7-3BF50833C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7A29470-F010-4278-BE22-4CC73C7FE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6417065"/>
            <a:ext cx="1103784" cy="409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636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875FF94B-AD6E-4F4E-9522-7A353AC1B7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43B3671A-EC8C-40F6-A751-8ABD523CA8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Espaço Reservado para Texto 30">
            <a:extLst>
              <a:ext uri="{FF2B5EF4-FFF2-40B4-BE49-F238E27FC236}">
                <a16:creationId xmlns:a16="http://schemas.microsoft.com/office/drawing/2014/main" id="{D2B03432-3A67-4239-8491-5973BE8C2C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16658" y="209550"/>
            <a:ext cx="8366077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rgbClr val="0A4663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D2B6E4-8E47-4744-B893-52290ECBB3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6658" y="908720"/>
            <a:ext cx="8366077" cy="5688000"/>
          </a:xfrm>
          <a:prstGeom prst="rect">
            <a:avLst/>
          </a:prstGeom>
        </p:spPr>
        <p:txBody>
          <a:bodyPr/>
          <a:lstStyle>
            <a:lvl1pPr>
              <a:defRPr lang="pt-BR" sz="1800" dirty="0" smtClean="0">
                <a:latin typeface="Arial Narrow" panose="020B0606020202030204" pitchFamily="34" charset="0"/>
              </a:defRPr>
            </a:lvl1pPr>
            <a:lvl2pPr>
              <a:defRPr lang="pt-BR" sz="1600" dirty="0" smtClean="0">
                <a:latin typeface="Arial Narrow" panose="020B0606020202030204" pitchFamily="34" charset="0"/>
              </a:defRPr>
            </a:lvl2pPr>
            <a:lvl3pPr>
              <a:defRPr lang="pt-BR" sz="1400" dirty="0" smtClean="0">
                <a:latin typeface="Arial Narrow" panose="020B0606020202030204" pitchFamily="34" charset="0"/>
              </a:defRPr>
            </a:lvl3pPr>
            <a:lvl4pPr>
              <a:defRPr lang="pt-BR" sz="1200" dirty="0" smtClean="0">
                <a:latin typeface="Arial Narrow" panose="020B0606020202030204" pitchFamily="34" charset="0"/>
              </a:defRPr>
            </a:lvl4pPr>
            <a:lvl5pPr>
              <a:defRPr lang="pt-BR" sz="1200" dirty="0">
                <a:latin typeface="Arial Narrow" panose="020B060602020203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Editar estilos de texto Mestre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</a:pPr>
            <a:r>
              <a:rPr lang="pt-BR" dirty="0"/>
              <a:t>Segundo nível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dirty="0"/>
              <a:t>Terceiro nível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Quarto nível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Quinto nível</a:t>
            </a:r>
          </a:p>
        </p:txBody>
      </p:sp>
      <p:pic>
        <p:nvPicPr>
          <p:cNvPr id="8" name="Imagem 7" descr="Uma imagem contendo pessoa, mulher, verde, mantendo&#10;&#10;Descrição gerada com muito alta confiança">
            <a:extLst>
              <a:ext uri="{FF2B5EF4-FFF2-40B4-BE49-F238E27FC236}">
                <a16:creationId xmlns:a16="http://schemas.microsoft.com/office/drawing/2014/main" id="{2E05D7E4-3430-4F17-B47D-A4CAAE3143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4800" y="11805"/>
            <a:ext cx="5522976" cy="6858000"/>
          </a:xfrm>
          <a:prstGeom prst="rect">
            <a:avLst/>
          </a:prstGeom>
        </p:spPr>
      </p:pic>
      <p:sp>
        <p:nvSpPr>
          <p:cNvPr id="11" name="Espaço Reservado para Rodapé 1">
            <a:extLst>
              <a:ext uri="{FF2B5EF4-FFF2-40B4-BE49-F238E27FC236}">
                <a16:creationId xmlns:a16="http://schemas.microsoft.com/office/drawing/2014/main" id="{615EC4F8-EF2C-4E86-8895-DB47BD7A2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2" name="Espaço Reservado para Número de Slide 2">
            <a:extLst>
              <a:ext uri="{FF2B5EF4-FFF2-40B4-BE49-F238E27FC236}">
                <a16:creationId xmlns:a16="http://schemas.microsoft.com/office/drawing/2014/main" id="{5D96AAD1-BC4E-46E2-8869-EC61DD53B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DEE345F-4D89-4C9D-A843-592B1CE506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552" y="6417065"/>
            <a:ext cx="1103784" cy="409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05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CF93A3-CE48-474B-964E-F354203D77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94A697-7D4D-432B-9979-0B073C52BF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spaço Reservado para Texto 30">
            <a:extLst>
              <a:ext uri="{FF2B5EF4-FFF2-40B4-BE49-F238E27FC236}">
                <a16:creationId xmlns:a16="http://schemas.microsoft.com/office/drawing/2014/main" id="{C4DEB4DA-80E1-4BE7-B6F1-DDBA92F97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1824" y="209550"/>
            <a:ext cx="7470911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BE6E97EC-953C-473E-A2E2-6E31AF7D09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6658" y="908720"/>
            <a:ext cx="8366077" cy="5436000"/>
          </a:xfrm>
          <a:prstGeom prst="rect">
            <a:avLst/>
          </a:prstGeom>
        </p:spPr>
        <p:txBody>
          <a:bodyPr/>
          <a:lstStyle>
            <a:lvl1pPr>
              <a:defRPr lang="pt-BR" sz="18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lang="pt-BR" sz="16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>
              <a:defRPr lang="pt-BR" sz="14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lang="pt-BR" sz="14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lang="pt-BR" sz="1400" dirty="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Editar estilos de texto Mestre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</a:pPr>
            <a:r>
              <a:rPr lang="pt-BR" dirty="0"/>
              <a:t>Segundo nível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dirty="0"/>
              <a:t>Terceiro nível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Quarto nível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Quinto nível</a:t>
            </a:r>
          </a:p>
        </p:txBody>
      </p:sp>
      <p:sp>
        <p:nvSpPr>
          <p:cNvPr id="11" name="Espaço Reservado para Rodapé 1">
            <a:extLst>
              <a:ext uri="{FF2B5EF4-FFF2-40B4-BE49-F238E27FC236}">
                <a16:creationId xmlns:a16="http://schemas.microsoft.com/office/drawing/2014/main" id="{466393EC-B897-495A-B74B-2BBD6A43E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2" name="Espaço Reservado para Número de Slide 2">
            <a:extLst>
              <a:ext uri="{FF2B5EF4-FFF2-40B4-BE49-F238E27FC236}">
                <a16:creationId xmlns:a16="http://schemas.microsoft.com/office/drawing/2014/main" id="{AA585A10-15F2-45AC-ADFE-F9709D3A0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E210EFD-3CCF-40AB-A388-F9BB3F3F62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174" y="6378450"/>
            <a:ext cx="1453826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602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7E4BFBF-3448-471A-8E57-C9B57E78BB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rgbClr val="62A39F"/>
              </a:gs>
              <a:gs pos="100000">
                <a:srgbClr val="79CE9B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694A697-7D4D-432B-9979-0B073C52BF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spaço Reservado para Texto 30">
            <a:extLst>
              <a:ext uri="{FF2B5EF4-FFF2-40B4-BE49-F238E27FC236}">
                <a16:creationId xmlns:a16="http://schemas.microsoft.com/office/drawing/2014/main" id="{C4DEB4DA-80E1-4BE7-B6F1-DDBA92F97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39816" y="209550"/>
            <a:ext cx="7542919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11" name="Espaço Reservado para Texto 3">
            <a:extLst>
              <a:ext uri="{FF2B5EF4-FFF2-40B4-BE49-F238E27FC236}">
                <a16:creationId xmlns:a16="http://schemas.microsoft.com/office/drawing/2014/main" id="{56BC99A2-803A-46E8-AE04-9011A1A0A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6658" y="908720"/>
            <a:ext cx="8366077" cy="5436000"/>
          </a:xfrm>
          <a:prstGeom prst="rect">
            <a:avLst/>
          </a:prstGeom>
        </p:spPr>
        <p:txBody>
          <a:bodyPr/>
          <a:lstStyle>
            <a:lvl1pPr>
              <a:defRPr lang="pt-BR" sz="18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>
              <a:defRPr lang="pt-BR" sz="16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>
              <a:defRPr lang="pt-BR" sz="14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lang="pt-BR" sz="1400" dirty="0" smtClean="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lang="pt-BR" sz="1400" dirty="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Editar estilos de texto Mestre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</a:pPr>
            <a:r>
              <a:rPr lang="pt-BR" dirty="0"/>
              <a:t>Segundo nível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dirty="0"/>
              <a:t>Terceiro nível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Quarto nível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Quinto nível</a:t>
            </a:r>
          </a:p>
        </p:txBody>
      </p:sp>
      <p:sp>
        <p:nvSpPr>
          <p:cNvPr id="12" name="Espaço Reservado para Rodapé 1">
            <a:extLst>
              <a:ext uri="{FF2B5EF4-FFF2-40B4-BE49-F238E27FC236}">
                <a16:creationId xmlns:a16="http://schemas.microsoft.com/office/drawing/2014/main" id="{9D68EE25-17E6-4B3D-BA5C-4D4C4DEE0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3" name="Espaço Reservado para Número de Slide 2">
            <a:extLst>
              <a:ext uri="{FF2B5EF4-FFF2-40B4-BE49-F238E27FC236}">
                <a16:creationId xmlns:a16="http://schemas.microsoft.com/office/drawing/2014/main" id="{F40E40B1-0CC8-490D-B55F-777718A8A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34386EA-0AF1-4FE1-8559-D70D3970B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174" y="6378450"/>
            <a:ext cx="1453826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54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1 SE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ventilador&#10;&#10;Descrição gerada com alta confiança">
            <a:extLst>
              <a:ext uri="{FF2B5EF4-FFF2-40B4-BE49-F238E27FC236}">
                <a16:creationId xmlns:a16="http://schemas.microsoft.com/office/drawing/2014/main" id="{CF68D342-DCC1-4711-92C0-6DF09BCD0E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05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694A697-7D4D-432B-9979-0B073C52BF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0033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spaço Reservado para Texto 30">
            <a:extLst>
              <a:ext uri="{FF2B5EF4-FFF2-40B4-BE49-F238E27FC236}">
                <a16:creationId xmlns:a16="http://schemas.microsoft.com/office/drawing/2014/main" id="{C4DEB4DA-80E1-4BE7-B6F1-DDBA92F97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2935" y="209550"/>
            <a:ext cx="6019800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10" name="Espaço Reservado para Texto 3">
            <a:extLst>
              <a:ext uri="{FF2B5EF4-FFF2-40B4-BE49-F238E27FC236}">
                <a16:creationId xmlns:a16="http://schemas.microsoft.com/office/drawing/2014/main" id="{BE6E97EC-953C-473E-A2E2-6E31AF7D09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6658" y="908720"/>
            <a:ext cx="8366077" cy="5436000"/>
          </a:xfrm>
          <a:prstGeom prst="rect">
            <a:avLst/>
          </a:prstGeom>
        </p:spPr>
        <p:txBody>
          <a:bodyPr/>
          <a:lstStyle>
            <a:lvl1pPr>
              <a:defRPr lang="pt-BR" sz="1800" dirty="0" smtClean="0">
                <a:latin typeface="Arial Narrow" panose="020B0606020202030204" pitchFamily="34" charset="0"/>
              </a:defRPr>
            </a:lvl1pPr>
            <a:lvl2pPr>
              <a:defRPr lang="pt-BR" sz="1600" dirty="0" smtClean="0">
                <a:latin typeface="Arial Narrow" panose="020B0606020202030204" pitchFamily="34" charset="0"/>
              </a:defRPr>
            </a:lvl2pPr>
            <a:lvl3pPr>
              <a:defRPr lang="pt-BR" sz="1400" dirty="0" smtClean="0">
                <a:latin typeface="Arial Narrow" panose="020B0606020202030204" pitchFamily="34" charset="0"/>
              </a:defRPr>
            </a:lvl3pPr>
            <a:lvl4pPr>
              <a:defRPr lang="pt-BR" sz="1200" dirty="0" smtClean="0">
                <a:latin typeface="Arial Narrow" panose="020B0606020202030204" pitchFamily="34" charset="0"/>
              </a:defRPr>
            </a:lvl4pPr>
            <a:lvl5pPr>
              <a:defRPr lang="pt-BR" sz="1200" dirty="0">
                <a:latin typeface="Arial Narrow" panose="020B0606020202030204" pitchFamily="34" charset="0"/>
              </a:defRPr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Editar estilos de texto Mestre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</a:pPr>
            <a:r>
              <a:rPr lang="pt-BR" dirty="0"/>
              <a:t>Segundo nível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dirty="0"/>
              <a:t>Terceiro nível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Quarto nível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</a:pPr>
            <a:r>
              <a:rPr lang="pt-BR" dirty="0"/>
              <a:t>Quinto nível</a:t>
            </a:r>
          </a:p>
        </p:txBody>
      </p:sp>
      <p:sp>
        <p:nvSpPr>
          <p:cNvPr id="9" name="Espaço Reservado para Rodapé 1">
            <a:extLst>
              <a:ext uri="{FF2B5EF4-FFF2-40B4-BE49-F238E27FC236}">
                <a16:creationId xmlns:a16="http://schemas.microsoft.com/office/drawing/2014/main" id="{0272ADA0-DD5B-454E-A43A-79243A3B3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Número de Slide 2">
            <a:extLst>
              <a:ext uri="{FF2B5EF4-FFF2-40B4-BE49-F238E27FC236}">
                <a16:creationId xmlns:a16="http://schemas.microsoft.com/office/drawing/2014/main" id="{CA667186-355F-47CE-BD5B-D764FC949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6CE06E4-17F5-43C5-A84F-DF5EE7445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2"/>
          <a:stretch/>
        </p:blipFill>
        <p:spPr bwMode="auto">
          <a:xfrm>
            <a:off x="10738174" y="6381328"/>
            <a:ext cx="1453826" cy="428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7006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echamen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166B79F6-E76D-487C-A802-65CA8FF6C7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320" y="4225161"/>
            <a:ext cx="2725547" cy="2632841"/>
          </a:xfrm>
          <a:prstGeom prst="rect">
            <a:avLst/>
          </a:prstGeom>
        </p:spPr>
      </p:pic>
      <p:pic>
        <p:nvPicPr>
          <p:cNvPr id="4" name="Imagem 3" descr="Uma imagem contendo ventilador&#10;&#10;Descrição gerada com alta confiança">
            <a:extLst>
              <a:ext uri="{FF2B5EF4-FFF2-40B4-BE49-F238E27FC236}">
                <a16:creationId xmlns:a16="http://schemas.microsoft.com/office/drawing/2014/main" id="{40B0A95E-9ABD-44A8-AC6F-DBD92E83E6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33" y="0"/>
            <a:ext cx="12192000" cy="6858000"/>
          </a:xfrm>
          <a:prstGeom prst="rect">
            <a:avLst/>
          </a:prstGeom>
        </p:spPr>
      </p:pic>
      <p:pic>
        <p:nvPicPr>
          <p:cNvPr id="7" name="Imagem 6" descr="Uma imagem contendo escuro&#10;&#10;Descrição gerada com alta confiança">
            <a:extLst>
              <a:ext uri="{FF2B5EF4-FFF2-40B4-BE49-F238E27FC236}">
                <a16:creationId xmlns:a16="http://schemas.microsoft.com/office/drawing/2014/main" id="{88EA3988-87F5-493A-8CCB-36546C547A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33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A6E5B1F-E083-499A-BE1B-92D1A3A0D8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6417065"/>
            <a:ext cx="1103784" cy="409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067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875FF94B-AD6E-4F4E-9522-7A353AC1B73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spaço Reservado para Texto 30">
            <a:extLst>
              <a:ext uri="{FF2B5EF4-FFF2-40B4-BE49-F238E27FC236}">
                <a16:creationId xmlns:a16="http://schemas.microsoft.com/office/drawing/2014/main" id="{D2B03432-3A67-4239-8491-5973BE8C2C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2934" y="209550"/>
            <a:ext cx="6019800" cy="609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solidFill>
                  <a:srgbClr val="0A4663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D2B6E4-8E47-4744-B893-52290ECBB3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57099" y="1028701"/>
            <a:ext cx="8925635" cy="4658034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  <a:lvl2pPr>
              <a:defRPr sz="22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2pPr>
            <a:lvl3pPr>
              <a:defRPr sz="22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3pPr>
            <a:lvl4pPr>
              <a:defRPr sz="22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4pPr>
            <a:lvl5pPr>
              <a:defRPr sz="22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E357E16-EDA9-4B9D-9407-04DDFA68D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FED9EB4-BD1C-4497-9146-4E9032D627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6417065"/>
            <a:ext cx="1103784" cy="409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876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1 COM anim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ventilador&#10;&#10;Descrição gerada com alta confiança">
            <a:extLst>
              <a:ext uri="{FF2B5EF4-FFF2-40B4-BE49-F238E27FC236}">
                <a16:creationId xmlns:a16="http://schemas.microsoft.com/office/drawing/2014/main" id="{40B0A95E-9ABD-44A8-AC6F-DBD92E83E6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CF93A3-CE48-474B-964E-F354203D77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Uma imagem contendo sentado, preto&#10;&#10;Descrição gerada com alta confiança">
            <a:extLst>
              <a:ext uri="{FF2B5EF4-FFF2-40B4-BE49-F238E27FC236}">
                <a16:creationId xmlns:a16="http://schemas.microsoft.com/office/drawing/2014/main" id="{A9B68FCF-5AC4-4701-A398-C8B5A24E3D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8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A3F19C-DA0A-4EBD-BA6E-9621C285B1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Uma imagem contendo sentado, preto&#10;&#10;Descrição gerada com alta confiança">
            <a:extLst>
              <a:ext uri="{FF2B5EF4-FFF2-40B4-BE49-F238E27FC236}">
                <a16:creationId xmlns:a16="http://schemas.microsoft.com/office/drawing/2014/main" id="{DC142746-27DB-4CA8-B2B2-1C11A15D84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3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71BEF62-2AAE-4A79-ABE0-B4934D2837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056602C-8E07-4FA9-8CB3-6164DFBF62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10" name="Espaço Reservado para Rodapé 1">
            <a:extLst>
              <a:ext uri="{FF2B5EF4-FFF2-40B4-BE49-F238E27FC236}">
                <a16:creationId xmlns:a16="http://schemas.microsoft.com/office/drawing/2014/main" id="{A2DB5783-FE10-4223-819C-F479A7AC0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Número de Slide 2">
            <a:extLst>
              <a:ext uri="{FF2B5EF4-FFF2-40B4-BE49-F238E27FC236}">
                <a16:creationId xmlns:a16="http://schemas.microsoft.com/office/drawing/2014/main" id="{6D2B61AE-826C-49A2-A02F-D0EBDEFFB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090CB33-24FC-4B7E-891B-5B3FDB592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6318000"/>
            <a:ext cx="1453826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15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ndo baix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71BEF62-2AAE-4A79-ABE0-B4934D2837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056602C-8E07-4FA9-8CB3-6164DFBF62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13664" y="-1220340"/>
            <a:ext cx="3964675" cy="12192003"/>
          </a:xfrm>
          <a:prstGeom prst="rect">
            <a:avLst/>
          </a:prstGeom>
        </p:spPr>
      </p:pic>
      <p:sp>
        <p:nvSpPr>
          <p:cNvPr id="10" name="Espaço Reservado para Rodapé 1">
            <a:extLst>
              <a:ext uri="{FF2B5EF4-FFF2-40B4-BE49-F238E27FC236}">
                <a16:creationId xmlns:a16="http://schemas.microsoft.com/office/drawing/2014/main" id="{B9DFC727-115F-48D8-AD8C-45D0704D1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11" name="Espaço Reservado para Número de Slide 2">
            <a:extLst>
              <a:ext uri="{FF2B5EF4-FFF2-40B4-BE49-F238E27FC236}">
                <a16:creationId xmlns:a16="http://schemas.microsoft.com/office/drawing/2014/main" id="{64C4B283-3452-4EB4-8EC7-F337BAC22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9F622603-C42D-49CE-92AF-7F718A9AE09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Texto 30">
            <a:extLst>
              <a:ext uri="{FF2B5EF4-FFF2-40B4-BE49-F238E27FC236}">
                <a16:creationId xmlns:a16="http://schemas.microsoft.com/office/drawing/2014/main" id="{296243A4-0B2F-4C01-ADCF-B5BCBE696C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352" y="209550"/>
            <a:ext cx="11719383" cy="6096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rgbClr val="0A4663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pt-BR" dirty="0"/>
              <a:t>AQUI VAI O TÍTULO</a:t>
            </a:r>
          </a:p>
        </p:txBody>
      </p:sp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90D68065-D143-4A6B-BE20-3BBC091DE0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3352" y="908720"/>
            <a:ext cx="11719383" cy="51125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5143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Arial Narrow" panose="020B0606020202030204" pitchFamily="34" charset="0"/>
              <a:buChar char="−"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857250" indent="-1714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2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defRPr sz="12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1A1F359-D5DC-4459-9937-F656B163A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6318000"/>
            <a:ext cx="1453826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250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n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E81E664-7CD8-46E4-A8A1-A706C31759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DD6C1"/>
              </a:gs>
              <a:gs pos="100000">
                <a:srgbClr val="B5D77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3" name="Imagem 2" descr="Uma imagem contendo sentado, preto&#10;&#10;Descrição gerada com alta confiança">
            <a:extLst>
              <a:ext uri="{FF2B5EF4-FFF2-40B4-BE49-F238E27FC236}">
                <a16:creationId xmlns:a16="http://schemas.microsoft.com/office/drawing/2014/main" id="{3CCB6CCD-6557-4FC4-9306-4696B44F22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C74CC17-20C8-44DB-8DB8-491DC40CAD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6318000"/>
            <a:ext cx="1453826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96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FC1126C-27E9-4D15-A5D2-CA747BF1EA5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2110269"/>
            <a:ext cx="160537" cy="1605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D060973-5264-4B27-A586-240689851F9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1620690"/>
            <a:ext cx="160537" cy="16053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9AFDDB7-1A54-4F5C-A8AA-D869BF6DCB3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3552776"/>
            <a:ext cx="160537" cy="16053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533C2D8-30ED-4AC3-BA5A-667C1CA92FE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4042355"/>
            <a:ext cx="160537" cy="1605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C2753FC-19A9-4027-9B61-BC985A2BD9B5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3067358"/>
            <a:ext cx="160537" cy="16053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3F0E635-5006-41F9-84DE-9E117EC12EB3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2634641"/>
            <a:ext cx="160537" cy="16053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7AEC1A2-A355-4D25-AD84-AF11EF6F8F98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4517548"/>
            <a:ext cx="160537" cy="1605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E7AAE6D-9AD1-4E87-BE8D-69A171BC1650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5022420"/>
            <a:ext cx="160537" cy="16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2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4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FC1126C-27E9-4D15-A5D2-CA747BF1EA5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2110269"/>
            <a:ext cx="160537" cy="1605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D060973-5264-4B27-A586-240689851F9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1620690"/>
            <a:ext cx="160537" cy="16053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9AFDDB7-1A54-4F5C-A8AA-D869BF6DCB3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3552776"/>
            <a:ext cx="160537" cy="16053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533C2D8-30ED-4AC3-BA5A-667C1CA92FE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4042355"/>
            <a:ext cx="160537" cy="1605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C2753FC-19A9-4027-9B61-BC985A2BD9B5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3067358"/>
            <a:ext cx="160537" cy="16053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3F0E635-5006-41F9-84DE-9E117EC12EB3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2634641"/>
            <a:ext cx="160537" cy="16053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7AEC1A2-A355-4D25-AD84-AF11EF6F8F98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4517548"/>
            <a:ext cx="160537" cy="1605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E7AAE6D-9AD1-4E87-BE8D-69A171BC1650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0964" y="5022420"/>
            <a:ext cx="160537" cy="16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chart" Target="../charts/chart2.xm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microsoft.com/office/2007/relationships/hdphoto" Target="../media/hdphoto3.wd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3.xml"/><Relationship Id="rId4" Type="http://schemas.openxmlformats.org/officeDocument/2006/relationships/image" Target="../media/image4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11" Type="http://schemas.openxmlformats.org/officeDocument/2006/relationships/image" Target="../media/image58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7.tmp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hyperlink" Target="http://abeeolica.org.br/" TargetMode="External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1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g1.globo.com/globo-reporter/noticia/2017/11/energia-eolica-transforma-paisagem-da-chapada-do-araripe.html" TargetMode="External"/><Relationship Id="rId7" Type="http://schemas.openxmlformats.org/officeDocument/2006/relationships/hyperlink" Target="https://globosatplay.globo.com/globonews/v/6343120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28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7F3CB38-A560-418B-8E33-1096EADA2DB9}"/>
              </a:ext>
            </a:extLst>
          </p:cNvPr>
          <p:cNvSpPr/>
          <p:nvPr/>
        </p:nvSpPr>
        <p:spPr>
          <a:xfrm>
            <a:off x="-1" y="6508717"/>
            <a:ext cx="3187700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pt-BR" sz="1500" b="1" dirty="0">
                <a:solidFill>
                  <a:srgbClr val="0A4663"/>
                </a:solidFill>
                <a:latin typeface="Arial Narrow" panose="020B0606020202030204" pitchFamily="34" charset="0"/>
              </a:rPr>
              <a:t>20 de Novembro de 2019</a:t>
            </a:r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F30BDC4B-A4EC-41C1-BDCD-FA6A49CCEB0D}"/>
              </a:ext>
            </a:extLst>
          </p:cNvPr>
          <p:cNvSpPr/>
          <p:nvPr/>
        </p:nvSpPr>
        <p:spPr>
          <a:xfrm>
            <a:off x="-1" y="4594304"/>
            <a:ext cx="8040217" cy="1029162"/>
          </a:xfrm>
          <a:custGeom>
            <a:avLst/>
            <a:gdLst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8019288 w 8019288"/>
              <a:gd name="connsiteY2" fmla="*/ 1026668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7306056 w 8019288"/>
              <a:gd name="connsiteY2" fmla="*/ 1008380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7306057 w 8019288"/>
              <a:gd name="connsiteY2" fmla="*/ 1008380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7299091 w 8019288"/>
              <a:gd name="connsiteY2" fmla="*/ 1022234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  <a:gd name="connsiteX0" fmla="*/ 0 w 8019288"/>
              <a:gd name="connsiteY0" fmla="*/ 0 h 1029162"/>
              <a:gd name="connsiteX1" fmla="*/ 8019288 w 8019288"/>
              <a:gd name="connsiteY1" fmla="*/ 0 h 1029162"/>
              <a:gd name="connsiteX2" fmla="*/ 7209064 w 8019288"/>
              <a:gd name="connsiteY2" fmla="*/ 1029162 h 1029162"/>
              <a:gd name="connsiteX3" fmla="*/ 0 w 8019288"/>
              <a:gd name="connsiteY3" fmla="*/ 1026668 h 1029162"/>
              <a:gd name="connsiteX4" fmla="*/ 0 w 8019288"/>
              <a:gd name="connsiteY4" fmla="*/ 0 h 102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9288" h="1029162">
                <a:moveTo>
                  <a:pt x="0" y="0"/>
                </a:moveTo>
                <a:lnTo>
                  <a:pt x="8019288" y="0"/>
                </a:lnTo>
                <a:lnTo>
                  <a:pt x="7209064" y="1029162"/>
                </a:lnTo>
                <a:lnTo>
                  <a:pt x="0" y="1026668"/>
                </a:lnTo>
                <a:lnTo>
                  <a:pt x="0" y="0"/>
                </a:lnTo>
                <a:close/>
              </a:path>
            </a:pathLst>
          </a:custGeom>
          <a:solidFill>
            <a:srgbClr val="79CE9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Setor Eólico – Audiência Pública</a:t>
            </a:r>
          </a:p>
        </p:txBody>
      </p:sp>
      <p:sp>
        <p:nvSpPr>
          <p:cNvPr id="4" name="Retângulo 5">
            <a:extLst>
              <a:ext uri="{FF2B5EF4-FFF2-40B4-BE49-F238E27FC236}">
                <a16:creationId xmlns:a16="http://schemas.microsoft.com/office/drawing/2014/main" id="{301E20A8-DC7F-4136-803B-152D47E5A18F}"/>
              </a:ext>
            </a:extLst>
          </p:cNvPr>
          <p:cNvSpPr/>
          <p:nvPr/>
        </p:nvSpPr>
        <p:spPr>
          <a:xfrm>
            <a:off x="0" y="5692741"/>
            <a:ext cx="6116782" cy="744635"/>
          </a:xfrm>
          <a:custGeom>
            <a:avLst/>
            <a:gdLst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8019288 w 8019288"/>
              <a:gd name="connsiteY2" fmla="*/ 1026668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7306056 w 8019288"/>
              <a:gd name="connsiteY2" fmla="*/ 1008380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9288" h="1026668">
                <a:moveTo>
                  <a:pt x="0" y="0"/>
                </a:moveTo>
                <a:lnTo>
                  <a:pt x="8019288" y="0"/>
                </a:lnTo>
                <a:lnTo>
                  <a:pt x="7306056" y="1008380"/>
                </a:lnTo>
                <a:lnTo>
                  <a:pt x="0" y="1026668"/>
                </a:lnTo>
                <a:lnTo>
                  <a:pt x="0" y="0"/>
                </a:lnTo>
                <a:close/>
              </a:path>
            </a:pathLst>
          </a:custGeom>
          <a:solidFill>
            <a:srgbClr val="7EC49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ABEEólica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9AB5C5-E174-48C8-8947-5A4AB2683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690" y="5209725"/>
            <a:ext cx="3876869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9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6135333-F0E4-401C-BE96-F86350433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0"/>
          <a:stretch/>
        </p:blipFill>
        <p:spPr>
          <a:xfrm>
            <a:off x="1540405" y="1892235"/>
            <a:ext cx="5432469" cy="348271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0833825-DF68-4032-BA36-A676C88AB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D245AA6C-9E51-4AB0-9833-B4F5F5C59E0B}"/>
              </a:ext>
            </a:extLst>
          </p:cNvPr>
          <p:cNvSpPr/>
          <p:nvPr/>
        </p:nvSpPr>
        <p:spPr>
          <a:xfrm>
            <a:off x="285601" y="885763"/>
            <a:ext cx="3036874" cy="939858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3BBF0324-4D70-4CBB-81EE-0CDD81703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352" y="209550"/>
            <a:ext cx="11719383" cy="609600"/>
          </a:xfrm>
        </p:spPr>
        <p:txBody>
          <a:bodyPr/>
          <a:lstStyle/>
          <a:p>
            <a:r>
              <a:rPr lang="pt-BR" dirty="0"/>
              <a:t> Estudos de Conexão ao Sistema de Transmissão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0096350-895C-4393-93E4-0427AB2EC3C7}"/>
              </a:ext>
            </a:extLst>
          </p:cNvPr>
          <p:cNvSpPr txBox="1"/>
          <p:nvPr/>
        </p:nvSpPr>
        <p:spPr>
          <a:xfrm>
            <a:off x="263153" y="977830"/>
            <a:ext cx="2915306" cy="695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latin typeface="Arial Narrow" panose="020B0606020202030204" pitchFamily="34" charset="0"/>
              </a:rPr>
              <a:t>Analise dos sistemas de transmissão;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400" dirty="0">
                <a:latin typeface="Arial Narrow" panose="020B0606020202030204" pitchFamily="34" charset="0"/>
              </a:rPr>
              <a:t>Conexão do parque eólico ao SIN.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AAF1777-BFF4-49E3-A90B-BE1126873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849" y="795709"/>
            <a:ext cx="5054614" cy="522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15D15A2-044B-4BA4-87B8-5B7321AFE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6" y="4561677"/>
            <a:ext cx="2464207" cy="1260000"/>
          </a:xfrm>
          <a:prstGeom prst="rect">
            <a:avLst/>
          </a:prstGeom>
        </p:spPr>
      </p:pic>
      <p:sp>
        <p:nvSpPr>
          <p:cNvPr id="16" name="Espaço Reservado para Rodapé 5">
            <a:extLst>
              <a:ext uri="{FF2B5EF4-FFF2-40B4-BE49-F238E27FC236}">
                <a16:creationId xmlns:a16="http://schemas.microsoft.com/office/drawing/2014/main" id="{F0E71429-7793-4646-B8DF-B9E96563F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</p:spPr>
        <p:txBody>
          <a:bodyPr/>
          <a:lstStyle/>
          <a:p>
            <a:r>
              <a:rPr lang="pt-BR" dirty="0"/>
              <a:t>Fonte: ONS</a:t>
            </a:r>
          </a:p>
        </p:txBody>
      </p:sp>
    </p:spTree>
    <p:extLst>
      <p:ext uri="{BB962C8B-B14F-4D97-AF65-F5344CB8AC3E}">
        <p14:creationId xmlns:p14="http://schemas.microsoft.com/office/powerpoint/2010/main" val="39474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DBCA720-8CAD-4227-8EF2-36F974FE8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4F018A-2E1B-436C-90A4-2B4FD2429E3C}"/>
              </a:ext>
            </a:extLst>
          </p:cNvPr>
          <p:cNvSpPr txBox="1">
            <a:spLocks/>
          </p:cNvSpPr>
          <p:nvPr/>
        </p:nvSpPr>
        <p:spPr>
          <a:xfrm>
            <a:off x="263352" y="209550"/>
            <a:ext cx="11719383" cy="609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sz="30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Análise dos Ventos e Modelagem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E41661A-EF76-4A19-9D62-90B1F9A61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1" t="32000" r="21307" b="25881"/>
          <a:stretch/>
        </p:blipFill>
        <p:spPr bwMode="auto">
          <a:xfrm>
            <a:off x="2749385" y="4149080"/>
            <a:ext cx="3528392" cy="196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6E348EC-CBD9-4E90-853F-7919CA27C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4" t="24069" r="35000" b="57059"/>
          <a:stretch/>
        </p:blipFill>
        <p:spPr bwMode="auto">
          <a:xfrm>
            <a:off x="6832675" y="1616514"/>
            <a:ext cx="4813545" cy="20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3F58F6A-BBE1-440D-BAB9-AFED194CFBA5}"/>
              </a:ext>
            </a:extLst>
          </p:cNvPr>
          <p:cNvSpPr/>
          <p:nvPr/>
        </p:nvSpPr>
        <p:spPr>
          <a:xfrm>
            <a:off x="7719045" y="4918528"/>
            <a:ext cx="3940671" cy="12993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C7F4B2C-5FDE-40B3-86D6-4D0D097C7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2" t="48017" r="36308" b="24085"/>
          <a:stretch/>
        </p:blipFill>
        <p:spPr bwMode="auto">
          <a:xfrm>
            <a:off x="1938371" y="869210"/>
            <a:ext cx="4322440" cy="26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549858F-8167-4C20-9E93-BE8E05C1C71E}"/>
              </a:ext>
            </a:extLst>
          </p:cNvPr>
          <p:cNvSpPr txBox="1"/>
          <p:nvPr/>
        </p:nvSpPr>
        <p:spPr>
          <a:xfrm>
            <a:off x="7863061" y="4937368"/>
            <a:ext cx="3672408" cy="1087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500" dirty="0">
                <a:latin typeface="Arial Narrow" panose="020B0606020202030204" pitchFamily="34" charset="0"/>
              </a:rPr>
              <a:t>Estudo do </a:t>
            </a:r>
            <a:r>
              <a:rPr lang="pt-BR" sz="1500" dirty="0" err="1">
                <a:latin typeface="Arial Narrow" panose="020B0606020202030204" pitchFamily="34" charset="0"/>
              </a:rPr>
              <a:t>micrositing</a:t>
            </a:r>
            <a:r>
              <a:rPr lang="pt-BR" sz="1500" dirty="0"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500" dirty="0">
                <a:latin typeface="Arial Narrow" panose="020B0606020202030204" pitchFamily="34" charset="0"/>
              </a:rPr>
              <a:t>Layout e tamanho do parque eólico;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500" dirty="0">
                <a:latin typeface="Arial Narrow" panose="020B0606020202030204" pitchFamily="34" charset="0"/>
              </a:rPr>
              <a:t>Modelo de aerogeradores;</a:t>
            </a:r>
          </a:p>
        </p:txBody>
      </p:sp>
      <p:pic>
        <p:nvPicPr>
          <p:cNvPr id="1028" name="Picture 4" descr="Resultado de imagem para aerogerador png">
            <a:extLst>
              <a:ext uri="{FF2B5EF4-FFF2-40B4-BE49-F238E27FC236}">
                <a16:creationId xmlns:a16="http://schemas.microsoft.com/office/drawing/2014/main" id="{3FCEA01B-34E9-41A4-94A2-A768A8E6E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512" y="4824719"/>
            <a:ext cx="21431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2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6ED402D-DDE0-458D-857A-2F24D1B95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B00B9B3-72A0-454E-8FC3-33F1DCF4C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Processo de Desenvolvimento de um Parque Eólico</a:t>
            </a:r>
          </a:p>
        </p:txBody>
      </p:sp>
      <p:sp>
        <p:nvSpPr>
          <p:cNvPr id="7" name="Espaço Reservado para Rodapé 5">
            <a:extLst>
              <a:ext uri="{FF2B5EF4-FFF2-40B4-BE49-F238E27FC236}">
                <a16:creationId xmlns:a16="http://schemas.microsoft.com/office/drawing/2014/main" id="{BE771B2B-460D-47CC-9CE3-672C4C5C2481}"/>
              </a:ext>
            </a:extLst>
          </p:cNvPr>
          <p:cNvSpPr txBox="1">
            <a:spLocks/>
          </p:cNvSpPr>
          <p:nvPr/>
        </p:nvSpPr>
        <p:spPr>
          <a:xfrm>
            <a:off x="4072136" y="6593784"/>
            <a:ext cx="4544144" cy="2642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pt-BR"/>
            </a:defPPr>
            <a:lvl1pPr algn="ct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pt-BR" dirty="0"/>
              <a:t>Fonte: Cadeia de Valor da Energia Eólica no Brasil, SEBRAE 2017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BE3C0E4-FC32-447C-A17C-3814A4A270E9}"/>
              </a:ext>
            </a:extLst>
          </p:cNvPr>
          <p:cNvGrpSpPr/>
          <p:nvPr/>
        </p:nvGrpSpPr>
        <p:grpSpPr>
          <a:xfrm>
            <a:off x="1623637" y="764704"/>
            <a:ext cx="9441141" cy="5040560"/>
            <a:chOff x="1343472" y="831478"/>
            <a:chExt cx="8785837" cy="4690698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12F78AFA-4397-4027-909B-DD5D0632A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4122" y="4650520"/>
              <a:ext cx="4824536" cy="871656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97137B11-D0B8-4D95-837F-CD61CDAA1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3472" y="831478"/>
              <a:ext cx="8785837" cy="4037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50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6FE7A5A-BDFA-4BD4-A1D9-D8A88266508B}"/>
              </a:ext>
            </a:extLst>
          </p:cNvPr>
          <p:cNvGraphicFramePr>
            <a:graphicFrameLocks/>
          </p:cNvGraphicFramePr>
          <p:nvPr/>
        </p:nvGraphicFramePr>
        <p:xfrm>
          <a:off x="4439815" y="1043556"/>
          <a:ext cx="6300599" cy="5481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have Direita 4">
            <a:extLst>
              <a:ext uri="{FF2B5EF4-FFF2-40B4-BE49-F238E27FC236}">
                <a16:creationId xmlns:a16="http://schemas.microsoft.com/office/drawing/2014/main" id="{4C3D5ADB-92D1-475B-9FFB-BC002E7641A7}"/>
              </a:ext>
            </a:extLst>
          </p:cNvPr>
          <p:cNvSpPr/>
          <p:nvPr/>
        </p:nvSpPr>
        <p:spPr>
          <a:xfrm>
            <a:off x="10302807" y="1040811"/>
            <a:ext cx="329697" cy="4533164"/>
          </a:xfrm>
          <a:prstGeom prst="rightBrace">
            <a:avLst>
              <a:gd name="adj1" fmla="val 89289"/>
              <a:gd name="adj2" fmla="val 48173"/>
            </a:avLst>
          </a:prstGeom>
          <a:ln w="19050">
            <a:solidFill>
              <a:srgbClr val="0A466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6819B3-D4EB-454F-8B6C-0EC9195D6023}"/>
              </a:ext>
            </a:extLst>
          </p:cNvPr>
          <p:cNvSpPr txBox="1"/>
          <p:nvPr/>
        </p:nvSpPr>
        <p:spPr>
          <a:xfrm flipH="1">
            <a:off x="10126110" y="2765920"/>
            <a:ext cx="24544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3E885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83% Renovável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421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17% Não Renovável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513369-D2F9-4B3D-A479-2584B14B78E9}"/>
              </a:ext>
            </a:extLst>
          </p:cNvPr>
          <p:cNvGrpSpPr/>
          <p:nvPr/>
        </p:nvGrpSpPr>
        <p:grpSpPr>
          <a:xfrm>
            <a:off x="5536540" y="1738374"/>
            <a:ext cx="3575658" cy="3138674"/>
            <a:chOff x="3359256" y="1105565"/>
            <a:chExt cx="4468694" cy="3603017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9B96D08C-2A16-4B3E-9AB7-EBCAACBC37E4}"/>
                </a:ext>
              </a:extLst>
            </p:cNvPr>
            <p:cNvGrpSpPr/>
            <p:nvPr/>
          </p:nvGrpSpPr>
          <p:grpSpPr>
            <a:xfrm>
              <a:off x="3359256" y="1105565"/>
              <a:ext cx="4468694" cy="3603017"/>
              <a:chOff x="1287499" y="2372621"/>
              <a:chExt cx="4468694" cy="3603017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35910AED-BF31-4BC3-834C-741AACC71E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2642" y="2383615"/>
                <a:ext cx="202539" cy="20254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1" name="Imagem 10">
                <a:extLst>
                  <a:ext uri="{FF2B5EF4-FFF2-40B4-BE49-F238E27FC236}">
                    <a16:creationId xmlns:a16="http://schemas.microsoft.com/office/drawing/2014/main" id="{0BB7E764-99B2-4285-9071-EBE4D017FF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36317" y="2484884"/>
                <a:ext cx="266078" cy="26607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97338AD3-DC72-40FE-9774-C5B3AAD93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13330" y="2372621"/>
                <a:ext cx="163195" cy="16319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FBACDB2E-2994-4CB5-B251-0E1172386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42437" y="4917810"/>
                <a:ext cx="513756" cy="51375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5C8302F6-A861-4AF5-8423-A578E311A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1638" y="5023653"/>
                <a:ext cx="275182" cy="2751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70BAB19D-0511-4B1F-8685-6FD1DD255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87499" y="4384137"/>
                <a:ext cx="460531" cy="46053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E33F527B-D5DD-48F9-A60D-60A65C07C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0611" y="2883563"/>
                <a:ext cx="395366" cy="3953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AD181C71-4C79-4F16-AAFA-64F8F1E35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3911" y="5379025"/>
                <a:ext cx="761634" cy="5966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74000"/>
                  </a:prstClr>
                </a:outerShdw>
              </a:effectLst>
            </p:spPr>
          </p:pic>
        </p:grp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D93C77B-598C-458D-A76D-26C34ADFF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977" y="2211655"/>
              <a:ext cx="227928" cy="2384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BFE79BA9-337D-4824-908E-0E8AA849852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302" y="2904769"/>
            <a:ext cx="235427" cy="235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Espaço Reservado para Rodapé 3">
            <a:extLst>
              <a:ext uri="{FF2B5EF4-FFF2-40B4-BE49-F238E27FC236}">
                <a16:creationId xmlns:a16="http://schemas.microsoft.com/office/drawing/2014/main" id="{10268F2A-FF94-4F15-8124-FD971C127025}"/>
              </a:ext>
            </a:extLst>
          </p:cNvPr>
          <p:cNvSpPr txBox="1">
            <a:spLocks/>
          </p:cNvSpPr>
          <p:nvPr/>
        </p:nvSpPr>
        <p:spPr>
          <a:xfrm>
            <a:off x="3805062" y="6559824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pt-BR"/>
            </a:defPPr>
            <a:lvl1pPr marL="0" algn="ctr" defTabSz="914400" rtl="0" eaLnBrk="1" latinLnBrk="0" hangingPunct="1">
              <a:defRPr sz="1100" kern="12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Fonte: ANEEL | CCEE | ABEEólica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EEDCF7-16C2-4731-9D26-8F2E91C972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Matriz Elétrica Brasileira (GW)</a:t>
            </a:r>
          </a:p>
        </p:txBody>
      </p:sp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0CFBF4CE-14EC-49E9-8DF7-C74B23BE17D4}"/>
              </a:ext>
            </a:extLst>
          </p:cNvPr>
          <p:cNvGraphicFramePr>
            <a:graphicFrameLocks/>
          </p:cNvGraphicFramePr>
          <p:nvPr/>
        </p:nvGraphicFramePr>
        <p:xfrm>
          <a:off x="542042" y="0"/>
          <a:ext cx="5554260" cy="414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42162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35" name="Gráfico 34">
                <a:extLst>
                  <a:ext uri="{FF2B5EF4-FFF2-40B4-BE49-F238E27FC236}">
                    <a16:creationId xmlns:a16="http://schemas.microsoft.com/office/drawing/2014/main" id="{55B03ED5-5E9F-4B69-851E-09D0165ED977}"/>
                  </a:ext>
                </a:extLst>
              </p:cNvPr>
              <p:cNvGraphicFramePr/>
              <p:nvPr/>
            </p:nvGraphicFramePr>
            <p:xfrm>
              <a:off x="-24680" y="-171400"/>
              <a:ext cx="4752528" cy="545920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35" name="Gráfico 34">
                <a:extLst>
                  <a:ext uri="{FF2B5EF4-FFF2-40B4-BE49-F238E27FC236}">
                    <a16:creationId xmlns:a16="http://schemas.microsoft.com/office/drawing/2014/main" id="{55B03ED5-5E9F-4B69-851E-09D0165ED9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4680" y="-171400"/>
                <a:ext cx="4752528" cy="545920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C01447-03C9-4006-AB19-222DE0399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22603-C42D-49CE-92AF-7F718A9AE094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9F2D6A3-C64A-4067-B8C3-A65A0C3A9E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352" y="209550"/>
            <a:ext cx="11719383" cy="609600"/>
          </a:xfrm>
        </p:spPr>
        <p:txBody>
          <a:bodyPr/>
          <a:lstStyle/>
          <a:p>
            <a:r>
              <a:rPr lang="pt-BR" dirty="0"/>
              <a:t>Capacidade Instalada por Estado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6D651CB-EEC1-45A8-9758-3D6002F0F9DE}"/>
              </a:ext>
            </a:extLst>
          </p:cNvPr>
          <p:cNvSpPr/>
          <p:nvPr/>
        </p:nvSpPr>
        <p:spPr>
          <a:xfrm>
            <a:off x="4170555" y="819150"/>
            <a:ext cx="2509025" cy="9538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Espaço Reservado para Rodapé 87">
            <a:extLst>
              <a:ext uri="{FF2B5EF4-FFF2-40B4-BE49-F238E27FC236}">
                <a16:creationId xmlns:a16="http://schemas.microsoft.com/office/drawing/2014/main" id="{25B6FDED-B8A0-4A54-B593-9AFD0EB4B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51250" y="6101307"/>
            <a:ext cx="4320000" cy="216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Fonte: ANEEL | ABEEólica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BB18934C-5087-40BD-A68D-1AD3ADF2DAED}"/>
              </a:ext>
            </a:extLst>
          </p:cNvPr>
          <p:cNvSpPr/>
          <p:nvPr/>
        </p:nvSpPr>
        <p:spPr>
          <a:xfrm>
            <a:off x="2431255" y="1132407"/>
            <a:ext cx="2008561" cy="2008561"/>
          </a:xfrm>
          <a:prstGeom prst="ellipse">
            <a:avLst/>
          </a:prstGeom>
          <a:solidFill>
            <a:srgbClr val="36967B">
              <a:alpha val="35686"/>
            </a:srgbClr>
          </a:solidFill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13,2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GW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B8D10E6D-E5A0-408F-9733-AA894894FA13}"/>
              </a:ext>
            </a:extLst>
          </p:cNvPr>
          <p:cNvSpPr/>
          <p:nvPr/>
        </p:nvSpPr>
        <p:spPr>
          <a:xfrm>
            <a:off x="1663280" y="3429000"/>
            <a:ext cx="1408384" cy="1408384"/>
          </a:xfrm>
          <a:prstGeom prst="ellipse">
            <a:avLst/>
          </a:prstGeom>
          <a:solidFill>
            <a:srgbClr val="36967B">
              <a:alpha val="36078"/>
            </a:srgbClr>
          </a:solidFill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2,1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GW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9931C34-EDFF-4168-82BD-C0CC92C10BEB}"/>
              </a:ext>
            </a:extLst>
          </p:cNvPr>
          <p:cNvSpPr/>
          <p:nvPr/>
        </p:nvSpPr>
        <p:spPr>
          <a:xfrm>
            <a:off x="3148703" y="5029558"/>
            <a:ext cx="1553099" cy="225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A8AF2741-9AB8-45FB-8D22-FAA1D5D2FE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9155130"/>
              </p:ext>
            </p:extLst>
          </p:nvPr>
        </p:nvGraphicFramePr>
        <p:xfrm>
          <a:off x="4360545" y="892339"/>
          <a:ext cx="7745678" cy="5112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2" name="Agrupar 31">
            <a:extLst>
              <a:ext uri="{FF2B5EF4-FFF2-40B4-BE49-F238E27FC236}">
                <a16:creationId xmlns:a16="http://schemas.microsoft.com/office/drawing/2014/main" id="{29964D98-6CFA-4EB1-9EB4-4CD61D4A5018}"/>
              </a:ext>
            </a:extLst>
          </p:cNvPr>
          <p:cNvGrpSpPr/>
          <p:nvPr/>
        </p:nvGrpSpPr>
        <p:grpSpPr>
          <a:xfrm>
            <a:off x="121431" y="4583131"/>
            <a:ext cx="288032" cy="288032"/>
            <a:chOff x="1187524" y="5445224"/>
            <a:chExt cx="288032" cy="288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20103C1-130F-4627-8FEF-6A1A6D9057EB}"/>
                </a:ext>
              </a:extLst>
            </p:cNvPr>
            <p:cNvSpPr/>
            <p:nvPr/>
          </p:nvSpPr>
          <p:spPr>
            <a:xfrm>
              <a:off x="1187624" y="5445224"/>
              <a:ext cx="144016" cy="144016"/>
            </a:xfrm>
            <a:prstGeom prst="rect">
              <a:avLst/>
            </a:prstGeom>
            <a:solidFill>
              <a:srgbClr val="215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C1865BED-BDB5-4175-AAC4-4796C01F4EF2}"/>
                </a:ext>
              </a:extLst>
            </p:cNvPr>
            <p:cNvSpPr/>
            <p:nvPr/>
          </p:nvSpPr>
          <p:spPr>
            <a:xfrm>
              <a:off x="1187524" y="5589240"/>
              <a:ext cx="144016" cy="144016"/>
            </a:xfrm>
            <a:prstGeom prst="rect">
              <a:avLst/>
            </a:prstGeom>
            <a:solidFill>
              <a:srgbClr val="ACE1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FCB590C8-02BD-4CB4-89FD-5D49DBECAB2A}"/>
                </a:ext>
              </a:extLst>
            </p:cNvPr>
            <p:cNvSpPr/>
            <p:nvPr/>
          </p:nvSpPr>
          <p:spPr>
            <a:xfrm>
              <a:off x="1331540" y="5445224"/>
              <a:ext cx="144016" cy="144016"/>
            </a:xfrm>
            <a:prstGeom prst="rect">
              <a:avLst/>
            </a:prstGeom>
            <a:solidFill>
              <a:srgbClr val="D1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D77BBB5-3C25-49CF-905C-9CAC1DFD1338}"/>
                </a:ext>
              </a:extLst>
            </p:cNvPr>
            <p:cNvSpPr/>
            <p:nvPr/>
          </p:nvSpPr>
          <p:spPr>
            <a:xfrm>
              <a:off x="1331540" y="5589240"/>
              <a:ext cx="144016" cy="144016"/>
            </a:xfrm>
            <a:prstGeom prst="rect">
              <a:avLst/>
            </a:prstGeom>
            <a:solidFill>
              <a:srgbClr val="389E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0" name="Retângulo 39">
            <a:extLst>
              <a:ext uri="{FF2B5EF4-FFF2-40B4-BE49-F238E27FC236}">
                <a16:creationId xmlns:a16="http://schemas.microsoft.com/office/drawing/2014/main" id="{F2522265-0AEB-4D2A-98DA-F5B05C8ABCDD}"/>
              </a:ext>
            </a:extLst>
          </p:cNvPr>
          <p:cNvSpPr/>
          <p:nvPr/>
        </p:nvSpPr>
        <p:spPr>
          <a:xfrm>
            <a:off x="119336" y="5003557"/>
            <a:ext cx="285916" cy="288032"/>
          </a:xfrm>
          <a:prstGeom prst="rect">
            <a:avLst/>
          </a:prstGeom>
          <a:solidFill>
            <a:schemeClr val="bg1"/>
          </a:solidFill>
          <a:ln w="3175">
            <a:solidFill>
              <a:srgbClr val="42BA97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6C235F5A-D6F0-49DB-87C2-995DC8FFDD14}"/>
              </a:ext>
            </a:extLst>
          </p:cNvPr>
          <p:cNvSpPr txBox="1"/>
          <p:nvPr/>
        </p:nvSpPr>
        <p:spPr>
          <a:xfrm>
            <a:off x="416417" y="4509120"/>
            <a:ext cx="13324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Capacidade instalada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15,3 GW (614 parques)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CE70959-659D-43B2-9B24-1504E4974AD5}"/>
              </a:ext>
            </a:extLst>
          </p:cNvPr>
          <p:cNvSpPr txBox="1"/>
          <p:nvPr/>
        </p:nvSpPr>
        <p:spPr>
          <a:xfrm>
            <a:off x="415615" y="4932663"/>
            <a:ext cx="13949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Capacidade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contratada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7,150 GW (237 parques)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30A6F9FA-5B3C-4F5F-A762-BCE80D1D80F9}"/>
              </a:ext>
            </a:extLst>
          </p:cNvPr>
          <p:cNvSpPr/>
          <p:nvPr/>
        </p:nvSpPr>
        <p:spPr>
          <a:xfrm>
            <a:off x="121432" y="5455889"/>
            <a:ext cx="291393" cy="220106"/>
          </a:xfrm>
          <a:prstGeom prst="roundRect">
            <a:avLst/>
          </a:prstGeom>
          <a:solidFill>
            <a:srgbClr val="42BA97">
              <a:alpha val="58039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3D8556B6-FD5D-496A-87C5-DA9CA71073D7}"/>
              </a:ext>
            </a:extLst>
          </p:cNvPr>
          <p:cNvSpPr txBox="1"/>
          <p:nvPr/>
        </p:nvSpPr>
        <p:spPr>
          <a:xfrm>
            <a:off x="443324" y="5328838"/>
            <a:ext cx="15238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Total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22,5 GW (851 parques)</a:t>
            </a:r>
          </a:p>
        </p:txBody>
      </p:sp>
    </p:spTree>
    <p:extLst>
      <p:ext uri="{BB962C8B-B14F-4D97-AF65-F5344CB8AC3E}">
        <p14:creationId xmlns:p14="http://schemas.microsoft.com/office/powerpoint/2010/main" val="855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>
            <a:graphicFrameLocks/>
          </p:cNvGraphicFramePr>
          <p:nvPr/>
        </p:nvGraphicFramePr>
        <p:xfrm>
          <a:off x="0" y="603150"/>
          <a:ext cx="12311551" cy="5562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6ED402D-DDE0-458D-857A-2F24D1B95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>
                <a:solidFill>
                  <a:schemeClr val="tx1"/>
                </a:solidFill>
              </a:rPr>
              <a:pPr/>
              <a:t>15</a:t>
            </a:fld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B00B9B3-72A0-454E-8FC3-33F1DCF4C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EVOLUÇÃO DA CAPACIDADE INSTALADA</a:t>
            </a:r>
          </a:p>
        </p:txBody>
      </p:sp>
      <p:sp>
        <p:nvSpPr>
          <p:cNvPr id="11" name="Espaço Reservado para Rodapé 10">
            <a:extLst>
              <a:ext uri="{FF2B5EF4-FFF2-40B4-BE49-F238E27FC236}">
                <a16:creationId xmlns:a16="http://schemas.microsoft.com/office/drawing/2014/main" id="{A7080692-B3A1-4BF4-BEC2-FEE59564E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Fonte: ANEEL | ABEEólica</a:t>
            </a:r>
          </a:p>
        </p:txBody>
      </p:sp>
      <p:pic>
        <p:nvPicPr>
          <p:cNvPr id="2052" name="Picture 4" descr="Resultado de imagem para post it png">
            <a:extLst>
              <a:ext uri="{FF2B5EF4-FFF2-40B4-BE49-F238E27FC236}">
                <a16:creationId xmlns:a16="http://schemas.microsoft.com/office/drawing/2014/main" id="{897F564C-B237-417F-BEFC-9852709AF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265" y="596695"/>
            <a:ext cx="2784962" cy="283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AE75CB2-FCAE-428E-9FF5-4783D8FA5AAD}"/>
              </a:ext>
            </a:extLst>
          </p:cNvPr>
          <p:cNvSpPr txBox="1">
            <a:spLocks noChangeArrowheads="1"/>
          </p:cNvSpPr>
          <p:nvPr/>
        </p:nvSpPr>
        <p:spPr bwMode="auto">
          <a:xfrm rot="20739030">
            <a:off x="437941" y="1257428"/>
            <a:ext cx="225276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Projetos referente ao leilão A-6 2018 com inicio de suprimento em </a:t>
            </a:r>
            <a:r>
              <a:rPr lang="pt-BR" altLang="pt-BR" sz="1200" b="1" kern="0" dirty="0">
                <a:solidFill>
                  <a:prstClr val="black"/>
                </a:solidFill>
              </a:rPr>
              <a:t>J</a:t>
            </a:r>
            <a:r>
              <a:rPr kumimoji="0" lang="pt-BR" altLang="pt-BR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</a:t>
            </a:r>
            <a:r>
              <a:rPr lang="pt-BR" altLang="pt-BR" sz="1200" b="1" kern="0" dirty="0">
                <a:solidFill>
                  <a:prstClr val="black"/>
                </a:solidFill>
              </a:rPr>
              <a:t>/</a:t>
            </a:r>
            <a:r>
              <a:rPr kumimoji="0" lang="pt-BR" altLang="pt-B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24, foram antecipados para os anos anteriores conforme cronograma de acompanhamento da implantação </a:t>
            </a:r>
          </a:p>
        </p:txBody>
      </p:sp>
    </p:spTree>
    <p:extLst>
      <p:ext uri="{BB962C8B-B14F-4D97-AF65-F5344CB8AC3E}">
        <p14:creationId xmlns:p14="http://schemas.microsoft.com/office/powerpoint/2010/main" val="17443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F361BFC-3AC7-48ED-9503-2F7C931EC9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Investimentos em US$ bi</a:t>
            </a:r>
          </a:p>
        </p:txBody>
      </p:sp>
      <p:sp>
        <p:nvSpPr>
          <p:cNvPr id="7" name="Espaço Reservado para Texto 1">
            <a:extLst>
              <a:ext uri="{FF2B5EF4-FFF2-40B4-BE49-F238E27FC236}">
                <a16:creationId xmlns:a16="http://schemas.microsoft.com/office/drawing/2014/main" id="{2B03A465-46F2-4197-B677-465C8C19FB3E}"/>
              </a:ext>
            </a:extLst>
          </p:cNvPr>
          <p:cNvSpPr txBox="1">
            <a:spLocks/>
          </p:cNvSpPr>
          <p:nvPr/>
        </p:nvSpPr>
        <p:spPr>
          <a:xfrm>
            <a:off x="4422098" y="762000"/>
            <a:ext cx="7560636" cy="6096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0A4663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i="1" dirty="0"/>
              <a:t>Representatividade em relação aos investimentos em renováveis</a:t>
            </a:r>
          </a:p>
        </p:txBody>
      </p:sp>
      <p:sp>
        <p:nvSpPr>
          <p:cNvPr id="13" name="Espaço Reservado para Rodapé 12">
            <a:extLst>
              <a:ext uri="{FF2B5EF4-FFF2-40B4-BE49-F238E27FC236}">
                <a16:creationId xmlns:a16="http://schemas.microsoft.com/office/drawing/2014/main" id="{44A201B3-59A2-442C-94A1-955470F1E5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309344"/>
            <a:ext cx="4320000" cy="216000"/>
          </a:xfrm>
        </p:spPr>
        <p:txBody>
          <a:bodyPr/>
          <a:lstStyle/>
          <a:p>
            <a:r>
              <a:rPr lang="pt-BR" dirty="0"/>
              <a:t>Fonte: BNEF | ABEEólica</a:t>
            </a:r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127D845E-FB8A-4BF9-8EC4-8C3D7B748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16</a:t>
            </a:fld>
            <a:endParaRPr lang="pt-BR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C8D1798-CED6-4D55-8525-95499D6DF2EE}"/>
              </a:ext>
            </a:extLst>
          </p:cNvPr>
          <p:cNvGraphicFramePr>
            <a:graphicFrameLocks/>
          </p:cNvGraphicFramePr>
          <p:nvPr/>
        </p:nvGraphicFramePr>
        <p:xfrm>
          <a:off x="183043" y="1416000"/>
          <a:ext cx="118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4" descr="Resultado de imagem para post it png">
            <a:extLst>
              <a:ext uri="{FF2B5EF4-FFF2-40B4-BE49-F238E27FC236}">
                <a16:creationId xmlns:a16="http://schemas.microsoft.com/office/drawing/2014/main" id="{20143D7B-5BF7-4895-97F6-EFD2C3CE7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20"/>
          <a:stretch>
            <a:fillRect/>
          </a:stretch>
        </p:blipFill>
        <p:spPr bwMode="auto">
          <a:xfrm rot="20782021">
            <a:off x="289465" y="446539"/>
            <a:ext cx="2428493" cy="194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6">
            <a:extLst>
              <a:ext uri="{FF2B5EF4-FFF2-40B4-BE49-F238E27FC236}">
                <a16:creationId xmlns:a16="http://schemas.microsoft.com/office/drawing/2014/main" id="{94A8CF51-2D4F-4A8E-82F6-FF8EE345DDA1}"/>
              </a:ext>
            </a:extLst>
          </p:cNvPr>
          <p:cNvSpPr txBox="1">
            <a:spLocks noChangeArrowheads="1"/>
          </p:cNvSpPr>
          <p:nvPr/>
        </p:nvSpPr>
        <p:spPr bwMode="auto">
          <a:xfrm rot="20739030">
            <a:off x="527598" y="640305"/>
            <a:ext cx="2330022" cy="313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A redução do volume de investimentos nos últimos dois anos está relacionada com a redução da demanda no país, mas também pelo queda dos custos da energia eólica.</a:t>
            </a:r>
          </a:p>
        </p:txBody>
      </p:sp>
    </p:spTree>
    <p:extLst>
      <p:ext uri="{BB962C8B-B14F-4D97-AF65-F5344CB8AC3E}">
        <p14:creationId xmlns:p14="http://schemas.microsoft.com/office/powerpoint/2010/main" val="186529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9D6178D-561B-4151-AE10-F3E0799668D1}"/>
              </a:ext>
            </a:extLst>
          </p:cNvPr>
          <p:cNvGraphicFramePr/>
          <p:nvPr/>
        </p:nvGraphicFramePr>
        <p:xfrm>
          <a:off x="4263830" y="819150"/>
          <a:ext cx="7718905" cy="595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845B1E0-99B8-4811-8246-8FB0B076B8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r">
              <a:buNone/>
            </a:pPr>
            <a:r>
              <a:rPr lang="pt-BR" sz="3000" b="1" dirty="0">
                <a:solidFill>
                  <a:srgbClr val="0A4663"/>
                </a:solidFill>
                <a:latin typeface="Arial Narrow" panose="020B0606020202030204" pitchFamily="34" charset="0"/>
              </a:rPr>
              <a:t>Indústria Eólica Brasileira</a:t>
            </a:r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A75ECBD2-7A8B-43E7-8F34-1E455DE81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6" t="1797" r="2126" b="-1797"/>
          <a:stretch/>
        </p:blipFill>
        <p:spPr bwMode="auto">
          <a:xfrm>
            <a:off x="8019287" y="1704191"/>
            <a:ext cx="1304743" cy="52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B8B73B27-6F55-4F2F-B96E-A6F9155DB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674" y="1556792"/>
            <a:ext cx="788526" cy="77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">
            <a:extLst>
              <a:ext uri="{FF2B5EF4-FFF2-40B4-BE49-F238E27FC236}">
                <a16:creationId xmlns:a16="http://schemas.microsoft.com/office/drawing/2014/main" id="{C431EC4F-2DEC-4B10-8F1E-D20CEA225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407" y="1556792"/>
            <a:ext cx="1290529" cy="64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9">
            <a:extLst>
              <a:ext uri="{FF2B5EF4-FFF2-40B4-BE49-F238E27FC236}">
                <a16:creationId xmlns:a16="http://schemas.microsoft.com/office/drawing/2014/main" id="{3FAF1EB4-4537-4B17-9677-A94C28C8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7367" y="1631607"/>
            <a:ext cx="978652" cy="64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1D409D41-688D-42C7-BB93-8C729DB4DC5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892" y="1772816"/>
            <a:ext cx="1461212" cy="395592"/>
          </a:xfrm>
          <a:prstGeom prst="rect">
            <a:avLst/>
          </a:prstGeom>
        </p:spPr>
      </p:pic>
      <p:pic>
        <p:nvPicPr>
          <p:cNvPr id="55" name="Imagem 94" descr="index_3.gif">
            <a:extLst>
              <a:ext uri="{FF2B5EF4-FFF2-40B4-BE49-F238E27FC236}">
                <a16:creationId xmlns:a16="http://schemas.microsoft.com/office/drawing/2014/main" id="{659BD00F-427C-4D13-BE2E-1CDB6A67942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7479" y="1789194"/>
            <a:ext cx="1532716" cy="3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CaixaDeTexto 55">
            <a:extLst>
              <a:ext uri="{FF2B5EF4-FFF2-40B4-BE49-F238E27FC236}">
                <a16:creationId xmlns:a16="http://schemas.microsoft.com/office/drawing/2014/main" id="{E4640B7D-6100-44B5-A1C4-641F3411F804}"/>
              </a:ext>
            </a:extLst>
          </p:cNvPr>
          <p:cNvSpPr txBox="1"/>
          <p:nvPr/>
        </p:nvSpPr>
        <p:spPr>
          <a:xfrm>
            <a:off x="5610758" y="2420888"/>
            <a:ext cx="4880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Arial Nova Light" panose="020B0304020202020204" pitchFamily="34" charset="0"/>
                <a:sym typeface="Gill Sans" pitchFamily="-109" charset="0"/>
              </a:rPr>
              <a:t>Capacidade Produtiva: 4 GW/ano </a:t>
            </a:r>
          </a:p>
          <a:p>
            <a:pPr algn="ctr"/>
            <a:r>
              <a:rPr lang="pt-BR" dirty="0">
                <a:latin typeface="Arial Nova Light" panose="020B0304020202020204" pitchFamily="34" charset="0"/>
                <a:ea typeface="ヒラギノ角ゴ ProN W3" pitchFamily="-109" charset="-128"/>
                <a:sym typeface="Gill Sans" pitchFamily="-109" charset="0"/>
              </a:rPr>
              <a:t>(80% nacionalizada) </a:t>
            </a: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7CA28E2B-509A-40A3-81D2-3DB7AE16760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709" y="420766"/>
            <a:ext cx="278942" cy="194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4F809DE3-B1E1-47CB-866E-FAC5EBF1A162}"/>
              </a:ext>
            </a:extLst>
          </p:cNvPr>
          <p:cNvSpPr/>
          <p:nvPr/>
        </p:nvSpPr>
        <p:spPr>
          <a:xfrm>
            <a:off x="4343579" y="3415145"/>
            <a:ext cx="762000" cy="525746"/>
          </a:xfrm>
          <a:prstGeom prst="down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9555E51A-0DE6-406A-8FC0-6035022DAEB5}"/>
              </a:ext>
            </a:extLst>
          </p:cNvPr>
          <p:cNvSpPr/>
          <p:nvPr/>
        </p:nvSpPr>
        <p:spPr>
          <a:xfrm>
            <a:off x="4357613" y="4355823"/>
            <a:ext cx="762000" cy="525746"/>
          </a:xfrm>
          <a:prstGeom prst="downArrow">
            <a:avLst/>
          </a:prstGeom>
          <a:solidFill>
            <a:srgbClr val="578A66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1C337A9A-705E-4E99-B926-EE42F22BFB64}"/>
              </a:ext>
            </a:extLst>
          </p:cNvPr>
          <p:cNvSpPr/>
          <p:nvPr/>
        </p:nvSpPr>
        <p:spPr>
          <a:xfrm>
            <a:off x="4357792" y="5802764"/>
            <a:ext cx="762000" cy="525746"/>
          </a:xfrm>
          <a:prstGeom prst="downArrow">
            <a:avLst/>
          </a:prstGeom>
          <a:solidFill>
            <a:srgbClr val="789E8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8" descr="Imagem relacionada">
            <a:extLst>
              <a:ext uri="{FF2B5EF4-FFF2-40B4-BE49-F238E27FC236}">
                <a16:creationId xmlns:a16="http://schemas.microsoft.com/office/drawing/2014/main" id="{C5561707-C91A-4E95-849F-6582B6AA7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3" t="11521"/>
          <a:stretch/>
        </p:blipFill>
        <p:spPr bwMode="auto">
          <a:xfrm>
            <a:off x="7329620" y="1545911"/>
            <a:ext cx="195294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Imagem relacionada">
            <a:extLst>
              <a:ext uri="{FF2B5EF4-FFF2-40B4-BE49-F238E27FC236}">
                <a16:creationId xmlns:a16="http://schemas.microsoft.com/office/drawing/2014/main" id="{680C57FD-64C0-46EC-98C5-F6AE787FA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1"/>
          <a:stretch/>
        </p:blipFill>
        <p:spPr bwMode="auto">
          <a:xfrm>
            <a:off x="835657" y="3500105"/>
            <a:ext cx="949380" cy="127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8" name="Conector de Seta Reta 87">
            <a:extLst>
              <a:ext uri="{FF2B5EF4-FFF2-40B4-BE49-F238E27FC236}">
                <a16:creationId xmlns:a16="http://schemas.microsoft.com/office/drawing/2014/main" id="{A35C9720-EA3C-4415-B572-93C0CC1EC81C}"/>
              </a:ext>
            </a:extLst>
          </p:cNvPr>
          <p:cNvCxnSpPr>
            <a:cxnSpLocks/>
          </p:cNvCxnSpPr>
          <p:nvPr/>
        </p:nvCxnSpPr>
        <p:spPr>
          <a:xfrm>
            <a:off x="1038897" y="3881232"/>
            <a:ext cx="16543" cy="894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Picture 8" descr="Imagem relacionada">
            <a:extLst>
              <a:ext uri="{FF2B5EF4-FFF2-40B4-BE49-F238E27FC236}">
                <a16:creationId xmlns:a16="http://schemas.microsoft.com/office/drawing/2014/main" id="{CC81EA7F-1CEC-415B-9E24-A9F651719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1"/>
          <a:stretch/>
        </p:blipFill>
        <p:spPr bwMode="auto">
          <a:xfrm>
            <a:off x="4822613" y="2242962"/>
            <a:ext cx="1898758" cy="25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8" descr="Imagem relacionada">
            <a:extLst>
              <a:ext uri="{FF2B5EF4-FFF2-40B4-BE49-F238E27FC236}">
                <a16:creationId xmlns:a16="http://schemas.microsoft.com/office/drawing/2014/main" id="{682084C2-4A2C-4987-98EC-0981F33FB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1"/>
          <a:stretch/>
        </p:blipFill>
        <p:spPr bwMode="auto">
          <a:xfrm>
            <a:off x="3274259" y="2637559"/>
            <a:ext cx="1627508" cy="214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Imagem relacionada">
            <a:extLst>
              <a:ext uri="{FF2B5EF4-FFF2-40B4-BE49-F238E27FC236}">
                <a16:creationId xmlns:a16="http://schemas.microsoft.com/office/drawing/2014/main" id="{2E1922AF-3BA0-4BC7-A7C5-159007173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1"/>
          <a:stretch/>
        </p:blipFill>
        <p:spPr bwMode="auto">
          <a:xfrm>
            <a:off x="1862656" y="2992751"/>
            <a:ext cx="1356256" cy="178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m relacionada">
            <a:extLst>
              <a:ext uri="{FF2B5EF4-FFF2-40B4-BE49-F238E27FC236}">
                <a16:creationId xmlns:a16="http://schemas.microsoft.com/office/drawing/2014/main" id="{2FBF9540-8728-44B2-97A8-55BA01BA4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t="13281"/>
          <a:stretch/>
        </p:blipFill>
        <p:spPr bwMode="auto">
          <a:xfrm>
            <a:off x="9762063" y="821185"/>
            <a:ext cx="238260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6CF572F-B63B-4038-8CAA-BC532B591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36" y="19777"/>
            <a:ext cx="11863844" cy="816935"/>
          </a:xfrm>
          <a:prstGeom prst="rect">
            <a:avLst/>
          </a:prstGeom>
        </p:spPr>
      </p:pic>
      <p:sp>
        <p:nvSpPr>
          <p:cNvPr id="30" name="Espaço Reservado para Número de Slide 1">
            <a:extLst>
              <a:ext uri="{FF2B5EF4-FFF2-40B4-BE49-F238E27FC236}">
                <a16:creationId xmlns:a16="http://schemas.microsoft.com/office/drawing/2014/main" id="{70563663-6C79-4D81-9358-949A765381AC}"/>
              </a:ext>
            </a:extLst>
          </p:cNvPr>
          <p:cNvSpPr txBox="1">
            <a:spLocks/>
          </p:cNvSpPr>
          <p:nvPr/>
        </p:nvSpPr>
        <p:spPr>
          <a:xfrm>
            <a:off x="11862651" y="6285183"/>
            <a:ext cx="540000" cy="2160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622603-C42D-49CE-92AF-7F718A9AE094}" type="slidenum">
              <a:rPr lang="pt-BR" sz="1100" smtClean="0">
                <a:latin typeface="Arial Narrow" panose="020B0606020202030204" pitchFamily="34" charset="0"/>
              </a:rPr>
              <a:pPr/>
              <a:t>18</a:t>
            </a:fld>
            <a:endParaRPr lang="pt-BR" sz="1100" dirty="0">
              <a:latin typeface="Arial Narrow" panose="020B0606020202030204" pitchFamily="34" charset="0"/>
            </a:endParaRPr>
          </a:p>
        </p:txBody>
      </p:sp>
      <p:cxnSp>
        <p:nvCxnSpPr>
          <p:cNvPr id="31" name="Straight Connector 5">
            <a:extLst>
              <a:ext uri="{FF2B5EF4-FFF2-40B4-BE49-F238E27FC236}">
                <a16:creationId xmlns:a16="http://schemas.microsoft.com/office/drawing/2014/main" id="{3B68AC58-A379-4211-8FC6-6045F7FCF68C}"/>
              </a:ext>
            </a:extLst>
          </p:cNvPr>
          <p:cNvCxnSpPr>
            <a:cxnSpLocks/>
          </p:cNvCxnSpPr>
          <p:nvPr/>
        </p:nvCxnSpPr>
        <p:spPr>
          <a:xfrm>
            <a:off x="479376" y="4779260"/>
            <a:ext cx="11172624" cy="15371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2" name="TextBox 37">
            <a:extLst>
              <a:ext uri="{FF2B5EF4-FFF2-40B4-BE49-F238E27FC236}">
                <a16:creationId xmlns:a16="http://schemas.microsoft.com/office/drawing/2014/main" id="{03BFB4B4-7B28-494E-848F-F5F3C6AA8021}"/>
              </a:ext>
            </a:extLst>
          </p:cNvPr>
          <p:cNvSpPr txBox="1"/>
          <p:nvPr/>
        </p:nvSpPr>
        <p:spPr>
          <a:xfrm>
            <a:off x="3188361" y="4681279"/>
            <a:ext cx="1200549" cy="50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3" name="TextBox 38">
            <a:extLst>
              <a:ext uri="{FF2B5EF4-FFF2-40B4-BE49-F238E27FC236}">
                <a16:creationId xmlns:a16="http://schemas.microsoft.com/office/drawing/2014/main" id="{F4D955D8-8321-42D0-9103-08D4A07D1B75}"/>
              </a:ext>
            </a:extLst>
          </p:cNvPr>
          <p:cNvSpPr txBox="1"/>
          <p:nvPr/>
        </p:nvSpPr>
        <p:spPr>
          <a:xfrm>
            <a:off x="2783632" y="4050681"/>
            <a:ext cx="141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latin typeface="Arial Narrow" panose="020B0606020202030204" pitchFamily="34" charset="0"/>
              </a:rPr>
              <a:t>90 m – 110 m</a:t>
            </a:r>
          </a:p>
        </p:txBody>
      </p:sp>
      <p:sp>
        <p:nvSpPr>
          <p:cNvPr id="34" name="TextBox 39">
            <a:extLst>
              <a:ext uri="{FF2B5EF4-FFF2-40B4-BE49-F238E27FC236}">
                <a16:creationId xmlns:a16="http://schemas.microsoft.com/office/drawing/2014/main" id="{22C92F31-BCD5-4974-BF17-1ECE23B76172}"/>
              </a:ext>
            </a:extLst>
          </p:cNvPr>
          <p:cNvSpPr txBox="1"/>
          <p:nvPr/>
        </p:nvSpPr>
        <p:spPr>
          <a:xfrm>
            <a:off x="6929610" y="4681279"/>
            <a:ext cx="1200549" cy="507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37" name="TextBox 44">
            <a:extLst>
              <a:ext uri="{FF2B5EF4-FFF2-40B4-BE49-F238E27FC236}">
                <a16:creationId xmlns:a16="http://schemas.microsoft.com/office/drawing/2014/main" id="{FF7E7E6B-9785-4261-83E8-301353192207}"/>
              </a:ext>
            </a:extLst>
          </p:cNvPr>
          <p:cNvSpPr txBox="1"/>
          <p:nvPr/>
        </p:nvSpPr>
        <p:spPr>
          <a:xfrm>
            <a:off x="1831001" y="4148662"/>
            <a:ext cx="1168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latin typeface="Arial Narrow" panose="020B0606020202030204" pitchFamily="34" charset="0"/>
              </a:rPr>
              <a:t>80 m</a:t>
            </a:r>
          </a:p>
        </p:txBody>
      </p:sp>
      <p:sp>
        <p:nvSpPr>
          <p:cNvPr id="38" name="TextBox 47">
            <a:extLst>
              <a:ext uri="{FF2B5EF4-FFF2-40B4-BE49-F238E27FC236}">
                <a16:creationId xmlns:a16="http://schemas.microsoft.com/office/drawing/2014/main" id="{13AF2A17-4581-4EB3-BFFF-BA3CA6A4DE43}"/>
              </a:ext>
            </a:extLst>
          </p:cNvPr>
          <p:cNvSpPr txBox="1"/>
          <p:nvPr/>
        </p:nvSpPr>
        <p:spPr>
          <a:xfrm>
            <a:off x="4281522" y="3892124"/>
            <a:ext cx="1526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latin typeface="Arial Narrow" panose="020B0606020202030204" pitchFamily="34" charset="0"/>
              </a:rPr>
              <a:t>114 m – 125 m</a:t>
            </a:r>
          </a:p>
        </p:txBody>
      </p:sp>
      <p:sp>
        <p:nvSpPr>
          <p:cNvPr id="41" name="TextBox 50">
            <a:extLst>
              <a:ext uri="{FF2B5EF4-FFF2-40B4-BE49-F238E27FC236}">
                <a16:creationId xmlns:a16="http://schemas.microsoft.com/office/drawing/2014/main" id="{3B1F090B-EDC4-49B3-8B26-7BA8BB6B0834}"/>
              </a:ext>
            </a:extLst>
          </p:cNvPr>
          <p:cNvSpPr txBox="1"/>
          <p:nvPr/>
        </p:nvSpPr>
        <p:spPr>
          <a:xfrm>
            <a:off x="8885480" y="3240195"/>
            <a:ext cx="160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latin typeface="Arial Narrow" panose="020B0606020202030204" pitchFamily="34" charset="0"/>
              </a:rPr>
              <a:t>150 m – 170 m                </a:t>
            </a:r>
          </a:p>
        </p:txBody>
      </p:sp>
      <p:sp>
        <p:nvSpPr>
          <p:cNvPr id="42" name="Right Brace 14">
            <a:extLst>
              <a:ext uri="{FF2B5EF4-FFF2-40B4-BE49-F238E27FC236}">
                <a16:creationId xmlns:a16="http://schemas.microsoft.com/office/drawing/2014/main" id="{35ECD7D0-77E4-4476-B526-6833576CF60B}"/>
              </a:ext>
            </a:extLst>
          </p:cNvPr>
          <p:cNvSpPr/>
          <p:nvPr/>
        </p:nvSpPr>
        <p:spPr>
          <a:xfrm rot="16200000" flipH="1">
            <a:off x="8707174" y="2874519"/>
            <a:ext cx="507988" cy="4363918"/>
          </a:xfrm>
          <a:prstGeom prst="rightBrace">
            <a:avLst>
              <a:gd name="adj1" fmla="val 8333"/>
              <a:gd name="adj2" fmla="val 5546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TextBox 54">
            <a:extLst>
              <a:ext uri="{FF2B5EF4-FFF2-40B4-BE49-F238E27FC236}">
                <a16:creationId xmlns:a16="http://schemas.microsoft.com/office/drawing/2014/main" id="{06B9F583-16B1-4044-A68E-50370AD6C25D}"/>
              </a:ext>
            </a:extLst>
          </p:cNvPr>
          <p:cNvSpPr txBox="1"/>
          <p:nvPr/>
        </p:nvSpPr>
        <p:spPr>
          <a:xfrm>
            <a:off x="6441762" y="3625279"/>
            <a:ext cx="1526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latin typeface="Arial Narrow" panose="020B0606020202030204" pitchFamily="34" charset="0"/>
              </a:rPr>
              <a:t>132 m – 145 m</a:t>
            </a:r>
          </a:p>
        </p:txBody>
      </p:sp>
      <p:sp>
        <p:nvSpPr>
          <p:cNvPr id="45" name="TextBox 55">
            <a:extLst>
              <a:ext uri="{FF2B5EF4-FFF2-40B4-BE49-F238E27FC236}">
                <a16:creationId xmlns:a16="http://schemas.microsoft.com/office/drawing/2014/main" id="{FE614B85-5717-4962-BB5C-3A2CCE2E882C}"/>
              </a:ext>
            </a:extLst>
          </p:cNvPr>
          <p:cNvSpPr txBox="1"/>
          <p:nvPr/>
        </p:nvSpPr>
        <p:spPr>
          <a:xfrm>
            <a:off x="119336" y="4296902"/>
            <a:ext cx="1200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>
                <a:latin typeface="Arial Narrow" panose="020B0606020202030204" pitchFamily="34" charset="0"/>
              </a:rPr>
              <a:t>40 m – 70 m</a:t>
            </a:r>
          </a:p>
        </p:txBody>
      </p:sp>
      <p:sp>
        <p:nvSpPr>
          <p:cNvPr id="59" name="Espaço Reservado para Texto 2">
            <a:extLst>
              <a:ext uri="{FF2B5EF4-FFF2-40B4-BE49-F238E27FC236}">
                <a16:creationId xmlns:a16="http://schemas.microsoft.com/office/drawing/2014/main" id="{1B3A849A-1DE2-44A1-8948-B21073583BE3}"/>
              </a:ext>
            </a:extLst>
          </p:cNvPr>
          <p:cNvSpPr txBox="1">
            <a:spLocks/>
          </p:cNvSpPr>
          <p:nvPr/>
        </p:nvSpPr>
        <p:spPr>
          <a:xfrm>
            <a:off x="2931521" y="6453336"/>
            <a:ext cx="5709593" cy="36188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200" u="sng" spc="300" dirty="0">
                <a:latin typeface="Arial Narrow" panose="020B0606020202030204" pitchFamily="34" charset="0"/>
              </a:rPr>
              <a:t>IMPORTANTE: O ESQUEMA ACIMA É BASTANTE SIMPLIFICADO. </a:t>
            </a:r>
          </a:p>
        </p:txBody>
      </p:sp>
      <p:sp>
        <p:nvSpPr>
          <p:cNvPr id="60" name="TextBox 41">
            <a:extLst>
              <a:ext uri="{FF2B5EF4-FFF2-40B4-BE49-F238E27FC236}">
                <a16:creationId xmlns:a16="http://schemas.microsoft.com/office/drawing/2014/main" id="{B2BFF3BB-5AB9-4149-98A9-3425049B8C81}"/>
              </a:ext>
            </a:extLst>
          </p:cNvPr>
          <p:cNvSpPr txBox="1"/>
          <p:nvPr/>
        </p:nvSpPr>
        <p:spPr>
          <a:xfrm>
            <a:off x="2672169" y="5349797"/>
            <a:ext cx="4121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 Narrow" panose="020B0606020202030204" pitchFamily="34" charset="0"/>
              </a:rPr>
              <a:t>2011- 2014</a:t>
            </a:r>
          </a:p>
          <a:p>
            <a:pPr algn="ctr"/>
            <a:r>
              <a:rPr lang="es-ES" sz="1600" dirty="0">
                <a:latin typeface="Arial Narrow" panose="020B0606020202030204" pitchFamily="34" charset="0"/>
              </a:rPr>
              <a:t>(Estruturas completas variando de 120 a 180 metros)</a:t>
            </a:r>
          </a:p>
          <a:p>
            <a:endParaRPr lang="es-ES" sz="1600" dirty="0">
              <a:latin typeface="Arial Narrow" panose="020B0606020202030204" pitchFamily="34" charset="0"/>
            </a:endParaRPr>
          </a:p>
        </p:txBody>
      </p:sp>
      <p:sp>
        <p:nvSpPr>
          <p:cNvPr id="61" name="TextBox 49">
            <a:extLst>
              <a:ext uri="{FF2B5EF4-FFF2-40B4-BE49-F238E27FC236}">
                <a16:creationId xmlns:a16="http://schemas.microsoft.com/office/drawing/2014/main" id="{837B7557-BFE2-44A5-A7C4-AC8242CD13C0}"/>
              </a:ext>
            </a:extLst>
          </p:cNvPr>
          <p:cNvSpPr txBox="1"/>
          <p:nvPr/>
        </p:nvSpPr>
        <p:spPr>
          <a:xfrm>
            <a:off x="7159262" y="5354426"/>
            <a:ext cx="4121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 Narrow" panose="020B0606020202030204" pitchFamily="34" charset="0"/>
              </a:rPr>
              <a:t>2015 -2022</a:t>
            </a:r>
          </a:p>
          <a:p>
            <a:pPr algn="ctr"/>
            <a:r>
              <a:rPr lang="es-ES" sz="1600" dirty="0">
                <a:latin typeface="Arial Narrow" panose="020B0606020202030204" pitchFamily="34" charset="0"/>
              </a:rPr>
              <a:t>(Estruturas completas variando de 190 a 250 metros)</a:t>
            </a:r>
          </a:p>
          <a:p>
            <a:endParaRPr lang="es-ES" sz="1600" dirty="0">
              <a:latin typeface="Arial Narrow" panose="020B0606020202030204" pitchFamily="34" charset="0"/>
            </a:endParaRPr>
          </a:p>
        </p:txBody>
      </p:sp>
      <p:sp>
        <p:nvSpPr>
          <p:cNvPr id="62" name="TextBox 56">
            <a:extLst>
              <a:ext uri="{FF2B5EF4-FFF2-40B4-BE49-F238E27FC236}">
                <a16:creationId xmlns:a16="http://schemas.microsoft.com/office/drawing/2014/main" id="{EB9EB287-4F48-4DFD-9966-F2C520FB10EC}"/>
              </a:ext>
            </a:extLst>
          </p:cNvPr>
          <p:cNvSpPr txBox="1"/>
          <p:nvPr/>
        </p:nvSpPr>
        <p:spPr>
          <a:xfrm>
            <a:off x="129190" y="5325851"/>
            <a:ext cx="226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 Narrow" panose="020B0606020202030204" pitchFamily="34" charset="0"/>
              </a:rPr>
              <a:t>Até 2011</a:t>
            </a:r>
          </a:p>
          <a:p>
            <a:pPr algn="ctr"/>
            <a:r>
              <a:rPr lang="es-ES" sz="1600" dirty="0">
                <a:latin typeface="Arial Narrow" panose="020B0606020202030204" pitchFamily="34" charset="0"/>
              </a:rPr>
              <a:t>(Estruturas completas variando de 60 a 95 metros)</a:t>
            </a:r>
          </a:p>
        </p:txBody>
      </p:sp>
      <p:sp>
        <p:nvSpPr>
          <p:cNvPr id="67" name="Right Brace 14">
            <a:extLst>
              <a:ext uri="{FF2B5EF4-FFF2-40B4-BE49-F238E27FC236}">
                <a16:creationId xmlns:a16="http://schemas.microsoft.com/office/drawing/2014/main" id="{4FD18559-55A3-4D10-84D6-D286D749503A}"/>
              </a:ext>
            </a:extLst>
          </p:cNvPr>
          <p:cNvSpPr/>
          <p:nvPr/>
        </p:nvSpPr>
        <p:spPr>
          <a:xfrm rot="16200000" flipH="1">
            <a:off x="4128695" y="2664877"/>
            <a:ext cx="507988" cy="4793034"/>
          </a:xfrm>
          <a:prstGeom prst="rightBrace">
            <a:avLst>
              <a:gd name="adj1" fmla="val 8333"/>
              <a:gd name="adj2" fmla="val 5690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Right Brace 14">
            <a:extLst>
              <a:ext uri="{FF2B5EF4-FFF2-40B4-BE49-F238E27FC236}">
                <a16:creationId xmlns:a16="http://schemas.microsoft.com/office/drawing/2014/main" id="{5CCEC787-DB0C-45F3-A1B2-83026ADDACC9}"/>
              </a:ext>
            </a:extLst>
          </p:cNvPr>
          <p:cNvSpPr/>
          <p:nvPr/>
        </p:nvSpPr>
        <p:spPr>
          <a:xfrm rot="16200000" flipH="1">
            <a:off x="1009094" y="4325039"/>
            <a:ext cx="507988" cy="1446170"/>
          </a:xfrm>
          <a:prstGeom prst="rightBrace">
            <a:avLst>
              <a:gd name="adj1" fmla="val 8333"/>
              <a:gd name="adj2" fmla="val 5240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FDFC3EEF-40AE-40BF-9EC0-CB6B6576107C}"/>
              </a:ext>
            </a:extLst>
          </p:cNvPr>
          <p:cNvCxnSpPr>
            <a:cxnSpLocks/>
          </p:cNvCxnSpPr>
          <p:nvPr/>
        </p:nvCxnSpPr>
        <p:spPr>
          <a:xfrm>
            <a:off x="9984432" y="1988840"/>
            <a:ext cx="0" cy="279707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ector de Seta Reta 70">
            <a:extLst>
              <a:ext uri="{FF2B5EF4-FFF2-40B4-BE49-F238E27FC236}">
                <a16:creationId xmlns:a16="http://schemas.microsoft.com/office/drawing/2014/main" id="{E0D97E5C-9B9C-494E-BC29-BE5C369167E4}"/>
              </a:ext>
            </a:extLst>
          </p:cNvPr>
          <p:cNvCxnSpPr>
            <a:cxnSpLocks/>
          </p:cNvCxnSpPr>
          <p:nvPr/>
        </p:nvCxnSpPr>
        <p:spPr>
          <a:xfrm flipH="1">
            <a:off x="7536160" y="2505075"/>
            <a:ext cx="2336" cy="22903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ector de Seta Reta 72">
            <a:extLst>
              <a:ext uri="{FF2B5EF4-FFF2-40B4-BE49-F238E27FC236}">
                <a16:creationId xmlns:a16="http://schemas.microsoft.com/office/drawing/2014/main" id="{A1E44624-043C-49B7-9A1C-6339E2842640}"/>
              </a:ext>
            </a:extLst>
          </p:cNvPr>
          <p:cNvCxnSpPr>
            <a:cxnSpLocks/>
          </p:cNvCxnSpPr>
          <p:nvPr/>
        </p:nvCxnSpPr>
        <p:spPr>
          <a:xfrm>
            <a:off x="5375920" y="2992751"/>
            <a:ext cx="0" cy="17865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Conector de Seta Reta 76">
            <a:extLst>
              <a:ext uri="{FF2B5EF4-FFF2-40B4-BE49-F238E27FC236}">
                <a16:creationId xmlns:a16="http://schemas.microsoft.com/office/drawing/2014/main" id="{6AE5C2D9-3E35-4A6C-B105-59D79A111242}"/>
              </a:ext>
            </a:extLst>
          </p:cNvPr>
          <p:cNvCxnSpPr>
            <a:cxnSpLocks/>
          </p:cNvCxnSpPr>
          <p:nvPr/>
        </p:nvCxnSpPr>
        <p:spPr>
          <a:xfrm>
            <a:off x="3791744" y="3290888"/>
            <a:ext cx="1364" cy="15020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onector de Seta Reta 81">
            <a:extLst>
              <a:ext uri="{FF2B5EF4-FFF2-40B4-BE49-F238E27FC236}">
                <a16:creationId xmlns:a16="http://schemas.microsoft.com/office/drawing/2014/main" id="{11CDC591-ED5C-499F-A034-74CAE858E8F4}"/>
              </a:ext>
            </a:extLst>
          </p:cNvPr>
          <p:cNvCxnSpPr>
            <a:cxnSpLocks/>
          </p:cNvCxnSpPr>
          <p:nvPr/>
        </p:nvCxnSpPr>
        <p:spPr>
          <a:xfrm flipH="1">
            <a:off x="2279576" y="3527425"/>
            <a:ext cx="1" cy="12584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53E19C4-64B0-46B5-B83C-E2F975948E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Evolução Tecnológica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F6D5CD-0B4F-45A1-A4E3-46FC375C34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>
              <a:spcAft>
                <a:spcPts val="300"/>
              </a:spcAft>
            </a:pPr>
            <a:endParaRPr lang="pt-BR" dirty="0"/>
          </a:p>
          <a:p>
            <a:pPr marL="342900" lvl="1" indent="0">
              <a:spcAft>
                <a:spcPts val="300"/>
              </a:spcAft>
              <a:buNone/>
            </a:pPr>
            <a:endParaRPr lang="pt-BR" dirty="0"/>
          </a:p>
          <a:p>
            <a:pPr marL="342900" lvl="1" indent="0">
              <a:spcAft>
                <a:spcPts val="300"/>
              </a:spcAft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75A1F0-7BBC-4BF6-AB69-1B35355AC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65" y="908720"/>
            <a:ext cx="11555896" cy="4359965"/>
          </a:xfrm>
          <a:prstGeom prst="rect">
            <a:avLst/>
          </a:prstGeom>
        </p:spPr>
      </p:pic>
      <p:sp>
        <p:nvSpPr>
          <p:cNvPr id="7" name="Espaço Reservado para Rodapé 33">
            <a:extLst>
              <a:ext uri="{FF2B5EF4-FFF2-40B4-BE49-F238E27FC236}">
                <a16:creationId xmlns:a16="http://schemas.microsoft.com/office/drawing/2014/main" id="{10A06900-7DBA-4576-B87C-E4064D3D59FC}"/>
              </a:ext>
            </a:extLst>
          </p:cNvPr>
          <p:cNvSpPr txBox="1">
            <a:spLocks/>
          </p:cNvSpPr>
          <p:nvPr/>
        </p:nvSpPr>
        <p:spPr>
          <a:xfrm>
            <a:off x="3826625" y="5537036"/>
            <a:ext cx="4321175" cy="2159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dirty="0">
                <a:latin typeface="Arial Narrow" panose="020B0606020202030204" pitchFamily="34" charset="0"/>
              </a:rPr>
              <a:t>Fonte: Jornal Estado de São Paulo – 08/06/2019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F514D31-6A26-440D-93DC-75683C6D0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27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7A10E8C-1267-45C3-865A-5AC0EED8E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/>
              <a:t>QUEM SOMOS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AF335EB-EFB7-499D-B295-DB946CAF88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3752" y="711000"/>
            <a:ext cx="8146514" cy="5436000"/>
          </a:xfrm>
        </p:spPr>
        <p:txBody>
          <a:bodyPr/>
          <a:lstStyle/>
          <a:p>
            <a:pPr marL="0" indent="360363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000" dirty="0"/>
              <a:t>Fundada em 2002, a ABEEólica é uma instituição sem fins lucrativos que congrega e representa o setor de energia eólica no País. </a:t>
            </a:r>
          </a:p>
          <a:p>
            <a:pPr marL="0" indent="360363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000" dirty="0"/>
              <a:t>A ABEEólica contribui, desde a sua fundação, de forma efetiva, para o desenvolvimento e o reconhecimento da energia eólica como uma fonte limpa , renovável, de baixo impacto ambiental, competitiva e estratégica para a composição da matriz energética nacional.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 2" panose="05020102010507070707" pitchFamily="18" charset="2"/>
              <a:buChar char="å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Missão</a:t>
            </a:r>
            <a:r>
              <a:rPr lang="pt-BR" sz="2000" dirty="0"/>
              <a:t>: Inserir e sustentar a produção de energia eólica como fonte da matriz energética nacional, promovendo a competitividade, consolidação e sustentabilidade da indústria de energia eólica.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 2" panose="05020102010507070707" pitchFamily="18" charset="2"/>
              <a:buChar char="å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Visão</a:t>
            </a:r>
            <a:r>
              <a:rPr lang="pt-BR" sz="2000" dirty="0"/>
              <a:t>: Ser reconhecida como a associação que representa de forma legítima, ética e transparente a cadeia produtiva da indústria.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Font typeface="Wingdings 2" panose="05020102010507070707" pitchFamily="18" charset="2"/>
              <a:buChar char="å"/>
            </a:pP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Valores</a:t>
            </a:r>
            <a:r>
              <a:rPr lang="pt-BR" sz="2000" dirty="0"/>
              <a:t>:</a:t>
            </a:r>
          </a:p>
          <a:p>
            <a:pPr marL="1524000" lvl="4" algn="just">
              <a:lnSpc>
                <a:spcPct val="100000"/>
              </a:lnSpc>
              <a:spcBef>
                <a:spcPts val="600"/>
              </a:spcBef>
              <a:buFont typeface="Wingdings 2" panose="05020102010507070707" pitchFamily="18" charset="2"/>
              <a:buChar char="P"/>
            </a:pPr>
            <a:r>
              <a:rPr lang="pt-BR" sz="1800" dirty="0"/>
              <a:t>Qualidade, ética e respeito à legislação</a:t>
            </a:r>
          </a:p>
          <a:p>
            <a:pPr marL="1524000" lvl="1" algn="just">
              <a:lnSpc>
                <a:spcPct val="100000"/>
              </a:lnSpc>
              <a:spcBef>
                <a:spcPts val="600"/>
              </a:spcBef>
              <a:buFont typeface="Wingdings 2" panose="05020102010507070707" pitchFamily="18" charset="2"/>
              <a:buChar char="P"/>
            </a:pPr>
            <a:r>
              <a:rPr lang="pt-BR" sz="1800" dirty="0"/>
              <a:t>Responsabilidade socioambiental</a:t>
            </a:r>
          </a:p>
          <a:p>
            <a:pPr marL="1524000" lvl="1" algn="just">
              <a:lnSpc>
                <a:spcPct val="100000"/>
              </a:lnSpc>
              <a:spcBef>
                <a:spcPts val="600"/>
              </a:spcBef>
              <a:buFont typeface="Wingdings 2" panose="05020102010507070707" pitchFamily="18" charset="2"/>
              <a:buChar char="P"/>
            </a:pPr>
            <a:r>
              <a:rPr lang="pt-BR" sz="1800" dirty="0"/>
              <a:t>Sustentabilidade</a:t>
            </a:r>
          </a:p>
          <a:p>
            <a:pPr marL="1524000" lvl="1" algn="just">
              <a:lnSpc>
                <a:spcPct val="100000"/>
              </a:lnSpc>
              <a:spcBef>
                <a:spcPts val="600"/>
              </a:spcBef>
              <a:buFont typeface="Wingdings 2" panose="05020102010507070707" pitchFamily="18" charset="2"/>
              <a:buChar char="P"/>
            </a:pPr>
            <a:r>
              <a:rPr lang="pt-BR" sz="1800" dirty="0"/>
              <a:t>Transparência</a:t>
            </a:r>
          </a:p>
          <a:p>
            <a:pPr marL="1524000" lvl="1" algn="just">
              <a:lnSpc>
                <a:spcPct val="100000"/>
              </a:lnSpc>
              <a:spcBef>
                <a:spcPts val="600"/>
              </a:spcBef>
              <a:buFont typeface="Wingdings 2" panose="05020102010507070707" pitchFamily="18" charset="2"/>
              <a:buChar char="P"/>
            </a:pPr>
            <a:r>
              <a:rPr lang="pt-BR" sz="1800" dirty="0"/>
              <a:t>Cooperação com todos os integrantes da cadeia produtiva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pt-BR" sz="2000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0183404-C89F-42F9-A5AB-3AE9A6617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6C6B66B-22F6-4683-A0CA-57991AEE557C}"/>
              </a:ext>
            </a:extLst>
          </p:cNvPr>
          <p:cNvSpPr/>
          <p:nvPr/>
        </p:nvSpPr>
        <p:spPr>
          <a:xfrm>
            <a:off x="8976320" y="123442"/>
            <a:ext cx="587317" cy="587558"/>
          </a:xfrm>
          <a:prstGeom prst="ellipse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334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9F72C73-E7B8-4605-B30B-261C9F9C4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797492"/>
            <a:ext cx="10776520" cy="6058834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31E4D02-E88B-4B21-A793-B0715ADF3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22603-C42D-49CE-92AF-7F718A9AE094}" type="slidenum">
              <a:rPr kumimoji="0" lang="pt-B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Espaço Reservado para Rodapé 5">
            <a:extLst>
              <a:ext uri="{FF2B5EF4-FFF2-40B4-BE49-F238E27FC236}">
                <a16:creationId xmlns:a16="http://schemas.microsoft.com/office/drawing/2014/main" id="{02E7D0BC-F85D-4F0E-B38B-1E29C0C6CA96}"/>
              </a:ext>
            </a:extLst>
          </p:cNvPr>
          <p:cNvSpPr txBox="1">
            <a:spLocks/>
          </p:cNvSpPr>
          <p:nvPr/>
        </p:nvSpPr>
        <p:spPr>
          <a:xfrm>
            <a:off x="5231905" y="6609844"/>
            <a:ext cx="2520280" cy="2159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Fonte: EPE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2B35EEC-BEA5-4D07-A5B5-0180D7CC6CEC}"/>
              </a:ext>
            </a:extLst>
          </p:cNvPr>
          <p:cNvSpPr/>
          <p:nvPr/>
        </p:nvSpPr>
        <p:spPr>
          <a:xfrm>
            <a:off x="2207568" y="2943528"/>
            <a:ext cx="432048" cy="242968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C7977F92-4342-4C59-9DD8-2BE5BEEC4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51584" y="209550"/>
            <a:ext cx="9631151" cy="609600"/>
          </a:xfrm>
          <a:prstGeom prst="rect">
            <a:avLst/>
          </a:prstGeom>
        </p:spPr>
        <p:txBody>
          <a:bodyPr/>
          <a:lstStyle/>
          <a:p>
            <a:pPr marL="0" lvl="0" indent="0" algn="r">
              <a:buNone/>
            </a:pPr>
            <a:r>
              <a:rPr lang="pt-BR" sz="3000" b="1" dirty="0">
                <a:solidFill>
                  <a:srgbClr val="0A4663"/>
                </a:solidFill>
                <a:latin typeface="Arial Narrow" panose="020B0606020202030204" pitchFamily="34" charset="0"/>
              </a:rPr>
              <a:t>Plano Decenal de Expansão – 2029 (em consulta pública)</a:t>
            </a:r>
          </a:p>
        </p:txBody>
      </p:sp>
    </p:spTree>
    <p:extLst>
      <p:ext uri="{BB962C8B-B14F-4D97-AF65-F5344CB8AC3E}">
        <p14:creationId xmlns:p14="http://schemas.microsoft.com/office/powerpoint/2010/main" val="2241740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55480E0-3AFF-4081-AA85-451B25305FC3}"/>
              </a:ext>
            </a:extLst>
          </p:cNvPr>
          <p:cNvSpPr/>
          <p:nvPr/>
        </p:nvSpPr>
        <p:spPr>
          <a:xfrm>
            <a:off x="2664372" y="2475186"/>
            <a:ext cx="6939455" cy="1655380"/>
          </a:xfrm>
          <a:prstGeom prst="rect">
            <a:avLst/>
          </a:prstGeom>
          <a:solidFill>
            <a:srgbClr val="8DD6C1">
              <a:alpha val="63922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LEILÕES DE ENERGIA</a:t>
            </a:r>
          </a:p>
        </p:txBody>
      </p:sp>
    </p:spTree>
    <p:extLst>
      <p:ext uri="{BB962C8B-B14F-4D97-AF65-F5344CB8AC3E}">
        <p14:creationId xmlns:p14="http://schemas.microsoft.com/office/powerpoint/2010/main" val="200164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40BB698-91D0-4B12-A34A-AEB118F89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3" y="1620952"/>
            <a:ext cx="3744395" cy="2888168"/>
          </a:xfrm>
          <a:prstGeom prst="rect">
            <a:avLst/>
          </a:prstGeom>
        </p:spPr>
      </p:pic>
      <p:sp>
        <p:nvSpPr>
          <p:cNvPr id="16" name="Espaço Reservado para Número de Slide 15">
            <a:extLst>
              <a:ext uri="{FF2B5EF4-FFF2-40B4-BE49-F238E27FC236}">
                <a16:creationId xmlns:a16="http://schemas.microsoft.com/office/drawing/2014/main" id="{A21106C8-E4CE-4169-B508-B020EE731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22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445FEEE-0D42-41F7-8BAF-191492D3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33" y="1508851"/>
            <a:ext cx="7140984" cy="2767278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F361BFC-3AC7-48ED-9503-2F7C931EC9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Histórico dos Leilões de Energia</a:t>
            </a:r>
          </a:p>
        </p:txBody>
      </p:sp>
      <p:pic>
        <p:nvPicPr>
          <p:cNvPr id="26" name="Imagem 25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7EB37650-9D17-4085-B1FF-2BF802AC3E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43"/>
          <a:stretch/>
        </p:blipFill>
        <p:spPr>
          <a:xfrm>
            <a:off x="123515" y="1083129"/>
            <a:ext cx="6685155" cy="252000"/>
          </a:xfrm>
          <a:prstGeom prst="rect">
            <a:avLst/>
          </a:prstGeom>
        </p:spPr>
      </p:pic>
      <p:pic>
        <p:nvPicPr>
          <p:cNvPr id="29" name="Imagem 28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43C230D4-B633-4C00-8B00-954CA150BC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1530" y="1131484"/>
            <a:ext cx="3846795" cy="216000"/>
          </a:xfrm>
          <a:prstGeom prst="rect">
            <a:avLst/>
          </a:prstGeom>
        </p:spPr>
      </p:pic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0E63C628-F7A0-41CC-9ED0-7DCFA1882D92}"/>
              </a:ext>
            </a:extLst>
          </p:cNvPr>
          <p:cNvSpPr/>
          <p:nvPr/>
        </p:nvSpPr>
        <p:spPr>
          <a:xfrm>
            <a:off x="10658226" y="3943118"/>
            <a:ext cx="898672" cy="328845"/>
          </a:xfrm>
          <a:prstGeom prst="roundRect">
            <a:avLst/>
          </a:prstGeom>
          <a:noFill/>
          <a:ln w="38100" cap="flat" cmpd="sng" algn="ctr">
            <a:solidFill>
              <a:srgbClr val="4E79A7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dk1"/>
              </a:solidFill>
            </a:endParaRPr>
          </a:p>
        </p:txBody>
      </p:sp>
      <p:sp>
        <p:nvSpPr>
          <p:cNvPr id="23" name="Espaço Reservado para Rodapé 5">
            <a:extLst>
              <a:ext uri="{FF2B5EF4-FFF2-40B4-BE49-F238E27FC236}">
                <a16:creationId xmlns:a16="http://schemas.microsoft.com/office/drawing/2014/main" id="{0667AA74-F2B0-43D4-85C9-5029B8098D04}"/>
              </a:ext>
            </a:extLst>
          </p:cNvPr>
          <p:cNvSpPr txBox="1">
            <a:spLocks/>
          </p:cNvSpPr>
          <p:nvPr/>
        </p:nvSpPr>
        <p:spPr>
          <a:xfrm>
            <a:off x="3991833" y="6091093"/>
            <a:ext cx="432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pt-BR"/>
            </a:defPPr>
            <a:lvl1pPr marL="0" algn="ctr" defTabSz="914400" rtl="0" eaLnBrk="1" latinLnBrk="0" hangingPunct="1">
              <a:defRPr sz="1100" kern="12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Fonte: CCEE | Setembro /2019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C5D4A50-299E-4766-B705-177A44DFB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09" y="4173990"/>
            <a:ext cx="7920880" cy="1621531"/>
          </a:xfrm>
          <a:prstGeom prst="rect">
            <a:avLst/>
          </a:prstGeom>
        </p:spPr>
      </p:pic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3916CE5C-9708-493B-8E31-0AFFB79549BB}"/>
              </a:ext>
            </a:extLst>
          </p:cNvPr>
          <p:cNvSpPr/>
          <p:nvPr/>
        </p:nvSpPr>
        <p:spPr>
          <a:xfrm>
            <a:off x="5939987" y="2225157"/>
            <a:ext cx="576000" cy="1948833"/>
          </a:xfrm>
          <a:prstGeom prst="roundRect">
            <a:avLst/>
          </a:prstGeom>
          <a:noFill/>
          <a:ln w="38100" cap="flat" cmpd="sng" algn="ctr">
            <a:solidFill>
              <a:srgbClr val="4E79A7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690EB6-5EE0-4B32-BBAC-5384D3FA2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70666" y="6075366"/>
            <a:ext cx="4320000" cy="216000"/>
          </a:xfrm>
        </p:spPr>
        <p:txBody>
          <a:bodyPr/>
          <a:lstStyle/>
          <a:p>
            <a:r>
              <a:rPr lang="pt-BR" dirty="0"/>
              <a:t>Fonte: CCEE | ABEEólica</a:t>
            </a:r>
          </a:p>
        </p:txBody>
      </p:sp>
      <p:sp>
        <p:nvSpPr>
          <p:cNvPr id="16" name="Espaço Reservado para Número de Slide 15">
            <a:extLst>
              <a:ext uri="{FF2B5EF4-FFF2-40B4-BE49-F238E27FC236}">
                <a16:creationId xmlns:a16="http://schemas.microsoft.com/office/drawing/2014/main" id="{A21106C8-E4CE-4169-B508-B020EE731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23</a:t>
            </a:fld>
            <a:endParaRPr lang="pt-BR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F361BFC-3AC7-48ED-9503-2F7C931EC9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351" y="92891"/>
            <a:ext cx="11719383" cy="609600"/>
          </a:xfrm>
        </p:spPr>
        <p:txBody>
          <a:bodyPr/>
          <a:lstStyle/>
          <a:p>
            <a:r>
              <a:rPr lang="pt-BR" dirty="0"/>
              <a:t>PREÇOS NOS LEILÕES REGULADOS X EVOLUÇÃO DA EÓLICA</a:t>
            </a: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FF780C9C-8CEA-4576-AA40-2AD27292CDFF}"/>
              </a:ext>
            </a:extLst>
          </p:cNvPr>
          <p:cNvCxnSpPr/>
          <p:nvPr/>
        </p:nvCxnSpPr>
        <p:spPr>
          <a:xfrm flipV="1">
            <a:off x="5087442" y="3382861"/>
            <a:ext cx="1475656" cy="184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have Direita 32">
            <a:extLst>
              <a:ext uri="{FF2B5EF4-FFF2-40B4-BE49-F238E27FC236}">
                <a16:creationId xmlns:a16="http://schemas.microsoft.com/office/drawing/2014/main" id="{CF2A5F30-229C-470C-8DC9-4CC3A52D435C}"/>
              </a:ext>
            </a:extLst>
          </p:cNvPr>
          <p:cNvSpPr/>
          <p:nvPr/>
        </p:nvSpPr>
        <p:spPr>
          <a:xfrm rot="5400000">
            <a:off x="2072815" y="2582599"/>
            <a:ext cx="521895" cy="3636043"/>
          </a:xfrm>
          <a:prstGeom prst="rightBrace">
            <a:avLst>
              <a:gd name="adj1" fmla="val 647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0E5C0F0-0C34-471A-BFE7-F49954380DFC}"/>
              </a:ext>
            </a:extLst>
          </p:cNvPr>
          <p:cNvSpPr txBox="1"/>
          <p:nvPr/>
        </p:nvSpPr>
        <p:spPr>
          <a:xfrm>
            <a:off x="580714" y="4708301"/>
            <a:ext cx="388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Evolução Tecnológica x aproveitamento da área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Competição natural de setor de infraestrutura</a:t>
            </a:r>
          </a:p>
        </p:txBody>
      </p:sp>
      <p:sp>
        <p:nvSpPr>
          <p:cNvPr id="35" name="Chave Direita 34">
            <a:extLst>
              <a:ext uri="{FF2B5EF4-FFF2-40B4-BE49-F238E27FC236}">
                <a16:creationId xmlns:a16="http://schemas.microsoft.com/office/drawing/2014/main" id="{FAEA839B-5BCA-4E78-9953-E1D26C3DEC8D}"/>
              </a:ext>
            </a:extLst>
          </p:cNvPr>
          <p:cNvSpPr/>
          <p:nvPr/>
        </p:nvSpPr>
        <p:spPr>
          <a:xfrm rot="5400000">
            <a:off x="5411952" y="2879505"/>
            <a:ext cx="504000" cy="3024336"/>
          </a:xfrm>
          <a:prstGeom prst="rightBrace">
            <a:avLst>
              <a:gd name="adj1" fmla="val 647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64BF0CB-2982-4481-BBA4-D135A7588C9B}"/>
              </a:ext>
            </a:extLst>
          </p:cNvPr>
          <p:cNvSpPr txBox="1"/>
          <p:nvPr/>
        </p:nvSpPr>
        <p:spPr>
          <a:xfrm>
            <a:off x="4338478" y="4754467"/>
            <a:ext cx="3384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Ampliação dos índices de nacionalização Novo FINAME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Evolução Tecnológica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Reestabelecimento de melhor TIR</a:t>
            </a:r>
          </a:p>
        </p:txBody>
      </p:sp>
      <p:sp>
        <p:nvSpPr>
          <p:cNvPr id="37" name="Chave Direita 36">
            <a:extLst>
              <a:ext uri="{FF2B5EF4-FFF2-40B4-BE49-F238E27FC236}">
                <a16:creationId xmlns:a16="http://schemas.microsoft.com/office/drawing/2014/main" id="{94180ABD-338D-44A1-9531-330B5403A58F}"/>
              </a:ext>
            </a:extLst>
          </p:cNvPr>
          <p:cNvSpPr/>
          <p:nvPr/>
        </p:nvSpPr>
        <p:spPr>
          <a:xfrm rot="5400000">
            <a:off x="7685810" y="3645177"/>
            <a:ext cx="504000" cy="1523380"/>
          </a:xfrm>
          <a:prstGeom prst="rightBrace">
            <a:avLst>
              <a:gd name="adj1" fmla="val 647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B22A21D-BCF4-4F09-A5EB-FEC4DC8A37B3}"/>
              </a:ext>
            </a:extLst>
          </p:cNvPr>
          <p:cNvSpPr txBox="1"/>
          <p:nvPr/>
        </p:nvSpPr>
        <p:spPr>
          <a:xfrm>
            <a:off x="7494388" y="4723690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Índice de nacionalização (até 80%)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Taxa de câmbio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Custo Brasil</a:t>
            </a:r>
          </a:p>
        </p:txBody>
      </p:sp>
      <p:sp>
        <p:nvSpPr>
          <p:cNvPr id="39" name="Chave Direita 38">
            <a:extLst>
              <a:ext uri="{FF2B5EF4-FFF2-40B4-BE49-F238E27FC236}">
                <a16:creationId xmlns:a16="http://schemas.microsoft.com/office/drawing/2014/main" id="{727775C6-9C39-43CE-B465-17FD17B616AC}"/>
              </a:ext>
            </a:extLst>
          </p:cNvPr>
          <p:cNvSpPr/>
          <p:nvPr/>
        </p:nvSpPr>
        <p:spPr>
          <a:xfrm rot="5400000">
            <a:off x="9984199" y="2863920"/>
            <a:ext cx="504000" cy="3073400"/>
          </a:xfrm>
          <a:prstGeom prst="rightBrace">
            <a:avLst>
              <a:gd name="adj1" fmla="val 647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pt-BR" dirty="0"/>
              <a:t>             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51259B64-4C71-49E2-B55E-F37D7D244E40}"/>
              </a:ext>
            </a:extLst>
          </p:cNvPr>
          <p:cNvSpPr txBox="1"/>
          <p:nvPr/>
        </p:nvSpPr>
        <p:spPr>
          <a:xfrm>
            <a:off x="9021536" y="4708301"/>
            <a:ext cx="31704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Antecipação do início de suprimento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ACR + ACL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Conexão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Oferta represada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latin typeface="Arial Narrow" panose="020B0606020202030204" pitchFamily="34" charset="0"/>
              </a:rPr>
              <a:t>Estratégias globais de equipamento</a:t>
            </a:r>
          </a:p>
        </p:txBody>
      </p:sp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A0C0321E-C5C2-4B94-B5E8-2D4A1EC4D609}"/>
              </a:ext>
            </a:extLst>
          </p:cNvPr>
          <p:cNvGraphicFramePr>
            <a:graphicFrameLocks/>
          </p:cNvGraphicFramePr>
          <p:nvPr/>
        </p:nvGraphicFramePr>
        <p:xfrm>
          <a:off x="-168696" y="446084"/>
          <a:ext cx="12151430" cy="3949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82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A275B9EE-8770-4C17-B380-DB392E5022F0}"/>
              </a:ext>
            </a:extLst>
          </p:cNvPr>
          <p:cNvSpPr/>
          <p:nvPr/>
        </p:nvSpPr>
        <p:spPr>
          <a:xfrm>
            <a:off x="2063552" y="209549"/>
            <a:ext cx="9937104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spcBef>
                <a:spcPts val="600"/>
              </a:spcBef>
              <a:spcAft>
                <a:spcPts val="300"/>
              </a:spcAft>
              <a:buClr>
                <a:srgbClr val="2683C6">
                  <a:lumMod val="50000"/>
                </a:srgbClr>
              </a:buClr>
            </a:pPr>
            <a:r>
              <a:rPr lang="pt-BR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A-6 2019</a:t>
            </a:r>
          </a:p>
          <a:p>
            <a:pPr marL="171450" lvl="0" indent="-171450" algn="just" defTabSz="685800">
              <a:spcBef>
                <a:spcPts val="600"/>
              </a:spcBef>
              <a:spcAft>
                <a:spcPts val="300"/>
              </a:spcAft>
              <a:buClr>
                <a:srgbClr val="2683C6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prstClr val="black"/>
                </a:solidFill>
                <a:latin typeface="Arial Narrow" panose="020B0606020202030204" pitchFamily="34" charset="0"/>
              </a:rPr>
              <a:t>Início de Suprimento</a:t>
            </a:r>
            <a:r>
              <a:rPr lang="pt-BR" dirty="0">
                <a:solidFill>
                  <a:prstClr val="black"/>
                </a:solidFill>
                <a:latin typeface="Arial Narrow" panose="020B0606020202030204" pitchFamily="34" charset="0"/>
              </a:rPr>
              <a:t>: 1º de janeiro de 2025</a:t>
            </a:r>
          </a:p>
          <a:p>
            <a:pPr marL="171450" lvl="0" indent="-171450" algn="just" defTabSz="685800">
              <a:spcBef>
                <a:spcPts val="600"/>
              </a:spcBef>
              <a:spcAft>
                <a:spcPts val="300"/>
              </a:spcAft>
              <a:buClr>
                <a:srgbClr val="2683C6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prstClr val="black"/>
                </a:solidFill>
                <a:latin typeface="Arial Narrow" panose="020B0606020202030204" pitchFamily="34" charset="0"/>
              </a:rPr>
              <a:t>Resumo dos Empreendimentos Cadastrados</a:t>
            </a:r>
            <a:r>
              <a:rPr lang="pt-BR" dirty="0">
                <a:solidFill>
                  <a:prstClr val="black"/>
                </a:solidFill>
                <a:latin typeface="Arial Narrow" panose="020B0606020202030204" pitchFamily="34" charset="0"/>
              </a:rPr>
              <a:t>:</a:t>
            </a:r>
          </a:p>
          <a:p>
            <a:pPr marL="171450" lvl="0" indent="-171450" algn="just" defTabSz="685800">
              <a:spcBef>
                <a:spcPts val="600"/>
              </a:spcBef>
              <a:spcAft>
                <a:spcPts val="300"/>
              </a:spcAft>
              <a:buClr>
                <a:srgbClr val="2683C6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pt-BR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685800">
              <a:spcBef>
                <a:spcPts val="600"/>
              </a:spcBef>
              <a:spcAft>
                <a:spcPts val="300"/>
              </a:spcAft>
              <a:buClr>
                <a:srgbClr val="2683C6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pt-BR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685800">
              <a:spcBef>
                <a:spcPts val="600"/>
              </a:spcBef>
              <a:spcAft>
                <a:spcPts val="300"/>
              </a:spcAft>
              <a:buClr>
                <a:srgbClr val="2683C6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pt-BR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685800">
              <a:spcBef>
                <a:spcPts val="600"/>
              </a:spcBef>
              <a:spcAft>
                <a:spcPts val="300"/>
              </a:spcAft>
              <a:buClr>
                <a:srgbClr val="2683C6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pt-BR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685800">
              <a:spcBef>
                <a:spcPts val="600"/>
              </a:spcBef>
              <a:spcAft>
                <a:spcPts val="300"/>
              </a:spcAft>
              <a:buClr>
                <a:srgbClr val="2683C6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pt-BR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685800">
              <a:spcBef>
                <a:spcPts val="600"/>
              </a:spcBef>
              <a:spcAft>
                <a:spcPts val="300"/>
              </a:spcAft>
              <a:buClr>
                <a:srgbClr val="2683C6">
                  <a:lumMod val="50000"/>
                </a:srgbClr>
              </a:buClr>
              <a:buFont typeface="Arial" panose="020B0604020202020204" pitchFamily="34" charset="0"/>
              <a:buChar char="•"/>
            </a:pPr>
            <a:endParaRPr lang="pt-BR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71450" lvl="0" indent="-171450" algn="just" defTabSz="685800">
              <a:spcBef>
                <a:spcPts val="600"/>
              </a:spcBef>
              <a:spcAft>
                <a:spcPts val="300"/>
              </a:spcAft>
              <a:buClr>
                <a:srgbClr val="2683C6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prstClr val="black"/>
                </a:solidFill>
                <a:latin typeface="Arial Narrow" panose="020B0606020202030204" pitchFamily="34" charset="0"/>
              </a:rPr>
              <a:t>Resumo de Projetos Habilitados: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F4EA62A-B9C4-4E51-AB50-FD3CB6AEB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24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1A15F60-CDC3-410D-845B-F4FE18CB4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2636912"/>
            <a:ext cx="4464496" cy="417646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3EE693D-DD09-45B3-872B-48D32BDACA79}"/>
              </a:ext>
            </a:extLst>
          </p:cNvPr>
          <p:cNvSpPr txBox="1"/>
          <p:nvPr/>
        </p:nvSpPr>
        <p:spPr>
          <a:xfrm>
            <a:off x="7031165" y="548680"/>
            <a:ext cx="5160835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 defTabSz="685800">
              <a:spcBef>
                <a:spcPts val="600"/>
              </a:spcBef>
              <a:spcAft>
                <a:spcPts val="300"/>
              </a:spcAft>
              <a:buClr>
                <a:srgbClr val="2683C6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prstClr val="black"/>
                </a:solidFill>
                <a:latin typeface="Arial Narrow" panose="020B0606020202030204" pitchFamily="34" charset="0"/>
              </a:rPr>
              <a:t>Serão negociados os CCEAR</a:t>
            </a:r>
            <a:r>
              <a:rPr lang="pt-BR" dirty="0">
                <a:solidFill>
                  <a:prstClr val="black"/>
                </a:solidFill>
                <a:latin typeface="Arial Narrow" panose="020B0606020202030204" pitchFamily="34" charset="0"/>
              </a:rPr>
              <a:t>:</a:t>
            </a:r>
          </a:p>
          <a:p>
            <a:pPr marL="180000" lvl="1" indent="-180000" algn="just" defTabSz="685800">
              <a:buClr>
                <a:srgbClr val="2683C6">
                  <a:lumMod val="50000"/>
                </a:srgbClr>
              </a:buClr>
              <a:buFont typeface="Arial Narrow" panose="020B0606020202030204" pitchFamily="34" charset="0"/>
              <a:buChar char="−"/>
            </a:pPr>
            <a:r>
              <a:rPr lang="pt-BR" sz="1600" dirty="0">
                <a:solidFill>
                  <a:prstClr val="black"/>
                </a:solidFill>
                <a:latin typeface="Arial Narrow" panose="020B0606020202030204" pitchFamily="34" charset="0"/>
              </a:rPr>
              <a:t>quantidade, suprimento de 30 anos, hidrelétricas;</a:t>
            </a:r>
          </a:p>
          <a:p>
            <a:pPr marL="180000" lvl="1" indent="-180000" algn="just" defTabSz="685800">
              <a:buClr>
                <a:srgbClr val="2683C6">
                  <a:lumMod val="50000"/>
                </a:srgbClr>
              </a:buClr>
              <a:buFont typeface="Arial Narrow" panose="020B0606020202030204" pitchFamily="34" charset="0"/>
              <a:buChar char="−"/>
            </a:pPr>
            <a:r>
              <a:rPr lang="pt-BR" sz="1600" dirty="0">
                <a:solidFill>
                  <a:prstClr val="black"/>
                </a:solidFill>
                <a:latin typeface="Arial Narrow" panose="020B0606020202030204" pitchFamily="34" charset="0"/>
              </a:rPr>
              <a:t>disponibilidade, suprimento de 25 anos, termelétrica a biomassa, carvão mineral nacional e a gás natural, inclusive em ciclo aberto, ciclo combinado e ampliação de empreendimento existente a gás natural por meio de fechamento do ciclo térmico;</a:t>
            </a:r>
          </a:p>
          <a:p>
            <a:pPr marL="180000" lvl="1" indent="-180000" algn="just" defTabSz="685800">
              <a:buClr>
                <a:srgbClr val="2683C6">
                  <a:lumMod val="50000"/>
                </a:srgbClr>
              </a:buClr>
              <a:buFont typeface="Arial Narrow" panose="020B0606020202030204" pitchFamily="34" charset="0"/>
              <a:buChar char="−"/>
            </a:pPr>
            <a:r>
              <a:rPr lang="pt-BR" sz="1600" u="sng" dirty="0">
                <a:solidFill>
                  <a:prstClr val="black"/>
                </a:solidFill>
                <a:latin typeface="Arial Narrow" panose="020B0606020202030204" pitchFamily="34" charset="0"/>
              </a:rPr>
              <a:t>quantidade, suprimento de 20 anos, eólica;</a:t>
            </a:r>
          </a:p>
          <a:p>
            <a:pPr marL="180000" lvl="1" indent="-180000" algn="just" defTabSz="685800">
              <a:buClr>
                <a:srgbClr val="2683C6">
                  <a:lumMod val="50000"/>
                </a:srgbClr>
              </a:buClr>
              <a:buFont typeface="Arial Narrow" panose="020B0606020202030204" pitchFamily="34" charset="0"/>
              <a:buChar char="−"/>
            </a:pPr>
            <a:r>
              <a:rPr lang="pt-BR" sz="1600" dirty="0">
                <a:solidFill>
                  <a:prstClr val="black"/>
                </a:solidFill>
                <a:latin typeface="Arial Narrow" panose="020B0606020202030204" pitchFamily="34" charset="0"/>
              </a:rPr>
              <a:t>quantidade, suprimento de 20 anos, solar fotovoltaica.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B819FE-8A7A-42B3-858F-590A1313F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097" y="1340768"/>
            <a:ext cx="4863007" cy="204233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AC6DB29-6ADE-441B-B065-F6F45B092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33" t="67134" r="52578" b="10786"/>
          <a:stretch/>
        </p:blipFill>
        <p:spPr>
          <a:xfrm>
            <a:off x="2277766" y="4085258"/>
            <a:ext cx="4753399" cy="2008038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FD39D3B0-9279-4414-B9A7-8ADB002C39B6}"/>
              </a:ext>
            </a:extLst>
          </p:cNvPr>
          <p:cNvSpPr/>
          <p:nvPr/>
        </p:nvSpPr>
        <p:spPr>
          <a:xfrm>
            <a:off x="2239294" y="4365104"/>
            <a:ext cx="4792810" cy="206896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45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EBD85D50-B615-44C1-9CA0-395739FCCE7E}"/>
              </a:ext>
            </a:extLst>
          </p:cNvPr>
          <p:cNvGraphicFramePr>
            <a:graphicFrameLocks/>
          </p:cNvGraphicFramePr>
          <p:nvPr/>
        </p:nvGraphicFramePr>
        <p:xfrm>
          <a:off x="-384720" y="2133851"/>
          <a:ext cx="7408877" cy="399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F361BFC-3AC7-48ED-9503-2F7C931EC9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4000" dirty="0"/>
              <a:t>Leilão A-6 2019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B59480C-3BC3-42D6-AB81-DB1F7B1214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6308" y="512885"/>
            <a:ext cx="11719383" cy="5112568"/>
          </a:xfrm>
        </p:spPr>
        <p:txBody>
          <a:bodyPr/>
          <a:lstStyle/>
          <a:p>
            <a:pPr lvl="0">
              <a:lnSpc>
                <a:spcPct val="90000"/>
              </a:lnSpc>
              <a:spcBef>
                <a:spcPts val="750"/>
              </a:spcBef>
              <a:buClrTx/>
              <a:buFont typeface="Webdings" panose="05030102010509060703" pitchFamily="18" charset="2"/>
              <a:buChar char=""/>
              <a:defRPr/>
            </a:pPr>
            <a:r>
              <a:rPr lang="pt-BR" b="1" dirty="0"/>
              <a:t> Realização do Leilão</a:t>
            </a:r>
            <a:r>
              <a:rPr lang="pt-BR" dirty="0"/>
              <a:t>: </a:t>
            </a:r>
            <a:r>
              <a:rPr lang="pt-BR" i="1" dirty="0"/>
              <a:t>18 de outubro de 2019</a:t>
            </a:r>
          </a:p>
          <a:p>
            <a:pPr lvl="0">
              <a:lnSpc>
                <a:spcPct val="90000"/>
              </a:lnSpc>
              <a:spcBef>
                <a:spcPts val="750"/>
              </a:spcBef>
              <a:buClrTx/>
              <a:buFont typeface="Webdings" panose="05030102010509060703" pitchFamily="18" charset="2"/>
              <a:buChar char=""/>
              <a:defRPr/>
            </a:pPr>
            <a:r>
              <a:rPr lang="pt-BR" b="1" dirty="0"/>
              <a:t> Início do suprimento de energia elétrica</a:t>
            </a:r>
            <a:r>
              <a:rPr lang="pt-BR" dirty="0"/>
              <a:t>: </a:t>
            </a:r>
            <a:r>
              <a:rPr lang="pt-BR" i="1" dirty="0"/>
              <a:t>1º de janeiro de 2025.</a:t>
            </a:r>
            <a:endParaRPr lang="pt-BR" dirty="0"/>
          </a:p>
          <a:p>
            <a:pPr marL="0" lvl="0" indent="0">
              <a:lnSpc>
                <a:spcPct val="90000"/>
              </a:lnSpc>
              <a:spcBef>
                <a:spcPts val="750"/>
              </a:spcBef>
              <a:buClrTx/>
              <a:buNone/>
              <a:defRPr/>
            </a:pPr>
            <a:endParaRPr lang="pt-BR" dirty="0"/>
          </a:p>
          <a:p>
            <a:endParaRPr lang="pt-BR" sz="1400" dirty="0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9C0EFDEF-1904-4650-8668-A4BC7ECD7E77}"/>
              </a:ext>
            </a:extLst>
          </p:cNvPr>
          <p:cNvSpPr/>
          <p:nvPr/>
        </p:nvSpPr>
        <p:spPr>
          <a:xfrm>
            <a:off x="172753" y="2255450"/>
            <a:ext cx="293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Participação</a:t>
            </a:r>
            <a:r>
              <a:rPr lang="es-ES" b="1" dirty="0">
                <a:solidFill>
                  <a:srgbClr val="002060"/>
                </a:solidFill>
                <a:latin typeface="Arial Narrow" panose="020B0606020202030204" pitchFamily="34" charset="0"/>
              </a:rPr>
              <a:t> das </a:t>
            </a:r>
            <a:r>
              <a:rPr lang="es-ES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Fontes</a:t>
            </a:r>
            <a:r>
              <a:rPr lang="es-ES" b="1" dirty="0">
                <a:solidFill>
                  <a:srgbClr val="002060"/>
                </a:solidFill>
                <a:latin typeface="Arial Narrow" panose="020B0606020202030204" pitchFamily="34" charset="0"/>
              </a:rPr>
              <a:t> (MW) </a:t>
            </a:r>
            <a:endParaRPr lang="pt-BR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Espaço Reservado para Rodapé 5">
            <a:extLst>
              <a:ext uri="{FF2B5EF4-FFF2-40B4-BE49-F238E27FC236}">
                <a16:creationId xmlns:a16="http://schemas.microsoft.com/office/drawing/2014/main" id="{51C58736-6D83-4B0C-B413-96DEFE3FB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5999" y="6634923"/>
            <a:ext cx="4320000" cy="21600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Fuente: CCEE | </a:t>
            </a:r>
            <a:r>
              <a:rPr lang="pt-BR" dirty="0" err="1">
                <a:solidFill>
                  <a:schemeClr val="tx1"/>
                </a:solidFill>
              </a:rPr>
              <a:t>ABEEólica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F7ADC7F2-926B-4077-BCD4-C57B0F056A60}"/>
              </a:ext>
            </a:extLst>
          </p:cNvPr>
          <p:cNvSpPr/>
          <p:nvPr/>
        </p:nvSpPr>
        <p:spPr>
          <a:xfrm>
            <a:off x="2268446" y="3771147"/>
            <a:ext cx="634741" cy="504479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00777B40-9EA8-40B8-9FE1-6222DE62D243}"/>
              </a:ext>
            </a:extLst>
          </p:cNvPr>
          <p:cNvSpPr/>
          <p:nvPr/>
        </p:nvSpPr>
        <p:spPr>
          <a:xfrm>
            <a:off x="3849287" y="2466740"/>
            <a:ext cx="2941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Participação</a:t>
            </a:r>
            <a:r>
              <a:rPr lang="es-E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 da eólica por estados</a:t>
            </a:r>
          </a:p>
          <a:p>
            <a:pPr algn="ctr"/>
            <a:r>
              <a:rPr lang="es-E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(MW) </a:t>
            </a:r>
            <a:endParaRPr lang="pt-BR" sz="1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9" name="Tabela 34">
            <a:extLst>
              <a:ext uri="{FF2B5EF4-FFF2-40B4-BE49-F238E27FC236}">
                <a16:creationId xmlns:a16="http://schemas.microsoft.com/office/drawing/2014/main" id="{115E9B03-470F-4E16-BAB2-4683EEE42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286136"/>
              </p:ext>
            </p:extLst>
          </p:nvPr>
        </p:nvGraphicFramePr>
        <p:xfrm>
          <a:off x="6822896" y="1809083"/>
          <a:ext cx="5132795" cy="12424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2795">
                  <a:extLst>
                    <a:ext uri="{9D8B030D-6E8A-4147-A177-3AD203B41FA5}">
                      <a16:colId xmlns:a16="http://schemas.microsoft.com/office/drawing/2014/main" val="405140561"/>
                    </a:ext>
                  </a:extLst>
                </a:gridCol>
              </a:tblGrid>
              <a:tr h="243020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Potência Total Viabilizada</a:t>
                      </a:r>
                      <a:r>
                        <a:rPr lang="pt-BR" b="0" dirty="0"/>
                        <a:t>: </a:t>
                      </a:r>
                      <a:r>
                        <a:rPr lang="pt-BR" dirty="0"/>
                        <a:t>1.040,2 MW</a:t>
                      </a:r>
                      <a:endParaRPr lang="pt-BR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889997"/>
                  </a:ext>
                </a:extLst>
              </a:tr>
              <a:tr h="350892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Garantia Física Total Viabilizada: 480 </a:t>
                      </a:r>
                      <a:r>
                        <a:rPr lang="pt-BR" dirty="0" err="1"/>
                        <a:t>MWmed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67184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algn="just"/>
                      <a:r>
                        <a:rPr lang="pt-BR" dirty="0"/>
                        <a:t>Garantia Física Comercializada: 181,1MWmed (37,7%)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993459"/>
                  </a:ext>
                </a:extLst>
              </a:tr>
              <a:tr h="153500"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Preço Médio (R$/MWh): 98,7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021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55480E0-3AFF-4081-AA85-451B25305FC3}"/>
              </a:ext>
            </a:extLst>
          </p:cNvPr>
          <p:cNvSpPr/>
          <p:nvPr/>
        </p:nvSpPr>
        <p:spPr>
          <a:xfrm>
            <a:off x="2664372" y="2475186"/>
            <a:ext cx="6939455" cy="1655380"/>
          </a:xfrm>
          <a:prstGeom prst="rect">
            <a:avLst/>
          </a:prstGeom>
          <a:solidFill>
            <a:srgbClr val="8DD6C1">
              <a:alpha val="63922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DESEMPENHO OPERACIONAL</a:t>
            </a:r>
          </a:p>
        </p:txBody>
      </p:sp>
    </p:spTree>
    <p:extLst>
      <p:ext uri="{BB962C8B-B14F-4D97-AF65-F5344CB8AC3E}">
        <p14:creationId xmlns:p14="http://schemas.microsoft.com/office/powerpoint/2010/main" val="10734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765FCC80-BC12-41EE-8DE4-0C1E86056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392" y="847095"/>
            <a:ext cx="7183216" cy="5163810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F361BFC-3AC7-48ED-9503-2F7C931EC9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20" y="209550"/>
            <a:ext cx="10207215" cy="609600"/>
          </a:xfrm>
        </p:spPr>
        <p:txBody>
          <a:bodyPr/>
          <a:lstStyle/>
          <a:p>
            <a:pPr algn="ctr"/>
            <a:r>
              <a:rPr lang="pt-BR" dirty="0"/>
              <a:t>Características do Vento Brasileiro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5CED04-C3C1-4696-8888-47C8BDC39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414195"/>
            <a:ext cx="4320000" cy="216000"/>
          </a:xfrm>
        </p:spPr>
        <p:txBody>
          <a:bodyPr/>
          <a:lstStyle/>
          <a:p>
            <a:r>
              <a:rPr lang="pt-BR" dirty="0"/>
              <a:t>Fonte: AMA EPE (Dados 2017)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C93778-D0D7-4A3C-8B37-175BCC432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27</a:t>
            </a:fld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D1BAED00-203C-47A0-8B64-C166908E7342}"/>
              </a:ext>
            </a:extLst>
          </p:cNvPr>
          <p:cNvSpPr/>
          <p:nvPr/>
        </p:nvSpPr>
        <p:spPr>
          <a:xfrm>
            <a:off x="2855640" y="4941168"/>
            <a:ext cx="144016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ED4B9696-85D4-4093-B7E3-6746F9A2C67F}"/>
              </a:ext>
            </a:extLst>
          </p:cNvPr>
          <p:cNvSpPr/>
          <p:nvPr/>
        </p:nvSpPr>
        <p:spPr>
          <a:xfrm>
            <a:off x="6744072" y="4941166"/>
            <a:ext cx="144016" cy="144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81835457-F23C-4C4C-A041-70F73C659F4D}"/>
              </a:ext>
            </a:extLst>
          </p:cNvPr>
          <p:cNvCxnSpPr>
            <a:cxnSpLocks/>
          </p:cNvCxnSpPr>
          <p:nvPr/>
        </p:nvCxnSpPr>
        <p:spPr>
          <a:xfrm>
            <a:off x="4696480" y="4781912"/>
            <a:ext cx="72008" cy="2160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1CB744B2-1A28-441A-80D6-591E50A165BF}"/>
              </a:ext>
            </a:extLst>
          </p:cNvPr>
          <p:cNvCxnSpPr>
            <a:cxnSpLocks/>
          </p:cNvCxnSpPr>
          <p:nvPr/>
        </p:nvCxnSpPr>
        <p:spPr>
          <a:xfrm>
            <a:off x="7824192" y="4776832"/>
            <a:ext cx="72008" cy="2160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A66A2F3E-E279-4419-B3B7-7FFA36FD7F30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2999656" y="5013176"/>
            <a:ext cx="1768832" cy="576064"/>
          </a:xfrm>
          <a:prstGeom prst="bentConnector3">
            <a:avLst>
              <a:gd name="adj1" fmla="val 100259"/>
            </a:avLst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222A4513-E992-4420-A6D3-06EB6126A787}"/>
              </a:ext>
            </a:extLst>
          </p:cNvPr>
          <p:cNvCxnSpPr>
            <a:cxnSpLocks/>
            <a:stCxn id="32" idx="6"/>
          </p:cNvCxnSpPr>
          <p:nvPr/>
        </p:nvCxnSpPr>
        <p:spPr>
          <a:xfrm>
            <a:off x="6888088" y="5013175"/>
            <a:ext cx="1008112" cy="576065"/>
          </a:xfrm>
          <a:prstGeom prst="bentConnector3">
            <a:avLst>
              <a:gd name="adj1" fmla="val 99887"/>
            </a:avLst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1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F361BFC-3AC7-48ED-9503-2F7C931EC9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Fator de Capacidade</a:t>
            </a:r>
          </a:p>
        </p:txBody>
      </p:sp>
      <p:graphicFrame>
        <p:nvGraphicFramePr>
          <p:cNvPr id="6" name="Espaço Reservado para Conteúdo 15">
            <a:extLst>
              <a:ext uri="{FF2B5EF4-FFF2-40B4-BE49-F238E27FC236}">
                <a16:creationId xmlns:a16="http://schemas.microsoft.com/office/drawing/2014/main" id="{CE457544-077B-489F-9991-845517432C98}"/>
              </a:ext>
            </a:extLst>
          </p:cNvPr>
          <p:cNvGraphicFramePr>
            <a:graphicFrameLocks/>
          </p:cNvGraphicFramePr>
          <p:nvPr/>
        </p:nvGraphicFramePr>
        <p:xfrm>
          <a:off x="263352" y="819150"/>
          <a:ext cx="11644327" cy="5534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59DC8207-4915-44A5-A858-1F974F11F835}"/>
              </a:ext>
            </a:extLst>
          </p:cNvPr>
          <p:cNvSpPr txBox="1"/>
          <p:nvPr/>
        </p:nvSpPr>
        <p:spPr>
          <a:xfrm>
            <a:off x="5112237" y="6030403"/>
            <a:ext cx="1045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i="1" dirty="0">
                <a:latin typeface="Arial Narrow" panose="020B0606020202030204" pitchFamily="34" charset="0"/>
              </a:rPr>
              <a:t>Média 42,9%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71840DE-0932-499C-B3D6-42D5427416E2}"/>
              </a:ext>
            </a:extLst>
          </p:cNvPr>
          <p:cNvSpPr txBox="1"/>
          <p:nvPr/>
        </p:nvSpPr>
        <p:spPr>
          <a:xfrm>
            <a:off x="6135045" y="6030402"/>
            <a:ext cx="1045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i="1" dirty="0">
                <a:latin typeface="Arial Narrow" panose="020B0606020202030204" pitchFamily="34" charset="0"/>
              </a:rPr>
              <a:t>Média 42,2%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012790-AF95-4D99-A4F2-75029E046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t-BR" dirty="0"/>
              <a:t>Fonte: CCEE | ABEEólica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DC43467-CDC4-4866-81E5-3559F0ADF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8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0DBE9EFA-60F8-46FE-8C5B-0282F97E2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62" r="95192">
                        <a14:foregroundMark x1="47115" y1="37615" x2="47115" y2="37615"/>
                        <a14:foregroundMark x1="47115" y1="50459" x2="47115" y2="50459"/>
                        <a14:foregroundMark x1="60577" y1="74312" x2="60577" y2="74312"/>
                        <a14:foregroundMark x1="32692" y1="74312" x2="32692" y2="7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6068" y="1198944"/>
            <a:ext cx="1028687" cy="1080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93F69F0-C80D-4F51-B5A1-AA3C89B0A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>
                <a:solidFill>
                  <a:schemeClr val="tx1"/>
                </a:solidFill>
              </a:rPr>
              <a:pPr/>
              <a:t>29</a:t>
            </a:fld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Espaço Reservado para Rodapé 8">
            <a:extLst>
              <a:ext uri="{FF2B5EF4-FFF2-40B4-BE49-F238E27FC236}">
                <a16:creationId xmlns:a16="http://schemas.microsoft.com/office/drawing/2014/main" id="{EDD85E7C-27DA-4902-B8A7-B9D4ACE24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093320"/>
            <a:ext cx="4320000" cy="216000"/>
          </a:xfrm>
        </p:spPr>
        <p:txBody>
          <a:bodyPr/>
          <a:lstStyle/>
          <a:p>
            <a:r>
              <a:rPr lang="pt-BR" dirty="0"/>
              <a:t>Fonte: ABEEólica | ONS </a:t>
            </a:r>
          </a:p>
        </p:txBody>
      </p:sp>
      <p:sp>
        <p:nvSpPr>
          <p:cNvPr id="7" name="Espaço Reservado para Texto 17">
            <a:extLst>
              <a:ext uri="{FF2B5EF4-FFF2-40B4-BE49-F238E27FC236}">
                <a16:creationId xmlns:a16="http://schemas.microsoft.com/office/drawing/2014/main" id="{E7117C96-FAB2-499F-8D32-419D3D568D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352" y="195262"/>
            <a:ext cx="11719383" cy="609600"/>
          </a:xfrm>
        </p:spPr>
        <p:txBody>
          <a:bodyPr/>
          <a:lstStyle/>
          <a:p>
            <a:r>
              <a:rPr lang="pt-BR" dirty="0"/>
              <a:t>Últimos Recordes de Geração Eólica NE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EA5A19B-4266-43A4-AF05-7F2F53C48207}"/>
              </a:ext>
            </a:extLst>
          </p:cNvPr>
          <p:cNvSpPr txBox="1"/>
          <p:nvPr/>
        </p:nvSpPr>
        <p:spPr>
          <a:xfrm>
            <a:off x="8205732" y="1057065"/>
            <a:ext cx="3912336" cy="226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04563"/>
                </a:solidFill>
              </a:rPr>
              <a:t>06/09/2019</a:t>
            </a:r>
          </a:p>
          <a:p>
            <a:pPr marL="285750" indent="-285750">
              <a:lnSpc>
                <a:spcPct val="150000"/>
              </a:lnSpc>
              <a:buClr>
                <a:srgbClr val="004563"/>
              </a:buClr>
              <a:buSzPct val="75000"/>
              <a:buFont typeface="Wingdings" panose="05000000000000000000" pitchFamily="2" charset="2"/>
              <a:buChar char="©"/>
            </a:pPr>
            <a:r>
              <a:rPr lang="pt-BR" sz="1600" dirty="0">
                <a:latin typeface="Arial Narrow" panose="020B0606020202030204" pitchFamily="34" charset="0"/>
              </a:rPr>
              <a:t>8.722 MWmed</a:t>
            </a:r>
          </a:p>
          <a:p>
            <a:pPr marL="285750" indent="-285750">
              <a:lnSpc>
                <a:spcPct val="150000"/>
              </a:lnSpc>
              <a:buClr>
                <a:srgbClr val="004563"/>
              </a:buClr>
              <a:buSzPct val="75000"/>
              <a:buFont typeface="Wingdings" panose="05000000000000000000" pitchFamily="2" charset="2"/>
              <a:buChar char="©"/>
            </a:pPr>
            <a:r>
              <a:rPr lang="pt-BR" sz="1600" dirty="0">
                <a:latin typeface="Arial Narrow" panose="020B0606020202030204" pitchFamily="34" charset="0"/>
              </a:rPr>
              <a:t>87% da demanda do NE</a:t>
            </a:r>
          </a:p>
          <a:p>
            <a:pPr marL="285750" indent="-285750">
              <a:lnSpc>
                <a:spcPct val="150000"/>
              </a:lnSpc>
              <a:buClr>
                <a:srgbClr val="004563"/>
              </a:buClr>
              <a:buSzPct val="75000"/>
              <a:buFont typeface="Wingdings" panose="05000000000000000000" pitchFamily="2" charset="2"/>
              <a:buChar char="©"/>
            </a:pPr>
            <a:r>
              <a:rPr lang="pt-BR" sz="1600" dirty="0">
                <a:latin typeface="Arial Narrow" panose="020B0606020202030204" pitchFamily="34" charset="0"/>
              </a:rPr>
              <a:t>Fator de capacidade de 74%</a:t>
            </a:r>
          </a:p>
          <a:p>
            <a:pPr marL="285750" indent="-285750">
              <a:lnSpc>
                <a:spcPct val="150000"/>
              </a:lnSpc>
              <a:buClr>
                <a:srgbClr val="004563"/>
              </a:buClr>
              <a:buSzPct val="75000"/>
              <a:buFont typeface="Wingdings" panose="05000000000000000000" pitchFamily="2" charset="2"/>
              <a:buChar char="©"/>
            </a:pPr>
            <a:r>
              <a:rPr lang="pt-BR" sz="1600" dirty="0">
                <a:latin typeface="Arial Narrow" panose="020B0606020202030204" pitchFamily="34" charset="0"/>
              </a:rPr>
              <a:t>O Nordeste foi exportador de energia durante todo dia.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9E3E533-CE7C-453F-8FC7-43921E6719BC}"/>
              </a:ext>
            </a:extLst>
          </p:cNvPr>
          <p:cNvSpPr txBox="1"/>
          <p:nvPr/>
        </p:nvSpPr>
        <p:spPr>
          <a:xfrm>
            <a:off x="8205732" y="3366189"/>
            <a:ext cx="3912336" cy="226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004563"/>
                </a:solidFill>
              </a:rPr>
              <a:t>26/08/2019</a:t>
            </a:r>
          </a:p>
          <a:p>
            <a:pPr marL="285750" indent="-285750">
              <a:lnSpc>
                <a:spcPct val="150000"/>
              </a:lnSpc>
              <a:buClr>
                <a:srgbClr val="004563"/>
              </a:buClr>
              <a:buSzPct val="75000"/>
              <a:buFont typeface="Wingdings" panose="05000000000000000000" pitchFamily="2" charset="2"/>
              <a:buChar char="©"/>
            </a:pPr>
            <a:r>
              <a:rPr lang="pt-BR" sz="1600" dirty="0">
                <a:latin typeface="Arial Narrow" panose="020B0606020202030204" pitchFamily="34" charset="0"/>
              </a:rPr>
              <a:t>8.650 MWmed</a:t>
            </a:r>
          </a:p>
          <a:p>
            <a:pPr marL="285750" indent="-285750">
              <a:lnSpc>
                <a:spcPct val="150000"/>
              </a:lnSpc>
              <a:buClr>
                <a:srgbClr val="004563"/>
              </a:buClr>
              <a:buSzPct val="75000"/>
              <a:buFont typeface="Wingdings" panose="05000000000000000000" pitchFamily="2" charset="2"/>
              <a:buChar char="©"/>
            </a:pPr>
            <a:r>
              <a:rPr lang="pt-BR" sz="1600" dirty="0">
                <a:latin typeface="Arial Narrow" panose="020B0606020202030204" pitchFamily="34" charset="0"/>
              </a:rPr>
              <a:t>89% da demanda do NE</a:t>
            </a:r>
          </a:p>
          <a:p>
            <a:pPr marL="285750" indent="-285750">
              <a:lnSpc>
                <a:spcPct val="150000"/>
              </a:lnSpc>
              <a:buClr>
                <a:srgbClr val="004563"/>
              </a:buClr>
              <a:buSzPct val="75000"/>
              <a:buFont typeface="Wingdings" panose="05000000000000000000" pitchFamily="2" charset="2"/>
              <a:buChar char="©"/>
            </a:pPr>
            <a:r>
              <a:rPr lang="pt-BR" sz="1600" dirty="0">
                <a:latin typeface="Arial Narrow" panose="020B0606020202030204" pitchFamily="34" charset="0"/>
              </a:rPr>
              <a:t>Fator de capacidade de 74%</a:t>
            </a:r>
          </a:p>
          <a:p>
            <a:pPr marL="285750" indent="-285750">
              <a:lnSpc>
                <a:spcPct val="150000"/>
              </a:lnSpc>
              <a:buClr>
                <a:srgbClr val="004563"/>
              </a:buClr>
              <a:buSzPct val="75000"/>
              <a:buFont typeface="Wingdings" panose="05000000000000000000" pitchFamily="2" charset="2"/>
              <a:buChar char="©"/>
            </a:pPr>
            <a:r>
              <a:rPr lang="pt-BR" sz="1600" dirty="0">
                <a:latin typeface="Arial Narrow" panose="020B0606020202030204" pitchFamily="34" charset="0"/>
              </a:rPr>
              <a:t>O Nordeste foi exportador de energia durante todo dia.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F08E3F4-C574-4CE8-AA0C-2A384F101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62" r="95192">
                        <a14:foregroundMark x1="47115" y1="37615" x2="47115" y2="37615"/>
                        <a14:foregroundMark x1="47115" y1="50459" x2="47115" y2="50459"/>
                        <a14:foregroundMark x1="60577" y1="74312" x2="60577" y2="74312"/>
                        <a14:foregroundMark x1="32692" y1="74312" x2="32692" y2="7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034" y="3429000"/>
            <a:ext cx="711080" cy="746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A5F22FD-DE57-4C1F-B114-ED5A226464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07"/>
          <a:stretch/>
        </p:blipFill>
        <p:spPr>
          <a:xfrm>
            <a:off x="1241350" y="980728"/>
            <a:ext cx="4767460" cy="438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7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E85DFBF-F21A-44FF-8742-F7ACBBD4FA00}"/>
              </a:ext>
            </a:extLst>
          </p:cNvPr>
          <p:cNvSpPr/>
          <p:nvPr/>
        </p:nvSpPr>
        <p:spPr>
          <a:xfrm>
            <a:off x="10640290" y="6040580"/>
            <a:ext cx="1537855" cy="775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36053F5-6747-4009-93ED-8CA360A93F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16200000">
            <a:off x="-1822364" y="3163338"/>
            <a:ext cx="6849547" cy="609600"/>
          </a:xfrm>
        </p:spPr>
        <p:txBody>
          <a:bodyPr anchor="ctr"/>
          <a:lstStyle/>
          <a:p>
            <a:pPr algn="ctr"/>
            <a:r>
              <a:rPr lang="pt-BR" dirty="0"/>
              <a:t>Membros da ABEEólica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CBD4AB1-F0C8-4BCD-8A72-85912EC79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3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BC22F74-6560-4C62-AE75-98712DC8C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748" y="279000"/>
            <a:ext cx="9108588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55480E0-3AFF-4081-AA85-451B25305FC3}"/>
              </a:ext>
            </a:extLst>
          </p:cNvPr>
          <p:cNvSpPr/>
          <p:nvPr/>
        </p:nvSpPr>
        <p:spPr>
          <a:xfrm>
            <a:off x="2664372" y="2475186"/>
            <a:ext cx="6939455" cy="1655380"/>
          </a:xfrm>
          <a:prstGeom prst="rect">
            <a:avLst/>
          </a:prstGeom>
          <a:solidFill>
            <a:srgbClr val="8DD6C1">
              <a:alpha val="63922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ASPECTOS SOCIAIS, ECONÔMICOS E AMBIENTAIS</a:t>
            </a:r>
          </a:p>
        </p:txBody>
      </p:sp>
    </p:spTree>
    <p:extLst>
      <p:ext uri="{BB962C8B-B14F-4D97-AF65-F5344CB8AC3E}">
        <p14:creationId xmlns:p14="http://schemas.microsoft.com/office/powerpoint/2010/main" val="119659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éu, ao ar livre, grama, rebanho&#10;&#10;Descrição gerada com muito alta confiança">
            <a:extLst>
              <a:ext uri="{FF2B5EF4-FFF2-40B4-BE49-F238E27FC236}">
                <a16:creationId xmlns:a16="http://schemas.microsoft.com/office/drawing/2014/main" id="{75EF8B2F-C09F-49DE-A742-56228A0516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2457"/>
            <a:ext cx="12288687" cy="6900458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EE0BA39-C3A7-4F52-BDCD-A551AD111D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44" y="209550"/>
            <a:ext cx="11791391" cy="609600"/>
          </a:xfrm>
        </p:spPr>
        <p:txBody>
          <a:bodyPr/>
          <a:lstStyle/>
          <a:p>
            <a:pPr algn="ctr"/>
            <a:r>
              <a:rPr lang="pt-BR" dirty="0"/>
              <a:t>Benefícios sociais e ambientais intrínsecos à geração eólica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812C82-A36D-4647-BBC7-A28A0087CD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1734317" y="956857"/>
            <a:ext cx="8723366" cy="56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to 10"/>
          <p:cNvCxnSpPr/>
          <p:nvPr/>
        </p:nvCxnSpPr>
        <p:spPr>
          <a:xfrm flipV="1">
            <a:off x="4655840" y="3140968"/>
            <a:ext cx="1475656" cy="184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Número de Slide 2"/>
          <p:cNvSpPr txBox="1">
            <a:spLocks/>
          </p:cNvSpPr>
          <p:nvPr/>
        </p:nvSpPr>
        <p:spPr>
          <a:xfrm>
            <a:off x="10153985" y="6453337"/>
            <a:ext cx="4785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r"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64A1E-B445-4E6C-832D-831E308192FF}" type="slidenum">
              <a:rPr kumimoji="0" lang="pt-B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2F92CA3-E367-448E-B7C2-06F48600103F}"/>
              </a:ext>
            </a:extLst>
          </p:cNvPr>
          <p:cNvCxnSpPr/>
          <p:nvPr/>
        </p:nvCxnSpPr>
        <p:spPr>
          <a:xfrm flipV="1">
            <a:off x="4645602" y="2825395"/>
            <a:ext cx="1475656" cy="184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09A904-482E-447B-929C-E0EA53FE78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Benefícios e Índices da Eólica 2018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8AE4ED-A744-4FBA-B22C-952A05E2F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A4663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Fonte: ABEEólica | CCEE 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DEBC93-4AAA-4A07-A936-B24CE19DC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622603-C42D-49CE-92AF-7F718A9AE094}" type="slidenum"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F6C1765-9BFB-45E4-857C-479BE470360C}"/>
              </a:ext>
            </a:extLst>
          </p:cNvPr>
          <p:cNvGraphicFramePr/>
          <p:nvPr/>
        </p:nvGraphicFramePr>
        <p:xfrm>
          <a:off x="3631047" y="10069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900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55480E0-3AFF-4081-AA85-451B25305FC3}"/>
              </a:ext>
            </a:extLst>
          </p:cNvPr>
          <p:cNvSpPr/>
          <p:nvPr/>
        </p:nvSpPr>
        <p:spPr>
          <a:xfrm>
            <a:off x="2664372" y="2475186"/>
            <a:ext cx="6939455" cy="1655380"/>
          </a:xfrm>
          <a:prstGeom prst="rect">
            <a:avLst/>
          </a:prstGeom>
          <a:solidFill>
            <a:srgbClr val="8DD6C1">
              <a:alpha val="63922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DESAFIOS</a:t>
            </a:r>
          </a:p>
        </p:txBody>
      </p:sp>
    </p:spTree>
    <p:extLst>
      <p:ext uri="{BB962C8B-B14F-4D97-AF65-F5344CB8AC3E}">
        <p14:creationId xmlns:p14="http://schemas.microsoft.com/office/powerpoint/2010/main" val="22931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6FCA8CF-CAE5-4379-B10F-3E10B38CA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Desafios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6FE0F1-D9CE-45E5-A294-3F4F94130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>
                <a:solidFill>
                  <a:schemeClr val="tx1"/>
                </a:solidFill>
              </a:rPr>
              <a:pPr/>
              <a:t>34</a:t>
            </a:fld>
            <a:endParaRPr lang="pt-BR">
              <a:solidFill>
                <a:schemeClr val="tx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84C736A-3C53-4501-92F1-6F407FDBB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49971" cy="6858000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8B92A96-C134-4F4C-8C55-29B762D282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4027722"/>
              </p:ext>
            </p:extLst>
          </p:nvPr>
        </p:nvGraphicFramePr>
        <p:xfrm>
          <a:off x="1199456" y="92918"/>
          <a:ext cx="12058253" cy="664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464199A-1024-4BE6-ACF3-9763D580D2BF}"/>
              </a:ext>
            </a:extLst>
          </p:cNvPr>
          <p:cNvGraphicFramePr/>
          <p:nvPr/>
        </p:nvGraphicFramePr>
        <p:xfrm>
          <a:off x="4877987" y="1498860"/>
          <a:ext cx="4899618" cy="3672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202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55480E0-3AFF-4081-AA85-451B25305FC3}"/>
              </a:ext>
            </a:extLst>
          </p:cNvPr>
          <p:cNvSpPr/>
          <p:nvPr/>
        </p:nvSpPr>
        <p:spPr>
          <a:xfrm>
            <a:off x="2664372" y="2475186"/>
            <a:ext cx="6939455" cy="1655380"/>
          </a:xfrm>
          <a:prstGeom prst="rect">
            <a:avLst/>
          </a:prstGeom>
          <a:solidFill>
            <a:srgbClr val="8DD6C1">
              <a:alpha val="63922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Acompanhe a </a:t>
            </a:r>
            <a:r>
              <a:rPr lang="pt-B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ABEEólica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20D49C2-D596-48DF-9667-DE7F271A5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36</a:t>
            </a:fld>
            <a:endParaRPr lang="pt-BR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8681386E-AAE2-4D28-AFF8-6A1D0201B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352" y="209550"/>
            <a:ext cx="11719383" cy="609600"/>
          </a:xfrm>
        </p:spPr>
        <p:txBody>
          <a:bodyPr/>
          <a:lstStyle/>
          <a:p>
            <a:r>
              <a:rPr lang="pt-BR" dirty="0"/>
              <a:t>Acompanhe a ABEEólica</a:t>
            </a:r>
          </a:p>
        </p:txBody>
      </p:sp>
      <p:pic>
        <p:nvPicPr>
          <p:cNvPr id="12" name="Imagem 11" descr="Recorte de Tela">
            <a:extLst>
              <a:ext uri="{FF2B5EF4-FFF2-40B4-BE49-F238E27FC236}">
                <a16:creationId xmlns:a16="http://schemas.microsoft.com/office/drawing/2014/main" id="{EF1FCD91-001C-43C9-89A9-576FBC3B1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65" y="3621490"/>
            <a:ext cx="5799070" cy="218377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3E7E522-18FE-4A1D-9F51-30768157F0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11" t="30809" r="14081" b="11866"/>
          <a:stretch/>
        </p:blipFill>
        <p:spPr>
          <a:xfrm>
            <a:off x="828777" y="896177"/>
            <a:ext cx="5745360" cy="253282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31458CE-1486-4302-B729-38753F35DABE}"/>
              </a:ext>
            </a:extLst>
          </p:cNvPr>
          <p:cNvSpPr txBox="1"/>
          <p:nvPr/>
        </p:nvSpPr>
        <p:spPr>
          <a:xfrm>
            <a:off x="5949682" y="789677"/>
            <a:ext cx="92204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Narrow" panose="020B0606020202030204" pitchFamily="34" charset="0"/>
              </a:rPr>
              <a:t>Notícias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6EDD68F-19D6-453A-B285-CA3E0ADD73C3}"/>
              </a:ext>
            </a:extLst>
          </p:cNvPr>
          <p:cNvSpPr txBox="1"/>
          <p:nvPr/>
        </p:nvSpPr>
        <p:spPr>
          <a:xfrm>
            <a:off x="5920902" y="3547829"/>
            <a:ext cx="111120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Narrow" panose="020B0606020202030204" pitchFamily="34" charset="0"/>
              </a:rPr>
              <a:t>Relatório</a:t>
            </a:r>
            <a:r>
              <a:rPr lang="pt-BR" dirty="0">
                <a:solidFill>
                  <a:schemeClr val="bg1"/>
                </a:solidFill>
                <a:latin typeface="Arial Narrow" panose="020B0606020202030204" pitchFamily="34" charset="0"/>
              </a:rPr>
              <a:t>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ED302E8-E213-4A4E-AA67-795EF85A3EBE}"/>
              </a:ext>
            </a:extLst>
          </p:cNvPr>
          <p:cNvSpPr/>
          <p:nvPr/>
        </p:nvSpPr>
        <p:spPr>
          <a:xfrm>
            <a:off x="1732161" y="380653"/>
            <a:ext cx="2074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Arial Narrow" panose="020B0606020202030204" pitchFamily="34" charset="0"/>
                <a:hlinkClick r:id="rId5"/>
              </a:rPr>
              <a:t>http://abeeolica.org.br/</a:t>
            </a:r>
            <a:endParaRPr lang="pt-BR" dirty="0">
              <a:latin typeface="Arial Narrow" panose="020B0606020202030204" pitchFamily="34" charset="0"/>
            </a:endParaRPr>
          </a:p>
          <a:p>
            <a:endParaRPr lang="pt-BR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30724FD-2558-49A9-8EFF-23CA012EBE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53" t="12769" r="41731" b="81992"/>
          <a:stretch/>
        </p:blipFill>
        <p:spPr>
          <a:xfrm>
            <a:off x="8858231" y="5014103"/>
            <a:ext cx="2074607" cy="35911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A3287ED-8F4F-4611-AFEB-7BB375C6E8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4" y="207948"/>
            <a:ext cx="646331" cy="6463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DF3D1A4-05D0-4BC6-9F7B-71EE5769BFA0}"/>
              </a:ext>
            </a:extLst>
          </p:cNvPr>
          <p:cNvGrpSpPr/>
          <p:nvPr/>
        </p:nvGrpSpPr>
        <p:grpSpPr>
          <a:xfrm>
            <a:off x="8832304" y="1046051"/>
            <a:ext cx="2074607" cy="3859577"/>
            <a:chOff x="8832304" y="1134962"/>
            <a:chExt cx="2074607" cy="3859577"/>
          </a:xfrm>
        </p:grpSpPr>
        <p:pic>
          <p:nvPicPr>
            <p:cNvPr id="14" name="Imagem 13" descr="Recorte de Tela">
              <a:extLst>
                <a:ext uri="{FF2B5EF4-FFF2-40B4-BE49-F238E27FC236}">
                  <a16:creationId xmlns:a16="http://schemas.microsoft.com/office/drawing/2014/main" id="{23C26522-98AB-4141-8FB9-5E13906A5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304" y="1164955"/>
              <a:ext cx="2057687" cy="3829584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0FEA9561-C2F9-47B8-8D52-90F560FB4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8124" t="53225" r="26375" b="19462"/>
            <a:stretch/>
          </p:blipFill>
          <p:spPr>
            <a:xfrm>
              <a:off x="8832304" y="1134962"/>
              <a:ext cx="2074607" cy="2055252"/>
            </a:xfrm>
            <a:prstGeom prst="rect">
              <a:avLst/>
            </a:prstGeom>
          </p:spPr>
        </p:pic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9BDF8F7-9494-4BA1-B325-14AC589179A9}"/>
              </a:ext>
            </a:extLst>
          </p:cNvPr>
          <p:cNvSpPr txBox="1"/>
          <p:nvPr/>
        </p:nvSpPr>
        <p:spPr>
          <a:xfrm>
            <a:off x="10550487" y="836712"/>
            <a:ext cx="80663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Narrow" panose="020B0606020202030204" pitchFamily="34" charset="0"/>
              </a:rPr>
              <a:t>Vídeos</a:t>
            </a:r>
          </a:p>
        </p:txBody>
      </p:sp>
    </p:spTree>
    <p:extLst>
      <p:ext uri="{BB962C8B-B14F-4D97-AF65-F5344CB8AC3E}">
        <p14:creationId xmlns:p14="http://schemas.microsoft.com/office/powerpoint/2010/main" val="13161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20D49C2-D596-48DF-9667-DE7F271A5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37</a:t>
            </a:fld>
            <a:endParaRPr lang="pt-BR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8681386E-AAE2-4D28-AFF8-6A1D0201B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352" y="209550"/>
            <a:ext cx="11719383" cy="609600"/>
          </a:xfrm>
        </p:spPr>
        <p:txBody>
          <a:bodyPr/>
          <a:lstStyle/>
          <a:p>
            <a:r>
              <a:rPr lang="pt-BR" dirty="0"/>
              <a:t>Acompanhe a ABEEólica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9BDF8F7-9494-4BA1-B325-14AC589179A9}"/>
              </a:ext>
            </a:extLst>
          </p:cNvPr>
          <p:cNvSpPr txBox="1"/>
          <p:nvPr/>
        </p:nvSpPr>
        <p:spPr>
          <a:xfrm>
            <a:off x="767408" y="514350"/>
            <a:ext cx="155523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Narrow" panose="020B0606020202030204" pitchFamily="34" charset="0"/>
              </a:rPr>
              <a:t>Eólica na Mídia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B28D296-6EE6-42A7-BB07-45EE0234DBEB}"/>
              </a:ext>
            </a:extLst>
          </p:cNvPr>
          <p:cNvSpPr/>
          <p:nvPr/>
        </p:nvSpPr>
        <p:spPr>
          <a:xfrm>
            <a:off x="5418336" y="4750151"/>
            <a:ext cx="6480000" cy="959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b="1" i="1" dirty="0">
                <a:latin typeface="Arial Narrow" panose="020B0606020202030204" pitchFamily="34" charset="0"/>
              </a:rPr>
              <a:t>Globo Repórter – Matéria sobre o </a:t>
            </a:r>
            <a:r>
              <a:rPr lang="pt-BR" b="1" i="1" dirty="0" err="1">
                <a:latin typeface="Arial Narrow" panose="020B0606020202030204" pitchFamily="34" charset="0"/>
              </a:rPr>
              <a:t>Piaui</a:t>
            </a:r>
            <a:r>
              <a:rPr lang="pt-BR" b="1" i="1" dirty="0">
                <a:latin typeface="Arial Narrow" panose="020B0606020202030204" pitchFamily="34" charset="0"/>
              </a:rPr>
              <a:t> </a:t>
            </a:r>
            <a:br>
              <a:rPr lang="pt-BR" i="1" dirty="0">
                <a:latin typeface="Arial Narrow" panose="020B0606020202030204" pitchFamily="34" charset="0"/>
              </a:rPr>
            </a:br>
            <a:r>
              <a:rPr lang="pt-BR" i="1" u="sng" dirty="0">
                <a:latin typeface="Arial Narrow" panose="020B0606020202030204" pitchFamily="34" charset="0"/>
                <a:hlinkClick r:id="rId3"/>
              </a:rPr>
              <a:t>http://g1.globo.com/globo-reporter/noticia/2017/11/energia-eolica-transforma-paisagem-da-chapada-do-araripe.html</a:t>
            </a:r>
            <a:r>
              <a:rPr lang="pt-BR" i="1" dirty="0">
                <a:latin typeface="Arial Narrow" panose="020B0606020202030204" pitchFamily="34" charset="0"/>
              </a:rPr>
              <a:t> </a:t>
            </a:r>
            <a:endParaRPr lang="pt-BR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5003100-3424-4223-A2AA-F509463C1C8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18107" t="13250" r="40056" b="5901"/>
          <a:stretch/>
        </p:blipFill>
        <p:spPr>
          <a:xfrm>
            <a:off x="1225415" y="2572153"/>
            <a:ext cx="3816424" cy="3137171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9DBA677-4545-42AF-B03D-A02A3FE68764}"/>
              </a:ext>
            </a:extLst>
          </p:cNvPr>
          <p:cNvGrpSpPr/>
          <p:nvPr/>
        </p:nvGrpSpPr>
        <p:grpSpPr>
          <a:xfrm>
            <a:off x="7176120" y="1025382"/>
            <a:ext cx="3972137" cy="2986864"/>
            <a:chOff x="1200378" y="1025382"/>
            <a:chExt cx="4104456" cy="356242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272793F9-A2E0-41EF-B256-0B280B6018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40" t="34650" r="36932" b="33114"/>
            <a:stretch/>
          </p:blipFill>
          <p:spPr>
            <a:xfrm>
              <a:off x="1200378" y="3434526"/>
              <a:ext cx="4104456" cy="1153284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524F1B7-7741-427F-977D-9B69568C6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066" t="12372" r="37006" b="18500"/>
            <a:stretch/>
          </p:blipFill>
          <p:spPr>
            <a:xfrm>
              <a:off x="1200378" y="1025382"/>
              <a:ext cx="4104456" cy="2473072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A41F4CB5-2F1E-44A2-95A4-8C1B16F678F2}"/>
              </a:ext>
            </a:extLst>
          </p:cNvPr>
          <p:cNvSpPr/>
          <p:nvPr/>
        </p:nvSpPr>
        <p:spPr>
          <a:xfrm>
            <a:off x="286183" y="1018850"/>
            <a:ext cx="6480000" cy="9592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b="1" i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GloboNews</a:t>
            </a:r>
            <a:r>
              <a:rPr lang="pt-BR" b="1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b="1" i="1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Míriam</a:t>
            </a:r>
            <a:r>
              <a:rPr lang="pt-BR" b="1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Leitão - 07/12 - História do Futuro: o futuro da energia - as novas fontes</a:t>
            </a:r>
            <a:r>
              <a:rPr lang="pt-BR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i="1" u="sng" dirty="0">
                <a:solidFill>
                  <a:srgbClr val="0563C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https://globosatplay.globo.com/globonews/v/6343120/</a:t>
            </a:r>
            <a:r>
              <a:rPr lang="pt-BR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03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5">
            <a:extLst>
              <a:ext uri="{FF2B5EF4-FFF2-40B4-BE49-F238E27FC236}">
                <a16:creationId xmlns:a16="http://schemas.microsoft.com/office/drawing/2014/main" id="{BD8E5408-4869-48EF-AC79-175984A03306}"/>
              </a:ext>
            </a:extLst>
          </p:cNvPr>
          <p:cNvSpPr/>
          <p:nvPr/>
        </p:nvSpPr>
        <p:spPr>
          <a:xfrm>
            <a:off x="-1" y="4594304"/>
            <a:ext cx="8077201" cy="1029162"/>
          </a:xfrm>
          <a:custGeom>
            <a:avLst/>
            <a:gdLst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8019288 w 8019288"/>
              <a:gd name="connsiteY2" fmla="*/ 1026668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7306056 w 8019288"/>
              <a:gd name="connsiteY2" fmla="*/ 1008380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7306057 w 8019288"/>
              <a:gd name="connsiteY2" fmla="*/ 1008380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7299091 w 8019288"/>
              <a:gd name="connsiteY2" fmla="*/ 1022234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  <a:gd name="connsiteX0" fmla="*/ 0 w 8019288"/>
              <a:gd name="connsiteY0" fmla="*/ 0 h 1029162"/>
              <a:gd name="connsiteX1" fmla="*/ 8019288 w 8019288"/>
              <a:gd name="connsiteY1" fmla="*/ 0 h 1029162"/>
              <a:gd name="connsiteX2" fmla="*/ 7209064 w 8019288"/>
              <a:gd name="connsiteY2" fmla="*/ 1029162 h 1029162"/>
              <a:gd name="connsiteX3" fmla="*/ 0 w 8019288"/>
              <a:gd name="connsiteY3" fmla="*/ 1026668 h 1029162"/>
              <a:gd name="connsiteX4" fmla="*/ 0 w 8019288"/>
              <a:gd name="connsiteY4" fmla="*/ 0 h 102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9288" h="1029162">
                <a:moveTo>
                  <a:pt x="0" y="0"/>
                </a:moveTo>
                <a:lnTo>
                  <a:pt x="8019288" y="0"/>
                </a:lnTo>
                <a:lnTo>
                  <a:pt x="7209064" y="1029162"/>
                </a:lnTo>
                <a:lnTo>
                  <a:pt x="0" y="1026668"/>
                </a:lnTo>
                <a:lnTo>
                  <a:pt x="0" y="0"/>
                </a:lnTo>
                <a:close/>
              </a:path>
            </a:pathLst>
          </a:custGeom>
          <a:solidFill>
            <a:srgbClr val="79CE9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OBRIGADO!</a:t>
            </a:r>
          </a:p>
        </p:txBody>
      </p:sp>
      <p:sp>
        <p:nvSpPr>
          <p:cNvPr id="3" name="Retângulo 5">
            <a:extLst>
              <a:ext uri="{FF2B5EF4-FFF2-40B4-BE49-F238E27FC236}">
                <a16:creationId xmlns:a16="http://schemas.microsoft.com/office/drawing/2014/main" id="{5E05F3E9-D46A-4A05-A1F4-002193A2F000}"/>
              </a:ext>
            </a:extLst>
          </p:cNvPr>
          <p:cNvSpPr/>
          <p:nvPr/>
        </p:nvSpPr>
        <p:spPr>
          <a:xfrm>
            <a:off x="0" y="5692741"/>
            <a:ext cx="6116782" cy="744635"/>
          </a:xfrm>
          <a:custGeom>
            <a:avLst/>
            <a:gdLst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8019288 w 8019288"/>
              <a:gd name="connsiteY2" fmla="*/ 1026668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  <a:gd name="connsiteX0" fmla="*/ 0 w 8019288"/>
              <a:gd name="connsiteY0" fmla="*/ 0 h 1026668"/>
              <a:gd name="connsiteX1" fmla="*/ 8019288 w 8019288"/>
              <a:gd name="connsiteY1" fmla="*/ 0 h 1026668"/>
              <a:gd name="connsiteX2" fmla="*/ 7306056 w 8019288"/>
              <a:gd name="connsiteY2" fmla="*/ 1008380 h 1026668"/>
              <a:gd name="connsiteX3" fmla="*/ 0 w 8019288"/>
              <a:gd name="connsiteY3" fmla="*/ 1026668 h 1026668"/>
              <a:gd name="connsiteX4" fmla="*/ 0 w 8019288"/>
              <a:gd name="connsiteY4" fmla="*/ 0 h 102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9288" h="1026668">
                <a:moveTo>
                  <a:pt x="0" y="0"/>
                </a:moveTo>
                <a:lnTo>
                  <a:pt x="8019288" y="0"/>
                </a:lnTo>
                <a:lnTo>
                  <a:pt x="7306056" y="1008380"/>
                </a:lnTo>
                <a:lnTo>
                  <a:pt x="0" y="1026668"/>
                </a:lnTo>
                <a:lnTo>
                  <a:pt x="0" y="0"/>
                </a:lnTo>
                <a:close/>
              </a:path>
            </a:pathLst>
          </a:custGeom>
          <a:solidFill>
            <a:srgbClr val="7EC49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2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ABEEólica</a:t>
            </a:r>
          </a:p>
        </p:txBody>
      </p:sp>
    </p:spTree>
    <p:extLst>
      <p:ext uri="{BB962C8B-B14F-4D97-AF65-F5344CB8AC3E}">
        <p14:creationId xmlns:p14="http://schemas.microsoft.com/office/powerpoint/2010/main" val="5022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7FF5E8B-2A43-4CF4-A59C-C287BEA9A8C1}"/>
              </a:ext>
            </a:extLst>
          </p:cNvPr>
          <p:cNvSpPr/>
          <p:nvPr/>
        </p:nvSpPr>
        <p:spPr>
          <a:xfrm>
            <a:off x="2664372" y="2475186"/>
            <a:ext cx="6939455" cy="1655380"/>
          </a:xfrm>
          <a:prstGeom prst="rect">
            <a:avLst/>
          </a:prstGeom>
          <a:solidFill>
            <a:srgbClr val="B5D774">
              <a:alpha val="63922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CONTEXTO MUNDIAL</a:t>
            </a:r>
          </a:p>
        </p:txBody>
      </p:sp>
    </p:spTree>
    <p:extLst>
      <p:ext uri="{BB962C8B-B14F-4D97-AF65-F5344CB8AC3E}">
        <p14:creationId xmlns:p14="http://schemas.microsoft.com/office/powerpoint/2010/main" val="119421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5D18AE3-25EB-4288-BD14-641266CE1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83" y="1013722"/>
            <a:ext cx="4300730" cy="4359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03B7751-5FB6-4C5A-9B0C-C2AC239D6AA1}"/>
              </a:ext>
            </a:extLst>
          </p:cNvPr>
          <p:cNvSpPr txBox="1"/>
          <p:nvPr/>
        </p:nvSpPr>
        <p:spPr>
          <a:xfrm>
            <a:off x="7064683" y="650609"/>
            <a:ext cx="44644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750"/>
              </a:spcBef>
            </a:pPr>
            <a:r>
              <a:rPr lang="pt-BR" sz="2000" b="1" dirty="0">
                <a:solidFill>
                  <a:srgbClr val="0A4663"/>
                </a:solidFill>
                <a:latin typeface="Arial Narrow" panose="020B0606020202030204" pitchFamily="34" charset="0"/>
              </a:rPr>
              <a:t>CAPACIDADE INSTALADA NOVA</a:t>
            </a:r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4D83C17-C837-4E9A-9FAC-1ACBA1A6902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92188" y="133338"/>
            <a:ext cx="10207625" cy="609600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None/>
            </a:pPr>
            <a:r>
              <a:rPr lang="pt-BR" sz="3000" b="1" dirty="0">
                <a:solidFill>
                  <a:srgbClr val="0A4663"/>
                </a:solidFill>
                <a:latin typeface="Arial Narrow" panose="020B0606020202030204" pitchFamily="34" charset="0"/>
              </a:rPr>
              <a:t>TRAJETÓRIA MUNDIAL</a:t>
            </a:r>
          </a:p>
        </p:txBody>
      </p:sp>
      <p:sp>
        <p:nvSpPr>
          <p:cNvPr id="34" name="Espaço Reservado para Rodapé 33">
            <a:extLst>
              <a:ext uri="{FF2B5EF4-FFF2-40B4-BE49-F238E27FC236}">
                <a16:creationId xmlns:a16="http://schemas.microsoft.com/office/drawing/2014/main" id="{CA2396D2-A0F8-4950-A6E1-77CFDC8F728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935413" y="6597352"/>
            <a:ext cx="4321175" cy="215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t-BR" sz="11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Fonte: GWEC | </a:t>
            </a:r>
            <a:r>
              <a:rPr lang="pt-BR" sz="11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ABEEólica</a:t>
            </a:r>
            <a:r>
              <a:rPr lang="pt-BR" sz="11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 (2018)</a:t>
            </a:r>
          </a:p>
        </p:txBody>
      </p:sp>
      <p:sp>
        <p:nvSpPr>
          <p:cNvPr id="14" name="Espaço Reservado para Número de Slide 3">
            <a:extLst>
              <a:ext uri="{FF2B5EF4-FFF2-40B4-BE49-F238E27FC236}">
                <a16:creationId xmlns:a16="http://schemas.microsoft.com/office/drawing/2014/main" id="{3D6FE5B6-1B0E-4E62-9C45-4FDBDF4BA347}"/>
              </a:ext>
            </a:extLst>
          </p:cNvPr>
          <p:cNvSpPr txBox="1">
            <a:spLocks/>
          </p:cNvSpPr>
          <p:nvPr/>
        </p:nvSpPr>
        <p:spPr>
          <a:xfrm>
            <a:off x="11628336" y="6630195"/>
            <a:ext cx="54000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pt-BR"/>
            </a:defPPr>
            <a:lvl1pPr algn="r">
              <a:defRPr sz="110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622603-C42D-49CE-92AF-7F718A9AE094}" type="slidenum">
              <a:rPr lang="pt-BR"/>
              <a:pPr/>
              <a:t>5</a:t>
            </a:fld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BF74D54-0130-4CF8-A8B8-B62DFB3D7A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864" y="4293096"/>
            <a:ext cx="201336" cy="13730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629C391-906F-4423-8574-92526F90E838}"/>
              </a:ext>
            </a:extLst>
          </p:cNvPr>
          <p:cNvSpPr txBox="1"/>
          <p:nvPr/>
        </p:nvSpPr>
        <p:spPr>
          <a:xfrm>
            <a:off x="878845" y="644390"/>
            <a:ext cx="44644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750"/>
              </a:spcBef>
            </a:pPr>
            <a:r>
              <a:rPr lang="pt-BR" sz="2000" b="1" dirty="0">
                <a:solidFill>
                  <a:srgbClr val="0A4663"/>
                </a:solidFill>
                <a:latin typeface="Arial Narrow" panose="020B0606020202030204" pitchFamily="34" charset="0"/>
              </a:rPr>
              <a:t>CAPACIDADE INSTALADA TOTAL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755E034-8461-4C5F-8105-2B21372FB93F}"/>
              </a:ext>
            </a:extLst>
          </p:cNvPr>
          <p:cNvSpPr txBox="1"/>
          <p:nvPr/>
        </p:nvSpPr>
        <p:spPr>
          <a:xfrm>
            <a:off x="2368597" y="4414365"/>
            <a:ext cx="2724841" cy="730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Linha</a:t>
            </a:r>
            <a:r>
              <a:rPr lang="en-US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do Tempo </a:t>
            </a:r>
            <a:r>
              <a:rPr lang="en-US" sz="2000" b="1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Brasileira</a:t>
            </a:r>
            <a:endParaRPr lang="en-US" sz="20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9B3D761-FBF0-440E-A989-8F9735E663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346" y="1013723"/>
            <a:ext cx="4205495" cy="4359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23A54DC-1F3A-4B9C-AF35-9E50FD4602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36" y="4779453"/>
            <a:ext cx="201336" cy="137306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015FAA0D-2B09-4E40-938C-8C38E28AF997}"/>
              </a:ext>
            </a:extLst>
          </p:cNvPr>
          <p:cNvGraphicFramePr/>
          <p:nvPr/>
        </p:nvGraphicFramePr>
        <p:xfrm>
          <a:off x="321093" y="5173701"/>
          <a:ext cx="5580000" cy="158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A9CB2E6E-2259-4458-9C88-4AC90F109A78}"/>
              </a:ext>
            </a:extLst>
          </p:cNvPr>
          <p:cNvGraphicFramePr/>
          <p:nvPr/>
        </p:nvGraphicFramePr>
        <p:xfrm>
          <a:off x="6454848" y="5178710"/>
          <a:ext cx="5580000" cy="158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9529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55480E0-3AFF-4081-AA85-451B25305FC3}"/>
              </a:ext>
            </a:extLst>
          </p:cNvPr>
          <p:cNvSpPr/>
          <p:nvPr/>
        </p:nvSpPr>
        <p:spPr>
          <a:xfrm>
            <a:off x="2664372" y="2475186"/>
            <a:ext cx="6939455" cy="1655380"/>
          </a:xfrm>
          <a:prstGeom prst="rect">
            <a:avLst/>
          </a:prstGeom>
          <a:solidFill>
            <a:srgbClr val="8DD6C1">
              <a:alpha val="63922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CONTEXTO BRASILEIRO</a:t>
            </a:r>
          </a:p>
        </p:txBody>
      </p:sp>
    </p:spTree>
    <p:extLst>
      <p:ext uri="{BB962C8B-B14F-4D97-AF65-F5344CB8AC3E}">
        <p14:creationId xmlns:p14="http://schemas.microsoft.com/office/powerpoint/2010/main" val="290264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DBCA720-8CAD-4227-8EF2-36F974FE8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4F018A-2E1B-436C-90A4-2B4FD2429E3C}"/>
              </a:ext>
            </a:extLst>
          </p:cNvPr>
          <p:cNvSpPr txBox="1">
            <a:spLocks/>
          </p:cNvSpPr>
          <p:nvPr/>
        </p:nvSpPr>
        <p:spPr>
          <a:xfrm>
            <a:off x="263352" y="209550"/>
            <a:ext cx="11719383" cy="609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sz="30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Potencial Eólico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3F0F55-08DA-48DE-B57F-E8447EBFB3E8}"/>
              </a:ext>
            </a:extLst>
          </p:cNvPr>
          <p:cNvSpPr txBox="1"/>
          <p:nvPr/>
        </p:nvSpPr>
        <p:spPr>
          <a:xfrm>
            <a:off x="1566948" y="1327174"/>
            <a:ext cx="3843168" cy="420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t-BR" sz="1500" b="1" dirty="0">
                <a:solidFill>
                  <a:prstClr val="black"/>
                </a:solidFill>
                <a:latin typeface="Arial Narrow" panose="020B0606020202030204" pitchFamily="34" charset="0"/>
              </a:rPr>
              <a:t>Estados Brasileiros que possuem atlas Eólico: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prstClr val="black"/>
                </a:solidFill>
                <a:latin typeface="Arial Narrow" panose="020B0606020202030204" pitchFamily="34" charset="0"/>
              </a:rPr>
              <a:t>Alagoas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prstClr val="black"/>
                </a:solidFill>
                <a:latin typeface="Arial Narrow" panose="020B0606020202030204" pitchFamily="34" charset="0"/>
              </a:rPr>
              <a:t>Bahia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prstClr val="black"/>
                </a:solidFill>
                <a:latin typeface="Arial Narrow" panose="020B0606020202030204" pitchFamily="34" charset="0"/>
              </a:rPr>
              <a:t>Ceará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prstClr val="black"/>
                </a:solidFill>
                <a:latin typeface="Arial Narrow" panose="020B0606020202030204" pitchFamily="34" charset="0"/>
              </a:rPr>
              <a:t>Espirito Santo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prstClr val="black"/>
                </a:solidFill>
                <a:latin typeface="Arial Narrow" panose="020B0606020202030204" pitchFamily="34" charset="0"/>
              </a:rPr>
              <a:t>Minas Gerais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prstClr val="black"/>
                </a:solidFill>
                <a:latin typeface="Arial Narrow" panose="020B0606020202030204" pitchFamily="34" charset="0"/>
              </a:rPr>
              <a:t>Paraíba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prstClr val="black"/>
                </a:solidFill>
                <a:latin typeface="Arial Narrow" panose="020B0606020202030204" pitchFamily="34" charset="0"/>
              </a:rPr>
              <a:t>Paraná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prstClr val="black"/>
                </a:solidFill>
                <a:latin typeface="Arial Narrow" panose="020B0606020202030204" pitchFamily="34" charset="0"/>
              </a:rPr>
              <a:t>Rio de Janeiro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prstClr val="black"/>
                </a:solidFill>
                <a:latin typeface="Arial Narrow" panose="020B0606020202030204" pitchFamily="34" charset="0"/>
              </a:rPr>
              <a:t>Rio Grande do Norte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prstClr val="black"/>
                </a:solidFill>
                <a:latin typeface="Arial Narrow" panose="020B0606020202030204" pitchFamily="34" charset="0"/>
              </a:rPr>
              <a:t>Rio Grande do Sul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1500" dirty="0">
                <a:solidFill>
                  <a:prstClr val="black"/>
                </a:solidFill>
                <a:latin typeface="Arial Narrow" panose="020B0606020202030204" pitchFamily="34" charset="0"/>
              </a:rPr>
              <a:t>São Paulo</a:t>
            </a:r>
          </a:p>
        </p:txBody>
      </p:sp>
      <p:sp>
        <p:nvSpPr>
          <p:cNvPr id="10" name="Espaço Reservado para Rodapé 5">
            <a:extLst>
              <a:ext uri="{FF2B5EF4-FFF2-40B4-BE49-F238E27FC236}">
                <a16:creationId xmlns:a16="http://schemas.microsoft.com/office/drawing/2014/main" id="{6646E1C0-D0A9-4617-9B87-7A934EE1A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6000" y="6630195"/>
            <a:ext cx="4320000" cy="216000"/>
          </a:xfrm>
        </p:spPr>
        <p:txBody>
          <a:bodyPr/>
          <a:lstStyle/>
          <a:p>
            <a:r>
              <a:rPr lang="pt-BR" dirty="0"/>
              <a:t>Fonte: Atlas Brasileiro 2014</a:t>
            </a:r>
          </a:p>
        </p:txBody>
      </p:sp>
      <p:pic>
        <p:nvPicPr>
          <p:cNvPr id="8" name="Espaço Reservado para Conteúdo 7" descr="Recorte de Tela">
            <a:extLst>
              <a:ext uri="{FF2B5EF4-FFF2-40B4-BE49-F238E27FC236}">
                <a16:creationId xmlns:a16="http://schemas.microsoft.com/office/drawing/2014/main" id="{5B77F01C-C25C-4498-B7CE-C6379B108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1455903"/>
            <a:ext cx="6624736" cy="486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133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0833825-DF68-4032-BA36-A676C88AB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4" name="Retângulo: Cantos Diagonais Recortados 3">
            <a:extLst>
              <a:ext uri="{FF2B5EF4-FFF2-40B4-BE49-F238E27FC236}">
                <a16:creationId xmlns:a16="http://schemas.microsoft.com/office/drawing/2014/main" id="{A38A08BA-67C5-41BC-AD10-C311D5196396}"/>
              </a:ext>
            </a:extLst>
          </p:cNvPr>
          <p:cNvSpPr/>
          <p:nvPr/>
        </p:nvSpPr>
        <p:spPr>
          <a:xfrm>
            <a:off x="8052792" y="1083023"/>
            <a:ext cx="3960440" cy="1584176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C53B67-DFD8-4482-8C75-50433FD0B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27213" r="21154" b="9196"/>
          <a:stretch/>
        </p:blipFill>
        <p:spPr bwMode="auto">
          <a:xfrm>
            <a:off x="-1" y="692696"/>
            <a:ext cx="7968189" cy="526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3BBF0324-4D70-4CBB-81EE-0CDD81703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352" y="209550"/>
            <a:ext cx="11719383" cy="609600"/>
          </a:xfrm>
        </p:spPr>
        <p:txBody>
          <a:bodyPr/>
          <a:lstStyle/>
          <a:p>
            <a:r>
              <a:rPr lang="pt-BR" dirty="0"/>
              <a:t> Mapeamento e Arrendamento/Compra das Propriedades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C671F50-DD53-4633-8B4B-E7457E001679}"/>
              </a:ext>
            </a:extLst>
          </p:cNvPr>
          <p:cNvSpPr txBox="1"/>
          <p:nvPr/>
        </p:nvSpPr>
        <p:spPr>
          <a:xfrm>
            <a:off x="8283104" y="1150254"/>
            <a:ext cx="3730128" cy="1433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500" dirty="0">
                <a:latin typeface="Arial Narrow" panose="020B0606020202030204" pitchFamily="34" charset="0"/>
              </a:rPr>
              <a:t>Localização das áreas com potencial;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500" dirty="0">
                <a:latin typeface="Arial Narrow" panose="020B0606020202030204" pitchFamily="34" charset="0"/>
              </a:rPr>
              <a:t>Delimitação das áreas;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500" dirty="0">
                <a:latin typeface="Arial Narrow" panose="020B0606020202030204" pitchFamily="34" charset="0"/>
              </a:rPr>
              <a:t>Contratos de arrendamento;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500" dirty="0">
                <a:latin typeface="Arial Narrow" panose="020B0606020202030204" pitchFamily="34" charset="0"/>
              </a:rPr>
              <a:t>Regularização fundiária.</a:t>
            </a:r>
          </a:p>
        </p:txBody>
      </p:sp>
      <p:pic>
        <p:nvPicPr>
          <p:cNvPr id="3076" name="Picture 4" descr="Imagem relacionada">
            <a:extLst>
              <a:ext uri="{FF2B5EF4-FFF2-40B4-BE49-F238E27FC236}">
                <a16:creationId xmlns:a16="http://schemas.microsoft.com/office/drawing/2014/main" id="{5E34B02D-AC64-44E8-947B-144B06A6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039" y="1013506"/>
            <a:ext cx="4635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3F052D51-8160-46C4-A6E5-F81C4B12F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t="33352" r="23955" b="19650"/>
          <a:stretch/>
        </p:blipFill>
        <p:spPr bwMode="auto">
          <a:xfrm>
            <a:off x="4057489" y="1502970"/>
            <a:ext cx="7971602" cy="444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DBCA720-8CAD-4227-8EF2-36F974FE8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622603-C42D-49CE-92AF-7F718A9AE094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6" name="Retângulo: Cantos Diagonais Arredondados 5">
            <a:extLst>
              <a:ext uri="{FF2B5EF4-FFF2-40B4-BE49-F238E27FC236}">
                <a16:creationId xmlns:a16="http://schemas.microsoft.com/office/drawing/2014/main" id="{AB7A5B07-EE74-4B32-9D40-3FA8D08E54CD}"/>
              </a:ext>
            </a:extLst>
          </p:cNvPr>
          <p:cNvSpPr/>
          <p:nvPr/>
        </p:nvSpPr>
        <p:spPr>
          <a:xfrm>
            <a:off x="1647503" y="977631"/>
            <a:ext cx="4232473" cy="1192362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4F018A-2E1B-436C-90A4-2B4FD2429E3C}"/>
              </a:ext>
            </a:extLst>
          </p:cNvPr>
          <p:cNvSpPr txBox="1">
            <a:spLocks/>
          </p:cNvSpPr>
          <p:nvPr/>
        </p:nvSpPr>
        <p:spPr>
          <a:xfrm>
            <a:off x="263352" y="209550"/>
            <a:ext cx="11719383" cy="609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sz="30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Medições de Vento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1192921-B215-4B04-8807-4A46D4941EBF}"/>
              </a:ext>
            </a:extLst>
          </p:cNvPr>
          <p:cNvSpPr txBox="1"/>
          <p:nvPr/>
        </p:nvSpPr>
        <p:spPr>
          <a:xfrm>
            <a:off x="5879976" y="6384530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prstClr val="black"/>
                </a:solidFill>
                <a:latin typeface="Calibri"/>
              </a:rPr>
              <a:t>* 1 Torre certifica uma circunferência de até 10 km</a:t>
            </a:r>
          </a:p>
          <a:p>
            <a:pPr>
              <a:defRPr/>
            </a:pPr>
            <a:r>
              <a:rPr lang="pt-BR" sz="1200" dirty="0">
                <a:solidFill>
                  <a:prstClr val="black"/>
                </a:solidFill>
                <a:latin typeface="Calibri"/>
              </a:rPr>
              <a:t>** Tempo mínimo de medição para participação no ACR/ACL: 3 anos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52CB34-FFFD-4862-B16C-EEF0B5E0588D}"/>
              </a:ext>
            </a:extLst>
          </p:cNvPr>
          <p:cNvSpPr txBox="1"/>
          <p:nvPr/>
        </p:nvSpPr>
        <p:spPr>
          <a:xfrm>
            <a:off x="1676078" y="991919"/>
            <a:ext cx="4405635" cy="1087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500" dirty="0">
                <a:latin typeface="Arial Narrow" panose="020B0606020202030204" pitchFamily="34" charset="0"/>
              </a:rPr>
              <a:t>Analise dos ventos;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500" dirty="0">
                <a:latin typeface="Arial Narrow" panose="020B0606020202030204" pitchFamily="34" charset="0"/>
              </a:rPr>
              <a:t>Instalação de torres anemométricas;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500" dirty="0">
                <a:latin typeface="Arial Narrow" panose="020B0606020202030204" pitchFamily="34" charset="0"/>
              </a:rPr>
              <a:t>Medições realizadas no período de 3 anos.</a:t>
            </a:r>
          </a:p>
        </p:txBody>
      </p:sp>
      <p:pic>
        <p:nvPicPr>
          <p:cNvPr id="4102" name="Picture 6" descr="Resultado de imagem para rosa ventos png">
            <a:extLst>
              <a:ext uri="{FF2B5EF4-FFF2-40B4-BE49-F238E27FC236}">
                <a16:creationId xmlns:a16="http://schemas.microsoft.com/office/drawing/2014/main" id="{FF7295E2-5955-464D-9ACF-6692EC411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252" y="5946375"/>
            <a:ext cx="89208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1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undo branco">
  <a:themeElements>
    <a:clrScheme name="Personalizada 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1C6294"/>
      </a:hlink>
      <a:folHlink>
        <a:srgbClr val="B26B02"/>
      </a:folHlink>
    </a:clrScheme>
    <a:fontScheme name="Personalizada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O PPT_ABEEolica2018_NAOSALVAR" id="{5733D469-4B0B-472F-9AAE-AB7ECBDCD5C2}" vid="{A51A5A2D-A3A8-4CB6-9162-D0BFF08B6C89}"/>
    </a:ext>
  </a:extLst>
</a:theme>
</file>

<file path=ppt/theme/theme2.xml><?xml version="1.0" encoding="utf-8"?>
<a:theme xmlns:a="http://schemas.openxmlformats.org/drawingml/2006/main" name="1_Fundo bran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O PPT_ABEEolica2018_NAOSALVAR" id="{5733D469-4B0B-472F-9AAE-AB7ECBDCD5C2}" vid="{A51A5A2D-A3A8-4CB6-9162-D0BFF08B6C89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5522</TotalTime>
  <Words>1362</Words>
  <Application>Microsoft Office PowerPoint</Application>
  <PresentationFormat>Widescreen</PresentationFormat>
  <Paragraphs>304</Paragraphs>
  <Slides>38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38</vt:i4>
      </vt:variant>
    </vt:vector>
  </HeadingPairs>
  <TitlesOfParts>
    <vt:vector size="48" baseType="lpstr">
      <vt:lpstr>Arial</vt:lpstr>
      <vt:lpstr>Arial Narrow</vt:lpstr>
      <vt:lpstr>Arial Nova Light</vt:lpstr>
      <vt:lpstr>Calibri</vt:lpstr>
      <vt:lpstr>Verdana</vt:lpstr>
      <vt:lpstr>Webdings</vt:lpstr>
      <vt:lpstr>Wingdings</vt:lpstr>
      <vt:lpstr>Wingdings 2</vt:lpstr>
      <vt:lpstr>Fundo branco</vt:lpstr>
      <vt:lpstr>1_Fundo branco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ABEEólica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Selma Bellini</dc:creator>
  <cp:lastModifiedBy>Sandro Kiyoshi Yamamoto</cp:lastModifiedBy>
  <cp:revision>652</cp:revision>
  <cp:lastPrinted>2016-11-07T16:11:03Z</cp:lastPrinted>
  <dcterms:created xsi:type="dcterms:W3CDTF">2016-06-16T19:41:23Z</dcterms:created>
  <dcterms:modified xsi:type="dcterms:W3CDTF">2019-11-20T12:56:33Z</dcterms:modified>
</cp:coreProperties>
</file>