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145707545" r:id="rId6"/>
    <p:sldId id="2147478042" r:id="rId7"/>
    <p:sldId id="2147478045" r:id="rId8"/>
    <p:sldId id="2147478043" r:id="rId9"/>
    <p:sldId id="3465" r:id="rId10"/>
    <p:sldId id="3459" r:id="rId11"/>
    <p:sldId id="2147469916" r:id="rId12"/>
    <p:sldId id="2147478044" r:id="rId13"/>
    <p:sldId id="2147478041" r:id="rId14"/>
    <p:sldId id="2147478021" r:id="rId15"/>
    <p:sldId id="2147478040" r:id="rId16"/>
    <p:sldId id="2147469920" r:id="rId17"/>
    <p:sldId id="2147469935" r:id="rId18"/>
    <p:sldId id="2145707548" r:id="rId19"/>
  </p:sldIdLst>
  <p:sldSz cx="1218723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477ECA-1D2A-C958-850F-4F12E9EAA2EB}" name="Dutra, Eduardo C SBRASEP-FX/U" initials="DECSF" userId="S::Eduardo.Dutra@shell.com::236537d9-db27-4375-a1ec-200adab39a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7B"/>
    <a:srgbClr val="7FC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323" autoAdjust="0"/>
  </p:normalViewPr>
  <p:slideViewPr>
    <p:cSldViewPr>
      <p:cViewPr varScale="1">
        <p:scale>
          <a:sx n="90" d="100"/>
          <a:sy n="90" d="100"/>
        </p:scale>
        <p:origin x="72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8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7251-D23B-4DAE-904C-DF33D30E270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C3C9-F42F-40FF-ADBF-870248AA4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56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CEFDD-2C69-40BE-B0BC-C15AEB647059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216F2-1EDC-4F92-A363-08FCB36CD7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8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7713"/>
            <a:ext cx="6621462" cy="3725862"/>
          </a:xfrm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34A7622-DEFB-B6EE-B9F1-BCA00628C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3A4CC-1C4A-4F0D-8E0A-F5F654A356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03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3A4CC-1C4A-4F0D-8E0A-F5F654A356E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3A4CC-1C4A-4F0D-8E0A-F5F654A356E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52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3A4CC-1C4A-4F0D-8E0A-F5F654A356E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6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02FA-56C6-C719-1D69-3097ACC6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ECC3EA-A921-F44B-5BEE-27B93F202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D7F5975-2C3E-8F7C-EBC0-8AB604AA7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37C8AB-E4FF-4EF1-ACC3-40DA60E38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3A4CC-1C4A-4F0D-8E0A-F5F654A356E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1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3A4CC-1C4A-4F0D-8E0A-F5F654A356E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28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BC224-9837-9432-9824-0D0B76FC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F81D78C-02F8-B327-BF19-3CDACADEC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7A7648-AFFE-FF05-3469-1D644C8E0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934A00-C6E6-78F4-6B97-51B921AF5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216F2-1EDC-4F92-A363-08FCB36CD75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Calibri"/>
                <a:sym typeface="Calibri" panose="020F0502020204030204" pitchFamily="34" charset="0"/>
              </a:rPr>
              <a:pPr marL="0" marR="0" lvl="0" indent="0" algn="r" defTabSz="4571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Calibri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3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72B55-DD9C-0F28-A9D2-268A6B78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A74F5EE-743A-E2CB-9B97-0AD19AEA5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148FE56-71AA-1396-F420-8D7E94E61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5BBDA3-9220-206F-0E1C-21E7A7B8E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3A4CC-1C4A-4F0D-8E0A-F5F654A356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33107" y="764704"/>
            <a:ext cx="2439173" cy="630159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dirty="0" err="1">
                <a:solidFill>
                  <a:srgbClr val="00517D"/>
                </a:solidFill>
                <a:latin typeface="Trebuchet MS" pitchFamily="34" charset="0"/>
                <a:sym typeface="Trebuchet MS" pitchFamily="34" charset="0"/>
              </a:rPr>
              <a:t>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97" y="246067"/>
            <a:ext cx="1240940" cy="10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Rectangle"/>
          <p:cNvSpPr>
            <a:spLocks noChangeArrowheads="1"/>
          </p:cNvSpPr>
          <p:nvPr userDrawn="1"/>
        </p:nvSpPr>
        <p:spPr bwMode="auto">
          <a:xfrm>
            <a:off x="2772280" y="1091406"/>
            <a:ext cx="7248074" cy="23019"/>
          </a:xfrm>
          <a:prstGeom prst="rect">
            <a:avLst/>
          </a:prstGeom>
          <a:gradFill rotWithShape="0">
            <a:gsLst>
              <a:gs pos="0">
                <a:srgbClr val="00527B"/>
              </a:gs>
              <a:gs pos="100000">
                <a:srgbClr val="7FC242"/>
              </a:gs>
            </a:gsLst>
            <a:lin ang="186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>
              <a:spcBef>
                <a:spcPts val="1400"/>
              </a:spcBef>
              <a:buSzPct val="100000"/>
              <a:buFont typeface="Arial" pitchFamily="34" charset="0"/>
              <a:buChar char="»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825500">
              <a:spcBef>
                <a:spcPts val="1400"/>
              </a:spcBef>
              <a:buSzPct val="100000"/>
              <a:buFont typeface="Arial" pitchFamily="34" charset="0"/>
              <a:buChar char="–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825500">
              <a:spcBef>
                <a:spcPts val="1400"/>
              </a:spcBef>
              <a:buSzPct val="100000"/>
              <a:buFont typeface="Arial" pitchFamily="34" charset="0"/>
              <a:buChar char="•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825500">
              <a:spcBef>
                <a:spcPts val="1400"/>
              </a:spcBef>
              <a:buSzPct val="100000"/>
              <a:buFont typeface="Arial" pitchFamily="34" charset="0"/>
              <a:buChar char="–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825500">
              <a:spcBef>
                <a:spcPts val="1400"/>
              </a:spcBef>
              <a:buSzPct val="100000"/>
              <a:buFont typeface="Arial" pitchFamily="34" charset="0"/>
              <a:buChar char="»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25500" eaLnBrk="0" fontAlgn="base" hangingPunct="0">
              <a:spcBef>
                <a:spcPts val="14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8788" y="4800602"/>
            <a:ext cx="73123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8788" y="612777"/>
            <a:ext cx="73123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8788" y="5367338"/>
            <a:ext cx="73123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24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4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>
            <a:spLocks noChangeArrowheads="1"/>
          </p:cNvSpPr>
          <p:nvPr userDrawn="1"/>
        </p:nvSpPr>
        <p:spPr bwMode="auto">
          <a:xfrm flipH="1">
            <a:off x="573089" y="422178"/>
            <a:ext cx="22225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0" y="274575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79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>
            <a:spLocks noChangeArrowheads="1"/>
          </p:cNvSpPr>
          <p:nvPr userDrawn="1"/>
        </p:nvSpPr>
        <p:spPr bwMode="auto">
          <a:xfrm flipH="1">
            <a:off x="573089" y="422178"/>
            <a:ext cx="22225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0" y="274575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79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>
            <a:spLocks noChangeArrowheads="1"/>
          </p:cNvSpPr>
          <p:nvPr userDrawn="1"/>
        </p:nvSpPr>
        <p:spPr bwMode="auto">
          <a:xfrm flipH="1">
            <a:off x="573089" y="422178"/>
            <a:ext cx="22225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0" y="274575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79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>
            <a:spLocks noChangeArrowheads="1"/>
          </p:cNvSpPr>
          <p:nvPr userDrawn="1"/>
        </p:nvSpPr>
        <p:spPr bwMode="auto">
          <a:xfrm flipH="1">
            <a:off x="573089" y="422178"/>
            <a:ext cx="22225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0" y="274575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79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>
            <a:spLocks noChangeArrowheads="1"/>
          </p:cNvSpPr>
          <p:nvPr userDrawn="1"/>
        </p:nvSpPr>
        <p:spPr bwMode="auto">
          <a:xfrm flipH="1">
            <a:off x="573089" y="422178"/>
            <a:ext cx="22225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0" y="274575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798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97740C1-1D18-4920-B146-09CA5952B30D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553822" y="421483"/>
            <a:ext cx="23010" cy="893763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599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B658CB-21F1-4387-8049-5292E3BAD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076" y="360363"/>
            <a:ext cx="403068" cy="6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6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9813" y="2256000"/>
            <a:ext cx="5181975" cy="1248000"/>
          </a:xfrm>
        </p:spPr>
        <p:txBody>
          <a:bodyPr>
            <a:normAutofit/>
          </a:bodyPr>
          <a:lstStyle>
            <a:lvl1pPr marL="0" marR="0" indent="0" algn="ctr" defTabSz="9139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199" b="1" i="0">
                <a:solidFill>
                  <a:srgbClr val="00517D"/>
                </a:solidFill>
                <a:latin typeface="Trebuchet MS" panose="020B0603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70756E5-88D1-4822-9F75-AA6D1BE32283}"/>
              </a:ext>
            </a:extLst>
          </p:cNvPr>
          <p:cNvGrpSpPr/>
          <p:nvPr userDrawn="1"/>
        </p:nvGrpSpPr>
        <p:grpSpPr>
          <a:xfrm>
            <a:off x="6118500" y="823718"/>
            <a:ext cx="5284563" cy="5197572"/>
            <a:chOff x="5589563" y="1039740"/>
            <a:chExt cx="5284563" cy="5197572"/>
          </a:xfrm>
        </p:grpSpPr>
        <p:pic>
          <p:nvPicPr>
            <p:cNvPr id="11" name="Imagem 10" descr="Navio na água&#10;&#10;Descrição gerada automaticamente">
              <a:extLst>
                <a:ext uri="{FF2B5EF4-FFF2-40B4-BE49-F238E27FC236}">
                  <a16:creationId xmlns:a16="http://schemas.microsoft.com/office/drawing/2014/main" id="{29E8A750-51D3-408C-A0D2-EED76559D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3" t="21839" r="41809" b="28401"/>
            <a:stretch/>
          </p:blipFill>
          <p:spPr>
            <a:xfrm>
              <a:off x="7155859" y="1039740"/>
              <a:ext cx="1418248" cy="2664295"/>
            </a:xfrm>
            <a:prstGeom prst="rect">
              <a:avLst/>
            </a:prstGeom>
          </p:spPr>
        </p:pic>
        <p:pic>
          <p:nvPicPr>
            <p:cNvPr id="12" name="Imagem 11" descr="Navio na água&#10;&#10;Descrição gerada automaticamente">
              <a:extLst>
                <a:ext uri="{FF2B5EF4-FFF2-40B4-BE49-F238E27FC236}">
                  <a16:creationId xmlns:a16="http://schemas.microsoft.com/office/drawing/2014/main" id="{2F41B3DD-34D3-47F6-A484-B75527CC6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2" t="72500" r="42402" b="12974"/>
            <a:stretch/>
          </p:blipFill>
          <p:spPr>
            <a:xfrm>
              <a:off x="5589563" y="3753761"/>
              <a:ext cx="2984544" cy="777808"/>
            </a:xfrm>
            <a:prstGeom prst="rect">
              <a:avLst/>
            </a:prstGeom>
          </p:spPr>
        </p:pic>
        <p:pic>
          <p:nvPicPr>
            <p:cNvPr id="13" name="Imagem 12" descr="Relógio de ponteiros&#10;&#10;Descrição gerada automaticamente com confiança média">
              <a:extLst>
                <a:ext uri="{FF2B5EF4-FFF2-40B4-BE49-F238E27FC236}">
                  <a16:creationId xmlns:a16="http://schemas.microsoft.com/office/drawing/2014/main" id="{3441539F-D771-4EEB-814A-14CD5423C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90" r="12273" b="47889"/>
            <a:stretch/>
          </p:blipFill>
          <p:spPr>
            <a:xfrm>
              <a:off x="9312396" y="1269716"/>
              <a:ext cx="1065613" cy="931990"/>
            </a:xfrm>
            <a:prstGeom prst="rect">
              <a:avLst/>
            </a:prstGeom>
          </p:spPr>
        </p:pic>
        <p:pic>
          <p:nvPicPr>
            <p:cNvPr id="14" name="Imagem 13" descr="Uma imagem contendo estacionado, banco, perto&#10;&#10;Descrição gerada automaticamente">
              <a:extLst>
                <a:ext uri="{FF2B5EF4-FFF2-40B4-BE49-F238E27FC236}">
                  <a16:creationId xmlns:a16="http://schemas.microsoft.com/office/drawing/2014/main" id="{6197728D-F4FB-4B9F-B502-0E72973E9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62" t="63000" r="7599" b="8429"/>
            <a:stretch/>
          </p:blipFill>
          <p:spPr>
            <a:xfrm>
              <a:off x="9312396" y="4357248"/>
              <a:ext cx="1561730" cy="576064"/>
            </a:xfrm>
            <a:prstGeom prst="rect">
              <a:avLst/>
            </a:prstGeom>
          </p:spPr>
        </p:pic>
        <p:pic>
          <p:nvPicPr>
            <p:cNvPr id="15" name="Imagem 14" descr="Uma imagem contendo eletrodoméstico, fogão, aparelho&#10;&#10;Descrição gerada automaticamente">
              <a:extLst>
                <a:ext uri="{FF2B5EF4-FFF2-40B4-BE49-F238E27FC236}">
                  <a16:creationId xmlns:a16="http://schemas.microsoft.com/office/drawing/2014/main" id="{17508453-9F74-4B6D-A569-8CDAF0518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" t="16138" r="51444" b="-3"/>
            <a:stretch/>
          </p:blipFill>
          <p:spPr>
            <a:xfrm>
              <a:off x="5958000" y="4581295"/>
              <a:ext cx="878962" cy="1138964"/>
            </a:xfrm>
            <a:prstGeom prst="rect">
              <a:avLst/>
            </a:prstGeom>
          </p:spPr>
        </p:pic>
        <p:pic>
          <p:nvPicPr>
            <p:cNvPr id="16" name="Imagem 15" descr="Uma imagem contendo eletrodoméstico, fogão, aparelho&#10;&#10;Descrição gerada automaticamente">
              <a:extLst>
                <a:ext uri="{FF2B5EF4-FFF2-40B4-BE49-F238E27FC236}">
                  <a16:creationId xmlns:a16="http://schemas.microsoft.com/office/drawing/2014/main" id="{5C862BCD-2FDB-4AD4-B156-606474F92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1" t="16137" r="280" b="-3"/>
            <a:stretch/>
          </p:blipFill>
          <p:spPr>
            <a:xfrm>
              <a:off x="6885441" y="4581295"/>
              <a:ext cx="882188" cy="1138963"/>
            </a:xfrm>
            <a:prstGeom prst="rect">
              <a:avLst/>
            </a:prstGeom>
          </p:spPr>
        </p:pic>
        <p:pic>
          <p:nvPicPr>
            <p:cNvPr id="17" name="Imagem 16" descr="Relógio de ponteiros&#10;&#10;Descrição gerada automaticamente com confiança média">
              <a:extLst>
                <a:ext uri="{FF2B5EF4-FFF2-40B4-BE49-F238E27FC236}">
                  <a16:creationId xmlns:a16="http://schemas.microsoft.com/office/drawing/2014/main" id="{D128D535-20DE-47A9-8D22-EC339DC61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90" t="55614" r="12273"/>
            <a:stretch/>
          </p:blipFill>
          <p:spPr>
            <a:xfrm>
              <a:off x="9312396" y="2241498"/>
              <a:ext cx="1065613" cy="793821"/>
            </a:xfrm>
            <a:prstGeom prst="rect">
              <a:avLst/>
            </a:prstGeom>
          </p:spPr>
        </p:pic>
        <p:pic>
          <p:nvPicPr>
            <p:cNvPr id="18" name="Imagem 17" descr="Navio grande na água&#10;&#10;Descrição gerada automaticamente">
              <a:extLst>
                <a:ext uri="{FF2B5EF4-FFF2-40B4-BE49-F238E27FC236}">
                  <a16:creationId xmlns:a16="http://schemas.microsoft.com/office/drawing/2014/main" id="{CA218376-3C2E-4709-8EBE-E3CEF333C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5612" r="70217" b="23393"/>
            <a:stretch/>
          </p:blipFill>
          <p:spPr>
            <a:xfrm>
              <a:off x="7816108" y="4583902"/>
              <a:ext cx="758000" cy="1355534"/>
            </a:xfrm>
            <a:prstGeom prst="rect">
              <a:avLst/>
            </a:prstGeom>
          </p:spPr>
        </p:pic>
        <p:pic>
          <p:nvPicPr>
            <p:cNvPr id="19" name="Imagem 18" descr="Navio grande na água&#10;&#10;Descrição gerada automaticamente">
              <a:extLst>
                <a:ext uri="{FF2B5EF4-FFF2-40B4-BE49-F238E27FC236}">
                  <a16:creationId xmlns:a16="http://schemas.microsoft.com/office/drawing/2014/main" id="{B0717DC9-73B2-4ECD-A3BF-B3B94D878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6" t="34429" r="36592" b="10025"/>
            <a:stretch/>
          </p:blipFill>
          <p:spPr>
            <a:xfrm>
              <a:off x="8622587" y="4983038"/>
              <a:ext cx="1065614" cy="1254274"/>
            </a:xfrm>
            <a:prstGeom prst="rect">
              <a:avLst/>
            </a:prstGeom>
          </p:spPr>
        </p:pic>
        <p:pic>
          <p:nvPicPr>
            <p:cNvPr id="20" name="Imagem 19" descr="Navio grande na água&#10;&#10;Descrição gerada automaticamente">
              <a:extLst>
                <a:ext uri="{FF2B5EF4-FFF2-40B4-BE49-F238E27FC236}">
                  <a16:creationId xmlns:a16="http://schemas.microsoft.com/office/drawing/2014/main" id="{7A1BE99D-4E79-46FD-AEA5-7EFB0496D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1" t="33696" r="6870" b="15950"/>
            <a:stretch/>
          </p:blipFill>
          <p:spPr>
            <a:xfrm>
              <a:off x="9736678" y="4983038"/>
              <a:ext cx="936963" cy="1119042"/>
            </a:xfrm>
            <a:prstGeom prst="rect">
              <a:avLst/>
            </a:prstGeom>
          </p:spPr>
        </p:pic>
        <p:pic>
          <p:nvPicPr>
            <p:cNvPr id="21" name="Imagem 20" descr="Uma imagem contendo estacionado, banco, perto&#10;&#10;Descrição gerada automaticamente">
              <a:extLst>
                <a:ext uri="{FF2B5EF4-FFF2-40B4-BE49-F238E27FC236}">
                  <a16:creationId xmlns:a16="http://schemas.microsoft.com/office/drawing/2014/main" id="{52B4491A-1728-49CE-B455-280B502BE0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62" r="7599" b="39565"/>
            <a:stretch/>
          </p:blipFill>
          <p:spPr>
            <a:xfrm>
              <a:off x="9312396" y="3087033"/>
              <a:ext cx="1561730" cy="1218501"/>
            </a:xfrm>
            <a:prstGeom prst="rect">
              <a:avLst/>
            </a:prstGeom>
          </p:spPr>
        </p:pic>
        <p:pic>
          <p:nvPicPr>
            <p:cNvPr id="22" name="Imagem 21" descr="Uma imagem contendo estacionado, banco, perto&#10;&#10;Descrição gerada automaticamente">
              <a:extLst>
                <a:ext uri="{FF2B5EF4-FFF2-40B4-BE49-F238E27FC236}">
                  <a16:creationId xmlns:a16="http://schemas.microsoft.com/office/drawing/2014/main" id="{800558CC-A23D-4473-9A43-47E140F53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3" t="23459" r="60841" b="8429"/>
            <a:stretch/>
          </p:blipFill>
          <p:spPr>
            <a:xfrm>
              <a:off x="8622587" y="3560019"/>
              <a:ext cx="641331" cy="1373293"/>
            </a:xfrm>
            <a:prstGeom prst="rect">
              <a:avLst/>
            </a:prstGeom>
          </p:spPr>
        </p:pic>
        <p:pic>
          <p:nvPicPr>
            <p:cNvPr id="23" name="Imagem 22" descr="Navio na água&#10;&#10;Descrição gerada automaticamente">
              <a:extLst>
                <a:ext uri="{FF2B5EF4-FFF2-40B4-BE49-F238E27FC236}">
                  <a16:creationId xmlns:a16="http://schemas.microsoft.com/office/drawing/2014/main" id="{79AC76A2-FB3F-432D-8B52-D105CA60A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3" t="21784" r="33381" b="32113"/>
            <a:stretch/>
          </p:blipFill>
          <p:spPr>
            <a:xfrm>
              <a:off x="8622587" y="1039740"/>
              <a:ext cx="641331" cy="2468566"/>
            </a:xfrm>
            <a:prstGeom prst="rect">
              <a:avLst/>
            </a:prstGeom>
          </p:spPr>
        </p:pic>
        <p:pic>
          <p:nvPicPr>
            <p:cNvPr id="24" name="Imagem 23" descr="Navio na água&#10;&#10;Descrição gerada automaticamente">
              <a:extLst>
                <a:ext uri="{FF2B5EF4-FFF2-40B4-BE49-F238E27FC236}">
                  <a16:creationId xmlns:a16="http://schemas.microsoft.com/office/drawing/2014/main" id="{EBC40808-B71A-41C9-9F12-940231B66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2" t="48842" r="59730" b="28401"/>
            <a:stretch/>
          </p:blipFill>
          <p:spPr>
            <a:xfrm>
              <a:off x="5689131" y="2475493"/>
              <a:ext cx="1418248" cy="1218501"/>
            </a:xfrm>
            <a:prstGeom prst="rect">
              <a:avLst/>
            </a:prstGeom>
          </p:spPr>
        </p:pic>
      </p:grpSp>
      <p:sp>
        <p:nvSpPr>
          <p:cNvPr id="26" name="Rectangle">
            <a:extLst>
              <a:ext uri="{FF2B5EF4-FFF2-40B4-BE49-F238E27FC236}">
                <a16:creationId xmlns:a16="http://schemas.microsoft.com/office/drawing/2014/main" id="{62AFCA9E-A818-43A9-8C08-F2D79D2D6E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919" y="6671482"/>
            <a:ext cx="12204000" cy="186531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30573">
                <a:srgbClr val="408A5F"/>
              </a:gs>
              <a:gs pos="94295">
                <a:srgbClr val="00527B"/>
              </a:gs>
              <a:gs pos="100000">
                <a:srgbClr val="00527B"/>
              </a:gs>
            </a:gsLst>
            <a:lin ang="186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825500"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825500"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825500"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825500"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altLang="pt-BR" sz="3599">
              <a:sym typeface="Helvetica Neue Medium" pitchFamily="126" charset="0"/>
            </a:endParaRPr>
          </a:p>
        </p:txBody>
      </p:sp>
      <p:pic>
        <p:nvPicPr>
          <p:cNvPr id="27" name="Imagem 26" descr="Uma imagem contendo comida, desenho&#10;&#10;Descrição gerada automaticamente">
            <a:extLst>
              <a:ext uri="{FF2B5EF4-FFF2-40B4-BE49-F238E27FC236}">
                <a16:creationId xmlns:a16="http://schemas.microsoft.com/office/drawing/2014/main" id="{D37AADAA-7E73-437E-B5B7-F475D6B1AE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9" y="5204713"/>
            <a:ext cx="761385" cy="1141675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AD6ED43-BA5F-444D-8301-8EAD174E4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1164" y="3696002"/>
            <a:ext cx="5181975" cy="10710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399">
                <a:solidFill>
                  <a:srgbClr val="00517D"/>
                </a:solidFill>
                <a:latin typeface="Trebuchet MS" panose="020B0603020202020204" pitchFamily="34" charset="0"/>
              </a:defRPr>
            </a:lvl1pPr>
            <a:lvl2pPr marL="456995" indent="0">
              <a:buFontTx/>
              <a:buNone/>
              <a:defRPr/>
            </a:lvl2pPr>
            <a:lvl3pPr marL="913988" indent="0">
              <a:buFontTx/>
              <a:buNone/>
              <a:defRPr/>
            </a:lvl3pPr>
            <a:lvl4pPr marL="1370983" indent="0">
              <a:buFontTx/>
              <a:buNone/>
              <a:defRPr/>
            </a:lvl4pPr>
            <a:lvl5pPr marL="1827978" indent="0">
              <a:buFontTx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43B19071-E5BB-44CB-947E-5A9BAFECA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614" y="231814"/>
            <a:ext cx="403043" cy="6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1717874E-319A-4BDB-AF88-9272A91DDB3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553822" y="422276"/>
            <a:ext cx="22216" cy="893763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599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2" name="Espaço Reservado para Número de Slide 8">
            <a:extLst>
              <a:ext uri="{FF2B5EF4-FFF2-40B4-BE49-F238E27FC236}">
                <a16:creationId xmlns:a16="http://schemas.microsoft.com/office/drawing/2014/main" id="{651AB897-0AF5-1AED-47EF-DE73102B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935" y="6339232"/>
            <a:ext cx="667666" cy="365125"/>
          </a:xfrm>
          <a:prstGeom prst="rect">
            <a:avLst/>
          </a:prstGeom>
        </p:spPr>
        <p:txBody>
          <a:bodyPr/>
          <a:lstStyle>
            <a:lvl1pPr algn="r">
              <a:defRPr sz="1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3B02AF-CA49-4758-8D08-C0D30AFCA4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362" y="260648"/>
            <a:ext cx="10066578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8" y="5015340"/>
            <a:ext cx="1241425" cy="104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8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>
            <a:spLocks noChangeArrowheads="1"/>
          </p:cNvSpPr>
          <p:nvPr userDrawn="1"/>
        </p:nvSpPr>
        <p:spPr bwMode="auto">
          <a:xfrm flipH="1">
            <a:off x="573094" y="422179"/>
            <a:ext cx="22226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8248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5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 pitchFamily="126" charset="0"/>
              <a:ea typeface="+mn-ea"/>
              <a:cs typeface="Calibri" panose="020F0502020204030204" pitchFamily="34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1" y="274582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198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09368" y="6356355"/>
            <a:ext cx="2843689" cy="365125"/>
          </a:xfrm>
        </p:spPr>
        <p:txBody>
          <a:bodyPr/>
          <a:lstStyle/>
          <a:p>
            <a:pPr defTabSz="913668">
              <a:defRPr/>
            </a:pPr>
            <a:endParaRPr lang="pt-BR" dirty="0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163973" y="6356355"/>
            <a:ext cx="3859292" cy="365125"/>
          </a:xfrm>
        </p:spPr>
        <p:txBody>
          <a:bodyPr/>
          <a:lstStyle/>
          <a:p>
            <a:pPr defTabSz="913668">
              <a:defRPr/>
            </a:pPr>
            <a:endParaRPr lang="pt-BR" dirty="0"/>
          </a:p>
        </p:txBody>
      </p:sp>
      <p:pic>
        <p:nvPicPr>
          <p:cNvPr id="11" name="Picture 7" descr="T:\CMK Comunicação e Marketing\Manual da Marca IBP\Aplicação Simplificada\Sem fundo branco\LogoIBP_Simplificada_RGB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73" y="6137444"/>
            <a:ext cx="1017589" cy="7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sz="quarter" idx="13"/>
          </p:nvPr>
        </p:nvSpPr>
        <p:spPr>
          <a:xfrm>
            <a:off x="765180" y="1628781"/>
            <a:ext cx="10945068" cy="3960465"/>
          </a:xfrm>
        </p:spPr>
        <p:txBody>
          <a:bodyPr>
            <a:normAutofit/>
          </a:bodyPr>
          <a:lstStyle>
            <a:lvl1pPr>
              <a:defRPr sz="1798">
                <a:latin typeface="Trebuchet MS" panose="020B0603020202020204" pitchFamily="34" charset="0"/>
              </a:defRPr>
            </a:lvl1pPr>
            <a:lvl2pPr>
              <a:defRPr sz="1598">
                <a:latin typeface="Trebuchet MS" panose="020B0603020202020204" pitchFamily="34" charset="0"/>
              </a:defRPr>
            </a:lvl2pPr>
            <a:lvl3pPr>
              <a:defRPr sz="1398">
                <a:latin typeface="Trebuchet MS" panose="020B0603020202020204" pitchFamily="34" charset="0"/>
              </a:defRPr>
            </a:lvl3pPr>
            <a:lvl4pPr>
              <a:defRPr sz="1200">
                <a:latin typeface="Trebuchet MS" panose="020B0603020202020204" pitchFamily="34" charset="0"/>
              </a:defRPr>
            </a:lvl4pPr>
            <a:lvl5pPr>
              <a:defRPr sz="12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1838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F32C5-1DF2-45F0-8E3F-99D50677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8ABDF-1895-44D5-A29D-ACC9313E8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514CA0-7E19-44F6-8672-D59BE8B5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638-D945-41A9-AF36-D522ACBAC40B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522030-3506-4A10-95F8-894A6870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1836AE-C67F-4653-A570-205645F5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452-71D6-486B-8FE6-68B2963A7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30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13" descr="Uma imagem contendo camisa&#10;&#10;Descrição gerada automaticamen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5462910"/>
            <a:ext cx="1211262" cy="121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09362" y="701824"/>
            <a:ext cx="10968514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585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113" y="246063"/>
            <a:ext cx="368428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"/>
          <p:cNvSpPr>
            <a:spLocks noChangeArrowheads="1"/>
          </p:cNvSpPr>
          <p:nvPr userDrawn="1"/>
        </p:nvSpPr>
        <p:spPr bwMode="auto">
          <a:xfrm>
            <a:off x="3924300" y="794544"/>
            <a:ext cx="6813550" cy="46038"/>
          </a:xfrm>
          <a:prstGeom prst="rect">
            <a:avLst/>
          </a:prstGeom>
          <a:gradFill rotWithShape="0">
            <a:gsLst>
              <a:gs pos="0">
                <a:srgbClr val="00527B"/>
              </a:gs>
              <a:gs pos="100000">
                <a:srgbClr val="7FC242"/>
              </a:gs>
            </a:gsLst>
            <a:lin ang="186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>
              <a:spcBef>
                <a:spcPts val="700"/>
              </a:spcBef>
              <a:buSzPct val="100000"/>
              <a:buFont typeface="Arial" pitchFamily="34" charset="0"/>
              <a:buChar char="»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825500">
              <a:spcBef>
                <a:spcPts val="700"/>
              </a:spcBef>
              <a:buSzPct val="100000"/>
              <a:buFont typeface="Arial" pitchFamily="34" charset="0"/>
              <a:buChar char="–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825500">
              <a:spcBef>
                <a:spcPts val="7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825500">
              <a:spcBef>
                <a:spcPts val="700"/>
              </a:spcBef>
              <a:buSzPct val="100000"/>
              <a:buFont typeface="Arial" pitchFamily="34" charset="0"/>
              <a:buChar char="–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825500">
              <a:spcBef>
                <a:spcPts val="700"/>
              </a:spcBef>
              <a:buSzPct val="100000"/>
              <a:buFont typeface="Arial" pitchFamily="34" charset="0"/>
              <a:buChar char="»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255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255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255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255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3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pt-BR" altLang="pt-BR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pic>
        <p:nvPicPr>
          <p:cNvPr id="12" name="Image" descr="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88" y="498476"/>
            <a:ext cx="7604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0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93113" y="246063"/>
            <a:ext cx="951693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" descr="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88" y="498476"/>
            <a:ext cx="7604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ctangle"/>
          <p:cNvSpPr>
            <a:spLocks noChangeArrowheads="1"/>
          </p:cNvSpPr>
          <p:nvPr userDrawn="1"/>
        </p:nvSpPr>
        <p:spPr bwMode="auto">
          <a:xfrm flipH="1">
            <a:off x="573091" y="422179"/>
            <a:ext cx="22225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0" y="274576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8" name="Picture 7" descr="T:\CMK Comunicação e Marketing\Manual da Marca IBP\Aplicação Simplificada\Sem fundo branco\LogoIBP_Simplificada_RGB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53" y="5885656"/>
            <a:ext cx="1017588" cy="72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11"/>
          <p:cNvSpPr>
            <a:spLocks noGrp="1"/>
          </p:cNvSpPr>
          <p:nvPr>
            <p:ph sz="quarter" idx="13"/>
          </p:nvPr>
        </p:nvSpPr>
        <p:spPr>
          <a:xfrm>
            <a:off x="765175" y="1628775"/>
            <a:ext cx="5400452" cy="3960465"/>
          </a:xfrm>
        </p:spPr>
        <p:txBody>
          <a:bodyPr>
            <a:normAutofit/>
          </a:bodyPr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4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11"/>
          <p:cNvSpPr>
            <a:spLocks noGrp="1"/>
          </p:cNvSpPr>
          <p:nvPr>
            <p:ph sz="quarter" idx="14"/>
          </p:nvPr>
        </p:nvSpPr>
        <p:spPr>
          <a:xfrm>
            <a:off x="6309643" y="1628800"/>
            <a:ext cx="5400452" cy="3960465"/>
          </a:xfrm>
        </p:spPr>
        <p:txBody>
          <a:bodyPr>
            <a:normAutofit/>
          </a:bodyPr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4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4218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ctangle"/>
          <p:cNvSpPr>
            <a:spLocks noChangeArrowheads="1"/>
          </p:cNvSpPr>
          <p:nvPr userDrawn="1"/>
        </p:nvSpPr>
        <p:spPr bwMode="auto">
          <a:xfrm flipH="1">
            <a:off x="573091" y="422179"/>
            <a:ext cx="22225" cy="893556"/>
          </a:xfrm>
          <a:prstGeom prst="rect">
            <a:avLst/>
          </a:prstGeom>
          <a:gradFill rotWithShape="0">
            <a:gsLst>
              <a:gs pos="0">
                <a:srgbClr val="7FC242"/>
              </a:gs>
              <a:gs pos="100000">
                <a:srgbClr val="00527B"/>
              </a:gs>
            </a:gsLst>
            <a:lin ang="1860000"/>
          </a:gradFill>
          <a:ln>
            <a:noFill/>
          </a:ln>
        </p:spPr>
        <p:txBody>
          <a:bodyPr lIns="0" tIns="0" rIns="0" bIns="0" anchor="ctr"/>
          <a:lstStyle>
            <a:lvl1pPr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25500" eaLnBrk="0" hangingPunct="0"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BR" altLang="pt-BR" sz="1600">
              <a:solidFill>
                <a:srgbClr val="FFFFFF"/>
              </a:solidFill>
              <a:latin typeface="Helvetica Neue Medium" pitchFamily="126" charset="0"/>
              <a:sym typeface="Helvetica Neue Medium" pitchFamily="126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000" y="274576"/>
            <a:ext cx="10968038" cy="1142735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527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8" name="Picture 7" descr="T:\CMK Comunicação e Marketing\Manual da Marca IBP\Aplicação Simplificada\Sem fundo branco\LogoIBP_Simplificada_RGB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53" y="5885656"/>
            <a:ext cx="1017588" cy="72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11"/>
          <p:cNvSpPr>
            <a:spLocks noGrp="1"/>
          </p:cNvSpPr>
          <p:nvPr>
            <p:ph sz="quarter" idx="13"/>
          </p:nvPr>
        </p:nvSpPr>
        <p:spPr>
          <a:xfrm>
            <a:off x="765175" y="1628775"/>
            <a:ext cx="5400452" cy="1944241"/>
          </a:xfrm>
        </p:spPr>
        <p:txBody>
          <a:bodyPr>
            <a:normAutofit/>
          </a:bodyPr>
          <a:lstStyle>
            <a:lvl1pPr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Conteúdo 11"/>
          <p:cNvSpPr>
            <a:spLocks noGrp="1"/>
          </p:cNvSpPr>
          <p:nvPr>
            <p:ph sz="quarter" idx="14"/>
          </p:nvPr>
        </p:nvSpPr>
        <p:spPr>
          <a:xfrm>
            <a:off x="765027" y="3861048"/>
            <a:ext cx="5400452" cy="1944241"/>
          </a:xfrm>
        </p:spPr>
        <p:txBody>
          <a:bodyPr>
            <a:normAutofit/>
          </a:bodyPr>
          <a:lstStyle>
            <a:lvl1pPr>
              <a:defRPr sz="18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6852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1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367" y="273050"/>
            <a:ext cx="40095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4875" y="273053"/>
            <a:ext cx="68130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367" y="1435103"/>
            <a:ext cx="40095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0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362" y="274638"/>
            <a:ext cx="109685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362" y="1600203"/>
            <a:ext cx="10968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366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3973" y="6356351"/>
            <a:ext cx="385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4191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02AF-CA49-4758-8D08-C0D30AFCA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4" r:id="rId7"/>
    <p:sldLayoutId id="2147483655" r:id="rId8"/>
    <p:sldLayoutId id="2147483656" r:id="rId9"/>
    <p:sldLayoutId id="2147483657" r:id="rId10"/>
    <p:sldLayoutId id="2147483658" r:id="rId11"/>
    <p:sldLayoutId id="2147483675" r:id="rId12"/>
    <p:sldLayoutId id="2147483676" r:id="rId13"/>
    <p:sldLayoutId id="2147483678" r:id="rId14"/>
    <p:sldLayoutId id="2147483679" r:id="rId15"/>
    <p:sldLayoutId id="2147483681" r:id="rId16"/>
    <p:sldLayoutId id="2147483682" r:id="rId17"/>
    <p:sldLayoutId id="2147483683" r:id="rId18"/>
    <p:sldLayoutId id="2147483685" r:id="rId19"/>
    <p:sldLayoutId id="2147483695" r:id="rId20"/>
    <p:sldLayoutId id="2147483704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AB76F2A-1304-13B6-50AF-AC45A433C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043" y="1277908"/>
            <a:ext cx="4760480" cy="3096344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Comissão de Assuntos Econômicos (CAE) do Senado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Reforma Tributária - PLP 68 de 2024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Audiência Pública</a:t>
            </a:r>
            <a:br>
              <a:rPr lang="pt-BR" sz="3200" dirty="0"/>
            </a:br>
            <a:r>
              <a:rPr lang="pt-BR" sz="3200" dirty="0"/>
              <a:t>sobre o</a:t>
            </a:r>
            <a:br>
              <a:rPr lang="pt-BR" sz="3200" dirty="0"/>
            </a:br>
            <a:r>
              <a:rPr lang="pt-BR" sz="3200" dirty="0"/>
              <a:t>Imposto Seletivo</a:t>
            </a:r>
            <a:endParaRPr lang="pt-BR" sz="2599" dirty="0">
              <a:solidFill>
                <a:srgbClr val="004D74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E2C7E-6DEE-061D-3970-3F4BFE846F2B}"/>
              </a:ext>
            </a:extLst>
          </p:cNvPr>
          <p:cNvSpPr txBox="1"/>
          <p:nvPr/>
        </p:nvSpPr>
        <p:spPr>
          <a:xfrm>
            <a:off x="2061171" y="5395498"/>
            <a:ext cx="3764771" cy="36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99" b="1" i="1" dirty="0">
                <a:solidFill>
                  <a:srgbClr val="00527B"/>
                </a:solidFill>
                <a:latin typeface="Trebuchet MS" panose="020B0603020202020204" pitchFamily="34" charset="0"/>
              </a:rPr>
              <a:t>9 de outubro de 2024</a:t>
            </a:r>
          </a:p>
        </p:txBody>
      </p:sp>
    </p:spTree>
    <p:extLst>
      <p:ext uri="{BB962C8B-B14F-4D97-AF65-F5344CB8AC3E}">
        <p14:creationId xmlns:p14="http://schemas.microsoft.com/office/powerpoint/2010/main" val="59007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9278A35-C995-D99E-8287-114501AFE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7" y="1435220"/>
            <a:ext cx="5283170" cy="2955948"/>
          </a:xfrm>
          <a:prstGeom prst="rect">
            <a:avLst/>
          </a:prstGeom>
        </p:spPr>
      </p:pic>
      <p:sp>
        <p:nvSpPr>
          <p:cNvPr id="4" name="Título 9">
            <a:extLst>
              <a:ext uri="{FF2B5EF4-FFF2-40B4-BE49-F238E27FC236}">
                <a16:creationId xmlns:a16="http://schemas.microsoft.com/office/drawing/2014/main" id="{2EF48024-C814-8AE1-E305-E6DA6B7962D2}"/>
              </a:ext>
            </a:extLst>
          </p:cNvPr>
          <p:cNvSpPr txBox="1">
            <a:spLocks/>
          </p:cNvSpPr>
          <p:nvPr/>
        </p:nvSpPr>
        <p:spPr>
          <a:xfrm>
            <a:off x="681146" y="535482"/>
            <a:ext cx="9658587" cy="1141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pt-BR" sz="3199" dirty="0">
                <a:solidFill>
                  <a:srgbClr val="00527B"/>
                </a:solidFill>
                <a:latin typeface="Trebuchet MS" panose="020B0603020202020204" pitchFamily="34" charset="0"/>
              </a:rPr>
              <a:t>IS – Contradiz as Políticas Públicas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8D219-EC05-9635-600B-A71485FB6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87" y="1844824"/>
            <a:ext cx="5959834" cy="303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30151-4281-FABF-1621-FBC3F04B4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32" y="1246210"/>
            <a:ext cx="999100" cy="10331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E3284A5-19D1-977E-C83F-6034BC2F4F42}"/>
              </a:ext>
            </a:extLst>
          </p:cNvPr>
          <p:cNvSpPr txBox="1"/>
          <p:nvPr/>
        </p:nvSpPr>
        <p:spPr>
          <a:xfrm>
            <a:off x="6653030" y="1335776"/>
            <a:ext cx="4053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527B"/>
                </a:solidFill>
                <a:latin typeface="Trebuchet MS" panose="020B0603020202020204" pitchFamily="34" charset="0"/>
              </a:rPr>
              <a:t>Subeixo de Petróleo e Gás</a:t>
            </a:r>
            <a:endParaRPr lang="en-GB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1DD7C6-2A9E-DBFC-5460-00B0581FBDAF}"/>
              </a:ext>
            </a:extLst>
          </p:cNvPr>
          <p:cNvSpPr/>
          <p:nvPr/>
        </p:nvSpPr>
        <p:spPr>
          <a:xfrm>
            <a:off x="5818277" y="4261722"/>
            <a:ext cx="5959834" cy="61105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302962-FD06-70F4-9944-68E9DD0559E1}"/>
              </a:ext>
            </a:extLst>
          </p:cNvPr>
          <p:cNvSpPr/>
          <p:nvPr/>
        </p:nvSpPr>
        <p:spPr>
          <a:xfrm>
            <a:off x="11371609" y="4009892"/>
            <a:ext cx="406502" cy="25183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A7CDE482-8E50-0EA1-E3D2-70B03E99F67C}"/>
              </a:ext>
            </a:extLst>
          </p:cNvPr>
          <p:cNvSpPr txBox="1"/>
          <p:nvPr/>
        </p:nvSpPr>
        <p:spPr>
          <a:xfrm>
            <a:off x="5989947" y="5124611"/>
            <a:ext cx="57881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527B"/>
                </a:solidFill>
                <a:latin typeface="Trebuchet MS" panose="020B0603020202020204" pitchFamily="34" charset="0"/>
              </a:rPr>
              <a:t>O Novo PAC transforma nossas riquezas naturais em benefícios para os brasileiros, </a:t>
            </a:r>
            <a:r>
              <a:rPr lang="pt-BR" sz="1400" b="1" dirty="0">
                <a:solidFill>
                  <a:srgbClr val="00527B"/>
                </a:solidFill>
                <a:latin typeface="Trebuchet MS" panose="020B0603020202020204" pitchFamily="34" charset="0"/>
              </a:rPr>
              <a:t>AUMENTA</a:t>
            </a:r>
            <a:r>
              <a:rPr lang="pt-BR" sz="1400" dirty="0">
                <a:solidFill>
                  <a:srgbClr val="00527B"/>
                </a:solidFill>
                <a:latin typeface="Trebuchet MS" panose="020B0603020202020204" pitchFamily="34" charset="0"/>
              </a:rPr>
              <a:t> nossa </a:t>
            </a:r>
            <a:r>
              <a:rPr lang="pt-BR" sz="1400" b="1" dirty="0">
                <a:solidFill>
                  <a:srgbClr val="00527B"/>
                </a:solidFill>
                <a:latin typeface="Trebuchet MS" panose="020B0603020202020204" pitchFamily="34" charset="0"/>
              </a:rPr>
              <a:t>INDEPENDÊNCIA ENERGÉTICA</a:t>
            </a:r>
            <a:r>
              <a:rPr lang="pt-BR" sz="1400" dirty="0">
                <a:solidFill>
                  <a:srgbClr val="00527B"/>
                </a:solidFill>
                <a:latin typeface="Trebuchet MS" panose="020B0603020202020204" pitchFamily="34" charset="0"/>
              </a:rPr>
              <a:t>, GERA DIVISAS E EMPREGOS no BRASIL, garante o abastecimento de combustíveis e assegura recursos financeiros para a realização de uma transição energética justa e sustentável.</a:t>
            </a:r>
            <a:endParaRPr lang="en-GB" sz="1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0D2A8F-102A-8E39-B03D-D210EF6A686A}"/>
              </a:ext>
            </a:extLst>
          </p:cNvPr>
          <p:cNvSpPr txBox="1"/>
          <p:nvPr/>
        </p:nvSpPr>
        <p:spPr>
          <a:xfrm>
            <a:off x="837035" y="5358703"/>
            <a:ext cx="4180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b="1" dirty="0">
                <a:solidFill>
                  <a:srgbClr val="00527B"/>
                </a:solidFill>
                <a:latin typeface="Trebuchet MS" panose="020B0603020202020204" pitchFamily="34" charset="0"/>
              </a:rPr>
              <a:t>GN no Brasil é associado ao petróleo.</a:t>
            </a:r>
          </a:p>
          <a:p>
            <a:pPr algn="ctr"/>
            <a:r>
              <a:rPr lang="pt-BR" b="1" dirty="0">
                <a:solidFill>
                  <a:srgbClr val="00527B"/>
                </a:solidFill>
                <a:latin typeface="Trebuchet MS" panose="020B0603020202020204" pitchFamily="34" charset="0"/>
              </a:rPr>
              <a:t>SEM E&amp;P de Petróleo = SEM GN</a:t>
            </a:r>
            <a:endParaRPr lang="pt-BR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387B77C-08D2-538D-B2C5-302D4E4538A9}"/>
              </a:ext>
            </a:extLst>
          </p:cNvPr>
          <p:cNvSpPr/>
          <p:nvPr/>
        </p:nvSpPr>
        <p:spPr>
          <a:xfrm>
            <a:off x="469257" y="4797152"/>
            <a:ext cx="4904282" cy="1800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03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9">
            <a:extLst>
              <a:ext uri="{FF2B5EF4-FFF2-40B4-BE49-F238E27FC236}">
                <a16:creationId xmlns:a16="http://schemas.microsoft.com/office/drawing/2014/main" id="{89712CB4-4BCF-0A17-1562-3547F6306DC8}"/>
              </a:ext>
            </a:extLst>
          </p:cNvPr>
          <p:cNvSpPr>
            <a:spLocks/>
          </p:cNvSpPr>
          <p:nvPr/>
        </p:nvSpPr>
        <p:spPr bwMode="auto">
          <a:xfrm>
            <a:off x="9350186" y="5789246"/>
            <a:ext cx="1872208" cy="783749"/>
          </a:xfrm>
          <a:custGeom>
            <a:avLst/>
            <a:gdLst>
              <a:gd name="T0" fmla="*/ 475 w 520"/>
              <a:gd name="T1" fmla="*/ 726 h 726"/>
              <a:gd name="T2" fmla="*/ 46 w 520"/>
              <a:gd name="T3" fmla="*/ 726 h 726"/>
              <a:gd name="T4" fmla="*/ 0 w 520"/>
              <a:gd name="T5" fmla="*/ 680 h 726"/>
              <a:gd name="T6" fmla="*/ 0 w 520"/>
              <a:gd name="T7" fmla="*/ 45 h 726"/>
              <a:gd name="T8" fmla="*/ 46 w 520"/>
              <a:gd name="T9" fmla="*/ 0 h 726"/>
              <a:gd name="T10" fmla="*/ 475 w 520"/>
              <a:gd name="T11" fmla="*/ 0 h 726"/>
              <a:gd name="T12" fmla="*/ 520 w 520"/>
              <a:gd name="T13" fmla="*/ 45 h 726"/>
              <a:gd name="T14" fmla="*/ 520 w 520"/>
              <a:gd name="T15" fmla="*/ 680 h 726"/>
              <a:gd name="T16" fmla="*/ 475 w 520"/>
              <a:gd name="T17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726">
                <a:moveTo>
                  <a:pt x="475" y="726"/>
                </a:moveTo>
                <a:cubicBezTo>
                  <a:pt x="46" y="726"/>
                  <a:pt x="46" y="726"/>
                  <a:pt x="46" y="726"/>
                </a:cubicBezTo>
                <a:cubicBezTo>
                  <a:pt x="21" y="726"/>
                  <a:pt x="0" y="705"/>
                  <a:pt x="0" y="68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0" y="0"/>
                  <a:pt x="520" y="20"/>
                  <a:pt x="520" y="45"/>
                </a:cubicBezTo>
                <a:cubicBezTo>
                  <a:pt x="520" y="680"/>
                  <a:pt x="520" y="680"/>
                  <a:pt x="520" y="680"/>
                </a:cubicBezTo>
                <a:cubicBezTo>
                  <a:pt x="520" y="705"/>
                  <a:pt x="500" y="726"/>
                  <a:pt x="475" y="7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lang="ru-UA"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</a:endParaRPr>
          </a:p>
        </p:txBody>
      </p:sp>
      <p:sp>
        <p:nvSpPr>
          <p:cNvPr id="2" name="Título 9">
            <a:extLst>
              <a:ext uri="{FF2B5EF4-FFF2-40B4-BE49-F238E27FC236}">
                <a16:creationId xmlns:a16="http://schemas.microsoft.com/office/drawing/2014/main" id="{EC92A0BC-D94E-4D69-DB85-D8901B367E0C}"/>
              </a:ext>
            </a:extLst>
          </p:cNvPr>
          <p:cNvSpPr txBox="1">
            <a:spLocks/>
          </p:cNvSpPr>
          <p:nvPr/>
        </p:nvSpPr>
        <p:spPr>
          <a:xfrm>
            <a:off x="685619" y="381874"/>
            <a:ext cx="9654814" cy="11413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914034"/>
            <a:endParaRPr lang="pt-BR" sz="2399" dirty="0">
              <a:solidFill>
                <a:prstClr val="black"/>
              </a:solidFill>
              <a:latin typeface="ShellBold" panose="00000800000000000000" pitchFamily="50" charset="0"/>
            </a:endParaRPr>
          </a:p>
        </p:txBody>
      </p:sp>
      <p:sp>
        <p:nvSpPr>
          <p:cNvPr id="3" name="Google Shape;272;p19">
            <a:extLst>
              <a:ext uri="{FF2B5EF4-FFF2-40B4-BE49-F238E27FC236}">
                <a16:creationId xmlns:a16="http://schemas.microsoft.com/office/drawing/2014/main" id="{E000BBDE-3766-EDB5-1A58-9695F17C004E}"/>
              </a:ext>
            </a:extLst>
          </p:cNvPr>
          <p:cNvSpPr/>
          <p:nvPr/>
        </p:nvSpPr>
        <p:spPr>
          <a:xfrm>
            <a:off x="3195452" y="1196752"/>
            <a:ext cx="442739" cy="750594"/>
          </a:xfrm>
          <a:custGeom>
            <a:avLst/>
            <a:gdLst/>
            <a:ahLst/>
            <a:cxnLst/>
            <a:rect l="l" t="t" r="r" b="b"/>
            <a:pathLst>
              <a:path w="116" h="197" extrusionOk="0">
                <a:moveTo>
                  <a:pt x="34" y="0"/>
                </a:moveTo>
                <a:cubicBezTo>
                  <a:pt x="15" y="0"/>
                  <a:pt x="0" y="13"/>
                  <a:pt x="0" y="28"/>
                </a:cubicBezTo>
                <a:cubicBezTo>
                  <a:pt x="0" y="130"/>
                  <a:pt x="0" y="130"/>
                  <a:pt x="0" y="130"/>
                </a:cubicBezTo>
                <a:cubicBezTo>
                  <a:pt x="12" y="118"/>
                  <a:pt x="28" y="110"/>
                  <a:pt x="46" y="110"/>
                </a:cubicBezTo>
                <a:cubicBezTo>
                  <a:pt x="63" y="110"/>
                  <a:pt x="80" y="117"/>
                  <a:pt x="91" y="129"/>
                </a:cubicBezTo>
                <a:cubicBezTo>
                  <a:pt x="107" y="146"/>
                  <a:pt x="116" y="170"/>
                  <a:pt x="116" y="197"/>
                </a:cubicBezTo>
                <a:cubicBezTo>
                  <a:pt x="116" y="0"/>
                  <a:pt x="116" y="0"/>
                  <a:pt x="116" y="0"/>
                </a:cubicBezTo>
                <a:lnTo>
                  <a:pt x="3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73;p19">
            <a:extLst>
              <a:ext uri="{FF2B5EF4-FFF2-40B4-BE49-F238E27FC236}">
                <a16:creationId xmlns:a16="http://schemas.microsoft.com/office/drawing/2014/main" id="{52849A24-998E-7D88-813F-F321796E6D04}"/>
              </a:ext>
            </a:extLst>
          </p:cNvPr>
          <p:cNvSpPr/>
          <p:nvPr/>
        </p:nvSpPr>
        <p:spPr>
          <a:xfrm>
            <a:off x="3638191" y="1196752"/>
            <a:ext cx="1634486" cy="1502775"/>
          </a:xfrm>
          <a:custGeom>
            <a:avLst/>
            <a:gdLst/>
            <a:ahLst/>
            <a:cxnLst/>
            <a:rect l="l" t="t" r="r" b="b"/>
            <a:pathLst>
              <a:path w="429" h="394" extrusionOk="0">
                <a:moveTo>
                  <a:pt x="353" y="230"/>
                </a:moveTo>
                <a:cubicBezTo>
                  <a:pt x="357" y="235"/>
                  <a:pt x="359" y="241"/>
                  <a:pt x="363" y="246"/>
                </a:cubicBezTo>
                <a:cubicBezTo>
                  <a:pt x="374" y="261"/>
                  <a:pt x="397" y="263"/>
                  <a:pt x="411" y="249"/>
                </a:cubicBezTo>
                <a:cubicBezTo>
                  <a:pt x="424" y="235"/>
                  <a:pt x="429" y="215"/>
                  <a:pt x="429" y="197"/>
                </a:cubicBezTo>
                <a:cubicBezTo>
                  <a:pt x="429" y="178"/>
                  <a:pt x="424" y="159"/>
                  <a:pt x="411" y="145"/>
                </a:cubicBezTo>
                <a:cubicBezTo>
                  <a:pt x="397" y="131"/>
                  <a:pt x="374" y="132"/>
                  <a:pt x="363" y="148"/>
                </a:cubicBezTo>
                <a:cubicBezTo>
                  <a:pt x="359" y="153"/>
                  <a:pt x="357" y="159"/>
                  <a:pt x="353" y="163"/>
                </a:cubicBezTo>
                <a:cubicBezTo>
                  <a:pt x="346" y="172"/>
                  <a:pt x="335" y="172"/>
                  <a:pt x="324" y="172"/>
                </a:cubicBezTo>
                <a:cubicBezTo>
                  <a:pt x="318" y="172"/>
                  <a:pt x="314" y="167"/>
                  <a:pt x="312" y="163"/>
                </a:cubicBezTo>
                <a:cubicBezTo>
                  <a:pt x="312" y="28"/>
                  <a:pt x="312" y="28"/>
                  <a:pt x="312" y="28"/>
                </a:cubicBezTo>
                <a:cubicBezTo>
                  <a:pt x="312" y="13"/>
                  <a:pt x="297" y="0"/>
                  <a:pt x="27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394"/>
                  <a:pt x="0" y="394"/>
                  <a:pt x="0" y="394"/>
                </a:cubicBezTo>
                <a:cubicBezTo>
                  <a:pt x="279" y="394"/>
                  <a:pt x="279" y="394"/>
                  <a:pt x="279" y="394"/>
                </a:cubicBezTo>
                <a:cubicBezTo>
                  <a:pt x="297" y="394"/>
                  <a:pt x="312" y="381"/>
                  <a:pt x="312" y="365"/>
                </a:cubicBezTo>
                <a:cubicBezTo>
                  <a:pt x="312" y="230"/>
                  <a:pt x="312" y="230"/>
                  <a:pt x="312" y="230"/>
                </a:cubicBezTo>
                <a:cubicBezTo>
                  <a:pt x="314" y="226"/>
                  <a:pt x="318" y="222"/>
                  <a:pt x="324" y="222"/>
                </a:cubicBezTo>
                <a:cubicBezTo>
                  <a:pt x="335" y="221"/>
                  <a:pt x="346" y="222"/>
                  <a:pt x="353" y="2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74;p19">
            <a:extLst>
              <a:ext uri="{FF2B5EF4-FFF2-40B4-BE49-F238E27FC236}">
                <a16:creationId xmlns:a16="http://schemas.microsoft.com/office/drawing/2014/main" id="{C638A14E-4B55-FC22-B715-3F89A33C4EB0}"/>
              </a:ext>
            </a:extLst>
          </p:cNvPr>
          <p:cNvSpPr/>
          <p:nvPr/>
        </p:nvSpPr>
        <p:spPr>
          <a:xfrm>
            <a:off x="3195452" y="1947347"/>
            <a:ext cx="442739" cy="752181"/>
          </a:xfrm>
          <a:custGeom>
            <a:avLst/>
            <a:gdLst/>
            <a:ahLst/>
            <a:cxnLst/>
            <a:rect l="l" t="t" r="r" b="b"/>
            <a:pathLst>
              <a:path w="116" h="197" extrusionOk="0">
                <a:moveTo>
                  <a:pt x="91" y="68"/>
                </a:moveTo>
                <a:cubicBezTo>
                  <a:pt x="80" y="79"/>
                  <a:pt x="63" y="86"/>
                  <a:pt x="46" y="86"/>
                </a:cubicBezTo>
                <a:cubicBezTo>
                  <a:pt x="28" y="86"/>
                  <a:pt x="12" y="79"/>
                  <a:pt x="0" y="67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4"/>
                  <a:pt x="15" y="197"/>
                  <a:pt x="34" y="197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27"/>
                  <a:pt x="107" y="51"/>
                  <a:pt x="91" y="6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5;p19">
            <a:extLst>
              <a:ext uri="{FF2B5EF4-FFF2-40B4-BE49-F238E27FC236}">
                <a16:creationId xmlns:a16="http://schemas.microsoft.com/office/drawing/2014/main" id="{00C4EAC6-BF56-7D10-7782-D18C304FD907}"/>
              </a:ext>
            </a:extLst>
          </p:cNvPr>
          <p:cNvSpPr/>
          <p:nvPr/>
        </p:nvSpPr>
        <p:spPr>
          <a:xfrm>
            <a:off x="4948954" y="1947347"/>
            <a:ext cx="441153" cy="752181"/>
          </a:xfrm>
          <a:custGeom>
            <a:avLst/>
            <a:gdLst/>
            <a:ahLst/>
            <a:cxnLst/>
            <a:rect l="l" t="t" r="r" b="b"/>
            <a:pathLst>
              <a:path w="116" h="197" extrusionOk="0">
                <a:moveTo>
                  <a:pt x="91" y="68"/>
                </a:moveTo>
                <a:cubicBezTo>
                  <a:pt x="79" y="79"/>
                  <a:pt x="63" y="86"/>
                  <a:pt x="46" y="86"/>
                </a:cubicBezTo>
                <a:cubicBezTo>
                  <a:pt x="28" y="86"/>
                  <a:pt x="12" y="79"/>
                  <a:pt x="0" y="67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4"/>
                  <a:pt x="15" y="197"/>
                  <a:pt x="33" y="197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27"/>
                  <a:pt x="107" y="51"/>
                  <a:pt x="91" y="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6;p19">
            <a:extLst>
              <a:ext uri="{FF2B5EF4-FFF2-40B4-BE49-F238E27FC236}">
                <a16:creationId xmlns:a16="http://schemas.microsoft.com/office/drawing/2014/main" id="{42613873-6117-A7C5-03F7-C2141CD7E8D0}"/>
              </a:ext>
            </a:extLst>
          </p:cNvPr>
          <p:cNvSpPr/>
          <p:nvPr/>
        </p:nvSpPr>
        <p:spPr>
          <a:xfrm>
            <a:off x="4948954" y="1196752"/>
            <a:ext cx="441153" cy="750594"/>
          </a:xfrm>
          <a:custGeom>
            <a:avLst/>
            <a:gdLst/>
            <a:ahLst/>
            <a:cxnLst/>
            <a:rect l="l" t="t" r="r" b="b"/>
            <a:pathLst>
              <a:path w="116" h="197" extrusionOk="0">
                <a:moveTo>
                  <a:pt x="33" y="0"/>
                </a:moveTo>
                <a:cubicBezTo>
                  <a:pt x="15" y="0"/>
                  <a:pt x="0" y="13"/>
                  <a:pt x="0" y="28"/>
                </a:cubicBezTo>
                <a:cubicBezTo>
                  <a:pt x="0" y="130"/>
                  <a:pt x="0" y="130"/>
                  <a:pt x="0" y="130"/>
                </a:cubicBezTo>
                <a:cubicBezTo>
                  <a:pt x="12" y="118"/>
                  <a:pt x="28" y="110"/>
                  <a:pt x="46" y="110"/>
                </a:cubicBezTo>
                <a:cubicBezTo>
                  <a:pt x="63" y="110"/>
                  <a:pt x="79" y="117"/>
                  <a:pt x="91" y="129"/>
                </a:cubicBezTo>
                <a:cubicBezTo>
                  <a:pt x="107" y="146"/>
                  <a:pt x="116" y="170"/>
                  <a:pt x="116" y="197"/>
                </a:cubicBezTo>
                <a:cubicBezTo>
                  <a:pt x="116" y="0"/>
                  <a:pt x="116" y="0"/>
                  <a:pt x="116" y="0"/>
                </a:cubicBezTo>
                <a:lnTo>
                  <a:pt x="33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7;p19">
            <a:extLst>
              <a:ext uri="{FF2B5EF4-FFF2-40B4-BE49-F238E27FC236}">
                <a16:creationId xmlns:a16="http://schemas.microsoft.com/office/drawing/2014/main" id="{4932453A-A11F-7E02-F937-8BE0C6E80ED2}"/>
              </a:ext>
            </a:extLst>
          </p:cNvPr>
          <p:cNvSpPr/>
          <p:nvPr/>
        </p:nvSpPr>
        <p:spPr>
          <a:xfrm>
            <a:off x="5390107" y="1196752"/>
            <a:ext cx="1634486" cy="1502775"/>
          </a:xfrm>
          <a:custGeom>
            <a:avLst/>
            <a:gdLst/>
            <a:ahLst/>
            <a:cxnLst/>
            <a:rect l="l" t="t" r="r" b="b"/>
            <a:pathLst>
              <a:path w="429" h="394" extrusionOk="0">
                <a:moveTo>
                  <a:pt x="352" y="230"/>
                </a:moveTo>
                <a:cubicBezTo>
                  <a:pt x="356" y="235"/>
                  <a:pt x="359" y="241"/>
                  <a:pt x="363" y="246"/>
                </a:cubicBezTo>
                <a:cubicBezTo>
                  <a:pt x="374" y="261"/>
                  <a:pt x="397" y="263"/>
                  <a:pt x="411" y="249"/>
                </a:cubicBezTo>
                <a:cubicBezTo>
                  <a:pt x="424" y="235"/>
                  <a:pt x="429" y="215"/>
                  <a:pt x="429" y="197"/>
                </a:cubicBezTo>
                <a:cubicBezTo>
                  <a:pt x="429" y="178"/>
                  <a:pt x="424" y="159"/>
                  <a:pt x="411" y="145"/>
                </a:cubicBezTo>
                <a:cubicBezTo>
                  <a:pt x="397" y="131"/>
                  <a:pt x="374" y="132"/>
                  <a:pt x="363" y="148"/>
                </a:cubicBezTo>
                <a:cubicBezTo>
                  <a:pt x="359" y="153"/>
                  <a:pt x="356" y="159"/>
                  <a:pt x="352" y="163"/>
                </a:cubicBezTo>
                <a:cubicBezTo>
                  <a:pt x="345" y="172"/>
                  <a:pt x="335" y="172"/>
                  <a:pt x="323" y="172"/>
                </a:cubicBezTo>
                <a:cubicBezTo>
                  <a:pt x="318" y="172"/>
                  <a:pt x="314" y="167"/>
                  <a:pt x="312" y="163"/>
                </a:cubicBezTo>
                <a:cubicBezTo>
                  <a:pt x="312" y="28"/>
                  <a:pt x="312" y="28"/>
                  <a:pt x="312" y="28"/>
                </a:cubicBezTo>
                <a:cubicBezTo>
                  <a:pt x="312" y="13"/>
                  <a:pt x="297" y="0"/>
                  <a:pt x="2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394"/>
                  <a:pt x="0" y="394"/>
                  <a:pt x="0" y="394"/>
                </a:cubicBezTo>
                <a:cubicBezTo>
                  <a:pt x="278" y="394"/>
                  <a:pt x="278" y="394"/>
                  <a:pt x="278" y="394"/>
                </a:cubicBezTo>
                <a:cubicBezTo>
                  <a:pt x="297" y="394"/>
                  <a:pt x="312" y="381"/>
                  <a:pt x="312" y="365"/>
                </a:cubicBezTo>
                <a:cubicBezTo>
                  <a:pt x="312" y="230"/>
                  <a:pt x="312" y="230"/>
                  <a:pt x="312" y="230"/>
                </a:cubicBezTo>
                <a:cubicBezTo>
                  <a:pt x="314" y="226"/>
                  <a:pt x="318" y="222"/>
                  <a:pt x="323" y="222"/>
                </a:cubicBezTo>
                <a:cubicBezTo>
                  <a:pt x="335" y="221"/>
                  <a:pt x="345" y="222"/>
                  <a:pt x="352" y="23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78;p19">
            <a:extLst>
              <a:ext uri="{FF2B5EF4-FFF2-40B4-BE49-F238E27FC236}">
                <a16:creationId xmlns:a16="http://schemas.microsoft.com/office/drawing/2014/main" id="{9716BE22-8ED5-2B85-719B-82A3B9A328F5}"/>
              </a:ext>
            </a:extLst>
          </p:cNvPr>
          <p:cNvSpPr/>
          <p:nvPr/>
        </p:nvSpPr>
        <p:spPr>
          <a:xfrm>
            <a:off x="1819626" y="1196752"/>
            <a:ext cx="1699548" cy="1448821"/>
          </a:xfrm>
          <a:custGeom>
            <a:avLst/>
            <a:gdLst/>
            <a:ahLst/>
            <a:cxnLst/>
            <a:rect l="l" t="t" r="r" b="b"/>
            <a:pathLst>
              <a:path w="446" h="380" extrusionOk="0">
                <a:moveTo>
                  <a:pt x="370" y="230"/>
                </a:moveTo>
                <a:cubicBezTo>
                  <a:pt x="374" y="235"/>
                  <a:pt x="376" y="241"/>
                  <a:pt x="380" y="246"/>
                </a:cubicBezTo>
                <a:cubicBezTo>
                  <a:pt x="391" y="261"/>
                  <a:pt x="414" y="263"/>
                  <a:pt x="428" y="249"/>
                </a:cubicBezTo>
                <a:cubicBezTo>
                  <a:pt x="441" y="235"/>
                  <a:pt x="446" y="215"/>
                  <a:pt x="446" y="197"/>
                </a:cubicBezTo>
                <a:cubicBezTo>
                  <a:pt x="446" y="178"/>
                  <a:pt x="441" y="159"/>
                  <a:pt x="428" y="145"/>
                </a:cubicBezTo>
                <a:cubicBezTo>
                  <a:pt x="414" y="131"/>
                  <a:pt x="391" y="132"/>
                  <a:pt x="380" y="148"/>
                </a:cubicBezTo>
                <a:cubicBezTo>
                  <a:pt x="376" y="153"/>
                  <a:pt x="374" y="159"/>
                  <a:pt x="370" y="163"/>
                </a:cubicBezTo>
                <a:cubicBezTo>
                  <a:pt x="363" y="172"/>
                  <a:pt x="352" y="172"/>
                  <a:pt x="341" y="172"/>
                </a:cubicBezTo>
                <a:cubicBezTo>
                  <a:pt x="335" y="172"/>
                  <a:pt x="331" y="167"/>
                  <a:pt x="329" y="163"/>
                </a:cubicBezTo>
                <a:cubicBezTo>
                  <a:pt x="329" y="28"/>
                  <a:pt x="329" y="28"/>
                  <a:pt x="329" y="28"/>
                </a:cubicBezTo>
                <a:cubicBezTo>
                  <a:pt x="329" y="13"/>
                  <a:pt x="314" y="0"/>
                  <a:pt x="29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37" y="380"/>
                  <a:pt x="37" y="380"/>
                  <a:pt x="37" y="380"/>
                </a:cubicBezTo>
                <a:cubicBezTo>
                  <a:pt x="194" y="380"/>
                  <a:pt x="194" y="380"/>
                  <a:pt x="194" y="380"/>
                </a:cubicBezTo>
                <a:cubicBezTo>
                  <a:pt x="247" y="380"/>
                  <a:pt x="247" y="380"/>
                  <a:pt x="247" y="380"/>
                </a:cubicBezTo>
                <a:cubicBezTo>
                  <a:pt x="296" y="380"/>
                  <a:pt x="296" y="380"/>
                  <a:pt x="296" y="380"/>
                </a:cubicBezTo>
                <a:cubicBezTo>
                  <a:pt x="314" y="380"/>
                  <a:pt x="329" y="367"/>
                  <a:pt x="329" y="351"/>
                </a:cubicBezTo>
                <a:cubicBezTo>
                  <a:pt x="329" y="230"/>
                  <a:pt x="329" y="230"/>
                  <a:pt x="329" y="230"/>
                </a:cubicBezTo>
                <a:cubicBezTo>
                  <a:pt x="331" y="226"/>
                  <a:pt x="335" y="222"/>
                  <a:pt x="341" y="222"/>
                </a:cubicBezTo>
                <a:cubicBezTo>
                  <a:pt x="352" y="221"/>
                  <a:pt x="363" y="222"/>
                  <a:pt x="370" y="23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79;p19">
            <a:extLst>
              <a:ext uri="{FF2B5EF4-FFF2-40B4-BE49-F238E27FC236}">
                <a16:creationId xmlns:a16="http://schemas.microsoft.com/office/drawing/2014/main" id="{E724D75D-BB43-564F-9188-EB912A8A1680}"/>
              </a:ext>
            </a:extLst>
          </p:cNvPr>
          <p:cNvSpPr/>
          <p:nvPr/>
        </p:nvSpPr>
        <p:spPr>
          <a:xfrm>
            <a:off x="1381647" y="1196752"/>
            <a:ext cx="437979" cy="1448821"/>
          </a:xfrm>
          <a:custGeom>
            <a:avLst/>
            <a:gdLst/>
            <a:ahLst/>
            <a:cxnLst/>
            <a:rect l="l" t="t" r="r" b="b"/>
            <a:pathLst>
              <a:path w="115" h="380" extrusionOk="0">
                <a:moveTo>
                  <a:pt x="33" y="0"/>
                </a:moveTo>
                <a:cubicBezTo>
                  <a:pt x="15" y="0"/>
                  <a:pt x="0" y="13"/>
                  <a:pt x="0" y="28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67"/>
                  <a:pt x="15" y="380"/>
                  <a:pt x="33" y="380"/>
                </a:cubicBezTo>
                <a:cubicBezTo>
                  <a:pt x="105" y="380"/>
                  <a:pt x="105" y="380"/>
                  <a:pt x="105" y="380"/>
                </a:cubicBezTo>
                <a:cubicBezTo>
                  <a:pt x="115" y="380"/>
                  <a:pt x="115" y="380"/>
                  <a:pt x="115" y="380"/>
                </a:cubicBezTo>
                <a:cubicBezTo>
                  <a:pt x="115" y="0"/>
                  <a:pt x="115" y="0"/>
                  <a:pt x="115" y="0"/>
                </a:cubicBezTo>
                <a:lnTo>
                  <a:pt x="3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0;p19">
            <a:extLst>
              <a:ext uri="{FF2B5EF4-FFF2-40B4-BE49-F238E27FC236}">
                <a16:creationId xmlns:a16="http://schemas.microsoft.com/office/drawing/2014/main" id="{1D2A18E8-9373-C648-F396-0FC6C4F3AC18}"/>
              </a:ext>
            </a:extLst>
          </p:cNvPr>
          <p:cNvSpPr/>
          <p:nvPr/>
        </p:nvSpPr>
        <p:spPr>
          <a:xfrm>
            <a:off x="7143609" y="1196752"/>
            <a:ext cx="1634486" cy="1502775"/>
          </a:xfrm>
          <a:custGeom>
            <a:avLst/>
            <a:gdLst/>
            <a:ahLst/>
            <a:cxnLst/>
            <a:rect l="l" t="t" r="r" b="b"/>
            <a:pathLst>
              <a:path w="429" h="394" extrusionOk="0">
                <a:moveTo>
                  <a:pt x="352" y="230"/>
                </a:moveTo>
                <a:cubicBezTo>
                  <a:pt x="356" y="235"/>
                  <a:pt x="359" y="241"/>
                  <a:pt x="363" y="246"/>
                </a:cubicBezTo>
                <a:cubicBezTo>
                  <a:pt x="374" y="261"/>
                  <a:pt x="397" y="263"/>
                  <a:pt x="410" y="249"/>
                </a:cubicBezTo>
                <a:cubicBezTo>
                  <a:pt x="424" y="235"/>
                  <a:pt x="429" y="215"/>
                  <a:pt x="429" y="197"/>
                </a:cubicBezTo>
                <a:cubicBezTo>
                  <a:pt x="429" y="178"/>
                  <a:pt x="424" y="159"/>
                  <a:pt x="410" y="145"/>
                </a:cubicBezTo>
                <a:cubicBezTo>
                  <a:pt x="397" y="131"/>
                  <a:pt x="374" y="132"/>
                  <a:pt x="363" y="148"/>
                </a:cubicBezTo>
                <a:cubicBezTo>
                  <a:pt x="359" y="153"/>
                  <a:pt x="356" y="159"/>
                  <a:pt x="352" y="163"/>
                </a:cubicBezTo>
                <a:cubicBezTo>
                  <a:pt x="345" y="172"/>
                  <a:pt x="335" y="172"/>
                  <a:pt x="323" y="172"/>
                </a:cubicBezTo>
                <a:cubicBezTo>
                  <a:pt x="317" y="172"/>
                  <a:pt x="314" y="167"/>
                  <a:pt x="311" y="163"/>
                </a:cubicBezTo>
                <a:cubicBezTo>
                  <a:pt x="311" y="28"/>
                  <a:pt x="311" y="28"/>
                  <a:pt x="311" y="28"/>
                </a:cubicBezTo>
                <a:cubicBezTo>
                  <a:pt x="311" y="13"/>
                  <a:pt x="297" y="0"/>
                  <a:pt x="2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394"/>
                  <a:pt x="0" y="394"/>
                  <a:pt x="0" y="394"/>
                </a:cubicBezTo>
                <a:cubicBezTo>
                  <a:pt x="278" y="394"/>
                  <a:pt x="278" y="394"/>
                  <a:pt x="278" y="394"/>
                </a:cubicBezTo>
                <a:cubicBezTo>
                  <a:pt x="297" y="394"/>
                  <a:pt x="311" y="381"/>
                  <a:pt x="311" y="365"/>
                </a:cubicBezTo>
                <a:cubicBezTo>
                  <a:pt x="311" y="230"/>
                  <a:pt x="311" y="230"/>
                  <a:pt x="311" y="230"/>
                </a:cubicBezTo>
                <a:cubicBezTo>
                  <a:pt x="314" y="226"/>
                  <a:pt x="317" y="222"/>
                  <a:pt x="323" y="222"/>
                </a:cubicBezTo>
                <a:cubicBezTo>
                  <a:pt x="335" y="221"/>
                  <a:pt x="345" y="222"/>
                  <a:pt x="352" y="23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81;p19">
            <a:extLst>
              <a:ext uri="{FF2B5EF4-FFF2-40B4-BE49-F238E27FC236}">
                <a16:creationId xmlns:a16="http://schemas.microsoft.com/office/drawing/2014/main" id="{A835F82B-BF28-7EE6-7F73-095CBF048A84}"/>
              </a:ext>
            </a:extLst>
          </p:cNvPr>
          <p:cNvSpPr/>
          <p:nvPr/>
        </p:nvSpPr>
        <p:spPr>
          <a:xfrm>
            <a:off x="6700869" y="1196752"/>
            <a:ext cx="442739" cy="750594"/>
          </a:xfrm>
          <a:custGeom>
            <a:avLst/>
            <a:gdLst/>
            <a:ahLst/>
            <a:cxnLst/>
            <a:rect l="l" t="t" r="r" b="b"/>
            <a:pathLst>
              <a:path w="116" h="197" extrusionOk="0">
                <a:moveTo>
                  <a:pt x="33" y="0"/>
                </a:moveTo>
                <a:cubicBezTo>
                  <a:pt x="15" y="0"/>
                  <a:pt x="0" y="13"/>
                  <a:pt x="0" y="28"/>
                </a:cubicBezTo>
                <a:cubicBezTo>
                  <a:pt x="0" y="130"/>
                  <a:pt x="0" y="130"/>
                  <a:pt x="0" y="130"/>
                </a:cubicBezTo>
                <a:cubicBezTo>
                  <a:pt x="11" y="118"/>
                  <a:pt x="28" y="110"/>
                  <a:pt x="46" y="110"/>
                </a:cubicBezTo>
                <a:cubicBezTo>
                  <a:pt x="63" y="110"/>
                  <a:pt x="79" y="117"/>
                  <a:pt x="91" y="129"/>
                </a:cubicBezTo>
                <a:cubicBezTo>
                  <a:pt x="107" y="146"/>
                  <a:pt x="116" y="170"/>
                  <a:pt x="116" y="197"/>
                </a:cubicBezTo>
                <a:cubicBezTo>
                  <a:pt x="116" y="0"/>
                  <a:pt x="116" y="0"/>
                  <a:pt x="116" y="0"/>
                </a:cubicBezTo>
                <a:lnTo>
                  <a:pt x="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82;p19">
            <a:extLst>
              <a:ext uri="{FF2B5EF4-FFF2-40B4-BE49-F238E27FC236}">
                <a16:creationId xmlns:a16="http://schemas.microsoft.com/office/drawing/2014/main" id="{197C9DDF-3484-0ADE-72CB-E9D98E1A3C75}"/>
              </a:ext>
            </a:extLst>
          </p:cNvPr>
          <p:cNvSpPr/>
          <p:nvPr/>
        </p:nvSpPr>
        <p:spPr>
          <a:xfrm>
            <a:off x="6700869" y="1947347"/>
            <a:ext cx="442739" cy="752181"/>
          </a:xfrm>
          <a:custGeom>
            <a:avLst/>
            <a:gdLst/>
            <a:ahLst/>
            <a:cxnLst/>
            <a:rect l="l" t="t" r="r" b="b"/>
            <a:pathLst>
              <a:path w="116" h="197" extrusionOk="0">
                <a:moveTo>
                  <a:pt x="91" y="68"/>
                </a:moveTo>
                <a:cubicBezTo>
                  <a:pt x="79" y="79"/>
                  <a:pt x="63" y="86"/>
                  <a:pt x="46" y="86"/>
                </a:cubicBezTo>
                <a:cubicBezTo>
                  <a:pt x="28" y="86"/>
                  <a:pt x="11" y="79"/>
                  <a:pt x="0" y="67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4"/>
                  <a:pt x="15" y="197"/>
                  <a:pt x="33" y="197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27"/>
                  <a:pt x="107" y="51"/>
                  <a:pt x="91" y="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86;p19">
            <a:extLst>
              <a:ext uri="{FF2B5EF4-FFF2-40B4-BE49-F238E27FC236}">
                <a16:creationId xmlns:a16="http://schemas.microsoft.com/office/drawing/2014/main" id="{E5450A9A-AEE8-A28E-A394-651263B0EC96}"/>
              </a:ext>
            </a:extLst>
          </p:cNvPr>
          <p:cNvSpPr/>
          <p:nvPr/>
        </p:nvSpPr>
        <p:spPr>
          <a:xfrm>
            <a:off x="8424221" y="1215264"/>
            <a:ext cx="442739" cy="750594"/>
          </a:xfrm>
          <a:custGeom>
            <a:avLst/>
            <a:gdLst/>
            <a:ahLst/>
            <a:cxnLst/>
            <a:rect l="l" t="t" r="r" b="b"/>
            <a:pathLst>
              <a:path w="116" h="197" extrusionOk="0">
                <a:moveTo>
                  <a:pt x="33" y="0"/>
                </a:moveTo>
                <a:cubicBezTo>
                  <a:pt x="15" y="0"/>
                  <a:pt x="0" y="13"/>
                  <a:pt x="0" y="28"/>
                </a:cubicBezTo>
                <a:cubicBezTo>
                  <a:pt x="0" y="130"/>
                  <a:pt x="0" y="130"/>
                  <a:pt x="0" y="130"/>
                </a:cubicBezTo>
                <a:cubicBezTo>
                  <a:pt x="11" y="118"/>
                  <a:pt x="28" y="110"/>
                  <a:pt x="45" y="110"/>
                </a:cubicBezTo>
                <a:cubicBezTo>
                  <a:pt x="63" y="110"/>
                  <a:pt x="79" y="117"/>
                  <a:pt x="90" y="129"/>
                </a:cubicBezTo>
                <a:cubicBezTo>
                  <a:pt x="107" y="146"/>
                  <a:pt x="116" y="170"/>
                  <a:pt x="115" y="197"/>
                </a:cubicBezTo>
                <a:cubicBezTo>
                  <a:pt x="115" y="0"/>
                  <a:pt x="115" y="0"/>
                  <a:pt x="115" y="0"/>
                </a:cubicBezTo>
                <a:lnTo>
                  <a:pt x="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87;p19">
            <a:extLst>
              <a:ext uri="{FF2B5EF4-FFF2-40B4-BE49-F238E27FC236}">
                <a16:creationId xmlns:a16="http://schemas.microsoft.com/office/drawing/2014/main" id="{64B92DA3-BBC3-BAAC-17D0-B903568D18D0}"/>
              </a:ext>
            </a:extLst>
          </p:cNvPr>
          <p:cNvSpPr/>
          <p:nvPr/>
        </p:nvSpPr>
        <p:spPr>
          <a:xfrm>
            <a:off x="8863787" y="1215264"/>
            <a:ext cx="1253635" cy="1445647"/>
          </a:xfrm>
          <a:custGeom>
            <a:avLst/>
            <a:gdLst/>
            <a:ahLst/>
            <a:cxnLst/>
            <a:rect l="l" t="t" r="r" b="b"/>
            <a:pathLst>
              <a:path w="329" h="379" extrusionOk="0">
                <a:moveTo>
                  <a:pt x="29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379"/>
                  <a:pt x="0" y="379"/>
                  <a:pt x="0" y="379"/>
                </a:cubicBezTo>
                <a:cubicBezTo>
                  <a:pt x="59" y="379"/>
                  <a:pt x="59" y="379"/>
                  <a:pt x="59" y="379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96" y="379"/>
                  <a:pt x="296" y="379"/>
                  <a:pt x="296" y="379"/>
                </a:cubicBezTo>
                <a:cubicBezTo>
                  <a:pt x="314" y="379"/>
                  <a:pt x="329" y="367"/>
                  <a:pt x="329" y="351"/>
                </a:cubicBezTo>
                <a:cubicBezTo>
                  <a:pt x="329" y="28"/>
                  <a:pt x="329" y="28"/>
                  <a:pt x="329" y="28"/>
                </a:cubicBezTo>
                <a:cubicBezTo>
                  <a:pt x="329" y="13"/>
                  <a:pt x="314" y="0"/>
                  <a:pt x="29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88;p19">
            <a:extLst>
              <a:ext uri="{FF2B5EF4-FFF2-40B4-BE49-F238E27FC236}">
                <a16:creationId xmlns:a16="http://schemas.microsoft.com/office/drawing/2014/main" id="{2D92CC97-F214-B0F5-C331-81C8852A0AA1}"/>
              </a:ext>
            </a:extLst>
          </p:cNvPr>
          <p:cNvSpPr/>
          <p:nvPr/>
        </p:nvSpPr>
        <p:spPr>
          <a:xfrm>
            <a:off x="8424221" y="1974323"/>
            <a:ext cx="442739" cy="695053"/>
          </a:xfrm>
          <a:custGeom>
            <a:avLst/>
            <a:gdLst/>
            <a:ahLst/>
            <a:cxnLst/>
            <a:rect l="l" t="t" r="r" b="b"/>
            <a:pathLst>
              <a:path w="116" h="182" extrusionOk="0">
                <a:moveTo>
                  <a:pt x="90" y="68"/>
                </a:moveTo>
                <a:cubicBezTo>
                  <a:pt x="79" y="79"/>
                  <a:pt x="63" y="86"/>
                  <a:pt x="45" y="86"/>
                </a:cubicBezTo>
                <a:cubicBezTo>
                  <a:pt x="28" y="86"/>
                  <a:pt x="11" y="79"/>
                  <a:pt x="0" y="6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0"/>
                  <a:pt x="15" y="182"/>
                  <a:pt x="33" y="182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5" y="0"/>
                  <a:pt x="115" y="0"/>
                  <a:pt x="115" y="0"/>
                </a:cubicBezTo>
                <a:cubicBezTo>
                  <a:pt x="116" y="27"/>
                  <a:pt x="107" y="51"/>
                  <a:pt x="90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4;p13">
            <a:extLst>
              <a:ext uri="{FF2B5EF4-FFF2-40B4-BE49-F238E27FC236}">
                <a16:creationId xmlns:a16="http://schemas.microsoft.com/office/drawing/2014/main" id="{527E2498-9501-901A-DA39-9F71879BA341}"/>
              </a:ext>
            </a:extLst>
          </p:cNvPr>
          <p:cNvSpPr txBox="1"/>
          <p:nvPr/>
        </p:nvSpPr>
        <p:spPr>
          <a:xfrm>
            <a:off x="5448772" y="1417617"/>
            <a:ext cx="1050736" cy="100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3668">
              <a:buClr>
                <a:srgbClr val="FFFFFF"/>
              </a:buClr>
              <a:buSzPts val="2500"/>
            </a:pPr>
            <a:r>
              <a:rPr lang="pt-BR" sz="1500" b="1" kern="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Alíquota Zerada para bens Essenciais</a:t>
            </a:r>
            <a:endParaRPr lang="pt-BR" sz="1500" kern="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19" name="Google Shape;106;p13">
            <a:extLst>
              <a:ext uri="{FF2B5EF4-FFF2-40B4-BE49-F238E27FC236}">
                <a16:creationId xmlns:a16="http://schemas.microsoft.com/office/drawing/2014/main" id="{599E9636-8B57-E829-A7B1-BACDB79210C5}"/>
              </a:ext>
            </a:extLst>
          </p:cNvPr>
          <p:cNvSpPr txBox="1"/>
          <p:nvPr/>
        </p:nvSpPr>
        <p:spPr>
          <a:xfrm>
            <a:off x="7242462" y="1431948"/>
            <a:ext cx="1052754" cy="105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3668">
              <a:buClr>
                <a:srgbClr val="FFFFFF"/>
              </a:buClr>
              <a:buSzPts val="2500"/>
            </a:pPr>
            <a:r>
              <a:rPr lang="pt-BR" sz="1500" b="1" kern="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Programas de Ação Prévios à cobrança </a:t>
            </a:r>
            <a:endParaRPr lang="pt-BR" sz="1500" kern="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20" name="Google Shape;107;p13">
            <a:extLst>
              <a:ext uri="{FF2B5EF4-FFF2-40B4-BE49-F238E27FC236}">
                <a16:creationId xmlns:a16="http://schemas.microsoft.com/office/drawing/2014/main" id="{340C8F83-8F13-1096-3A7A-AC82BD2DBB6C}"/>
              </a:ext>
            </a:extLst>
          </p:cNvPr>
          <p:cNvSpPr txBox="1"/>
          <p:nvPr/>
        </p:nvSpPr>
        <p:spPr>
          <a:xfrm>
            <a:off x="3609243" y="1471807"/>
            <a:ext cx="1151721" cy="85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3668">
              <a:buClr>
                <a:srgbClr val="FFFFFF"/>
              </a:buClr>
              <a:buSzPts val="2500"/>
            </a:pPr>
            <a:r>
              <a:rPr lang="pt-BR" sz="1500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Desoneração Total das Exportações</a:t>
            </a:r>
            <a:endParaRPr lang="pt-BR" sz="15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21" name="Título 9">
            <a:extLst>
              <a:ext uri="{FF2B5EF4-FFF2-40B4-BE49-F238E27FC236}">
                <a16:creationId xmlns:a16="http://schemas.microsoft.com/office/drawing/2014/main" id="{4E878510-6BA9-3B79-E965-17B35906103D}"/>
              </a:ext>
            </a:extLst>
          </p:cNvPr>
          <p:cNvSpPr txBox="1">
            <a:spLocks/>
          </p:cNvSpPr>
          <p:nvPr/>
        </p:nvSpPr>
        <p:spPr>
          <a:xfrm>
            <a:off x="577928" y="307466"/>
            <a:ext cx="10088520" cy="11413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914034"/>
            <a:r>
              <a:rPr lang="pt-BR" sz="3199" dirty="0">
                <a:solidFill>
                  <a:srgbClr val="00527B"/>
                </a:solidFill>
                <a:latin typeface="Trebuchet MS" panose="020B0603020202020204" pitchFamily="34" charset="0"/>
              </a:rPr>
              <a:t>Possibilidades para o aprimoramento do PLP 68/24</a:t>
            </a:r>
          </a:p>
        </p:txBody>
      </p:sp>
      <p:sp>
        <p:nvSpPr>
          <p:cNvPr id="22" name="Google Shape;114;p13">
            <a:extLst>
              <a:ext uri="{FF2B5EF4-FFF2-40B4-BE49-F238E27FC236}">
                <a16:creationId xmlns:a16="http://schemas.microsoft.com/office/drawing/2014/main" id="{BA6C66AB-93EF-04A0-EECC-8E77272916AB}"/>
              </a:ext>
            </a:extLst>
          </p:cNvPr>
          <p:cNvSpPr txBox="1"/>
          <p:nvPr/>
        </p:nvSpPr>
        <p:spPr>
          <a:xfrm>
            <a:off x="4549890" y="3443034"/>
            <a:ext cx="2270342" cy="22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353" tIns="45664" rIns="91353" bIns="45664" anchor="t" anchorCtr="0">
            <a:noAutofit/>
          </a:bodyPr>
          <a:lstStyle/>
          <a:p>
            <a:pPr algn="just" defTabSz="913668">
              <a:buClr>
                <a:srgbClr val="FFFFFF"/>
              </a:buClr>
              <a:buSzPts val="1500"/>
              <a:defRPr/>
            </a:pP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A incidência de IS sobre operações envolvendo O&amp;G vai de encontro a todo o racional da reforma tributária e das melhores práticas internacionais, dada a essencialidade e relevância desses bens para a matriz energética nacional. </a:t>
            </a:r>
            <a:endParaRPr lang="pt-BR" sz="1200" kern="0" dirty="0">
              <a:solidFill>
                <a:prstClr val="black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24" name="Google Shape;118;p13">
            <a:extLst>
              <a:ext uri="{FF2B5EF4-FFF2-40B4-BE49-F238E27FC236}">
                <a16:creationId xmlns:a16="http://schemas.microsoft.com/office/drawing/2014/main" id="{1A44C5E3-B8BD-5C02-A313-7B1D66514119}"/>
              </a:ext>
            </a:extLst>
          </p:cNvPr>
          <p:cNvSpPr txBox="1"/>
          <p:nvPr/>
        </p:nvSpPr>
        <p:spPr>
          <a:xfrm>
            <a:off x="9872983" y="3315066"/>
            <a:ext cx="2089204" cy="193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353" tIns="45664" rIns="91353" bIns="45664" anchor="t" anchorCtr="0">
            <a:noAutofit/>
          </a:bodyPr>
          <a:lstStyle/>
          <a:p>
            <a:pPr algn="just" defTabSz="913668">
              <a:buClr>
                <a:srgbClr val="FFFFFF"/>
              </a:buClr>
              <a:buSzPts val="1500"/>
            </a:pP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É coerente estabelecer critérios de geração de créditos para investimentos em programas ambientais e de energias renováveis conduzidos pelo contribuinte,  e limitar a sua incidência aos casos de tributação no destino</a:t>
            </a:r>
            <a:endParaRPr lang="pt-BR" sz="1200" kern="0" dirty="0">
              <a:solidFill>
                <a:prstClr val="black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26" name="Google Shape;117;p13">
            <a:extLst>
              <a:ext uri="{FF2B5EF4-FFF2-40B4-BE49-F238E27FC236}">
                <a16:creationId xmlns:a16="http://schemas.microsoft.com/office/drawing/2014/main" id="{9296586F-FB36-E293-4558-C8A91D5702B5}"/>
              </a:ext>
            </a:extLst>
          </p:cNvPr>
          <p:cNvSpPr txBox="1"/>
          <p:nvPr/>
        </p:nvSpPr>
        <p:spPr>
          <a:xfrm>
            <a:off x="2476821" y="3438352"/>
            <a:ext cx="2065254" cy="1687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353" tIns="45664" rIns="91353" bIns="45664" anchor="t" anchorCtr="0">
            <a:noAutofit/>
          </a:bodyPr>
          <a:lstStyle/>
          <a:p>
            <a:pPr algn="just" defTabSz="913668">
              <a:buClr>
                <a:srgbClr val="4B4B4B"/>
              </a:buClr>
              <a:buSzPts val="1500"/>
              <a:defRPr/>
            </a:pP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A Reforma Tributária trouxe o comando de não onerar as exportações. O IS afronta diretamente essa diretriz ao incidir em commodity notoriamente exportada, i.e., óleo cru (</a:t>
            </a: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</a:rPr>
              <a:t>Art. 153, § 6º, I da CF/88</a:t>
            </a: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)</a:t>
            </a:r>
            <a:endParaRPr lang="pt-BR" sz="1200" kern="0" dirty="0">
              <a:solidFill>
                <a:prstClr val="black"/>
              </a:solidFill>
              <a:latin typeface="Trebuchet MS" panose="020B0603020202020204" pitchFamily="34" charset="0"/>
              <a:ea typeface="Open Sans"/>
              <a:cs typeface="Open Sans"/>
              <a:sym typeface="Arial"/>
            </a:endParaRPr>
          </a:p>
        </p:txBody>
      </p:sp>
      <p:sp>
        <p:nvSpPr>
          <p:cNvPr id="27" name="Google Shape;116;p13">
            <a:extLst>
              <a:ext uri="{FF2B5EF4-FFF2-40B4-BE49-F238E27FC236}">
                <a16:creationId xmlns:a16="http://schemas.microsoft.com/office/drawing/2014/main" id="{D01187D7-339B-3C51-9419-5E2ACCDB51C4}"/>
              </a:ext>
            </a:extLst>
          </p:cNvPr>
          <p:cNvSpPr txBox="1"/>
          <p:nvPr/>
        </p:nvSpPr>
        <p:spPr>
          <a:xfrm>
            <a:off x="7074202" y="3375015"/>
            <a:ext cx="2544811" cy="216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353" tIns="45664" rIns="91353" bIns="45664" anchor="t" anchorCtr="0">
            <a:noAutofit/>
          </a:bodyPr>
          <a:lstStyle/>
          <a:p>
            <a:pPr algn="just" defTabSz="913668">
              <a:buClr>
                <a:srgbClr val="FFFFFF"/>
              </a:buClr>
              <a:buSzPts val="1500"/>
              <a:defRPr/>
            </a:pP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Necessidade de criação de mecanismos que delimitem a cobrança do IS, afastando função meramente arrecadatória, seja pela necessidade de criação de metas e objetivos com evolução na mitigação dos impactos, seja por estudos prévios e programas de prevenção, mitigação e conscientização (</a:t>
            </a:r>
            <a:r>
              <a:rPr lang="de-DE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Art. 37, § 16 da CF/88</a:t>
            </a: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)</a:t>
            </a:r>
          </a:p>
        </p:txBody>
      </p:sp>
      <p:pic>
        <p:nvPicPr>
          <p:cNvPr id="28" name="Graphic 27" descr="Arrow: Straight with solid fill">
            <a:extLst>
              <a:ext uri="{FF2B5EF4-FFF2-40B4-BE49-F238E27FC236}">
                <a16:creationId xmlns:a16="http://schemas.microsoft.com/office/drawing/2014/main" id="{3A2D6E41-1A12-458C-C63C-6AEF0085B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622188" y="2524309"/>
            <a:ext cx="914043" cy="914043"/>
          </a:xfrm>
          <a:prstGeom prst="rect">
            <a:avLst/>
          </a:prstGeom>
        </p:spPr>
      </p:pic>
      <p:pic>
        <p:nvPicPr>
          <p:cNvPr id="29" name="Graphic 28" descr="Arrow: Slight curve with solid fill">
            <a:extLst>
              <a:ext uri="{FF2B5EF4-FFF2-40B4-BE49-F238E27FC236}">
                <a16:creationId xmlns:a16="http://schemas.microsoft.com/office/drawing/2014/main" id="{7F5268A8-5FDF-A700-0FDF-3A342B9EE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608169">
            <a:off x="7417161" y="2529754"/>
            <a:ext cx="914043" cy="914043"/>
          </a:xfrm>
          <a:prstGeom prst="rect">
            <a:avLst/>
          </a:prstGeom>
        </p:spPr>
      </p:pic>
      <p:pic>
        <p:nvPicPr>
          <p:cNvPr id="30" name="Graphic 29" descr="Arrow: Slight curve with solid fill">
            <a:extLst>
              <a:ext uri="{FF2B5EF4-FFF2-40B4-BE49-F238E27FC236}">
                <a16:creationId xmlns:a16="http://schemas.microsoft.com/office/drawing/2014/main" id="{B141296A-4DFB-26AA-D107-49DC92E03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875192" flipV="1">
            <a:off x="3774254" y="2768032"/>
            <a:ext cx="756865" cy="756865"/>
          </a:xfrm>
          <a:prstGeom prst="rect">
            <a:avLst/>
          </a:prstGeom>
        </p:spPr>
      </p:pic>
      <p:pic>
        <p:nvPicPr>
          <p:cNvPr id="31" name="Graphic 30" descr="Arrow: Slight curve with solid fill">
            <a:extLst>
              <a:ext uri="{FF2B5EF4-FFF2-40B4-BE49-F238E27FC236}">
                <a16:creationId xmlns:a16="http://schemas.microsoft.com/office/drawing/2014/main" id="{6D15B322-FDAD-BF87-45E9-F0C8C9AB5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58220">
            <a:off x="9310422" y="2498460"/>
            <a:ext cx="914043" cy="914043"/>
          </a:xfrm>
          <a:prstGeom prst="rect">
            <a:avLst/>
          </a:prstGeom>
        </p:spPr>
      </p:pic>
      <p:pic>
        <p:nvPicPr>
          <p:cNvPr id="32" name="Graphic 31" descr="Arrow: Slight curve with solid fill">
            <a:extLst>
              <a:ext uri="{FF2B5EF4-FFF2-40B4-BE49-F238E27FC236}">
                <a16:creationId xmlns:a16="http://schemas.microsoft.com/office/drawing/2014/main" id="{78E7BC80-7A7F-B103-F29A-AFD7C8A5C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833509" flipV="1">
            <a:off x="1742356" y="2419668"/>
            <a:ext cx="950252" cy="950252"/>
          </a:xfrm>
          <a:prstGeom prst="rect">
            <a:avLst/>
          </a:prstGeom>
        </p:spPr>
      </p:pic>
      <p:sp>
        <p:nvSpPr>
          <p:cNvPr id="33" name="Google Shape;106;p13">
            <a:extLst>
              <a:ext uri="{FF2B5EF4-FFF2-40B4-BE49-F238E27FC236}">
                <a16:creationId xmlns:a16="http://schemas.microsoft.com/office/drawing/2014/main" id="{81B51509-ADA8-6753-A9BE-F4FB990FC1A3}"/>
              </a:ext>
            </a:extLst>
          </p:cNvPr>
          <p:cNvSpPr txBox="1"/>
          <p:nvPr/>
        </p:nvSpPr>
        <p:spPr>
          <a:xfrm>
            <a:off x="8895908" y="1451312"/>
            <a:ext cx="1162799" cy="93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3668">
              <a:buClr>
                <a:srgbClr val="FFFFFF"/>
              </a:buClr>
              <a:buSzPts val="2500"/>
            </a:pPr>
            <a:r>
              <a:rPr lang="pt-BR" sz="1500" b="1" kern="0" dirty="0">
                <a:solidFill>
                  <a:srgbClr val="ED7D31">
                    <a:lumMod val="50000"/>
                  </a:srgb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Programas Ambientais e Transição Energética</a:t>
            </a:r>
            <a:endParaRPr lang="pt-BR" sz="1500" kern="0" dirty="0">
              <a:solidFill>
                <a:srgbClr val="ED7D31">
                  <a:lumMod val="50000"/>
                </a:srgb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34" name="Google Shape;107;p13">
            <a:extLst>
              <a:ext uri="{FF2B5EF4-FFF2-40B4-BE49-F238E27FC236}">
                <a16:creationId xmlns:a16="http://schemas.microsoft.com/office/drawing/2014/main" id="{DAC55DCF-9A75-0B13-ADC9-13F987B90448}"/>
              </a:ext>
            </a:extLst>
          </p:cNvPr>
          <p:cNvSpPr txBox="1"/>
          <p:nvPr/>
        </p:nvSpPr>
        <p:spPr>
          <a:xfrm>
            <a:off x="1523372" y="1480956"/>
            <a:ext cx="1476298" cy="85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3668">
              <a:buClr>
                <a:srgbClr val="FFFFFF"/>
              </a:buClr>
              <a:buSzPts val="2500"/>
            </a:pPr>
            <a:r>
              <a:rPr lang="pt-BR" sz="1500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Exclusão dos </a:t>
            </a:r>
            <a:r>
              <a:rPr lang="pt-BR" sz="1500" b="1" kern="0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NCMs</a:t>
            </a:r>
            <a:r>
              <a:rPr lang="pt-BR" sz="1500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 de O&amp;G Indicados para Tributação do IS</a:t>
            </a:r>
            <a:endParaRPr lang="pt-BR" sz="15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sp>
        <p:nvSpPr>
          <p:cNvPr id="35" name="Google Shape;117;p13">
            <a:extLst>
              <a:ext uri="{FF2B5EF4-FFF2-40B4-BE49-F238E27FC236}">
                <a16:creationId xmlns:a16="http://schemas.microsoft.com/office/drawing/2014/main" id="{1F5B9BCB-EA91-C04E-1081-E8508F7299C7}"/>
              </a:ext>
            </a:extLst>
          </p:cNvPr>
          <p:cNvSpPr txBox="1"/>
          <p:nvPr/>
        </p:nvSpPr>
        <p:spPr>
          <a:xfrm>
            <a:off x="229283" y="3306831"/>
            <a:ext cx="2065254" cy="133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353" tIns="45664" rIns="91353" bIns="45664" anchor="t" anchorCtr="0">
            <a:noAutofit/>
          </a:bodyPr>
          <a:lstStyle/>
          <a:p>
            <a:pPr algn="just" defTabSz="913668">
              <a:buClr>
                <a:srgbClr val="4B4B4B"/>
              </a:buClr>
              <a:buSzPts val="1500"/>
              <a:defRPr/>
            </a:pPr>
            <a:r>
              <a:rPr lang="pt-BR" sz="1200" kern="0" dirty="0">
                <a:solidFill>
                  <a:prstClr val="black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A Emenda Constitucional delegou à LC a indicação dos bens tributados pelo IS. É de soberania do Congresso eleger os bens que serão tributados.</a:t>
            </a:r>
            <a:endParaRPr lang="pt-BR" sz="1200" kern="0" dirty="0">
              <a:solidFill>
                <a:prstClr val="black"/>
              </a:solidFill>
              <a:latin typeface="Trebuchet MS" panose="020B0603020202020204" pitchFamily="34" charset="0"/>
              <a:ea typeface="Open Sans"/>
              <a:cs typeface="Open Sans"/>
              <a:sym typeface="Arial"/>
            </a:endParaRPr>
          </a:p>
        </p:txBody>
      </p:sp>
      <p:pic>
        <p:nvPicPr>
          <p:cNvPr id="18" name="Graphic 29" descr="Arrow: Slight curve with solid fill">
            <a:extLst>
              <a:ext uri="{FF2B5EF4-FFF2-40B4-BE49-F238E27FC236}">
                <a16:creationId xmlns:a16="http://schemas.microsoft.com/office/drawing/2014/main" id="{BE5F6588-B048-1B6E-7EE5-B9E572FBF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875192" flipV="1">
            <a:off x="3296274" y="5007342"/>
            <a:ext cx="516566" cy="516566"/>
          </a:xfrm>
          <a:prstGeom prst="rect">
            <a:avLst/>
          </a:prstGeom>
        </p:spPr>
      </p:pic>
      <p:sp>
        <p:nvSpPr>
          <p:cNvPr id="25" name="Freeform 9">
            <a:extLst>
              <a:ext uri="{FF2B5EF4-FFF2-40B4-BE49-F238E27FC236}">
                <a16:creationId xmlns:a16="http://schemas.microsoft.com/office/drawing/2014/main" id="{C6DCC343-AFA2-5833-1BCE-6E0879BDE75E}"/>
              </a:ext>
            </a:extLst>
          </p:cNvPr>
          <p:cNvSpPr>
            <a:spLocks/>
          </p:cNvSpPr>
          <p:nvPr/>
        </p:nvSpPr>
        <p:spPr bwMode="auto">
          <a:xfrm>
            <a:off x="2217482" y="5544284"/>
            <a:ext cx="2270342" cy="1008111"/>
          </a:xfrm>
          <a:custGeom>
            <a:avLst/>
            <a:gdLst>
              <a:gd name="T0" fmla="*/ 475 w 520"/>
              <a:gd name="T1" fmla="*/ 726 h 726"/>
              <a:gd name="T2" fmla="*/ 46 w 520"/>
              <a:gd name="T3" fmla="*/ 726 h 726"/>
              <a:gd name="T4" fmla="*/ 0 w 520"/>
              <a:gd name="T5" fmla="*/ 680 h 726"/>
              <a:gd name="T6" fmla="*/ 0 w 520"/>
              <a:gd name="T7" fmla="*/ 45 h 726"/>
              <a:gd name="T8" fmla="*/ 46 w 520"/>
              <a:gd name="T9" fmla="*/ 0 h 726"/>
              <a:gd name="T10" fmla="*/ 475 w 520"/>
              <a:gd name="T11" fmla="*/ 0 h 726"/>
              <a:gd name="T12" fmla="*/ 520 w 520"/>
              <a:gd name="T13" fmla="*/ 45 h 726"/>
              <a:gd name="T14" fmla="*/ 520 w 520"/>
              <a:gd name="T15" fmla="*/ 680 h 726"/>
              <a:gd name="T16" fmla="*/ 475 w 520"/>
              <a:gd name="T17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726">
                <a:moveTo>
                  <a:pt x="475" y="726"/>
                </a:moveTo>
                <a:cubicBezTo>
                  <a:pt x="46" y="726"/>
                  <a:pt x="46" y="726"/>
                  <a:pt x="46" y="726"/>
                </a:cubicBezTo>
                <a:cubicBezTo>
                  <a:pt x="21" y="726"/>
                  <a:pt x="0" y="705"/>
                  <a:pt x="0" y="68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0" y="0"/>
                  <a:pt x="520" y="20"/>
                  <a:pt x="520" y="45"/>
                </a:cubicBezTo>
                <a:cubicBezTo>
                  <a:pt x="520" y="680"/>
                  <a:pt x="520" y="680"/>
                  <a:pt x="520" y="680"/>
                </a:cubicBezTo>
                <a:cubicBezTo>
                  <a:pt x="520" y="705"/>
                  <a:pt x="500" y="726"/>
                  <a:pt x="475" y="7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389" tIns="45682" rIns="91389" bIns="45682" anchor="t" anchorCtr="0">
            <a:noAutofit/>
          </a:bodyPr>
          <a:lstStyle/>
          <a:p>
            <a:pPr defTabSz="914034"/>
            <a:endParaRPr lang="ru-UA" sz="150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Calibri"/>
            </a:endParaRPr>
          </a:p>
        </p:txBody>
      </p:sp>
      <p:sp>
        <p:nvSpPr>
          <p:cNvPr id="36" name="Google Shape;107;p13">
            <a:extLst>
              <a:ext uri="{FF2B5EF4-FFF2-40B4-BE49-F238E27FC236}">
                <a16:creationId xmlns:a16="http://schemas.microsoft.com/office/drawing/2014/main" id="{4422E3B7-F9FB-6A8D-D88B-A46E627E1A58}"/>
              </a:ext>
            </a:extLst>
          </p:cNvPr>
          <p:cNvSpPr txBox="1"/>
          <p:nvPr/>
        </p:nvSpPr>
        <p:spPr>
          <a:xfrm>
            <a:off x="2263940" y="5623651"/>
            <a:ext cx="2220722" cy="85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3668">
              <a:buClr>
                <a:srgbClr val="FFFFFF"/>
              </a:buClr>
              <a:buSzPts val="2500"/>
            </a:pPr>
            <a:r>
              <a:rPr lang="pt-BR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Arial"/>
                <a:sym typeface="Arial"/>
              </a:rPr>
              <a:t>8</a:t>
            </a:r>
            <a:r>
              <a:rPr lang="pt-BR" b="1" ker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Arial"/>
                <a:sym typeface="Arial"/>
              </a:rPr>
              <a:t> </a:t>
            </a:r>
            <a:r>
              <a:rPr lang="pt-BR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Arial"/>
                <a:sym typeface="Arial"/>
              </a:rPr>
              <a:t>emendas #</a:t>
            </a:r>
          </a:p>
          <a:p>
            <a:pPr algn="ctr" defTabSz="913668">
              <a:buClr>
                <a:srgbClr val="FFFFFF"/>
              </a:buClr>
              <a:buSzPts val="2500"/>
            </a:pPr>
            <a:r>
              <a:rPr lang="pt-BR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Arial"/>
                <a:sym typeface="Arial"/>
              </a:rPr>
              <a:t> 245, 264, 383, 476, 614, 953, 968, 1299</a:t>
            </a:r>
          </a:p>
        </p:txBody>
      </p:sp>
      <p:sp>
        <p:nvSpPr>
          <p:cNvPr id="37" name="Google Shape;107;p13">
            <a:extLst>
              <a:ext uri="{FF2B5EF4-FFF2-40B4-BE49-F238E27FC236}">
                <a16:creationId xmlns:a16="http://schemas.microsoft.com/office/drawing/2014/main" id="{3CEE3401-2864-7ECC-98BB-4690DC19887B}"/>
              </a:ext>
            </a:extLst>
          </p:cNvPr>
          <p:cNvSpPr txBox="1"/>
          <p:nvPr/>
        </p:nvSpPr>
        <p:spPr>
          <a:xfrm>
            <a:off x="9564247" y="5885304"/>
            <a:ext cx="1499403" cy="85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3668">
              <a:buClr>
                <a:srgbClr val="FFFFFF"/>
              </a:buClr>
              <a:buSzPts val="2500"/>
            </a:pPr>
            <a:r>
              <a:rPr lang="pt-BR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Open Sans SemiBold"/>
                <a:cs typeface="Open Sans SemiBold"/>
                <a:sym typeface="Open Sans SemiBold"/>
              </a:rPr>
              <a:t>2 emendas # 170 e 382</a:t>
            </a:r>
            <a:endParaRPr lang="pt-BR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pic>
        <p:nvPicPr>
          <p:cNvPr id="40" name="Graphic 28" descr="Arrow: Slight curve with solid fill">
            <a:extLst>
              <a:ext uri="{FF2B5EF4-FFF2-40B4-BE49-F238E27FC236}">
                <a16:creationId xmlns:a16="http://schemas.microsoft.com/office/drawing/2014/main" id="{7888DB37-3800-6597-217D-F6B6EDA32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51706">
            <a:off x="8620995" y="5328355"/>
            <a:ext cx="650262" cy="650262"/>
          </a:xfrm>
          <a:prstGeom prst="rect">
            <a:avLst/>
          </a:prstGeom>
        </p:spPr>
      </p:pic>
      <p:pic>
        <p:nvPicPr>
          <p:cNvPr id="42" name="Graphic 27" descr="Arrow: Straight with solid fill">
            <a:extLst>
              <a:ext uri="{FF2B5EF4-FFF2-40B4-BE49-F238E27FC236}">
                <a16:creationId xmlns:a16="http://schemas.microsoft.com/office/drawing/2014/main" id="{C337BAE2-639B-36E3-5BE3-B8F1EB6F5F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9829268" y="4983502"/>
            <a:ext cx="656839" cy="6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73079-A199-AFD0-592D-2DBE71357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694EF5D-A1D9-F144-454A-DBBECCE3604F}"/>
              </a:ext>
            </a:extLst>
          </p:cNvPr>
          <p:cNvSpPr/>
          <p:nvPr/>
        </p:nvSpPr>
        <p:spPr>
          <a:xfrm>
            <a:off x="1053059" y="1628799"/>
            <a:ext cx="9649072" cy="4896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799">
              <a:solidFill>
                <a:srgbClr val="FFFFFF"/>
              </a:solidFill>
              <a:latin typeface="Trebuchet MS"/>
              <a:sym typeface="Calibri" panose="020F0502020204030204" pitchFamily="34" charset="0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A37DA92-4701-E28B-A47E-8FA2958E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29033"/>
            <a:ext cx="10968038" cy="43584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spcFirstLastPara="1" vert="horz" wrap="square" lIns="25390" tIns="25390" rIns="25390" bIns="2539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585"/>
            <a:r>
              <a:rPr lang="pt-BR" sz="2499">
                <a:solidFill>
                  <a:srgbClr val="00517D"/>
                </a:solidFill>
                <a:cs typeface="Calibri" panose="020F0502020204030204" pitchFamily="34" charset="0"/>
              </a:rPr>
              <a:t>Transição da Reforma Tributária x </a:t>
            </a:r>
            <a:r>
              <a:rPr lang="pt-BR" sz="2499" dirty="0">
                <a:solidFill>
                  <a:srgbClr val="00517D"/>
                </a:solidFill>
                <a:cs typeface="Calibri" panose="020F0502020204030204" pitchFamily="34" charset="0"/>
              </a:rPr>
              <a:t>Novos Leilões</a:t>
            </a:r>
          </a:p>
        </p:txBody>
      </p:sp>
      <p:sp>
        <p:nvSpPr>
          <p:cNvPr id="25" name="CaixaDeTexto 4">
            <a:extLst>
              <a:ext uri="{FF2B5EF4-FFF2-40B4-BE49-F238E27FC236}">
                <a16:creationId xmlns:a16="http://schemas.microsoft.com/office/drawing/2014/main" id="{944286B8-DEBC-24C4-AF73-2BB39AB05199}"/>
              </a:ext>
            </a:extLst>
          </p:cNvPr>
          <p:cNvSpPr txBox="1"/>
          <p:nvPr/>
        </p:nvSpPr>
        <p:spPr>
          <a:xfrm>
            <a:off x="1341091" y="1772816"/>
            <a:ext cx="95050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17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pt-BR" sz="2400" b="1" u="sng" dirty="0">
                <a:solidFill>
                  <a:srgbClr val="7FC242"/>
                </a:solidFill>
                <a:latin typeface="Trebuchet MS"/>
                <a:cs typeface="Calibri" panose="020F0502020204030204" pitchFamily="34" charset="0"/>
                <a:sym typeface="Calibri" panose="020F0502020204030204" pitchFamily="34" charset="0"/>
              </a:rPr>
              <a:t>Desafios para os Setores de O&amp;G na Reforma</a:t>
            </a:r>
            <a:r>
              <a:rPr lang="pt-BR" sz="2400" b="1" dirty="0">
                <a:solidFill>
                  <a:srgbClr val="7FC242"/>
                </a:solidFill>
                <a:latin typeface="Trebuchet MS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  <a:p>
            <a:pPr algn="ctr" defTabSz="457017" eaLnBrk="0" fontAlgn="base" hangingPunct="0"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solidFill>
                <a:srgbClr val="7FC242"/>
              </a:solidFill>
              <a:latin typeface="Trebuchet MS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636" indent="-285636" defTabSz="457017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  <a:sym typeface="Calibri" panose="020F0502020204030204" pitchFamily="34" charset="0"/>
              </a:rPr>
              <a:t>Transição </a:t>
            </a:r>
            <a:r>
              <a:rPr lang="pt-BR" sz="240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  <a:sym typeface="Wingdings" panose="05000000000000000000" pitchFamily="2" charset="2"/>
              </a:rPr>
              <a:t> Não pode afetar o curso dos projetos em curso e novos leilões.</a:t>
            </a:r>
          </a:p>
          <a:p>
            <a:pPr marL="285636" indent="-285636" defTabSz="457017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527B"/>
              </a:solidFill>
              <a:latin typeface="Trebuchet MS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636" indent="-285636" defTabSz="457017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  <a:sym typeface="Calibri" panose="020F0502020204030204" pitchFamily="34" charset="0"/>
              </a:rPr>
              <a:t>Atual já pesada carga fiscal </a:t>
            </a:r>
            <a:r>
              <a:rPr lang="pt-BR" sz="240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  <a:sym typeface="Wingdings" panose="05000000000000000000" pitchFamily="2" charset="2"/>
              </a:rPr>
              <a:t> sem espaço para crescimento.</a:t>
            </a:r>
          </a:p>
          <a:p>
            <a:pPr marL="285636" indent="-285636" defTabSz="457017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527B"/>
              </a:solidFill>
              <a:latin typeface="Trebuchet MS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636" indent="-285636" defTabSz="457017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  <a:sym typeface="Wingdings" panose="05000000000000000000" pitchFamily="2" charset="2"/>
              </a:rPr>
              <a:t>Sistema monofásico para o GN  Falta de avaliação de impacto tributário na cadeia.</a:t>
            </a:r>
            <a:endParaRPr lang="pt-BR" sz="1399" dirty="0">
              <a:solidFill>
                <a:srgbClr val="00527B"/>
              </a:solidFill>
              <a:latin typeface="Trebuchet MS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7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D23F7-BE52-C257-90C6-7AF34FE2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F95B22-9A65-7919-8D78-8281F3D4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225" y="6413030"/>
            <a:ext cx="457400" cy="364982"/>
          </a:xfrm>
          <a:noFill/>
          <a:ln>
            <a:noFill/>
          </a:ln>
        </p:spPr>
        <p:txBody>
          <a:bodyPr spcFirstLastPara="1" vert="horz" wrap="square" lIns="91389" tIns="91389" rIns="91389" bIns="91389" rtlCol="0" anchor="ctr" anchorCtr="0">
            <a:noAutofit/>
          </a:bodyPr>
          <a:lstStyle/>
          <a:p>
            <a:pPr algn="ctr"/>
            <a:fld id="{52F46623-A622-46D9-920E-3A8A35C495AC}" type="slidenum">
              <a:rPr lang="pt-BR" b="1">
                <a:solidFill>
                  <a:srgbClr val="021028"/>
                </a:solidFill>
                <a:ea typeface="Open Sans"/>
                <a:cs typeface="Open Sans"/>
                <a:sym typeface="Calibri" panose="020F0502020204030204" pitchFamily="34" charset="0"/>
              </a:rPr>
              <a:pPr algn="ctr"/>
              <a:t>13</a:t>
            </a:fld>
            <a:endParaRPr lang="pt-BR" b="1" dirty="0">
              <a:solidFill>
                <a:srgbClr val="021028"/>
              </a:solidFill>
              <a:ea typeface="Open Sans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51" name="SOBRE O IBP">
            <a:extLst>
              <a:ext uri="{FF2B5EF4-FFF2-40B4-BE49-F238E27FC236}">
                <a16:creationId xmlns:a16="http://schemas.microsoft.com/office/drawing/2014/main" id="{145FE759-21AD-7D61-29C1-A2F58209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9" y="586363"/>
            <a:ext cx="9758580" cy="49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379" tIns="25379" rIns="25379" bIns="25379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defTabSz="825500"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rgbClr val="00517D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2pPr>
            <a:lvl3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3pPr>
            <a:lvl4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4pPr>
            <a:lvl5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5pPr>
            <a:lvl6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6pPr>
            <a:lvl7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7pPr>
            <a:lvl8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8pPr>
            <a:lvl9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80C342"/>
              </a:buClr>
            </a:pPr>
            <a:r>
              <a:rPr lang="pt-BR" sz="3199" dirty="0">
                <a:solidFill>
                  <a:srgbClr val="00527B"/>
                </a:solidFill>
                <a:sym typeface="Calibri" panose="020F0502020204030204" pitchFamily="34" charset="0"/>
              </a:rPr>
              <a:t>Conclusões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C1FA0-DB99-57D7-6CA7-69F79B5032C6}"/>
              </a:ext>
            </a:extLst>
          </p:cNvPr>
          <p:cNvSpPr txBox="1"/>
          <p:nvPr/>
        </p:nvSpPr>
        <p:spPr>
          <a:xfrm>
            <a:off x="624783" y="1268760"/>
            <a:ext cx="10937671" cy="490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257" indent="-45225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pt-BR" sz="1599" b="1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INSTABILIDADE DE REGRAS 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(Imposto de Exportação, Mudanças na Definição de Campo, Imposto Seletivo, Fundo dos Estados, TFPG, etc.), e processos complexos para obtenção de licenças ambientais, </a:t>
            </a: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GERAM </a:t>
            </a:r>
            <a:r>
              <a:rPr lang="pt-BR" sz="1599" b="1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INSEGURANÇA JURÍDICA</a:t>
            </a: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 ATRASO NOS PROJETOS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Esses fatores estão contribuindo para que os investimentos sejam direcionados para outros países.  </a:t>
            </a:r>
          </a:p>
          <a:p>
            <a:pPr marL="452257" indent="-45225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NOVAS RESERVAS de PETRÓLEO E GÁS SÃO FUNDAMENTAIS 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para o país poder manter a sua segurança energética. É fundamental que o país entenda </a:t>
            </a:r>
            <a:r>
              <a:rPr lang="pt-BR" sz="1599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IMPORTÂNCIA DE UM REGIME FISCAL BRASILEIRO COMPETITIVO E ESTÁVEL.</a:t>
            </a:r>
            <a:endParaRPr lang="pt-BR" sz="1599" dirty="0">
              <a:solidFill>
                <a:srgbClr val="00527B"/>
              </a:solidFill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2257" indent="-45225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 </a:t>
            </a: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IMPOSTO SELETIVO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na forma como está proposto, contribuirá para que </a:t>
            </a: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NOVOS PROJETOS E INVESTIMENTOS SEJAM </a:t>
            </a:r>
            <a:r>
              <a:rPr lang="pt-BR" sz="1599" b="1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DIRECIONADOS</a:t>
            </a: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PARA AFRICA, GUIANA e outros países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2257" indent="-45225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pt-BR" sz="1599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REDUÇÃO DA ALÍQUOTA 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 IS aprovada pela Câmara dos Deputados no PLP 68 ameniza o impacto na tomada de decisões de investimentos, mas </a:t>
            </a:r>
            <a:r>
              <a:rPr lang="pt-BR" sz="1599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NÃO RESOLVE 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 problema da </a:t>
            </a:r>
            <a:r>
              <a:rPr lang="pt-BR" sz="1599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INSEGURANÇA JURÍDICA 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 da </a:t>
            </a:r>
            <a:r>
              <a:rPr lang="pt-BR" sz="1599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FALTA DE ESTABILIDADE 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das regras tributárias no País, elementos viabilizadores de </a:t>
            </a:r>
            <a:r>
              <a:rPr lang="pt-BR" sz="1599" dirty="0">
                <a:solidFill>
                  <a:srgbClr val="70AD47">
                    <a:lumMod val="75000"/>
                  </a:srgb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LEILÕES BEM SUCEDIDOS</a:t>
            </a:r>
            <a:r>
              <a:rPr lang="pt-BR" sz="1599" dirty="0">
                <a:solidFill>
                  <a:srgbClr val="00527B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endParaRPr lang="pt-BR" sz="1399" b="1" dirty="0">
              <a:solidFill>
                <a:prstClr val="black"/>
              </a:solidFill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preto com letras brancas&#10;&#10;Descrição gerada automaticamente">
            <a:hlinkClick r:id="" action="ppaction://noaction"/>
            <a:extLst>
              <a:ext uri="{FF2B5EF4-FFF2-40B4-BE49-F238E27FC236}">
                <a16:creationId xmlns:a16="http://schemas.microsoft.com/office/drawing/2014/main" id="{98029539-D3E0-441E-B7C5-7BC4F5FA2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5" y="1717221"/>
            <a:ext cx="3611800" cy="2749892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7895742D-F7A4-46D2-BD80-622E3EE1ED87}"/>
              </a:ext>
            </a:extLst>
          </p:cNvPr>
          <p:cNvSpPr/>
          <p:nvPr/>
        </p:nvSpPr>
        <p:spPr>
          <a:xfrm>
            <a:off x="0" y="6748703"/>
            <a:ext cx="12199233" cy="107958"/>
          </a:xfrm>
          <a:prstGeom prst="rect">
            <a:avLst/>
          </a:prstGeom>
          <a:gradFill>
            <a:gsLst>
              <a:gs pos="0">
                <a:srgbClr val="00527B"/>
              </a:gs>
              <a:gs pos="100000">
                <a:srgbClr val="7FC242"/>
              </a:gs>
            </a:gsLst>
            <a:lin ang="1871689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825149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799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3" name="Imagem 2" descr="Uma imagem contendo desenho, quarto&#10;&#10;Descrição gerada automaticamente">
            <a:extLst>
              <a:ext uri="{FF2B5EF4-FFF2-40B4-BE49-F238E27FC236}">
                <a16:creationId xmlns:a16="http://schemas.microsoft.com/office/drawing/2014/main" id="{B6F9F10B-1C10-4C30-880F-110681037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26" y="5029230"/>
            <a:ext cx="3080343" cy="773913"/>
          </a:xfrm>
          <a:prstGeom prst="rect">
            <a:avLst/>
          </a:prstGeom>
        </p:spPr>
      </p:pic>
      <p:sp>
        <p:nvSpPr>
          <p:cNvPr id="5" name="SOBRE O IBP">
            <a:extLst>
              <a:ext uri="{FF2B5EF4-FFF2-40B4-BE49-F238E27FC236}">
                <a16:creationId xmlns:a16="http://schemas.microsoft.com/office/drawing/2014/main" id="{0A182DED-3132-4E20-B1C4-F6B11D258368}"/>
              </a:ext>
            </a:extLst>
          </p:cNvPr>
          <p:cNvSpPr txBox="1"/>
          <p:nvPr/>
        </p:nvSpPr>
        <p:spPr>
          <a:xfrm>
            <a:off x="4582869" y="6059684"/>
            <a:ext cx="2843835" cy="3179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780" tIns="50780" rIns="50780" bIns="50780" anchor="ctr">
            <a:spAutoFit/>
          </a:bodyPr>
          <a:lstStyle/>
          <a:p>
            <a:pPr defTabSz="825149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rgbClr val="00517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1399" b="1" i="1" dirty="0">
                <a:solidFill>
                  <a:srgbClr val="00517D"/>
                </a:solidFill>
                <a:latin typeface="Trebuchet MS"/>
                <a:sym typeface="Trebuchet MS"/>
              </a:rPr>
              <a:t>ibp.org.br  </a:t>
            </a:r>
            <a:r>
              <a:rPr lang="pt-BR" sz="1399" dirty="0">
                <a:solidFill>
                  <a:srgbClr val="00517D"/>
                </a:solidFill>
                <a:latin typeface="Trebuchet MS"/>
                <a:sym typeface="Trebuchet MS"/>
              </a:rPr>
              <a:t>I</a:t>
            </a:r>
            <a:r>
              <a:rPr lang="pt-BR" sz="1399" b="1" i="1" dirty="0">
                <a:solidFill>
                  <a:srgbClr val="00517D"/>
                </a:solidFill>
                <a:latin typeface="Trebuchet MS"/>
                <a:sym typeface="Trebuchet MS"/>
              </a:rPr>
              <a:t> </a:t>
            </a:r>
            <a:r>
              <a:rPr lang="pt-BR" sz="1399" dirty="0">
                <a:solidFill>
                  <a:srgbClr val="00527B"/>
                </a:solidFill>
                <a:latin typeface="Trebuchet MS"/>
                <a:sym typeface="Trebuchet MS"/>
              </a:rPr>
              <a:t>#EnergiaParaSuperar</a:t>
            </a:r>
          </a:p>
        </p:txBody>
      </p:sp>
    </p:spTree>
    <p:extLst>
      <p:ext uri="{BB962C8B-B14F-4D97-AF65-F5344CB8AC3E}">
        <p14:creationId xmlns:p14="http://schemas.microsoft.com/office/powerpoint/2010/main" val="297049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A6B73138-092D-3234-567F-1A3D7E32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" y="2427803"/>
            <a:ext cx="5889246" cy="2993395"/>
          </a:xfrm>
          <a:prstGeom prst="rect">
            <a:avLst/>
          </a:prstGeom>
        </p:spPr>
      </p:pic>
      <p:sp>
        <p:nvSpPr>
          <p:cNvPr id="14" name="SOBRE O IBP">
            <a:extLst>
              <a:ext uri="{FF2B5EF4-FFF2-40B4-BE49-F238E27FC236}">
                <a16:creationId xmlns:a16="http://schemas.microsoft.com/office/drawing/2014/main" id="{6BE09878-0C61-699E-6708-828F0227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7" y="614039"/>
            <a:ext cx="10203327" cy="43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379" tIns="25379" rIns="25379" bIns="25379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defTabSz="825500"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rgbClr val="00517D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2pPr>
            <a:lvl3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3pPr>
            <a:lvl4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4pPr>
            <a:lvl5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5pPr>
            <a:lvl6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6pPr>
            <a:lvl7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7pPr>
            <a:lvl8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8pPr>
            <a:lvl9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80C342"/>
              </a:buClr>
            </a:pPr>
            <a:r>
              <a:rPr lang="pt-BR" sz="2799" dirty="0">
                <a:solidFill>
                  <a:srgbClr val="00527B"/>
                </a:solidFill>
              </a:rPr>
              <a:t>Atratividade de Investimentos x Demanda mundial de Petróleo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CE0B79-F97E-6149-7FCC-A087A8F25749}"/>
              </a:ext>
            </a:extLst>
          </p:cNvPr>
          <p:cNvSpPr txBox="1"/>
          <p:nvPr/>
        </p:nvSpPr>
        <p:spPr>
          <a:xfrm>
            <a:off x="621011" y="1411154"/>
            <a:ext cx="5588992" cy="6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99" b="1" dirty="0">
                <a:latin typeface="Trebuchet MS" panose="020B0603020202020204" pitchFamily="34" charset="0"/>
                <a:ea typeface="Verdana" panose="020B0604030504040204" pitchFamily="34" charset="0"/>
              </a:rPr>
              <a:t>Projeções de longo prazo de demanda mundial por petróleo</a:t>
            </a:r>
          </a:p>
          <a:p>
            <a:pPr>
              <a:lnSpc>
                <a:spcPct val="150000"/>
              </a:lnSpc>
            </a:pPr>
            <a:r>
              <a:rPr lang="pt-BR" sz="1399" dirty="0">
                <a:latin typeface="Trebuchet MS" panose="020B0603020202020204" pitchFamily="34" charset="0"/>
                <a:ea typeface="Verdana" panose="020B0604030504040204" pitchFamily="34" charset="0"/>
              </a:rPr>
              <a:t>2025-2050, milhão de barris por dia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5D019E-146D-7B64-2FFA-15C97197F9E5}"/>
              </a:ext>
            </a:extLst>
          </p:cNvPr>
          <p:cNvSpPr txBox="1"/>
          <p:nvPr/>
        </p:nvSpPr>
        <p:spPr>
          <a:xfrm rot="10800000" flipV="1">
            <a:off x="6453659" y="1729767"/>
            <a:ext cx="5453606" cy="38625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lvl="0">
              <a:defRPr/>
            </a:pPr>
            <a:r>
              <a:rPr lang="pt-BR" sz="1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Cenários</a:t>
            </a:r>
          </a:p>
          <a:p>
            <a:pPr lvl="0">
              <a:defRPr/>
            </a:pPr>
            <a:endParaRPr lang="pt-BR" sz="1000" u="sng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OPEC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Reference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: Cenário de referência da OPEC, que projeta a demanda por petróleo com base nas condições de mercado e políticas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atuais.Considera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-se os compromissos climáticos atuais e a expansão de energias alternativas, mas sem grandes transformações.</a:t>
            </a:r>
            <a:b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OPEC Technology Case: Estima uma redução na demanda por petróleo mais acentuada em comparação ao cenário de referência, devido ao impacto das inovações tecnológicas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IEA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Stated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Policies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Scenario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(STEPS): Reflete as políticas e regulamentos energéticos que já foram anunciados ou implementados pelos governos, sem pressupor políticas adicionais no futuro. Mostra um caminho moderado de transição energética, onde a demanda por petróleo continua a crescer, mas em um ritmo mais lento, à medida que as políticas de energia limpa começam a ter algum efeito.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EA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Announced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Pledges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Scenario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(APS): Considera todos os compromissos climáticos anunciados por governos em nível nacional, como metas de redução de emissões, e políticas que ainda não foram totalmente implementadas. Sugere-se uma trajetória mais agressiva de transição energética do que o STEPS, com maior penetração de renováveis e uma queda mais rápida na demanda por combustíveis fósseis, incluindo o petróleo.</a:t>
            </a:r>
            <a:b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endParaRPr lang="en-US" sz="11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1DF8E4A-C7BF-BBE8-FD78-138D86FBB863}"/>
              </a:ext>
            </a:extLst>
          </p:cNvPr>
          <p:cNvSpPr/>
          <p:nvPr/>
        </p:nvSpPr>
        <p:spPr>
          <a:xfrm>
            <a:off x="1865994" y="2517696"/>
            <a:ext cx="4248472" cy="213544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40E973-4363-2A52-809E-E59012D8C9CD}"/>
              </a:ext>
            </a:extLst>
          </p:cNvPr>
          <p:cNvSpPr txBox="1"/>
          <p:nvPr/>
        </p:nvSpPr>
        <p:spPr>
          <a:xfrm rot="10800000" flipV="1">
            <a:off x="519650" y="5634311"/>
            <a:ext cx="5453606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Fonte: IEA (2023) e OPEC (2024)</a:t>
            </a:r>
            <a:b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lvl="0">
              <a:defRPr/>
            </a:pPr>
            <a:b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br>
              <a:rPr lang="pt-BR" sz="11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endParaRPr lang="en-US" sz="11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2ECF716-E0B0-C542-FD32-55E549EA4C4E}"/>
              </a:ext>
            </a:extLst>
          </p:cNvPr>
          <p:cNvSpPr txBox="1"/>
          <p:nvPr/>
        </p:nvSpPr>
        <p:spPr>
          <a:xfrm>
            <a:off x="5034346" y="2156621"/>
            <a:ext cx="1430640" cy="35393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100" dirty="0">
                <a:latin typeface="Trebuchet MS" panose="020B0603020202020204" pitchFamily="34" charset="0"/>
                <a:cs typeface="+mn-cs"/>
                <a:sym typeface="Calibri"/>
              </a:rPr>
              <a:t>PROJETADO</a:t>
            </a:r>
            <a:endParaRPr kumimoji="0" lang="pt-BR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3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F900E81-0010-B1F6-CC1B-49E67E9D039D}"/>
              </a:ext>
            </a:extLst>
          </p:cNvPr>
          <p:cNvSpPr/>
          <p:nvPr/>
        </p:nvSpPr>
        <p:spPr>
          <a:xfrm>
            <a:off x="2277195" y="2706276"/>
            <a:ext cx="3865507" cy="2357308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OBRE O IBP">
            <a:extLst>
              <a:ext uri="{FF2B5EF4-FFF2-40B4-BE49-F238E27FC236}">
                <a16:creationId xmlns:a16="http://schemas.microsoft.com/office/drawing/2014/main" id="{6BE09878-0C61-699E-6708-828F0227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7" y="614039"/>
            <a:ext cx="10563368" cy="43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379" tIns="25379" rIns="25379" bIns="25379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defTabSz="825500"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rgbClr val="00517D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2pPr>
            <a:lvl3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3pPr>
            <a:lvl4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4pPr>
            <a:lvl5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5pPr>
            <a:lvl6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6pPr>
            <a:lvl7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7pPr>
            <a:lvl8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8pPr>
            <a:lvl9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80C342"/>
              </a:buClr>
            </a:pPr>
            <a:r>
              <a:rPr lang="pt-BR" sz="2799" dirty="0">
                <a:solidFill>
                  <a:srgbClr val="00527B"/>
                </a:solidFill>
              </a:rPr>
              <a:t>Atratividade de Investimentos x Demanda brasileira de Petróleo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CE0B79-F97E-6149-7FCC-A087A8F25749}"/>
              </a:ext>
            </a:extLst>
          </p:cNvPr>
          <p:cNvSpPr txBox="1"/>
          <p:nvPr/>
        </p:nvSpPr>
        <p:spPr>
          <a:xfrm>
            <a:off x="592201" y="1524934"/>
            <a:ext cx="5588992" cy="6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99" b="1" dirty="0">
                <a:latin typeface="Trebuchet MS" panose="020B0603020202020204" pitchFamily="34" charset="0"/>
                <a:ea typeface="Verdana" panose="020B0604030504040204" pitchFamily="34" charset="0"/>
              </a:rPr>
              <a:t>Projeções de longo prazo de demanda por petróleo, Brasil</a:t>
            </a:r>
          </a:p>
          <a:p>
            <a:pPr>
              <a:lnSpc>
                <a:spcPct val="150000"/>
              </a:lnSpc>
            </a:pPr>
            <a:r>
              <a:rPr lang="pt-BR" sz="1399" dirty="0">
                <a:latin typeface="Trebuchet MS" panose="020B0603020202020204" pitchFamily="34" charset="0"/>
                <a:ea typeface="Verdana" panose="020B0604030504040204" pitchFamily="34" charset="0"/>
              </a:rPr>
              <a:t>2030-2050, milhão de barris por dia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40E973-4363-2A52-809E-E59012D8C9CD}"/>
              </a:ext>
            </a:extLst>
          </p:cNvPr>
          <p:cNvSpPr txBox="1"/>
          <p:nvPr/>
        </p:nvSpPr>
        <p:spPr>
          <a:xfrm rot="10800000" flipV="1">
            <a:off x="592201" y="5699915"/>
            <a:ext cx="5453606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Fonte: IEA (2023)</a:t>
            </a:r>
            <a:b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br>
              <a:rPr lang="pt-BR" sz="11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endParaRPr lang="en-US" sz="11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3BD52D-979E-D1C3-7CE0-FAE113C84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1" y="2753485"/>
            <a:ext cx="5645434" cy="286947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AFEE45-52CB-7CCA-5AD0-77782851A186}"/>
              </a:ext>
            </a:extLst>
          </p:cNvPr>
          <p:cNvSpPr txBox="1"/>
          <p:nvPr/>
        </p:nvSpPr>
        <p:spPr>
          <a:xfrm>
            <a:off x="4970793" y="2311631"/>
            <a:ext cx="1430640" cy="35393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100" dirty="0">
                <a:latin typeface="Trebuchet MS" panose="020B0603020202020204" pitchFamily="34" charset="0"/>
                <a:cs typeface="+mn-cs"/>
                <a:sym typeface="Calibri"/>
              </a:rPr>
              <a:t>PROJETADO</a:t>
            </a:r>
            <a:endParaRPr kumimoji="0" lang="pt-BR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cs typeface="+mn-cs"/>
              <a:sym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91C052-570A-0BFE-FE7B-8708CACF0280}"/>
              </a:ext>
            </a:extLst>
          </p:cNvPr>
          <p:cNvSpPr txBox="1"/>
          <p:nvPr/>
        </p:nvSpPr>
        <p:spPr>
          <a:xfrm rot="10800000" flipV="1">
            <a:off x="6660163" y="2312312"/>
            <a:ext cx="5247102" cy="32470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lvl="0">
              <a:defRPr/>
            </a:pPr>
            <a:r>
              <a:rPr lang="pt-BR" sz="1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Cenários</a:t>
            </a:r>
          </a:p>
          <a:p>
            <a:pPr lvl="0">
              <a:defRPr/>
            </a:pPr>
            <a:endParaRPr lang="pt-BR" sz="1000" u="sng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IEA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Stated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Policies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Scenario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(STEPS): Reflete as políticas e regulamentos energéticos que já foram anunciados ou implementados pelos governos, sem pressupor políticas adicionais no futuro. Mostra um caminho moderado de transição energética, onde a demanda por petróleo continua a crescer, mas em um ritmo mais lento, à medida que as políticas de energia limpa começam a ter algum efeito.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EA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Announced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Pledges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pt-BR" sz="1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Scenario</a:t>
            </a:r>
            <a: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(APS): Considera todos os compromissos climáticos anunciados por governos em nível nacional, como metas de redução de emissões, e políticas que ainda não foram totalmente implementadas. Sugere-se uma trajetória mais agressiva de transição energética do que o STEPS, com maior penetração de renováveis e uma queda mais rápida na demanda por combustíveis fósseis, incluindo o petróleo.</a:t>
            </a:r>
            <a:br>
              <a:rPr lang="pt-BR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</a:br>
            <a:endParaRPr lang="en-US" sz="1100" dirty="0">
              <a:solidFill>
                <a:srgbClr val="000000">
                  <a:lumMod val="50000"/>
                  <a:lumOff val="50000"/>
                </a:srgbClr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A75FEBA-C5AB-D790-2576-C36D824E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47" r="50000" b="89"/>
          <a:stretch/>
        </p:blipFill>
        <p:spPr>
          <a:xfrm>
            <a:off x="981051" y="1556792"/>
            <a:ext cx="10700989" cy="5184576"/>
          </a:xfrm>
          <a:prstGeom prst="rect">
            <a:avLst/>
          </a:prstGeom>
        </p:spPr>
      </p:pic>
      <p:sp>
        <p:nvSpPr>
          <p:cNvPr id="14" name="SOBRE O IBP">
            <a:extLst>
              <a:ext uri="{FF2B5EF4-FFF2-40B4-BE49-F238E27FC236}">
                <a16:creationId xmlns:a16="http://schemas.microsoft.com/office/drawing/2014/main" id="{F5115678-C654-1601-83DB-E9D6484E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8" y="420204"/>
            <a:ext cx="9758580" cy="8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379" tIns="25379" rIns="25379" bIns="25379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defTabSz="825500"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rgbClr val="00517D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2pPr>
            <a:lvl3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3pPr>
            <a:lvl4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4pPr>
            <a:lvl5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5pPr>
            <a:lvl6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6pPr>
            <a:lvl7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7pPr>
            <a:lvl8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8pPr>
            <a:lvl9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80C342"/>
              </a:buClr>
            </a:pPr>
            <a:r>
              <a:rPr lang="pt-BR" sz="2799" dirty="0">
                <a:solidFill>
                  <a:srgbClr val="00527B"/>
                </a:solidFill>
              </a:rPr>
              <a:t>Atratividade de Investimentos x Competição Internacional Mais Acirrada – Visão EPE</a:t>
            </a:r>
          </a:p>
        </p:txBody>
      </p:sp>
    </p:spTree>
    <p:extLst>
      <p:ext uri="{BB962C8B-B14F-4D97-AF65-F5344CB8AC3E}">
        <p14:creationId xmlns:p14="http://schemas.microsoft.com/office/powerpoint/2010/main" val="35346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D77D9-9BEA-F4C3-9BAB-7007AD10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4B32B-BB94-DB3F-0746-02617A1A6AEF}"/>
              </a:ext>
            </a:extLst>
          </p:cNvPr>
          <p:cNvGrpSpPr/>
          <p:nvPr/>
        </p:nvGrpSpPr>
        <p:grpSpPr>
          <a:xfrm>
            <a:off x="547140" y="4055187"/>
            <a:ext cx="3905134" cy="2161074"/>
            <a:chOff x="2876100" y="2481130"/>
            <a:chExt cx="6439799" cy="356373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C19A95E-50F2-A7C4-E003-C9FDB307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6100" y="2481130"/>
              <a:ext cx="6439799" cy="18957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A3E6CA7-1B3F-CE12-8A10-9E404B022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100" y="4447798"/>
              <a:ext cx="6439799" cy="1597070"/>
            </a:xfrm>
            <a:prstGeom prst="rect">
              <a:avLst/>
            </a:prstGeom>
          </p:spPr>
        </p:pic>
      </p:grpSp>
      <p:sp>
        <p:nvSpPr>
          <p:cNvPr id="51" name="SOBRE O IBP">
            <a:extLst>
              <a:ext uri="{FF2B5EF4-FFF2-40B4-BE49-F238E27FC236}">
                <a16:creationId xmlns:a16="http://schemas.microsoft.com/office/drawing/2014/main" id="{71AFB6B8-B501-9BF7-B597-AF9B8D0EF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8" y="420204"/>
            <a:ext cx="9758580" cy="8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379" tIns="25379" rIns="25379" bIns="25379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defTabSz="825500"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rgbClr val="00517D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2pPr>
            <a:lvl3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3pPr>
            <a:lvl4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4pPr>
            <a:lvl5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5pPr>
            <a:lvl6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6pPr>
            <a:lvl7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7pPr>
            <a:lvl8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8pPr>
            <a:lvl9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80C342"/>
              </a:buClr>
            </a:pPr>
            <a:r>
              <a:rPr lang="pt-BR" sz="2799" dirty="0">
                <a:solidFill>
                  <a:srgbClr val="00527B"/>
                </a:solidFill>
              </a:rPr>
              <a:t>Atratividade de Investimentos x Competição Internacional Mais Acirrada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140BB-99C2-F917-65DF-D04ADE216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427" y="1469648"/>
            <a:ext cx="3750995" cy="2157861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F40ABD-EECE-0482-5D3B-AF8A8B112599}"/>
              </a:ext>
            </a:extLst>
          </p:cNvPr>
          <p:cNvSpPr txBox="1"/>
          <p:nvPr/>
        </p:nvSpPr>
        <p:spPr>
          <a:xfrm>
            <a:off x="547141" y="6531886"/>
            <a:ext cx="2213203" cy="246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rgbClr val="00527B"/>
                </a:solidFill>
                <a:latin typeface="Trebuchet MS" panose="020B0603020202020204" pitchFamily="34" charset="0"/>
              </a:rPr>
              <a:t>Fontes: Exame, Reuters, </a:t>
            </a:r>
            <a:r>
              <a:rPr lang="pt-BR" sz="1000" b="1" dirty="0" err="1">
                <a:solidFill>
                  <a:srgbClr val="00527B"/>
                </a:solidFill>
                <a:latin typeface="Trebuchet MS" panose="020B0603020202020204" pitchFamily="34" charset="0"/>
              </a:rPr>
              <a:t>Oilprice</a:t>
            </a:r>
            <a:r>
              <a:rPr lang="pt-BR" sz="1000" b="1" dirty="0">
                <a:solidFill>
                  <a:srgbClr val="00527B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D1ECBC-278A-6F37-B6A9-EE86D9D6404B}"/>
              </a:ext>
            </a:extLst>
          </p:cNvPr>
          <p:cNvSpPr/>
          <p:nvPr/>
        </p:nvSpPr>
        <p:spPr>
          <a:xfrm>
            <a:off x="1692595" y="1331270"/>
            <a:ext cx="4177078" cy="2389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B1993-CF4B-1DB2-8BD4-E2B3E0BFAA96}"/>
              </a:ext>
            </a:extLst>
          </p:cNvPr>
          <p:cNvGrpSpPr/>
          <p:nvPr/>
        </p:nvGrpSpPr>
        <p:grpSpPr>
          <a:xfrm>
            <a:off x="4869142" y="4130830"/>
            <a:ext cx="4041227" cy="2085255"/>
            <a:chOff x="4288980" y="1389330"/>
            <a:chExt cx="4961778" cy="25602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45CE74-380E-9021-3500-7674E44F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9815" y="1389330"/>
              <a:ext cx="4950943" cy="1325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9DCD7A-E173-5F51-4925-F97F2FA8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8980" y="2600081"/>
              <a:ext cx="4855020" cy="1349504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336C02-2EDF-64B3-ABA8-D304D75265A1}"/>
              </a:ext>
            </a:extLst>
          </p:cNvPr>
          <p:cNvSpPr/>
          <p:nvPr/>
        </p:nvSpPr>
        <p:spPr>
          <a:xfrm>
            <a:off x="4761904" y="3992452"/>
            <a:ext cx="4177078" cy="2389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19F7AF-248D-030E-912B-3F888083DD49}"/>
              </a:ext>
            </a:extLst>
          </p:cNvPr>
          <p:cNvSpPr/>
          <p:nvPr/>
        </p:nvSpPr>
        <p:spPr>
          <a:xfrm>
            <a:off x="452107" y="3992452"/>
            <a:ext cx="4177078" cy="2389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D36CAD-BB70-D60E-183C-55DF0848E4E0}"/>
              </a:ext>
            </a:extLst>
          </p:cNvPr>
          <p:cNvGrpSpPr/>
          <p:nvPr/>
        </p:nvGrpSpPr>
        <p:grpSpPr>
          <a:xfrm>
            <a:off x="9071701" y="3992452"/>
            <a:ext cx="2860294" cy="2044311"/>
            <a:chOff x="9074949" y="3993015"/>
            <a:chExt cx="2861412" cy="204511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3CEDFB-D9D0-714C-FB26-3F0B229DA511}"/>
                </a:ext>
              </a:extLst>
            </p:cNvPr>
            <p:cNvGrpSpPr/>
            <p:nvPr/>
          </p:nvGrpSpPr>
          <p:grpSpPr>
            <a:xfrm>
              <a:off x="9131442" y="4131104"/>
              <a:ext cx="2804919" cy="1753007"/>
              <a:chOff x="2871337" y="2509709"/>
              <a:chExt cx="6507163" cy="3330494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463BAF4-0409-9E20-1B26-3516B5AC9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1337" y="2509709"/>
                <a:ext cx="6449325" cy="183858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32EFB9A-46F4-90BF-F4FC-7C8371EEE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9175" y="4239053"/>
                <a:ext cx="6449325" cy="1601150"/>
              </a:xfrm>
              <a:prstGeom prst="rect">
                <a:avLst/>
              </a:prstGeom>
            </p:spPr>
          </p:pic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50A2239-01C2-2C15-D522-3B33FD4419AF}"/>
                </a:ext>
              </a:extLst>
            </p:cNvPr>
            <p:cNvSpPr/>
            <p:nvPr/>
          </p:nvSpPr>
          <p:spPr>
            <a:xfrm>
              <a:off x="9074949" y="3993015"/>
              <a:ext cx="2861412" cy="204511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99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DDD65B-1562-0156-17CD-A3A5F43E95B5}"/>
              </a:ext>
            </a:extLst>
          </p:cNvPr>
          <p:cNvGrpSpPr/>
          <p:nvPr/>
        </p:nvGrpSpPr>
        <p:grpSpPr>
          <a:xfrm>
            <a:off x="6109630" y="1391372"/>
            <a:ext cx="3954276" cy="2065053"/>
            <a:chOff x="6011765" y="4075248"/>
            <a:chExt cx="5122971" cy="244313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04B011-A2A3-2F60-419A-627BC7C59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44392" y="4075248"/>
              <a:ext cx="5090344" cy="1351542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EDC78D2-2B85-F1D1-2DFD-F5055D6D7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11765" y="5394290"/>
              <a:ext cx="4987896" cy="1124097"/>
            </a:xfrm>
            <a:prstGeom prst="rect">
              <a:avLst/>
            </a:prstGeom>
          </p:spPr>
        </p:pic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F8DC331-4637-84FA-334C-CEDD60E89496}"/>
              </a:ext>
            </a:extLst>
          </p:cNvPr>
          <p:cNvSpPr/>
          <p:nvPr/>
        </p:nvSpPr>
        <p:spPr>
          <a:xfrm>
            <a:off x="6002391" y="1324433"/>
            <a:ext cx="4177078" cy="2389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C8084E6-F9E5-74B7-33C8-1E2A6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8543545-8FD1-9585-E273-DADD8AC0EF5F}"/>
              </a:ext>
            </a:extLst>
          </p:cNvPr>
          <p:cNvSpPr/>
          <p:nvPr/>
        </p:nvSpPr>
        <p:spPr>
          <a:xfrm>
            <a:off x="1675879" y="1288259"/>
            <a:ext cx="1375977" cy="6396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C4E2739-9056-AFE9-F005-C9694A154754}"/>
              </a:ext>
            </a:extLst>
          </p:cNvPr>
          <p:cNvSpPr/>
          <p:nvPr/>
        </p:nvSpPr>
        <p:spPr>
          <a:xfrm>
            <a:off x="8383713" y="1407782"/>
            <a:ext cx="1575933" cy="6396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9DD822E-52AC-2D47-07BD-96D14B1F708F}"/>
              </a:ext>
            </a:extLst>
          </p:cNvPr>
          <p:cNvSpPr/>
          <p:nvPr/>
        </p:nvSpPr>
        <p:spPr>
          <a:xfrm>
            <a:off x="423495" y="4055187"/>
            <a:ext cx="1375977" cy="6396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328DAC3-7D56-C1D9-9371-12AD8551314C}"/>
              </a:ext>
            </a:extLst>
          </p:cNvPr>
          <p:cNvSpPr/>
          <p:nvPr/>
        </p:nvSpPr>
        <p:spPr>
          <a:xfrm>
            <a:off x="7378213" y="4130487"/>
            <a:ext cx="1184418" cy="51742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303CD01-BB9E-E07E-227D-5A9311FE2F33}"/>
              </a:ext>
            </a:extLst>
          </p:cNvPr>
          <p:cNvSpPr/>
          <p:nvPr/>
        </p:nvSpPr>
        <p:spPr>
          <a:xfrm>
            <a:off x="9609615" y="4434755"/>
            <a:ext cx="1139709" cy="4516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</p:spTree>
    <p:extLst>
      <p:ext uri="{BB962C8B-B14F-4D97-AF65-F5344CB8AC3E}">
        <p14:creationId xmlns:p14="http://schemas.microsoft.com/office/powerpoint/2010/main" val="22314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C37F6-3AD2-8D18-6FFC-B12AA45C9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7" y="1597999"/>
            <a:ext cx="8335442" cy="2504621"/>
          </a:xfrm>
          <a:prstGeom prst="rect">
            <a:avLst/>
          </a:prstGeom>
          <a:ln w="6350">
            <a:solidFill>
              <a:schemeClr val="tx1">
                <a:alpha val="98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B7D5BA-8046-8595-710F-7C2148F02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87" y="4179590"/>
            <a:ext cx="8335442" cy="2504621"/>
          </a:xfrm>
          <a:prstGeom prst="rect">
            <a:avLst/>
          </a:prstGeom>
          <a:ln w="6350">
            <a:solidFill>
              <a:schemeClr val="tx1">
                <a:alpha val="98000"/>
              </a:schemeClr>
            </a:solidFill>
          </a:ln>
        </p:spPr>
      </p:pic>
      <p:sp>
        <p:nvSpPr>
          <p:cNvPr id="51" name="SOBRE O IBP">
            <a:extLst>
              <a:ext uri="{FF2B5EF4-FFF2-40B4-BE49-F238E27FC236}">
                <a16:creationId xmlns:a16="http://schemas.microsoft.com/office/drawing/2014/main" id="{F875FA05-0CF2-4486-920F-24411E88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8" y="420204"/>
            <a:ext cx="9758580" cy="8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379" tIns="25379" rIns="25379" bIns="25379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defTabSz="825500"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rgbClr val="00517D"/>
                </a:solidFill>
                <a:latin typeface="Trebuchet MS" panose="020B0603020202020204" pitchFamily="34" charset="0"/>
                <a:cs typeface="Calibri" panose="020F0502020204030204" pitchFamily="34" charset="0"/>
              </a:defRPr>
            </a:lvl1pPr>
            <a:lvl2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2pPr>
            <a:lvl3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3pPr>
            <a:lvl4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4pPr>
            <a:lvl5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5pPr>
            <a:lvl6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6pPr>
            <a:lvl7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7pPr>
            <a:lvl8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8pPr>
            <a:lvl9pPr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80C342"/>
              </a:buClr>
            </a:pPr>
            <a:r>
              <a:rPr lang="pt-BR" sz="2799" dirty="0">
                <a:solidFill>
                  <a:srgbClr val="00527B"/>
                </a:solidFill>
              </a:rPr>
              <a:t>Atratividade de Investimentos x Complexidade dos Regimes Fiscais Brasileiros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066034-6C7D-F9CE-E53B-90E70CC8021E}"/>
              </a:ext>
            </a:extLst>
          </p:cNvPr>
          <p:cNvSpPr txBox="1"/>
          <p:nvPr/>
        </p:nvSpPr>
        <p:spPr>
          <a:xfrm>
            <a:off x="9120521" y="2001969"/>
            <a:ext cx="2524246" cy="418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>
              <a:buFont typeface="Arial" panose="020B0604020202020204" pitchFamily="34" charset="0"/>
              <a:buChar char="•"/>
            </a:pPr>
            <a:endParaRPr lang="pt-BR" sz="1399" dirty="0">
              <a:latin typeface="Trebuchet MS" panose="020B0603020202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§"/>
            </a:pPr>
            <a:r>
              <a:rPr lang="pt-BR" sz="1399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Os regimes fiscais brasileiros </a:t>
            </a:r>
            <a:r>
              <a:rPr lang="pt-BR" sz="1399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são </a:t>
            </a:r>
            <a:r>
              <a:rPr lang="pt-BR" sz="1399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menos resilientes</a:t>
            </a:r>
            <a:r>
              <a:rPr lang="pt-BR" sz="1399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em um cenário de Brent conservador.</a:t>
            </a:r>
          </a:p>
          <a:p>
            <a:pPr marL="285636" indent="-285636">
              <a:buFont typeface="Wingdings" panose="05000000000000000000" pitchFamily="2" charset="2"/>
              <a:buChar char="§"/>
            </a:pPr>
            <a:endParaRPr lang="pt-BR" sz="1399" dirty="0">
              <a:latin typeface="Trebuchet MS" panose="020B0603020202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§"/>
            </a:pPr>
            <a:r>
              <a:rPr lang="pt-BR" sz="1399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 regime brasileiro de partilha </a:t>
            </a:r>
            <a:r>
              <a:rPr lang="pt-BR" sz="1399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se mostra menos competitivo </a:t>
            </a:r>
            <a:r>
              <a:rPr lang="pt-BR" sz="1399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nos cenários de preços demonstrados nos gráficos. </a:t>
            </a:r>
          </a:p>
          <a:p>
            <a:pPr marL="285636" indent="-285636">
              <a:buFont typeface="Wingdings" panose="05000000000000000000" pitchFamily="2" charset="2"/>
              <a:buChar char="§"/>
            </a:pPr>
            <a:endParaRPr lang="pt-BR" sz="1399" dirty="0">
              <a:latin typeface="Trebuchet MS" panose="020B0603020202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§"/>
            </a:pPr>
            <a:r>
              <a:rPr lang="pt-BR" sz="1399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Com o valor do Brent mais conservador, </a:t>
            </a:r>
            <a:r>
              <a:rPr lang="pt-BR" sz="1399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 regime de concessão brasileira perde posições no </a:t>
            </a:r>
            <a:r>
              <a:rPr lang="pt-BR" sz="1399" b="1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ranking</a:t>
            </a:r>
            <a:r>
              <a:rPr lang="pt-BR" sz="1399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pt-BR" sz="1399" b="1" dirty="0">
              <a:latin typeface="Trebuchet MS" panose="020B0603020202020204" pitchFamily="34" charset="0"/>
            </a:endParaRPr>
          </a:p>
        </p:txBody>
      </p:sp>
      <p:sp>
        <p:nvSpPr>
          <p:cNvPr id="37" name="CaixaDeTexto 62">
            <a:extLst>
              <a:ext uri="{FF2B5EF4-FFF2-40B4-BE49-F238E27FC236}">
                <a16:creationId xmlns:a16="http://schemas.microsoft.com/office/drawing/2014/main" id="{EFFC87FC-AE2E-743A-9976-D7ADB9F45011}"/>
              </a:ext>
            </a:extLst>
          </p:cNvPr>
          <p:cNvSpPr txBox="1"/>
          <p:nvPr/>
        </p:nvSpPr>
        <p:spPr>
          <a:xfrm>
            <a:off x="548634" y="1301516"/>
            <a:ext cx="9021135" cy="27689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Trebuchet MS" panose="020B0603020202020204" pitchFamily="34" charset="0"/>
                <a:ea typeface="Verdana" panose="020B0604030504040204" pitchFamily="34" charset="0"/>
              </a:rPr>
              <a:t>Os gráficos apresentam o </a:t>
            </a:r>
            <a:r>
              <a:rPr lang="pt-BR" sz="1200" i="1" dirty="0">
                <a:latin typeface="Trebuchet MS" panose="020B0603020202020204" pitchFamily="34" charset="0"/>
                <a:ea typeface="Verdana" panose="020B0604030504040204" pitchFamily="34" charset="0"/>
              </a:rPr>
              <a:t>ranking</a:t>
            </a:r>
            <a:r>
              <a:rPr lang="pt-BR" sz="1200" dirty="0">
                <a:latin typeface="Trebuchet MS" panose="020B0603020202020204" pitchFamily="34" charset="0"/>
                <a:ea typeface="Verdana" panose="020B0604030504040204" pitchFamily="34" charset="0"/>
              </a:rPr>
              <a:t> da participação governamental (do projeto selecionado) no regime fiscal de cada país.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63B1BC-58C4-8418-B068-72B804BB1DBB}"/>
              </a:ext>
            </a:extLst>
          </p:cNvPr>
          <p:cNvSpPr txBox="1"/>
          <p:nvPr/>
        </p:nvSpPr>
        <p:spPr>
          <a:xfrm>
            <a:off x="541589" y="6661651"/>
            <a:ext cx="3058075" cy="21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Trebuchet MS" panose="020B0603020202020204" pitchFamily="34" charset="0"/>
              </a:rPr>
              <a:t>Fonte: </a:t>
            </a:r>
            <a:r>
              <a:rPr lang="pt-BR" sz="800" dirty="0" err="1">
                <a:latin typeface="Trebuchet MS" panose="020B0603020202020204" pitchFamily="34" charset="0"/>
              </a:rPr>
              <a:t>Vantage</a:t>
            </a:r>
            <a:r>
              <a:rPr lang="pt-BR" sz="800" dirty="0">
                <a:latin typeface="Trebuchet MS" panose="020B0603020202020204" pitchFamily="34" charset="0"/>
              </a:rPr>
              <a:t>, IHS (</a:t>
            </a:r>
            <a:r>
              <a:rPr lang="pt-BR" sz="800" dirty="0" err="1">
                <a:latin typeface="Trebuchet MS" panose="020B0603020202020204" pitchFamily="34" charset="0"/>
              </a:rPr>
              <a:t>S&amp;PGlobal</a:t>
            </a:r>
            <a:r>
              <a:rPr lang="pt-BR" sz="800" dirty="0">
                <a:latin typeface="Trebuchet MS" panose="020B0603020202020204" pitchFamily="34" charset="0"/>
              </a:rPr>
              <a:t>). Elaboração IBP.</a:t>
            </a:r>
          </a:p>
        </p:txBody>
      </p:sp>
      <p:sp>
        <p:nvSpPr>
          <p:cNvPr id="5" name="CaixaDeTexto 62">
            <a:extLst>
              <a:ext uri="{FF2B5EF4-FFF2-40B4-BE49-F238E27FC236}">
                <a16:creationId xmlns:a16="http://schemas.microsoft.com/office/drawing/2014/main" id="{576F6938-8D52-99F9-0665-88B186DFCCCA}"/>
              </a:ext>
            </a:extLst>
          </p:cNvPr>
          <p:cNvSpPr txBox="1"/>
          <p:nvPr/>
        </p:nvSpPr>
        <p:spPr>
          <a:xfrm>
            <a:off x="936879" y="1584176"/>
            <a:ext cx="5617500" cy="2461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latin typeface="Trebuchet MS" panose="020B0603020202020204" pitchFamily="34" charset="0"/>
                <a:ea typeface="Verdana" panose="020B0604030504040204" pitchFamily="34" charset="0"/>
              </a:rPr>
              <a:t>Participação governamental atualizada (%) – US$ 80/</a:t>
            </a:r>
            <a:r>
              <a:rPr lang="pt-BR" sz="1000" b="1" dirty="0" err="1">
                <a:latin typeface="Trebuchet MS" panose="020B0603020202020204" pitchFamily="34" charset="0"/>
                <a:ea typeface="Verdana" panose="020B0604030504040204" pitchFamily="34" charset="0"/>
              </a:rPr>
              <a:t>bbl</a:t>
            </a:r>
            <a:endParaRPr lang="pt-BR" sz="1000" b="1" dirty="0"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tângulo 46">
            <a:extLst>
              <a:ext uri="{FF2B5EF4-FFF2-40B4-BE49-F238E27FC236}">
                <a16:creationId xmlns:a16="http://schemas.microsoft.com/office/drawing/2014/main" id="{9B7E3FDF-ABF0-0FEB-E04D-325E9DEB5DE4}"/>
              </a:ext>
            </a:extLst>
          </p:cNvPr>
          <p:cNvSpPr/>
          <p:nvPr/>
        </p:nvSpPr>
        <p:spPr>
          <a:xfrm>
            <a:off x="4119747" y="4497775"/>
            <a:ext cx="1019879" cy="19875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33" name="Retângulo 46">
            <a:extLst>
              <a:ext uri="{FF2B5EF4-FFF2-40B4-BE49-F238E27FC236}">
                <a16:creationId xmlns:a16="http://schemas.microsoft.com/office/drawing/2014/main" id="{AC7CDF7F-587F-1071-87B7-6CBA89C5BB50}"/>
              </a:ext>
            </a:extLst>
          </p:cNvPr>
          <p:cNvSpPr/>
          <p:nvPr/>
        </p:nvSpPr>
        <p:spPr>
          <a:xfrm>
            <a:off x="2079074" y="1957693"/>
            <a:ext cx="1019879" cy="19875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34" name="CaixaDeTexto 62">
            <a:extLst>
              <a:ext uri="{FF2B5EF4-FFF2-40B4-BE49-F238E27FC236}">
                <a16:creationId xmlns:a16="http://schemas.microsoft.com/office/drawing/2014/main" id="{8BDFABF4-0288-2B96-82B2-AB4814BC7316}"/>
              </a:ext>
            </a:extLst>
          </p:cNvPr>
          <p:cNvSpPr txBox="1"/>
          <p:nvPr/>
        </p:nvSpPr>
        <p:spPr>
          <a:xfrm>
            <a:off x="936879" y="4190889"/>
            <a:ext cx="5617500" cy="2461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latin typeface="Trebuchet MS" panose="020B0603020202020204" pitchFamily="34" charset="0"/>
                <a:ea typeface="Verdana" panose="020B0604030504040204" pitchFamily="34" charset="0"/>
              </a:rPr>
              <a:t>Participação governamental atualizada (%) – US$ 50/</a:t>
            </a:r>
            <a:r>
              <a:rPr lang="pt-BR" sz="1000" b="1" dirty="0" err="1">
                <a:latin typeface="Trebuchet MS" panose="020B0603020202020204" pitchFamily="34" charset="0"/>
                <a:ea typeface="Verdana" panose="020B0604030504040204" pitchFamily="34" charset="0"/>
              </a:rPr>
              <a:t>bbl</a:t>
            </a:r>
            <a:endParaRPr lang="pt-BR" sz="1000" b="1" dirty="0"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5D6F01-28D0-09BB-4147-1C4906B84A67}"/>
              </a:ext>
            </a:extLst>
          </p:cNvPr>
          <p:cNvGrpSpPr/>
          <p:nvPr/>
        </p:nvGrpSpPr>
        <p:grpSpPr>
          <a:xfrm>
            <a:off x="3098953" y="3879295"/>
            <a:ext cx="1599205" cy="554894"/>
            <a:chOff x="3031044" y="3919026"/>
            <a:chExt cx="1619080" cy="55511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7A97FE7-E2B9-10D6-E8B3-4F456AEE2A10}"/>
                </a:ext>
              </a:extLst>
            </p:cNvPr>
            <p:cNvCxnSpPr>
              <a:cxnSpLocks/>
            </p:cNvCxnSpPr>
            <p:nvPr/>
          </p:nvCxnSpPr>
          <p:spPr>
            <a:xfrm>
              <a:off x="3031044" y="3919026"/>
              <a:ext cx="1619080" cy="0"/>
            </a:xfrm>
            <a:prstGeom prst="line">
              <a:avLst/>
            </a:prstGeom>
            <a:ln w="28575">
              <a:solidFill>
                <a:srgbClr val="FF0000">
                  <a:alpha val="9700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6F5A8FA-7329-3F29-6AAE-EC6FF77D6785}"/>
                </a:ext>
              </a:extLst>
            </p:cNvPr>
            <p:cNvCxnSpPr>
              <a:cxnSpLocks/>
            </p:cNvCxnSpPr>
            <p:nvPr/>
          </p:nvCxnSpPr>
          <p:spPr>
            <a:xfrm>
              <a:off x="4648200" y="3919538"/>
              <a:ext cx="1924" cy="554599"/>
            </a:xfrm>
            <a:prstGeom prst="line">
              <a:avLst/>
            </a:prstGeom>
            <a:ln w="28575">
              <a:solidFill>
                <a:srgbClr val="FF0000">
                  <a:alpha val="97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9030B01B-BEC9-FF99-C25D-0C2EE5F96AFD}"/>
              </a:ext>
            </a:extLst>
          </p:cNvPr>
          <p:cNvSpPr/>
          <p:nvPr/>
        </p:nvSpPr>
        <p:spPr>
          <a:xfrm>
            <a:off x="5447195" y="2090834"/>
            <a:ext cx="393546" cy="21581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1D2B5FE-1202-5B26-FA77-D749BEA1D1D0}"/>
              </a:ext>
            </a:extLst>
          </p:cNvPr>
          <p:cNvSpPr/>
          <p:nvPr/>
        </p:nvSpPr>
        <p:spPr>
          <a:xfrm>
            <a:off x="6465368" y="1894061"/>
            <a:ext cx="393546" cy="21581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4F534DB-5FEC-22CE-7095-68B51D3A2F79}"/>
              </a:ext>
            </a:extLst>
          </p:cNvPr>
          <p:cNvSpPr/>
          <p:nvPr/>
        </p:nvSpPr>
        <p:spPr>
          <a:xfrm>
            <a:off x="6436504" y="4300395"/>
            <a:ext cx="393546" cy="21581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05DE298-8854-6DC5-34FC-511418909645}"/>
              </a:ext>
            </a:extLst>
          </p:cNvPr>
          <p:cNvSpPr/>
          <p:nvPr/>
        </p:nvSpPr>
        <p:spPr>
          <a:xfrm>
            <a:off x="5447195" y="4531980"/>
            <a:ext cx="393546" cy="21581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6CEABD-994E-4A6D-DE95-F6C46F8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02AF-CA49-4758-8D08-C0D30AFCA4AF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FD4CD75-CD3F-9E5F-2DA6-0BA5206C2DDD}"/>
              </a:ext>
            </a:extLst>
          </p:cNvPr>
          <p:cNvSpPr/>
          <p:nvPr/>
        </p:nvSpPr>
        <p:spPr>
          <a:xfrm>
            <a:off x="2436673" y="2994050"/>
            <a:ext cx="304681" cy="500547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17DD4D-C3E4-F245-7EC8-FBCFFBB14144}"/>
              </a:ext>
            </a:extLst>
          </p:cNvPr>
          <p:cNvSpPr/>
          <p:nvPr/>
        </p:nvSpPr>
        <p:spPr>
          <a:xfrm>
            <a:off x="4477346" y="5550623"/>
            <a:ext cx="304681" cy="500547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41C694E-2C93-5232-9363-9FD5CD92A610}"/>
              </a:ext>
            </a:extLst>
          </p:cNvPr>
          <p:cNvSpPr/>
          <p:nvPr/>
        </p:nvSpPr>
        <p:spPr>
          <a:xfrm>
            <a:off x="5516383" y="3027347"/>
            <a:ext cx="304681" cy="500547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7BF17BC-3573-A9BF-DA76-8F5FA71305D1}"/>
              </a:ext>
            </a:extLst>
          </p:cNvPr>
          <p:cNvSpPr/>
          <p:nvPr/>
        </p:nvSpPr>
        <p:spPr>
          <a:xfrm>
            <a:off x="6509800" y="3037577"/>
            <a:ext cx="304681" cy="500547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44EE2AE-4598-A234-9B02-76125E72FB68}"/>
              </a:ext>
            </a:extLst>
          </p:cNvPr>
          <p:cNvSpPr/>
          <p:nvPr/>
        </p:nvSpPr>
        <p:spPr>
          <a:xfrm>
            <a:off x="6527149" y="5553387"/>
            <a:ext cx="304681" cy="500547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96BB3E-172A-AD85-25B0-78AEBF961084}"/>
              </a:ext>
            </a:extLst>
          </p:cNvPr>
          <p:cNvSpPr/>
          <p:nvPr/>
        </p:nvSpPr>
        <p:spPr>
          <a:xfrm>
            <a:off x="5483383" y="5564221"/>
            <a:ext cx="304681" cy="500547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2" name="Retângulo 46">
            <a:extLst>
              <a:ext uri="{FF2B5EF4-FFF2-40B4-BE49-F238E27FC236}">
                <a16:creationId xmlns:a16="http://schemas.microsoft.com/office/drawing/2014/main" id="{E41A7BD5-DB2D-2CF1-F0FF-B5C2FB69BC0B}"/>
              </a:ext>
            </a:extLst>
          </p:cNvPr>
          <p:cNvSpPr/>
          <p:nvPr/>
        </p:nvSpPr>
        <p:spPr>
          <a:xfrm>
            <a:off x="5181151" y="1894060"/>
            <a:ext cx="1019879" cy="459130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  <p:sp>
        <p:nvSpPr>
          <p:cNvPr id="13" name="Retângulo 46">
            <a:extLst>
              <a:ext uri="{FF2B5EF4-FFF2-40B4-BE49-F238E27FC236}">
                <a16:creationId xmlns:a16="http://schemas.microsoft.com/office/drawing/2014/main" id="{6797E75F-2BFF-0003-C60E-88F1DE9116F5}"/>
              </a:ext>
            </a:extLst>
          </p:cNvPr>
          <p:cNvSpPr/>
          <p:nvPr/>
        </p:nvSpPr>
        <p:spPr>
          <a:xfrm>
            <a:off x="6250922" y="1894060"/>
            <a:ext cx="1019879" cy="459130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/>
          </a:p>
        </p:txBody>
      </p:sp>
    </p:spTree>
    <p:extLst>
      <p:ext uri="{BB962C8B-B14F-4D97-AF65-F5344CB8AC3E}">
        <p14:creationId xmlns:p14="http://schemas.microsoft.com/office/powerpoint/2010/main" val="17406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5404629-043D-A0D5-092A-970D9099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472" y="4642923"/>
            <a:ext cx="7067100" cy="1057695"/>
          </a:xfrm>
          <a:prstGeom prst="rect">
            <a:avLst/>
          </a:prstGeom>
          <a:solidFill>
            <a:srgbClr val="B8E2EA"/>
          </a:solidFill>
          <a:ln>
            <a:noFill/>
          </a:ln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pPr defTabSz="4570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C62D754-2FF1-B2D3-3EEE-A494D5050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472" y="2527241"/>
            <a:ext cx="7067100" cy="998396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pPr defTabSz="4570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38404B5-FCB9-38F0-5147-28FF2FCC5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472" y="5702200"/>
            <a:ext cx="7067100" cy="853476"/>
          </a:xfrm>
          <a:prstGeom prst="rect">
            <a:avLst/>
          </a:prstGeom>
          <a:solidFill>
            <a:srgbClr val="99D8E1"/>
          </a:solidFill>
          <a:ln>
            <a:noFill/>
          </a:ln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pPr defTabSz="4570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9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AB05E56-3256-19CB-F53E-6FECF54C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175" y="3501009"/>
            <a:ext cx="7067100" cy="1296143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pPr defTabSz="4570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9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" name="Graphic 27" descr="Philanthropy outline">
            <a:extLst>
              <a:ext uri="{FF2B5EF4-FFF2-40B4-BE49-F238E27FC236}">
                <a16:creationId xmlns:a16="http://schemas.microsoft.com/office/drawing/2014/main" id="{A1722496-3CDE-5AB7-1B9E-078CF055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862" y="2636912"/>
            <a:ext cx="316708" cy="545951"/>
          </a:xfrm>
          <a:prstGeom prst="rect">
            <a:avLst/>
          </a:prstGeom>
        </p:spPr>
      </p:pic>
      <p:pic>
        <p:nvPicPr>
          <p:cNvPr id="29" name="Graphic 28" descr="Oil Barrel outline">
            <a:extLst>
              <a:ext uri="{FF2B5EF4-FFF2-40B4-BE49-F238E27FC236}">
                <a16:creationId xmlns:a16="http://schemas.microsoft.com/office/drawing/2014/main" id="{EE4E94D1-8074-BF4F-FFB3-E308EB69B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9822" y="3763658"/>
            <a:ext cx="316708" cy="545951"/>
          </a:xfrm>
          <a:prstGeom prst="rect">
            <a:avLst/>
          </a:prstGeom>
        </p:spPr>
      </p:pic>
      <p:pic>
        <p:nvPicPr>
          <p:cNvPr id="30" name="Graphic 29" descr="Tax outline">
            <a:extLst>
              <a:ext uri="{FF2B5EF4-FFF2-40B4-BE49-F238E27FC236}">
                <a16:creationId xmlns:a16="http://schemas.microsoft.com/office/drawing/2014/main" id="{B4B40169-DE46-F70E-A4EA-AB2C24916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3530" y="5700618"/>
            <a:ext cx="313978" cy="5412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2E5E73B-A0EF-0685-32EE-6F5F4C9905A6}"/>
              </a:ext>
            </a:extLst>
          </p:cNvPr>
          <p:cNvSpPr txBox="1"/>
          <p:nvPr/>
        </p:nvSpPr>
        <p:spPr>
          <a:xfrm>
            <a:off x="5960979" y="3715140"/>
            <a:ext cx="4814221" cy="73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17" eaLnBrk="0" fontAlgn="base" hangingPunct="0">
              <a:spcBef>
                <a:spcPts val="900"/>
              </a:spcBef>
              <a:spcAft>
                <a:spcPts val="900"/>
              </a:spcAft>
            </a:pP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(i)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Preço de Referência 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da ANP; (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ii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)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Preço de Transferência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 para exportação de </a:t>
            </a:r>
            <a:r>
              <a:rPr lang="pt-BR" sz="1399" i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commodities 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(óleo cru), (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iii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) Conteúdo Local e (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iv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) Licenciamento Ambiental.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2D9202-B3BB-053F-E590-88ECEFBE78F2}"/>
              </a:ext>
            </a:extLst>
          </p:cNvPr>
          <p:cNvSpPr txBox="1"/>
          <p:nvPr/>
        </p:nvSpPr>
        <p:spPr>
          <a:xfrm>
            <a:off x="5941899" y="4872938"/>
            <a:ext cx="4833301" cy="73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17" eaLnBrk="0" fontAlgn="base" hangingPunct="0">
              <a:spcBef>
                <a:spcPts val="900"/>
              </a:spcBef>
              <a:spcAft>
                <a:spcPts val="900"/>
              </a:spcAft>
            </a:pP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Ex.: Taxa de Fiscalização Ambiental 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– Aprovada e promulgada a 5ª tentativa de lei que instituiu a TFPG no Rio de Janeiro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420912-952F-639C-6AF0-A3A6B1D56AD4}"/>
              </a:ext>
            </a:extLst>
          </p:cNvPr>
          <p:cNvSpPr txBox="1"/>
          <p:nvPr/>
        </p:nvSpPr>
        <p:spPr>
          <a:xfrm>
            <a:off x="5894258" y="5787065"/>
            <a:ext cx="5671969" cy="73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17" eaLnBrk="0" fontAlgn="base" hangingPunct="0">
              <a:spcBef>
                <a:spcPts val="900"/>
              </a:spcBef>
              <a:spcAft>
                <a:spcPts val="900"/>
              </a:spcAft>
            </a:pP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Ex.: (i) Risco do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imposto de exportação,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ii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) de propostas de aumento da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CSLL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 para empresas de O&amp;G (“windfall 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profit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 taxes”) e (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iii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)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Recente MP 1262/2024 (adicional de CSLL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).</a:t>
            </a:r>
            <a:endParaRPr lang="pt-BR" sz="1399" dirty="0">
              <a:solidFill>
                <a:srgbClr val="003B77"/>
              </a:solidFill>
              <a:latin typeface="Trebuchet MS" panose="020B0603020202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697E37-FA87-6ECF-594F-EF5A48161539}"/>
              </a:ext>
            </a:extLst>
          </p:cNvPr>
          <p:cNvSpPr txBox="1"/>
          <p:nvPr/>
        </p:nvSpPr>
        <p:spPr>
          <a:xfrm>
            <a:off x="5941899" y="1728396"/>
            <a:ext cx="5048264" cy="522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Tributação sobre bens e serviços 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(EC 132/23), abrangendo (i) o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Imposto Seletivo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; e (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ii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) as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Contribuições Estaduais</a:t>
            </a:r>
            <a:endParaRPr lang="en-GB" sz="1399" b="1" dirty="0">
              <a:solidFill>
                <a:srgbClr val="003B77"/>
              </a:solidFill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376DEB-65C3-9DBE-C226-FB8CBFD94BF1}"/>
              </a:ext>
            </a:extLst>
          </p:cNvPr>
          <p:cNvSpPr txBox="1"/>
          <p:nvPr/>
        </p:nvSpPr>
        <p:spPr>
          <a:xfrm>
            <a:off x="5960979" y="2618713"/>
            <a:ext cx="4412046" cy="73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17" eaLnBrk="0" fontAlgn="base" hangingPunct="0">
              <a:spcBef>
                <a:spcPts val="900"/>
              </a:spcBef>
              <a:spcAft>
                <a:spcPts val="900"/>
              </a:spcAft>
            </a:pP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Projetos de Lei que visam: (i) eliminar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Juros sobre o Capital Próprio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; e (</a:t>
            </a:r>
            <a:r>
              <a:rPr lang="pt-BR" sz="1399" dirty="0" err="1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ii</a:t>
            </a:r>
            <a:r>
              <a:rPr lang="pt-BR" sz="1399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) tributar a distribuição de </a:t>
            </a:r>
            <a:r>
              <a:rPr lang="pt-BR" sz="1399" b="1" dirty="0">
                <a:solidFill>
                  <a:srgbClr val="003B77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Arial"/>
              </a:rPr>
              <a:t>dividendos.</a:t>
            </a:r>
            <a:endParaRPr lang="pt-BR" sz="1399" dirty="0">
              <a:solidFill>
                <a:srgbClr val="003B77"/>
              </a:solidFill>
              <a:latin typeface="Trebuchet MS" panose="020B060302020202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6" name="Graphic 35" descr="Register outline">
            <a:extLst>
              <a:ext uri="{FF2B5EF4-FFF2-40B4-BE49-F238E27FC236}">
                <a16:creationId xmlns:a16="http://schemas.microsoft.com/office/drawing/2014/main" id="{95D039B4-8C81-5C1D-BA4D-A11C0A226E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7733" y="1659808"/>
            <a:ext cx="300481" cy="517979"/>
          </a:xfrm>
          <a:prstGeom prst="rect">
            <a:avLst/>
          </a:prstGeom>
        </p:spPr>
      </p:pic>
      <p:pic>
        <p:nvPicPr>
          <p:cNvPr id="7" name="Graphic 6" descr="Magnifying glass outline">
            <a:extLst>
              <a:ext uri="{FF2B5EF4-FFF2-40B4-BE49-F238E27FC236}">
                <a16:creationId xmlns:a16="http://schemas.microsoft.com/office/drawing/2014/main" id="{B1911175-4EA2-12D5-D731-607D651DE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4030" y="5003616"/>
            <a:ext cx="312978" cy="5395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18901" y="5623801"/>
            <a:ext cx="2843689" cy="365125"/>
          </a:xfrm>
        </p:spPr>
        <p:txBody>
          <a:bodyPr/>
          <a:lstStyle/>
          <a:p>
            <a:pPr defTabSz="457017" eaLnBrk="0" fontAlgn="base" hangingPunct="0">
              <a:spcBef>
                <a:spcPct val="0"/>
              </a:spcBef>
              <a:spcAft>
                <a:spcPct val="0"/>
              </a:spcAft>
            </a:pPr>
            <a:fld id="{9A3B02AF-CA49-4758-8D08-C0D30AFCA4AF}" type="slidenum">
              <a:rPr lang="pt-BR">
                <a:latin typeface="Trebuchet MS" panose="020B0603020202020204" pitchFamily="34" charset="0"/>
              </a:rPr>
              <a:pPr defTabSz="457017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12585"/>
            <a:r>
              <a:rPr lang="pt-BR" sz="2499" dirty="0">
                <a:solidFill>
                  <a:srgbClr val="00517D"/>
                </a:solidFill>
                <a:cs typeface="Calibri" panose="020F0502020204030204" pitchFamily="34" charset="0"/>
              </a:rPr>
              <a:t>Atratividade de Investimentos x Instabilidade das Regras x Insegurança Jurídica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EDF435-8670-52B7-EFCF-1DCC14977370}"/>
              </a:ext>
            </a:extLst>
          </p:cNvPr>
          <p:cNvGrpSpPr/>
          <p:nvPr/>
        </p:nvGrpSpPr>
        <p:grpSpPr>
          <a:xfrm>
            <a:off x="674556" y="1437781"/>
            <a:ext cx="3532377" cy="5039115"/>
            <a:chOff x="7559675" y="979488"/>
            <a:chExt cx="4051300" cy="556577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463E1E3-0D8E-1B82-1181-5B6931CC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075" y="5689600"/>
              <a:ext cx="2879725" cy="855662"/>
            </a:xfrm>
            <a:custGeom>
              <a:avLst/>
              <a:gdLst>
                <a:gd name="T0" fmla="*/ 179 w 1814"/>
                <a:gd name="T1" fmla="*/ 105 h 539"/>
                <a:gd name="T2" fmla="*/ 501 w 1814"/>
                <a:gd name="T3" fmla="*/ 201 h 539"/>
                <a:gd name="T4" fmla="*/ 1059 w 1814"/>
                <a:gd name="T5" fmla="*/ 499 h 539"/>
                <a:gd name="T6" fmla="*/ 1483 w 1814"/>
                <a:gd name="T7" fmla="*/ 539 h 539"/>
                <a:gd name="T8" fmla="*/ 1649 w 1814"/>
                <a:gd name="T9" fmla="*/ 141 h 539"/>
                <a:gd name="T10" fmla="*/ 1814 w 1814"/>
                <a:gd name="T11" fmla="*/ 0 h 539"/>
                <a:gd name="T12" fmla="*/ 0 w 1814"/>
                <a:gd name="T13" fmla="*/ 0 h 539"/>
                <a:gd name="T14" fmla="*/ 179 w 1814"/>
                <a:gd name="T15" fmla="*/ 10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4" h="539">
                  <a:moveTo>
                    <a:pt x="179" y="105"/>
                  </a:moveTo>
                  <a:lnTo>
                    <a:pt x="501" y="201"/>
                  </a:lnTo>
                  <a:lnTo>
                    <a:pt x="1059" y="499"/>
                  </a:lnTo>
                  <a:lnTo>
                    <a:pt x="1483" y="539"/>
                  </a:lnTo>
                  <a:lnTo>
                    <a:pt x="1649" y="141"/>
                  </a:lnTo>
                  <a:lnTo>
                    <a:pt x="1814" y="0"/>
                  </a:lnTo>
                  <a:lnTo>
                    <a:pt x="0" y="0"/>
                  </a:lnTo>
                  <a:lnTo>
                    <a:pt x="179" y="105"/>
                  </a:lnTo>
                  <a:close/>
                </a:path>
              </a:pathLst>
            </a:custGeom>
            <a:solidFill>
              <a:srgbClr val="89CFDC"/>
            </a:solidFill>
            <a:ln>
              <a:noFill/>
            </a:ln>
          </p:spPr>
          <p:txBody>
            <a:bodyPr vert="horz" wrap="square" lIns="68553" tIns="34277" rIns="68553" bIns="34277" numCol="1" anchor="t" anchorCtr="0" compatLnSpc="1">
              <a:prstTxWarp prst="textNoShape">
                <a:avLst/>
              </a:prstTxWarp>
            </a:bodyPr>
            <a:lstStyle/>
            <a:p>
              <a:pPr defTabSz="4570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49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9CDB98-090E-1C21-E0E1-91D3EF8B3160}"/>
                </a:ext>
              </a:extLst>
            </p:cNvPr>
            <p:cNvGrpSpPr/>
            <p:nvPr/>
          </p:nvGrpSpPr>
          <p:grpSpPr>
            <a:xfrm>
              <a:off x="8742363" y="979488"/>
              <a:ext cx="2173288" cy="1203325"/>
              <a:chOff x="8742363" y="979488"/>
              <a:chExt cx="2173288" cy="1203325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F80C8AC8-0C29-3D36-A3F5-5F002D9AD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363" y="979488"/>
                <a:ext cx="2173288" cy="1203325"/>
              </a:xfrm>
              <a:custGeom>
                <a:avLst/>
                <a:gdLst>
                  <a:gd name="T0" fmla="*/ 1311 w 1369"/>
                  <a:gd name="T1" fmla="*/ 638 h 758"/>
                  <a:gd name="T2" fmla="*/ 1119 w 1369"/>
                  <a:gd name="T3" fmla="*/ 405 h 758"/>
                  <a:gd name="T4" fmla="*/ 868 w 1369"/>
                  <a:gd name="T5" fmla="*/ 319 h 758"/>
                  <a:gd name="T6" fmla="*/ 647 w 1369"/>
                  <a:gd name="T7" fmla="*/ 96 h 758"/>
                  <a:gd name="T8" fmla="*/ 592 w 1369"/>
                  <a:gd name="T9" fmla="*/ 0 h 758"/>
                  <a:gd name="T10" fmla="*/ 441 w 1369"/>
                  <a:gd name="T11" fmla="*/ 302 h 758"/>
                  <a:gd name="T12" fmla="*/ 383 w 1369"/>
                  <a:gd name="T13" fmla="*/ 281 h 758"/>
                  <a:gd name="T14" fmla="*/ 266 w 1369"/>
                  <a:gd name="T15" fmla="*/ 463 h 758"/>
                  <a:gd name="T16" fmla="*/ 161 w 1369"/>
                  <a:gd name="T17" fmla="*/ 408 h 758"/>
                  <a:gd name="T18" fmla="*/ 0 w 1369"/>
                  <a:gd name="T19" fmla="*/ 758 h 758"/>
                  <a:gd name="T20" fmla="*/ 1369 w 1369"/>
                  <a:gd name="T21" fmla="*/ 758 h 758"/>
                  <a:gd name="T22" fmla="*/ 1311 w 1369"/>
                  <a:gd name="T23" fmla="*/ 63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9" h="758">
                    <a:moveTo>
                      <a:pt x="1311" y="638"/>
                    </a:moveTo>
                    <a:lnTo>
                      <a:pt x="1119" y="405"/>
                    </a:lnTo>
                    <a:lnTo>
                      <a:pt x="868" y="319"/>
                    </a:lnTo>
                    <a:lnTo>
                      <a:pt x="647" y="96"/>
                    </a:lnTo>
                    <a:lnTo>
                      <a:pt x="592" y="0"/>
                    </a:lnTo>
                    <a:lnTo>
                      <a:pt x="441" y="302"/>
                    </a:lnTo>
                    <a:lnTo>
                      <a:pt x="383" y="281"/>
                    </a:lnTo>
                    <a:lnTo>
                      <a:pt x="266" y="463"/>
                    </a:lnTo>
                    <a:lnTo>
                      <a:pt x="161" y="408"/>
                    </a:lnTo>
                    <a:lnTo>
                      <a:pt x="0" y="758"/>
                    </a:lnTo>
                    <a:lnTo>
                      <a:pt x="1369" y="758"/>
                    </a:lnTo>
                    <a:lnTo>
                      <a:pt x="1311" y="638"/>
                    </a:lnTo>
                    <a:close/>
                  </a:path>
                </a:pathLst>
              </a:custGeom>
              <a:solidFill>
                <a:srgbClr val="CF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53" tIns="34277" rIns="68553" bIns="34277" numCol="1" anchor="t" anchorCtr="0" compatLnSpc="1">
                <a:prstTxWarp prst="textNoShape">
                  <a:avLst/>
                </a:prstTxWarp>
              </a:bodyPr>
              <a:lstStyle/>
              <a:p>
                <a:pPr defTabSz="4570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349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B3A0C0DB-2B61-CC13-7501-73C5A9503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4638" y="1425575"/>
                <a:ext cx="247650" cy="757237"/>
              </a:xfrm>
              <a:custGeom>
                <a:avLst/>
                <a:gdLst>
                  <a:gd name="T0" fmla="*/ 117 w 156"/>
                  <a:gd name="T1" fmla="*/ 0 h 477"/>
                  <a:gd name="T2" fmla="*/ 156 w 156"/>
                  <a:gd name="T3" fmla="*/ 477 h 477"/>
                  <a:gd name="T4" fmla="*/ 0 w 156"/>
                  <a:gd name="T5" fmla="*/ 182 h 477"/>
                  <a:gd name="T6" fmla="*/ 117 w 156"/>
                  <a:gd name="T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477">
                    <a:moveTo>
                      <a:pt x="117" y="0"/>
                    </a:moveTo>
                    <a:lnTo>
                      <a:pt x="156" y="477"/>
                    </a:lnTo>
                    <a:lnTo>
                      <a:pt x="0" y="18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C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53" tIns="34277" rIns="68553" bIns="34277" numCol="1" anchor="t" anchorCtr="0" compatLnSpc="1">
                <a:prstTxWarp prst="textNoShape">
                  <a:avLst/>
                </a:prstTxWarp>
              </a:bodyPr>
              <a:lstStyle/>
              <a:p>
                <a:pPr defTabSz="4570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349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74098905-4413-B7E0-E10C-D4DBFC640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75" y="1992313"/>
                <a:ext cx="358775" cy="190500"/>
              </a:xfrm>
              <a:custGeom>
                <a:avLst/>
                <a:gdLst>
                  <a:gd name="T0" fmla="*/ 168 w 226"/>
                  <a:gd name="T1" fmla="*/ 0 h 120"/>
                  <a:gd name="T2" fmla="*/ 0 w 226"/>
                  <a:gd name="T3" fmla="*/ 120 h 120"/>
                  <a:gd name="T4" fmla="*/ 226 w 226"/>
                  <a:gd name="T5" fmla="*/ 120 h 120"/>
                  <a:gd name="T6" fmla="*/ 168 w 226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20">
                    <a:moveTo>
                      <a:pt x="168" y="0"/>
                    </a:moveTo>
                    <a:lnTo>
                      <a:pt x="0" y="120"/>
                    </a:lnTo>
                    <a:lnTo>
                      <a:pt x="226" y="12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9C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53" tIns="34277" rIns="68553" bIns="34277" numCol="1" anchor="t" anchorCtr="0" compatLnSpc="1">
                <a:prstTxWarp prst="textNoShape">
                  <a:avLst/>
                </a:prstTxWarp>
              </a:bodyPr>
              <a:lstStyle/>
              <a:p>
                <a:pPr defTabSz="4570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349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C0BDD0F7-0FF7-7CC6-8140-2A444FAA8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6175" y="1485900"/>
                <a:ext cx="234950" cy="696912"/>
              </a:xfrm>
              <a:custGeom>
                <a:avLst/>
                <a:gdLst>
                  <a:gd name="T0" fmla="*/ 53 w 148"/>
                  <a:gd name="T1" fmla="*/ 0 h 439"/>
                  <a:gd name="T2" fmla="*/ 0 w 148"/>
                  <a:gd name="T3" fmla="*/ 439 h 439"/>
                  <a:gd name="T4" fmla="*/ 148 w 148"/>
                  <a:gd name="T5" fmla="*/ 34 h 439"/>
                  <a:gd name="T6" fmla="*/ 53 w 148"/>
                  <a:gd name="T7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439">
                    <a:moveTo>
                      <a:pt x="53" y="0"/>
                    </a:moveTo>
                    <a:lnTo>
                      <a:pt x="0" y="439"/>
                    </a:lnTo>
                    <a:lnTo>
                      <a:pt x="148" y="3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2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53" tIns="34277" rIns="68553" bIns="34277" numCol="1" anchor="t" anchorCtr="0" compatLnSpc="1">
                <a:prstTxWarp prst="textNoShape">
                  <a:avLst/>
                </a:prstTxWarp>
              </a:bodyPr>
              <a:lstStyle/>
              <a:p>
                <a:pPr defTabSz="4570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349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F4B650F9-C652-5705-0A86-1C93A185C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2950" y="979488"/>
                <a:ext cx="136525" cy="879475"/>
              </a:xfrm>
              <a:custGeom>
                <a:avLst/>
                <a:gdLst>
                  <a:gd name="T0" fmla="*/ 86 w 86"/>
                  <a:gd name="T1" fmla="*/ 96 h 554"/>
                  <a:gd name="T2" fmla="*/ 65 w 86"/>
                  <a:gd name="T3" fmla="*/ 261 h 554"/>
                  <a:gd name="T4" fmla="*/ 65 w 86"/>
                  <a:gd name="T5" fmla="*/ 554 h 554"/>
                  <a:gd name="T6" fmla="*/ 0 w 86"/>
                  <a:gd name="T7" fmla="*/ 235 h 554"/>
                  <a:gd name="T8" fmla="*/ 31 w 86"/>
                  <a:gd name="T9" fmla="*/ 0 h 554"/>
                  <a:gd name="T10" fmla="*/ 86 w 86"/>
                  <a:gd name="T11" fmla="*/ 96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554">
                    <a:moveTo>
                      <a:pt x="86" y="96"/>
                    </a:moveTo>
                    <a:lnTo>
                      <a:pt x="65" y="261"/>
                    </a:lnTo>
                    <a:lnTo>
                      <a:pt x="65" y="554"/>
                    </a:lnTo>
                    <a:lnTo>
                      <a:pt x="0" y="235"/>
                    </a:lnTo>
                    <a:lnTo>
                      <a:pt x="31" y="0"/>
                    </a:lnTo>
                    <a:lnTo>
                      <a:pt x="86" y="96"/>
                    </a:lnTo>
                    <a:close/>
                  </a:path>
                </a:pathLst>
              </a:custGeom>
              <a:solidFill>
                <a:srgbClr val="82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53" tIns="34277" rIns="68553" bIns="34277" numCol="1" anchor="t" anchorCtr="0" compatLnSpc="1">
                <a:prstTxWarp prst="textNoShape">
                  <a:avLst/>
                </a:prstTxWarp>
              </a:bodyPr>
              <a:lstStyle/>
              <a:p>
                <a:pPr defTabSz="4570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349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992E073D-74B2-CFD7-4955-E1C5BE6B3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050" y="1287463"/>
                <a:ext cx="195263" cy="625475"/>
              </a:xfrm>
              <a:custGeom>
                <a:avLst/>
                <a:gdLst>
                  <a:gd name="T0" fmla="*/ 0 w 123"/>
                  <a:gd name="T1" fmla="*/ 0 h 394"/>
                  <a:gd name="T2" fmla="*/ 91 w 123"/>
                  <a:gd name="T3" fmla="*/ 394 h 394"/>
                  <a:gd name="T4" fmla="*/ 123 w 123"/>
                  <a:gd name="T5" fmla="*/ 125 h 394"/>
                  <a:gd name="T6" fmla="*/ 0 w 123"/>
                  <a:gd name="T7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394">
                    <a:moveTo>
                      <a:pt x="0" y="0"/>
                    </a:moveTo>
                    <a:lnTo>
                      <a:pt x="91" y="394"/>
                    </a:lnTo>
                    <a:lnTo>
                      <a:pt x="123" y="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53" tIns="34277" rIns="68553" bIns="34277" numCol="1" anchor="t" anchorCtr="0" compatLnSpc="1">
                <a:prstTxWarp prst="textNoShape">
                  <a:avLst/>
                </a:prstTxWarp>
              </a:bodyPr>
              <a:lstStyle/>
              <a:p>
                <a:pPr defTabSz="4570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349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E0D19902-E52C-2A0C-1CBC-7A7405A04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0" y="2182813"/>
              <a:ext cx="3409950" cy="1168400"/>
            </a:xfrm>
            <a:custGeom>
              <a:avLst/>
              <a:gdLst>
                <a:gd name="T0" fmla="*/ 2148 w 2148"/>
                <a:gd name="T1" fmla="*/ 448 h 736"/>
                <a:gd name="T2" fmla="*/ 1783 w 2148"/>
                <a:gd name="T3" fmla="*/ 55 h 736"/>
                <a:gd name="T4" fmla="*/ 1760 w 2148"/>
                <a:gd name="T5" fmla="*/ 0 h 736"/>
                <a:gd name="T6" fmla="*/ 391 w 2148"/>
                <a:gd name="T7" fmla="*/ 0 h 736"/>
                <a:gd name="T8" fmla="*/ 367 w 2148"/>
                <a:gd name="T9" fmla="*/ 55 h 736"/>
                <a:gd name="T10" fmla="*/ 77 w 2148"/>
                <a:gd name="T11" fmla="*/ 350 h 736"/>
                <a:gd name="T12" fmla="*/ 55 w 2148"/>
                <a:gd name="T13" fmla="*/ 655 h 736"/>
                <a:gd name="T14" fmla="*/ 0 w 2148"/>
                <a:gd name="T15" fmla="*/ 736 h 736"/>
                <a:gd name="T16" fmla="*/ 2100 w 2148"/>
                <a:gd name="T17" fmla="*/ 736 h 736"/>
                <a:gd name="T18" fmla="*/ 2148 w 2148"/>
                <a:gd name="T19" fmla="*/ 44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8" h="736">
                  <a:moveTo>
                    <a:pt x="2148" y="448"/>
                  </a:moveTo>
                  <a:lnTo>
                    <a:pt x="1783" y="55"/>
                  </a:lnTo>
                  <a:lnTo>
                    <a:pt x="1760" y="0"/>
                  </a:lnTo>
                  <a:lnTo>
                    <a:pt x="391" y="0"/>
                  </a:lnTo>
                  <a:lnTo>
                    <a:pt x="367" y="55"/>
                  </a:lnTo>
                  <a:lnTo>
                    <a:pt x="77" y="350"/>
                  </a:lnTo>
                  <a:lnTo>
                    <a:pt x="55" y="655"/>
                  </a:lnTo>
                  <a:lnTo>
                    <a:pt x="0" y="736"/>
                  </a:lnTo>
                  <a:lnTo>
                    <a:pt x="2100" y="736"/>
                  </a:lnTo>
                  <a:lnTo>
                    <a:pt x="2148" y="448"/>
                  </a:lnTo>
                  <a:close/>
                </a:path>
              </a:pathLst>
            </a:custGeom>
            <a:solidFill>
              <a:srgbClr val="D0ECF1"/>
            </a:solidFill>
            <a:ln>
              <a:noFill/>
            </a:ln>
          </p:spPr>
          <p:txBody>
            <a:bodyPr vert="horz" wrap="square" lIns="68553" tIns="34277" rIns="68553" bIns="34277" numCol="1" anchor="t" anchorCtr="0" compatLnSpc="1">
              <a:prstTxWarp prst="textNoShape">
                <a:avLst/>
              </a:prstTxWarp>
            </a:bodyPr>
            <a:lstStyle/>
            <a:p>
              <a:pPr defTabSz="4570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49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56ACE04F-AE07-F254-E343-EC0517B6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5" y="4519613"/>
              <a:ext cx="4051300" cy="1169987"/>
            </a:xfrm>
            <a:custGeom>
              <a:avLst/>
              <a:gdLst>
                <a:gd name="T0" fmla="*/ 2408 w 2552"/>
                <a:gd name="T1" fmla="*/ 351 h 737"/>
                <a:gd name="T2" fmla="*/ 2552 w 2552"/>
                <a:gd name="T3" fmla="*/ 0 h 737"/>
                <a:gd name="T4" fmla="*/ 16 w 2552"/>
                <a:gd name="T5" fmla="*/ 0 h 737"/>
                <a:gd name="T6" fmla="*/ 0 w 2552"/>
                <a:gd name="T7" fmla="*/ 101 h 737"/>
                <a:gd name="T8" fmla="*/ 251 w 2552"/>
                <a:gd name="T9" fmla="*/ 595 h 737"/>
                <a:gd name="T10" fmla="*/ 496 w 2552"/>
                <a:gd name="T11" fmla="*/ 737 h 737"/>
                <a:gd name="T12" fmla="*/ 2310 w 2552"/>
                <a:gd name="T13" fmla="*/ 737 h 737"/>
                <a:gd name="T14" fmla="*/ 2293 w 2552"/>
                <a:gd name="T15" fmla="*/ 564 h 737"/>
                <a:gd name="T16" fmla="*/ 2408 w 2552"/>
                <a:gd name="T17" fmla="*/ 351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2" h="737">
                  <a:moveTo>
                    <a:pt x="2408" y="351"/>
                  </a:moveTo>
                  <a:lnTo>
                    <a:pt x="2552" y="0"/>
                  </a:lnTo>
                  <a:lnTo>
                    <a:pt x="16" y="0"/>
                  </a:lnTo>
                  <a:lnTo>
                    <a:pt x="0" y="101"/>
                  </a:lnTo>
                  <a:lnTo>
                    <a:pt x="251" y="595"/>
                  </a:lnTo>
                  <a:lnTo>
                    <a:pt x="496" y="737"/>
                  </a:lnTo>
                  <a:lnTo>
                    <a:pt x="2310" y="737"/>
                  </a:lnTo>
                  <a:lnTo>
                    <a:pt x="2293" y="564"/>
                  </a:lnTo>
                  <a:lnTo>
                    <a:pt x="2408" y="351"/>
                  </a:lnTo>
                  <a:close/>
                </a:path>
              </a:pathLst>
            </a:custGeom>
            <a:solidFill>
              <a:srgbClr val="99D8E1"/>
            </a:solidFill>
            <a:ln>
              <a:noFill/>
            </a:ln>
          </p:spPr>
          <p:txBody>
            <a:bodyPr vert="horz" wrap="square" lIns="68553" tIns="34277" rIns="68553" bIns="34277" numCol="1" anchor="t" anchorCtr="0" compatLnSpc="1">
              <a:prstTxWarp prst="textNoShape">
                <a:avLst/>
              </a:prstTxWarp>
            </a:bodyPr>
            <a:lstStyle/>
            <a:p>
              <a:pPr defTabSz="4570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49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7763C80D-2FE6-B6FA-E06E-4F5B9605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075" y="3351213"/>
              <a:ext cx="4025900" cy="1168400"/>
            </a:xfrm>
            <a:custGeom>
              <a:avLst/>
              <a:gdLst>
                <a:gd name="T0" fmla="*/ 2414 w 2536"/>
                <a:gd name="T1" fmla="*/ 317 h 736"/>
                <a:gd name="T2" fmla="*/ 2450 w 2536"/>
                <a:gd name="T3" fmla="*/ 39 h 736"/>
                <a:gd name="T4" fmla="*/ 2438 w 2536"/>
                <a:gd name="T5" fmla="*/ 0 h 736"/>
                <a:gd name="T6" fmla="*/ 338 w 2536"/>
                <a:gd name="T7" fmla="*/ 0 h 736"/>
                <a:gd name="T8" fmla="*/ 55 w 2536"/>
                <a:gd name="T9" fmla="*/ 413 h 736"/>
                <a:gd name="T10" fmla="*/ 0 w 2536"/>
                <a:gd name="T11" fmla="*/ 736 h 736"/>
                <a:gd name="T12" fmla="*/ 2536 w 2536"/>
                <a:gd name="T13" fmla="*/ 736 h 736"/>
                <a:gd name="T14" fmla="*/ 2414 w 2536"/>
                <a:gd name="T15" fmla="*/ 317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6" h="736">
                  <a:moveTo>
                    <a:pt x="2414" y="317"/>
                  </a:moveTo>
                  <a:lnTo>
                    <a:pt x="2450" y="39"/>
                  </a:lnTo>
                  <a:lnTo>
                    <a:pt x="2438" y="0"/>
                  </a:lnTo>
                  <a:lnTo>
                    <a:pt x="338" y="0"/>
                  </a:lnTo>
                  <a:lnTo>
                    <a:pt x="55" y="413"/>
                  </a:lnTo>
                  <a:lnTo>
                    <a:pt x="0" y="736"/>
                  </a:lnTo>
                  <a:lnTo>
                    <a:pt x="2536" y="736"/>
                  </a:lnTo>
                  <a:lnTo>
                    <a:pt x="2414" y="317"/>
                  </a:lnTo>
                  <a:close/>
                </a:path>
              </a:pathLst>
            </a:custGeom>
            <a:solidFill>
              <a:srgbClr val="B8E2EA"/>
            </a:solidFill>
            <a:ln>
              <a:noFill/>
            </a:ln>
          </p:spPr>
          <p:txBody>
            <a:bodyPr vert="horz" wrap="square" lIns="68553" tIns="34277" rIns="68553" bIns="34277" numCol="1" anchor="t" anchorCtr="0" compatLnSpc="1">
              <a:prstTxWarp prst="textNoShape">
                <a:avLst/>
              </a:prstTxWarp>
            </a:bodyPr>
            <a:lstStyle/>
            <a:p>
              <a:pPr defTabSz="4570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49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27EA422-DCA9-4E2E-D34F-93291FFE3DDC}"/>
              </a:ext>
            </a:extLst>
          </p:cNvPr>
          <p:cNvSpPr txBox="1"/>
          <p:nvPr/>
        </p:nvSpPr>
        <p:spPr bwMode="auto">
          <a:xfrm>
            <a:off x="1407081" y="5044150"/>
            <a:ext cx="2254064" cy="215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2681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E4E3"/>
              </a:buClr>
              <a:buSzPct val="85000"/>
            </a:pPr>
            <a:r>
              <a:rPr lang="pt-BR" sz="1399" dirty="0">
                <a:solidFill>
                  <a:srgbClr val="3A9DB8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Tributos Estaduais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15F6C9-3D34-303B-4424-85E80F7ED625}"/>
              </a:ext>
            </a:extLst>
          </p:cNvPr>
          <p:cNvSpPr txBox="1"/>
          <p:nvPr/>
        </p:nvSpPr>
        <p:spPr bwMode="auto">
          <a:xfrm>
            <a:off x="1569197" y="2261315"/>
            <a:ext cx="2155521" cy="24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2681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E4E3"/>
              </a:buClr>
              <a:buSzPct val="85000"/>
            </a:pPr>
            <a:r>
              <a:rPr lang="pt-BR" sz="1599" cap="small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Reforma Tributária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7AD6A3-B5DB-B9A7-3ED8-88FB4EE5BC51}"/>
              </a:ext>
            </a:extLst>
          </p:cNvPr>
          <p:cNvSpPr txBox="1"/>
          <p:nvPr/>
        </p:nvSpPr>
        <p:spPr bwMode="auto">
          <a:xfrm>
            <a:off x="1270077" y="3957339"/>
            <a:ext cx="2556464" cy="430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2681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E4E3"/>
              </a:buClr>
              <a:buSzPct val="85000"/>
            </a:pPr>
            <a:r>
              <a:rPr lang="pt-BR" sz="1399" dirty="0">
                <a:solidFill>
                  <a:srgbClr val="3A9DB8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Participações Governamentais</a:t>
            </a:r>
          </a:p>
          <a:p>
            <a:pPr algn="ctr" defTabSz="2681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E4E3"/>
              </a:buClr>
              <a:buSzPct val="85000"/>
            </a:pPr>
            <a:endParaRPr lang="pt-BR" sz="1399" dirty="0">
              <a:solidFill>
                <a:srgbClr val="3A9DB8"/>
              </a:solidFill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BC8BAC-0269-DC67-1E67-B5536ED27D73}"/>
              </a:ext>
            </a:extLst>
          </p:cNvPr>
          <p:cNvSpPr txBox="1"/>
          <p:nvPr/>
        </p:nvSpPr>
        <p:spPr bwMode="auto">
          <a:xfrm>
            <a:off x="1361099" y="2857263"/>
            <a:ext cx="2556464" cy="430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2681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E4E3"/>
              </a:buClr>
              <a:buSzPct val="85000"/>
            </a:pPr>
            <a:r>
              <a:rPr lang="pt-BR" sz="1399" dirty="0">
                <a:solidFill>
                  <a:srgbClr val="3A9DB8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Projetos de Lei que alteram a Tributação sobre a Renda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26CBD2-485C-1D47-0FDA-1F5939ECA786}"/>
              </a:ext>
            </a:extLst>
          </p:cNvPr>
          <p:cNvSpPr txBox="1"/>
          <p:nvPr/>
        </p:nvSpPr>
        <p:spPr bwMode="auto">
          <a:xfrm>
            <a:off x="1418877" y="5707309"/>
            <a:ext cx="2556464" cy="430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2681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E4E3"/>
              </a:buClr>
              <a:buSzPct val="85000"/>
            </a:pPr>
            <a:r>
              <a:rPr lang="pt-BR" sz="1399" dirty="0">
                <a:solidFill>
                  <a:srgbClr val="3A9DB8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Instituição e aumento de tributos</a:t>
            </a:r>
          </a:p>
        </p:txBody>
      </p:sp>
    </p:spTree>
    <p:extLst>
      <p:ext uri="{BB962C8B-B14F-4D97-AF65-F5344CB8AC3E}">
        <p14:creationId xmlns:p14="http://schemas.microsoft.com/office/powerpoint/2010/main" val="122372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9">
            <a:extLst>
              <a:ext uri="{FF2B5EF4-FFF2-40B4-BE49-F238E27FC236}">
                <a16:creationId xmlns:a16="http://schemas.microsoft.com/office/drawing/2014/main" id="{2EF48024-C814-8AE1-E305-E6DA6B7962D2}"/>
              </a:ext>
            </a:extLst>
          </p:cNvPr>
          <p:cNvSpPr txBox="1">
            <a:spLocks/>
          </p:cNvSpPr>
          <p:nvPr/>
        </p:nvSpPr>
        <p:spPr>
          <a:xfrm>
            <a:off x="572069" y="558179"/>
            <a:ext cx="9505056" cy="59230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pt-BR" sz="2400" dirty="0">
                <a:solidFill>
                  <a:srgbClr val="00527B"/>
                </a:solidFill>
                <a:latin typeface="Trebuchet MS" panose="020B0603020202020204" pitchFamily="34" charset="0"/>
              </a:rPr>
              <a:t>Carga Fiscal do Setor de O&amp;G já é de até 70%</a:t>
            </a:r>
          </a:p>
        </p:txBody>
      </p:sp>
      <p:pic>
        <p:nvPicPr>
          <p:cNvPr id="23" name="Graphic 22" descr="Back with solid fill">
            <a:extLst>
              <a:ext uri="{FF2B5EF4-FFF2-40B4-BE49-F238E27FC236}">
                <a16:creationId xmlns:a16="http://schemas.microsoft.com/office/drawing/2014/main" id="{DA89539D-54B8-7D47-2909-258394CE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540420">
            <a:off x="5546561" y="2665362"/>
            <a:ext cx="914400" cy="914400"/>
          </a:xfrm>
          <a:prstGeom prst="rect">
            <a:avLst/>
          </a:prstGeom>
        </p:spPr>
      </p:pic>
      <p:pic>
        <p:nvPicPr>
          <p:cNvPr id="25" name="Graphic 24" descr="Back with solid fill">
            <a:extLst>
              <a:ext uri="{FF2B5EF4-FFF2-40B4-BE49-F238E27FC236}">
                <a16:creationId xmlns:a16="http://schemas.microsoft.com/office/drawing/2014/main" id="{E3DEC84C-1A73-F536-9220-C9DCCEA84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2961" y="1706308"/>
            <a:ext cx="1491348" cy="9144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7D3375-A7C1-891B-4D8F-FE41BC7C0FD3}"/>
              </a:ext>
            </a:extLst>
          </p:cNvPr>
          <p:cNvSpPr/>
          <p:nvPr/>
        </p:nvSpPr>
        <p:spPr>
          <a:xfrm>
            <a:off x="6383545" y="1905867"/>
            <a:ext cx="2128392" cy="1598905"/>
          </a:xfrm>
          <a:prstGeom prst="roundRect">
            <a:avLst>
              <a:gd name="adj" fmla="val 9616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5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São </a:t>
            </a:r>
            <a:r>
              <a:rPr lang="pt-BR" sz="12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compensações financeiras</a:t>
            </a:r>
            <a:r>
              <a:rPr lang="pt-BR" sz="12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de natureza não tributária devidas à União, estados, DF e municípios pela exploração de petróleo e gás natural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403744-DB41-73DE-DEF8-53BDB7C6121F}"/>
              </a:ext>
            </a:extLst>
          </p:cNvPr>
          <p:cNvSpPr/>
          <p:nvPr/>
        </p:nvSpPr>
        <p:spPr>
          <a:xfrm>
            <a:off x="8883836" y="1705896"/>
            <a:ext cx="2581780" cy="948455"/>
          </a:xfrm>
          <a:prstGeom prst="roundRect">
            <a:avLst>
              <a:gd name="adj" fmla="val 9616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5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Compensação</a:t>
            </a:r>
            <a:r>
              <a:rPr lang="pt-BR" sz="12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por eventuais </a:t>
            </a:r>
            <a:r>
              <a:rPr lang="pt-BR" sz="12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danos socioambientais*</a:t>
            </a:r>
            <a:r>
              <a:rPr lang="pt-BR" sz="12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causados pela atividade extrativista</a:t>
            </a:r>
            <a:r>
              <a:rPr lang="pt-BR" sz="1200" kern="0" dirty="0">
                <a:latin typeface="Trebuchet MS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8022C67-D98B-56BE-DA3C-E07B1A2D4FA8}"/>
              </a:ext>
            </a:extLst>
          </p:cNvPr>
          <p:cNvSpPr/>
          <p:nvPr/>
        </p:nvSpPr>
        <p:spPr>
          <a:xfrm>
            <a:off x="8878979" y="2781988"/>
            <a:ext cx="2581780" cy="948455"/>
          </a:xfrm>
          <a:prstGeom prst="roundRect">
            <a:avLst>
              <a:gd name="adj" fmla="val 9616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5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Destinação</a:t>
            </a:r>
            <a:r>
              <a:rPr lang="pt-BR" sz="12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de recursos financeiros para </a:t>
            </a:r>
            <a:r>
              <a:rPr lang="pt-BR" sz="12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educação</a:t>
            </a:r>
            <a:r>
              <a:rPr lang="pt-BR" sz="12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, </a:t>
            </a:r>
            <a:r>
              <a:rPr lang="pt-BR" sz="12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saúde</a:t>
            </a:r>
            <a:r>
              <a:rPr lang="pt-BR" sz="12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, </a:t>
            </a:r>
            <a:r>
              <a:rPr lang="pt-BR" sz="12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infraestrutura social e econômica</a:t>
            </a:r>
          </a:p>
        </p:txBody>
      </p:sp>
      <p:pic>
        <p:nvPicPr>
          <p:cNvPr id="35" name="Graphic 34" descr="Back with solid fill">
            <a:extLst>
              <a:ext uri="{FF2B5EF4-FFF2-40B4-BE49-F238E27FC236}">
                <a16:creationId xmlns:a16="http://schemas.microsoft.com/office/drawing/2014/main" id="{D09C0193-8CB3-3942-35F9-78265E64E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0958" y="1836910"/>
            <a:ext cx="592301" cy="592301"/>
          </a:xfrm>
          <a:prstGeom prst="rect">
            <a:avLst/>
          </a:prstGeom>
        </p:spPr>
      </p:pic>
      <p:pic>
        <p:nvPicPr>
          <p:cNvPr id="37" name="Graphic 36" descr="Arrow: Straight with solid fill">
            <a:extLst>
              <a:ext uri="{FF2B5EF4-FFF2-40B4-BE49-F238E27FC236}">
                <a16:creationId xmlns:a16="http://schemas.microsoft.com/office/drawing/2014/main" id="{C34A9486-C3D7-5CCD-6A96-40A4E1CA1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581242">
            <a:off x="8461296" y="2907735"/>
            <a:ext cx="528590" cy="7482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2B25E2C-9E37-CE49-07A1-BF8C4888B82D}"/>
              </a:ext>
            </a:extLst>
          </p:cNvPr>
          <p:cNvSpPr txBox="1"/>
          <p:nvPr/>
        </p:nvSpPr>
        <p:spPr>
          <a:xfrm>
            <a:off x="6289104" y="4326880"/>
            <a:ext cx="1625595" cy="400110"/>
          </a:xfrm>
          <a:prstGeom prst="rect">
            <a:avLst/>
          </a:prstGeom>
          <a:solidFill>
            <a:srgbClr val="0052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Ponderações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5A2748B-F058-1EC0-6097-BFEA58EC8718}"/>
              </a:ext>
            </a:extLst>
          </p:cNvPr>
          <p:cNvGrpSpPr/>
          <p:nvPr/>
        </p:nvGrpSpPr>
        <p:grpSpPr>
          <a:xfrm>
            <a:off x="741945" y="1652335"/>
            <a:ext cx="5351674" cy="4732570"/>
            <a:chOff x="6001145" y="3018882"/>
            <a:chExt cx="10814029" cy="10785476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73A01220-110C-90D7-D61A-BC8D4E048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701" y="3018882"/>
              <a:ext cx="5568950" cy="7445376"/>
            </a:xfrm>
            <a:custGeom>
              <a:avLst/>
              <a:gdLst>
                <a:gd name="T0" fmla="*/ 105 w 731"/>
                <a:gd name="T1" fmla="*/ 974 h 977"/>
                <a:gd name="T2" fmla="*/ 241 w 731"/>
                <a:gd name="T3" fmla="*/ 896 h 977"/>
                <a:gd name="T4" fmla="*/ 240 w 731"/>
                <a:gd name="T5" fmla="*/ 895 h 977"/>
                <a:gd name="T6" fmla="*/ 204 w 731"/>
                <a:gd name="T7" fmla="*/ 871 h 977"/>
                <a:gd name="T8" fmla="*/ 214 w 731"/>
                <a:gd name="T9" fmla="*/ 827 h 977"/>
                <a:gd name="T10" fmla="*/ 232 w 731"/>
                <a:gd name="T11" fmla="*/ 812 h 977"/>
                <a:gd name="T12" fmla="*/ 253 w 731"/>
                <a:gd name="T13" fmla="*/ 804 h 977"/>
                <a:gd name="T14" fmla="*/ 264 w 731"/>
                <a:gd name="T15" fmla="*/ 803 h 977"/>
                <a:gd name="T16" fmla="*/ 296 w 731"/>
                <a:gd name="T17" fmla="*/ 817 h 977"/>
                <a:gd name="T18" fmla="*/ 299 w 731"/>
                <a:gd name="T19" fmla="*/ 861 h 977"/>
                <a:gd name="T20" fmla="*/ 299 w 731"/>
                <a:gd name="T21" fmla="*/ 862 h 977"/>
                <a:gd name="T22" fmla="*/ 436 w 731"/>
                <a:gd name="T23" fmla="*/ 783 h 977"/>
                <a:gd name="T24" fmla="*/ 446 w 731"/>
                <a:gd name="T25" fmla="*/ 753 h 977"/>
                <a:gd name="T26" fmla="*/ 428 w 731"/>
                <a:gd name="T27" fmla="*/ 663 h 977"/>
                <a:gd name="T28" fmla="*/ 633 w 731"/>
                <a:gd name="T29" fmla="*/ 429 h 977"/>
                <a:gd name="T30" fmla="*/ 654 w 731"/>
                <a:gd name="T31" fmla="*/ 405 h 977"/>
                <a:gd name="T32" fmla="*/ 654 w 731"/>
                <a:gd name="T33" fmla="*/ 249 h 977"/>
                <a:gd name="T34" fmla="*/ 691 w 731"/>
                <a:gd name="T35" fmla="*/ 237 h 977"/>
                <a:gd name="T36" fmla="*/ 711 w 731"/>
                <a:gd name="T37" fmla="*/ 248 h 977"/>
                <a:gd name="T38" fmla="*/ 729 w 731"/>
                <a:gd name="T39" fmla="*/ 231 h 977"/>
                <a:gd name="T40" fmla="*/ 731 w 731"/>
                <a:gd name="T41" fmla="*/ 214 h 977"/>
                <a:gd name="T42" fmla="*/ 729 w 731"/>
                <a:gd name="T43" fmla="*/ 198 h 977"/>
                <a:gd name="T44" fmla="*/ 711 w 731"/>
                <a:gd name="T45" fmla="*/ 180 h 977"/>
                <a:gd name="T46" fmla="*/ 691 w 731"/>
                <a:gd name="T47" fmla="*/ 192 h 977"/>
                <a:gd name="T48" fmla="*/ 654 w 731"/>
                <a:gd name="T49" fmla="*/ 180 h 977"/>
                <a:gd name="T50" fmla="*/ 654 w 731"/>
                <a:gd name="T51" fmla="*/ 24 h 977"/>
                <a:gd name="T52" fmla="*/ 630 w 731"/>
                <a:gd name="T53" fmla="*/ 0 h 977"/>
                <a:gd name="T54" fmla="*/ 629 w 731"/>
                <a:gd name="T55" fmla="*/ 0 h 977"/>
                <a:gd name="T56" fmla="*/ 0 w 731"/>
                <a:gd name="T57" fmla="*/ 663 h 977"/>
                <a:gd name="T58" fmla="*/ 72 w 731"/>
                <a:gd name="T59" fmla="*/ 964 h 977"/>
                <a:gd name="T60" fmla="*/ 93 w 731"/>
                <a:gd name="T61" fmla="*/ 977 h 977"/>
                <a:gd name="T62" fmla="*/ 105 w 731"/>
                <a:gd name="T63" fmla="*/ 974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1" h="977">
                  <a:moveTo>
                    <a:pt x="105" y="974"/>
                  </a:moveTo>
                  <a:cubicBezTo>
                    <a:pt x="241" y="896"/>
                    <a:pt x="241" y="896"/>
                    <a:pt x="241" y="896"/>
                  </a:cubicBezTo>
                  <a:cubicBezTo>
                    <a:pt x="241" y="895"/>
                    <a:pt x="241" y="895"/>
                    <a:pt x="240" y="895"/>
                  </a:cubicBezTo>
                  <a:cubicBezTo>
                    <a:pt x="222" y="893"/>
                    <a:pt x="209" y="885"/>
                    <a:pt x="204" y="871"/>
                  </a:cubicBezTo>
                  <a:cubicBezTo>
                    <a:pt x="199" y="857"/>
                    <a:pt x="202" y="840"/>
                    <a:pt x="214" y="827"/>
                  </a:cubicBezTo>
                  <a:cubicBezTo>
                    <a:pt x="219" y="821"/>
                    <a:pt x="225" y="816"/>
                    <a:pt x="232" y="812"/>
                  </a:cubicBezTo>
                  <a:cubicBezTo>
                    <a:pt x="239" y="808"/>
                    <a:pt x="246" y="806"/>
                    <a:pt x="253" y="804"/>
                  </a:cubicBezTo>
                  <a:cubicBezTo>
                    <a:pt x="257" y="804"/>
                    <a:pt x="260" y="803"/>
                    <a:pt x="264" y="803"/>
                  </a:cubicBezTo>
                  <a:cubicBezTo>
                    <a:pt x="277" y="803"/>
                    <a:pt x="289" y="808"/>
                    <a:pt x="296" y="817"/>
                  </a:cubicBezTo>
                  <a:cubicBezTo>
                    <a:pt x="306" y="829"/>
                    <a:pt x="307" y="845"/>
                    <a:pt x="299" y="861"/>
                  </a:cubicBezTo>
                  <a:cubicBezTo>
                    <a:pt x="299" y="862"/>
                    <a:pt x="299" y="862"/>
                    <a:pt x="299" y="862"/>
                  </a:cubicBezTo>
                  <a:cubicBezTo>
                    <a:pt x="436" y="783"/>
                    <a:pt x="436" y="783"/>
                    <a:pt x="436" y="783"/>
                  </a:cubicBezTo>
                  <a:cubicBezTo>
                    <a:pt x="446" y="777"/>
                    <a:pt x="450" y="764"/>
                    <a:pt x="446" y="753"/>
                  </a:cubicBezTo>
                  <a:cubicBezTo>
                    <a:pt x="434" y="724"/>
                    <a:pt x="428" y="694"/>
                    <a:pt x="428" y="663"/>
                  </a:cubicBezTo>
                  <a:cubicBezTo>
                    <a:pt x="428" y="545"/>
                    <a:pt x="516" y="444"/>
                    <a:pt x="633" y="429"/>
                  </a:cubicBezTo>
                  <a:cubicBezTo>
                    <a:pt x="645" y="427"/>
                    <a:pt x="654" y="417"/>
                    <a:pt x="654" y="405"/>
                  </a:cubicBezTo>
                  <a:cubicBezTo>
                    <a:pt x="654" y="249"/>
                    <a:pt x="654" y="249"/>
                    <a:pt x="654" y="249"/>
                  </a:cubicBezTo>
                  <a:cubicBezTo>
                    <a:pt x="654" y="230"/>
                    <a:pt x="679" y="221"/>
                    <a:pt x="691" y="237"/>
                  </a:cubicBezTo>
                  <a:cubicBezTo>
                    <a:pt x="695" y="243"/>
                    <a:pt x="703" y="250"/>
                    <a:pt x="711" y="248"/>
                  </a:cubicBezTo>
                  <a:cubicBezTo>
                    <a:pt x="720" y="247"/>
                    <a:pt x="726" y="238"/>
                    <a:pt x="729" y="231"/>
                  </a:cubicBezTo>
                  <a:cubicBezTo>
                    <a:pt x="730" y="226"/>
                    <a:pt x="731" y="220"/>
                    <a:pt x="731" y="214"/>
                  </a:cubicBezTo>
                  <a:cubicBezTo>
                    <a:pt x="731" y="209"/>
                    <a:pt x="730" y="203"/>
                    <a:pt x="729" y="198"/>
                  </a:cubicBezTo>
                  <a:cubicBezTo>
                    <a:pt x="726" y="190"/>
                    <a:pt x="720" y="182"/>
                    <a:pt x="711" y="180"/>
                  </a:cubicBezTo>
                  <a:cubicBezTo>
                    <a:pt x="703" y="179"/>
                    <a:pt x="695" y="186"/>
                    <a:pt x="691" y="192"/>
                  </a:cubicBezTo>
                  <a:cubicBezTo>
                    <a:pt x="679" y="208"/>
                    <a:pt x="654" y="199"/>
                    <a:pt x="654" y="180"/>
                  </a:cubicBezTo>
                  <a:cubicBezTo>
                    <a:pt x="654" y="24"/>
                    <a:pt x="654" y="24"/>
                    <a:pt x="654" y="24"/>
                  </a:cubicBezTo>
                  <a:cubicBezTo>
                    <a:pt x="654" y="10"/>
                    <a:pt x="643" y="0"/>
                    <a:pt x="630" y="0"/>
                  </a:cubicBezTo>
                  <a:cubicBezTo>
                    <a:pt x="629" y="0"/>
                    <a:pt x="629" y="0"/>
                    <a:pt x="629" y="0"/>
                  </a:cubicBezTo>
                  <a:cubicBezTo>
                    <a:pt x="276" y="18"/>
                    <a:pt x="0" y="309"/>
                    <a:pt x="0" y="663"/>
                  </a:cubicBezTo>
                  <a:cubicBezTo>
                    <a:pt x="0" y="769"/>
                    <a:pt x="24" y="870"/>
                    <a:pt x="72" y="964"/>
                  </a:cubicBezTo>
                  <a:cubicBezTo>
                    <a:pt x="76" y="972"/>
                    <a:pt x="84" y="977"/>
                    <a:pt x="93" y="977"/>
                  </a:cubicBezTo>
                  <a:cubicBezTo>
                    <a:pt x="98" y="977"/>
                    <a:pt x="102" y="976"/>
                    <a:pt x="105" y="974"/>
                  </a:cubicBezTo>
                  <a:close/>
                </a:path>
              </a:pathLst>
            </a:custGeom>
            <a:solidFill>
              <a:srgbClr val="00527B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F5E426A2-6D9F-7683-E9A1-FF9BE88C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700" y="9076782"/>
              <a:ext cx="8569324" cy="4727576"/>
            </a:xfrm>
            <a:custGeom>
              <a:avLst/>
              <a:gdLst>
                <a:gd name="T0" fmla="*/ 1112 w 1125"/>
                <a:gd name="T1" fmla="*/ 197 h 620"/>
                <a:gd name="T2" fmla="*/ 977 w 1125"/>
                <a:gd name="T3" fmla="*/ 119 h 620"/>
                <a:gd name="T4" fmla="*/ 976 w 1125"/>
                <a:gd name="T5" fmla="*/ 119 h 620"/>
                <a:gd name="T6" fmla="*/ 974 w 1125"/>
                <a:gd name="T7" fmla="*/ 163 h 620"/>
                <a:gd name="T8" fmla="*/ 931 w 1125"/>
                <a:gd name="T9" fmla="*/ 176 h 620"/>
                <a:gd name="T10" fmla="*/ 909 w 1125"/>
                <a:gd name="T11" fmla="*/ 168 h 620"/>
                <a:gd name="T12" fmla="*/ 891 w 1125"/>
                <a:gd name="T13" fmla="*/ 153 h 620"/>
                <a:gd name="T14" fmla="*/ 885 w 1125"/>
                <a:gd name="T15" fmla="*/ 145 h 620"/>
                <a:gd name="T16" fmla="*/ 881 w 1125"/>
                <a:gd name="T17" fmla="*/ 110 h 620"/>
                <a:gd name="T18" fmla="*/ 918 w 1125"/>
                <a:gd name="T19" fmla="*/ 85 h 620"/>
                <a:gd name="T20" fmla="*/ 918 w 1125"/>
                <a:gd name="T21" fmla="*/ 85 h 620"/>
                <a:gd name="T22" fmla="*/ 782 w 1125"/>
                <a:gd name="T23" fmla="*/ 6 h 620"/>
                <a:gd name="T24" fmla="*/ 751 w 1125"/>
                <a:gd name="T25" fmla="*/ 12 h 620"/>
                <a:gd name="T26" fmla="*/ 682 w 1125"/>
                <a:gd name="T27" fmla="*/ 73 h 620"/>
                <a:gd name="T28" fmla="*/ 376 w 1125"/>
                <a:gd name="T29" fmla="*/ 12 h 620"/>
                <a:gd name="T30" fmla="*/ 345 w 1125"/>
                <a:gd name="T31" fmla="*/ 6 h 620"/>
                <a:gd name="T32" fmla="*/ 210 w 1125"/>
                <a:gd name="T33" fmla="*/ 84 h 620"/>
                <a:gd name="T34" fmla="*/ 181 w 1125"/>
                <a:gd name="T35" fmla="*/ 58 h 620"/>
                <a:gd name="T36" fmla="*/ 181 w 1125"/>
                <a:gd name="T37" fmla="*/ 35 h 620"/>
                <a:gd name="T38" fmla="*/ 157 w 1125"/>
                <a:gd name="T39" fmla="*/ 29 h 620"/>
                <a:gd name="T40" fmla="*/ 142 w 1125"/>
                <a:gd name="T41" fmla="*/ 34 h 620"/>
                <a:gd name="T42" fmla="*/ 129 w 1125"/>
                <a:gd name="T43" fmla="*/ 45 h 620"/>
                <a:gd name="T44" fmla="*/ 122 w 1125"/>
                <a:gd name="T45" fmla="*/ 69 h 620"/>
                <a:gd name="T46" fmla="*/ 142 w 1125"/>
                <a:gd name="T47" fmla="*/ 81 h 620"/>
                <a:gd name="T48" fmla="*/ 150 w 1125"/>
                <a:gd name="T49" fmla="*/ 119 h 620"/>
                <a:gd name="T50" fmla="*/ 15 w 1125"/>
                <a:gd name="T51" fmla="*/ 197 h 620"/>
                <a:gd name="T52" fmla="*/ 6 w 1125"/>
                <a:gd name="T53" fmla="*/ 229 h 620"/>
                <a:gd name="T54" fmla="*/ 7 w 1125"/>
                <a:gd name="T55" fmla="*/ 231 h 620"/>
                <a:gd name="T56" fmla="*/ 896 w 1125"/>
                <a:gd name="T57" fmla="*/ 444 h 620"/>
                <a:gd name="T58" fmla="*/ 1120 w 1125"/>
                <a:gd name="T59" fmla="*/ 231 h 620"/>
                <a:gd name="T60" fmla="*/ 1121 w 1125"/>
                <a:gd name="T61" fmla="*/ 206 h 620"/>
                <a:gd name="T62" fmla="*/ 1112 w 1125"/>
                <a:gd name="T63" fmla="*/ 19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5" h="620">
                  <a:moveTo>
                    <a:pt x="1112" y="197"/>
                  </a:moveTo>
                  <a:cubicBezTo>
                    <a:pt x="977" y="119"/>
                    <a:pt x="977" y="119"/>
                    <a:pt x="977" y="119"/>
                  </a:cubicBezTo>
                  <a:cubicBezTo>
                    <a:pt x="977" y="119"/>
                    <a:pt x="977" y="119"/>
                    <a:pt x="976" y="119"/>
                  </a:cubicBezTo>
                  <a:cubicBezTo>
                    <a:pt x="984" y="135"/>
                    <a:pt x="983" y="152"/>
                    <a:pt x="974" y="163"/>
                  </a:cubicBezTo>
                  <a:cubicBezTo>
                    <a:pt x="964" y="174"/>
                    <a:pt x="948" y="179"/>
                    <a:pt x="931" y="176"/>
                  </a:cubicBezTo>
                  <a:cubicBezTo>
                    <a:pt x="923" y="175"/>
                    <a:pt x="916" y="172"/>
                    <a:pt x="909" y="168"/>
                  </a:cubicBezTo>
                  <a:cubicBezTo>
                    <a:pt x="902" y="164"/>
                    <a:pt x="896" y="159"/>
                    <a:pt x="891" y="153"/>
                  </a:cubicBezTo>
                  <a:cubicBezTo>
                    <a:pt x="889" y="151"/>
                    <a:pt x="887" y="148"/>
                    <a:pt x="885" y="145"/>
                  </a:cubicBezTo>
                  <a:cubicBezTo>
                    <a:pt x="879" y="133"/>
                    <a:pt x="877" y="121"/>
                    <a:pt x="881" y="110"/>
                  </a:cubicBezTo>
                  <a:cubicBezTo>
                    <a:pt x="886" y="96"/>
                    <a:pt x="900" y="87"/>
                    <a:pt x="918" y="85"/>
                  </a:cubicBezTo>
                  <a:cubicBezTo>
                    <a:pt x="918" y="85"/>
                    <a:pt x="918" y="85"/>
                    <a:pt x="918" y="85"/>
                  </a:cubicBezTo>
                  <a:cubicBezTo>
                    <a:pt x="782" y="6"/>
                    <a:pt x="782" y="6"/>
                    <a:pt x="782" y="6"/>
                  </a:cubicBezTo>
                  <a:cubicBezTo>
                    <a:pt x="771" y="0"/>
                    <a:pt x="758" y="3"/>
                    <a:pt x="751" y="12"/>
                  </a:cubicBezTo>
                  <a:cubicBezTo>
                    <a:pt x="732" y="37"/>
                    <a:pt x="709" y="57"/>
                    <a:pt x="682" y="73"/>
                  </a:cubicBezTo>
                  <a:cubicBezTo>
                    <a:pt x="579" y="132"/>
                    <a:pt x="448" y="106"/>
                    <a:pt x="376" y="12"/>
                  </a:cubicBezTo>
                  <a:cubicBezTo>
                    <a:pt x="369" y="3"/>
                    <a:pt x="356" y="0"/>
                    <a:pt x="345" y="6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93" y="94"/>
                    <a:pt x="173" y="76"/>
                    <a:pt x="181" y="58"/>
                  </a:cubicBezTo>
                  <a:cubicBezTo>
                    <a:pt x="185" y="51"/>
                    <a:pt x="186" y="41"/>
                    <a:pt x="181" y="35"/>
                  </a:cubicBezTo>
                  <a:cubicBezTo>
                    <a:pt x="175" y="28"/>
                    <a:pt x="165" y="27"/>
                    <a:pt x="157" y="29"/>
                  </a:cubicBezTo>
                  <a:cubicBezTo>
                    <a:pt x="152" y="30"/>
                    <a:pt x="146" y="32"/>
                    <a:pt x="142" y="34"/>
                  </a:cubicBezTo>
                  <a:cubicBezTo>
                    <a:pt x="137" y="37"/>
                    <a:pt x="132" y="41"/>
                    <a:pt x="129" y="45"/>
                  </a:cubicBezTo>
                  <a:cubicBezTo>
                    <a:pt x="123" y="51"/>
                    <a:pt x="119" y="60"/>
                    <a:pt x="122" y="69"/>
                  </a:cubicBezTo>
                  <a:cubicBezTo>
                    <a:pt x="125" y="77"/>
                    <a:pt x="135" y="80"/>
                    <a:pt x="142" y="81"/>
                  </a:cubicBezTo>
                  <a:cubicBezTo>
                    <a:pt x="162" y="83"/>
                    <a:pt x="167" y="109"/>
                    <a:pt x="150" y="119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4" y="203"/>
                    <a:pt x="0" y="218"/>
                    <a:pt x="6" y="229"/>
                  </a:cubicBezTo>
                  <a:cubicBezTo>
                    <a:pt x="7" y="230"/>
                    <a:pt x="7" y="230"/>
                    <a:pt x="7" y="231"/>
                  </a:cubicBezTo>
                  <a:cubicBezTo>
                    <a:pt x="199" y="527"/>
                    <a:pt x="590" y="620"/>
                    <a:pt x="896" y="444"/>
                  </a:cubicBezTo>
                  <a:cubicBezTo>
                    <a:pt x="987" y="391"/>
                    <a:pt x="1063" y="319"/>
                    <a:pt x="1120" y="231"/>
                  </a:cubicBezTo>
                  <a:cubicBezTo>
                    <a:pt x="1125" y="223"/>
                    <a:pt x="1125" y="213"/>
                    <a:pt x="1121" y="206"/>
                  </a:cubicBezTo>
                  <a:cubicBezTo>
                    <a:pt x="1119" y="202"/>
                    <a:pt x="1116" y="199"/>
                    <a:pt x="1112" y="197"/>
                  </a:cubicBezTo>
                  <a:close/>
                </a:path>
              </a:pathLst>
            </a:custGeom>
            <a:solidFill>
              <a:srgbClr val="57A7B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D227DD3-6D11-B6DC-2637-E294FE89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673" y="3018882"/>
              <a:ext cx="5651501" cy="7477126"/>
            </a:xfrm>
            <a:custGeom>
              <a:avLst/>
              <a:gdLst>
                <a:gd name="T0" fmla="*/ 0 w 742"/>
                <a:gd name="T1" fmla="*/ 24 h 981"/>
                <a:gd name="T2" fmla="*/ 0 w 742"/>
                <a:gd name="T3" fmla="*/ 180 h 981"/>
                <a:gd name="T4" fmla="*/ 1 w 742"/>
                <a:gd name="T5" fmla="*/ 181 h 981"/>
                <a:gd name="T6" fmla="*/ 40 w 742"/>
                <a:gd name="T7" fmla="*/ 161 h 981"/>
                <a:gd name="T8" fmla="*/ 73 w 742"/>
                <a:gd name="T9" fmla="*/ 192 h 981"/>
                <a:gd name="T10" fmla="*/ 77 w 742"/>
                <a:gd name="T11" fmla="*/ 214 h 981"/>
                <a:gd name="T12" fmla="*/ 73 w 742"/>
                <a:gd name="T13" fmla="*/ 237 h 981"/>
                <a:gd name="T14" fmla="*/ 69 w 742"/>
                <a:gd name="T15" fmla="*/ 247 h 981"/>
                <a:gd name="T16" fmla="*/ 40 w 742"/>
                <a:gd name="T17" fmla="*/ 268 h 981"/>
                <a:gd name="T18" fmla="*/ 1 w 742"/>
                <a:gd name="T19" fmla="*/ 248 h 981"/>
                <a:gd name="T20" fmla="*/ 0 w 742"/>
                <a:gd name="T21" fmla="*/ 248 h 981"/>
                <a:gd name="T22" fmla="*/ 0 w 742"/>
                <a:gd name="T23" fmla="*/ 406 h 981"/>
                <a:gd name="T24" fmla="*/ 21 w 742"/>
                <a:gd name="T25" fmla="*/ 429 h 981"/>
                <a:gd name="T26" fmla="*/ 108 w 742"/>
                <a:gd name="T27" fmla="*/ 459 h 981"/>
                <a:gd name="T28" fmla="*/ 208 w 742"/>
                <a:gd name="T29" fmla="*/ 754 h 981"/>
                <a:gd name="T30" fmla="*/ 219 w 742"/>
                <a:gd name="T31" fmla="*/ 784 h 981"/>
                <a:gd name="T32" fmla="*/ 354 w 742"/>
                <a:gd name="T33" fmla="*/ 862 h 981"/>
                <a:gd name="T34" fmla="*/ 346 w 742"/>
                <a:gd name="T35" fmla="*/ 900 h 981"/>
                <a:gd name="T36" fmla="*/ 326 w 742"/>
                <a:gd name="T37" fmla="*/ 911 h 981"/>
                <a:gd name="T38" fmla="*/ 332 w 742"/>
                <a:gd name="T39" fmla="*/ 936 h 981"/>
                <a:gd name="T40" fmla="*/ 345 w 742"/>
                <a:gd name="T41" fmla="*/ 946 h 981"/>
                <a:gd name="T42" fmla="*/ 360 w 742"/>
                <a:gd name="T43" fmla="*/ 952 h 981"/>
                <a:gd name="T44" fmla="*/ 385 w 742"/>
                <a:gd name="T45" fmla="*/ 946 h 981"/>
                <a:gd name="T46" fmla="*/ 385 w 742"/>
                <a:gd name="T47" fmla="*/ 922 h 981"/>
                <a:gd name="T48" fmla="*/ 414 w 742"/>
                <a:gd name="T49" fmla="*/ 896 h 981"/>
                <a:gd name="T50" fmla="*/ 549 w 742"/>
                <a:gd name="T51" fmla="*/ 974 h 981"/>
                <a:gd name="T52" fmla="*/ 582 w 742"/>
                <a:gd name="T53" fmla="*/ 966 h 981"/>
                <a:gd name="T54" fmla="*/ 582 w 742"/>
                <a:gd name="T55" fmla="*/ 964 h 981"/>
                <a:gd name="T56" fmla="*/ 322 w 742"/>
                <a:gd name="T57" fmla="*/ 88 h 981"/>
                <a:gd name="T58" fmla="*/ 26 w 742"/>
                <a:gd name="T59" fmla="*/ 0 h 981"/>
                <a:gd name="T60" fmla="*/ 4 w 742"/>
                <a:gd name="T61" fmla="*/ 12 h 981"/>
                <a:gd name="T62" fmla="*/ 0 w 742"/>
                <a:gd name="T63" fmla="*/ 24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2" h="981">
                  <a:moveTo>
                    <a:pt x="0" y="24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1" y="166"/>
                    <a:pt x="26" y="159"/>
                    <a:pt x="40" y="161"/>
                  </a:cubicBezTo>
                  <a:cubicBezTo>
                    <a:pt x="55" y="163"/>
                    <a:pt x="67" y="175"/>
                    <a:pt x="73" y="192"/>
                  </a:cubicBezTo>
                  <a:cubicBezTo>
                    <a:pt x="75" y="199"/>
                    <a:pt x="77" y="206"/>
                    <a:pt x="77" y="214"/>
                  </a:cubicBezTo>
                  <a:cubicBezTo>
                    <a:pt x="77" y="222"/>
                    <a:pt x="75" y="230"/>
                    <a:pt x="73" y="237"/>
                  </a:cubicBezTo>
                  <a:cubicBezTo>
                    <a:pt x="72" y="240"/>
                    <a:pt x="70" y="244"/>
                    <a:pt x="69" y="247"/>
                  </a:cubicBezTo>
                  <a:cubicBezTo>
                    <a:pt x="62" y="258"/>
                    <a:pt x="52" y="266"/>
                    <a:pt x="40" y="268"/>
                  </a:cubicBezTo>
                  <a:cubicBezTo>
                    <a:pt x="26" y="270"/>
                    <a:pt x="11" y="263"/>
                    <a:pt x="1" y="248"/>
                  </a:cubicBezTo>
                  <a:cubicBezTo>
                    <a:pt x="1" y="248"/>
                    <a:pt x="0" y="248"/>
                    <a:pt x="0" y="24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8"/>
                    <a:pt x="9" y="428"/>
                    <a:pt x="21" y="429"/>
                  </a:cubicBezTo>
                  <a:cubicBezTo>
                    <a:pt x="52" y="433"/>
                    <a:pt x="81" y="443"/>
                    <a:pt x="108" y="459"/>
                  </a:cubicBezTo>
                  <a:cubicBezTo>
                    <a:pt x="211" y="518"/>
                    <a:pt x="254" y="645"/>
                    <a:pt x="208" y="754"/>
                  </a:cubicBezTo>
                  <a:cubicBezTo>
                    <a:pt x="204" y="765"/>
                    <a:pt x="208" y="778"/>
                    <a:pt x="219" y="784"/>
                  </a:cubicBezTo>
                  <a:cubicBezTo>
                    <a:pt x="354" y="862"/>
                    <a:pt x="354" y="862"/>
                    <a:pt x="354" y="862"/>
                  </a:cubicBezTo>
                  <a:cubicBezTo>
                    <a:pt x="371" y="871"/>
                    <a:pt x="365" y="898"/>
                    <a:pt x="346" y="900"/>
                  </a:cubicBezTo>
                  <a:cubicBezTo>
                    <a:pt x="338" y="900"/>
                    <a:pt x="329" y="904"/>
                    <a:pt x="326" y="911"/>
                  </a:cubicBezTo>
                  <a:cubicBezTo>
                    <a:pt x="322" y="920"/>
                    <a:pt x="327" y="929"/>
                    <a:pt x="332" y="936"/>
                  </a:cubicBezTo>
                  <a:cubicBezTo>
                    <a:pt x="336" y="939"/>
                    <a:pt x="340" y="943"/>
                    <a:pt x="345" y="946"/>
                  </a:cubicBezTo>
                  <a:cubicBezTo>
                    <a:pt x="350" y="949"/>
                    <a:pt x="355" y="951"/>
                    <a:pt x="360" y="952"/>
                  </a:cubicBezTo>
                  <a:cubicBezTo>
                    <a:pt x="369" y="953"/>
                    <a:pt x="379" y="952"/>
                    <a:pt x="385" y="946"/>
                  </a:cubicBezTo>
                  <a:cubicBezTo>
                    <a:pt x="390" y="939"/>
                    <a:pt x="388" y="929"/>
                    <a:pt x="385" y="922"/>
                  </a:cubicBezTo>
                  <a:cubicBezTo>
                    <a:pt x="377" y="904"/>
                    <a:pt x="397" y="887"/>
                    <a:pt x="414" y="896"/>
                  </a:cubicBezTo>
                  <a:cubicBezTo>
                    <a:pt x="549" y="974"/>
                    <a:pt x="549" y="974"/>
                    <a:pt x="549" y="974"/>
                  </a:cubicBezTo>
                  <a:cubicBezTo>
                    <a:pt x="560" y="981"/>
                    <a:pt x="575" y="977"/>
                    <a:pt x="582" y="966"/>
                  </a:cubicBezTo>
                  <a:cubicBezTo>
                    <a:pt x="582" y="965"/>
                    <a:pt x="582" y="965"/>
                    <a:pt x="582" y="964"/>
                  </a:cubicBezTo>
                  <a:cubicBezTo>
                    <a:pt x="742" y="650"/>
                    <a:pt x="628" y="265"/>
                    <a:pt x="322" y="88"/>
                  </a:cubicBezTo>
                  <a:cubicBezTo>
                    <a:pt x="231" y="35"/>
                    <a:pt x="131" y="6"/>
                    <a:pt x="26" y="0"/>
                  </a:cubicBezTo>
                  <a:cubicBezTo>
                    <a:pt x="17" y="0"/>
                    <a:pt x="8" y="4"/>
                    <a:pt x="4" y="12"/>
                  </a:cubicBezTo>
                  <a:cubicBezTo>
                    <a:pt x="1" y="16"/>
                    <a:pt x="0" y="20"/>
                    <a:pt x="0" y="24"/>
                  </a:cubicBezTo>
                  <a:close/>
                </a:path>
              </a:pathLst>
            </a:custGeom>
            <a:solidFill>
              <a:srgbClr val="7FC24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6B7689B-478A-97D4-DAE2-E70D3D3997B2}"/>
                </a:ext>
              </a:extLst>
            </p:cNvPr>
            <p:cNvGrpSpPr/>
            <p:nvPr/>
          </p:nvGrpSpPr>
          <p:grpSpPr>
            <a:xfrm>
              <a:off x="10018963" y="8274256"/>
              <a:ext cx="2061362" cy="964674"/>
              <a:chOff x="18309211" y="4416295"/>
              <a:chExt cx="2713414" cy="1212744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D2BBC6E-7E09-FCB6-F5A0-3F8462534769}"/>
                  </a:ext>
                </a:extLst>
              </p:cNvPr>
              <p:cNvGrpSpPr/>
              <p:nvPr/>
            </p:nvGrpSpPr>
            <p:grpSpPr>
              <a:xfrm>
                <a:off x="18309211" y="441629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B0666EDA-316E-001C-5704-174912384EA1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7EBEBD4D-E8E8-47C4-3499-0DBC2F0F7F17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FA903C18-3B0F-F559-89E1-AA87D7E23F3F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3C21301-9DC4-E25C-1DF0-1345CF69E5CA}"/>
                  </a:ext>
                </a:extLst>
              </p:cNvPr>
              <p:cNvGrpSpPr/>
              <p:nvPr/>
            </p:nvGrpSpPr>
            <p:grpSpPr>
              <a:xfrm>
                <a:off x="18877536" y="441629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D804F244-624D-0345-5125-1F05A8E4567B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127B5E1F-4956-BE52-7354-A02BD91FFBEE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370CA88-FE3F-1BDE-3D45-CEBEB9743FE3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8CB4FEF-1053-5E29-4FC6-E96943B3DD0F}"/>
                  </a:ext>
                </a:extLst>
              </p:cNvPr>
              <p:cNvGrpSpPr/>
              <p:nvPr/>
            </p:nvGrpSpPr>
            <p:grpSpPr>
              <a:xfrm>
                <a:off x="19423636" y="441629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7080D809-A224-A0A3-CED1-18DC6050B2AA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B82C132-918E-8829-4DF1-C18A6E174DD9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3A280C72-56A7-46B1-6D8E-E13CF3C007C2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E7CC2D5-E4F4-4258-E43E-D3E3790EE65B}"/>
                  </a:ext>
                </a:extLst>
              </p:cNvPr>
              <p:cNvGrpSpPr/>
              <p:nvPr/>
            </p:nvGrpSpPr>
            <p:grpSpPr>
              <a:xfrm>
                <a:off x="19991961" y="441629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4828CDC-46EC-A43C-1BFF-83D6C3781A08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89A5E05B-CEE3-EA53-B4C6-8508046E7424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C596625-BCE8-1510-F892-E1F5EB1B6D93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3D1505F-D3BC-B4FD-FA5F-3634BBC09908}"/>
                  </a:ext>
                </a:extLst>
              </p:cNvPr>
              <p:cNvGrpSpPr/>
              <p:nvPr/>
            </p:nvGrpSpPr>
            <p:grpSpPr>
              <a:xfrm>
                <a:off x="18312436" y="505747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3DCE2ECC-BFAE-39AD-A952-02AD317FA997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E4F559A7-95D1-7337-7BAC-570656F2BEEC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7C8F0852-FB93-3FDD-1E93-BD5CE915FB54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87D8587-4E1F-36A2-4D72-54FFB1B30BE4}"/>
                  </a:ext>
                </a:extLst>
              </p:cNvPr>
              <p:cNvGrpSpPr/>
              <p:nvPr/>
            </p:nvGrpSpPr>
            <p:grpSpPr>
              <a:xfrm>
                <a:off x="18880761" y="505747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871852A7-1709-4783-9DB6-E4C46029EC0F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9D30A493-46C9-5B8A-9298-EFC9D2B64771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1D708D7-99F5-CDBE-3027-2BA178206B36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D1A5ABE-B17F-A7F9-2B55-05E6C7FA28BD}"/>
                  </a:ext>
                </a:extLst>
              </p:cNvPr>
              <p:cNvGrpSpPr/>
              <p:nvPr/>
            </p:nvGrpSpPr>
            <p:grpSpPr>
              <a:xfrm>
                <a:off x="19426861" y="505747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063141F6-4F1F-F621-D78F-A680E39DDA90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EB8EB950-CF13-C018-3F6D-01CB35F6860F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AD8F0D-EAED-42C5-6CC8-046B4040CBCC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3058B4A2-A18A-D483-7410-7801C185DDF9}"/>
                  </a:ext>
                </a:extLst>
              </p:cNvPr>
              <p:cNvGrpSpPr/>
              <p:nvPr/>
            </p:nvGrpSpPr>
            <p:grpSpPr>
              <a:xfrm>
                <a:off x="19995186" y="505747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143D2BF0-A5BF-EA2D-34D1-6D158107FF23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466478D7-6EF7-223E-6D07-42180A10E67D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D69FABC4-FF45-0844-239B-09F9A1AC2769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3E8B7C5-C179-766E-DBA5-B938CA09C725}"/>
                  </a:ext>
                </a:extLst>
              </p:cNvPr>
              <p:cNvGrpSpPr/>
              <p:nvPr/>
            </p:nvGrpSpPr>
            <p:grpSpPr>
              <a:xfrm>
                <a:off x="20534886" y="4416295"/>
                <a:ext cx="484514" cy="571564"/>
                <a:chOff x="18309211" y="4416295"/>
                <a:chExt cx="484514" cy="571564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86F8EAB3-DB15-1438-852F-E090A38994A2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53ACC5A-40E7-B4CC-13E5-C5E171005911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8EA1A7D-D8D4-0CA9-9935-12A0B0C8B9D3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447E87F-8E89-90D8-0602-57507CB6E9D5}"/>
                  </a:ext>
                </a:extLst>
              </p:cNvPr>
              <p:cNvGrpSpPr/>
              <p:nvPr/>
            </p:nvGrpSpPr>
            <p:grpSpPr>
              <a:xfrm>
                <a:off x="20538111" y="5057475"/>
                <a:ext cx="484514" cy="571564"/>
                <a:chOff x="18309211" y="4416295"/>
                <a:chExt cx="484514" cy="571564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A8C67991-60E9-11D4-BD3D-842C77BE7385}"/>
                    </a:ext>
                  </a:extLst>
                </p:cNvPr>
                <p:cNvSpPr/>
                <p:nvPr/>
              </p:nvSpPr>
              <p:spPr>
                <a:xfrm>
                  <a:off x="18309211" y="4416295"/>
                  <a:ext cx="481289" cy="196192"/>
                </a:xfrm>
                <a:custGeom>
                  <a:avLst/>
                  <a:gdLst>
                    <a:gd name="connsiteX0" fmla="*/ 23543 w 447319"/>
                    <a:gd name="connsiteY0" fmla="*/ 70629 h 196192"/>
                    <a:gd name="connsiteX1" fmla="*/ 39239 w 447319"/>
                    <a:gd name="connsiteY1" fmla="*/ 70629 h 196192"/>
                    <a:gd name="connsiteX2" fmla="*/ 39239 w 447319"/>
                    <a:gd name="connsiteY2" fmla="*/ 149106 h 196192"/>
                    <a:gd name="connsiteX3" fmla="*/ 15695 w 447319"/>
                    <a:gd name="connsiteY3" fmla="*/ 172650 h 196192"/>
                    <a:gd name="connsiteX4" fmla="*/ 39239 w 447319"/>
                    <a:gd name="connsiteY4" fmla="*/ 196193 h 196192"/>
                    <a:gd name="connsiteX5" fmla="*/ 408081 w 447319"/>
                    <a:gd name="connsiteY5" fmla="*/ 196193 h 196192"/>
                    <a:gd name="connsiteX6" fmla="*/ 431624 w 447319"/>
                    <a:gd name="connsiteY6" fmla="*/ 172650 h 196192"/>
                    <a:gd name="connsiteX7" fmla="*/ 408081 w 447319"/>
                    <a:gd name="connsiteY7" fmla="*/ 149106 h 196192"/>
                    <a:gd name="connsiteX8" fmla="*/ 408081 w 447319"/>
                    <a:gd name="connsiteY8" fmla="*/ 70629 h 196192"/>
                    <a:gd name="connsiteX9" fmla="*/ 423776 w 447319"/>
                    <a:gd name="connsiteY9" fmla="*/ 70629 h 196192"/>
                    <a:gd name="connsiteX10" fmla="*/ 447319 w 447319"/>
                    <a:gd name="connsiteY10" fmla="*/ 47086 h 196192"/>
                    <a:gd name="connsiteX11" fmla="*/ 423776 w 447319"/>
                    <a:gd name="connsiteY11" fmla="*/ 23543 h 196192"/>
                    <a:gd name="connsiteX12" fmla="*/ 360995 w 447319"/>
                    <a:gd name="connsiteY12" fmla="*/ 23543 h 196192"/>
                    <a:gd name="connsiteX13" fmla="*/ 360995 w 447319"/>
                    <a:gd name="connsiteY13" fmla="*/ 0 h 196192"/>
                    <a:gd name="connsiteX14" fmla="*/ 274670 w 447319"/>
                    <a:gd name="connsiteY14" fmla="*/ 0 h 196192"/>
                    <a:gd name="connsiteX15" fmla="*/ 274670 w 447319"/>
                    <a:gd name="connsiteY15" fmla="*/ 23543 h 196192"/>
                    <a:gd name="connsiteX16" fmla="*/ 23543 w 447319"/>
                    <a:gd name="connsiteY16" fmla="*/ 23543 h 196192"/>
                    <a:gd name="connsiteX17" fmla="*/ 0 w 447319"/>
                    <a:gd name="connsiteY17" fmla="*/ 47086 h 196192"/>
                    <a:gd name="connsiteX18" fmla="*/ 23543 w 447319"/>
                    <a:gd name="connsiteY18" fmla="*/ 70629 h 19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7319" h="196192">
                      <a:moveTo>
                        <a:pt x="23543" y="70629"/>
                      </a:moveTo>
                      <a:lnTo>
                        <a:pt x="39239" y="70629"/>
                      </a:lnTo>
                      <a:lnTo>
                        <a:pt x="39239" y="149106"/>
                      </a:lnTo>
                      <a:cubicBezTo>
                        <a:pt x="26236" y="149106"/>
                        <a:pt x="15695" y="159647"/>
                        <a:pt x="15695" y="172650"/>
                      </a:cubicBezTo>
                      <a:cubicBezTo>
                        <a:pt x="15695" y="185652"/>
                        <a:pt x="26236" y="196193"/>
                        <a:pt x="39239" y="196193"/>
                      </a:cubicBezTo>
                      <a:lnTo>
                        <a:pt x="408081" y="196193"/>
                      </a:lnTo>
                      <a:cubicBezTo>
                        <a:pt x="421084" y="196193"/>
                        <a:pt x="431624" y="185652"/>
                        <a:pt x="431624" y="172650"/>
                      </a:cubicBezTo>
                      <a:cubicBezTo>
                        <a:pt x="431624" y="159647"/>
                        <a:pt x="421084" y="149106"/>
                        <a:pt x="408081" y="149106"/>
                      </a:cubicBezTo>
                      <a:lnTo>
                        <a:pt x="408081" y="70629"/>
                      </a:lnTo>
                      <a:lnTo>
                        <a:pt x="423776" y="70629"/>
                      </a:lnTo>
                      <a:cubicBezTo>
                        <a:pt x="436779" y="70629"/>
                        <a:pt x="447319" y="60089"/>
                        <a:pt x="447319" y="47086"/>
                      </a:cubicBezTo>
                      <a:cubicBezTo>
                        <a:pt x="447319" y="34083"/>
                        <a:pt x="436779" y="23543"/>
                        <a:pt x="423776" y="23543"/>
                      </a:cubicBezTo>
                      <a:lnTo>
                        <a:pt x="360995" y="23543"/>
                      </a:lnTo>
                      <a:lnTo>
                        <a:pt x="360995" y="0"/>
                      </a:lnTo>
                      <a:lnTo>
                        <a:pt x="274670" y="0"/>
                      </a:lnTo>
                      <a:lnTo>
                        <a:pt x="274670" y="23543"/>
                      </a:lnTo>
                      <a:lnTo>
                        <a:pt x="23543" y="23543"/>
                      </a:lnTo>
                      <a:cubicBezTo>
                        <a:pt x="10540" y="23543"/>
                        <a:pt x="0" y="34083"/>
                        <a:pt x="0" y="47086"/>
                      </a:cubicBezTo>
                      <a:cubicBezTo>
                        <a:pt x="0" y="60089"/>
                        <a:pt x="10540" y="70629"/>
                        <a:pt x="23543" y="70629"/>
                      </a:cubicBez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FFA9C975-9002-AFB5-C85F-06C2FFBD30D2}"/>
                    </a:ext>
                  </a:extLst>
                </p:cNvPr>
                <p:cNvSpPr/>
                <p:nvPr/>
              </p:nvSpPr>
              <p:spPr>
                <a:xfrm>
                  <a:off x="18312436" y="4846601"/>
                  <a:ext cx="481289" cy="141258"/>
                </a:xfrm>
                <a:custGeom>
                  <a:avLst/>
                  <a:gdLst>
                    <a:gd name="connsiteX0" fmla="*/ 423776 w 447319"/>
                    <a:gd name="connsiteY0" fmla="*/ 94173 h 141258"/>
                    <a:gd name="connsiteX1" fmla="*/ 408081 w 447319"/>
                    <a:gd name="connsiteY1" fmla="*/ 94173 h 141258"/>
                    <a:gd name="connsiteX2" fmla="*/ 408081 w 447319"/>
                    <a:gd name="connsiteY2" fmla="*/ 0 h 141258"/>
                    <a:gd name="connsiteX3" fmla="*/ 39239 w 447319"/>
                    <a:gd name="connsiteY3" fmla="*/ 0 h 141258"/>
                    <a:gd name="connsiteX4" fmla="*/ 39239 w 447319"/>
                    <a:gd name="connsiteY4" fmla="*/ 94173 h 141258"/>
                    <a:gd name="connsiteX5" fmla="*/ 23543 w 447319"/>
                    <a:gd name="connsiteY5" fmla="*/ 94173 h 141258"/>
                    <a:gd name="connsiteX6" fmla="*/ 0 w 447319"/>
                    <a:gd name="connsiteY6" fmla="*/ 117716 h 141258"/>
                    <a:gd name="connsiteX7" fmla="*/ 23543 w 447319"/>
                    <a:gd name="connsiteY7" fmla="*/ 141259 h 141258"/>
                    <a:gd name="connsiteX8" fmla="*/ 423776 w 447319"/>
                    <a:gd name="connsiteY8" fmla="*/ 141259 h 141258"/>
                    <a:gd name="connsiteX9" fmla="*/ 447319 w 447319"/>
                    <a:gd name="connsiteY9" fmla="*/ 117716 h 141258"/>
                    <a:gd name="connsiteX10" fmla="*/ 423776 w 447319"/>
                    <a:gd name="connsiteY10" fmla="*/ 94173 h 1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319" h="141258">
                      <a:moveTo>
                        <a:pt x="423776" y="94173"/>
                      </a:moveTo>
                      <a:lnTo>
                        <a:pt x="408081" y="94173"/>
                      </a:lnTo>
                      <a:lnTo>
                        <a:pt x="408081" y="0"/>
                      </a:lnTo>
                      <a:lnTo>
                        <a:pt x="39239" y="0"/>
                      </a:lnTo>
                      <a:lnTo>
                        <a:pt x="39239" y="94173"/>
                      </a:lnTo>
                      <a:lnTo>
                        <a:pt x="23543" y="94173"/>
                      </a:lnTo>
                      <a:cubicBezTo>
                        <a:pt x="10540" y="94173"/>
                        <a:pt x="0" y="104713"/>
                        <a:pt x="0" y="117716"/>
                      </a:cubicBezTo>
                      <a:cubicBezTo>
                        <a:pt x="0" y="130718"/>
                        <a:pt x="10540" y="141259"/>
                        <a:pt x="23543" y="141259"/>
                      </a:cubicBezTo>
                      <a:lnTo>
                        <a:pt x="423776" y="141259"/>
                      </a:lnTo>
                      <a:cubicBezTo>
                        <a:pt x="436779" y="141259"/>
                        <a:pt x="447319" y="130718"/>
                        <a:pt x="447319" y="117716"/>
                      </a:cubicBezTo>
                      <a:cubicBezTo>
                        <a:pt x="447319" y="104713"/>
                        <a:pt x="436779" y="94173"/>
                        <a:pt x="423776" y="94173"/>
                      </a:cubicBez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D73D562-E779-4A97-C0ED-80587562903B}"/>
                    </a:ext>
                  </a:extLst>
                </p:cNvPr>
                <p:cNvSpPr/>
                <p:nvPr/>
              </p:nvSpPr>
              <p:spPr>
                <a:xfrm>
                  <a:off x="18326098" y="4635016"/>
                  <a:ext cx="447514" cy="188345"/>
                </a:xfrm>
                <a:custGeom>
                  <a:avLst/>
                  <a:gdLst>
                    <a:gd name="connsiteX0" fmla="*/ 23543 w 415928"/>
                    <a:gd name="connsiteY0" fmla="*/ 0 h 188345"/>
                    <a:gd name="connsiteX1" fmla="*/ 23543 w 415928"/>
                    <a:gd name="connsiteY1" fmla="*/ 141259 h 188345"/>
                    <a:gd name="connsiteX2" fmla="*/ 0 w 415928"/>
                    <a:gd name="connsiteY2" fmla="*/ 164802 h 188345"/>
                    <a:gd name="connsiteX3" fmla="*/ 23543 w 415928"/>
                    <a:gd name="connsiteY3" fmla="*/ 188345 h 188345"/>
                    <a:gd name="connsiteX4" fmla="*/ 392385 w 415928"/>
                    <a:gd name="connsiteY4" fmla="*/ 188345 h 188345"/>
                    <a:gd name="connsiteX5" fmla="*/ 415929 w 415928"/>
                    <a:gd name="connsiteY5" fmla="*/ 164802 h 188345"/>
                    <a:gd name="connsiteX6" fmla="*/ 392385 w 415928"/>
                    <a:gd name="connsiteY6" fmla="*/ 141259 h 188345"/>
                    <a:gd name="connsiteX7" fmla="*/ 392385 w 415928"/>
                    <a:gd name="connsiteY7" fmla="*/ 0 h 18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928" h="188345">
                      <a:moveTo>
                        <a:pt x="23543" y="0"/>
                      </a:moveTo>
                      <a:lnTo>
                        <a:pt x="23543" y="141259"/>
                      </a:lnTo>
                      <a:cubicBezTo>
                        <a:pt x="10540" y="141259"/>
                        <a:pt x="0" y="151799"/>
                        <a:pt x="0" y="164802"/>
                      </a:cubicBezTo>
                      <a:cubicBezTo>
                        <a:pt x="0" y="177805"/>
                        <a:pt x="10540" y="188345"/>
                        <a:pt x="23543" y="188345"/>
                      </a:cubicBezTo>
                      <a:lnTo>
                        <a:pt x="392385" y="188345"/>
                      </a:lnTo>
                      <a:cubicBezTo>
                        <a:pt x="405388" y="188345"/>
                        <a:pt x="415929" y="177805"/>
                        <a:pt x="415929" y="164802"/>
                      </a:cubicBezTo>
                      <a:cubicBezTo>
                        <a:pt x="415929" y="151799"/>
                        <a:pt x="405388" y="141259"/>
                        <a:pt x="392385" y="141259"/>
                      </a:cubicBezTo>
                      <a:lnTo>
                        <a:pt x="392385" y="0"/>
                      </a:lnTo>
                      <a:close/>
                    </a:path>
                  </a:pathLst>
                </a:custGeom>
                <a:solidFill>
                  <a:srgbClr val="BFC9C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97F57ED-776C-6BB5-B53C-83B6B438DEA6}"/>
                </a:ext>
              </a:extLst>
            </p:cNvPr>
            <p:cNvSpPr/>
            <p:nvPr/>
          </p:nvSpPr>
          <p:spPr>
            <a:xfrm>
              <a:off x="9346254" y="6207537"/>
              <a:ext cx="3483732" cy="21042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2437486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Futura Bold"/>
                  <a:sym typeface="Calibri" panose="020F0502020204030204" pitchFamily="34" charset="0"/>
                </a:rPr>
                <a:t>70%</a:t>
              </a:r>
            </a:p>
            <a:p>
              <a:pPr marL="0" marR="0" lvl="0" indent="0" algn="ctr" defTabSz="2437486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cs typeface="Futura Bold"/>
                  <a:sym typeface="Calibri" panose="020F0502020204030204" pitchFamily="34" charset="0"/>
                </a:rPr>
                <a:t>de carga fiscal sobre o setor de O&amp;G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58084FE-1FF4-8010-07A7-BF5BE5C93D86}"/>
                </a:ext>
              </a:extLst>
            </p:cNvPr>
            <p:cNvSpPr txBox="1"/>
            <p:nvPr/>
          </p:nvSpPr>
          <p:spPr>
            <a:xfrm>
              <a:off x="12433130" y="5823766"/>
              <a:ext cx="3793617" cy="282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Compensações Financeiras</a:t>
              </a: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: </a:t>
              </a:r>
              <a:r>
                <a:rPr kumimoji="0" lang="pt-BR" sz="1100" b="1" i="0" u="sng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Royalties e Participações Especiais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9DE5694-84F6-06B8-394F-4C271AA73769}"/>
                </a:ext>
              </a:extLst>
            </p:cNvPr>
            <p:cNvSpPr txBox="1"/>
            <p:nvPr/>
          </p:nvSpPr>
          <p:spPr>
            <a:xfrm>
              <a:off x="8171231" y="10314627"/>
              <a:ext cx="5568951" cy="231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sng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Tributos sobre o Consumo</a:t>
              </a: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: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IPI, PIS/COFINS,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ICMS e ISS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BD5C9A8-6B55-E10E-3D15-C819D07EE381}"/>
                </a:ext>
              </a:extLst>
            </p:cNvPr>
            <p:cNvSpPr txBox="1"/>
            <p:nvPr/>
          </p:nvSpPr>
          <p:spPr>
            <a:xfrm>
              <a:off x="6001145" y="6013123"/>
              <a:ext cx="3166257" cy="282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sng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Tributos sobre a Renda</a:t>
              </a: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:</a:t>
              </a:r>
            </a:p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4E4E3"/>
                  </a:solidFill>
                  <a:effectLst/>
                  <a:uLnTx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IRPJ, CSSL, CIDE, etc.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2E1C76A-D6A8-6EFE-C572-FCAB8A06C2DF}"/>
              </a:ext>
            </a:extLst>
          </p:cNvPr>
          <p:cNvSpPr/>
          <p:nvPr/>
        </p:nvSpPr>
        <p:spPr>
          <a:xfrm>
            <a:off x="5021773" y="4665299"/>
            <a:ext cx="6832530" cy="2055275"/>
          </a:xfrm>
          <a:prstGeom prst="roundRect">
            <a:avLst>
              <a:gd name="adj" fmla="val 96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A </a:t>
            </a:r>
            <a:r>
              <a:rPr lang="pt-BR" sz="16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adição</a:t>
            </a: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de qualquer tributo a essa já </a:t>
            </a:r>
            <a:r>
              <a:rPr lang="pt-BR" sz="16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elevada carga fiscal diminui a atratividade</a:t>
            </a: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do país.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kern="0" dirty="0">
              <a:solidFill>
                <a:srgbClr val="00527B"/>
              </a:solidFill>
              <a:latin typeface="Trebuchet MS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Os </a:t>
            </a:r>
            <a:r>
              <a:rPr lang="pt-BR" sz="16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royalties</a:t>
            </a: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e as </a:t>
            </a:r>
            <a:r>
              <a:rPr lang="pt-BR" sz="16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participações especiais</a:t>
            </a: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 também cumprem papel de financiar a </a:t>
            </a:r>
            <a:r>
              <a:rPr lang="pt-BR" sz="16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proteção ambiental</a:t>
            </a: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*.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kern="0" dirty="0">
              <a:solidFill>
                <a:srgbClr val="00527B"/>
              </a:solidFill>
              <a:latin typeface="Trebuchet MS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O </a:t>
            </a:r>
            <a:r>
              <a:rPr lang="pt-BR" sz="16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imposto seletivo </a:t>
            </a:r>
            <a:r>
              <a:rPr lang="pt-BR" sz="1600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para o setor de O&amp;G gera uma “</a:t>
            </a:r>
            <a:r>
              <a:rPr lang="pt-BR" sz="1600" b="1" kern="0" dirty="0">
                <a:solidFill>
                  <a:srgbClr val="00527B"/>
                </a:solidFill>
                <a:latin typeface="Trebuchet MS"/>
                <a:cs typeface="Calibri" panose="020F0502020204030204" pitchFamily="34" charset="0"/>
              </a:rPr>
              <a:t>bitributação”.</a:t>
            </a:r>
            <a:endParaRPr lang="en-GB" sz="1600" kern="0" dirty="0">
              <a:solidFill>
                <a:srgbClr val="00527B"/>
              </a:solidFill>
              <a:latin typeface="Trebuchet MS"/>
              <a:cs typeface="Calibri" panose="020F050202020403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B94EB27-2AF5-AD06-F887-6B61BE685CAF}"/>
              </a:ext>
            </a:extLst>
          </p:cNvPr>
          <p:cNvSpPr txBox="1"/>
          <p:nvPr/>
        </p:nvSpPr>
        <p:spPr>
          <a:xfrm>
            <a:off x="-18947" y="6536283"/>
            <a:ext cx="36525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dirty="0">
                <a:effectLst/>
                <a:latin typeface="Arial" panose="020B0604020202020204" pitchFamily="34" charset="0"/>
              </a:rPr>
              <a:t> </a:t>
            </a:r>
            <a:r>
              <a:rPr lang="pt-BR" sz="800" kern="0" dirty="0">
                <a:latin typeface="Trebuchet MS"/>
                <a:cs typeface="Calibri" panose="020F0502020204030204" pitchFamily="34" charset="0"/>
              </a:rPr>
              <a:t> (*) Decreto n. 1/91 – Art. 24</a:t>
            </a:r>
            <a:endParaRPr lang="pt-BR" sz="8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9CC2F89-BA34-1C00-99FA-083C20D199AF}"/>
              </a:ext>
            </a:extLst>
          </p:cNvPr>
          <p:cNvSpPr txBox="1">
            <a:spLocks/>
          </p:cNvSpPr>
          <p:nvPr/>
        </p:nvSpPr>
        <p:spPr>
          <a:xfrm>
            <a:off x="549003" y="541349"/>
            <a:ext cx="9654814" cy="6806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914034"/>
            <a:r>
              <a:rPr lang="pt-BR" sz="3199" dirty="0">
                <a:solidFill>
                  <a:srgbClr val="00527B"/>
                </a:solidFill>
                <a:latin typeface="Trebuchet MS" panose="020B0603020202020204" pitchFamily="34" charset="0"/>
              </a:rPr>
              <a:t>Impactos do IS sobre o Setor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4DA9D-64A1-8AE5-7FB1-790A4F692400}"/>
              </a:ext>
            </a:extLst>
          </p:cNvPr>
          <p:cNvSpPr txBox="1"/>
          <p:nvPr/>
        </p:nvSpPr>
        <p:spPr>
          <a:xfrm>
            <a:off x="685619" y="1560583"/>
            <a:ext cx="10816001" cy="83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034"/>
            <a:r>
              <a:rPr lang="pt-BR" sz="1599" dirty="0">
                <a:latin typeface="Trebuchet MS" panose="020B0603020202020204" pitchFamily="34" charset="0"/>
              </a:rPr>
              <a:t>O Imposto Seletivo incidente na extração de bens minerais </a:t>
            </a:r>
            <a:r>
              <a:rPr lang="pt-BR" sz="1599" b="1" dirty="0">
                <a:latin typeface="Trebuchet MS" panose="020B0603020202020204" pitchFamily="34" charset="0"/>
              </a:rPr>
              <a:t>desestimulará a produção de O&amp;G</a:t>
            </a:r>
            <a:r>
              <a:rPr lang="pt-BR" sz="1599" dirty="0">
                <a:latin typeface="Trebuchet MS" panose="020B0603020202020204" pitchFamily="34" charset="0"/>
              </a:rPr>
              <a:t>, </a:t>
            </a:r>
            <a:r>
              <a:rPr lang="pt-BR" sz="1599" b="1" dirty="0">
                <a:latin typeface="Trebuchet MS" panose="020B0603020202020204" pitchFamily="34" charset="0"/>
              </a:rPr>
              <a:t>comprometerá investimentos no setor</a:t>
            </a:r>
            <a:r>
              <a:rPr lang="pt-BR" sz="1599" dirty="0">
                <a:latin typeface="Trebuchet MS" panose="020B0603020202020204" pitchFamily="34" charset="0"/>
              </a:rPr>
              <a:t>, </a:t>
            </a:r>
            <a:r>
              <a:rPr lang="pt-BR" sz="1599" b="1" dirty="0">
                <a:latin typeface="Trebuchet MS" panose="020B0603020202020204" pitchFamily="34" charset="0"/>
              </a:rPr>
              <a:t>onerará tanto a cadeia produtiva nacional como as exportações</a:t>
            </a:r>
            <a:r>
              <a:rPr lang="pt-BR" sz="1599" dirty="0">
                <a:latin typeface="Trebuchet MS" panose="020B0603020202020204" pitchFamily="34" charset="0"/>
              </a:rPr>
              <a:t> e acarretará </a:t>
            </a:r>
            <a:r>
              <a:rPr lang="pt-BR" sz="1599" b="1" dirty="0">
                <a:latin typeface="Trebuchet MS" panose="020B0603020202020204" pitchFamily="34" charset="0"/>
              </a:rPr>
              <a:t>aumento de custo</a:t>
            </a:r>
            <a:r>
              <a:rPr lang="pt-BR" sz="1599" dirty="0">
                <a:latin typeface="Trebuchet MS" panose="020B0603020202020204" pitchFamily="34" charset="0"/>
              </a:rPr>
              <a:t> para diversos outros setores da economia brasileira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DD98386-2B8A-F1F9-3F41-24347D632122}"/>
              </a:ext>
            </a:extLst>
          </p:cNvPr>
          <p:cNvSpPr>
            <a:spLocks/>
          </p:cNvSpPr>
          <p:nvPr/>
        </p:nvSpPr>
        <p:spPr bwMode="auto">
          <a:xfrm>
            <a:off x="7641476" y="3185843"/>
            <a:ext cx="2339086" cy="3483516"/>
          </a:xfrm>
          <a:custGeom>
            <a:avLst/>
            <a:gdLst>
              <a:gd name="T0" fmla="*/ 475 w 520"/>
              <a:gd name="T1" fmla="*/ 726 h 726"/>
              <a:gd name="T2" fmla="*/ 46 w 520"/>
              <a:gd name="T3" fmla="*/ 726 h 726"/>
              <a:gd name="T4" fmla="*/ 0 w 520"/>
              <a:gd name="T5" fmla="*/ 680 h 726"/>
              <a:gd name="T6" fmla="*/ 0 w 520"/>
              <a:gd name="T7" fmla="*/ 45 h 726"/>
              <a:gd name="T8" fmla="*/ 46 w 520"/>
              <a:gd name="T9" fmla="*/ 0 h 726"/>
              <a:gd name="T10" fmla="*/ 475 w 520"/>
              <a:gd name="T11" fmla="*/ 0 h 726"/>
              <a:gd name="T12" fmla="*/ 520 w 520"/>
              <a:gd name="T13" fmla="*/ 45 h 726"/>
              <a:gd name="T14" fmla="*/ 520 w 520"/>
              <a:gd name="T15" fmla="*/ 680 h 726"/>
              <a:gd name="T16" fmla="*/ 475 w 520"/>
              <a:gd name="T17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726">
                <a:moveTo>
                  <a:pt x="475" y="726"/>
                </a:moveTo>
                <a:cubicBezTo>
                  <a:pt x="46" y="726"/>
                  <a:pt x="46" y="726"/>
                  <a:pt x="46" y="726"/>
                </a:cubicBezTo>
                <a:cubicBezTo>
                  <a:pt x="21" y="726"/>
                  <a:pt x="0" y="705"/>
                  <a:pt x="0" y="68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0" y="0"/>
                  <a:pt x="520" y="20"/>
                  <a:pt x="520" y="45"/>
                </a:cubicBezTo>
                <a:cubicBezTo>
                  <a:pt x="520" y="680"/>
                  <a:pt x="520" y="680"/>
                  <a:pt x="520" y="680"/>
                </a:cubicBezTo>
                <a:cubicBezTo>
                  <a:pt x="520" y="705"/>
                  <a:pt x="500" y="726"/>
                  <a:pt x="475" y="72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14034"/>
            <a:endParaRPr lang="ru-UA" sz="1799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47C9777-D9EE-39EE-C276-2453DF6983AD}"/>
              </a:ext>
            </a:extLst>
          </p:cNvPr>
          <p:cNvSpPr>
            <a:spLocks/>
          </p:cNvSpPr>
          <p:nvPr/>
        </p:nvSpPr>
        <p:spPr bwMode="auto">
          <a:xfrm>
            <a:off x="2204827" y="3185842"/>
            <a:ext cx="2339086" cy="3483518"/>
          </a:xfrm>
          <a:custGeom>
            <a:avLst/>
            <a:gdLst>
              <a:gd name="T0" fmla="*/ 475 w 520"/>
              <a:gd name="T1" fmla="*/ 726 h 726"/>
              <a:gd name="T2" fmla="*/ 45 w 520"/>
              <a:gd name="T3" fmla="*/ 726 h 726"/>
              <a:gd name="T4" fmla="*/ 0 w 520"/>
              <a:gd name="T5" fmla="*/ 680 h 726"/>
              <a:gd name="T6" fmla="*/ 0 w 520"/>
              <a:gd name="T7" fmla="*/ 45 h 726"/>
              <a:gd name="T8" fmla="*/ 45 w 520"/>
              <a:gd name="T9" fmla="*/ 0 h 726"/>
              <a:gd name="T10" fmla="*/ 475 w 520"/>
              <a:gd name="T11" fmla="*/ 0 h 726"/>
              <a:gd name="T12" fmla="*/ 520 w 520"/>
              <a:gd name="T13" fmla="*/ 45 h 726"/>
              <a:gd name="T14" fmla="*/ 520 w 520"/>
              <a:gd name="T15" fmla="*/ 680 h 726"/>
              <a:gd name="T16" fmla="*/ 475 w 520"/>
              <a:gd name="T17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726">
                <a:moveTo>
                  <a:pt x="475" y="726"/>
                </a:moveTo>
                <a:cubicBezTo>
                  <a:pt x="45" y="726"/>
                  <a:pt x="45" y="726"/>
                  <a:pt x="45" y="726"/>
                </a:cubicBezTo>
                <a:cubicBezTo>
                  <a:pt x="20" y="726"/>
                  <a:pt x="0" y="705"/>
                  <a:pt x="0" y="68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0" y="0"/>
                  <a:pt x="520" y="20"/>
                  <a:pt x="520" y="45"/>
                </a:cubicBezTo>
                <a:cubicBezTo>
                  <a:pt x="520" y="680"/>
                  <a:pt x="520" y="680"/>
                  <a:pt x="520" y="680"/>
                </a:cubicBezTo>
                <a:cubicBezTo>
                  <a:pt x="520" y="705"/>
                  <a:pt x="500" y="726"/>
                  <a:pt x="475" y="7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14034"/>
            <a:endParaRPr lang="ru-UA" sz="1799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7FE7A9A-28C3-3374-39A1-0C6BD64B1394}"/>
              </a:ext>
            </a:extLst>
          </p:cNvPr>
          <p:cNvSpPr>
            <a:spLocks/>
          </p:cNvSpPr>
          <p:nvPr/>
        </p:nvSpPr>
        <p:spPr bwMode="auto">
          <a:xfrm>
            <a:off x="4848794" y="3185842"/>
            <a:ext cx="2572000" cy="3483517"/>
          </a:xfrm>
          <a:custGeom>
            <a:avLst/>
            <a:gdLst>
              <a:gd name="T0" fmla="*/ 475 w 520"/>
              <a:gd name="T1" fmla="*/ 726 h 726"/>
              <a:gd name="T2" fmla="*/ 46 w 520"/>
              <a:gd name="T3" fmla="*/ 726 h 726"/>
              <a:gd name="T4" fmla="*/ 0 w 520"/>
              <a:gd name="T5" fmla="*/ 680 h 726"/>
              <a:gd name="T6" fmla="*/ 0 w 520"/>
              <a:gd name="T7" fmla="*/ 45 h 726"/>
              <a:gd name="T8" fmla="*/ 46 w 520"/>
              <a:gd name="T9" fmla="*/ 0 h 726"/>
              <a:gd name="T10" fmla="*/ 475 w 520"/>
              <a:gd name="T11" fmla="*/ 0 h 726"/>
              <a:gd name="T12" fmla="*/ 520 w 520"/>
              <a:gd name="T13" fmla="*/ 45 h 726"/>
              <a:gd name="T14" fmla="*/ 520 w 520"/>
              <a:gd name="T15" fmla="*/ 680 h 726"/>
              <a:gd name="T16" fmla="*/ 475 w 520"/>
              <a:gd name="T17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726">
                <a:moveTo>
                  <a:pt x="475" y="726"/>
                </a:moveTo>
                <a:cubicBezTo>
                  <a:pt x="46" y="726"/>
                  <a:pt x="46" y="726"/>
                  <a:pt x="46" y="726"/>
                </a:cubicBezTo>
                <a:cubicBezTo>
                  <a:pt x="20" y="726"/>
                  <a:pt x="0" y="705"/>
                  <a:pt x="0" y="68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6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0" y="0"/>
                  <a:pt x="520" y="20"/>
                  <a:pt x="520" y="45"/>
                </a:cubicBezTo>
                <a:cubicBezTo>
                  <a:pt x="520" y="680"/>
                  <a:pt x="520" y="680"/>
                  <a:pt x="520" y="680"/>
                </a:cubicBezTo>
                <a:cubicBezTo>
                  <a:pt x="520" y="705"/>
                  <a:pt x="500" y="726"/>
                  <a:pt x="475" y="7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14034"/>
            <a:endParaRPr lang="ru-UA" sz="1799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26BE24-9647-4422-0C0A-35ED53B68CAE}"/>
              </a:ext>
            </a:extLst>
          </p:cNvPr>
          <p:cNvGrpSpPr/>
          <p:nvPr/>
        </p:nvGrpSpPr>
        <p:grpSpPr>
          <a:xfrm>
            <a:off x="2647250" y="2308196"/>
            <a:ext cx="1474952" cy="1413345"/>
            <a:chOff x="6345238" y="4948238"/>
            <a:chExt cx="1027113" cy="1028700"/>
          </a:xfrm>
          <a:effectLst>
            <a:outerShdw blurRad="228600" dist="127000" dir="2700000" sx="102000" sy="102000" algn="tl" rotWithShape="0">
              <a:prstClr val="black">
                <a:alpha val="19000"/>
              </a:prstClr>
            </a:outerShdw>
          </a:effectLst>
        </p:grpSpPr>
        <p:sp>
          <p:nvSpPr>
            <p:cNvPr id="14" name="Oval 56">
              <a:extLst>
                <a:ext uri="{FF2B5EF4-FFF2-40B4-BE49-F238E27FC236}">
                  <a16:creationId xmlns:a16="http://schemas.microsoft.com/office/drawing/2014/main" id="{BE693B40-E7E1-2BD4-A99C-EC2BEE87F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948238"/>
              <a:ext cx="1027113" cy="10287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/>
              <a:endParaRPr lang="ru-UA" sz="1799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2AD3420F-BC8B-6E46-844F-5877B972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5" y="4962526"/>
              <a:ext cx="998538" cy="100012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/>
              <a:endParaRPr lang="ru-UA" sz="1799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Oval 56">
            <a:extLst>
              <a:ext uri="{FF2B5EF4-FFF2-40B4-BE49-F238E27FC236}">
                <a16:creationId xmlns:a16="http://schemas.microsoft.com/office/drawing/2014/main" id="{9CFFE5FC-2654-ECC3-D9B6-6C901BE8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012" y="2280560"/>
            <a:ext cx="1411165" cy="1413345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14034"/>
            <a:endParaRPr lang="ru-UA" sz="1799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Oval 57">
            <a:extLst>
              <a:ext uri="{FF2B5EF4-FFF2-40B4-BE49-F238E27FC236}">
                <a16:creationId xmlns:a16="http://schemas.microsoft.com/office/drawing/2014/main" id="{A14B4995-6764-BD6E-F65F-EC5505FFE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7642" y="2300190"/>
            <a:ext cx="1371905" cy="1374085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14034"/>
            <a:endParaRPr lang="ru-UA" sz="1799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Graphic 22" descr="Oil Rig outline">
            <a:extLst>
              <a:ext uri="{FF2B5EF4-FFF2-40B4-BE49-F238E27FC236}">
                <a16:creationId xmlns:a16="http://schemas.microsoft.com/office/drawing/2014/main" id="{03000C74-6AFE-6381-9FA3-DFCCE912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4822" y="2458986"/>
            <a:ext cx="914043" cy="914043"/>
          </a:xfrm>
          <a:prstGeom prst="rect">
            <a:avLst/>
          </a:prstGeom>
        </p:spPr>
      </p:pic>
      <p:sp>
        <p:nvSpPr>
          <p:cNvPr id="25" name="Freeform 691">
            <a:extLst>
              <a:ext uri="{FF2B5EF4-FFF2-40B4-BE49-F238E27FC236}">
                <a16:creationId xmlns:a16="http://schemas.microsoft.com/office/drawing/2014/main" id="{A3F3F2CD-B292-9B38-9009-1198098A2DEB}"/>
              </a:ext>
            </a:extLst>
          </p:cNvPr>
          <p:cNvSpPr>
            <a:spLocks noEditPoints="1"/>
          </p:cNvSpPr>
          <p:nvPr/>
        </p:nvSpPr>
        <p:spPr bwMode="auto">
          <a:xfrm>
            <a:off x="2889644" y="2780615"/>
            <a:ext cx="658122" cy="638688"/>
          </a:xfrm>
          <a:custGeom>
            <a:avLst/>
            <a:gdLst>
              <a:gd name="T0" fmla="*/ 266 w 277"/>
              <a:gd name="T1" fmla="*/ 110 h 290"/>
              <a:gd name="T2" fmla="*/ 251 w 277"/>
              <a:gd name="T3" fmla="*/ 129 h 290"/>
              <a:gd name="T4" fmla="*/ 248 w 277"/>
              <a:gd name="T5" fmla="*/ 136 h 290"/>
              <a:gd name="T6" fmla="*/ 246 w 277"/>
              <a:gd name="T7" fmla="*/ 158 h 290"/>
              <a:gd name="T8" fmla="*/ 239 w 277"/>
              <a:gd name="T9" fmla="*/ 180 h 290"/>
              <a:gd name="T10" fmla="*/ 219 w 277"/>
              <a:gd name="T11" fmla="*/ 204 h 290"/>
              <a:gd name="T12" fmla="*/ 202 w 277"/>
              <a:gd name="T13" fmla="*/ 210 h 290"/>
              <a:gd name="T14" fmla="*/ 180 w 277"/>
              <a:gd name="T15" fmla="*/ 223 h 290"/>
              <a:gd name="T16" fmla="*/ 181 w 277"/>
              <a:gd name="T17" fmla="*/ 238 h 290"/>
              <a:gd name="T18" fmla="*/ 172 w 277"/>
              <a:gd name="T19" fmla="*/ 254 h 290"/>
              <a:gd name="T20" fmla="*/ 157 w 277"/>
              <a:gd name="T21" fmla="*/ 274 h 290"/>
              <a:gd name="T22" fmla="*/ 162 w 277"/>
              <a:gd name="T23" fmla="*/ 261 h 290"/>
              <a:gd name="T24" fmla="*/ 154 w 277"/>
              <a:gd name="T25" fmla="*/ 276 h 290"/>
              <a:gd name="T26" fmla="*/ 136 w 277"/>
              <a:gd name="T27" fmla="*/ 271 h 290"/>
              <a:gd name="T28" fmla="*/ 118 w 277"/>
              <a:gd name="T29" fmla="*/ 258 h 290"/>
              <a:gd name="T30" fmla="*/ 134 w 277"/>
              <a:gd name="T31" fmla="*/ 241 h 290"/>
              <a:gd name="T32" fmla="*/ 143 w 277"/>
              <a:gd name="T33" fmla="*/ 231 h 290"/>
              <a:gd name="T34" fmla="*/ 139 w 277"/>
              <a:gd name="T35" fmla="*/ 213 h 290"/>
              <a:gd name="T36" fmla="*/ 123 w 277"/>
              <a:gd name="T37" fmla="*/ 198 h 290"/>
              <a:gd name="T38" fmla="*/ 114 w 277"/>
              <a:gd name="T39" fmla="*/ 187 h 290"/>
              <a:gd name="T40" fmla="*/ 110 w 277"/>
              <a:gd name="T41" fmla="*/ 157 h 290"/>
              <a:gd name="T42" fmla="*/ 89 w 277"/>
              <a:gd name="T43" fmla="*/ 133 h 290"/>
              <a:gd name="T44" fmla="*/ 68 w 277"/>
              <a:gd name="T45" fmla="*/ 125 h 290"/>
              <a:gd name="T46" fmla="*/ 61 w 277"/>
              <a:gd name="T47" fmla="*/ 106 h 290"/>
              <a:gd name="T48" fmla="*/ 37 w 277"/>
              <a:gd name="T49" fmla="*/ 116 h 290"/>
              <a:gd name="T50" fmla="*/ 6 w 277"/>
              <a:gd name="T51" fmla="*/ 104 h 290"/>
              <a:gd name="T52" fmla="*/ 6 w 277"/>
              <a:gd name="T53" fmla="*/ 81 h 290"/>
              <a:gd name="T54" fmla="*/ 26 w 277"/>
              <a:gd name="T55" fmla="*/ 66 h 290"/>
              <a:gd name="T56" fmla="*/ 32 w 277"/>
              <a:gd name="T57" fmla="*/ 32 h 290"/>
              <a:gd name="T58" fmla="*/ 42 w 277"/>
              <a:gd name="T59" fmla="*/ 24 h 290"/>
              <a:gd name="T60" fmla="*/ 60 w 277"/>
              <a:gd name="T61" fmla="*/ 30 h 290"/>
              <a:gd name="T62" fmla="*/ 74 w 277"/>
              <a:gd name="T63" fmla="*/ 22 h 290"/>
              <a:gd name="T64" fmla="*/ 74 w 277"/>
              <a:gd name="T65" fmla="*/ 10 h 290"/>
              <a:gd name="T66" fmla="*/ 89 w 277"/>
              <a:gd name="T67" fmla="*/ 6 h 290"/>
              <a:gd name="T68" fmla="*/ 102 w 277"/>
              <a:gd name="T69" fmla="*/ 8 h 290"/>
              <a:gd name="T70" fmla="*/ 112 w 277"/>
              <a:gd name="T71" fmla="*/ 26 h 290"/>
              <a:gd name="T72" fmla="*/ 134 w 277"/>
              <a:gd name="T73" fmla="*/ 19 h 290"/>
              <a:gd name="T74" fmla="*/ 159 w 277"/>
              <a:gd name="T75" fmla="*/ 7 h 290"/>
              <a:gd name="T76" fmla="*/ 170 w 277"/>
              <a:gd name="T77" fmla="*/ 30 h 290"/>
              <a:gd name="T78" fmla="*/ 159 w 277"/>
              <a:gd name="T79" fmla="*/ 42 h 290"/>
              <a:gd name="T80" fmla="*/ 139 w 277"/>
              <a:gd name="T81" fmla="*/ 53 h 290"/>
              <a:gd name="T82" fmla="*/ 126 w 277"/>
              <a:gd name="T83" fmla="*/ 52 h 290"/>
              <a:gd name="T84" fmla="*/ 122 w 277"/>
              <a:gd name="T85" fmla="*/ 56 h 290"/>
              <a:gd name="T86" fmla="*/ 134 w 277"/>
              <a:gd name="T87" fmla="*/ 54 h 290"/>
              <a:gd name="T88" fmla="*/ 144 w 277"/>
              <a:gd name="T89" fmla="*/ 52 h 290"/>
              <a:gd name="T90" fmla="*/ 156 w 277"/>
              <a:gd name="T91" fmla="*/ 57 h 290"/>
              <a:gd name="T92" fmla="*/ 163 w 277"/>
              <a:gd name="T93" fmla="*/ 43 h 290"/>
              <a:gd name="T94" fmla="*/ 179 w 277"/>
              <a:gd name="T95" fmla="*/ 45 h 290"/>
              <a:gd name="T96" fmla="*/ 173 w 277"/>
              <a:gd name="T97" fmla="*/ 50 h 290"/>
              <a:gd name="T98" fmla="*/ 179 w 277"/>
              <a:gd name="T99" fmla="*/ 47 h 290"/>
              <a:gd name="T100" fmla="*/ 184 w 277"/>
              <a:gd name="T101" fmla="*/ 42 h 290"/>
              <a:gd name="T102" fmla="*/ 191 w 277"/>
              <a:gd name="T103" fmla="*/ 43 h 290"/>
              <a:gd name="T104" fmla="*/ 203 w 277"/>
              <a:gd name="T105" fmla="*/ 47 h 290"/>
              <a:gd name="T106" fmla="*/ 209 w 277"/>
              <a:gd name="T107" fmla="*/ 53 h 290"/>
              <a:gd name="T108" fmla="*/ 211 w 277"/>
              <a:gd name="T109" fmla="*/ 55 h 290"/>
              <a:gd name="T110" fmla="*/ 222 w 277"/>
              <a:gd name="T111" fmla="*/ 56 h 290"/>
              <a:gd name="T112" fmla="*/ 251 w 277"/>
              <a:gd name="T113" fmla="*/ 63 h 290"/>
              <a:gd name="T114" fmla="*/ 276 w 277"/>
              <a:gd name="T115" fmla="*/ 86 h 290"/>
              <a:gd name="T116" fmla="*/ 169 w 277"/>
              <a:gd name="T117" fmla="*/ 35 h 290"/>
              <a:gd name="T118" fmla="*/ 173 w 277"/>
              <a:gd name="T119" fmla="*/ 35 h 290"/>
              <a:gd name="T120" fmla="*/ 163 w 277"/>
              <a:gd name="T121" fmla="*/ 40 h 290"/>
              <a:gd name="T122" fmla="*/ 166 w 277"/>
              <a:gd name="T123" fmla="*/ 35 h 290"/>
              <a:gd name="T124" fmla="*/ 167 w 277"/>
              <a:gd name="T125" fmla="*/ 2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7" h="290">
                <a:moveTo>
                  <a:pt x="277" y="90"/>
                </a:moveTo>
                <a:cubicBezTo>
                  <a:pt x="277" y="90"/>
                  <a:pt x="277" y="90"/>
                  <a:pt x="277" y="90"/>
                </a:cubicBezTo>
                <a:cubicBezTo>
                  <a:pt x="277" y="90"/>
                  <a:pt x="277" y="90"/>
                  <a:pt x="277" y="91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277" y="92"/>
                  <a:pt x="277" y="93"/>
                  <a:pt x="277" y="93"/>
                </a:cubicBezTo>
                <a:cubicBezTo>
                  <a:pt x="277" y="93"/>
                  <a:pt x="277" y="94"/>
                  <a:pt x="277" y="94"/>
                </a:cubicBezTo>
                <a:cubicBezTo>
                  <a:pt x="276" y="94"/>
                  <a:pt x="276" y="94"/>
                  <a:pt x="276" y="94"/>
                </a:cubicBezTo>
                <a:cubicBezTo>
                  <a:pt x="276" y="95"/>
                  <a:pt x="276" y="95"/>
                  <a:pt x="276" y="95"/>
                </a:cubicBezTo>
                <a:cubicBezTo>
                  <a:pt x="276" y="96"/>
                  <a:pt x="276" y="96"/>
                  <a:pt x="276" y="96"/>
                </a:cubicBezTo>
                <a:cubicBezTo>
                  <a:pt x="276" y="96"/>
                  <a:pt x="276" y="97"/>
                  <a:pt x="276" y="97"/>
                </a:cubicBezTo>
                <a:cubicBezTo>
                  <a:pt x="275" y="97"/>
                  <a:pt x="275" y="98"/>
                  <a:pt x="275" y="98"/>
                </a:cubicBezTo>
                <a:cubicBezTo>
                  <a:pt x="275" y="98"/>
                  <a:pt x="275" y="99"/>
                  <a:pt x="275" y="99"/>
                </a:cubicBezTo>
                <a:cubicBezTo>
                  <a:pt x="275" y="99"/>
                  <a:pt x="275" y="100"/>
                  <a:pt x="274" y="100"/>
                </a:cubicBezTo>
                <a:cubicBezTo>
                  <a:pt x="274" y="100"/>
                  <a:pt x="274" y="101"/>
                  <a:pt x="274" y="101"/>
                </a:cubicBezTo>
                <a:cubicBezTo>
                  <a:pt x="274" y="101"/>
                  <a:pt x="274" y="102"/>
                  <a:pt x="273" y="102"/>
                </a:cubicBezTo>
                <a:cubicBezTo>
                  <a:pt x="273" y="102"/>
                  <a:pt x="273" y="103"/>
                  <a:pt x="273" y="103"/>
                </a:cubicBezTo>
                <a:cubicBezTo>
                  <a:pt x="273" y="103"/>
                  <a:pt x="272" y="103"/>
                  <a:pt x="272" y="103"/>
                </a:cubicBezTo>
                <a:cubicBezTo>
                  <a:pt x="272" y="103"/>
                  <a:pt x="272" y="104"/>
                  <a:pt x="272" y="104"/>
                </a:cubicBezTo>
                <a:cubicBezTo>
                  <a:pt x="272" y="104"/>
                  <a:pt x="271" y="104"/>
                  <a:pt x="271" y="105"/>
                </a:cubicBezTo>
                <a:cubicBezTo>
                  <a:pt x="271" y="105"/>
                  <a:pt x="271" y="106"/>
                  <a:pt x="271" y="106"/>
                </a:cubicBezTo>
                <a:cubicBezTo>
                  <a:pt x="271" y="106"/>
                  <a:pt x="270" y="106"/>
                  <a:pt x="270" y="106"/>
                </a:cubicBezTo>
                <a:cubicBezTo>
                  <a:pt x="270" y="106"/>
                  <a:pt x="269" y="107"/>
                  <a:pt x="269" y="108"/>
                </a:cubicBezTo>
                <a:cubicBezTo>
                  <a:pt x="269" y="108"/>
                  <a:pt x="268" y="109"/>
                  <a:pt x="268" y="109"/>
                </a:cubicBezTo>
                <a:cubicBezTo>
                  <a:pt x="268" y="109"/>
                  <a:pt x="267" y="110"/>
                  <a:pt x="266" y="110"/>
                </a:cubicBezTo>
                <a:cubicBezTo>
                  <a:pt x="266" y="111"/>
                  <a:pt x="266" y="111"/>
                  <a:pt x="266" y="111"/>
                </a:cubicBezTo>
                <a:cubicBezTo>
                  <a:pt x="266" y="111"/>
                  <a:pt x="266" y="111"/>
                  <a:pt x="266" y="112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265" y="112"/>
                  <a:pt x="264" y="112"/>
                  <a:pt x="264" y="112"/>
                </a:cubicBezTo>
                <a:cubicBezTo>
                  <a:pt x="264" y="112"/>
                  <a:pt x="263" y="113"/>
                  <a:pt x="263" y="113"/>
                </a:cubicBezTo>
                <a:cubicBezTo>
                  <a:pt x="263" y="113"/>
                  <a:pt x="262" y="114"/>
                  <a:pt x="262" y="114"/>
                </a:cubicBezTo>
                <a:cubicBezTo>
                  <a:pt x="262" y="114"/>
                  <a:pt x="261" y="114"/>
                  <a:pt x="261" y="114"/>
                </a:cubicBezTo>
                <a:cubicBezTo>
                  <a:pt x="261" y="114"/>
                  <a:pt x="261" y="114"/>
                  <a:pt x="261" y="114"/>
                </a:cubicBezTo>
                <a:cubicBezTo>
                  <a:pt x="261" y="114"/>
                  <a:pt x="261" y="115"/>
                  <a:pt x="261" y="115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61" y="116"/>
                  <a:pt x="260" y="116"/>
                  <a:pt x="260" y="116"/>
                </a:cubicBezTo>
                <a:cubicBezTo>
                  <a:pt x="260" y="116"/>
                  <a:pt x="260" y="117"/>
                  <a:pt x="260" y="117"/>
                </a:cubicBezTo>
                <a:cubicBezTo>
                  <a:pt x="260" y="117"/>
                  <a:pt x="259" y="118"/>
                  <a:pt x="259" y="118"/>
                </a:cubicBezTo>
                <a:cubicBezTo>
                  <a:pt x="259" y="118"/>
                  <a:pt x="259" y="118"/>
                  <a:pt x="259" y="118"/>
                </a:cubicBezTo>
                <a:cubicBezTo>
                  <a:pt x="259" y="118"/>
                  <a:pt x="259" y="118"/>
                  <a:pt x="259" y="118"/>
                </a:cubicBezTo>
                <a:cubicBezTo>
                  <a:pt x="259" y="118"/>
                  <a:pt x="258" y="120"/>
                  <a:pt x="258" y="120"/>
                </a:cubicBezTo>
                <a:cubicBezTo>
                  <a:pt x="258" y="120"/>
                  <a:pt x="258" y="121"/>
                  <a:pt x="258" y="121"/>
                </a:cubicBezTo>
                <a:cubicBezTo>
                  <a:pt x="257" y="121"/>
                  <a:pt x="256" y="123"/>
                  <a:pt x="256" y="123"/>
                </a:cubicBezTo>
                <a:cubicBezTo>
                  <a:pt x="256" y="124"/>
                  <a:pt x="255" y="125"/>
                  <a:pt x="255" y="125"/>
                </a:cubicBezTo>
                <a:cubicBezTo>
                  <a:pt x="255" y="126"/>
                  <a:pt x="254" y="127"/>
                  <a:pt x="254" y="127"/>
                </a:cubicBezTo>
                <a:cubicBezTo>
                  <a:pt x="254" y="127"/>
                  <a:pt x="253" y="128"/>
                  <a:pt x="253" y="128"/>
                </a:cubicBezTo>
                <a:cubicBezTo>
                  <a:pt x="253" y="128"/>
                  <a:pt x="252" y="129"/>
                  <a:pt x="251" y="130"/>
                </a:cubicBezTo>
                <a:cubicBezTo>
                  <a:pt x="251" y="130"/>
                  <a:pt x="251" y="130"/>
                  <a:pt x="251" y="130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0" y="129"/>
                  <a:pt x="251" y="129"/>
                  <a:pt x="251" y="129"/>
                </a:cubicBezTo>
                <a:cubicBezTo>
                  <a:pt x="251" y="129"/>
                  <a:pt x="251" y="128"/>
                  <a:pt x="251" y="128"/>
                </a:cubicBezTo>
                <a:cubicBezTo>
                  <a:pt x="251" y="128"/>
                  <a:pt x="251" y="128"/>
                  <a:pt x="251" y="128"/>
                </a:cubicBezTo>
                <a:cubicBezTo>
                  <a:pt x="251" y="128"/>
                  <a:pt x="251" y="127"/>
                  <a:pt x="251" y="127"/>
                </a:cubicBezTo>
                <a:cubicBezTo>
                  <a:pt x="251" y="127"/>
                  <a:pt x="251" y="128"/>
                  <a:pt x="251" y="128"/>
                </a:cubicBezTo>
                <a:cubicBezTo>
                  <a:pt x="250" y="128"/>
                  <a:pt x="250" y="128"/>
                  <a:pt x="250" y="128"/>
                </a:cubicBezTo>
                <a:cubicBezTo>
                  <a:pt x="250" y="128"/>
                  <a:pt x="250" y="127"/>
                  <a:pt x="250" y="127"/>
                </a:cubicBezTo>
                <a:cubicBezTo>
                  <a:pt x="250" y="127"/>
                  <a:pt x="250" y="127"/>
                  <a:pt x="250" y="127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8"/>
                  <a:pt x="249" y="128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49" y="129"/>
                  <a:pt x="249" y="129"/>
                  <a:pt x="249" y="129"/>
                </a:cubicBezTo>
                <a:cubicBezTo>
                  <a:pt x="249" y="129"/>
                  <a:pt x="249" y="129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30"/>
                  <a:pt x="250" y="130"/>
                </a:cubicBezTo>
                <a:cubicBezTo>
                  <a:pt x="250" y="130"/>
                  <a:pt x="249" y="130"/>
                  <a:pt x="249" y="130"/>
                </a:cubicBezTo>
                <a:cubicBezTo>
                  <a:pt x="249" y="131"/>
                  <a:pt x="248" y="131"/>
                  <a:pt x="248" y="131"/>
                </a:cubicBezTo>
                <a:cubicBezTo>
                  <a:pt x="248" y="131"/>
                  <a:pt x="248" y="131"/>
                  <a:pt x="248" y="131"/>
                </a:cubicBezTo>
                <a:cubicBezTo>
                  <a:pt x="248" y="131"/>
                  <a:pt x="248" y="132"/>
                  <a:pt x="248" y="132"/>
                </a:cubicBezTo>
                <a:cubicBezTo>
                  <a:pt x="248" y="132"/>
                  <a:pt x="248" y="132"/>
                  <a:pt x="248" y="133"/>
                </a:cubicBezTo>
                <a:cubicBezTo>
                  <a:pt x="248" y="133"/>
                  <a:pt x="248" y="133"/>
                  <a:pt x="248" y="134"/>
                </a:cubicBezTo>
                <a:cubicBezTo>
                  <a:pt x="248" y="134"/>
                  <a:pt x="248" y="134"/>
                  <a:pt x="247" y="134"/>
                </a:cubicBezTo>
                <a:cubicBezTo>
                  <a:pt x="247" y="135"/>
                  <a:pt x="247" y="135"/>
                  <a:pt x="247" y="136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47" y="137"/>
                  <a:pt x="247" y="136"/>
                  <a:pt x="247" y="136"/>
                </a:cubicBezTo>
                <a:cubicBezTo>
                  <a:pt x="247" y="136"/>
                  <a:pt x="248" y="136"/>
                  <a:pt x="248" y="136"/>
                </a:cubicBezTo>
                <a:cubicBezTo>
                  <a:pt x="248" y="136"/>
                  <a:pt x="248" y="137"/>
                  <a:pt x="248" y="137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7" y="138"/>
                  <a:pt x="247" y="138"/>
                  <a:pt x="247" y="138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40"/>
                  <a:pt x="247" y="141"/>
                  <a:pt x="247" y="141"/>
                </a:cubicBezTo>
                <a:cubicBezTo>
                  <a:pt x="247" y="141"/>
                  <a:pt x="247" y="142"/>
                  <a:pt x="247" y="142"/>
                </a:cubicBezTo>
                <a:cubicBezTo>
                  <a:pt x="247" y="142"/>
                  <a:pt x="247" y="142"/>
                  <a:pt x="247" y="143"/>
                </a:cubicBezTo>
                <a:cubicBezTo>
                  <a:pt x="247" y="143"/>
                  <a:pt x="247" y="143"/>
                  <a:pt x="247" y="144"/>
                </a:cubicBezTo>
                <a:cubicBezTo>
                  <a:pt x="247" y="144"/>
                  <a:pt x="247" y="145"/>
                  <a:pt x="247" y="145"/>
                </a:cubicBezTo>
                <a:cubicBezTo>
                  <a:pt x="247" y="145"/>
                  <a:pt x="247" y="146"/>
                  <a:pt x="247" y="146"/>
                </a:cubicBezTo>
                <a:cubicBezTo>
                  <a:pt x="247" y="146"/>
                  <a:pt x="247" y="147"/>
                  <a:pt x="248" y="147"/>
                </a:cubicBezTo>
                <a:cubicBezTo>
                  <a:pt x="248" y="148"/>
                  <a:pt x="248" y="149"/>
                  <a:pt x="248" y="149"/>
                </a:cubicBezTo>
                <a:cubicBezTo>
                  <a:pt x="248" y="149"/>
                  <a:pt x="248" y="150"/>
                  <a:pt x="248" y="150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248" y="151"/>
                  <a:pt x="248" y="151"/>
                  <a:pt x="248" y="152"/>
                </a:cubicBezTo>
                <a:cubicBezTo>
                  <a:pt x="248" y="152"/>
                  <a:pt x="248" y="152"/>
                  <a:pt x="248" y="152"/>
                </a:cubicBezTo>
                <a:cubicBezTo>
                  <a:pt x="248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7" y="154"/>
                  <a:pt x="247" y="154"/>
                  <a:pt x="247" y="154"/>
                </a:cubicBezTo>
                <a:cubicBezTo>
                  <a:pt x="247" y="154"/>
                  <a:pt x="247" y="155"/>
                  <a:pt x="247" y="155"/>
                </a:cubicBezTo>
                <a:cubicBezTo>
                  <a:pt x="247" y="155"/>
                  <a:pt x="247" y="156"/>
                  <a:pt x="247" y="157"/>
                </a:cubicBezTo>
                <a:cubicBezTo>
                  <a:pt x="247" y="157"/>
                  <a:pt x="246" y="157"/>
                  <a:pt x="246" y="157"/>
                </a:cubicBezTo>
                <a:cubicBezTo>
                  <a:pt x="246" y="157"/>
                  <a:pt x="246" y="158"/>
                  <a:pt x="246" y="158"/>
                </a:cubicBezTo>
                <a:cubicBezTo>
                  <a:pt x="246" y="159"/>
                  <a:pt x="246" y="159"/>
                  <a:pt x="246" y="159"/>
                </a:cubicBezTo>
                <a:cubicBezTo>
                  <a:pt x="246" y="159"/>
                  <a:pt x="246" y="160"/>
                  <a:pt x="246" y="160"/>
                </a:cubicBezTo>
                <a:cubicBezTo>
                  <a:pt x="246" y="160"/>
                  <a:pt x="246" y="162"/>
                  <a:pt x="246" y="162"/>
                </a:cubicBezTo>
                <a:cubicBezTo>
                  <a:pt x="246" y="162"/>
                  <a:pt x="246" y="163"/>
                  <a:pt x="246" y="163"/>
                </a:cubicBezTo>
                <a:cubicBezTo>
                  <a:pt x="246" y="163"/>
                  <a:pt x="246" y="164"/>
                  <a:pt x="246" y="164"/>
                </a:cubicBezTo>
                <a:cubicBezTo>
                  <a:pt x="246" y="164"/>
                  <a:pt x="246" y="164"/>
                  <a:pt x="245" y="164"/>
                </a:cubicBezTo>
                <a:cubicBezTo>
                  <a:pt x="245" y="164"/>
                  <a:pt x="245" y="164"/>
                  <a:pt x="245" y="164"/>
                </a:cubicBezTo>
                <a:cubicBezTo>
                  <a:pt x="245" y="164"/>
                  <a:pt x="246" y="165"/>
                  <a:pt x="246" y="165"/>
                </a:cubicBezTo>
                <a:cubicBezTo>
                  <a:pt x="246" y="165"/>
                  <a:pt x="245" y="165"/>
                  <a:pt x="245" y="165"/>
                </a:cubicBezTo>
                <a:cubicBezTo>
                  <a:pt x="245" y="165"/>
                  <a:pt x="245" y="165"/>
                  <a:pt x="245" y="166"/>
                </a:cubicBezTo>
                <a:cubicBezTo>
                  <a:pt x="244" y="166"/>
                  <a:pt x="244" y="166"/>
                  <a:pt x="244" y="166"/>
                </a:cubicBezTo>
                <a:cubicBezTo>
                  <a:pt x="244" y="166"/>
                  <a:pt x="243" y="167"/>
                  <a:pt x="243" y="167"/>
                </a:cubicBezTo>
                <a:cubicBezTo>
                  <a:pt x="243" y="167"/>
                  <a:pt x="243" y="168"/>
                  <a:pt x="243" y="168"/>
                </a:cubicBezTo>
                <a:cubicBezTo>
                  <a:pt x="243" y="168"/>
                  <a:pt x="243" y="168"/>
                  <a:pt x="243" y="169"/>
                </a:cubicBezTo>
                <a:cubicBezTo>
                  <a:pt x="243" y="169"/>
                  <a:pt x="242" y="169"/>
                  <a:pt x="242" y="169"/>
                </a:cubicBezTo>
                <a:cubicBezTo>
                  <a:pt x="242" y="169"/>
                  <a:pt x="242" y="170"/>
                  <a:pt x="242" y="170"/>
                </a:cubicBezTo>
                <a:cubicBezTo>
                  <a:pt x="242" y="170"/>
                  <a:pt x="242" y="171"/>
                  <a:pt x="242" y="171"/>
                </a:cubicBezTo>
                <a:cubicBezTo>
                  <a:pt x="242" y="172"/>
                  <a:pt x="242" y="173"/>
                  <a:pt x="242" y="173"/>
                </a:cubicBezTo>
                <a:cubicBezTo>
                  <a:pt x="242" y="174"/>
                  <a:pt x="242" y="174"/>
                  <a:pt x="242" y="174"/>
                </a:cubicBezTo>
                <a:cubicBezTo>
                  <a:pt x="242" y="174"/>
                  <a:pt x="242" y="176"/>
                  <a:pt x="242" y="176"/>
                </a:cubicBezTo>
                <a:cubicBezTo>
                  <a:pt x="242" y="176"/>
                  <a:pt x="242" y="177"/>
                  <a:pt x="242" y="177"/>
                </a:cubicBezTo>
                <a:cubicBezTo>
                  <a:pt x="242" y="177"/>
                  <a:pt x="242" y="178"/>
                  <a:pt x="242" y="178"/>
                </a:cubicBezTo>
                <a:cubicBezTo>
                  <a:pt x="242" y="178"/>
                  <a:pt x="241" y="179"/>
                  <a:pt x="241" y="179"/>
                </a:cubicBezTo>
                <a:cubicBezTo>
                  <a:pt x="241" y="179"/>
                  <a:pt x="241" y="179"/>
                  <a:pt x="240" y="179"/>
                </a:cubicBezTo>
                <a:cubicBezTo>
                  <a:pt x="240" y="180"/>
                  <a:pt x="240" y="180"/>
                  <a:pt x="239" y="180"/>
                </a:cubicBezTo>
                <a:cubicBezTo>
                  <a:pt x="239" y="180"/>
                  <a:pt x="239" y="181"/>
                  <a:pt x="239" y="181"/>
                </a:cubicBezTo>
                <a:cubicBezTo>
                  <a:pt x="239" y="181"/>
                  <a:pt x="239" y="182"/>
                  <a:pt x="239" y="183"/>
                </a:cubicBezTo>
                <a:cubicBezTo>
                  <a:pt x="239" y="184"/>
                  <a:pt x="238" y="184"/>
                  <a:pt x="238" y="184"/>
                </a:cubicBezTo>
                <a:cubicBezTo>
                  <a:pt x="238" y="185"/>
                  <a:pt x="237" y="187"/>
                  <a:pt x="236" y="187"/>
                </a:cubicBezTo>
                <a:cubicBezTo>
                  <a:pt x="236" y="187"/>
                  <a:pt x="236" y="187"/>
                  <a:pt x="235" y="188"/>
                </a:cubicBezTo>
                <a:cubicBezTo>
                  <a:pt x="235" y="188"/>
                  <a:pt x="234" y="189"/>
                  <a:pt x="234" y="189"/>
                </a:cubicBezTo>
                <a:cubicBezTo>
                  <a:pt x="234" y="189"/>
                  <a:pt x="234" y="190"/>
                  <a:pt x="234" y="190"/>
                </a:cubicBezTo>
                <a:cubicBezTo>
                  <a:pt x="233" y="191"/>
                  <a:pt x="233" y="191"/>
                  <a:pt x="233" y="191"/>
                </a:cubicBezTo>
                <a:cubicBezTo>
                  <a:pt x="233" y="191"/>
                  <a:pt x="233" y="192"/>
                  <a:pt x="233" y="192"/>
                </a:cubicBezTo>
                <a:cubicBezTo>
                  <a:pt x="233" y="193"/>
                  <a:pt x="233" y="193"/>
                  <a:pt x="233" y="193"/>
                </a:cubicBezTo>
                <a:cubicBezTo>
                  <a:pt x="233" y="194"/>
                  <a:pt x="233" y="195"/>
                  <a:pt x="233" y="195"/>
                </a:cubicBezTo>
                <a:cubicBezTo>
                  <a:pt x="234" y="196"/>
                  <a:pt x="233" y="196"/>
                  <a:pt x="233" y="197"/>
                </a:cubicBezTo>
                <a:cubicBezTo>
                  <a:pt x="233" y="197"/>
                  <a:pt x="231" y="197"/>
                  <a:pt x="231" y="198"/>
                </a:cubicBezTo>
                <a:cubicBezTo>
                  <a:pt x="230" y="198"/>
                  <a:pt x="229" y="198"/>
                  <a:pt x="228" y="199"/>
                </a:cubicBezTo>
                <a:cubicBezTo>
                  <a:pt x="227" y="199"/>
                  <a:pt x="227" y="200"/>
                  <a:pt x="227" y="200"/>
                </a:cubicBezTo>
                <a:cubicBezTo>
                  <a:pt x="227" y="200"/>
                  <a:pt x="226" y="201"/>
                  <a:pt x="226" y="201"/>
                </a:cubicBezTo>
                <a:cubicBezTo>
                  <a:pt x="226" y="201"/>
                  <a:pt x="226" y="202"/>
                  <a:pt x="226" y="202"/>
                </a:cubicBezTo>
                <a:cubicBezTo>
                  <a:pt x="226" y="203"/>
                  <a:pt x="226" y="203"/>
                  <a:pt x="226" y="204"/>
                </a:cubicBezTo>
                <a:cubicBezTo>
                  <a:pt x="226" y="204"/>
                  <a:pt x="226" y="203"/>
                  <a:pt x="226" y="203"/>
                </a:cubicBezTo>
                <a:cubicBezTo>
                  <a:pt x="226" y="202"/>
                  <a:pt x="225" y="203"/>
                  <a:pt x="225" y="203"/>
                </a:cubicBezTo>
                <a:cubicBezTo>
                  <a:pt x="224" y="203"/>
                  <a:pt x="224" y="203"/>
                  <a:pt x="224" y="203"/>
                </a:cubicBezTo>
                <a:cubicBezTo>
                  <a:pt x="224" y="204"/>
                  <a:pt x="223" y="203"/>
                  <a:pt x="223" y="204"/>
                </a:cubicBezTo>
                <a:cubicBezTo>
                  <a:pt x="222" y="204"/>
                  <a:pt x="222" y="203"/>
                  <a:pt x="222" y="203"/>
                </a:cubicBezTo>
                <a:cubicBezTo>
                  <a:pt x="222" y="203"/>
                  <a:pt x="221" y="203"/>
                  <a:pt x="220" y="204"/>
                </a:cubicBezTo>
                <a:cubicBezTo>
                  <a:pt x="220" y="204"/>
                  <a:pt x="219" y="204"/>
                  <a:pt x="219" y="204"/>
                </a:cubicBezTo>
                <a:cubicBezTo>
                  <a:pt x="218" y="204"/>
                  <a:pt x="218" y="203"/>
                  <a:pt x="218" y="203"/>
                </a:cubicBezTo>
                <a:cubicBezTo>
                  <a:pt x="218" y="203"/>
                  <a:pt x="219" y="202"/>
                  <a:pt x="219" y="202"/>
                </a:cubicBezTo>
                <a:cubicBezTo>
                  <a:pt x="219" y="201"/>
                  <a:pt x="218" y="202"/>
                  <a:pt x="218" y="202"/>
                </a:cubicBezTo>
                <a:cubicBezTo>
                  <a:pt x="217" y="202"/>
                  <a:pt x="217" y="202"/>
                  <a:pt x="217" y="203"/>
                </a:cubicBezTo>
                <a:cubicBezTo>
                  <a:pt x="217" y="203"/>
                  <a:pt x="218" y="204"/>
                  <a:pt x="218" y="204"/>
                </a:cubicBezTo>
                <a:cubicBezTo>
                  <a:pt x="218" y="204"/>
                  <a:pt x="217" y="204"/>
                  <a:pt x="216" y="204"/>
                </a:cubicBezTo>
                <a:cubicBezTo>
                  <a:pt x="216" y="204"/>
                  <a:pt x="216" y="204"/>
                  <a:pt x="215" y="204"/>
                </a:cubicBezTo>
                <a:cubicBezTo>
                  <a:pt x="214" y="205"/>
                  <a:pt x="214" y="204"/>
                  <a:pt x="214" y="204"/>
                </a:cubicBezTo>
                <a:cubicBezTo>
                  <a:pt x="214" y="203"/>
                  <a:pt x="213" y="203"/>
                  <a:pt x="213" y="203"/>
                </a:cubicBezTo>
                <a:cubicBezTo>
                  <a:pt x="212" y="203"/>
                  <a:pt x="212" y="203"/>
                  <a:pt x="211" y="204"/>
                </a:cubicBezTo>
                <a:cubicBezTo>
                  <a:pt x="211" y="204"/>
                  <a:pt x="210" y="204"/>
                  <a:pt x="210" y="204"/>
                </a:cubicBezTo>
                <a:cubicBezTo>
                  <a:pt x="210" y="204"/>
                  <a:pt x="210" y="204"/>
                  <a:pt x="209" y="204"/>
                </a:cubicBezTo>
                <a:cubicBezTo>
                  <a:pt x="209" y="203"/>
                  <a:pt x="209" y="204"/>
                  <a:pt x="209" y="204"/>
                </a:cubicBezTo>
                <a:cubicBezTo>
                  <a:pt x="209" y="204"/>
                  <a:pt x="208" y="204"/>
                  <a:pt x="208" y="204"/>
                </a:cubicBezTo>
                <a:cubicBezTo>
                  <a:pt x="207" y="204"/>
                  <a:pt x="207" y="205"/>
                  <a:pt x="207" y="205"/>
                </a:cubicBezTo>
                <a:cubicBezTo>
                  <a:pt x="207" y="205"/>
                  <a:pt x="207" y="206"/>
                  <a:pt x="208" y="206"/>
                </a:cubicBezTo>
                <a:cubicBezTo>
                  <a:pt x="209" y="206"/>
                  <a:pt x="208" y="206"/>
                  <a:pt x="208" y="207"/>
                </a:cubicBezTo>
                <a:cubicBezTo>
                  <a:pt x="208" y="207"/>
                  <a:pt x="207" y="207"/>
                  <a:pt x="207" y="207"/>
                </a:cubicBezTo>
                <a:cubicBezTo>
                  <a:pt x="207" y="207"/>
                  <a:pt x="206" y="207"/>
                  <a:pt x="206" y="207"/>
                </a:cubicBezTo>
                <a:cubicBezTo>
                  <a:pt x="205" y="207"/>
                  <a:pt x="205" y="207"/>
                  <a:pt x="205" y="207"/>
                </a:cubicBezTo>
                <a:cubicBezTo>
                  <a:pt x="205" y="207"/>
                  <a:pt x="204" y="208"/>
                  <a:pt x="204" y="208"/>
                </a:cubicBezTo>
                <a:cubicBezTo>
                  <a:pt x="204" y="208"/>
                  <a:pt x="203" y="208"/>
                  <a:pt x="203" y="208"/>
                </a:cubicBezTo>
                <a:cubicBezTo>
                  <a:pt x="203" y="208"/>
                  <a:pt x="202" y="209"/>
                  <a:pt x="202" y="209"/>
                </a:cubicBezTo>
                <a:cubicBezTo>
                  <a:pt x="202" y="209"/>
                  <a:pt x="202" y="210"/>
                  <a:pt x="202" y="210"/>
                </a:cubicBezTo>
                <a:cubicBezTo>
                  <a:pt x="202" y="210"/>
                  <a:pt x="202" y="210"/>
                  <a:pt x="202" y="210"/>
                </a:cubicBezTo>
                <a:cubicBezTo>
                  <a:pt x="201" y="210"/>
                  <a:pt x="201" y="210"/>
                  <a:pt x="201" y="210"/>
                </a:cubicBezTo>
                <a:cubicBezTo>
                  <a:pt x="200" y="210"/>
                  <a:pt x="200" y="210"/>
                  <a:pt x="199" y="210"/>
                </a:cubicBezTo>
                <a:cubicBezTo>
                  <a:pt x="199" y="210"/>
                  <a:pt x="199" y="210"/>
                  <a:pt x="198" y="210"/>
                </a:cubicBezTo>
                <a:cubicBezTo>
                  <a:pt x="198" y="210"/>
                  <a:pt x="197" y="210"/>
                  <a:pt x="197" y="211"/>
                </a:cubicBezTo>
                <a:cubicBezTo>
                  <a:pt x="197" y="211"/>
                  <a:pt x="196" y="211"/>
                  <a:pt x="196" y="211"/>
                </a:cubicBezTo>
                <a:cubicBezTo>
                  <a:pt x="196" y="211"/>
                  <a:pt x="196" y="211"/>
                  <a:pt x="195" y="212"/>
                </a:cubicBezTo>
                <a:cubicBezTo>
                  <a:pt x="195" y="212"/>
                  <a:pt x="195" y="212"/>
                  <a:pt x="194" y="212"/>
                </a:cubicBezTo>
                <a:cubicBezTo>
                  <a:pt x="194" y="212"/>
                  <a:pt x="193" y="212"/>
                  <a:pt x="193" y="213"/>
                </a:cubicBezTo>
                <a:cubicBezTo>
                  <a:pt x="192" y="213"/>
                  <a:pt x="191" y="214"/>
                  <a:pt x="191" y="214"/>
                </a:cubicBezTo>
                <a:cubicBezTo>
                  <a:pt x="191" y="215"/>
                  <a:pt x="191" y="215"/>
                  <a:pt x="190" y="215"/>
                </a:cubicBezTo>
                <a:cubicBezTo>
                  <a:pt x="190" y="215"/>
                  <a:pt x="189" y="216"/>
                  <a:pt x="189" y="216"/>
                </a:cubicBezTo>
                <a:cubicBezTo>
                  <a:pt x="188" y="217"/>
                  <a:pt x="187" y="217"/>
                  <a:pt x="187" y="217"/>
                </a:cubicBezTo>
                <a:cubicBezTo>
                  <a:pt x="187" y="218"/>
                  <a:pt x="186" y="218"/>
                  <a:pt x="186" y="219"/>
                </a:cubicBezTo>
                <a:cubicBezTo>
                  <a:pt x="185" y="219"/>
                  <a:pt x="185" y="219"/>
                  <a:pt x="185" y="219"/>
                </a:cubicBezTo>
                <a:cubicBezTo>
                  <a:pt x="185" y="219"/>
                  <a:pt x="185" y="219"/>
                  <a:pt x="185" y="219"/>
                </a:cubicBezTo>
                <a:cubicBezTo>
                  <a:pt x="184" y="219"/>
                  <a:pt x="184" y="219"/>
                  <a:pt x="184" y="220"/>
                </a:cubicBezTo>
                <a:cubicBezTo>
                  <a:pt x="185" y="220"/>
                  <a:pt x="185" y="220"/>
                  <a:pt x="185" y="220"/>
                </a:cubicBezTo>
                <a:cubicBezTo>
                  <a:pt x="185" y="220"/>
                  <a:pt x="184" y="221"/>
                  <a:pt x="184" y="221"/>
                </a:cubicBezTo>
                <a:cubicBezTo>
                  <a:pt x="184" y="221"/>
                  <a:pt x="183" y="221"/>
                  <a:pt x="183" y="221"/>
                </a:cubicBezTo>
                <a:cubicBezTo>
                  <a:pt x="183" y="221"/>
                  <a:pt x="183" y="222"/>
                  <a:pt x="183" y="222"/>
                </a:cubicBezTo>
                <a:cubicBezTo>
                  <a:pt x="183" y="222"/>
                  <a:pt x="182" y="222"/>
                  <a:pt x="182" y="223"/>
                </a:cubicBezTo>
                <a:cubicBezTo>
                  <a:pt x="182" y="223"/>
                  <a:pt x="182" y="223"/>
                  <a:pt x="182" y="222"/>
                </a:cubicBezTo>
                <a:cubicBezTo>
                  <a:pt x="181" y="222"/>
                  <a:pt x="182" y="222"/>
                  <a:pt x="182" y="222"/>
                </a:cubicBezTo>
                <a:cubicBezTo>
                  <a:pt x="181" y="221"/>
                  <a:pt x="181" y="222"/>
                  <a:pt x="181" y="222"/>
                </a:cubicBezTo>
                <a:cubicBezTo>
                  <a:pt x="181" y="222"/>
                  <a:pt x="180" y="223"/>
                  <a:pt x="180" y="223"/>
                </a:cubicBezTo>
                <a:cubicBezTo>
                  <a:pt x="179" y="223"/>
                  <a:pt x="180" y="223"/>
                  <a:pt x="180" y="223"/>
                </a:cubicBezTo>
                <a:cubicBezTo>
                  <a:pt x="180" y="224"/>
                  <a:pt x="181" y="224"/>
                  <a:pt x="181" y="224"/>
                </a:cubicBezTo>
                <a:cubicBezTo>
                  <a:pt x="181" y="224"/>
                  <a:pt x="181" y="224"/>
                  <a:pt x="181" y="225"/>
                </a:cubicBezTo>
                <a:cubicBezTo>
                  <a:pt x="181" y="225"/>
                  <a:pt x="180" y="226"/>
                  <a:pt x="180" y="226"/>
                </a:cubicBezTo>
                <a:cubicBezTo>
                  <a:pt x="180" y="226"/>
                  <a:pt x="180" y="227"/>
                  <a:pt x="180" y="227"/>
                </a:cubicBezTo>
                <a:cubicBezTo>
                  <a:pt x="180" y="227"/>
                  <a:pt x="180" y="228"/>
                  <a:pt x="180" y="228"/>
                </a:cubicBezTo>
                <a:cubicBezTo>
                  <a:pt x="179" y="228"/>
                  <a:pt x="179" y="229"/>
                  <a:pt x="179" y="229"/>
                </a:cubicBezTo>
                <a:cubicBezTo>
                  <a:pt x="178" y="229"/>
                  <a:pt x="178" y="230"/>
                  <a:pt x="179" y="230"/>
                </a:cubicBezTo>
                <a:cubicBezTo>
                  <a:pt x="179" y="230"/>
                  <a:pt x="179" y="229"/>
                  <a:pt x="179" y="229"/>
                </a:cubicBezTo>
                <a:cubicBezTo>
                  <a:pt x="180" y="229"/>
                  <a:pt x="180" y="229"/>
                  <a:pt x="180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80" y="230"/>
                  <a:pt x="180" y="231"/>
                  <a:pt x="180" y="231"/>
                </a:cubicBezTo>
                <a:cubicBezTo>
                  <a:pt x="179" y="232"/>
                  <a:pt x="179" y="232"/>
                  <a:pt x="179" y="232"/>
                </a:cubicBezTo>
                <a:cubicBezTo>
                  <a:pt x="179" y="233"/>
                  <a:pt x="179" y="233"/>
                  <a:pt x="179" y="233"/>
                </a:cubicBezTo>
                <a:cubicBezTo>
                  <a:pt x="179" y="233"/>
                  <a:pt x="180" y="235"/>
                  <a:pt x="180" y="235"/>
                </a:cubicBezTo>
                <a:cubicBezTo>
                  <a:pt x="180" y="235"/>
                  <a:pt x="180" y="236"/>
                  <a:pt x="180" y="236"/>
                </a:cubicBezTo>
                <a:cubicBezTo>
                  <a:pt x="180" y="236"/>
                  <a:pt x="180" y="237"/>
                  <a:pt x="180" y="237"/>
                </a:cubicBezTo>
                <a:cubicBezTo>
                  <a:pt x="179" y="237"/>
                  <a:pt x="180" y="237"/>
                  <a:pt x="180" y="237"/>
                </a:cubicBezTo>
                <a:cubicBezTo>
                  <a:pt x="180" y="237"/>
                  <a:pt x="180" y="237"/>
                  <a:pt x="180" y="238"/>
                </a:cubicBezTo>
                <a:cubicBezTo>
                  <a:pt x="180" y="238"/>
                  <a:pt x="180" y="238"/>
                  <a:pt x="180" y="238"/>
                </a:cubicBezTo>
                <a:cubicBezTo>
                  <a:pt x="180" y="238"/>
                  <a:pt x="180" y="239"/>
                  <a:pt x="180" y="239"/>
                </a:cubicBezTo>
                <a:cubicBezTo>
                  <a:pt x="180" y="239"/>
                  <a:pt x="180" y="239"/>
                  <a:pt x="180" y="239"/>
                </a:cubicBezTo>
                <a:cubicBezTo>
                  <a:pt x="180" y="239"/>
                  <a:pt x="180" y="239"/>
                  <a:pt x="180" y="239"/>
                </a:cubicBezTo>
                <a:cubicBezTo>
                  <a:pt x="180" y="239"/>
                  <a:pt x="180" y="239"/>
                  <a:pt x="180" y="239"/>
                </a:cubicBezTo>
                <a:cubicBezTo>
                  <a:pt x="180" y="239"/>
                  <a:pt x="180" y="238"/>
                  <a:pt x="181" y="238"/>
                </a:cubicBezTo>
                <a:cubicBezTo>
                  <a:pt x="181" y="238"/>
                  <a:pt x="181" y="238"/>
                  <a:pt x="181" y="238"/>
                </a:cubicBezTo>
                <a:cubicBezTo>
                  <a:pt x="181" y="238"/>
                  <a:pt x="181" y="239"/>
                  <a:pt x="181" y="239"/>
                </a:cubicBezTo>
                <a:cubicBezTo>
                  <a:pt x="181" y="239"/>
                  <a:pt x="181" y="239"/>
                  <a:pt x="181" y="240"/>
                </a:cubicBezTo>
                <a:cubicBezTo>
                  <a:pt x="181" y="240"/>
                  <a:pt x="181" y="240"/>
                  <a:pt x="181" y="240"/>
                </a:cubicBezTo>
                <a:cubicBezTo>
                  <a:pt x="180" y="240"/>
                  <a:pt x="180" y="241"/>
                  <a:pt x="180" y="241"/>
                </a:cubicBezTo>
                <a:cubicBezTo>
                  <a:pt x="180" y="241"/>
                  <a:pt x="180" y="241"/>
                  <a:pt x="180" y="241"/>
                </a:cubicBezTo>
                <a:cubicBezTo>
                  <a:pt x="180" y="241"/>
                  <a:pt x="180" y="241"/>
                  <a:pt x="180" y="240"/>
                </a:cubicBezTo>
                <a:cubicBezTo>
                  <a:pt x="180" y="240"/>
                  <a:pt x="180" y="240"/>
                  <a:pt x="180" y="240"/>
                </a:cubicBezTo>
                <a:cubicBezTo>
                  <a:pt x="180" y="240"/>
                  <a:pt x="180" y="239"/>
                  <a:pt x="180" y="239"/>
                </a:cubicBezTo>
                <a:cubicBezTo>
                  <a:pt x="180" y="239"/>
                  <a:pt x="180" y="240"/>
                  <a:pt x="180" y="240"/>
                </a:cubicBezTo>
                <a:cubicBezTo>
                  <a:pt x="179" y="240"/>
                  <a:pt x="180" y="240"/>
                  <a:pt x="180" y="240"/>
                </a:cubicBezTo>
                <a:cubicBezTo>
                  <a:pt x="180" y="240"/>
                  <a:pt x="179" y="241"/>
                  <a:pt x="179" y="241"/>
                </a:cubicBezTo>
                <a:cubicBezTo>
                  <a:pt x="179" y="241"/>
                  <a:pt x="179" y="242"/>
                  <a:pt x="180" y="242"/>
                </a:cubicBezTo>
                <a:cubicBezTo>
                  <a:pt x="180" y="242"/>
                  <a:pt x="180" y="242"/>
                  <a:pt x="180" y="243"/>
                </a:cubicBezTo>
                <a:cubicBezTo>
                  <a:pt x="180" y="243"/>
                  <a:pt x="179" y="243"/>
                  <a:pt x="179" y="244"/>
                </a:cubicBezTo>
                <a:cubicBezTo>
                  <a:pt x="179" y="244"/>
                  <a:pt x="179" y="245"/>
                  <a:pt x="179" y="245"/>
                </a:cubicBezTo>
                <a:cubicBezTo>
                  <a:pt x="179" y="245"/>
                  <a:pt x="178" y="245"/>
                  <a:pt x="178" y="245"/>
                </a:cubicBezTo>
                <a:cubicBezTo>
                  <a:pt x="178" y="246"/>
                  <a:pt x="178" y="246"/>
                  <a:pt x="178" y="246"/>
                </a:cubicBezTo>
                <a:cubicBezTo>
                  <a:pt x="178" y="247"/>
                  <a:pt x="178" y="246"/>
                  <a:pt x="178" y="246"/>
                </a:cubicBezTo>
                <a:cubicBezTo>
                  <a:pt x="178" y="246"/>
                  <a:pt x="179" y="247"/>
                  <a:pt x="178" y="247"/>
                </a:cubicBezTo>
                <a:cubicBezTo>
                  <a:pt x="178" y="247"/>
                  <a:pt x="178" y="247"/>
                  <a:pt x="178" y="248"/>
                </a:cubicBezTo>
                <a:cubicBezTo>
                  <a:pt x="177" y="248"/>
                  <a:pt x="176" y="249"/>
                  <a:pt x="176" y="249"/>
                </a:cubicBezTo>
                <a:cubicBezTo>
                  <a:pt x="175" y="250"/>
                  <a:pt x="174" y="251"/>
                  <a:pt x="174" y="251"/>
                </a:cubicBezTo>
                <a:cubicBezTo>
                  <a:pt x="173" y="251"/>
                  <a:pt x="173" y="252"/>
                  <a:pt x="172" y="253"/>
                </a:cubicBezTo>
                <a:cubicBezTo>
                  <a:pt x="172" y="253"/>
                  <a:pt x="172" y="253"/>
                  <a:pt x="172" y="254"/>
                </a:cubicBezTo>
                <a:cubicBezTo>
                  <a:pt x="172" y="254"/>
                  <a:pt x="171" y="254"/>
                  <a:pt x="171" y="254"/>
                </a:cubicBezTo>
                <a:cubicBezTo>
                  <a:pt x="171" y="255"/>
                  <a:pt x="171" y="255"/>
                  <a:pt x="171" y="255"/>
                </a:cubicBezTo>
                <a:cubicBezTo>
                  <a:pt x="170" y="256"/>
                  <a:pt x="170" y="257"/>
                  <a:pt x="170" y="257"/>
                </a:cubicBezTo>
                <a:cubicBezTo>
                  <a:pt x="169" y="258"/>
                  <a:pt x="169" y="259"/>
                  <a:pt x="169" y="259"/>
                </a:cubicBezTo>
                <a:cubicBezTo>
                  <a:pt x="169" y="259"/>
                  <a:pt x="168" y="261"/>
                  <a:pt x="168" y="261"/>
                </a:cubicBezTo>
                <a:cubicBezTo>
                  <a:pt x="168" y="261"/>
                  <a:pt x="168" y="262"/>
                  <a:pt x="167" y="263"/>
                </a:cubicBezTo>
                <a:cubicBezTo>
                  <a:pt x="167" y="263"/>
                  <a:pt x="167" y="264"/>
                  <a:pt x="167" y="265"/>
                </a:cubicBezTo>
                <a:cubicBezTo>
                  <a:pt x="166" y="265"/>
                  <a:pt x="166" y="266"/>
                  <a:pt x="165" y="266"/>
                </a:cubicBezTo>
                <a:cubicBezTo>
                  <a:pt x="165" y="267"/>
                  <a:pt x="165" y="267"/>
                  <a:pt x="165" y="268"/>
                </a:cubicBezTo>
                <a:cubicBezTo>
                  <a:pt x="165" y="268"/>
                  <a:pt x="164" y="269"/>
                  <a:pt x="164" y="269"/>
                </a:cubicBezTo>
                <a:cubicBezTo>
                  <a:pt x="163" y="269"/>
                  <a:pt x="163" y="269"/>
                  <a:pt x="163" y="270"/>
                </a:cubicBezTo>
                <a:cubicBezTo>
                  <a:pt x="162" y="270"/>
                  <a:pt x="162" y="270"/>
                  <a:pt x="162" y="271"/>
                </a:cubicBezTo>
                <a:cubicBezTo>
                  <a:pt x="162" y="271"/>
                  <a:pt x="161" y="272"/>
                  <a:pt x="161" y="272"/>
                </a:cubicBezTo>
                <a:cubicBezTo>
                  <a:pt x="161" y="272"/>
                  <a:pt x="160" y="273"/>
                  <a:pt x="160" y="273"/>
                </a:cubicBezTo>
                <a:cubicBezTo>
                  <a:pt x="159" y="273"/>
                  <a:pt x="159" y="274"/>
                  <a:pt x="158" y="274"/>
                </a:cubicBezTo>
                <a:cubicBezTo>
                  <a:pt x="158" y="274"/>
                  <a:pt x="157" y="275"/>
                  <a:pt x="157" y="275"/>
                </a:cubicBezTo>
                <a:cubicBezTo>
                  <a:pt x="157" y="275"/>
                  <a:pt x="156" y="276"/>
                  <a:pt x="156" y="276"/>
                </a:cubicBezTo>
                <a:cubicBezTo>
                  <a:pt x="156" y="276"/>
                  <a:pt x="155" y="276"/>
                  <a:pt x="155" y="276"/>
                </a:cubicBezTo>
                <a:cubicBezTo>
                  <a:pt x="155" y="276"/>
                  <a:pt x="155" y="276"/>
                  <a:pt x="155" y="275"/>
                </a:cubicBezTo>
                <a:cubicBezTo>
                  <a:pt x="155" y="275"/>
                  <a:pt x="155" y="275"/>
                  <a:pt x="155" y="275"/>
                </a:cubicBezTo>
                <a:cubicBezTo>
                  <a:pt x="156" y="275"/>
                  <a:pt x="155" y="275"/>
                  <a:pt x="155" y="275"/>
                </a:cubicBezTo>
                <a:cubicBezTo>
                  <a:pt x="155" y="275"/>
                  <a:pt x="155" y="274"/>
                  <a:pt x="155" y="274"/>
                </a:cubicBezTo>
                <a:cubicBezTo>
                  <a:pt x="155" y="274"/>
                  <a:pt x="156" y="274"/>
                  <a:pt x="156" y="274"/>
                </a:cubicBezTo>
                <a:cubicBezTo>
                  <a:pt x="156" y="274"/>
                  <a:pt x="156" y="274"/>
                  <a:pt x="156" y="274"/>
                </a:cubicBezTo>
                <a:cubicBezTo>
                  <a:pt x="156" y="274"/>
                  <a:pt x="157" y="274"/>
                  <a:pt x="157" y="274"/>
                </a:cubicBezTo>
                <a:cubicBezTo>
                  <a:pt x="157" y="274"/>
                  <a:pt x="158" y="273"/>
                  <a:pt x="158" y="273"/>
                </a:cubicBezTo>
                <a:cubicBezTo>
                  <a:pt x="158" y="273"/>
                  <a:pt x="159" y="273"/>
                  <a:pt x="159" y="273"/>
                </a:cubicBezTo>
                <a:cubicBezTo>
                  <a:pt x="159" y="272"/>
                  <a:pt x="159" y="272"/>
                  <a:pt x="159" y="272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160" y="271"/>
                  <a:pt x="161" y="270"/>
                  <a:pt x="161" y="270"/>
                </a:cubicBezTo>
                <a:cubicBezTo>
                  <a:pt x="161" y="270"/>
                  <a:pt x="161" y="268"/>
                  <a:pt x="161" y="268"/>
                </a:cubicBezTo>
                <a:cubicBezTo>
                  <a:pt x="161" y="268"/>
                  <a:pt x="162" y="268"/>
                  <a:pt x="162" y="268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163" y="268"/>
                  <a:pt x="163" y="268"/>
                  <a:pt x="163" y="267"/>
                </a:cubicBezTo>
                <a:cubicBezTo>
                  <a:pt x="163" y="267"/>
                  <a:pt x="163" y="267"/>
                  <a:pt x="163" y="267"/>
                </a:cubicBezTo>
                <a:cubicBezTo>
                  <a:pt x="163" y="267"/>
                  <a:pt x="163" y="267"/>
                  <a:pt x="163" y="267"/>
                </a:cubicBezTo>
                <a:cubicBezTo>
                  <a:pt x="164" y="267"/>
                  <a:pt x="164" y="266"/>
                  <a:pt x="164" y="266"/>
                </a:cubicBezTo>
                <a:cubicBezTo>
                  <a:pt x="164" y="266"/>
                  <a:pt x="164" y="266"/>
                  <a:pt x="164" y="266"/>
                </a:cubicBezTo>
                <a:cubicBezTo>
                  <a:pt x="165" y="266"/>
                  <a:pt x="165" y="265"/>
                  <a:pt x="165" y="265"/>
                </a:cubicBezTo>
                <a:cubicBezTo>
                  <a:pt x="165" y="265"/>
                  <a:pt x="165" y="263"/>
                  <a:pt x="165" y="262"/>
                </a:cubicBezTo>
                <a:cubicBezTo>
                  <a:pt x="165" y="262"/>
                  <a:pt x="165" y="263"/>
                  <a:pt x="165" y="263"/>
                </a:cubicBezTo>
                <a:cubicBezTo>
                  <a:pt x="165" y="263"/>
                  <a:pt x="166" y="263"/>
                  <a:pt x="166" y="263"/>
                </a:cubicBezTo>
                <a:cubicBezTo>
                  <a:pt x="166" y="263"/>
                  <a:pt x="166" y="262"/>
                  <a:pt x="166" y="262"/>
                </a:cubicBezTo>
                <a:cubicBezTo>
                  <a:pt x="166" y="262"/>
                  <a:pt x="166" y="261"/>
                  <a:pt x="166" y="261"/>
                </a:cubicBezTo>
                <a:cubicBezTo>
                  <a:pt x="166" y="261"/>
                  <a:pt x="165" y="261"/>
                  <a:pt x="165" y="261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2"/>
                  <a:pt x="164" y="262"/>
                  <a:pt x="164" y="262"/>
                </a:cubicBezTo>
                <a:cubicBezTo>
                  <a:pt x="164" y="262"/>
                  <a:pt x="163" y="262"/>
                  <a:pt x="163" y="262"/>
                </a:cubicBezTo>
                <a:cubicBezTo>
                  <a:pt x="163" y="262"/>
                  <a:pt x="163" y="262"/>
                  <a:pt x="162" y="262"/>
                </a:cubicBezTo>
                <a:cubicBezTo>
                  <a:pt x="162" y="262"/>
                  <a:pt x="162" y="261"/>
                  <a:pt x="162" y="261"/>
                </a:cubicBezTo>
                <a:cubicBezTo>
                  <a:pt x="162" y="261"/>
                  <a:pt x="162" y="261"/>
                  <a:pt x="161" y="261"/>
                </a:cubicBezTo>
                <a:cubicBezTo>
                  <a:pt x="161" y="261"/>
                  <a:pt x="161" y="260"/>
                  <a:pt x="161" y="260"/>
                </a:cubicBezTo>
                <a:cubicBezTo>
                  <a:pt x="161" y="260"/>
                  <a:pt x="161" y="259"/>
                  <a:pt x="161" y="259"/>
                </a:cubicBezTo>
                <a:cubicBezTo>
                  <a:pt x="161" y="259"/>
                  <a:pt x="161" y="259"/>
                  <a:pt x="161" y="260"/>
                </a:cubicBezTo>
                <a:cubicBezTo>
                  <a:pt x="160" y="260"/>
                  <a:pt x="160" y="261"/>
                  <a:pt x="161" y="261"/>
                </a:cubicBezTo>
                <a:cubicBezTo>
                  <a:pt x="161" y="261"/>
                  <a:pt x="161" y="262"/>
                  <a:pt x="161" y="262"/>
                </a:cubicBezTo>
                <a:cubicBezTo>
                  <a:pt x="161" y="262"/>
                  <a:pt x="161" y="262"/>
                  <a:pt x="161" y="263"/>
                </a:cubicBezTo>
                <a:cubicBezTo>
                  <a:pt x="161" y="263"/>
                  <a:pt x="161" y="263"/>
                  <a:pt x="161" y="263"/>
                </a:cubicBezTo>
                <a:cubicBezTo>
                  <a:pt x="161" y="263"/>
                  <a:pt x="161" y="264"/>
                  <a:pt x="160" y="264"/>
                </a:cubicBezTo>
                <a:cubicBezTo>
                  <a:pt x="160" y="264"/>
                  <a:pt x="160" y="264"/>
                  <a:pt x="160" y="265"/>
                </a:cubicBezTo>
                <a:cubicBezTo>
                  <a:pt x="160" y="265"/>
                  <a:pt x="160" y="266"/>
                  <a:pt x="160" y="266"/>
                </a:cubicBezTo>
                <a:cubicBezTo>
                  <a:pt x="160" y="266"/>
                  <a:pt x="160" y="266"/>
                  <a:pt x="160" y="266"/>
                </a:cubicBezTo>
                <a:cubicBezTo>
                  <a:pt x="159" y="266"/>
                  <a:pt x="159" y="267"/>
                  <a:pt x="159" y="267"/>
                </a:cubicBezTo>
                <a:cubicBezTo>
                  <a:pt x="159" y="267"/>
                  <a:pt x="159" y="268"/>
                  <a:pt x="159" y="268"/>
                </a:cubicBezTo>
                <a:cubicBezTo>
                  <a:pt x="159" y="268"/>
                  <a:pt x="159" y="268"/>
                  <a:pt x="159" y="268"/>
                </a:cubicBezTo>
                <a:cubicBezTo>
                  <a:pt x="158" y="269"/>
                  <a:pt x="158" y="269"/>
                  <a:pt x="158" y="269"/>
                </a:cubicBezTo>
                <a:cubicBezTo>
                  <a:pt x="158" y="269"/>
                  <a:pt x="158" y="269"/>
                  <a:pt x="158" y="269"/>
                </a:cubicBezTo>
                <a:cubicBezTo>
                  <a:pt x="157" y="270"/>
                  <a:pt x="157" y="270"/>
                  <a:pt x="156" y="270"/>
                </a:cubicBezTo>
                <a:cubicBezTo>
                  <a:pt x="156" y="270"/>
                  <a:pt x="156" y="270"/>
                  <a:pt x="156" y="271"/>
                </a:cubicBezTo>
                <a:cubicBezTo>
                  <a:pt x="155" y="271"/>
                  <a:pt x="156" y="272"/>
                  <a:pt x="156" y="272"/>
                </a:cubicBezTo>
                <a:cubicBezTo>
                  <a:pt x="156" y="273"/>
                  <a:pt x="155" y="273"/>
                  <a:pt x="155" y="273"/>
                </a:cubicBezTo>
                <a:cubicBezTo>
                  <a:pt x="155" y="273"/>
                  <a:pt x="155" y="273"/>
                  <a:pt x="154" y="273"/>
                </a:cubicBezTo>
                <a:cubicBezTo>
                  <a:pt x="154" y="274"/>
                  <a:pt x="154" y="274"/>
                  <a:pt x="154" y="274"/>
                </a:cubicBezTo>
                <a:cubicBezTo>
                  <a:pt x="154" y="274"/>
                  <a:pt x="154" y="275"/>
                  <a:pt x="154" y="275"/>
                </a:cubicBezTo>
                <a:cubicBezTo>
                  <a:pt x="154" y="275"/>
                  <a:pt x="154" y="275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5" y="276"/>
                </a:cubicBezTo>
                <a:cubicBezTo>
                  <a:pt x="155" y="276"/>
                  <a:pt x="155" y="277"/>
                  <a:pt x="155" y="277"/>
                </a:cubicBezTo>
                <a:cubicBezTo>
                  <a:pt x="155" y="277"/>
                  <a:pt x="154" y="277"/>
                  <a:pt x="154" y="278"/>
                </a:cubicBezTo>
                <a:cubicBezTo>
                  <a:pt x="154" y="278"/>
                  <a:pt x="153" y="279"/>
                  <a:pt x="153" y="279"/>
                </a:cubicBezTo>
                <a:cubicBezTo>
                  <a:pt x="153" y="280"/>
                  <a:pt x="153" y="281"/>
                  <a:pt x="152" y="282"/>
                </a:cubicBezTo>
                <a:cubicBezTo>
                  <a:pt x="152" y="282"/>
                  <a:pt x="152" y="284"/>
                  <a:pt x="151" y="284"/>
                </a:cubicBezTo>
                <a:cubicBezTo>
                  <a:pt x="151" y="285"/>
                  <a:pt x="151" y="286"/>
                  <a:pt x="150" y="286"/>
                </a:cubicBezTo>
                <a:cubicBezTo>
                  <a:pt x="150" y="286"/>
                  <a:pt x="149" y="287"/>
                  <a:pt x="149" y="287"/>
                </a:cubicBezTo>
                <a:cubicBezTo>
                  <a:pt x="149" y="288"/>
                  <a:pt x="148" y="288"/>
                  <a:pt x="148" y="288"/>
                </a:cubicBezTo>
                <a:cubicBezTo>
                  <a:pt x="148" y="288"/>
                  <a:pt x="147" y="289"/>
                  <a:pt x="147" y="289"/>
                </a:cubicBezTo>
                <a:cubicBezTo>
                  <a:pt x="147" y="290"/>
                  <a:pt x="146" y="290"/>
                  <a:pt x="146" y="290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45" y="285"/>
                  <a:pt x="145" y="285"/>
                  <a:pt x="145" y="285"/>
                </a:cubicBezTo>
                <a:cubicBezTo>
                  <a:pt x="148" y="282"/>
                  <a:pt x="148" y="282"/>
                  <a:pt x="148" y="282"/>
                </a:cubicBezTo>
                <a:cubicBezTo>
                  <a:pt x="147" y="281"/>
                  <a:pt x="147" y="281"/>
                  <a:pt x="147" y="281"/>
                </a:cubicBezTo>
                <a:cubicBezTo>
                  <a:pt x="147" y="281"/>
                  <a:pt x="144" y="278"/>
                  <a:pt x="144" y="278"/>
                </a:cubicBezTo>
                <a:cubicBezTo>
                  <a:pt x="144" y="278"/>
                  <a:pt x="144" y="276"/>
                  <a:pt x="144" y="276"/>
                </a:cubicBezTo>
                <a:cubicBezTo>
                  <a:pt x="144" y="276"/>
                  <a:pt x="143" y="276"/>
                  <a:pt x="143" y="276"/>
                </a:cubicBezTo>
                <a:cubicBezTo>
                  <a:pt x="143" y="276"/>
                  <a:pt x="142" y="275"/>
                  <a:pt x="142" y="275"/>
                </a:cubicBezTo>
                <a:cubicBezTo>
                  <a:pt x="142" y="275"/>
                  <a:pt x="141" y="275"/>
                  <a:pt x="141" y="275"/>
                </a:cubicBezTo>
                <a:cubicBezTo>
                  <a:pt x="141" y="275"/>
                  <a:pt x="141" y="275"/>
                  <a:pt x="141" y="275"/>
                </a:cubicBezTo>
                <a:cubicBezTo>
                  <a:pt x="138" y="273"/>
                  <a:pt x="138" y="273"/>
                  <a:pt x="138" y="273"/>
                </a:cubicBezTo>
                <a:cubicBezTo>
                  <a:pt x="138" y="272"/>
                  <a:pt x="138" y="272"/>
                  <a:pt x="138" y="272"/>
                </a:cubicBezTo>
                <a:cubicBezTo>
                  <a:pt x="138" y="272"/>
                  <a:pt x="137" y="271"/>
                  <a:pt x="136" y="271"/>
                </a:cubicBezTo>
                <a:cubicBezTo>
                  <a:pt x="136" y="271"/>
                  <a:pt x="135" y="271"/>
                  <a:pt x="135" y="271"/>
                </a:cubicBezTo>
                <a:cubicBezTo>
                  <a:pt x="135" y="271"/>
                  <a:pt x="134" y="269"/>
                  <a:pt x="134" y="269"/>
                </a:cubicBezTo>
                <a:cubicBezTo>
                  <a:pt x="134" y="270"/>
                  <a:pt x="134" y="270"/>
                  <a:pt x="134" y="270"/>
                </a:cubicBezTo>
                <a:cubicBezTo>
                  <a:pt x="134" y="270"/>
                  <a:pt x="133" y="270"/>
                  <a:pt x="133" y="270"/>
                </a:cubicBezTo>
                <a:cubicBezTo>
                  <a:pt x="133" y="270"/>
                  <a:pt x="132" y="269"/>
                  <a:pt x="132" y="269"/>
                </a:cubicBezTo>
                <a:cubicBezTo>
                  <a:pt x="132" y="269"/>
                  <a:pt x="132" y="267"/>
                  <a:pt x="132" y="267"/>
                </a:cubicBezTo>
                <a:cubicBezTo>
                  <a:pt x="132" y="267"/>
                  <a:pt x="131" y="267"/>
                  <a:pt x="131" y="267"/>
                </a:cubicBezTo>
                <a:cubicBezTo>
                  <a:pt x="130" y="266"/>
                  <a:pt x="130" y="266"/>
                  <a:pt x="130" y="266"/>
                </a:cubicBezTo>
                <a:cubicBezTo>
                  <a:pt x="130" y="266"/>
                  <a:pt x="130" y="267"/>
                  <a:pt x="130" y="267"/>
                </a:cubicBezTo>
                <a:cubicBezTo>
                  <a:pt x="129" y="267"/>
                  <a:pt x="128" y="268"/>
                  <a:pt x="128" y="268"/>
                </a:cubicBezTo>
                <a:cubicBezTo>
                  <a:pt x="127" y="268"/>
                  <a:pt x="127" y="268"/>
                  <a:pt x="127" y="268"/>
                </a:cubicBezTo>
                <a:cubicBezTo>
                  <a:pt x="127" y="266"/>
                  <a:pt x="127" y="266"/>
                  <a:pt x="127" y="266"/>
                </a:cubicBezTo>
                <a:cubicBezTo>
                  <a:pt x="127" y="266"/>
                  <a:pt x="126" y="264"/>
                  <a:pt x="125" y="264"/>
                </a:cubicBezTo>
                <a:cubicBezTo>
                  <a:pt x="125" y="263"/>
                  <a:pt x="121" y="260"/>
                  <a:pt x="121" y="260"/>
                </a:cubicBezTo>
                <a:cubicBezTo>
                  <a:pt x="121" y="260"/>
                  <a:pt x="120" y="260"/>
                  <a:pt x="120" y="260"/>
                </a:cubicBezTo>
                <a:cubicBezTo>
                  <a:pt x="120" y="260"/>
                  <a:pt x="120" y="260"/>
                  <a:pt x="119" y="260"/>
                </a:cubicBezTo>
                <a:cubicBezTo>
                  <a:pt x="119" y="260"/>
                  <a:pt x="119" y="261"/>
                  <a:pt x="119" y="261"/>
                </a:cubicBezTo>
                <a:cubicBezTo>
                  <a:pt x="119" y="261"/>
                  <a:pt x="118" y="261"/>
                  <a:pt x="118" y="261"/>
                </a:cubicBezTo>
                <a:cubicBezTo>
                  <a:pt x="118" y="261"/>
                  <a:pt x="117" y="261"/>
                  <a:pt x="117" y="261"/>
                </a:cubicBezTo>
                <a:cubicBezTo>
                  <a:pt x="117" y="261"/>
                  <a:pt x="116" y="261"/>
                  <a:pt x="116" y="261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16" y="261"/>
                  <a:pt x="117" y="260"/>
                  <a:pt x="117" y="260"/>
                </a:cubicBezTo>
                <a:cubicBezTo>
                  <a:pt x="117" y="260"/>
                  <a:pt x="117" y="259"/>
                  <a:pt x="117" y="259"/>
                </a:cubicBezTo>
                <a:cubicBezTo>
                  <a:pt x="117" y="259"/>
                  <a:pt x="118" y="259"/>
                  <a:pt x="118" y="259"/>
                </a:cubicBezTo>
                <a:cubicBezTo>
                  <a:pt x="118" y="259"/>
                  <a:pt x="118" y="258"/>
                  <a:pt x="118" y="258"/>
                </a:cubicBezTo>
                <a:cubicBezTo>
                  <a:pt x="118" y="257"/>
                  <a:pt x="119" y="257"/>
                  <a:pt x="119" y="257"/>
                </a:cubicBezTo>
                <a:cubicBezTo>
                  <a:pt x="119" y="257"/>
                  <a:pt x="119" y="257"/>
                  <a:pt x="120" y="257"/>
                </a:cubicBezTo>
                <a:cubicBezTo>
                  <a:pt x="120" y="256"/>
                  <a:pt x="120" y="256"/>
                  <a:pt x="121" y="256"/>
                </a:cubicBezTo>
                <a:cubicBezTo>
                  <a:pt x="121" y="255"/>
                  <a:pt x="122" y="254"/>
                  <a:pt x="122" y="254"/>
                </a:cubicBezTo>
                <a:cubicBezTo>
                  <a:pt x="122" y="254"/>
                  <a:pt x="122" y="253"/>
                  <a:pt x="123" y="253"/>
                </a:cubicBezTo>
                <a:cubicBezTo>
                  <a:pt x="123" y="252"/>
                  <a:pt x="123" y="252"/>
                  <a:pt x="124" y="252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4" y="252"/>
                  <a:pt x="124" y="251"/>
                  <a:pt x="124" y="251"/>
                </a:cubicBezTo>
                <a:cubicBezTo>
                  <a:pt x="124" y="251"/>
                  <a:pt x="125" y="250"/>
                  <a:pt x="125" y="250"/>
                </a:cubicBezTo>
                <a:cubicBezTo>
                  <a:pt x="125" y="250"/>
                  <a:pt x="126" y="249"/>
                  <a:pt x="126" y="249"/>
                </a:cubicBezTo>
                <a:cubicBezTo>
                  <a:pt x="126" y="249"/>
                  <a:pt x="127" y="248"/>
                  <a:pt x="127" y="248"/>
                </a:cubicBezTo>
                <a:cubicBezTo>
                  <a:pt x="127" y="248"/>
                  <a:pt x="127" y="247"/>
                  <a:pt x="128" y="247"/>
                </a:cubicBezTo>
                <a:cubicBezTo>
                  <a:pt x="128" y="247"/>
                  <a:pt x="128" y="247"/>
                  <a:pt x="128" y="246"/>
                </a:cubicBezTo>
                <a:cubicBezTo>
                  <a:pt x="128" y="246"/>
                  <a:pt x="128" y="246"/>
                  <a:pt x="128" y="246"/>
                </a:cubicBezTo>
                <a:cubicBezTo>
                  <a:pt x="128" y="246"/>
                  <a:pt x="129" y="246"/>
                  <a:pt x="129" y="246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30" y="246"/>
                  <a:pt x="130" y="245"/>
                  <a:pt x="130" y="245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45"/>
                  <a:pt x="129" y="244"/>
                  <a:pt x="129" y="244"/>
                </a:cubicBezTo>
                <a:cubicBezTo>
                  <a:pt x="130" y="244"/>
                  <a:pt x="130" y="244"/>
                  <a:pt x="130" y="244"/>
                </a:cubicBezTo>
                <a:cubicBezTo>
                  <a:pt x="130" y="244"/>
                  <a:pt x="131" y="244"/>
                  <a:pt x="131" y="244"/>
                </a:cubicBezTo>
                <a:cubicBezTo>
                  <a:pt x="131" y="244"/>
                  <a:pt x="132" y="243"/>
                  <a:pt x="132" y="243"/>
                </a:cubicBezTo>
                <a:cubicBezTo>
                  <a:pt x="132" y="242"/>
                  <a:pt x="133" y="242"/>
                  <a:pt x="133" y="242"/>
                </a:cubicBezTo>
                <a:cubicBezTo>
                  <a:pt x="133" y="242"/>
                  <a:pt x="134" y="242"/>
                  <a:pt x="134" y="242"/>
                </a:cubicBezTo>
                <a:cubicBezTo>
                  <a:pt x="134" y="242"/>
                  <a:pt x="134" y="241"/>
                  <a:pt x="134" y="241"/>
                </a:cubicBezTo>
                <a:cubicBezTo>
                  <a:pt x="134" y="241"/>
                  <a:pt x="135" y="241"/>
                  <a:pt x="135" y="241"/>
                </a:cubicBezTo>
                <a:cubicBezTo>
                  <a:pt x="135" y="241"/>
                  <a:pt x="135" y="240"/>
                  <a:pt x="135" y="240"/>
                </a:cubicBezTo>
                <a:cubicBezTo>
                  <a:pt x="135" y="240"/>
                  <a:pt x="135" y="239"/>
                  <a:pt x="135" y="239"/>
                </a:cubicBezTo>
                <a:cubicBezTo>
                  <a:pt x="135" y="239"/>
                  <a:pt x="136" y="239"/>
                  <a:pt x="136" y="239"/>
                </a:cubicBezTo>
                <a:cubicBezTo>
                  <a:pt x="136" y="239"/>
                  <a:pt x="136" y="239"/>
                  <a:pt x="136" y="239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7" y="239"/>
                  <a:pt x="137" y="238"/>
                  <a:pt x="137" y="238"/>
                </a:cubicBezTo>
                <a:cubicBezTo>
                  <a:pt x="137" y="238"/>
                  <a:pt x="138" y="239"/>
                  <a:pt x="138" y="239"/>
                </a:cubicBezTo>
                <a:cubicBezTo>
                  <a:pt x="138" y="239"/>
                  <a:pt x="138" y="238"/>
                  <a:pt x="138" y="238"/>
                </a:cubicBezTo>
                <a:cubicBezTo>
                  <a:pt x="138" y="238"/>
                  <a:pt x="139" y="238"/>
                  <a:pt x="139" y="238"/>
                </a:cubicBezTo>
                <a:cubicBezTo>
                  <a:pt x="139" y="238"/>
                  <a:pt x="139" y="238"/>
                  <a:pt x="139" y="238"/>
                </a:cubicBezTo>
                <a:cubicBezTo>
                  <a:pt x="139" y="238"/>
                  <a:pt x="139" y="238"/>
                  <a:pt x="140" y="238"/>
                </a:cubicBezTo>
                <a:cubicBezTo>
                  <a:pt x="140" y="238"/>
                  <a:pt x="140" y="237"/>
                  <a:pt x="140" y="237"/>
                </a:cubicBezTo>
                <a:cubicBezTo>
                  <a:pt x="140" y="237"/>
                  <a:pt x="141" y="237"/>
                  <a:pt x="141" y="237"/>
                </a:cubicBezTo>
                <a:cubicBezTo>
                  <a:pt x="141" y="237"/>
                  <a:pt x="141" y="237"/>
                  <a:pt x="141" y="237"/>
                </a:cubicBezTo>
                <a:cubicBezTo>
                  <a:pt x="141" y="237"/>
                  <a:pt x="141" y="236"/>
                  <a:pt x="141" y="236"/>
                </a:cubicBezTo>
                <a:cubicBezTo>
                  <a:pt x="141" y="236"/>
                  <a:pt x="142" y="236"/>
                  <a:pt x="143" y="236"/>
                </a:cubicBezTo>
                <a:cubicBezTo>
                  <a:pt x="143" y="236"/>
                  <a:pt x="143" y="236"/>
                  <a:pt x="143" y="236"/>
                </a:cubicBezTo>
                <a:cubicBezTo>
                  <a:pt x="143" y="236"/>
                  <a:pt x="143" y="235"/>
                  <a:pt x="143" y="235"/>
                </a:cubicBezTo>
                <a:cubicBezTo>
                  <a:pt x="143" y="235"/>
                  <a:pt x="144" y="235"/>
                  <a:pt x="144" y="235"/>
                </a:cubicBezTo>
                <a:cubicBezTo>
                  <a:pt x="144" y="235"/>
                  <a:pt x="144" y="234"/>
                  <a:pt x="144" y="234"/>
                </a:cubicBezTo>
                <a:cubicBezTo>
                  <a:pt x="144" y="234"/>
                  <a:pt x="143" y="233"/>
                  <a:pt x="143" y="233"/>
                </a:cubicBezTo>
                <a:cubicBezTo>
                  <a:pt x="143" y="233"/>
                  <a:pt x="143" y="233"/>
                  <a:pt x="143" y="233"/>
                </a:cubicBezTo>
                <a:cubicBezTo>
                  <a:pt x="143" y="233"/>
                  <a:pt x="143" y="232"/>
                  <a:pt x="143" y="232"/>
                </a:cubicBezTo>
                <a:cubicBezTo>
                  <a:pt x="143" y="232"/>
                  <a:pt x="143" y="231"/>
                  <a:pt x="143" y="231"/>
                </a:cubicBezTo>
                <a:cubicBezTo>
                  <a:pt x="143" y="231"/>
                  <a:pt x="144" y="231"/>
                  <a:pt x="144" y="230"/>
                </a:cubicBezTo>
                <a:cubicBezTo>
                  <a:pt x="144" y="230"/>
                  <a:pt x="144" y="230"/>
                  <a:pt x="144" y="230"/>
                </a:cubicBezTo>
                <a:cubicBezTo>
                  <a:pt x="144" y="230"/>
                  <a:pt x="144" y="229"/>
                  <a:pt x="144" y="229"/>
                </a:cubicBezTo>
                <a:cubicBezTo>
                  <a:pt x="144" y="229"/>
                  <a:pt x="143" y="228"/>
                  <a:pt x="143" y="228"/>
                </a:cubicBezTo>
                <a:cubicBezTo>
                  <a:pt x="143" y="228"/>
                  <a:pt x="143" y="227"/>
                  <a:pt x="143" y="227"/>
                </a:cubicBezTo>
                <a:cubicBezTo>
                  <a:pt x="142" y="227"/>
                  <a:pt x="142" y="226"/>
                  <a:pt x="142" y="226"/>
                </a:cubicBezTo>
                <a:cubicBezTo>
                  <a:pt x="142" y="226"/>
                  <a:pt x="142" y="225"/>
                  <a:pt x="142" y="225"/>
                </a:cubicBezTo>
                <a:cubicBezTo>
                  <a:pt x="142" y="224"/>
                  <a:pt x="142" y="224"/>
                  <a:pt x="142" y="224"/>
                </a:cubicBezTo>
                <a:cubicBezTo>
                  <a:pt x="142" y="224"/>
                  <a:pt x="142" y="224"/>
                  <a:pt x="141" y="224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224"/>
                  <a:pt x="141" y="223"/>
                  <a:pt x="141" y="223"/>
                </a:cubicBezTo>
                <a:cubicBezTo>
                  <a:pt x="141" y="223"/>
                  <a:pt x="140" y="223"/>
                  <a:pt x="140" y="223"/>
                </a:cubicBezTo>
                <a:cubicBezTo>
                  <a:pt x="140" y="224"/>
                  <a:pt x="140" y="224"/>
                  <a:pt x="140" y="224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38" y="225"/>
                  <a:pt x="138" y="225"/>
                  <a:pt x="138" y="225"/>
                </a:cubicBezTo>
                <a:cubicBezTo>
                  <a:pt x="138" y="224"/>
                  <a:pt x="138" y="224"/>
                  <a:pt x="138" y="224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137" y="222"/>
                  <a:pt x="137" y="222"/>
                  <a:pt x="137" y="222"/>
                </a:cubicBezTo>
                <a:cubicBezTo>
                  <a:pt x="137" y="222"/>
                  <a:pt x="138" y="222"/>
                  <a:pt x="138" y="222"/>
                </a:cubicBezTo>
                <a:cubicBezTo>
                  <a:pt x="138" y="222"/>
                  <a:pt x="138" y="221"/>
                  <a:pt x="138" y="221"/>
                </a:cubicBezTo>
                <a:cubicBezTo>
                  <a:pt x="138" y="221"/>
                  <a:pt x="138" y="220"/>
                  <a:pt x="138" y="220"/>
                </a:cubicBezTo>
                <a:cubicBezTo>
                  <a:pt x="138" y="220"/>
                  <a:pt x="138" y="219"/>
                  <a:pt x="138" y="219"/>
                </a:cubicBezTo>
                <a:cubicBezTo>
                  <a:pt x="138" y="219"/>
                  <a:pt x="139" y="216"/>
                  <a:pt x="139" y="215"/>
                </a:cubicBezTo>
                <a:cubicBezTo>
                  <a:pt x="139" y="215"/>
                  <a:pt x="140" y="214"/>
                  <a:pt x="140" y="214"/>
                </a:cubicBezTo>
                <a:cubicBezTo>
                  <a:pt x="140" y="214"/>
                  <a:pt x="139" y="214"/>
                  <a:pt x="139" y="213"/>
                </a:cubicBezTo>
                <a:cubicBezTo>
                  <a:pt x="139" y="213"/>
                  <a:pt x="139" y="213"/>
                  <a:pt x="139" y="213"/>
                </a:cubicBezTo>
                <a:cubicBezTo>
                  <a:pt x="139" y="213"/>
                  <a:pt x="139" y="212"/>
                  <a:pt x="139" y="212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39" y="212"/>
                  <a:pt x="137" y="210"/>
                  <a:pt x="137" y="210"/>
                </a:cubicBezTo>
                <a:cubicBezTo>
                  <a:pt x="134" y="211"/>
                  <a:pt x="134" y="211"/>
                  <a:pt x="134" y="211"/>
                </a:cubicBezTo>
                <a:cubicBezTo>
                  <a:pt x="131" y="211"/>
                  <a:pt x="131" y="211"/>
                  <a:pt x="131" y="211"/>
                </a:cubicBezTo>
                <a:cubicBezTo>
                  <a:pt x="131" y="211"/>
                  <a:pt x="131" y="210"/>
                  <a:pt x="131" y="210"/>
                </a:cubicBezTo>
                <a:cubicBezTo>
                  <a:pt x="131" y="210"/>
                  <a:pt x="131" y="209"/>
                  <a:pt x="131" y="209"/>
                </a:cubicBezTo>
                <a:cubicBezTo>
                  <a:pt x="131" y="209"/>
                  <a:pt x="131" y="209"/>
                  <a:pt x="131" y="209"/>
                </a:cubicBezTo>
                <a:cubicBezTo>
                  <a:pt x="131" y="205"/>
                  <a:pt x="131" y="205"/>
                  <a:pt x="131" y="205"/>
                </a:cubicBezTo>
                <a:cubicBezTo>
                  <a:pt x="131" y="205"/>
                  <a:pt x="130" y="205"/>
                  <a:pt x="130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30" y="203"/>
                  <a:pt x="130" y="203"/>
                  <a:pt x="130" y="203"/>
                </a:cubicBezTo>
                <a:cubicBezTo>
                  <a:pt x="130" y="203"/>
                  <a:pt x="130" y="203"/>
                  <a:pt x="130" y="203"/>
                </a:cubicBezTo>
                <a:cubicBezTo>
                  <a:pt x="130" y="203"/>
                  <a:pt x="130" y="202"/>
                  <a:pt x="130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202"/>
                  <a:pt x="130" y="201"/>
                  <a:pt x="130" y="201"/>
                </a:cubicBezTo>
                <a:cubicBezTo>
                  <a:pt x="129" y="200"/>
                  <a:pt x="129" y="200"/>
                  <a:pt x="129" y="200"/>
                </a:cubicBezTo>
                <a:cubicBezTo>
                  <a:pt x="129" y="199"/>
                  <a:pt x="129" y="199"/>
                  <a:pt x="129" y="199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6" y="198"/>
                  <a:pt x="126" y="198"/>
                  <a:pt x="126" y="198"/>
                </a:cubicBezTo>
                <a:cubicBezTo>
                  <a:pt x="125" y="198"/>
                  <a:pt x="125" y="198"/>
                  <a:pt x="125" y="198"/>
                </a:cubicBezTo>
                <a:cubicBezTo>
                  <a:pt x="125" y="197"/>
                  <a:pt x="125" y="197"/>
                  <a:pt x="125" y="197"/>
                </a:cubicBezTo>
                <a:cubicBezTo>
                  <a:pt x="124" y="197"/>
                  <a:pt x="124" y="197"/>
                  <a:pt x="124" y="197"/>
                </a:cubicBezTo>
                <a:cubicBezTo>
                  <a:pt x="123" y="198"/>
                  <a:pt x="123" y="198"/>
                  <a:pt x="123" y="198"/>
                </a:cubicBezTo>
                <a:cubicBezTo>
                  <a:pt x="123" y="198"/>
                  <a:pt x="122" y="198"/>
                  <a:pt x="122" y="198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0" y="198"/>
                  <a:pt x="120" y="198"/>
                  <a:pt x="120" y="198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6" y="198"/>
                  <a:pt x="116" y="198"/>
                  <a:pt x="116" y="198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4" y="197"/>
                  <a:pt x="113" y="196"/>
                  <a:pt x="113" y="196"/>
                </a:cubicBezTo>
                <a:cubicBezTo>
                  <a:pt x="113" y="196"/>
                  <a:pt x="114" y="196"/>
                  <a:pt x="114" y="195"/>
                </a:cubicBezTo>
                <a:cubicBezTo>
                  <a:pt x="114" y="195"/>
                  <a:pt x="114" y="195"/>
                  <a:pt x="114" y="195"/>
                </a:cubicBezTo>
                <a:cubicBezTo>
                  <a:pt x="114" y="195"/>
                  <a:pt x="113" y="195"/>
                  <a:pt x="113" y="195"/>
                </a:cubicBezTo>
                <a:cubicBezTo>
                  <a:pt x="113" y="195"/>
                  <a:pt x="114" y="195"/>
                  <a:pt x="114" y="194"/>
                </a:cubicBezTo>
                <a:cubicBezTo>
                  <a:pt x="114" y="194"/>
                  <a:pt x="114" y="194"/>
                  <a:pt x="114" y="194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114" y="193"/>
                  <a:pt x="114" y="193"/>
                  <a:pt x="113" y="192"/>
                </a:cubicBezTo>
                <a:cubicBezTo>
                  <a:pt x="113" y="192"/>
                  <a:pt x="114" y="192"/>
                  <a:pt x="114" y="192"/>
                </a:cubicBezTo>
                <a:cubicBezTo>
                  <a:pt x="114" y="192"/>
                  <a:pt x="114" y="191"/>
                  <a:pt x="114" y="191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4" y="191"/>
                  <a:pt x="114" y="190"/>
                  <a:pt x="114" y="190"/>
                </a:cubicBezTo>
                <a:cubicBezTo>
                  <a:pt x="114" y="190"/>
                  <a:pt x="115" y="188"/>
                  <a:pt x="115" y="188"/>
                </a:cubicBezTo>
                <a:cubicBezTo>
                  <a:pt x="115" y="188"/>
                  <a:pt x="114" y="188"/>
                  <a:pt x="114" y="188"/>
                </a:cubicBezTo>
                <a:cubicBezTo>
                  <a:pt x="114" y="188"/>
                  <a:pt x="114" y="188"/>
                  <a:pt x="114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14" y="186"/>
                  <a:pt x="114" y="186"/>
                  <a:pt x="114" y="186"/>
                </a:cubicBezTo>
                <a:cubicBezTo>
                  <a:pt x="114" y="186"/>
                  <a:pt x="113" y="186"/>
                  <a:pt x="113" y="186"/>
                </a:cubicBezTo>
                <a:cubicBezTo>
                  <a:pt x="113" y="184"/>
                  <a:pt x="113" y="184"/>
                  <a:pt x="113" y="184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4" y="181"/>
                  <a:pt x="114" y="181"/>
                  <a:pt x="114" y="181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15" y="174"/>
                  <a:pt x="115" y="174"/>
                  <a:pt x="115" y="174"/>
                </a:cubicBezTo>
                <a:cubicBezTo>
                  <a:pt x="115" y="174"/>
                  <a:pt x="115" y="173"/>
                  <a:pt x="115" y="173"/>
                </a:cubicBezTo>
                <a:cubicBezTo>
                  <a:pt x="115" y="173"/>
                  <a:pt x="115" y="173"/>
                  <a:pt x="115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5" y="172"/>
                  <a:pt x="115" y="171"/>
                  <a:pt x="115" y="171"/>
                </a:cubicBezTo>
                <a:cubicBezTo>
                  <a:pt x="115" y="171"/>
                  <a:pt x="116" y="169"/>
                  <a:pt x="116" y="169"/>
                </a:cubicBezTo>
                <a:cubicBezTo>
                  <a:pt x="116" y="169"/>
                  <a:pt x="116" y="168"/>
                  <a:pt x="116" y="168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68"/>
                  <a:pt x="115" y="165"/>
                  <a:pt x="115" y="165"/>
                </a:cubicBezTo>
                <a:cubicBezTo>
                  <a:pt x="115" y="165"/>
                  <a:pt x="115" y="163"/>
                  <a:pt x="115" y="163"/>
                </a:cubicBezTo>
                <a:cubicBezTo>
                  <a:pt x="114" y="162"/>
                  <a:pt x="114" y="162"/>
                  <a:pt x="114" y="162"/>
                </a:cubicBezTo>
                <a:cubicBezTo>
                  <a:pt x="114" y="162"/>
                  <a:pt x="114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0" y="160"/>
                  <a:pt x="110" y="160"/>
                </a:cubicBezTo>
                <a:cubicBezTo>
                  <a:pt x="110" y="160"/>
                  <a:pt x="110" y="159"/>
                  <a:pt x="110" y="159"/>
                </a:cubicBezTo>
                <a:cubicBezTo>
                  <a:pt x="110" y="159"/>
                  <a:pt x="110" y="158"/>
                  <a:pt x="110" y="158"/>
                </a:cubicBezTo>
                <a:cubicBezTo>
                  <a:pt x="110" y="158"/>
                  <a:pt x="110" y="157"/>
                  <a:pt x="110" y="157"/>
                </a:cubicBezTo>
                <a:cubicBezTo>
                  <a:pt x="110" y="157"/>
                  <a:pt x="110" y="156"/>
                  <a:pt x="110" y="155"/>
                </a:cubicBezTo>
                <a:cubicBezTo>
                  <a:pt x="110" y="155"/>
                  <a:pt x="111" y="153"/>
                  <a:pt x="111" y="153"/>
                </a:cubicBezTo>
                <a:cubicBezTo>
                  <a:pt x="111" y="153"/>
                  <a:pt x="111" y="153"/>
                  <a:pt x="111" y="153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7" y="145"/>
                  <a:pt x="97" y="145"/>
                  <a:pt x="97" y="145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38"/>
                  <a:pt x="96" y="137"/>
                  <a:pt x="96" y="137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96" y="136"/>
                  <a:pt x="96" y="135"/>
                  <a:pt x="96" y="135"/>
                </a:cubicBezTo>
                <a:cubicBezTo>
                  <a:pt x="96" y="135"/>
                  <a:pt x="95" y="135"/>
                  <a:pt x="95" y="135"/>
                </a:cubicBezTo>
                <a:cubicBezTo>
                  <a:pt x="95" y="135"/>
                  <a:pt x="94" y="135"/>
                  <a:pt x="94" y="135"/>
                </a:cubicBezTo>
                <a:cubicBezTo>
                  <a:pt x="94" y="134"/>
                  <a:pt x="94" y="134"/>
                  <a:pt x="93" y="134"/>
                </a:cubicBezTo>
                <a:cubicBezTo>
                  <a:pt x="93" y="134"/>
                  <a:pt x="92" y="133"/>
                  <a:pt x="92" y="133"/>
                </a:cubicBezTo>
                <a:cubicBezTo>
                  <a:pt x="91" y="133"/>
                  <a:pt x="91" y="133"/>
                  <a:pt x="91" y="133"/>
                </a:cubicBezTo>
                <a:cubicBezTo>
                  <a:pt x="91" y="133"/>
                  <a:pt x="91" y="133"/>
                  <a:pt x="91" y="133"/>
                </a:cubicBezTo>
                <a:cubicBezTo>
                  <a:pt x="91" y="133"/>
                  <a:pt x="90" y="133"/>
                  <a:pt x="90" y="133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3"/>
                  <a:pt x="89" y="133"/>
                  <a:pt x="89" y="133"/>
                </a:cubicBezTo>
                <a:cubicBezTo>
                  <a:pt x="89" y="133"/>
                  <a:pt x="89" y="134"/>
                  <a:pt x="89" y="134"/>
                </a:cubicBezTo>
                <a:cubicBezTo>
                  <a:pt x="89" y="134"/>
                  <a:pt x="88" y="133"/>
                  <a:pt x="88" y="133"/>
                </a:cubicBezTo>
                <a:cubicBezTo>
                  <a:pt x="88" y="133"/>
                  <a:pt x="88" y="133"/>
                  <a:pt x="87" y="133"/>
                </a:cubicBezTo>
                <a:cubicBezTo>
                  <a:pt x="87" y="133"/>
                  <a:pt x="86" y="133"/>
                  <a:pt x="86" y="133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86" y="133"/>
                  <a:pt x="86" y="132"/>
                  <a:pt x="86" y="132"/>
                </a:cubicBezTo>
                <a:cubicBezTo>
                  <a:pt x="84" y="131"/>
                  <a:pt x="84" y="131"/>
                  <a:pt x="84" y="131"/>
                </a:cubicBezTo>
                <a:cubicBezTo>
                  <a:pt x="84" y="131"/>
                  <a:pt x="84" y="130"/>
                  <a:pt x="84" y="130"/>
                </a:cubicBezTo>
                <a:cubicBezTo>
                  <a:pt x="84" y="130"/>
                  <a:pt x="83" y="130"/>
                  <a:pt x="83" y="130"/>
                </a:cubicBezTo>
                <a:cubicBezTo>
                  <a:pt x="83" y="130"/>
                  <a:pt x="83" y="131"/>
                  <a:pt x="82" y="131"/>
                </a:cubicBezTo>
                <a:cubicBezTo>
                  <a:pt x="82" y="131"/>
                  <a:pt x="82" y="130"/>
                  <a:pt x="82" y="130"/>
                </a:cubicBezTo>
                <a:cubicBezTo>
                  <a:pt x="81" y="130"/>
                  <a:pt x="81" y="129"/>
                  <a:pt x="81" y="129"/>
                </a:cubicBezTo>
                <a:cubicBezTo>
                  <a:pt x="81" y="129"/>
                  <a:pt x="80" y="129"/>
                  <a:pt x="80" y="129"/>
                </a:cubicBezTo>
                <a:cubicBezTo>
                  <a:pt x="80" y="130"/>
                  <a:pt x="79" y="129"/>
                  <a:pt x="79" y="129"/>
                </a:cubicBezTo>
                <a:cubicBezTo>
                  <a:pt x="79" y="129"/>
                  <a:pt x="79" y="128"/>
                  <a:pt x="79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8"/>
                  <a:pt x="78" y="127"/>
                  <a:pt x="77" y="127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77" y="127"/>
                  <a:pt x="77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6"/>
                  <a:pt x="73" y="125"/>
                  <a:pt x="73" y="125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6"/>
                  <a:pt x="70" y="126"/>
                  <a:pt x="70" y="126"/>
                </a:cubicBezTo>
                <a:cubicBezTo>
                  <a:pt x="70" y="126"/>
                  <a:pt x="68" y="125"/>
                  <a:pt x="68" y="125"/>
                </a:cubicBezTo>
                <a:cubicBezTo>
                  <a:pt x="68" y="125"/>
                  <a:pt x="67" y="125"/>
                  <a:pt x="67" y="125"/>
                </a:cubicBezTo>
                <a:cubicBezTo>
                  <a:pt x="67" y="125"/>
                  <a:pt x="68" y="124"/>
                  <a:pt x="67" y="124"/>
                </a:cubicBezTo>
                <a:cubicBezTo>
                  <a:pt x="67" y="124"/>
                  <a:pt x="67" y="124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5" y="123"/>
                  <a:pt x="65" y="123"/>
                </a:cubicBezTo>
                <a:cubicBezTo>
                  <a:pt x="65" y="123"/>
                  <a:pt x="65" y="122"/>
                  <a:pt x="65" y="122"/>
                </a:cubicBezTo>
                <a:cubicBezTo>
                  <a:pt x="65" y="122"/>
                  <a:pt x="64" y="122"/>
                  <a:pt x="64" y="122"/>
                </a:cubicBezTo>
                <a:cubicBezTo>
                  <a:pt x="64" y="122"/>
                  <a:pt x="64" y="122"/>
                  <a:pt x="64" y="121"/>
                </a:cubicBezTo>
                <a:cubicBezTo>
                  <a:pt x="63" y="121"/>
                  <a:pt x="63" y="121"/>
                  <a:pt x="63" y="120"/>
                </a:cubicBezTo>
                <a:cubicBezTo>
                  <a:pt x="63" y="120"/>
                  <a:pt x="62" y="120"/>
                  <a:pt x="62" y="120"/>
                </a:cubicBezTo>
                <a:cubicBezTo>
                  <a:pt x="62" y="120"/>
                  <a:pt x="62" y="119"/>
                  <a:pt x="62" y="11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9"/>
                  <a:pt x="62" y="118"/>
                  <a:pt x="62" y="118"/>
                </a:cubicBezTo>
                <a:cubicBezTo>
                  <a:pt x="62" y="117"/>
                  <a:pt x="61" y="116"/>
                  <a:pt x="61" y="116"/>
                </a:cubicBezTo>
                <a:cubicBezTo>
                  <a:pt x="61" y="116"/>
                  <a:pt x="62" y="116"/>
                  <a:pt x="62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1" y="113"/>
                  <a:pt x="61" y="113"/>
                  <a:pt x="61" y="112"/>
                </a:cubicBezTo>
                <a:cubicBezTo>
                  <a:pt x="61" y="112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2" y="110"/>
                  <a:pt x="62" y="110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07"/>
                  <a:pt x="61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7"/>
                  <a:pt x="60" y="107"/>
                </a:cubicBezTo>
                <a:cubicBezTo>
                  <a:pt x="60" y="107"/>
                  <a:pt x="60" y="107"/>
                  <a:pt x="59" y="106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8" y="106"/>
                  <a:pt x="58" y="107"/>
                  <a:pt x="58" y="106"/>
                </a:cubicBezTo>
                <a:cubicBezTo>
                  <a:pt x="58" y="106"/>
                  <a:pt x="57" y="106"/>
                  <a:pt x="57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6" y="106"/>
                  <a:pt x="55" y="106"/>
                  <a:pt x="55" y="106"/>
                </a:cubicBezTo>
                <a:cubicBezTo>
                  <a:pt x="55" y="106"/>
                  <a:pt x="54" y="107"/>
                  <a:pt x="54" y="107"/>
                </a:cubicBezTo>
                <a:cubicBezTo>
                  <a:pt x="54" y="107"/>
                  <a:pt x="52" y="107"/>
                  <a:pt x="52" y="107"/>
                </a:cubicBezTo>
                <a:cubicBezTo>
                  <a:pt x="52" y="107"/>
                  <a:pt x="50" y="110"/>
                  <a:pt x="50" y="110"/>
                </a:cubicBezTo>
                <a:cubicBezTo>
                  <a:pt x="50" y="110"/>
                  <a:pt x="49" y="110"/>
                  <a:pt x="49" y="110"/>
                </a:cubicBezTo>
                <a:cubicBezTo>
                  <a:pt x="49" y="110"/>
                  <a:pt x="48" y="110"/>
                  <a:pt x="48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1"/>
                  <a:pt x="45" y="112"/>
                  <a:pt x="45" y="112"/>
                </a:cubicBezTo>
                <a:cubicBezTo>
                  <a:pt x="45" y="112"/>
                  <a:pt x="45" y="113"/>
                  <a:pt x="45" y="113"/>
                </a:cubicBezTo>
                <a:cubicBezTo>
                  <a:pt x="45" y="113"/>
                  <a:pt x="44" y="113"/>
                  <a:pt x="44" y="113"/>
                </a:cubicBezTo>
                <a:cubicBezTo>
                  <a:pt x="44" y="113"/>
                  <a:pt x="44" y="112"/>
                  <a:pt x="44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39" y="116"/>
                  <a:pt x="38" y="116"/>
                  <a:pt x="38" y="116"/>
                </a:cubicBezTo>
                <a:cubicBezTo>
                  <a:pt x="38" y="116"/>
                  <a:pt x="37" y="116"/>
                  <a:pt x="37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5"/>
                  <a:pt x="36" y="115"/>
                  <a:pt x="36" y="115"/>
                </a:cubicBezTo>
                <a:cubicBezTo>
                  <a:pt x="35" y="115"/>
                  <a:pt x="34" y="115"/>
                  <a:pt x="33" y="115"/>
                </a:cubicBezTo>
                <a:cubicBezTo>
                  <a:pt x="33" y="115"/>
                  <a:pt x="32" y="114"/>
                  <a:pt x="32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6"/>
                  <a:pt x="25" y="105"/>
                  <a:pt x="25" y="105"/>
                </a:cubicBezTo>
                <a:cubicBezTo>
                  <a:pt x="25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6" y="104"/>
                  <a:pt x="6" y="104"/>
                  <a:pt x="6" y="104"/>
                </a:cubicBezTo>
                <a:cubicBezTo>
                  <a:pt x="8" y="102"/>
                  <a:pt x="8" y="102"/>
                  <a:pt x="8" y="102"/>
                </a:cubicBezTo>
                <a:cubicBezTo>
                  <a:pt x="8" y="101"/>
                  <a:pt x="8" y="101"/>
                  <a:pt x="8" y="101"/>
                </a:cubicBezTo>
                <a:cubicBezTo>
                  <a:pt x="7" y="100"/>
                  <a:pt x="7" y="100"/>
                  <a:pt x="7" y="100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7"/>
                  <a:pt x="5" y="97"/>
                  <a:pt x="5" y="97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5"/>
                  <a:pt x="3" y="94"/>
                  <a:pt x="3" y="94"/>
                </a:cubicBezTo>
                <a:cubicBezTo>
                  <a:pt x="3" y="94"/>
                  <a:pt x="2" y="93"/>
                  <a:pt x="2" y="93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0" y="90"/>
                  <a:pt x="0" y="90"/>
                  <a:pt x="0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85"/>
                  <a:pt x="3" y="85"/>
                  <a:pt x="3" y="85"/>
                </a:cubicBezTo>
                <a:cubicBezTo>
                  <a:pt x="3" y="85"/>
                  <a:pt x="3" y="85"/>
                  <a:pt x="3" y="85"/>
                </a:cubicBezTo>
                <a:cubicBezTo>
                  <a:pt x="7" y="83"/>
                  <a:pt x="7" y="83"/>
                  <a:pt x="7" y="83"/>
                </a:cubicBezTo>
                <a:cubicBezTo>
                  <a:pt x="7" y="82"/>
                  <a:pt x="7" y="82"/>
                  <a:pt x="7" y="82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0"/>
                  <a:pt x="6" y="80"/>
                  <a:pt x="6" y="80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6"/>
                  <a:pt x="8" y="75"/>
                  <a:pt x="8" y="75"/>
                </a:cubicBezTo>
                <a:cubicBezTo>
                  <a:pt x="8" y="75"/>
                  <a:pt x="8" y="73"/>
                  <a:pt x="8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5" y="69"/>
                  <a:pt x="15" y="69"/>
                  <a:pt x="15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67"/>
                  <a:pt x="23" y="67"/>
                  <a:pt x="23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6"/>
                  <a:pt x="26" y="66"/>
                  <a:pt x="26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7" y="67"/>
                  <a:pt x="27" y="67"/>
                </a:cubicBezTo>
                <a:cubicBezTo>
                  <a:pt x="27" y="67"/>
                  <a:pt x="27" y="68"/>
                  <a:pt x="27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9" y="67"/>
                  <a:pt x="29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3"/>
                  <a:pt x="32" y="43"/>
                </a:cubicBezTo>
                <a:cubicBezTo>
                  <a:pt x="32" y="43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2" y="41"/>
                  <a:pt x="32" y="41"/>
                </a:cubicBezTo>
                <a:cubicBezTo>
                  <a:pt x="32" y="41"/>
                  <a:pt x="31" y="41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0" y="39"/>
                  <a:pt x="30" y="39"/>
                </a:cubicBezTo>
                <a:cubicBezTo>
                  <a:pt x="30" y="39"/>
                  <a:pt x="29" y="39"/>
                  <a:pt x="29" y="39"/>
                </a:cubicBezTo>
                <a:cubicBezTo>
                  <a:pt x="29" y="38"/>
                  <a:pt x="28" y="38"/>
                  <a:pt x="28" y="38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4" y="33"/>
                  <a:pt x="34" y="33"/>
                </a:cubicBezTo>
                <a:cubicBezTo>
                  <a:pt x="35" y="33"/>
                  <a:pt x="35" y="32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2"/>
                  <a:pt x="34" y="31"/>
                  <a:pt x="34" y="31"/>
                </a:cubicBezTo>
                <a:cubicBezTo>
                  <a:pt x="34" y="31"/>
                  <a:pt x="35" y="31"/>
                  <a:pt x="35" y="31"/>
                </a:cubicBezTo>
                <a:cubicBezTo>
                  <a:pt x="35" y="31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29"/>
                  <a:pt x="31" y="29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5"/>
                  <a:pt x="31" y="25"/>
                </a:cubicBezTo>
                <a:cubicBezTo>
                  <a:pt x="31" y="25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3" y="25"/>
                  <a:pt x="33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3"/>
                  <a:pt x="41" y="23"/>
                </a:cubicBezTo>
                <a:cubicBezTo>
                  <a:pt x="41" y="23"/>
                  <a:pt x="41" y="23"/>
                  <a:pt x="41" y="22"/>
                </a:cubicBezTo>
                <a:cubicBezTo>
                  <a:pt x="41" y="22"/>
                  <a:pt x="42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4" y="23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5" y="23"/>
                  <a:pt x="45" y="23"/>
                </a:cubicBezTo>
                <a:cubicBezTo>
                  <a:pt x="45" y="23"/>
                  <a:pt x="45" y="22"/>
                  <a:pt x="45" y="22"/>
                </a:cubicBezTo>
                <a:cubicBezTo>
                  <a:pt x="45" y="22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4"/>
                  <a:pt x="49" y="25"/>
                  <a:pt x="49" y="25"/>
                </a:cubicBezTo>
                <a:cubicBezTo>
                  <a:pt x="49" y="25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50" y="29"/>
                  <a:pt x="50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4" y="32"/>
                  <a:pt x="54" y="32"/>
                  <a:pt x="54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1" y="32"/>
                  <a:pt x="61" y="32"/>
                </a:cubicBezTo>
                <a:cubicBezTo>
                  <a:pt x="61" y="31"/>
                  <a:pt x="62" y="30"/>
                  <a:pt x="62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8"/>
                  <a:pt x="64" y="28"/>
                </a:cubicBezTo>
                <a:cubicBezTo>
                  <a:pt x="64" y="28"/>
                  <a:pt x="65" y="28"/>
                  <a:pt x="65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7" y="28"/>
                  <a:pt x="68" y="26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6"/>
                  <a:pt x="68" y="27"/>
                  <a:pt x="68" y="27"/>
                </a:cubicBezTo>
                <a:cubicBezTo>
                  <a:pt x="68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3"/>
                  <a:pt x="70" y="23"/>
                  <a:pt x="70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4" y="22"/>
                  <a:pt x="74" y="22"/>
                  <a:pt x="74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4" y="20"/>
                  <a:pt x="74" y="20"/>
                </a:cubicBezTo>
                <a:cubicBezTo>
                  <a:pt x="74" y="20"/>
                  <a:pt x="72" y="20"/>
                  <a:pt x="72" y="20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8"/>
                  <a:pt x="71" y="18"/>
                  <a:pt x="71" y="18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6" y="8"/>
                  <a:pt x="66" y="8"/>
                </a:cubicBezTo>
                <a:cubicBezTo>
                  <a:pt x="66" y="8"/>
                  <a:pt x="65" y="8"/>
                  <a:pt x="65" y="8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7"/>
                  <a:pt x="65" y="7"/>
                  <a:pt x="65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67" y="8"/>
                  <a:pt x="67" y="8"/>
                  <a:pt x="67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9"/>
                  <a:pt x="73" y="9"/>
                  <a:pt x="73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10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10"/>
                  <a:pt x="76" y="10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10"/>
                  <a:pt x="77" y="11"/>
                  <a:pt x="77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80" y="11"/>
                  <a:pt x="80" y="11"/>
                </a:cubicBezTo>
                <a:cubicBezTo>
                  <a:pt x="80" y="11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9"/>
                  <a:pt x="80" y="9"/>
                  <a:pt x="80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7"/>
                  <a:pt x="82" y="7"/>
                  <a:pt x="82" y="7"/>
                </a:cubicBezTo>
                <a:cubicBezTo>
                  <a:pt x="83" y="8"/>
                  <a:pt x="83" y="8"/>
                  <a:pt x="83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5" y="7"/>
                  <a:pt x="85" y="7"/>
                  <a:pt x="85" y="7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7"/>
                  <a:pt x="87" y="7"/>
                  <a:pt x="87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9" y="6"/>
                  <a:pt x="89" y="6"/>
                  <a:pt x="89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5"/>
                  <a:pt x="92" y="5"/>
                  <a:pt x="92" y="5"/>
                </a:cubicBezTo>
                <a:cubicBezTo>
                  <a:pt x="92" y="5"/>
                  <a:pt x="92" y="5"/>
                  <a:pt x="92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4"/>
                  <a:pt x="93" y="4"/>
                  <a:pt x="93" y="4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3"/>
                  <a:pt x="95" y="3"/>
                  <a:pt x="95" y="3"/>
                </a:cubicBezTo>
                <a:cubicBezTo>
                  <a:pt x="95" y="3"/>
                  <a:pt x="95" y="2"/>
                  <a:pt x="95" y="2"/>
                </a:cubicBezTo>
                <a:cubicBezTo>
                  <a:pt x="95" y="2"/>
                  <a:pt x="94" y="0"/>
                  <a:pt x="94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4"/>
                  <a:pt x="99" y="4"/>
                  <a:pt x="99" y="4"/>
                </a:cubicBezTo>
                <a:cubicBezTo>
                  <a:pt x="98" y="5"/>
                  <a:pt x="98" y="5"/>
                  <a:pt x="98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8"/>
                  <a:pt x="101" y="8"/>
                  <a:pt x="101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18"/>
                  <a:pt x="99" y="18"/>
                  <a:pt x="99" y="18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7" y="28"/>
                  <a:pt x="107" y="28"/>
                </a:cubicBezTo>
                <a:cubicBezTo>
                  <a:pt x="107" y="28"/>
                  <a:pt x="107" y="29"/>
                  <a:pt x="107" y="29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6" y="24"/>
                  <a:pt x="126" y="24"/>
                </a:cubicBezTo>
                <a:cubicBezTo>
                  <a:pt x="126" y="24"/>
                  <a:pt x="128" y="24"/>
                  <a:pt x="128" y="24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3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7" y="22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19"/>
                  <a:pt x="127" y="19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21"/>
                  <a:pt x="139" y="22"/>
                  <a:pt x="139" y="22"/>
                </a:cubicBezTo>
                <a:cubicBezTo>
                  <a:pt x="139" y="22"/>
                  <a:pt x="140" y="22"/>
                  <a:pt x="140" y="22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6" y="20"/>
                  <a:pt x="146" y="20"/>
                  <a:pt x="146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22"/>
                  <a:pt x="147" y="22"/>
                  <a:pt x="147" y="22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2" y="18"/>
                  <a:pt x="152" y="18"/>
                  <a:pt x="152" y="18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8" y="8"/>
                  <a:pt x="158" y="8"/>
                  <a:pt x="158" y="8"/>
                </a:cubicBezTo>
                <a:cubicBezTo>
                  <a:pt x="158" y="8"/>
                  <a:pt x="159" y="8"/>
                  <a:pt x="159" y="7"/>
                </a:cubicBezTo>
                <a:cubicBezTo>
                  <a:pt x="159" y="7"/>
                  <a:pt x="159" y="7"/>
                  <a:pt x="159" y="7"/>
                </a:cubicBezTo>
                <a:cubicBezTo>
                  <a:pt x="159" y="7"/>
                  <a:pt x="159" y="7"/>
                  <a:pt x="159" y="7"/>
                </a:cubicBezTo>
                <a:cubicBezTo>
                  <a:pt x="159" y="7"/>
                  <a:pt x="159" y="6"/>
                  <a:pt x="159" y="6"/>
                </a:cubicBezTo>
                <a:cubicBezTo>
                  <a:pt x="159" y="6"/>
                  <a:pt x="160" y="6"/>
                  <a:pt x="160" y="7"/>
                </a:cubicBezTo>
                <a:cubicBezTo>
                  <a:pt x="161" y="7"/>
                  <a:pt x="161" y="8"/>
                  <a:pt x="161" y="8"/>
                </a:cubicBezTo>
                <a:cubicBezTo>
                  <a:pt x="161" y="9"/>
                  <a:pt x="161" y="9"/>
                  <a:pt x="161" y="10"/>
                </a:cubicBezTo>
                <a:cubicBezTo>
                  <a:pt x="161" y="10"/>
                  <a:pt x="161" y="10"/>
                  <a:pt x="162" y="11"/>
                </a:cubicBezTo>
                <a:cubicBezTo>
                  <a:pt x="162" y="10"/>
                  <a:pt x="162" y="10"/>
                  <a:pt x="162" y="10"/>
                </a:cubicBezTo>
                <a:cubicBezTo>
                  <a:pt x="162" y="11"/>
                  <a:pt x="162" y="13"/>
                  <a:pt x="162" y="14"/>
                </a:cubicBezTo>
                <a:cubicBezTo>
                  <a:pt x="162" y="15"/>
                  <a:pt x="163" y="16"/>
                  <a:pt x="163" y="17"/>
                </a:cubicBezTo>
                <a:cubicBezTo>
                  <a:pt x="163" y="17"/>
                  <a:pt x="163" y="17"/>
                  <a:pt x="164" y="18"/>
                </a:cubicBezTo>
                <a:cubicBezTo>
                  <a:pt x="164" y="18"/>
                  <a:pt x="164" y="19"/>
                  <a:pt x="164" y="19"/>
                </a:cubicBezTo>
                <a:cubicBezTo>
                  <a:pt x="164" y="20"/>
                  <a:pt x="165" y="21"/>
                  <a:pt x="165" y="22"/>
                </a:cubicBezTo>
                <a:cubicBezTo>
                  <a:pt x="165" y="23"/>
                  <a:pt x="166" y="24"/>
                  <a:pt x="166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8" y="24"/>
                  <a:pt x="169" y="24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70" y="25"/>
                  <a:pt x="170" y="26"/>
                  <a:pt x="170" y="26"/>
                </a:cubicBezTo>
                <a:cubicBezTo>
                  <a:pt x="171" y="26"/>
                  <a:pt x="171" y="27"/>
                  <a:pt x="170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28"/>
                  <a:pt x="170" y="28"/>
                  <a:pt x="169" y="28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0" y="29"/>
                  <a:pt x="170" y="30"/>
                  <a:pt x="170" y="30"/>
                </a:cubicBezTo>
                <a:cubicBezTo>
                  <a:pt x="170" y="30"/>
                  <a:pt x="170" y="30"/>
                  <a:pt x="170" y="30"/>
                </a:cubicBezTo>
                <a:cubicBezTo>
                  <a:pt x="170" y="30"/>
                  <a:pt x="170" y="30"/>
                  <a:pt x="169" y="30"/>
                </a:cubicBezTo>
                <a:cubicBezTo>
                  <a:pt x="169" y="30"/>
                  <a:pt x="169" y="30"/>
                  <a:pt x="168" y="30"/>
                </a:cubicBezTo>
                <a:cubicBezTo>
                  <a:pt x="168" y="30"/>
                  <a:pt x="168" y="31"/>
                  <a:pt x="168" y="31"/>
                </a:cubicBezTo>
                <a:cubicBezTo>
                  <a:pt x="168" y="31"/>
                  <a:pt x="168" y="31"/>
                  <a:pt x="168" y="31"/>
                </a:cubicBezTo>
                <a:cubicBezTo>
                  <a:pt x="168" y="31"/>
                  <a:pt x="167" y="32"/>
                  <a:pt x="167" y="32"/>
                </a:cubicBezTo>
                <a:cubicBezTo>
                  <a:pt x="167" y="32"/>
                  <a:pt x="166" y="33"/>
                  <a:pt x="166" y="33"/>
                </a:cubicBezTo>
                <a:cubicBezTo>
                  <a:pt x="166" y="34"/>
                  <a:pt x="165" y="35"/>
                  <a:pt x="165" y="35"/>
                </a:cubicBezTo>
                <a:cubicBezTo>
                  <a:pt x="164" y="35"/>
                  <a:pt x="164" y="35"/>
                  <a:pt x="164" y="36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62" y="37"/>
                  <a:pt x="162" y="37"/>
                  <a:pt x="162" y="37"/>
                </a:cubicBezTo>
                <a:cubicBezTo>
                  <a:pt x="161" y="38"/>
                  <a:pt x="161" y="38"/>
                  <a:pt x="161" y="38"/>
                </a:cubicBezTo>
                <a:cubicBezTo>
                  <a:pt x="160" y="39"/>
                  <a:pt x="160" y="39"/>
                  <a:pt x="160" y="39"/>
                </a:cubicBezTo>
                <a:cubicBezTo>
                  <a:pt x="161" y="39"/>
                  <a:pt x="161" y="39"/>
                  <a:pt x="161" y="39"/>
                </a:cubicBezTo>
                <a:cubicBezTo>
                  <a:pt x="161" y="39"/>
                  <a:pt x="161" y="39"/>
                  <a:pt x="161" y="38"/>
                </a:cubicBezTo>
                <a:cubicBezTo>
                  <a:pt x="161" y="38"/>
                  <a:pt x="162" y="38"/>
                  <a:pt x="162" y="3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62" y="39"/>
                  <a:pt x="161" y="39"/>
                  <a:pt x="161" y="39"/>
                </a:cubicBezTo>
                <a:cubicBezTo>
                  <a:pt x="161" y="40"/>
                  <a:pt x="161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59" y="41"/>
                  <a:pt x="159" y="41"/>
                </a:cubicBezTo>
                <a:cubicBezTo>
                  <a:pt x="159" y="41"/>
                  <a:pt x="159" y="41"/>
                  <a:pt x="158" y="41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3"/>
                  <a:pt x="158" y="43"/>
                  <a:pt x="158" y="44"/>
                </a:cubicBezTo>
                <a:cubicBezTo>
                  <a:pt x="158" y="44"/>
                  <a:pt x="158" y="44"/>
                  <a:pt x="158" y="43"/>
                </a:cubicBezTo>
                <a:cubicBezTo>
                  <a:pt x="158" y="43"/>
                  <a:pt x="159" y="42"/>
                  <a:pt x="159" y="42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60" y="41"/>
                  <a:pt x="160" y="41"/>
                  <a:pt x="161" y="41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42"/>
                  <a:pt x="161" y="42"/>
                  <a:pt x="161" y="43"/>
                </a:cubicBezTo>
                <a:cubicBezTo>
                  <a:pt x="161" y="43"/>
                  <a:pt x="161" y="44"/>
                  <a:pt x="160" y="44"/>
                </a:cubicBezTo>
                <a:cubicBezTo>
                  <a:pt x="160" y="44"/>
                  <a:pt x="160" y="45"/>
                  <a:pt x="160" y="45"/>
                </a:cubicBezTo>
                <a:cubicBezTo>
                  <a:pt x="160" y="45"/>
                  <a:pt x="160" y="45"/>
                  <a:pt x="159" y="46"/>
                </a:cubicBezTo>
                <a:cubicBezTo>
                  <a:pt x="159" y="46"/>
                  <a:pt x="158" y="46"/>
                  <a:pt x="158" y="47"/>
                </a:cubicBezTo>
                <a:cubicBezTo>
                  <a:pt x="158" y="47"/>
                  <a:pt x="157" y="47"/>
                  <a:pt x="157" y="47"/>
                </a:cubicBezTo>
                <a:cubicBezTo>
                  <a:pt x="157" y="47"/>
                  <a:pt x="157" y="47"/>
                  <a:pt x="156" y="47"/>
                </a:cubicBezTo>
                <a:cubicBezTo>
                  <a:pt x="156" y="47"/>
                  <a:pt x="155" y="47"/>
                  <a:pt x="155" y="47"/>
                </a:cubicBezTo>
                <a:cubicBezTo>
                  <a:pt x="154" y="47"/>
                  <a:pt x="153" y="48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8"/>
                  <a:pt x="151" y="48"/>
                </a:cubicBezTo>
                <a:cubicBezTo>
                  <a:pt x="151" y="48"/>
                  <a:pt x="150" y="48"/>
                  <a:pt x="150" y="48"/>
                </a:cubicBezTo>
                <a:cubicBezTo>
                  <a:pt x="149" y="48"/>
                  <a:pt x="149" y="49"/>
                  <a:pt x="148" y="49"/>
                </a:cubicBezTo>
                <a:cubicBezTo>
                  <a:pt x="147" y="49"/>
                  <a:pt x="147" y="49"/>
                  <a:pt x="147" y="49"/>
                </a:cubicBezTo>
                <a:cubicBezTo>
                  <a:pt x="146" y="49"/>
                  <a:pt x="146" y="50"/>
                  <a:pt x="146" y="50"/>
                </a:cubicBezTo>
                <a:cubicBezTo>
                  <a:pt x="145" y="50"/>
                  <a:pt x="143" y="50"/>
                  <a:pt x="142" y="51"/>
                </a:cubicBezTo>
                <a:cubicBezTo>
                  <a:pt x="142" y="51"/>
                  <a:pt x="142" y="51"/>
                  <a:pt x="141" y="52"/>
                </a:cubicBezTo>
                <a:cubicBezTo>
                  <a:pt x="141" y="52"/>
                  <a:pt x="141" y="52"/>
                  <a:pt x="140" y="52"/>
                </a:cubicBezTo>
                <a:cubicBezTo>
                  <a:pt x="140" y="52"/>
                  <a:pt x="141" y="52"/>
                  <a:pt x="141" y="52"/>
                </a:cubicBezTo>
                <a:cubicBezTo>
                  <a:pt x="140" y="52"/>
                  <a:pt x="139" y="52"/>
                  <a:pt x="139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39" y="53"/>
                  <a:pt x="139" y="54"/>
                  <a:pt x="138" y="54"/>
                </a:cubicBezTo>
                <a:cubicBezTo>
                  <a:pt x="138" y="54"/>
                  <a:pt x="138" y="54"/>
                  <a:pt x="137" y="54"/>
                </a:cubicBezTo>
                <a:cubicBezTo>
                  <a:pt x="137" y="54"/>
                  <a:pt x="136" y="53"/>
                  <a:pt x="137" y="53"/>
                </a:cubicBezTo>
                <a:cubicBezTo>
                  <a:pt x="137" y="53"/>
                  <a:pt x="137" y="53"/>
                  <a:pt x="138" y="52"/>
                </a:cubicBezTo>
                <a:cubicBezTo>
                  <a:pt x="137" y="52"/>
                  <a:pt x="136" y="51"/>
                  <a:pt x="135" y="52"/>
                </a:cubicBezTo>
                <a:cubicBezTo>
                  <a:pt x="136" y="51"/>
                  <a:pt x="135" y="51"/>
                  <a:pt x="135" y="51"/>
                </a:cubicBezTo>
                <a:cubicBezTo>
                  <a:pt x="134" y="51"/>
                  <a:pt x="134" y="51"/>
                  <a:pt x="133" y="51"/>
                </a:cubicBezTo>
                <a:cubicBezTo>
                  <a:pt x="133" y="51"/>
                  <a:pt x="134" y="52"/>
                  <a:pt x="134" y="52"/>
                </a:cubicBezTo>
                <a:cubicBezTo>
                  <a:pt x="135" y="52"/>
                  <a:pt x="135" y="52"/>
                  <a:pt x="136" y="52"/>
                </a:cubicBezTo>
                <a:cubicBezTo>
                  <a:pt x="136" y="52"/>
                  <a:pt x="135" y="53"/>
                  <a:pt x="135" y="53"/>
                </a:cubicBezTo>
                <a:cubicBezTo>
                  <a:pt x="134" y="53"/>
                  <a:pt x="134" y="53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1"/>
                  <a:pt x="130" y="51"/>
                </a:cubicBezTo>
                <a:cubicBezTo>
                  <a:pt x="130" y="50"/>
                  <a:pt x="129" y="50"/>
                  <a:pt x="128" y="50"/>
                </a:cubicBezTo>
                <a:cubicBezTo>
                  <a:pt x="128" y="50"/>
                  <a:pt x="128" y="50"/>
                  <a:pt x="128" y="50"/>
                </a:cubicBezTo>
                <a:cubicBezTo>
                  <a:pt x="128" y="50"/>
                  <a:pt x="128" y="50"/>
                  <a:pt x="128" y="50"/>
                </a:cubicBezTo>
                <a:cubicBezTo>
                  <a:pt x="128" y="51"/>
                  <a:pt x="127" y="51"/>
                  <a:pt x="127" y="50"/>
                </a:cubicBezTo>
                <a:cubicBezTo>
                  <a:pt x="127" y="50"/>
                  <a:pt x="127" y="50"/>
                  <a:pt x="127" y="50"/>
                </a:cubicBezTo>
                <a:cubicBezTo>
                  <a:pt x="127" y="50"/>
                  <a:pt x="127" y="50"/>
                  <a:pt x="126" y="50"/>
                </a:cubicBezTo>
                <a:cubicBezTo>
                  <a:pt x="126" y="50"/>
                  <a:pt x="125" y="50"/>
                  <a:pt x="125" y="51"/>
                </a:cubicBezTo>
                <a:cubicBezTo>
                  <a:pt x="126" y="51"/>
                  <a:pt x="126" y="51"/>
                  <a:pt x="126" y="52"/>
                </a:cubicBezTo>
                <a:cubicBezTo>
                  <a:pt x="126" y="52"/>
                  <a:pt x="125" y="52"/>
                  <a:pt x="125" y="53"/>
                </a:cubicBezTo>
                <a:cubicBezTo>
                  <a:pt x="125" y="53"/>
                  <a:pt x="124" y="54"/>
                  <a:pt x="124" y="54"/>
                </a:cubicBezTo>
                <a:cubicBezTo>
                  <a:pt x="124" y="53"/>
                  <a:pt x="125" y="53"/>
                  <a:pt x="125" y="52"/>
                </a:cubicBezTo>
                <a:cubicBezTo>
                  <a:pt x="125" y="52"/>
                  <a:pt x="124" y="52"/>
                  <a:pt x="124" y="52"/>
                </a:cubicBezTo>
                <a:cubicBezTo>
                  <a:pt x="123" y="52"/>
                  <a:pt x="123" y="53"/>
                  <a:pt x="123" y="53"/>
                </a:cubicBezTo>
                <a:cubicBezTo>
                  <a:pt x="122" y="53"/>
                  <a:pt x="122" y="54"/>
                  <a:pt x="123" y="55"/>
                </a:cubicBezTo>
                <a:cubicBezTo>
                  <a:pt x="122" y="55"/>
                  <a:pt x="121" y="55"/>
                  <a:pt x="120" y="55"/>
                </a:cubicBezTo>
                <a:cubicBezTo>
                  <a:pt x="119" y="55"/>
                  <a:pt x="119" y="54"/>
                  <a:pt x="118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5" y="56"/>
                  <a:pt x="114" y="57"/>
                  <a:pt x="112" y="58"/>
                </a:cubicBezTo>
                <a:cubicBezTo>
                  <a:pt x="114" y="57"/>
                  <a:pt x="116" y="57"/>
                  <a:pt x="116" y="55"/>
                </a:cubicBezTo>
                <a:cubicBezTo>
                  <a:pt x="116" y="55"/>
                  <a:pt x="117" y="55"/>
                  <a:pt x="117" y="55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5"/>
                  <a:pt x="118" y="55"/>
                  <a:pt x="118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5"/>
                  <a:pt x="118" y="55"/>
                  <a:pt x="118" y="56"/>
                </a:cubicBezTo>
                <a:cubicBezTo>
                  <a:pt x="118" y="56"/>
                  <a:pt x="119" y="56"/>
                  <a:pt x="119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6"/>
                  <a:pt x="121" y="56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6"/>
                  <a:pt x="122" y="56"/>
                  <a:pt x="122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122" y="56"/>
                  <a:pt x="123" y="56"/>
                  <a:pt x="123" y="5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5"/>
                  <a:pt x="124" y="54"/>
                  <a:pt x="124" y="54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7" y="52"/>
                  <a:pt x="127" y="52"/>
                  <a:pt x="128" y="52"/>
                </a:cubicBezTo>
                <a:cubicBezTo>
                  <a:pt x="128" y="51"/>
                  <a:pt x="129" y="51"/>
                  <a:pt x="129" y="51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30" y="51"/>
                  <a:pt x="130" y="51"/>
                  <a:pt x="130" y="52"/>
                </a:cubicBezTo>
                <a:cubicBezTo>
                  <a:pt x="130" y="52"/>
                  <a:pt x="130" y="52"/>
                  <a:pt x="130" y="53"/>
                </a:cubicBezTo>
                <a:cubicBezTo>
                  <a:pt x="130" y="52"/>
                  <a:pt x="130" y="53"/>
                  <a:pt x="131" y="53"/>
                </a:cubicBezTo>
                <a:cubicBezTo>
                  <a:pt x="131" y="53"/>
                  <a:pt x="131" y="53"/>
                  <a:pt x="132" y="53"/>
                </a:cubicBezTo>
                <a:cubicBezTo>
                  <a:pt x="132" y="53"/>
                  <a:pt x="133" y="53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5"/>
                  <a:pt x="134" y="55"/>
                  <a:pt x="134" y="56"/>
                </a:cubicBezTo>
                <a:cubicBezTo>
                  <a:pt x="133" y="56"/>
                  <a:pt x="133" y="57"/>
                  <a:pt x="133" y="57"/>
                </a:cubicBezTo>
                <a:cubicBezTo>
                  <a:pt x="133" y="58"/>
                  <a:pt x="133" y="59"/>
                  <a:pt x="132" y="60"/>
                </a:cubicBezTo>
                <a:cubicBezTo>
                  <a:pt x="132" y="62"/>
                  <a:pt x="131" y="64"/>
                  <a:pt x="130" y="65"/>
                </a:cubicBezTo>
                <a:cubicBezTo>
                  <a:pt x="130" y="65"/>
                  <a:pt x="130" y="65"/>
                  <a:pt x="130" y="66"/>
                </a:cubicBezTo>
                <a:cubicBezTo>
                  <a:pt x="131" y="65"/>
                  <a:pt x="132" y="63"/>
                  <a:pt x="132" y="62"/>
                </a:cubicBezTo>
                <a:cubicBezTo>
                  <a:pt x="133" y="61"/>
                  <a:pt x="133" y="60"/>
                  <a:pt x="133" y="60"/>
                </a:cubicBezTo>
                <a:cubicBezTo>
                  <a:pt x="134" y="58"/>
                  <a:pt x="135" y="57"/>
                  <a:pt x="135" y="55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7" y="55"/>
                  <a:pt x="137" y="55"/>
                  <a:pt x="138" y="55"/>
                </a:cubicBezTo>
                <a:cubicBezTo>
                  <a:pt x="138" y="55"/>
                  <a:pt x="138" y="55"/>
                  <a:pt x="138" y="55"/>
                </a:cubicBezTo>
                <a:cubicBezTo>
                  <a:pt x="138" y="55"/>
                  <a:pt x="139" y="54"/>
                  <a:pt x="139" y="54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5"/>
                  <a:pt x="140" y="54"/>
                  <a:pt x="141" y="54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41" y="55"/>
                  <a:pt x="141" y="54"/>
                  <a:pt x="141" y="54"/>
                </a:cubicBezTo>
                <a:cubicBezTo>
                  <a:pt x="141" y="54"/>
                  <a:pt x="141" y="54"/>
                  <a:pt x="141" y="54"/>
                </a:cubicBezTo>
                <a:cubicBezTo>
                  <a:pt x="141" y="54"/>
                  <a:pt x="141" y="54"/>
                  <a:pt x="142" y="53"/>
                </a:cubicBezTo>
                <a:cubicBezTo>
                  <a:pt x="142" y="53"/>
                  <a:pt x="143" y="53"/>
                  <a:pt x="143" y="53"/>
                </a:cubicBezTo>
                <a:cubicBezTo>
                  <a:pt x="143" y="53"/>
                  <a:pt x="143" y="52"/>
                  <a:pt x="144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3" y="52"/>
                  <a:pt x="143" y="52"/>
                  <a:pt x="142" y="52"/>
                </a:cubicBezTo>
                <a:cubicBezTo>
                  <a:pt x="143" y="51"/>
                  <a:pt x="144" y="51"/>
                  <a:pt x="145" y="51"/>
                </a:cubicBezTo>
                <a:cubicBezTo>
                  <a:pt x="146" y="50"/>
                  <a:pt x="147" y="50"/>
                  <a:pt x="148" y="50"/>
                </a:cubicBezTo>
                <a:cubicBezTo>
                  <a:pt x="148" y="50"/>
                  <a:pt x="148" y="50"/>
                  <a:pt x="149" y="50"/>
                </a:cubicBezTo>
                <a:cubicBezTo>
                  <a:pt x="149" y="49"/>
                  <a:pt x="149" y="49"/>
                  <a:pt x="149" y="49"/>
                </a:cubicBezTo>
                <a:cubicBezTo>
                  <a:pt x="150" y="49"/>
                  <a:pt x="151" y="49"/>
                  <a:pt x="151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8"/>
                  <a:pt x="153" y="48"/>
                </a:cubicBezTo>
                <a:cubicBezTo>
                  <a:pt x="153" y="48"/>
                  <a:pt x="153" y="48"/>
                  <a:pt x="154" y="48"/>
                </a:cubicBezTo>
                <a:cubicBezTo>
                  <a:pt x="154" y="48"/>
                  <a:pt x="154" y="48"/>
                  <a:pt x="154" y="49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4" y="50"/>
                  <a:pt x="154" y="51"/>
                  <a:pt x="154" y="51"/>
                </a:cubicBezTo>
                <a:cubicBezTo>
                  <a:pt x="154" y="51"/>
                  <a:pt x="154" y="51"/>
                  <a:pt x="154" y="51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5" y="55"/>
                </a:cubicBezTo>
                <a:cubicBezTo>
                  <a:pt x="156" y="55"/>
                  <a:pt x="155" y="56"/>
                  <a:pt x="155" y="57"/>
                </a:cubicBezTo>
                <a:cubicBezTo>
                  <a:pt x="155" y="57"/>
                  <a:pt x="155" y="57"/>
                  <a:pt x="156" y="57"/>
                </a:cubicBezTo>
                <a:cubicBezTo>
                  <a:pt x="156" y="57"/>
                  <a:pt x="156" y="57"/>
                  <a:pt x="156" y="58"/>
                </a:cubicBezTo>
                <a:cubicBezTo>
                  <a:pt x="156" y="58"/>
                  <a:pt x="156" y="58"/>
                  <a:pt x="157" y="58"/>
                </a:cubicBezTo>
                <a:cubicBezTo>
                  <a:pt x="157" y="58"/>
                  <a:pt x="156" y="57"/>
                  <a:pt x="156" y="57"/>
                </a:cubicBezTo>
                <a:cubicBezTo>
                  <a:pt x="156" y="57"/>
                  <a:pt x="156" y="57"/>
                  <a:pt x="156" y="57"/>
                </a:cubicBezTo>
                <a:cubicBezTo>
                  <a:pt x="156" y="57"/>
                  <a:pt x="156" y="56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5"/>
                  <a:pt x="156" y="54"/>
                  <a:pt x="155" y="54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2"/>
                  <a:pt x="154" y="51"/>
                  <a:pt x="154" y="51"/>
                </a:cubicBezTo>
                <a:cubicBezTo>
                  <a:pt x="154" y="50"/>
                  <a:pt x="154" y="49"/>
                  <a:pt x="155" y="49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48"/>
                  <a:pt x="156" y="48"/>
                  <a:pt x="156" y="48"/>
                </a:cubicBezTo>
                <a:cubicBezTo>
                  <a:pt x="156" y="48"/>
                  <a:pt x="157" y="48"/>
                  <a:pt x="157" y="48"/>
                </a:cubicBezTo>
                <a:cubicBezTo>
                  <a:pt x="158" y="47"/>
                  <a:pt x="159" y="47"/>
                  <a:pt x="159" y="47"/>
                </a:cubicBezTo>
                <a:cubicBezTo>
                  <a:pt x="159" y="46"/>
                  <a:pt x="160" y="46"/>
                  <a:pt x="160" y="46"/>
                </a:cubicBezTo>
                <a:cubicBezTo>
                  <a:pt x="160" y="46"/>
                  <a:pt x="160" y="46"/>
                  <a:pt x="161" y="46"/>
                </a:cubicBezTo>
                <a:cubicBezTo>
                  <a:pt x="161" y="45"/>
                  <a:pt x="161" y="45"/>
                  <a:pt x="160" y="45"/>
                </a:cubicBezTo>
                <a:cubicBezTo>
                  <a:pt x="160" y="45"/>
                  <a:pt x="161" y="44"/>
                  <a:pt x="161" y="44"/>
                </a:cubicBezTo>
                <a:cubicBezTo>
                  <a:pt x="161" y="45"/>
                  <a:pt x="161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4"/>
                  <a:pt x="162" y="45"/>
                </a:cubicBezTo>
                <a:cubicBezTo>
                  <a:pt x="162" y="45"/>
                  <a:pt x="162" y="44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2"/>
                  <a:pt x="162" y="43"/>
                  <a:pt x="162" y="42"/>
                </a:cubicBezTo>
                <a:cubicBezTo>
                  <a:pt x="162" y="42"/>
                  <a:pt x="162" y="42"/>
                  <a:pt x="162" y="42"/>
                </a:cubicBezTo>
                <a:cubicBezTo>
                  <a:pt x="163" y="41"/>
                  <a:pt x="163" y="41"/>
                  <a:pt x="163" y="40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3" y="41"/>
                  <a:pt x="163" y="41"/>
                  <a:pt x="164" y="41"/>
                </a:cubicBezTo>
                <a:cubicBezTo>
                  <a:pt x="164" y="42"/>
                  <a:pt x="164" y="43"/>
                  <a:pt x="164" y="44"/>
                </a:cubicBezTo>
                <a:cubicBezTo>
                  <a:pt x="164" y="43"/>
                  <a:pt x="164" y="42"/>
                  <a:pt x="164" y="41"/>
                </a:cubicBezTo>
                <a:cubicBezTo>
                  <a:pt x="165" y="41"/>
                  <a:pt x="165" y="40"/>
                  <a:pt x="165" y="40"/>
                </a:cubicBezTo>
                <a:cubicBezTo>
                  <a:pt x="165" y="40"/>
                  <a:pt x="165" y="39"/>
                  <a:pt x="165" y="39"/>
                </a:cubicBezTo>
                <a:cubicBezTo>
                  <a:pt x="165" y="39"/>
                  <a:pt x="166" y="39"/>
                  <a:pt x="166" y="39"/>
                </a:cubicBezTo>
                <a:cubicBezTo>
                  <a:pt x="166" y="39"/>
                  <a:pt x="166" y="38"/>
                  <a:pt x="166" y="38"/>
                </a:cubicBezTo>
                <a:cubicBezTo>
                  <a:pt x="167" y="38"/>
                  <a:pt x="167" y="38"/>
                  <a:pt x="168" y="38"/>
                </a:cubicBezTo>
                <a:cubicBezTo>
                  <a:pt x="169" y="38"/>
                  <a:pt x="170" y="38"/>
                  <a:pt x="172" y="39"/>
                </a:cubicBezTo>
                <a:cubicBezTo>
                  <a:pt x="172" y="39"/>
                  <a:pt x="172" y="39"/>
                  <a:pt x="173" y="39"/>
                </a:cubicBezTo>
                <a:cubicBezTo>
                  <a:pt x="174" y="38"/>
                  <a:pt x="175" y="38"/>
                  <a:pt x="176" y="38"/>
                </a:cubicBezTo>
                <a:cubicBezTo>
                  <a:pt x="177" y="38"/>
                  <a:pt x="177" y="38"/>
                  <a:pt x="177" y="39"/>
                </a:cubicBezTo>
                <a:cubicBezTo>
                  <a:pt x="177" y="39"/>
                  <a:pt x="177" y="39"/>
                  <a:pt x="177" y="39"/>
                </a:cubicBezTo>
                <a:cubicBezTo>
                  <a:pt x="177" y="39"/>
                  <a:pt x="178" y="39"/>
                  <a:pt x="178" y="39"/>
                </a:cubicBezTo>
                <a:cubicBezTo>
                  <a:pt x="179" y="39"/>
                  <a:pt x="180" y="39"/>
                  <a:pt x="181" y="39"/>
                </a:cubicBezTo>
                <a:cubicBezTo>
                  <a:pt x="181" y="40"/>
                  <a:pt x="180" y="40"/>
                  <a:pt x="180" y="41"/>
                </a:cubicBezTo>
                <a:cubicBezTo>
                  <a:pt x="180" y="42"/>
                  <a:pt x="180" y="42"/>
                  <a:pt x="180" y="43"/>
                </a:cubicBezTo>
                <a:cubicBezTo>
                  <a:pt x="180" y="44"/>
                  <a:pt x="179" y="44"/>
                  <a:pt x="179" y="45"/>
                </a:cubicBezTo>
                <a:cubicBezTo>
                  <a:pt x="178" y="46"/>
                  <a:pt x="178" y="47"/>
                  <a:pt x="178" y="47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6" y="48"/>
                  <a:pt x="175" y="48"/>
                  <a:pt x="175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48"/>
                  <a:pt x="174" y="48"/>
                  <a:pt x="173" y="48"/>
                </a:cubicBezTo>
                <a:cubicBezTo>
                  <a:pt x="173" y="48"/>
                  <a:pt x="173" y="48"/>
                  <a:pt x="173" y="49"/>
                </a:cubicBezTo>
                <a:cubicBezTo>
                  <a:pt x="174" y="49"/>
                  <a:pt x="174" y="49"/>
                  <a:pt x="173" y="49"/>
                </a:cubicBezTo>
                <a:cubicBezTo>
                  <a:pt x="173" y="49"/>
                  <a:pt x="173" y="49"/>
                  <a:pt x="172" y="49"/>
                </a:cubicBezTo>
                <a:cubicBezTo>
                  <a:pt x="172" y="49"/>
                  <a:pt x="172" y="50"/>
                  <a:pt x="172" y="50"/>
                </a:cubicBezTo>
                <a:cubicBezTo>
                  <a:pt x="171" y="50"/>
                  <a:pt x="171" y="50"/>
                  <a:pt x="170" y="50"/>
                </a:cubicBezTo>
                <a:cubicBezTo>
                  <a:pt x="170" y="50"/>
                  <a:pt x="169" y="50"/>
                  <a:pt x="168" y="50"/>
                </a:cubicBezTo>
                <a:cubicBezTo>
                  <a:pt x="168" y="50"/>
                  <a:pt x="167" y="50"/>
                  <a:pt x="166" y="50"/>
                </a:cubicBezTo>
                <a:cubicBezTo>
                  <a:pt x="166" y="50"/>
                  <a:pt x="165" y="50"/>
                  <a:pt x="165" y="50"/>
                </a:cubicBezTo>
                <a:cubicBezTo>
                  <a:pt x="165" y="50"/>
                  <a:pt x="165" y="50"/>
                  <a:pt x="165" y="50"/>
                </a:cubicBezTo>
                <a:cubicBezTo>
                  <a:pt x="164" y="50"/>
                  <a:pt x="164" y="50"/>
                  <a:pt x="163" y="51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5" y="50"/>
                  <a:pt x="165" y="50"/>
                  <a:pt x="165" y="50"/>
                </a:cubicBezTo>
                <a:cubicBezTo>
                  <a:pt x="166" y="50"/>
                  <a:pt x="166" y="51"/>
                  <a:pt x="166" y="51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168" y="51"/>
                  <a:pt x="168" y="50"/>
                  <a:pt x="169" y="50"/>
                </a:cubicBezTo>
                <a:cubicBezTo>
                  <a:pt x="169" y="50"/>
                  <a:pt x="170" y="50"/>
                  <a:pt x="170" y="50"/>
                </a:cubicBezTo>
                <a:cubicBezTo>
                  <a:pt x="170" y="50"/>
                  <a:pt x="171" y="50"/>
                  <a:pt x="171" y="51"/>
                </a:cubicBezTo>
                <a:cubicBezTo>
                  <a:pt x="171" y="51"/>
                  <a:pt x="172" y="51"/>
                  <a:pt x="172" y="50"/>
                </a:cubicBezTo>
                <a:cubicBezTo>
                  <a:pt x="172" y="50"/>
                  <a:pt x="172" y="50"/>
                  <a:pt x="173" y="50"/>
                </a:cubicBezTo>
                <a:cubicBezTo>
                  <a:pt x="173" y="50"/>
                  <a:pt x="173" y="50"/>
                  <a:pt x="173" y="50"/>
                </a:cubicBezTo>
                <a:cubicBezTo>
                  <a:pt x="173" y="50"/>
                  <a:pt x="174" y="50"/>
                  <a:pt x="174" y="50"/>
                </a:cubicBezTo>
                <a:cubicBezTo>
                  <a:pt x="174" y="49"/>
                  <a:pt x="174" y="49"/>
                  <a:pt x="175" y="50"/>
                </a:cubicBezTo>
                <a:cubicBezTo>
                  <a:pt x="174" y="51"/>
                  <a:pt x="174" y="52"/>
                  <a:pt x="174" y="53"/>
                </a:cubicBezTo>
                <a:cubicBezTo>
                  <a:pt x="174" y="54"/>
                  <a:pt x="174" y="54"/>
                  <a:pt x="173" y="54"/>
                </a:cubicBezTo>
                <a:cubicBezTo>
                  <a:pt x="173" y="55"/>
                  <a:pt x="172" y="55"/>
                  <a:pt x="172" y="56"/>
                </a:cubicBezTo>
                <a:cubicBezTo>
                  <a:pt x="172" y="56"/>
                  <a:pt x="171" y="57"/>
                  <a:pt x="172" y="57"/>
                </a:cubicBezTo>
                <a:cubicBezTo>
                  <a:pt x="172" y="57"/>
                  <a:pt x="172" y="58"/>
                  <a:pt x="172" y="58"/>
                </a:cubicBezTo>
                <a:cubicBezTo>
                  <a:pt x="172" y="59"/>
                  <a:pt x="172" y="59"/>
                  <a:pt x="172" y="60"/>
                </a:cubicBezTo>
                <a:cubicBezTo>
                  <a:pt x="172" y="60"/>
                  <a:pt x="172" y="60"/>
                  <a:pt x="172" y="60"/>
                </a:cubicBezTo>
                <a:cubicBezTo>
                  <a:pt x="172" y="59"/>
                  <a:pt x="172" y="59"/>
                  <a:pt x="172" y="58"/>
                </a:cubicBezTo>
                <a:cubicBezTo>
                  <a:pt x="172" y="57"/>
                  <a:pt x="172" y="56"/>
                  <a:pt x="172" y="56"/>
                </a:cubicBezTo>
                <a:cubicBezTo>
                  <a:pt x="172" y="56"/>
                  <a:pt x="173" y="56"/>
                  <a:pt x="173" y="55"/>
                </a:cubicBezTo>
                <a:cubicBezTo>
                  <a:pt x="173" y="55"/>
                  <a:pt x="174" y="55"/>
                  <a:pt x="174" y="55"/>
                </a:cubicBezTo>
                <a:cubicBezTo>
                  <a:pt x="174" y="55"/>
                  <a:pt x="174" y="54"/>
                  <a:pt x="174" y="54"/>
                </a:cubicBezTo>
                <a:cubicBezTo>
                  <a:pt x="174" y="52"/>
                  <a:pt x="176" y="50"/>
                  <a:pt x="177" y="49"/>
                </a:cubicBezTo>
                <a:cubicBezTo>
                  <a:pt x="177" y="49"/>
                  <a:pt x="177" y="48"/>
                  <a:pt x="177" y="48"/>
                </a:cubicBezTo>
                <a:cubicBezTo>
                  <a:pt x="177" y="48"/>
                  <a:pt x="177" y="48"/>
                  <a:pt x="177" y="49"/>
                </a:cubicBezTo>
                <a:cubicBezTo>
                  <a:pt x="177" y="49"/>
                  <a:pt x="177" y="49"/>
                  <a:pt x="177" y="49"/>
                </a:cubicBezTo>
                <a:cubicBezTo>
                  <a:pt x="177" y="49"/>
                  <a:pt x="177" y="49"/>
                  <a:pt x="177" y="50"/>
                </a:cubicBezTo>
                <a:cubicBezTo>
                  <a:pt x="177" y="50"/>
                  <a:pt x="176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7" y="50"/>
                  <a:pt x="178" y="49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79" y="48"/>
                  <a:pt x="179" y="48"/>
                  <a:pt x="179" y="47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0" y="48"/>
                  <a:pt x="180" y="48"/>
                  <a:pt x="181" y="48"/>
                </a:cubicBezTo>
                <a:cubicBezTo>
                  <a:pt x="181" y="47"/>
                  <a:pt x="181" y="47"/>
                  <a:pt x="180" y="47"/>
                </a:cubicBezTo>
                <a:cubicBezTo>
                  <a:pt x="180" y="47"/>
                  <a:pt x="180" y="47"/>
                  <a:pt x="180" y="46"/>
                </a:cubicBezTo>
                <a:cubicBezTo>
                  <a:pt x="180" y="46"/>
                  <a:pt x="181" y="46"/>
                  <a:pt x="181" y="46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1" y="46"/>
                  <a:pt x="181" y="45"/>
                  <a:pt x="181" y="45"/>
                </a:cubicBezTo>
                <a:cubicBezTo>
                  <a:pt x="181" y="45"/>
                  <a:pt x="181" y="45"/>
                  <a:pt x="181" y="45"/>
                </a:cubicBezTo>
                <a:cubicBezTo>
                  <a:pt x="181" y="45"/>
                  <a:pt x="182" y="45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3"/>
                  <a:pt x="182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3"/>
                  <a:pt x="182" y="44"/>
                </a:cubicBezTo>
                <a:cubicBezTo>
                  <a:pt x="182" y="44"/>
                  <a:pt x="183" y="44"/>
                  <a:pt x="183" y="44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4" y="42"/>
                </a:cubicBezTo>
                <a:cubicBezTo>
                  <a:pt x="184" y="42"/>
                  <a:pt x="184" y="42"/>
                  <a:pt x="184" y="42"/>
                </a:cubicBezTo>
                <a:cubicBezTo>
                  <a:pt x="184" y="41"/>
                  <a:pt x="185" y="41"/>
                  <a:pt x="185" y="41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2"/>
                  <a:pt x="185" y="41"/>
                  <a:pt x="185" y="41"/>
                </a:cubicBezTo>
                <a:cubicBezTo>
                  <a:pt x="185" y="41"/>
                  <a:pt x="185" y="41"/>
                  <a:pt x="186" y="41"/>
                </a:cubicBezTo>
                <a:cubicBezTo>
                  <a:pt x="186" y="41"/>
                  <a:pt x="186" y="42"/>
                  <a:pt x="186" y="42"/>
                </a:cubicBezTo>
                <a:cubicBezTo>
                  <a:pt x="186" y="42"/>
                  <a:pt x="186" y="42"/>
                  <a:pt x="186" y="42"/>
                </a:cubicBezTo>
                <a:cubicBezTo>
                  <a:pt x="186" y="42"/>
                  <a:pt x="186" y="41"/>
                  <a:pt x="186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2"/>
                  <a:pt x="186" y="42"/>
                  <a:pt x="187" y="42"/>
                </a:cubicBezTo>
                <a:cubicBezTo>
                  <a:pt x="187" y="42"/>
                  <a:pt x="187" y="42"/>
                  <a:pt x="187" y="42"/>
                </a:cubicBezTo>
                <a:cubicBezTo>
                  <a:pt x="187" y="42"/>
                  <a:pt x="187" y="42"/>
                  <a:pt x="188" y="42"/>
                </a:cubicBezTo>
                <a:cubicBezTo>
                  <a:pt x="188" y="42"/>
                  <a:pt x="188" y="42"/>
                  <a:pt x="188" y="42"/>
                </a:cubicBezTo>
                <a:cubicBezTo>
                  <a:pt x="188" y="42"/>
                  <a:pt x="188" y="42"/>
                  <a:pt x="188" y="42"/>
                </a:cubicBezTo>
                <a:cubicBezTo>
                  <a:pt x="188" y="42"/>
                  <a:pt x="188" y="42"/>
                  <a:pt x="188" y="42"/>
                </a:cubicBezTo>
                <a:cubicBezTo>
                  <a:pt x="188" y="41"/>
                  <a:pt x="188" y="41"/>
                  <a:pt x="189" y="41"/>
                </a:cubicBezTo>
                <a:cubicBezTo>
                  <a:pt x="189" y="41"/>
                  <a:pt x="189" y="41"/>
                  <a:pt x="189" y="42"/>
                </a:cubicBezTo>
                <a:cubicBezTo>
                  <a:pt x="189" y="42"/>
                  <a:pt x="189" y="42"/>
                  <a:pt x="189" y="42"/>
                </a:cubicBezTo>
                <a:cubicBezTo>
                  <a:pt x="189" y="42"/>
                  <a:pt x="189" y="42"/>
                  <a:pt x="189" y="42"/>
                </a:cubicBezTo>
                <a:cubicBezTo>
                  <a:pt x="190" y="42"/>
                  <a:pt x="190" y="42"/>
                  <a:pt x="190" y="42"/>
                </a:cubicBezTo>
                <a:cubicBezTo>
                  <a:pt x="190" y="42"/>
                  <a:pt x="190" y="43"/>
                  <a:pt x="190" y="43"/>
                </a:cubicBezTo>
                <a:cubicBezTo>
                  <a:pt x="190" y="43"/>
                  <a:pt x="191" y="43"/>
                  <a:pt x="191" y="43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92" y="43"/>
                  <a:pt x="192" y="43"/>
                  <a:pt x="192" y="43"/>
                </a:cubicBezTo>
                <a:cubicBezTo>
                  <a:pt x="192" y="43"/>
                  <a:pt x="192" y="43"/>
                  <a:pt x="192" y="43"/>
                </a:cubicBezTo>
                <a:cubicBezTo>
                  <a:pt x="192" y="43"/>
                  <a:pt x="192" y="43"/>
                  <a:pt x="192" y="43"/>
                </a:cubicBezTo>
                <a:cubicBezTo>
                  <a:pt x="192" y="43"/>
                  <a:pt x="193" y="43"/>
                  <a:pt x="193" y="43"/>
                </a:cubicBezTo>
                <a:cubicBezTo>
                  <a:pt x="193" y="43"/>
                  <a:pt x="194" y="43"/>
                  <a:pt x="194" y="43"/>
                </a:cubicBezTo>
                <a:cubicBezTo>
                  <a:pt x="194" y="43"/>
                  <a:pt x="193" y="44"/>
                  <a:pt x="193" y="44"/>
                </a:cubicBezTo>
                <a:cubicBezTo>
                  <a:pt x="193" y="44"/>
                  <a:pt x="194" y="44"/>
                  <a:pt x="194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4" y="43"/>
                  <a:pt x="195" y="44"/>
                  <a:pt x="195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45"/>
                  <a:pt x="195" y="44"/>
                  <a:pt x="195" y="44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7" y="44"/>
                  <a:pt x="197" y="45"/>
                  <a:pt x="197" y="45"/>
                </a:cubicBezTo>
                <a:cubicBezTo>
                  <a:pt x="197" y="45"/>
                  <a:pt x="198" y="45"/>
                  <a:pt x="198" y="45"/>
                </a:cubicBezTo>
                <a:cubicBezTo>
                  <a:pt x="198" y="45"/>
                  <a:pt x="198" y="45"/>
                  <a:pt x="199" y="45"/>
                </a:cubicBezTo>
                <a:cubicBezTo>
                  <a:pt x="199" y="45"/>
                  <a:pt x="199" y="45"/>
                  <a:pt x="199" y="45"/>
                </a:cubicBezTo>
                <a:cubicBezTo>
                  <a:pt x="199" y="45"/>
                  <a:pt x="200" y="46"/>
                  <a:pt x="200" y="46"/>
                </a:cubicBezTo>
                <a:cubicBezTo>
                  <a:pt x="201" y="46"/>
                  <a:pt x="201" y="46"/>
                  <a:pt x="201" y="47"/>
                </a:cubicBezTo>
                <a:cubicBezTo>
                  <a:pt x="201" y="47"/>
                  <a:pt x="202" y="46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3" y="47"/>
                  <a:pt x="203" y="47"/>
                  <a:pt x="203" y="47"/>
                </a:cubicBezTo>
                <a:cubicBezTo>
                  <a:pt x="203" y="47"/>
                  <a:pt x="203" y="47"/>
                  <a:pt x="203" y="47"/>
                </a:cubicBezTo>
                <a:cubicBezTo>
                  <a:pt x="203" y="47"/>
                  <a:pt x="203" y="48"/>
                  <a:pt x="203" y="48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3" y="48"/>
                  <a:pt x="204" y="48"/>
                  <a:pt x="204" y="48"/>
                </a:cubicBezTo>
                <a:cubicBezTo>
                  <a:pt x="204" y="48"/>
                  <a:pt x="205" y="48"/>
                  <a:pt x="205" y="48"/>
                </a:cubicBezTo>
                <a:cubicBezTo>
                  <a:pt x="205" y="48"/>
                  <a:pt x="205" y="48"/>
                  <a:pt x="205" y="48"/>
                </a:cubicBezTo>
                <a:cubicBezTo>
                  <a:pt x="205" y="48"/>
                  <a:pt x="206" y="47"/>
                  <a:pt x="206" y="47"/>
                </a:cubicBezTo>
                <a:cubicBezTo>
                  <a:pt x="206" y="47"/>
                  <a:pt x="206" y="47"/>
                  <a:pt x="206" y="47"/>
                </a:cubicBezTo>
                <a:cubicBezTo>
                  <a:pt x="206" y="47"/>
                  <a:pt x="207" y="48"/>
                  <a:pt x="207" y="48"/>
                </a:cubicBezTo>
                <a:cubicBezTo>
                  <a:pt x="207" y="48"/>
                  <a:pt x="207" y="48"/>
                  <a:pt x="207" y="48"/>
                </a:cubicBezTo>
                <a:cubicBezTo>
                  <a:pt x="207" y="48"/>
                  <a:pt x="207" y="49"/>
                  <a:pt x="207" y="49"/>
                </a:cubicBezTo>
                <a:cubicBezTo>
                  <a:pt x="207" y="49"/>
                  <a:pt x="207" y="49"/>
                  <a:pt x="207" y="49"/>
                </a:cubicBezTo>
                <a:cubicBezTo>
                  <a:pt x="207" y="49"/>
                  <a:pt x="207" y="49"/>
                  <a:pt x="207" y="49"/>
                </a:cubicBezTo>
                <a:cubicBezTo>
                  <a:pt x="207" y="50"/>
                  <a:pt x="207" y="50"/>
                  <a:pt x="208" y="50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9" y="51"/>
                  <a:pt x="209" y="51"/>
                  <a:pt x="209" y="51"/>
                </a:cubicBezTo>
                <a:cubicBezTo>
                  <a:pt x="209" y="51"/>
                  <a:pt x="208" y="52"/>
                  <a:pt x="208" y="52"/>
                </a:cubicBezTo>
                <a:cubicBezTo>
                  <a:pt x="208" y="52"/>
                  <a:pt x="207" y="52"/>
                  <a:pt x="207" y="53"/>
                </a:cubicBezTo>
                <a:cubicBezTo>
                  <a:pt x="207" y="53"/>
                  <a:pt x="207" y="53"/>
                  <a:pt x="207" y="53"/>
                </a:cubicBezTo>
                <a:cubicBezTo>
                  <a:pt x="207" y="53"/>
                  <a:pt x="207" y="54"/>
                  <a:pt x="207" y="54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08" y="54"/>
                  <a:pt x="208" y="53"/>
                  <a:pt x="208" y="53"/>
                </a:cubicBezTo>
                <a:cubicBezTo>
                  <a:pt x="208" y="53"/>
                  <a:pt x="208" y="53"/>
                  <a:pt x="208" y="52"/>
                </a:cubicBezTo>
                <a:cubicBezTo>
                  <a:pt x="208" y="52"/>
                  <a:pt x="209" y="52"/>
                  <a:pt x="209" y="52"/>
                </a:cubicBezTo>
                <a:cubicBezTo>
                  <a:pt x="209" y="52"/>
                  <a:pt x="209" y="53"/>
                  <a:pt x="209" y="53"/>
                </a:cubicBezTo>
                <a:cubicBezTo>
                  <a:pt x="209" y="53"/>
                  <a:pt x="210" y="53"/>
                  <a:pt x="210" y="54"/>
                </a:cubicBezTo>
                <a:cubicBezTo>
                  <a:pt x="210" y="54"/>
                  <a:pt x="209" y="54"/>
                  <a:pt x="209" y="54"/>
                </a:cubicBezTo>
                <a:cubicBezTo>
                  <a:pt x="209" y="54"/>
                  <a:pt x="209" y="54"/>
                  <a:pt x="209" y="54"/>
                </a:cubicBezTo>
                <a:cubicBezTo>
                  <a:pt x="208" y="55"/>
                  <a:pt x="208" y="55"/>
                  <a:pt x="208" y="55"/>
                </a:cubicBezTo>
                <a:cubicBezTo>
                  <a:pt x="208" y="56"/>
                  <a:pt x="208" y="56"/>
                  <a:pt x="208" y="56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207" y="57"/>
                  <a:pt x="207" y="58"/>
                  <a:pt x="207" y="58"/>
                </a:cubicBezTo>
                <a:cubicBezTo>
                  <a:pt x="207" y="58"/>
                  <a:pt x="207" y="59"/>
                  <a:pt x="207" y="59"/>
                </a:cubicBezTo>
                <a:cubicBezTo>
                  <a:pt x="207" y="59"/>
                  <a:pt x="207" y="59"/>
                  <a:pt x="207" y="59"/>
                </a:cubicBezTo>
                <a:cubicBezTo>
                  <a:pt x="207" y="59"/>
                  <a:pt x="207" y="59"/>
                  <a:pt x="206" y="60"/>
                </a:cubicBezTo>
                <a:cubicBezTo>
                  <a:pt x="206" y="60"/>
                  <a:pt x="206" y="60"/>
                  <a:pt x="206" y="60"/>
                </a:cubicBezTo>
                <a:cubicBezTo>
                  <a:pt x="206" y="60"/>
                  <a:pt x="207" y="61"/>
                  <a:pt x="207" y="61"/>
                </a:cubicBezTo>
                <a:cubicBezTo>
                  <a:pt x="207" y="61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8" y="59"/>
                  <a:pt x="208" y="59"/>
                </a:cubicBezTo>
                <a:cubicBezTo>
                  <a:pt x="208" y="59"/>
                  <a:pt x="209" y="58"/>
                  <a:pt x="209" y="58"/>
                </a:cubicBezTo>
                <a:cubicBezTo>
                  <a:pt x="209" y="58"/>
                  <a:pt x="209" y="58"/>
                  <a:pt x="209" y="57"/>
                </a:cubicBezTo>
                <a:cubicBezTo>
                  <a:pt x="209" y="57"/>
                  <a:pt x="209" y="57"/>
                  <a:pt x="209" y="57"/>
                </a:cubicBezTo>
                <a:cubicBezTo>
                  <a:pt x="209" y="57"/>
                  <a:pt x="209" y="56"/>
                  <a:pt x="209" y="56"/>
                </a:cubicBezTo>
                <a:cubicBezTo>
                  <a:pt x="209" y="56"/>
                  <a:pt x="209" y="56"/>
                  <a:pt x="209" y="56"/>
                </a:cubicBezTo>
                <a:cubicBezTo>
                  <a:pt x="210" y="56"/>
                  <a:pt x="209" y="55"/>
                  <a:pt x="209" y="55"/>
                </a:cubicBezTo>
                <a:cubicBezTo>
                  <a:pt x="209" y="55"/>
                  <a:pt x="210" y="55"/>
                  <a:pt x="210" y="55"/>
                </a:cubicBezTo>
                <a:cubicBezTo>
                  <a:pt x="210" y="55"/>
                  <a:pt x="210" y="54"/>
                  <a:pt x="211" y="54"/>
                </a:cubicBezTo>
                <a:cubicBezTo>
                  <a:pt x="211" y="54"/>
                  <a:pt x="211" y="54"/>
                  <a:pt x="211" y="54"/>
                </a:cubicBezTo>
                <a:cubicBezTo>
                  <a:pt x="211" y="54"/>
                  <a:pt x="212" y="55"/>
                  <a:pt x="211" y="55"/>
                </a:cubicBezTo>
                <a:cubicBezTo>
                  <a:pt x="211" y="55"/>
                  <a:pt x="211" y="55"/>
                  <a:pt x="211" y="55"/>
                </a:cubicBezTo>
                <a:cubicBezTo>
                  <a:pt x="211" y="55"/>
                  <a:pt x="211" y="56"/>
                  <a:pt x="211" y="56"/>
                </a:cubicBezTo>
                <a:cubicBezTo>
                  <a:pt x="210" y="56"/>
                  <a:pt x="210" y="56"/>
                  <a:pt x="210" y="56"/>
                </a:cubicBezTo>
                <a:cubicBezTo>
                  <a:pt x="209" y="57"/>
                  <a:pt x="209" y="57"/>
                  <a:pt x="209" y="57"/>
                </a:cubicBezTo>
                <a:cubicBezTo>
                  <a:pt x="209" y="57"/>
                  <a:pt x="211" y="57"/>
                  <a:pt x="211" y="57"/>
                </a:cubicBezTo>
                <a:cubicBezTo>
                  <a:pt x="211" y="57"/>
                  <a:pt x="211" y="56"/>
                  <a:pt x="212" y="56"/>
                </a:cubicBezTo>
                <a:cubicBezTo>
                  <a:pt x="212" y="56"/>
                  <a:pt x="212" y="55"/>
                  <a:pt x="212" y="55"/>
                </a:cubicBezTo>
                <a:cubicBezTo>
                  <a:pt x="213" y="55"/>
                  <a:pt x="213" y="55"/>
                  <a:pt x="213" y="55"/>
                </a:cubicBezTo>
                <a:cubicBezTo>
                  <a:pt x="213" y="55"/>
                  <a:pt x="213" y="54"/>
                  <a:pt x="213" y="54"/>
                </a:cubicBezTo>
                <a:cubicBezTo>
                  <a:pt x="213" y="54"/>
                  <a:pt x="214" y="54"/>
                  <a:pt x="214" y="54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14" y="54"/>
                  <a:pt x="214" y="54"/>
                  <a:pt x="214" y="55"/>
                </a:cubicBezTo>
                <a:cubicBezTo>
                  <a:pt x="214" y="55"/>
                  <a:pt x="215" y="55"/>
                  <a:pt x="215" y="55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5"/>
                  <a:pt x="215" y="55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6" y="55"/>
                  <a:pt x="216" y="55"/>
                  <a:pt x="216" y="54"/>
                </a:cubicBezTo>
                <a:cubicBezTo>
                  <a:pt x="216" y="54"/>
                  <a:pt x="216" y="54"/>
                  <a:pt x="216" y="54"/>
                </a:cubicBezTo>
                <a:cubicBezTo>
                  <a:pt x="216" y="54"/>
                  <a:pt x="216" y="54"/>
                  <a:pt x="217" y="54"/>
                </a:cubicBezTo>
                <a:cubicBezTo>
                  <a:pt x="217" y="54"/>
                  <a:pt x="217" y="54"/>
                  <a:pt x="218" y="54"/>
                </a:cubicBezTo>
                <a:cubicBezTo>
                  <a:pt x="218" y="54"/>
                  <a:pt x="218" y="54"/>
                  <a:pt x="219" y="55"/>
                </a:cubicBezTo>
                <a:cubicBezTo>
                  <a:pt x="219" y="55"/>
                  <a:pt x="219" y="55"/>
                  <a:pt x="220" y="55"/>
                </a:cubicBezTo>
                <a:cubicBezTo>
                  <a:pt x="220" y="55"/>
                  <a:pt x="221" y="55"/>
                  <a:pt x="221" y="55"/>
                </a:cubicBezTo>
                <a:cubicBezTo>
                  <a:pt x="221" y="55"/>
                  <a:pt x="222" y="56"/>
                  <a:pt x="222" y="56"/>
                </a:cubicBezTo>
                <a:cubicBezTo>
                  <a:pt x="222" y="56"/>
                  <a:pt x="224" y="56"/>
                  <a:pt x="224" y="56"/>
                </a:cubicBezTo>
                <a:cubicBezTo>
                  <a:pt x="224" y="56"/>
                  <a:pt x="225" y="56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5" y="56"/>
                  <a:pt x="226" y="56"/>
                  <a:pt x="226" y="56"/>
                </a:cubicBezTo>
                <a:cubicBezTo>
                  <a:pt x="226" y="56"/>
                  <a:pt x="227" y="56"/>
                  <a:pt x="227" y="56"/>
                </a:cubicBezTo>
                <a:cubicBezTo>
                  <a:pt x="227" y="56"/>
                  <a:pt x="228" y="56"/>
                  <a:pt x="228" y="57"/>
                </a:cubicBezTo>
                <a:cubicBezTo>
                  <a:pt x="228" y="57"/>
                  <a:pt x="228" y="57"/>
                  <a:pt x="228" y="57"/>
                </a:cubicBezTo>
                <a:cubicBezTo>
                  <a:pt x="229" y="57"/>
                  <a:pt x="229" y="58"/>
                  <a:pt x="229" y="58"/>
                </a:cubicBezTo>
                <a:cubicBezTo>
                  <a:pt x="229" y="58"/>
                  <a:pt x="230" y="58"/>
                  <a:pt x="231" y="58"/>
                </a:cubicBezTo>
                <a:cubicBezTo>
                  <a:pt x="231" y="58"/>
                  <a:pt x="231" y="58"/>
                  <a:pt x="231" y="58"/>
                </a:cubicBezTo>
                <a:cubicBezTo>
                  <a:pt x="231" y="58"/>
                  <a:pt x="231" y="57"/>
                  <a:pt x="231" y="57"/>
                </a:cubicBezTo>
                <a:cubicBezTo>
                  <a:pt x="231" y="57"/>
                  <a:pt x="234" y="58"/>
                  <a:pt x="234" y="58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35" y="57"/>
                  <a:pt x="236" y="57"/>
                  <a:pt x="237" y="57"/>
                </a:cubicBezTo>
                <a:cubicBezTo>
                  <a:pt x="237" y="57"/>
                  <a:pt x="241" y="57"/>
                  <a:pt x="241" y="57"/>
                </a:cubicBezTo>
                <a:cubicBezTo>
                  <a:pt x="241" y="57"/>
                  <a:pt x="241" y="57"/>
                  <a:pt x="241" y="58"/>
                </a:cubicBezTo>
                <a:cubicBezTo>
                  <a:pt x="241" y="58"/>
                  <a:pt x="242" y="58"/>
                  <a:pt x="242" y="58"/>
                </a:cubicBezTo>
                <a:cubicBezTo>
                  <a:pt x="242" y="58"/>
                  <a:pt x="243" y="58"/>
                  <a:pt x="243" y="58"/>
                </a:cubicBezTo>
                <a:cubicBezTo>
                  <a:pt x="243" y="58"/>
                  <a:pt x="243" y="59"/>
                  <a:pt x="243" y="59"/>
                </a:cubicBezTo>
                <a:cubicBezTo>
                  <a:pt x="243" y="59"/>
                  <a:pt x="244" y="59"/>
                  <a:pt x="244" y="59"/>
                </a:cubicBezTo>
                <a:cubicBezTo>
                  <a:pt x="244" y="60"/>
                  <a:pt x="245" y="59"/>
                  <a:pt x="246" y="60"/>
                </a:cubicBezTo>
                <a:cubicBezTo>
                  <a:pt x="246" y="61"/>
                  <a:pt x="246" y="61"/>
                  <a:pt x="247" y="61"/>
                </a:cubicBezTo>
                <a:cubicBezTo>
                  <a:pt x="247" y="61"/>
                  <a:pt x="248" y="61"/>
                  <a:pt x="248" y="62"/>
                </a:cubicBezTo>
                <a:cubicBezTo>
                  <a:pt x="248" y="62"/>
                  <a:pt x="249" y="63"/>
                  <a:pt x="249" y="63"/>
                </a:cubicBezTo>
                <a:cubicBezTo>
                  <a:pt x="250" y="63"/>
                  <a:pt x="250" y="63"/>
                  <a:pt x="251" y="63"/>
                </a:cubicBezTo>
                <a:cubicBezTo>
                  <a:pt x="251" y="63"/>
                  <a:pt x="251" y="64"/>
                  <a:pt x="252" y="64"/>
                </a:cubicBezTo>
                <a:cubicBezTo>
                  <a:pt x="252" y="65"/>
                  <a:pt x="253" y="66"/>
                  <a:pt x="253" y="66"/>
                </a:cubicBezTo>
                <a:cubicBezTo>
                  <a:pt x="253" y="66"/>
                  <a:pt x="255" y="68"/>
                  <a:pt x="255" y="68"/>
                </a:cubicBezTo>
                <a:cubicBezTo>
                  <a:pt x="255" y="68"/>
                  <a:pt x="257" y="70"/>
                  <a:pt x="258" y="70"/>
                </a:cubicBezTo>
                <a:cubicBezTo>
                  <a:pt x="258" y="70"/>
                  <a:pt x="259" y="70"/>
                  <a:pt x="259" y="71"/>
                </a:cubicBezTo>
                <a:cubicBezTo>
                  <a:pt x="259" y="71"/>
                  <a:pt x="259" y="71"/>
                  <a:pt x="259" y="71"/>
                </a:cubicBezTo>
                <a:cubicBezTo>
                  <a:pt x="260" y="71"/>
                  <a:pt x="260" y="72"/>
                  <a:pt x="260" y="72"/>
                </a:cubicBezTo>
                <a:cubicBezTo>
                  <a:pt x="261" y="72"/>
                  <a:pt x="262" y="72"/>
                  <a:pt x="262" y="72"/>
                </a:cubicBezTo>
                <a:cubicBezTo>
                  <a:pt x="263" y="72"/>
                  <a:pt x="263" y="73"/>
                  <a:pt x="263" y="73"/>
                </a:cubicBezTo>
                <a:cubicBezTo>
                  <a:pt x="264" y="73"/>
                  <a:pt x="264" y="73"/>
                  <a:pt x="264" y="73"/>
                </a:cubicBezTo>
                <a:cubicBezTo>
                  <a:pt x="264" y="73"/>
                  <a:pt x="264" y="73"/>
                  <a:pt x="264" y="73"/>
                </a:cubicBezTo>
                <a:cubicBezTo>
                  <a:pt x="264" y="73"/>
                  <a:pt x="264" y="73"/>
                  <a:pt x="265" y="73"/>
                </a:cubicBezTo>
                <a:cubicBezTo>
                  <a:pt x="265" y="73"/>
                  <a:pt x="266" y="73"/>
                  <a:pt x="266" y="73"/>
                </a:cubicBezTo>
                <a:cubicBezTo>
                  <a:pt x="266" y="73"/>
                  <a:pt x="267" y="73"/>
                  <a:pt x="267" y="73"/>
                </a:cubicBezTo>
                <a:cubicBezTo>
                  <a:pt x="267" y="73"/>
                  <a:pt x="268" y="73"/>
                  <a:pt x="268" y="73"/>
                </a:cubicBezTo>
                <a:cubicBezTo>
                  <a:pt x="268" y="73"/>
                  <a:pt x="269" y="73"/>
                  <a:pt x="270" y="73"/>
                </a:cubicBezTo>
                <a:cubicBezTo>
                  <a:pt x="271" y="73"/>
                  <a:pt x="272" y="74"/>
                  <a:pt x="273" y="75"/>
                </a:cubicBezTo>
                <a:cubicBezTo>
                  <a:pt x="273" y="75"/>
                  <a:pt x="274" y="77"/>
                  <a:pt x="274" y="77"/>
                </a:cubicBezTo>
                <a:cubicBezTo>
                  <a:pt x="274" y="77"/>
                  <a:pt x="274" y="79"/>
                  <a:pt x="275" y="79"/>
                </a:cubicBezTo>
                <a:cubicBezTo>
                  <a:pt x="275" y="79"/>
                  <a:pt x="275" y="80"/>
                  <a:pt x="275" y="80"/>
                </a:cubicBezTo>
                <a:cubicBezTo>
                  <a:pt x="275" y="80"/>
                  <a:pt x="275" y="81"/>
                  <a:pt x="275" y="81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75" y="82"/>
                  <a:pt x="276" y="83"/>
                  <a:pt x="276" y="83"/>
                </a:cubicBezTo>
                <a:cubicBezTo>
                  <a:pt x="276" y="83"/>
                  <a:pt x="276" y="84"/>
                  <a:pt x="276" y="84"/>
                </a:cubicBezTo>
                <a:cubicBezTo>
                  <a:pt x="276" y="85"/>
                  <a:pt x="276" y="85"/>
                  <a:pt x="276" y="86"/>
                </a:cubicBezTo>
                <a:cubicBezTo>
                  <a:pt x="276" y="86"/>
                  <a:pt x="277" y="87"/>
                  <a:pt x="277" y="87"/>
                </a:cubicBezTo>
                <a:cubicBezTo>
                  <a:pt x="277" y="87"/>
                  <a:pt x="277" y="87"/>
                  <a:pt x="277" y="88"/>
                </a:cubicBezTo>
                <a:cubicBezTo>
                  <a:pt x="277" y="88"/>
                  <a:pt x="277" y="89"/>
                  <a:pt x="277" y="89"/>
                </a:cubicBezTo>
                <a:cubicBezTo>
                  <a:pt x="277" y="90"/>
                  <a:pt x="277" y="90"/>
                  <a:pt x="277" y="90"/>
                </a:cubicBezTo>
                <a:close/>
                <a:moveTo>
                  <a:pt x="172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37"/>
                  <a:pt x="171" y="37"/>
                  <a:pt x="171" y="37"/>
                </a:cubicBezTo>
                <a:cubicBezTo>
                  <a:pt x="171" y="37"/>
                  <a:pt x="171" y="38"/>
                  <a:pt x="171" y="38"/>
                </a:cubicBezTo>
                <a:cubicBezTo>
                  <a:pt x="171" y="38"/>
                  <a:pt x="171" y="38"/>
                  <a:pt x="171" y="38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3" y="38"/>
                  <a:pt x="173" y="38"/>
                  <a:pt x="173" y="38"/>
                </a:cubicBezTo>
                <a:cubicBezTo>
                  <a:pt x="173" y="38"/>
                  <a:pt x="173" y="38"/>
                  <a:pt x="173" y="38"/>
                </a:cubicBezTo>
                <a:cubicBezTo>
                  <a:pt x="173" y="38"/>
                  <a:pt x="173" y="38"/>
                  <a:pt x="174" y="38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4" y="38"/>
                  <a:pt x="174" y="37"/>
                  <a:pt x="174" y="37"/>
                </a:cubicBezTo>
                <a:cubicBezTo>
                  <a:pt x="174" y="37"/>
                  <a:pt x="174" y="37"/>
                  <a:pt x="174" y="37"/>
                </a:cubicBezTo>
                <a:cubicBezTo>
                  <a:pt x="174" y="37"/>
                  <a:pt x="174" y="37"/>
                  <a:pt x="174" y="37"/>
                </a:cubicBezTo>
                <a:cubicBezTo>
                  <a:pt x="174" y="37"/>
                  <a:pt x="174" y="37"/>
                  <a:pt x="174" y="37"/>
                </a:cubicBezTo>
                <a:cubicBezTo>
                  <a:pt x="173" y="37"/>
                  <a:pt x="173" y="37"/>
                  <a:pt x="173" y="37"/>
                </a:cubicBezTo>
                <a:cubicBezTo>
                  <a:pt x="172" y="37"/>
                  <a:pt x="172" y="37"/>
                  <a:pt x="172" y="37"/>
                </a:cubicBezTo>
                <a:close/>
                <a:moveTo>
                  <a:pt x="169" y="35"/>
                </a:moveTo>
                <a:cubicBezTo>
                  <a:pt x="169" y="35"/>
                  <a:pt x="169" y="35"/>
                  <a:pt x="169" y="35"/>
                </a:cubicBezTo>
                <a:cubicBezTo>
                  <a:pt x="169" y="35"/>
                  <a:pt x="168" y="35"/>
                  <a:pt x="168" y="35"/>
                </a:cubicBezTo>
                <a:cubicBezTo>
                  <a:pt x="168" y="35"/>
                  <a:pt x="168" y="35"/>
                  <a:pt x="168" y="35"/>
                </a:cubicBezTo>
                <a:cubicBezTo>
                  <a:pt x="168" y="35"/>
                  <a:pt x="168" y="35"/>
                  <a:pt x="168" y="35"/>
                </a:cubicBezTo>
                <a:cubicBezTo>
                  <a:pt x="168" y="36"/>
                  <a:pt x="167" y="36"/>
                  <a:pt x="167" y="36"/>
                </a:cubicBezTo>
                <a:cubicBezTo>
                  <a:pt x="167" y="36"/>
                  <a:pt x="167" y="37"/>
                  <a:pt x="167" y="37"/>
                </a:cubicBezTo>
                <a:cubicBezTo>
                  <a:pt x="167" y="37"/>
                  <a:pt x="167" y="37"/>
                  <a:pt x="167" y="37"/>
                </a:cubicBezTo>
                <a:cubicBezTo>
                  <a:pt x="167" y="37"/>
                  <a:pt x="167" y="37"/>
                  <a:pt x="168" y="37"/>
                </a:cubicBezTo>
                <a:cubicBezTo>
                  <a:pt x="168" y="37"/>
                  <a:pt x="169" y="37"/>
                  <a:pt x="169" y="37"/>
                </a:cubicBezTo>
                <a:cubicBezTo>
                  <a:pt x="169" y="37"/>
                  <a:pt x="170" y="37"/>
                  <a:pt x="170" y="37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70" y="37"/>
                  <a:pt x="170" y="37"/>
                  <a:pt x="171" y="37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71" y="37"/>
                  <a:pt x="171" y="37"/>
                  <a:pt x="171" y="36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2" y="35"/>
                  <a:pt x="173" y="35"/>
                  <a:pt x="173" y="35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73" y="35"/>
                  <a:pt x="172" y="34"/>
                  <a:pt x="172" y="34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2" y="35"/>
                  <a:pt x="172" y="35"/>
                  <a:pt x="171" y="35"/>
                </a:cubicBezTo>
                <a:cubicBezTo>
                  <a:pt x="171" y="35"/>
                  <a:pt x="170" y="35"/>
                  <a:pt x="169" y="35"/>
                </a:cubicBezTo>
                <a:close/>
                <a:moveTo>
                  <a:pt x="163" y="39"/>
                </a:moveTo>
                <a:cubicBezTo>
                  <a:pt x="164" y="39"/>
                  <a:pt x="164" y="39"/>
                  <a:pt x="165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8"/>
                  <a:pt x="165" y="37"/>
                  <a:pt x="165" y="37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4" y="37"/>
                  <a:pt x="164" y="37"/>
                  <a:pt x="164" y="37"/>
                </a:cubicBezTo>
                <a:cubicBezTo>
                  <a:pt x="163" y="37"/>
                  <a:pt x="163" y="37"/>
                  <a:pt x="163" y="37"/>
                </a:cubicBezTo>
                <a:cubicBezTo>
                  <a:pt x="163" y="38"/>
                  <a:pt x="163" y="38"/>
                  <a:pt x="163" y="38"/>
                </a:cubicBezTo>
                <a:cubicBezTo>
                  <a:pt x="163" y="38"/>
                  <a:pt x="163" y="39"/>
                  <a:pt x="163" y="39"/>
                </a:cubicBezTo>
                <a:cubicBezTo>
                  <a:pt x="162" y="39"/>
                  <a:pt x="162" y="40"/>
                  <a:pt x="162" y="40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161" y="40"/>
                  <a:pt x="162" y="40"/>
                  <a:pt x="162" y="40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162" y="40"/>
                  <a:pt x="162" y="40"/>
                  <a:pt x="162" y="41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3" y="40"/>
                  <a:pt x="163" y="40"/>
                  <a:pt x="163" y="40"/>
                </a:cubicBezTo>
                <a:cubicBezTo>
                  <a:pt x="163" y="40"/>
                  <a:pt x="163" y="40"/>
                  <a:pt x="163" y="40"/>
                </a:cubicBezTo>
                <a:cubicBezTo>
                  <a:pt x="163" y="40"/>
                  <a:pt x="163" y="40"/>
                  <a:pt x="163" y="40"/>
                </a:cubicBezTo>
                <a:cubicBezTo>
                  <a:pt x="163" y="40"/>
                  <a:pt x="163" y="39"/>
                  <a:pt x="163" y="39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3" y="39"/>
                  <a:pt x="163" y="39"/>
                </a:cubicBezTo>
                <a:close/>
                <a:moveTo>
                  <a:pt x="167" y="36"/>
                </a:moveTo>
                <a:cubicBezTo>
                  <a:pt x="167" y="35"/>
                  <a:pt x="167" y="35"/>
                  <a:pt x="167" y="35"/>
                </a:cubicBezTo>
                <a:cubicBezTo>
                  <a:pt x="168" y="35"/>
                  <a:pt x="168" y="35"/>
                  <a:pt x="168" y="35"/>
                </a:cubicBezTo>
                <a:cubicBezTo>
                  <a:pt x="168" y="34"/>
                  <a:pt x="168" y="34"/>
                  <a:pt x="169" y="34"/>
                </a:cubicBezTo>
                <a:cubicBezTo>
                  <a:pt x="169" y="34"/>
                  <a:pt x="169" y="34"/>
                  <a:pt x="169" y="33"/>
                </a:cubicBezTo>
                <a:cubicBezTo>
                  <a:pt x="169" y="33"/>
                  <a:pt x="170" y="33"/>
                  <a:pt x="170" y="33"/>
                </a:cubicBezTo>
                <a:cubicBezTo>
                  <a:pt x="170" y="33"/>
                  <a:pt x="170" y="33"/>
                  <a:pt x="169" y="33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68" y="33"/>
                  <a:pt x="168" y="33"/>
                  <a:pt x="168" y="33"/>
                </a:cubicBezTo>
                <a:cubicBezTo>
                  <a:pt x="168" y="33"/>
                  <a:pt x="168" y="32"/>
                  <a:pt x="168" y="33"/>
                </a:cubicBezTo>
                <a:cubicBezTo>
                  <a:pt x="168" y="33"/>
                  <a:pt x="168" y="33"/>
                  <a:pt x="168" y="33"/>
                </a:cubicBezTo>
                <a:cubicBezTo>
                  <a:pt x="167" y="33"/>
                  <a:pt x="167" y="33"/>
                  <a:pt x="167" y="33"/>
                </a:cubicBezTo>
                <a:cubicBezTo>
                  <a:pt x="167" y="33"/>
                  <a:pt x="167" y="33"/>
                  <a:pt x="167" y="33"/>
                </a:cubicBezTo>
                <a:cubicBezTo>
                  <a:pt x="167" y="33"/>
                  <a:pt x="167" y="33"/>
                  <a:pt x="167" y="34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6" y="36"/>
                  <a:pt x="166" y="36"/>
                  <a:pt x="166" y="36"/>
                </a:cubicBezTo>
                <a:cubicBezTo>
                  <a:pt x="166" y="36"/>
                  <a:pt x="166" y="36"/>
                  <a:pt x="166" y="36"/>
                </a:cubicBezTo>
                <a:cubicBezTo>
                  <a:pt x="166" y="36"/>
                  <a:pt x="166" y="36"/>
                  <a:pt x="166" y="36"/>
                </a:cubicBezTo>
                <a:cubicBezTo>
                  <a:pt x="166" y="36"/>
                  <a:pt x="165" y="36"/>
                  <a:pt x="165" y="36"/>
                </a:cubicBezTo>
                <a:cubicBezTo>
                  <a:pt x="165" y="36"/>
                  <a:pt x="165" y="36"/>
                  <a:pt x="165" y="36"/>
                </a:cubicBezTo>
                <a:cubicBezTo>
                  <a:pt x="165" y="36"/>
                  <a:pt x="165" y="36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7" y="37"/>
                  <a:pt x="167" y="37"/>
                  <a:pt x="167" y="37"/>
                </a:cubicBezTo>
                <a:cubicBezTo>
                  <a:pt x="167" y="37"/>
                  <a:pt x="167" y="37"/>
                  <a:pt x="167" y="37"/>
                </a:cubicBezTo>
                <a:cubicBezTo>
                  <a:pt x="166" y="36"/>
                  <a:pt x="166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lose/>
                <a:moveTo>
                  <a:pt x="166" y="22"/>
                </a:move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7" y="24"/>
                  <a:pt x="167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7" y="22"/>
                  <a:pt x="167" y="22"/>
                  <a:pt x="167" y="22"/>
                </a:cubicBezTo>
                <a:cubicBezTo>
                  <a:pt x="167" y="22"/>
                  <a:pt x="167" y="22"/>
                  <a:pt x="167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14034"/>
            <a:endParaRPr lang="ru-RU" sz="1799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6" name="Graphic 25" descr="Arrow: Clockwise curve outline">
            <a:extLst>
              <a:ext uri="{FF2B5EF4-FFF2-40B4-BE49-F238E27FC236}">
                <a16:creationId xmlns:a16="http://schemas.microsoft.com/office/drawing/2014/main" id="{D68DE1B4-E02A-1DAA-58EF-68E0BD347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218939">
            <a:off x="3232725" y="2547218"/>
            <a:ext cx="654973" cy="654973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AA5F87B5-B7EB-23E4-AEF7-1E3CC8084011}"/>
              </a:ext>
            </a:extLst>
          </p:cNvPr>
          <p:cNvSpPr txBox="1"/>
          <p:nvPr/>
        </p:nvSpPr>
        <p:spPr>
          <a:xfrm>
            <a:off x="2109337" y="4286161"/>
            <a:ext cx="24550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09356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Competitividade Ameaçada</a:t>
            </a:r>
          </a:p>
          <a:p>
            <a:pPr marL="285750" indent="-285750" defTabSz="609356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Exportação de Tributo</a:t>
            </a:r>
          </a:p>
          <a:p>
            <a:pPr marL="285750" indent="-285750" defTabSz="609356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Efeito Negativo na Balança Comercial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AC5E2B-7FBF-5038-0CCD-7EC0C63A3F4B}"/>
              </a:ext>
            </a:extLst>
          </p:cNvPr>
          <p:cNvSpPr txBox="1"/>
          <p:nvPr/>
        </p:nvSpPr>
        <p:spPr>
          <a:xfrm>
            <a:off x="4781792" y="3889267"/>
            <a:ext cx="2747126" cy="251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09356">
              <a:lnSpc>
                <a:spcPts val="2446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Imposto Seletivo Criado para DESISTIMULAR CONSUMO.</a:t>
            </a:r>
          </a:p>
          <a:p>
            <a:pPr marL="285750" indent="-285750" defTabSz="609356">
              <a:lnSpc>
                <a:spcPts val="2446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País quer DESESTIMULAR produção de O&amp;G? Receitas e EMPREGOS?</a:t>
            </a:r>
          </a:p>
          <a:p>
            <a:pPr marL="285750" indent="-285750" defTabSz="609356">
              <a:lnSpc>
                <a:spcPts val="2446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Cadeia Produtiva Onerada (cumulatividade).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861CFF3-EAE4-6A0F-A3F5-82D9C1FEA89D}"/>
              </a:ext>
            </a:extLst>
          </p:cNvPr>
          <p:cNvSpPr txBox="1"/>
          <p:nvPr/>
        </p:nvSpPr>
        <p:spPr>
          <a:xfrm>
            <a:off x="7628392" y="4099886"/>
            <a:ext cx="2425667" cy="1845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09356">
              <a:lnSpc>
                <a:spcPts val="27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O&amp;G ESSENCIAIS à Matriz Energética</a:t>
            </a:r>
          </a:p>
          <a:p>
            <a:pPr marL="285750" indent="-285750" defTabSz="609356">
              <a:lnSpc>
                <a:spcPts val="27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Quanto maior a essencialidade, menor a tributação.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CE4659-FD50-5353-7028-CDBF469A3F8E}"/>
              </a:ext>
            </a:extLst>
          </p:cNvPr>
          <p:cNvGrpSpPr/>
          <p:nvPr/>
        </p:nvGrpSpPr>
        <p:grpSpPr>
          <a:xfrm>
            <a:off x="5462001" y="2252999"/>
            <a:ext cx="1411165" cy="1413345"/>
            <a:chOff x="6345238" y="4948238"/>
            <a:chExt cx="1027113" cy="1028700"/>
          </a:xfrm>
          <a:effectLst>
            <a:outerShdw blurRad="228600" dist="127000" dir="2700000" sx="102000" sy="102000" algn="tl" rotWithShape="0">
              <a:prstClr val="black">
                <a:alpha val="19000"/>
              </a:prstClr>
            </a:outerShdw>
          </a:effectLst>
        </p:grpSpPr>
        <p:sp>
          <p:nvSpPr>
            <p:cNvPr id="9" name="Oval 56">
              <a:extLst>
                <a:ext uri="{FF2B5EF4-FFF2-40B4-BE49-F238E27FC236}">
                  <a16:creationId xmlns:a16="http://schemas.microsoft.com/office/drawing/2014/main" id="{1A9E6CDB-85BD-61BD-EB8B-06EF368C7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948238"/>
              <a:ext cx="1027113" cy="10287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/>
              <a:endParaRPr lang="ru-UA" sz="1799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Oval 57">
              <a:extLst>
                <a:ext uri="{FF2B5EF4-FFF2-40B4-BE49-F238E27FC236}">
                  <a16:creationId xmlns:a16="http://schemas.microsoft.com/office/drawing/2014/main" id="{1687058C-27AE-76BD-98B4-07C2199D0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5" y="4962526"/>
              <a:ext cx="998538" cy="100012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/>
              <a:endParaRPr lang="ru-UA" sz="1799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22" name="Graphic 21" descr="Loan outline">
            <a:extLst>
              <a:ext uri="{FF2B5EF4-FFF2-40B4-BE49-F238E27FC236}">
                <a16:creationId xmlns:a16="http://schemas.microsoft.com/office/drawing/2014/main" id="{1D120178-84DD-4149-2A4E-42DB1C518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4565" y="2557846"/>
            <a:ext cx="914043" cy="9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2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6692CF47F6C98C40B84A1440983E127C" ma:contentTypeVersion="21" ma:contentTypeDescription="Shell Document Content Type" ma:contentTypeScope="" ma:versionID="74bc89265bc82f31f4a14f10d10f923c">
  <xsd:schema xmlns:xsd="http://www.w3.org/2001/XMLSchema" xmlns:xs="http://www.w3.org/2001/XMLSchema" xmlns:p="http://schemas.microsoft.com/office/2006/metadata/properties" xmlns:ns1="http://schemas.microsoft.com/sharepoint/v3" xmlns:ns2="a15508ff-a46e-43e8-8282-06ca00183ed2" xmlns:ns3="8f8870d3-1765-4496-8104-d1fdcd32764e" targetNamespace="http://schemas.microsoft.com/office/2006/metadata/properties" ma:root="true" ma:fieldsID="5a30eeb255fed5792ec94860a3ea0213" ns1:_="" ns2:_="" ns3:_="">
    <xsd:import namespace="http://schemas.microsoft.com/sharepoint/v3"/>
    <xsd:import namespace="a15508ff-a46e-43e8-8282-06ca00183ed2"/>
    <xsd:import namespace="8f8870d3-1765-4496-8104-d1fdcd3276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SAEFSecurityClassificationTaxHTField0" minOccurs="0"/>
                <xsd:element ref="ns2:ice2f7984e9548f9a31773f854109466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lcf76f155ced4ddcb4097134ff3c332f" minOccurs="0"/>
                <xsd:element ref="ns3:MediaLengthInSeconds" minOccurs="0"/>
                <xsd:element ref="ns3:DataHora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EFSecurityClassificationTaxHTField0" ma:index="11" nillable="true" ma:displayName="Security Classification_0" ma:hidden="true" ma:internalName="SAEFSecurityClassificationTaxHTField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508ff-a46e-43e8-8282-06ca00183e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ce2f7984e9548f9a31773f854109466" ma:index="12" ma:taxonomy="true" ma:internalName="ice2f7984e9548f9a31773f854109466" ma:taxonomyFieldName="SAEFSecurityClassification" ma:displayName="Security Classification" ma:default="2;#Confidential|e4bc29b2-6e76-48cc-b090-8b544c0802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b7973c01-5628-4ad1-8df3-37da9a332445}" ma:internalName="TaxCatchAll" ma:showField="CatchAllData" ma:web="a15508ff-a46e-43e8-8282-06ca00183e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b7973c01-5628-4ad1-8df3-37da9a332445}" ma:internalName="TaxCatchAllLabel" ma:readOnly="true" ma:showField="CatchAllDataLabel" ma:web="a15508ff-a46e-43e8-8282-06ca00183e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870d3-1765-4496-8104-d1fdcd327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e3aebf70-341c-4d91-bdd3-aba9df361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DataHora" ma:index="30" nillable="true" ma:displayName="Data &amp; Hora" ma:format="DateOnly" ma:internalName="DataHora">
      <xsd:simpleType>
        <xsd:restriction base="dms:DateTim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e2f7984e9548f9a31773f854109466 xmlns="a15508ff-a46e-43e8-8282-06ca00183e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e4bc29b2-6e76-48cc-b090-8b544c0802ae</TermId>
        </TermInfo>
      </Terms>
    </ice2f7984e9548f9a31773f854109466>
    <_dlc_DocId xmlns="a15508ff-a46e-43e8-8282-06ca00183ed2">AW7THX2M3YPH-369472194-142927</_dlc_DocId>
    <TaxCatchAll xmlns="a15508ff-a46e-43e8-8282-06ca00183ed2">
      <Value>2</Value>
    </TaxCatchAll>
    <_dlc_DocIdUrl xmlns="a15508ff-a46e-43e8-8282-06ca00183ed2">
      <Url>https://eu001-sp.shell.com/sites/SPO000239/_layouts/15/DocIdRedir.aspx?ID=AW7THX2M3YPH-369472194-142927</Url>
      <Description>AW7THX2M3YPH-369472194-142927</Description>
    </_dlc_DocIdUrl>
    <SAEFSecurityClassificationTaxHTField0 xmlns="http://schemas.microsoft.com/sharepoint/v3" xsi:nil="true"/>
    <lcf76f155ced4ddcb4097134ff3c332f xmlns="8f8870d3-1765-4496-8104-d1fdcd32764e">
      <Terms xmlns="http://schemas.microsoft.com/office/infopath/2007/PartnerControls"/>
    </lcf76f155ced4ddcb4097134ff3c332f>
    <DataHora xmlns="8f8870d3-1765-4496-8104-d1fdcd32764e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472AB-95E2-4CA8-B335-237754F0F591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E782305-D42E-48C4-B228-8CD3A699FF7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a15508ff-a46e-43e8-8282-06ca00183ed2"/>
    <ds:schemaRef ds:uri="8f8870d3-1765-4496-8104-d1fdcd32764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650413-B813-49AA-B9FD-C1F2ACD57D82}">
  <ds:schemaRefs>
    <ds:schemaRef ds:uri="http://schemas.microsoft.com/office/2006/metadata/properties"/>
    <ds:schemaRef ds:uri="http://www.w3.org/2000/xmlns/"/>
    <ds:schemaRef ds:uri="a15508ff-a46e-43e8-8282-06ca00183ed2"/>
    <ds:schemaRef ds:uri="http://schemas.microsoft.com/office/infopath/2007/PartnerControls"/>
    <ds:schemaRef ds:uri="http://schemas.microsoft.com/sharepoint/v3"/>
    <ds:schemaRef ds:uri="http://www.w3.org/2001/XMLSchema-instance"/>
    <ds:schemaRef ds:uri="8f8870d3-1765-4496-8104-d1fdcd32764e"/>
  </ds:schemaRefs>
</ds:datastoreItem>
</file>

<file path=customXml/itemProps4.xml><?xml version="1.0" encoding="utf-8"?>
<ds:datastoreItem xmlns:ds="http://schemas.openxmlformats.org/officeDocument/2006/customXml" ds:itemID="{E04CF9C2-2097-4922-AF2F-2B99CC570FF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cb1e24-a0e2-4a4c-9340-733297c9cd7c}" enabled="1" method="Privileged" siteId="{db1e96a8-a3da-442a-930b-235cac24cd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11229</TotalTime>
  <Words>1619</Words>
  <Application>Microsoft Office PowerPoint</Application>
  <PresentationFormat>Personalizar</PresentationFormat>
  <Paragraphs>132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 Neue Medium</vt:lpstr>
      <vt:lpstr>Open Sans</vt:lpstr>
      <vt:lpstr>ShellBold</vt:lpstr>
      <vt:lpstr>Trebuchet MS</vt:lpstr>
      <vt:lpstr>Wingdings</vt:lpstr>
      <vt:lpstr>Tema do Office</vt:lpstr>
      <vt:lpstr>Comissão de Assuntos Econômicos (CAE) do Senado  Reforma Tributária - PLP 68 de 2024  Audiência Pública sobre o Imposto Seletivo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Atratividade de Investimentos x Instabilidade das Regras x Insegurança Jurídica</vt:lpstr>
      <vt:lpstr>Apresentação do PowerPoint</vt:lpstr>
      <vt:lpstr>Apresentação do PowerPoint</vt:lpstr>
      <vt:lpstr>Apresentação do PowerPoint</vt:lpstr>
      <vt:lpstr>Apresentação do PowerPoint</vt:lpstr>
      <vt:lpstr>Transição da Reforma Tributária x Novos Leilões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Oliveira</dc:creator>
  <cp:lastModifiedBy>Juliana Soares Amorim</cp:lastModifiedBy>
  <cp:revision>97</cp:revision>
  <dcterms:created xsi:type="dcterms:W3CDTF">2020-05-07T21:10:59Z</dcterms:created>
  <dcterms:modified xsi:type="dcterms:W3CDTF">2024-10-09T16:31:45Z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0x0101006F0A470EEB1140E7AA14F4CE8A50B54C0001CB1477F4DD432AA86DD56CC3887AF4006692CF47F6C98C40B84A1440983E127C</vt:lpwstr>
  </property>
  <property fmtid="{D5CDD505-2E9C-101B-9397-08002B2CF9AE}" pid="3" name="_dlc_DocIdItemGuid">
    <vt:lpwstr>b1007002-9571-4761-8a5e-d2052c886ee8</vt:lpwstr>
  </property>
  <property fmtid="{D5CDD505-2E9C-101B-9397-08002B2CF9AE}" pid="4" name="SAEFSecurityClassification">
    <vt:lpwstr>2;#Confidential|e4bc29b2-6e76-48cc-b090-8b544c0802ae</vt:lpwstr>
  </property>
  <property fmtid="{D5CDD505-2E9C-101B-9397-08002B2CF9AE}" pid="5" name="MediaServiceImageTags">
    <vt:lpwstr/>
  </property>
</Properties>
</file>