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5CE68-1606-4F2E-8D20-1D38CCDB6640}" type="datetimeFigureOut">
              <a:rPr lang="pt-BR" smtClean="0"/>
              <a:pPr/>
              <a:t>27/03/2019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43BBD-E28C-4FF0-B7F1-839255049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lor.com.br/opiniao/6164717/retorica-e-acao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mtClean="0"/>
              <a:t>CONSIDERAÇÕES SOBRE A </a:t>
            </a:r>
            <a:br>
              <a:rPr lang="pt-BR" smtClean="0"/>
            </a:br>
            <a:r>
              <a:rPr lang="pt-BR" smtClean="0"/>
              <a:t>MP 855/18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mtClean="0"/>
              <a:t>Fabiola Latino Antezana</a:t>
            </a:r>
          </a:p>
          <a:p>
            <a:r>
              <a:rPr lang="pt-BR" smtClean="0"/>
              <a:t>Coletivo Nacional dos Eletricitários</a:t>
            </a:r>
            <a:endParaRPr lang="pt-BR" dirty="0"/>
          </a:p>
        </p:txBody>
      </p:sp>
      <p:pic>
        <p:nvPicPr>
          <p:cNvPr id="4" name="Imagem 3" descr="LOGO NOVA CNE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785794"/>
            <a:ext cx="2786082" cy="134154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REFLEXÃO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276" y="1857364"/>
            <a:ext cx="8697442" cy="4008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NOTÍCIAS INTERNACIONAIS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 smtClean="0">
                <a:ea typeface="Calibri"/>
                <a:cs typeface="Arial"/>
              </a:rPr>
              <a:t>De acordo com a UNCTAD, países centrais, como Estados Unidos (EUA), Canadá e a Austrália têm barrado investimentos estrangeiros na forma de aquisição de empresas nacionais, alegando questões de segurança nacional (</a:t>
            </a:r>
            <a:r>
              <a:rPr lang="pt-BR" sz="2000" i="1" dirty="0" err="1" smtClean="0">
                <a:ea typeface="Calibri"/>
                <a:cs typeface="Arial"/>
              </a:rPr>
              <a:t>Investiment</a:t>
            </a:r>
            <a:r>
              <a:rPr lang="pt-BR" sz="2000" i="1" dirty="0" smtClean="0">
                <a:ea typeface="Calibri"/>
                <a:cs typeface="Arial"/>
              </a:rPr>
              <a:t> </a:t>
            </a:r>
            <a:r>
              <a:rPr lang="pt-BR" sz="2000" i="1" dirty="0" err="1" smtClean="0">
                <a:ea typeface="Calibri"/>
                <a:cs typeface="Arial"/>
              </a:rPr>
              <a:t>Policy</a:t>
            </a:r>
            <a:r>
              <a:rPr lang="pt-BR" sz="2000" i="1" dirty="0" smtClean="0">
                <a:ea typeface="Calibri"/>
                <a:cs typeface="Arial"/>
              </a:rPr>
              <a:t> Monitor).</a:t>
            </a:r>
            <a:r>
              <a:rPr lang="pt-BR" sz="2000" dirty="0" smtClean="0">
                <a:ea typeface="Calibri"/>
                <a:cs typeface="Arial"/>
              </a:rPr>
              <a:t> </a:t>
            </a:r>
          </a:p>
          <a:p>
            <a:pPr algn="just"/>
            <a:endParaRPr lang="pt-BR" sz="2000" dirty="0" smtClean="0">
              <a:ea typeface="Calibri"/>
              <a:cs typeface="Arial"/>
            </a:endParaRPr>
          </a:p>
          <a:p>
            <a:pPr algn="just"/>
            <a:r>
              <a:rPr lang="pt-BR" sz="2000" dirty="0" smtClean="0">
                <a:ea typeface="Calibri"/>
                <a:cs typeface="Arial"/>
              </a:rPr>
              <a:t>Essas iniciativas têm ocorrido inclusive no setor de distribuição de energia elétrica. Em 2016 o Secretário do Tesouro Australiano bloqueou ofertas da estatal chinesa </a:t>
            </a:r>
            <a:r>
              <a:rPr lang="pt-BR" sz="2000" dirty="0" err="1" smtClean="0">
                <a:ea typeface="Calibri"/>
                <a:cs typeface="Arial"/>
              </a:rPr>
              <a:t>State</a:t>
            </a:r>
            <a:r>
              <a:rPr lang="pt-BR" sz="2000" dirty="0" smtClean="0">
                <a:ea typeface="Calibri"/>
                <a:cs typeface="Arial"/>
              </a:rPr>
              <a:t> </a:t>
            </a:r>
            <a:r>
              <a:rPr lang="pt-BR" sz="2000" dirty="0" err="1" smtClean="0">
                <a:ea typeface="Calibri"/>
                <a:cs typeface="Arial"/>
              </a:rPr>
              <a:t>Grid</a:t>
            </a:r>
            <a:r>
              <a:rPr lang="pt-BR" sz="2000" dirty="0" smtClean="0">
                <a:ea typeface="Calibri"/>
                <a:cs typeface="Arial"/>
              </a:rPr>
              <a:t> (que controla a CPFL no Brasil) na tentativa de comprar uma participação controladora na maior concessionária de energia elétrica do país, a estatal </a:t>
            </a:r>
            <a:r>
              <a:rPr lang="pt-BR" sz="2000" dirty="0" err="1" smtClean="0">
                <a:ea typeface="Calibri"/>
                <a:cs typeface="Arial"/>
              </a:rPr>
              <a:t>Ausgrid</a:t>
            </a:r>
            <a:r>
              <a:rPr lang="pt-BR" sz="2000" dirty="0" smtClean="0">
                <a:ea typeface="Calibri"/>
                <a:cs typeface="Arial"/>
              </a:rPr>
              <a:t> (Valor Econômico, 12/08/2016).</a:t>
            </a:r>
          </a:p>
          <a:p>
            <a:pPr algn="just"/>
            <a:endParaRPr lang="pt-BR" sz="2000" dirty="0" smtClean="0">
              <a:ea typeface="Calibri"/>
              <a:cs typeface="Arial"/>
            </a:endParaRPr>
          </a:p>
          <a:p>
            <a:pPr algn="just"/>
            <a:r>
              <a:rPr lang="pt-BR" sz="2000" dirty="0" smtClean="0">
                <a:ea typeface="Calibri"/>
                <a:cs typeface="Arial"/>
              </a:rPr>
              <a:t>Recentemente, Alemanha, França e mais 16 países da </a:t>
            </a:r>
            <a:r>
              <a:rPr lang="pt-BR" altLang="pt-BR" sz="2000" dirty="0" smtClean="0">
                <a:solidFill>
                  <a:srgbClr val="333333"/>
                </a:solidFill>
                <a:cs typeface="Courier New" panose="02070309020205020404" pitchFamily="49" charset="0"/>
              </a:rPr>
              <a:t>UE lançaram manifesto considerando a hipótese de nacionalização de negócios sob risco de serem adquiridos por investidores estrangeiros (</a:t>
            </a:r>
            <a:r>
              <a:rPr lang="pt-BR" sz="2000" dirty="0" smtClean="0">
                <a:hlinkClick r:id="rId2"/>
              </a:rPr>
              <a:t>https://www.valor.com.br/opiniao/6164717/retorica-e-acao</a:t>
            </a:r>
            <a:r>
              <a:rPr lang="pt-BR" sz="2000" dirty="0" smtClean="0"/>
              <a:t>)</a:t>
            </a:r>
            <a:r>
              <a:rPr lang="pt-BR" altLang="pt-BR" sz="2000" dirty="0" smtClean="0">
                <a:solidFill>
                  <a:srgbClr val="333333"/>
                </a:solidFill>
                <a:cs typeface="Courier New" panose="02070309020205020404" pitchFamily="49" charset="0"/>
              </a:rPr>
              <a:t>. </a:t>
            </a:r>
            <a:r>
              <a:rPr lang="pt-BR" altLang="pt-BR" sz="2000" dirty="0" smtClean="0"/>
              <a:t> </a:t>
            </a:r>
            <a:endParaRPr lang="pt-BR" altLang="pt-BR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NOTÍCIAS INTERNACIONAIS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643182"/>
            <a:ext cx="2214578" cy="3471874"/>
          </a:xfrm>
        </p:spPr>
        <p:txBody>
          <a:bodyPr>
            <a:normAutofit fontScale="70000" lnSpcReduction="20000"/>
          </a:bodyPr>
          <a:lstStyle/>
          <a:p>
            <a:r>
              <a:rPr lang="pt-BR" dirty="0"/>
              <a:t>A</a:t>
            </a:r>
            <a:r>
              <a:rPr lang="pt-BR" dirty="0" smtClean="0"/>
              <a:t>s principais motivações para retomada da gestão pública desses serviços foi o aumento abusivo de tarifas e a insuficiência de investimentos.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9339" y="1591058"/>
            <a:ext cx="6007917" cy="47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O governo irá favorecer </a:t>
            </a:r>
            <a:r>
              <a:rPr lang="pt-BR" dirty="0" smtClean="0">
                <a:solidFill>
                  <a:srgbClr val="FF0000"/>
                </a:solidFill>
              </a:rPr>
              <a:t>empresas </a:t>
            </a:r>
            <a:r>
              <a:rPr lang="pt-BR" dirty="0" smtClean="0">
                <a:solidFill>
                  <a:srgbClr val="FF0000"/>
                </a:solidFill>
              </a:rPr>
              <a:t>privadas?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/>
              <a:t>§ 2º Na hipótese de insuficiência de recursos no fundo da RGR, fica autorizada a Conta de Desenvolvimento Energético - CDE a recolher recursos para a cobertura das despesas de que trata o caput. – </a:t>
            </a:r>
            <a:r>
              <a:rPr lang="pt-BR" dirty="0">
                <a:solidFill>
                  <a:srgbClr val="FF0000"/>
                </a:solidFill>
              </a:rPr>
              <a:t>h</a:t>
            </a:r>
            <a:r>
              <a:rPr lang="pt-BR" dirty="0" smtClean="0">
                <a:solidFill>
                  <a:srgbClr val="FF0000"/>
                </a:solidFill>
              </a:rPr>
              <a:t>á recursos suficientes na RGR ?</a:t>
            </a:r>
          </a:p>
          <a:p>
            <a:r>
              <a:rPr lang="pt-BR" dirty="0" smtClean="0"/>
              <a:t>Contratos de concessão – </a:t>
            </a:r>
            <a:r>
              <a:rPr lang="pt-BR" dirty="0" smtClean="0"/>
              <a:t>3 anos sem penalidades e regime tarifário diferenciado (2 em 5 anos)</a:t>
            </a:r>
            <a:endParaRPr lang="pt-BR" dirty="0" smtClean="0"/>
          </a:p>
          <a:p>
            <a:pPr algn="ctr"/>
            <a:r>
              <a:rPr lang="pt-BR" b="1" u="sng" dirty="0" smtClean="0"/>
              <a:t>Condições de trabalho nas empresas recém </a:t>
            </a:r>
            <a:r>
              <a:rPr lang="pt-BR" b="1" u="sng" dirty="0" smtClean="0"/>
              <a:t>licitadas (emendas apresentadas)</a:t>
            </a:r>
            <a:endParaRPr lang="pt-BR" b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BREVE 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pt-BR" dirty="0" smtClean="0"/>
              <a:t>MP 814/17 – 29.12.2017</a:t>
            </a:r>
          </a:p>
          <a:p>
            <a:pPr algn="just"/>
            <a:r>
              <a:rPr lang="pt-BR" dirty="0" smtClean="0"/>
              <a:t>Lei 10.332/18 – 04.06.2018 aprovada na Câmara</a:t>
            </a:r>
          </a:p>
          <a:p>
            <a:pPr algn="just"/>
            <a:r>
              <a:rPr lang="pt-BR" dirty="0" smtClean="0"/>
              <a:t>PLC 77/18 – rejeita no Senado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MP 855/18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pt-BR" dirty="0" smtClean="0"/>
              <a:t>As </a:t>
            </a:r>
            <a:r>
              <a:rPr lang="pt-BR" u="sng" dirty="0">
                <a:solidFill>
                  <a:srgbClr val="FF0000"/>
                </a:solidFill>
              </a:rPr>
              <a:t>concessões de distribuição de energia elétrica que não tenham sido licitadas até a edição da Medida </a:t>
            </a:r>
            <a:r>
              <a:rPr lang="pt-BR" u="sng" dirty="0" smtClean="0">
                <a:solidFill>
                  <a:srgbClr val="FF0000"/>
                </a:solidFill>
              </a:rPr>
              <a:t>(CEA, Amazonas) receberão </a:t>
            </a:r>
            <a:r>
              <a:rPr lang="pt-BR" u="sng" dirty="0">
                <a:solidFill>
                  <a:srgbClr val="FF0000"/>
                </a:solidFill>
              </a:rPr>
              <a:t>recursos da </a:t>
            </a:r>
            <a:r>
              <a:rPr lang="pt-BR" u="sng" dirty="0" smtClean="0">
                <a:solidFill>
                  <a:srgbClr val="FF0000"/>
                </a:solidFill>
              </a:rPr>
              <a:t>RGR</a:t>
            </a:r>
            <a:r>
              <a:rPr lang="pt-BR" dirty="0"/>
              <a:t>, para pagamentos de valores não reembolsados por força das exigências de eficiência econômica e energética</a:t>
            </a:r>
            <a:r>
              <a:rPr lang="pt-BR" dirty="0" smtClean="0"/>
              <a:t>.</a:t>
            </a:r>
          </a:p>
          <a:p>
            <a:pPr lvl="5">
              <a:buNone/>
            </a:pPr>
            <a:endParaRPr lang="pt-BR" sz="3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5">
              <a:buNone/>
            </a:pPr>
            <a:r>
              <a:rPr lang="pt-BR" sz="3600" dirty="0" smtClean="0">
                <a:solidFill>
                  <a:schemeClr val="accent2">
                    <a:lumMod val="75000"/>
                  </a:schemeClr>
                </a:solidFill>
              </a:rPr>
              <a:t>SOB CONTROLE PRIVADO</a:t>
            </a:r>
            <a:endParaRPr lang="pt-B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eta em curva para a direita 3"/>
          <p:cNvSpPr/>
          <p:nvPr/>
        </p:nvSpPr>
        <p:spPr>
          <a:xfrm>
            <a:off x="1571604" y="4786322"/>
            <a:ext cx="857256" cy="71438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TERCEIRIZAÇÃO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Caso ENEL:</a:t>
            </a:r>
          </a:p>
          <a:p>
            <a:pPr marL="0" indent="0" algn="just"/>
            <a:r>
              <a:rPr lang="pt-BR" dirty="0" smtClean="0"/>
              <a:t> a </a:t>
            </a:r>
            <a:r>
              <a:rPr lang="pt-BR" dirty="0" err="1" smtClean="0"/>
              <a:t>Celg</a:t>
            </a:r>
            <a:r>
              <a:rPr lang="pt-BR" dirty="0" smtClean="0"/>
              <a:t>-D reduziu 807 empregados do quadro próprio e aumentou 922 empregados terceirizados. Em um ano (2016-2017) o percentual de trabalhadores terceirizados passou de 74% para 85%.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/>
            <a:r>
              <a:rPr lang="pt-BR" dirty="0" smtClean="0"/>
              <a:t>A terceirização no segmento de distribuição no Brasil é um dos </a:t>
            </a:r>
            <a:r>
              <a:rPr lang="pt-BR" dirty="0" smtClean="0">
                <a:solidFill>
                  <a:srgbClr val="FF0000"/>
                </a:solidFill>
              </a:rPr>
              <a:t>principais problemas regulatórios</a:t>
            </a:r>
            <a:r>
              <a:rPr lang="pt-BR" dirty="0"/>
              <a:t>.</a:t>
            </a:r>
            <a:r>
              <a:rPr lang="pt-BR" dirty="0" smtClean="0"/>
              <a:t> ANEEL não possui cadastro destas empresas. Como é possível regular o setor desconhecendo as empresas que prestam serviço?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PRIVATIZAÇÃO NA DÉCADA DE 90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928802"/>
            <a:ext cx="8333065" cy="3967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PIORA NO SERVIÇO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900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800" dirty="0" smtClean="0"/>
              <a:t>Caso ENEL:</a:t>
            </a:r>
          </a:p>
          <a:p>
            <a:pPr marL="0" indent="0"/>
            <a:r>
              <a:rPr lang="pt-BR" sz="2800" dirty="0"/>
              <a:t>R</a:t>
            </a:r>
            <a:r>
              <a:rPr lang="pt-BR" sz="2800" dirty="0" smtClean="0"/>
              <a:t>eclamações da qualidade do serviço se acumulam. </a:t>
            </a:r>
          </a:p>
          <a:p>
            <a:pPr marL="0" indent="0"/>
            <a:r>
              <a:rPr lang="pt-BR" sz="2800" dirty="0" smtClean="0"/>
              <a:t>ANEEL recebeu queixas da FIEG (Federação das </a:t>
            </a:r>
            <a:r>
              <a:rPr lang="pt-BR" sz="2800" dirty="0" err="1" smtClean="0"/>
              <a:t>Indús-trias</a:t>
            </a:r>
            <a:r>
              <a:rPr lang="pt-BR" sz="2800" dirty="0" smtClean="0"/>
              <a:t> de Goiás) - setor produtivo e empresários </a:t>
            </a:r>
            <a:r>
              <a:rPr lang="pt-BR" sz="2800" dirty="0" err="1" smtClean="0"/>
              <a:t>reforça-ram</a:t>
            </a:r>
            <a:r>
              <a:rPr lang="pt-BR" sz="2800" dirty="0" smtClean="0"/>
              <a:t> críticas aos serviços oferecidos pela </a:t>
            </a:r>
            <a:r>
              <a:rPr lang="pt-BR" sz="2800" dirty="0" err="1" smtClean="0"/>
              <a:t>Enel</a:t>
            </a:r>
            <a:endParaRPr lang="pt-BR" sz="2800" dirty="0" smtClean="0"/>
          </a:p>
          <a:p>
            <a:pPr marL="0" indent="0"/>
            <a:r>
              <a:rPr lang="pt-BR" sz="2800" dirty="0" smtClean="0"/>
              <a:t>Tem afetado negativamente a competitividade do setor produtivo goiano. </a:t>
            </a:r>
          </a:p>
          <a:p>
            <a:pPr marL="0" indent="0"/>
            <a:r>
              <a:rPr lang="pt-BR" sz="2800" dirty="0" smtClean="0"/>
              <a:t>ANEEL - plano emergencial para melhorar o </a:t>
            </a:r>
            <a:r>
              <a:rPr lang="pt-BR" sz="2800" dirty="0" err="1" smtClean="0"/>
              <a:t>atendi-mento</a:t>
            </a:r>
            <a:r>
              <a:rPr lang="pt-BR" sz="2800" dirty="0" smtClean="0"/>
              <a:t> no curto prazo. Restringiu a distribuição de </a:t>
            </a:r>
            <a:r>
              <a:rPr lang="pt-BR" sz="2800" dirty="0" err="1" smtClean="0"/>
              <a:t>divi-dendos</a:t>
            </a:r>
            <a:r>
              <a:rPr lang="pt-BR" sz="2800" dirty="0" smtClean="0"/>
              <a:t> da </a:t>
            </a:r>
            <a:r>
              <a:rPr lang="pt-BR" sz="2800" dirty="0" err="1" smtClean="0"/>
              <a:t>Enel</a:t>
            </a:r>
            <a:r>
              <a:rPr lang="pt-BR" sz="2800" dirty="0" smtClean="0"/>
              <a:t> Goiás, por descumprimento de indicadores de qualidade. 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DISTRIBUIDORAS FEDERALIZADAS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15875" b="18640"/>
          <a:stretch>
            <a:fillRect/>
          </a:stretch>
        </p:blipFill>
        <p:spPr bwMode="auto">
          <a:xfrm>
            <a:off x="214282" y="1357298"/>
            <a:ext cx="6597159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7723" t="12890" r="43960" b="34375"/>
          <a:stretch>
            <a:fillRect/>
          </a:stretch>
        </p:blipFill>
        <p:spPr bwMode="auto">
          <a:xfrm>
            <a:off x="3929058" y="3929066"/>
            <a:ext cx="4071966" cy="2498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lipse 6"/>
          <p:cNvSpPr/>
          <p:nvPr/>
        </p:nvSpPr>
        <p:spPr>
          <a:xfrm>
            <a:off x="5286380" y="5500702"/>
            <a:ext cx="2643206" cy="12144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AUMENTO JÁ ERA ESPERADO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214686"/>
            <a:ext cx="2971792" cy="291147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t-BR" sz="2400" dirty="0" smtClean="0"/>
              <a:t>Entre 1995 e 2005, o </a:t>
            </a:r>
            <a:r>
              <a:rPr lang="pt-BR" sz="2400" dirty="0" err="1" smtClean="0"/>
              <a:t>IPCA-tarifa</a:t>
            </a:r>
            <a:r>
              <a:rPr lang="pt-BR" sz="2400" dirty="0" smtClean="0"/>
              <a:t> de energia elétrica residencial acumulou variação de 420% enquanto que o </a:t>
            </a:r>
            <a:r>
              <a:rPr lang="pt-BR" sz="2400" dirty="0" err="1" smtClean="0"/>
              <a:t>IPCA-índice</a:t>
            </a:r>
            <a:r>
              <a:rPr lang="pt-BR" sz="2400" dirty="0" smtClean="0"/>
              <a:t> geral variou 149%</a:t>
            </a:r>
            <a:endParaRPr lang="pt-BR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r="7154"/>
          <a:stretch>
            <a:fillRect/>
          </a:stretch>
        </p:blipFill>
        <p:spPr bwMode="auto">
          <a:xfrm>
            <a:off x="3428992" y="1357298"/>
            <a:ext cx="5500726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REFLEXÃO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425" y="1500174"/>
            <a:ext cx="8423417" cy="4801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503</Words>
  <Application>Microsoft Office PowerPoint</Application>
  <PresentationFormat>Apresentação na tela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CONSIDERAÇÕES SOBRE A  MP 855/18</vt:lpstr>
      <vt:lpstr>UM BREVE HISTÓRICO</vt:lpstr>
      <vt:lpstr>MP 855/18</vt:lpstr>
      <vt:lpstr>TERCEIRIZAÇÃO</vt:lpstr>
      <vt:lpstr>PRIVATIZAÇÃO NA DÉCADA DE 90</vt:lpstr>
      <vt:lpstr>PIORA NO SERVIÇO</vt:lpstr>
      <vt:lpstr>DISTRIBUIDORAS FEDERALIZADAS</vt:lpstr>
      <vt:lpstr>AUMENTO JÁ ERA ESPERADO</vt:lpstr>
      <vt:lpstr>REFLEXÃO</vt:lpstr>
      <vt:lpstr>REFLEXÃO</vt:lpstr>
      <vt:lpstr>NOTÍCIAS INTERNACIONAIS</vt:lpstr>
      <vt:lpstr>NOTÍCIAS INTERNACIONAIS</vt:lpstr>
      <vt:lpstr>CONSIDERAÇÕES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CONSIDERAÇÕES SOBRE A  MP 855/18</dc:title>
  <dc:creator>fabiola</dc:creator>
  <cp:lastModifiedBy>fabiola</cp:lastModifiedBy>
  <cp:revision>16</cp:revision>
  <dcterms:created xsi:type="dcterms:W3CDTF">2019-03-27T18:45:00Z</dcterms:created>
  <dcterms:modified xsi:type="dcterms:W3CDTF">2019-03-27T23:31:48Z</dcterms:modified>
</cp:coreProperties>
</file>