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82" r:id="rId7"/>
    <p:sldId id="283" r:id="rId8"/>
    <p:sldId id="284" r:id="rId9"/>
    <p:sldId id="261" r:id="rId10"/>
    <p:sldId id="262" r:id="rId11"/>
    <p:sldId id="263" r:id="rId12"/>
    <p:sldId id="265" r:id="rId13"/>
    <p:sldId id="264" r:id="rId14"/>
    <p:sldId id="276" r:id="rId15"/>
    <p:sldId id="277" r:id="rId16"/>
    <p:sldId id="286" r:id="rId17"/>
    <p:sldId id="287" r:id="rId18"/>
    <p:sldId id="279" r:id="rId19"/>
    <p:sldId id="280" r:id="rId20"/>
  </p:sldIdLst>
  <p:sldSz cx="9144000" cy="5143500" type="screen16x9"/>
  <p:notesSz cx="6858000" cy="9144000"/>
  <p:embeddedFontLst>
    <p:embeddedFont>
      <p:font typeface="Montserrat ExtraBold" panose="020B0604020202020204" charset="0"/>
      <p:bold r:id="rId22"/>
      <p:boldItalic r:id="rId23"/>
    </p:embeddedFont>
    <p:embeddedFont>
      <p:font typeface="Montserrat Medium" panose="020B0604020202020204" charset="0"/>
      <p:regular r:id="rId24"/>
      <p:bold r:id="rId25"/>
      <p:italic r:id="rId26"/>
      <p:boldItalic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  <p:embeddedFont>
      <p:font typeface="Roboto Medium" panose="020B0604020202020204" charset="0"/>
      <p:regular r:id="rId32"/>
      <p:bold r:id="rId33"/>
      <p:italic r:id="rId34"/>
      <p:boldItalic r:id="rId35"/>
    </p:embeddedFont>
    <p:embeddedFont>
      <p:font typeface="Arial Narrow" panose="020B0606020202030204" pitchFamily="34" charset="0"/>
      <p:regular r:id="rId36"/>
      <p:bold r:id="rId37"/>
      <p:italic r:id="rId38"/>
      <p:boldItalic r:id="rId39"/>
    </p:embeddedFont>
    <p:embeddedFont>
      <p:font typeface="Roboto Black" panose="020B0604020202020204" charset="0"/>
      <p:bold r:id="rId40"/>
      <p:boldItalic r:id="rId41"/>
    </p:embeddedFont>
    <p:embeddedFont>
      <p:font typeface="Montserrat SemiBold" panose="020B0604020202020204" charset="0"/>
      <p:regular r:id="rId42"/>
      <p:bold r:id="rId43"/>
      <p:italic r:id="rId44"/>
      <p:boldItalic r:id="rId45"/>
    </p:embeddedFont>
    <p:embeddedFont>
      <p:font typeface="Roboto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BE49CF-65BA-6120-30EE-6168797BC768}" name="Anna Paula Sutter" initials="APS" userId="S::anna@abradee.org.br::8d9239ef-2fb9-4edb-b763-1dd4fdf432e5" providerId="AD"/>
  <p188:author id="{005D97F9-7A3B-AAC1-A81E-D2D5312E122F}" name="Maria Rolim" initials="MR" userId="876e469520413d8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929"/>
    <a:srgbClr val="58595B"/>
    <a:srgbClr val="F7A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54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font" Target="fonts/font2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font" Target="fonts/font2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37212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92054a31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92054a31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5086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292054a318_0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292054a318_0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025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92054a318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292054a318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053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292054a318_0_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292054a318_0_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Incluir uma frase abaixo do gráfico: Encargos quase triplicaram no período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65460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292054a318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292054a318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Incluir uma frase abaixo do gráfico: Correção pelo IPCA e IGPM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1223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1292054a318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1292054a318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1688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1292054a318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1292054a318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488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1292054a318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1292054a318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Incluir um asterisco no 49,1% e inserir uma legenda abaixo do slide: Considera tributos pagos pela geração, transmissão e distribuição de energia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905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1292054a318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1292054a318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Incluir um asterisco no 49,1% e inserir uma legenda abaixo do slide: Considera tributos pagos pela geração, transmissão e distribuição de energia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31179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292054a318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292054a318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3883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1292054a318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1292054a318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3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92054a31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292054a31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80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92054a31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92054a31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09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92054a31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92054a31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5491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92054a318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292054a318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968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292054a318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292054a318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730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92054a318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292054a318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497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92054a318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292054a318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890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92054a31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292054a318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11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23.jpg"/><Relationship Id="rId10" Type="http://schemas.openxmlformats.org/officeDocument/2006/relationships/image" Target="../media/image25.png"/><Relationship Id="rId4" Type="http://schemas.openxmlformats.org/officeDocument/2006/relationships/image" Target="../media/image22.jp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23.jpg"/><Relationship Id="rId10" Type="http://schemas.openxmlformats.org/officeDocument/2006/relationships/image" Target="../media/image25.png"/><Relationship Id="rId4" Type="http://schemas.openxmlformats.org/officeDocument/2006/relationships/image" Target="../media/image22.jp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28.jp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75"/>
            <a:ext cx="9144000" cy="5148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1225" y="4233701"/>
            <a:ext cx="2410250" cy="5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2675" y="1276675"/>
            <a:ext cx="531125" cy="9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877825" y="3455875"/>
            <a:ext cx="1313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rgbClr val="46423E"/>
                </a:solidFill>
                <a:latin typeface="Roboto Medium"/>
                <a:ea typeface="Roboto Medium"/>
                <a:cs typeface="Roboto Medium"/>
                <a:sym typeface="Roboto Medium"/>
              </a:rPr>
              <a:t>17 DE MAIO DE 2022</a:t>
            </a:r>
            <a:endParaRPr sz="900" dirty="0">
              <a:solidFill>
                <a:srgbClr val="46423E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>
            <a:off x="2839725" y="3455875"/>
            <a:ext cx="1313700" cy="0"/>
          </a:xfrm>
          <a:prstGeom prst="straightConnector1">
            <a:avLst/>
          </a:prstGeom>
          <a:noFill/>
          <a:ln w="28575" cap="flat" cmpd="sng">
            <a:solidFill>
              <a:srgbClr val="F1792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/>
          <p:nvPr/>
        </p:nvCxnSpPr>
        <p:spPr>
          <a:xfrm>
            <a:off x="2839725" y="3793175"/>
            <a:ext cx="1313700" cy="0"/>
          </a:xfrm>
          <a:prstGeom prst="straightConnector1">
            <a:avLst/>
          </a:prstGeom>
          <a:noFill/>
          <a:ln w="19050" cap="flat" cmpd="sng">
            <a:solidFill>
              <a:srgbClr val="F1792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0627" y="2622737"/>
            <a:ext cx="100400" cy="86822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1667900" y="1442038"/>
            <a:ext cx="2579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AUDIÊNCIA PÚBLICA</a:t>
            </a:r>
            <a:endParaRPr sz="1800">
              <a:solidFill>
                <a:srgbClr val="46423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014292" y="2126395"/>
            <a:ext cx="3233008" cy="1237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COMISSÃO </a:t>
            </a:r>
          </a:p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 SERVIÇOS DE INFRAESTRUTURA</a:t>
            </a:r>
            <a:endParaRPr sz="2400" dirty="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455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9"/>
          <p:cNvSpPr/>
          <p:nvPr/>
        </p:nvSpPr>
        <p:spPr>
          <a:xfrm>
            <a:off x="1311300" y="1393725"/>
            <a:ext cx="5302200" cy="302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1749001" y="1416685"/>
            <a:ext cx="2217299" cy="3002798"/>
            <a:chOff x="2521416" y="2094922"/>
            <a:chExt cx="2500337" cy="2242400"/>
          </a:xfrm>
        </p:grpSpPr>
        <p:cxnSp>
          <p:nvCxnSpPr>
            <p:cNvPr id="197" name="Google Shape;197;p19"/>
            <p:cNvCxnSpPr/>
            <p:nvPr/>
          </p:nvCxnSpPr>
          <p:spPr>
            <a:xfrm rot="10800000" flipH="1">
              <a:off x="2521416" y="2101034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9"/>
            <p:cNvCxnSpPr/>
            <p:nvPr/>
          </p:nvCxnSpPr>
          <p:spPr>
            <a:xfrm rot="10800000" flipH="1">
              <a:off x="3010391" y="2095734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9"/>
            <p:cNvCxnSpPr/>
            <p:nvPr/>
          </p:nvCxnSpPr>
          <p:spPr>
            <a:xfrm rot="10800000" flipH="1">
              <a:off x="3515066" y="2106334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9"/>
            <p:cNvCxnSpPr/>
            <p:nvPr/>
          </p:nvCxnSpPr>
          <p:spPr>
            <a:xfrm rot="10800000" flipH="1">
              <a:off x="4018579" y="2106334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9"/>
            <p:cNvCxnSpPr/>
            <p:nvPr/>
          </p:nvCxnSpPr>
          <p:spPr>
            <a:xfrm rot="10800000" flipH="1">
              <a:off x="4522554" y="2094922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9"/>
            <p:cNvCxnSpPr/>
            <p:nvPr/>
          </p:nvCxnSpPr>
          <p:spPr>
            <a:xfrm rot="10800000" flipH="1">
              <a:off x="5017854" y="2109222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03" name="Google Shape;203;p19"/>
          <p:cNvSpPr txBox="1"/>
          <p:nvPr/>
        </p:nvSpPr>
        <p:spPr>
          <a:xfrm>
            <a:off x="209150" y="509050"/>
            <a:ext cx="74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03.</a:t>
            </a:r>
            <a:endParaRPr sz="2800" b="1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19"/>
          <p:cNvSpPr txBox="1"/>
          <p:nvPr/>
        </p:nvSpPr>
        <p:spPr>
          <a:xfrm>
            <a:off x="820125" y="522450"/>
            <a:ext cx="7370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rgbClr val="46423E"/>
                </a:solidFill>
              </a:rPr>
              <a:t>Como é composta a conta de luz</a:t>
            </a:r>
            <a:endParaRPr sz="2500" b="1" dirty="0">
              <a:solidFill>
                <a:srgbClr val="46423E"/>
              </a:solidFill>
            </a:endParaRPr>
          </a:p>
        </p:txBody>
      </p:sp>
      <p:pic>
        <p:nvPicPr>
          <p:cNvPr id="205" name="Google Shape;2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977" y="1249412"/>
            <a:ext cx="100400" cy="86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3626255"/>
            <a:ext cx="820125" cy="151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9"/>
          <p:cNvPicPr preferRelativeResize="0"/>
          <p:nvPr/>
        </p:nvPicPr>
        <p:blipFill rotWithShape="1">
          <a:blip r:embed="rId6">
            <a:alphaModFix/>
          </a:blip>
          <a:srcRect b="23681"/>
          <a:stretch/>
        </p:blipFill>
        <p:spPr>
          <a:xfrm>
            <a:off x="8275350" y="499348"/>
            <a:ext cx="740900" cy="6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9"/>
          <p:cNvSpPr/>
          <p:nvPr/>
        </p:nvSpPr>
        <p:spPr>
          <a:xfrm rot="10800000">
            <a:off x="3028250" y="3976925"/>
            <a:ext cx="100500" cy="38100"/>
          </a:xfrm>
          <a:prstGeom prst="triangle">
            <a:avLst>
              <a:gd name="adj" fmla="val 50000"/>
            </a:avLst>
          </a:prstGeom>
          <a:solidFill>
            <a:srgbClr val="F179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9"/>
          <p:cNvSpPr/>
          <p:nvPr/>
        </p:nvSpPr>
        <p:spPr>
          <a:xfrm>
            <a:off x="2868000" y="3715875"/>
            <a:ext cx="441600" cy="268200"/>
          </a:xfrm>
          <a:prstGeom prst="rect">
            <a:avLst/>
          </a:prstGeom>
          <a:solidFill>
            <a:srgbClr val="F179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9"/>
          <p:cNvSpPr/>
          <p:nvPr/>
        </p:nvSpPr>
        <p:spPr>
          <a:xfrm rot="10800000">
            <a:off x="2868000" y="2160425"/>
            <a:ext cx="100500" cy="38100"/>
          </a:xfrm>
          <a:prstGeom prst="triangle">
            <a:avLst>
              <a:gd name="adj" fmla="val 50000"/>
            </a:avLst>
          </a:prstGeom>
          <a:solidFill>
            <a:srgbClr val="5859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9"/>
          <p:cNvSpPr/>
          <p:nvPr/>
        </p:nvSpPr>
        <p:spPr>
          <a:xfrm>
            <a:off x="2690825" y="1899375"/>
            <a:ext cx="442800" cy="2682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9"/>
          <p:cNvSpPr/>
          <p:nvPr/>
        </p:nvSpPr>
        <p:spPr>
          <a:xfrm rot="10800000">
            <a:off x="1978625" y="2350150"/>
            <a:ext cx="100500" cy="38100"/>
          </a:xfrm>
          <a:prstGeom prst="triangle">
            <a:avLst>
              <a:gd name="adj" fmla="val 50000"/>
            </a:avLst>
          </a:prstGeom>
          <a:solidFill>
            <a:srgbClr val="EF4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9"/>
          <p:cNvSpPr/>
          <p:nvPr/>
        </p:nvSpPr>
        <p:spPr>
          <a:xfrm>
            <a:off x="1803075" y="2089100"/>
            <a:ext cx="442800" cy="268200"/>
          </a:xfrm>
          <a:prstGeom prst="rect">
            <a:avLst/>
          </a:prstGeom>
          <a:solidFill>
            <a:srgbClr val="EF4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"/>
          <p:cNvSpPr/>
          <p:nvPr/>
        </p:nvSpPr>
        <p:spPr>
          <a:xfrm rot="10800000">
            <a:off x="3610875" y="2754350"/>
            <a:ext cx="100500" cy="38100"/>
          </a:xfrm>
          <a:prstGeom prst="triangle">
            <a:avLst>
              <a:gd name="adj" fmla="val 50000"/>
            </a:avLst>
          </a:prstGeom>
          <a:solidFill>
            <a:srgbClr val="F7AC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9"/>
          <p:cNvSpPr/>
          <p:nvPr/>
        </p:nvSpPr>
        <p:spPr>
          <a:xfrm>
            <a:off x="3430800" y="2490900"/>
            <a:ext cx="442800" cy="268200"/>
          </a:xfrm>
          <a:prstGeom prst="rect">
            <a:avLst/>
          </a:prstGeom>
          <a:solidFill>
            <a:srgbClr val="F7AC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9"/>
          <p:cNvSpPr txBox="1"/>
          <p:nvPr/>
        </p:nvSpPr>
        <p:spPr>
          <a:xfrm>
            <a:off x="6859350" y="1948325"/>
            <a:ext cx="13572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46423E"/>
                </a:solidFill>
                <a:latin typeface="Roboto Medium"/>
                <a:ea typeface="Roboto Medium"/>
                <a:cs typeface="Roboto Medium"/>
                <a:sym typeface="Roboto Medium"/>
              </a:rPr>
              <a:t>O segmento de distribuição é o </a:t>
            </a:r>
            <a:r>
              <a:rPr lang="pt-BR" sz="1200" dirty="0">
                <a:solidFill>
                  <a:srgbClr val="46423E"/>
                </a:solidFill>
                <a:latin typeface="Roboto Black"/>
                <a:ea typeface="Roboto Black"/>
                <a:cs typeface="Roboto Black"/>
                <a:sym typeface="Roboto Black"/>
              </a:rPr>
              <a:t>elo na cadeia de fornecimento de energia elétrica</a:t>
            </a:r>
            <a:r>
              <a:rPr lang="pt-BR" sz="1200" dirty="0">
                <a:solidFill>
                  <a:srgbClr val="46423E"/>
                </a:solidFill>
                <a:latin typeface="Roboto Medium"/>
                <a:ea typeface="Roboto Medium"/>
                <a:cs typeface="Roboto Medium"/>
                <a:sym typeface="Roboto Medium"/>
              </a:rPr>
              <a:t> para um país continental como o Brasil.</a:t>
            </a:r>
            <a:endParaRPr sz="1200" dirty="0">
              <a:solidFill>
                <a:srgbClr val="46423E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17" name="Google Shape;21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64500" y="3702438"/>
            <a:ext cx="531125" cy="9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9"/>
          <p:cNvSpPr txBox="1"/>
          <p:nvPr/>
        </p:nvSpPr>
        <p:spPr>
          <a:xfrm>
            <a:off x="0" y="4714925"/>
            <a:ext cx="3495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dirty="0">
                <a:solidFill>
                  <a:srgbClr val="46423E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 sz="900" b="1" dirty="0">
              <a:solidFill>
                <a:srgbClr val="4642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19"/>
          <p:cNvSpPr/>
          <p:nvPr/>
        </p:nvSpPr>
        <p:spPr>
          <a:xfrm>
            <a:off x="2203400" y="2418213"/>
            <a:ext cx="1091700" cy="1091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9"/>
          <p:cNvSpPr txBox="1"/>
          <p:nvPr/>
        </p:nvSpPr>
        <p:spPr>
          <a:xfrm>
            <a:off x="2213975" y="2555950"/>
            <a:ext cx="1000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46423E"/>
                </a:solidFill>
                <a:latin typeface="Roboto"/>
                <a:ea typeface="Roboto"/>
                <a:cs typeface="Roboto"/>
                <a:sym typeface="Roboto"/>
              </a:rPr>
              <a:t>Custo</a:t>
            </a:r>
            <a:endParaRPr sz="1200" b="1">
              <a:solidFill>
                <a:srgbClr val="46423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46423E"/>
                </a:solidFill>
                <a:latin typeface="Roboto"/>
                <a:ea typeface="Roboto"/>
                <a:cs typeface="Roboto"/>
                <a:sym typeface="Roboto"/>
              </a:rPr>
              <a:t>da conta</a:t>
            </a:r>
            <a:endParaRPr sz="1200" b="1">
              <a:solidFill>
                <a:srgbClr val="46423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46423E"/>
                </a:solidFill>
                <a:latin typeface="Roboto"/>
                <a:ea typeface="Roboto"/>
                <a:cs typeface="Roboto"/>
                <a:sym typeface="Roboto"/>
              </a:rPr>
              <a:t>de energia</a:t>
            </a:r>
            <a:endParaRPr sz="1200" b="1">
              <a:solidFill>
                <a:srgbClr val="4642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19"/>
          <p:cNvSpPr/>
          <p:nvPr/>
        </p:nvSpPr>
        <p:spPr>
          <a:xfrm>
            <a:off x="1311300" y="1405938"/>
            <a:ext cx="5302200" cy="38100"/>
          </a:xfrm>
          <a:prstGeom prst="rect">
            <a:avLst/>
          </a:prstGeom>
          <a:solidFill>
            <a:srgbClr val="AAA1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9"/>
          <p:cNvSpPr txBox="1"/>
          <p:nvPr/>
        </p:nvSpPr>
        <p:spPr>
          <a:xfrm>
            <a:off x="209150" y="203513"/>
            <a:ext cx="56154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ABRADEE</a:t>
            </a:r>
            <a:r>
              <a:rPr lang="pt-BR" sz="550" dirty="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</a:t>
            </a:r>
            <a:r>
              <a:rPr lang="pt-BR" sz="550" dirty="0">
                <a:solidFill>
                  <a:srgbClr val="F1792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|</a:t>
            </a:r>
            <a:r>
              <a:rPr lang="pt-BR" sz="550" dirty="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A U D I Ê N C I A   P Ú B L I C A   . </a:t>
            </a: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 O M I S </a:t>
            </a:r>
            <a:r>
              <a:rPr lang="pt-BR" sz="550" dirty="0" err="1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</a:t>
            </a: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Ã O  D E  S E R V I ÇO S  D E  I N F R A E S T R U T U R A</a:t>
            </a:r>
            <a:endParaRPr sz="550" dirty="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3" name="Google Shape;223;p19"/>
          <p:cNvSpPr txBox="1"/>
          <p:nvPr/>
        </p:nvSpPr>
        <p:spPr>
          <a:xfrm>
            <a:off x="2639550" y="1862025"/>
            <a:ext cx="531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7,8%</a:t>
            </a:r>
            <a:endParaRPr sz="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19"/>
          <p:cNvSpPr txBox="1"/>
          <p:nvPr/>
        </p:nvSpPr>
        <p:spPr>
          <a:xfrm>
            <a:off x="3388425" y="2458225"/>
            <a:ext cx="531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23,3%</a:t>
            </a:r>
            <a:endParaRPr sz="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19"/>
          <p:cNvSpPr txBox="1"/>
          <p:nvPr/>
        </p:nvSpPr>
        <p:spPr>
          <a:xfrm>
            <a:off x="2824175" y="3683200"/>
            <a:ext cx="531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30,7%</a:t>
            </a:r>
            <a:endParaRPr sz="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6" name="Google Shape;226;p19"/>
          <p:cNvCxnSpPr/>
          <p:nvPr/>
        </p:nvCxnSpPr>
        <p:spPr>
          <a:xfrm rot="10800000">
            <a:off x="4285696" y="3210463"/>
            <a:ext cx="1600500" cy="0"/>
          </a:xfrm>
          <a:prstGeom prst="straightConnector1">
            <a:avLst/>
          </a:prstGeom>
          <a:noFill/>
          <a:ln w="28575" cap="flat" cmpd="sng">
            <a:solidFill>
              <a:srgbClr val="F1792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9"/>
          <p:cNvCxnSpPr/>
          <p:nvPr/>
        </p:nvCxnSpPr>
        <p:spPr>
          <a:xfrm rot="10800000">
            <a:off x="4285613" y="3615063"/>
            <a:ext cx="1999500" cy="0"/>
          </a:xfrm>
          <a:prstGeom prst="straightConnector1">
            <a:avLst/>
          </a:prstGeom>
          <a:noFill/>
          <a:ln w="28575" cap="flat" cmpd="sng">
            <a:solidFill>
              <a:srgbClr val="EF404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9"/>
          <p:cNvCxnSpPr/>
          <p:nvPr/>
        </p:nvCxnSpPr>
        <p:spPr>
          <a:xfrm rot="10800000">
            <a:off x="4285723" y="2840713"/>
            <a:ext cx="1218900" cy="0"/>
          </a:xfrm>
          <a:prstGeom prst="straightConnector1">
            <a:avLst/>
          </a:prstGeom>
          <a:noFill/>
          <a:ln w="28575" cap="flat" cmpd="sng">
            <a:solidFill>
              <a:srgbClr val="F7AC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9"/>
          <p:cNvCxnSpPr/>
          <p:nvPr/>
        </p:nvCxnSpPr>
        <p:spPr>
          <a:xfrm rot="10800000">
            <a:off x="4285674" y="2466213"/>
            <a:ext cx="395100" cy="0"/>
          </a:xfrm>
          <a:prstGeom prst="straightConnector1">
            <a:avLst/>
          </a:prstGeom>
          <a:noFill/>
          <a:ln w="28575" cap="flat" cmpd="sng">
            <a:solidFill>
              <a:srgbClr val="58595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" name="Google Shape;230;p19"/>
          <p:cNvSpPr txBox="1"/>
          <p:nvPr/>
        </p:nvSpPr>
        <p:spPr>
          <a:xfrm>
            <a:off x="4218433" y="2876550"/>
            <a:ext cx="1972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latin typeface="Roboto"/>
                <a:ea typeface="Roboto"/>
                <a:cs typeface="Roboto"/>
                <a:sym typeface="Roboto"/>
              </a:rPr>
              <a:t>30,7% </a:t>
            </a: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Geração de Energia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19"/>
          <p:cNvSpPr txBox="1"/>
          <p:nvPr/>
        </p:nvSpPr>
        <p:spPr>
          <a:xfrm>
            <a:off x="4218413" y="2484925"/>
            <a:ext cx="1357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latin typeface="Roboto"/>
                <a:ea typeface="Roboto"/>
                <a:cs typeface="Roboto"/>
                <a:sym typeface="Roboto"/>
              </a:rPr>
              <a:t>23,3% </a:t>
            </a: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Distribuição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19"/>
          <p:cNvSpPr txBox="1"/>
          <p:nvPr/>
        </p:nvSpPr>
        <p:spPr>
          <a:xfrm>
            <a:off x="4218413" y="2100713"/>
            <a:ext cx="1489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latin typeface="Roboto"/>
                <a:ea typeface="Roboto"/>
                <a:cs typeface="Roboto"/>
                <a:sym typeface="Roboto"/>
              </a:rPr>
              <a:t>7,8%% </a:t>
            </a: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Transmissão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19"/>
          <p:cNvSpPr txBox="1"/>
          <p:nvPr/>
        </p:nvSpPr>
        <p:spPr>
          <a:xfrm>
            <a:off x="4218550" y="3263175"/>
            <a:ext cx="1999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latin typeface="Roboto"/>
                <a:ea typeface="Roboto"/>
                <a:cs typeface="Roboto"/>
                <a:sym typeface="Roboto"/>
              </a:rPr>
              <a:t>38,2%  </a:t>
            </a:r>
            <a:r>
              <a:rPr lang="pt-BR" sz="1100">
                <a:latin typeface="Roboto"/>
                <a:ea typeface="Roboto"/>
                <a:cs typeface="Roboto"/>
                <a:sym typeface="Roboto"/>
              </a:rPr>
              <a:t>Encargos e Tributos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19"/>
          <p:cNvSpPr txBox="1"/>
          <p:nvPr/>
        </p:nvSpPr>
        <p:spPr>
          <a:xfrm>
            <a:off x="1763375" y="2061650"/>
            <a:ext cx="531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38,2%</a:t>
            </a:r>
            <a:endParaRPr sz="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5" name="Google Shape;235;p19" title="Gráfico"/>
          <p:cNvPicPr preferRelativeResize="0"/>
          <p:nvPr/>
        </p:nvPicPr>
        <p:blipFill rotWithShape="1">
          <a:blip r:embed="rId8">
            <a:alphaModFix/>
          </a:blip>
          <a:srcRect l="21148" r="21584"/>
          <a:stretch/>
        </p:blipFill>
        <p:spPr>
          <a:xfrm>
            <a:off x="2011841" y="2210525"/>
            <a:ext cx="1410009" cy="151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/>
          <p:nvPr/>
        </p:nvSpPr>
        <p:spPr>
          <a:xfrm>
            <a:off x="0" y="0"/>
            <a:ext cx="9144000" cy="514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1" name="Google Shape;241;p20"/>
          <p:cNvPicPr preferRelativeResize="0"/>
          <p:nvPr/>
        </p:nvPicPr>
        <p:blipFill rotWithShape="1">
          <a:blip r:embed="rId3">
            <a:alphaModFix/>
          </a:blip>
          <a:srcRect r="36459"/>
          <a:stretch/>
        </p:blipFill>
        <p:spPr>
          <a:xfrm>
            <a:off x="0" y="-525"/>
            <a:ext cx="5810249" cy="514454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0"/>
          <p:cNvSpPr txBox="1"/>
          <p:nvPr/>
        </p:nvSpPr>
        <p:spPr>
          <a:xfrm>
            <a:off x="209150" y="509050"/>
            <a:ext cx="74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03.</a:t>
            </a:r>
            <a:endParaRPr sz="2800" b="1" dirty="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20"/>
          <p:cNvSpPr txBox="1"/>
          <p:nvPr/>
        </p:nvSpPr>
        <p:spPr>
          <a:xfrm>
            <a:off x="820125" y="598650"/>
            <a:ext cx="7370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>
                <a:solidFill>
                  <a:srgbClr val="46423E"/>
                </a:solidFill>
              </a:rPr>
              <a:t>Como é composta a conta de luz</a:t>
            </a:r>
            <a:endParaRPr sz="1700" b="1">
              <a:solidFill>
                <a:srgbClr val="46423E"/>
              </a:solidFill>
            </a:endParaRPr>
          </a:p>
        </p:txBody>
      </p:sp>
      <p:pic>
        <p:nvPicPr>
          <p:cNvPr id="244" name="Google Shape;24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977" y="1249412"/>
            <a:ext cx="100400" cy="86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3626255"/>
            <a:ext cx="820125" cy="151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0"/>
          <p:cNvPicPr preferRelativeResize="0"/>
          <p:nvPr/>
        </p:nvPicPr>
        <p:blipFill rotWithShape="1">
          <a:blip r:embed="rId6">
            <a:alphaModFix/>
          </a:blip>
          <a:srcRect b="23681"/>
          <a:stretch/>
        </p:blipFill>
        <p:spPr>
          <a:xfrm>
            <a:off x="8275350" y="499348"/>
            <a:ext cx="740900" cy="6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0"/>
          <p:cNvSpPr/>
          <p:nvPr/>
        </p:nvSpPr>
        <p:spPr>
          <a:xfrm>
            <a:off x="1920900" y="1370673"/>
            <a:ext cx="5302200" cy="302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0"/>
          <p:cNvSpPr txBox="1"/>
          <p:nvPr/>
        </p:nvSpPr>
        <p:spPr>
          <a:xfrm>
            <a:off x="5326250" y="1848875"/>
            <a:ext cx="14013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Roboto Medium"/>
                <a:ea typeface="Roboto Medium"/>
                <a:cs typeface="Roboto Medium"/>
                <a:sym typeface="Roboto Medium"/>
              </a:rPr>
              <a:t>No segmento </a:t>
            </a:r>
            <a:br>
              <a:rPr lang="pt-BR" sz="1200" dirty="0"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pt-BR" sz="1200" dirty="0">
                <a:latin typeface="Roboto Medium"/>
                <a:ea typeface="Roboto Medium"/>
                <a:cs typeface="Roboto Medium"/>
                <a:sym typeface="Roboto Medium"/>
              </a:rPr>
              <a:t>de distribuição, </a:t>
            </a:r>
            <a:br>
              <a:rPr lang="pt-BR" sz="1200" dirty="0"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pt-BR" sz="1200" dirty="0">
                <a:solidFill>
                  <a:srgbClr val="F17929"/>
                </a:solidFill>
                <a:latin typeface="Roboto Medium"/>
                <a:ea typeface="Roboto Medium"/>
                <a:cs typeface="Roboto Medium"/>
                <a:sym typeface="Roboto Medium"/>
              </a:rPr>
              <a:t>a tarifa é revisada a cada 4 ou 5 anos, </a:t>
            </a:r>
            <a:r>
              <a:rPr lang="pt-BR" sz="1200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quando são</a:t>
            </a:r>
            <a:r>
              <a:rPr lang="pt-BR" sz="1200" dirty="0">
                <a:solidFill>
                  <a:srgbClr val="F17929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pt-BR" sz="1200" dirty="0">
                <a:latin typeface="Roboto Medium"/>
                <a:ea typeface="Roboto Medium"/>
                <a:cs typeface="Roboto Medium"/>
                <a:sym typeface="Roboto Medium"/>
              </a:rPr>
              <a:t>compartilhados com a população os ganhos de eficiência.</a:t>
            </a:r>
            <a:endParaRPr sz="12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49" name="Google Shape;24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31400" y="3761388"/>
            <a:ext cx="531125" cy="9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0"/>
          <p:cNvSpPr txBox="1"/>
          <p:nvPr/>
        </p:nvSpPr>
        <p:spPr>
          <a:xfrm>
            <a:off x="2327550" y="1779150"/>
            <a:ext cx="2487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Do total da conta que</a:t>
            </a:r>
            <a:br>
              <a:rPr lang="pt-BR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pt-BR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o consumidor recebe, </a:t>
            </a:r>
            <a:br>
              <a:rPr lang="pt-BR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pt-BR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o segmento de distribuição repassa quase</a:t>
            </a:r>
            <a:endParaRPr/>
          </a:p>
        </p:txBody>
      </p:sp>
      <p:sp>
        <p:nvSpPr>
          <p:cNvPr id="251" name="Google Shape;251;p20"/>
          <p:cNvSpPr txBox="1"/>
          <p:nvPr/>
        </p:nvSpPr>
        <p:spPr>
          <a:xfrm>
            <a:off x="2327550" y="3373850"/>
            <a:ext cx="21711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para a cadeia e absorve a inadimplência e perdas.</a:t>
            </a:r>
            <a:endParaRPr dirty="0"/>
          </a:p>
        </p:txBody>
      </p:sp>
      <p:sp>
        <p:nvSpPr>
          <p:cNvPr id="252" name="Google Shape;252;p20"/>
          <p:cNvSpPr txBox="1"/>
          <p:nvPr/>
        </p:nvSpPr>
        <p:spPr>
          <a:xfrm>
            <a:off x="2740900" y="2677875"/>
            <a:ext cx="10530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600" i="1">
                <a:solidFill>
                  <a:srgbClr val="00A399"/>
                </a:solidFill>
                <a:latin typeface="Roboto Black"/>
                <a:ea typeface="Roboto Black"/>
                <a:cs typeface="Roboto Black"/>
                <a:sym typeface="Roboto Black"/>
              </a:rPr>
              <a:t>80</a:t>
            </a:r>
            <a:endParaRPr sz="4600" i="1">
              <a:solidFill>
                <a:srgbClr val="00A399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253" name="Google Shape;253;p20"/>
          <p:cNvCxnSpPr/>
          <p:nvPr/>
        </p:nvCxnSpPr>
        <p:spPr>
          <a:xfrm>
            <a:off x="1910175" y="1393725"/>
            <a:ext cx="529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Google Shape;254;p20"/>
          <p:cNvCxnSpPr/>
          <p:nvPr/>
        </p:nvCxnSpPr>
        <p:spPr>
          <a:xfrm>
            <a:off x="4991950" y="1393713"/>
            <a:ext cx="0" cy="303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5" name="Google Shape;255;p20"/>
          <p:cNvSpPr txBox="1"/>
          <p:nvPr/>
        </p:nvSpPr>
        <p:spPr>
          <a:xfrm>
            <a:off x="0" y="4714925"/>
            <a:ext cx="3495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dirty="0">
                <a:solidFill>
                  <a:srgbClr val="46423E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  <a:endParaRPr sz="900" b="1" dirty="0">
              <a:solidFill>
                <a:srgbClr val="4642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20"/>
          <p:cNvSpPr txBox="1"/>
          <p:nvPr/>
        </p:nvSpPr>
        <p:spPr>
          <a:xfrm>
            <a:off x="3531775" y="2794225"/>
            <a:ext cx="466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 sz="2500" b="1"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20"/>
          <p:cNvSpPr txBox="1"/>
          <p:nvPr/>
        </p:nvSpPr>
        <p:spPr>
          <a:xfrm>
            <a:off x="209150" y="203513"/>
            <a:ext cx="56154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ABRADEE</a:t>
            </a:r>
            <a:r>
              <a:rPr lang="pt-BR" sz="550" dirty="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</a:t>
            </a:r>
            <a:r>
              <a:rPr lang="pt-BR" sz="550" dirty="0">
                <a:solidFill>
                  <a:srgbClr val="F1792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|</a:t>
            </a:r>
            <a:r>
              <a:rPr lang="pt-BR" sz="550" dirty="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A U D I Ê N C I A   P Ú B L I C A   . </a:t>
            </a: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 O M I S </a:t>
            </a:r>
            <a:r>
              <a:rPr lang="pt-BR" sz="550" dirty="0" err="1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</a:t>
            </a: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Ã O  D E  S E R V I ÇO S  D E  I N F R A E S T R U T U R A</a:t>
            </a:r>
            <a:endParaRPr sz="550" dirty="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2"/>
          <p:cNvSpPr/>
          <p:nvPr/>
        </p:nvSpPr>
        <p:spPr>
          <a:xfrm>
            <a:off x="1563050" y="2991275"/>
            <a:ext cx="6506400" cy="542100"/>
          </a:xfrm>
          <a:prstGeom prst="rect">
            <a:avLst/>
          </a:prstGeom>
          <a:solidFill>
            <a:srgbClr val="F3F3F3">
              <a:alpha val="47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2"/>
          <p:cNvSpPr/>
          <p:nvPr/>
        </p:nvSpPr>
        <p:spPr>
          <a:xfrm>
            <a:off x="1561850" y="1876725"/>
            <a:ext cx="6501600" cy="513300"/>
          </a:xfrm>
          <a:prstGeom prst="rect">
            <a:avLst/>
          </a:prstGeom>
          <a:solidFill>
            <a:srgbClr val="F3F3F3">
              <a:alpha val="47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5" name="Google Shape;405;p22"/>
          <p:cNvCxnSpPr/>
          <p:nvPr/>
        </p:nvCxnSpPr>
        <p:spPr>
          <a:xfrm>
            <a:off x="1561850" y="3531476"/>
            <a:ext cx="6501600" cy="96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6" name="Google Shape;406;p22"/>
          <p:cNvCxnSpPr/>
          <p:nvPr/>
        </p:nvCxnSpPr>
        <p:spPr>
          <a:xfrm>
            <a:off x="1561850" y="2981677"/>
            <a:ext cx="6501600" cy="96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7" name="Google Shape;407;p22"/>
          <p:cNvCxnSpPr/>
          <p:nvPr/>
        </p:nvCxnSpPr>
        <p:spPr>
          <a:xfrm>
            <a:off x="1561850" y="2392580"/>
            <a:ext cx="6501600" cy="96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8" name="Google Shape;408;p22"/>
          <p:cNvCxnSpPr/>
          <p:nvPr/>
        </p:nvCxnSpPr>
        <p:spPr>
          <a:xfrm>
            <a:off x="1561850" y="1867125"/>
            <a:ext cx="6501600" cy="96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" name="Google Shape;409;p22"/>
          <p:cNvCxnSpPr/>
          <p:nvPr/>
        </p:nvCxnSpPr>
        <p:spPr>
          <a:xfrm>
            <a:off x="1561850" y="4096220"/>
            <a:ext cx="6501600" cy="96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10" name="Google Shape;410;p22"/>
          <p:cNvGrpSpPr/>
          <p:nvPr/>
        </p:nvGrpSpPr>
        <p:grpSpPr>
          <a:xfrm>
            <a:off x="1875329" y="1866322"/>
            <a:ext cx="5978713" cy="2243675"/>
            <a:chOff x="2027729" y="2094922"/>
            <a:chExt cx="5978713" cy="2243675"/>
          </a:xfrm>
        </p:grpSpPr>
        <p:cxnSp>
          <p:nvCxnSpPr>
            <p:cNvPr id="411" name="Google Shape;411;p22"/>
            <p:cNvCxnSpPr/>
            <p:nvPr/>
          </p:nvCxnSpPr>
          <p:spPr>
            <a:xfrm rot="10800000" flipH="1">
              <a:off x="2027729" y="2103134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22"/>
            <p:cNvCxnSpPr/>
            <p:nvPr/>
          </p:nvCxnSpPr>
          <p:spPr>
            <a:xfrm rot="10800000" flipH="1">
              <a:off x="2521416" y="2101034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22"/>
            <p:cNvCxnSpPr/>
            <p:nvPr/>
          </p:nvCxnSpPr>
          <p:spPr>
            <a:xfrm rot="10800000" flipH="1">
              <a:off x="3010391" y="2095734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22"/>
            <p:cNvCxnSpPr/>
            <p:nvPr/>
          </p:nvCxnSpPr>
          <p:spPr>
            <a:xfrm rot="10800000" flipH="1">
              <a:off x="3515066" y="2106334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22"/>
            <p:cNvCxnSpPr/>
            <p:nvPr/>
          </p:nvCxnSpPr>
          <p:spPr>
            <a:xfrm rot="10800000" flipH="1">
              <a:off x="4018579" y="2106334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22"/>
            <p:cNvCxnSpPr/>
            <p:nvPr/>
          </p:nvCxnSpPr>
          <p:spPr>
            <a:xfrm rot="10800000" flipH="1">
              <a:off x="4522554" y="2094922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22"/>
            <p:cNvCxnSpPr/>
            <p:nvPr/>
          </p:nvCxnSpPr>
          <p:spPr>
            <a:xfrm rot="10800000" flipH="1">
              <a:off x="5017854" y="2109222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22"/>
            <p:cNvCxnSpPr/>
            <p:nvPr/>
          </p:nvCxnSpPr>
          <p:spPr>
            <a:xfrm rot="10800000" flipH="1">
              <a:off x="5503629" y="2109222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22"/>
            <p:cNvCxnSpPr/>
            <p:nvPr/>
          </p:nvCxnSpPr>
          <p:spPr>
            <a:xfrm rot="10800000" flipH="1">
              <a:off x="5997516" y="2105772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22"/>
            <p:cNvCxnSpPr/>
            <p:nvPr/>
          </p:nvCxnSpPr>
          <p:spPr>
            <a:xfrm rot="10800000" flipH="1">
              <a:off x="6521391" y="2100997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22"/>
            <p:cNvCxnSpPr/>
            <p:nvPr/>
          </p:nvCxnSpPr>
          <p:spPr>
            <a:xfrm rot="10800000" flipH="1">
              <a:off x="7011941" y="2105747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22"/>
            <p:cNvCxnSpPr/>
            <p:nvPr/>
          </p:nvCxnSpPr>
          <p:spPr>
            <a:xfrm rot="10800000" flipH="1">
              <a:off x="7516766" y="2105747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22"/>
            <p:cNvCxnSpPr/>
            <p:nvPr/>
          </p:nvCxnSpPr>
          <p:spPr>
            <a:xfrm rot="10800000" flipH="1">
              <a:off x="8002541" y="2110497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24" name="Google Shape;424;p22"/>
          <p:cNvSpPr/>
          <p:nvPr/>
        </p:nvSpPr>
        <p:spPr>
          <a:xfrm>
            <a:off x="0" y="0"/>
            <a:ext cx="820200" cy="514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2"/>
          <p:cNvSpPr txBox="1"/>
          <p:nvPr/>
        </p:nvSpPr>
        <p:spPr>
          <a:xfrm>
            <a:off x="209150" y="509050"/>
            <a:ext cx="74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03.</a:t>
            </a:r>
            <a:endParaRPr sz="2800" b="1" dirty="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6" name="Google Shape;4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977" y="1249412"/>
            <a:ext cx="100400" cy="86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3626255"/>
            <a:ext cx="820125" cy="151724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22"/>
          <p:cNvSpPr txBox="1"/>
          <p:nvPr/>
        </p:nvSpPr>
        <p:spPr>
          <a:xfrm>
            <a:off x="0" y="4714925"/>
            <a:ext cx="349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dirty="0">
                <a:solidFill>
                  <a:srgbClr val="46423E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900" b="1" dirty="0">
              <a:solidFill>
                <a:srgbClr val="4642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29" name="Google Shape;429;p22"/>
          <p:cNvGrpSpPr/>
          <p:nvPr/>
        </p:nvGrpSpPr>
        <p:grpSpPr>
          <a:xfrm>
            <a:off x="3694322" y="751175"/>
            <a:ext cx="2102538" cy="457200"/>
            <a:chOff x="1549800" y="598775"/>
            <a:chExt cx="2060100" cy="457200"/>
          </a:xfrm>
        </p:grpSpPr>
        <p:sp>
          <p:nvSpPr>
            <p:cNvPr id="430" name="Google Shape;430;p22"/>
            <p:cNvSpPr/>
            <p:nvPr/>
          </p:nvSpPr>
          <p:spPr>
            <a:xfrm>
              <a:off x="1549800" y="598775"/>
              <a:ext cx="20601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2"/>
            <p:cNvSpPr txBox="1"/>
            <p:nvPr/>
          </p:nvSpPr>
          <p:spPr>
            <a:xfrm>
              <a:off x="1588150" y="632225"/>
              <a:ext cx="19932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300">
                  <a:latin typeface="Roboto Medium"/>
                  <a:ea typeface="Roboto Medium"/>
                  <a:cs typeface="Roboto Medium"/>
                  <a:sym typeface="Roboto Medium"/>
                </a:rPr>
                <a:t>Componentes x Inflação</a:t>
              </a:r>
              <a:endParaRPr sz="1300"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</p:grpSp>
      <p:sp>
        <p:nvSpPr>
          <p:cNvPr id="432" name="Google Shape;432;p22"/>
          <p:cNvSpPr txBox="1"/>
          <p:nvPr/>
        </p:nvSpPr>
        <p:spPr>
          <a:xfrm>
            <a:off x="1712925" y="4310700"/>
            <a:ext cx="453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2010</a:t>
            </a:r>
            <a:endParaRPr sz="90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33" name="Google Shape;433;p22"/>
          <p:cNvSpPr txBox="1"/>
          <p:nvPr/>
        </p:nvSpPr>
        <p:spPr>
          <a:xfrm>
            <a:off x="2241250" y="4310700"/>
            <a:ext cx="45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2011</a:t>
            </a:r>
            <a:endParaRPr sz="90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34" name="Google Shape;434;p22"/>
          <p:cNvSpPr txBox="1"/>
          <p:nvPr/>
        </p:nvSpPr>
        <p:spPr>
          <a:xfrm>
            <a:off x="2735875" y="4310700"/>
            <a:ext cx="446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2012</a:t>
            </a:r>
            <a:endParaRPr sz="90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35" name="Google Shape;435;p22"/>
          <p:cNvSpPr txBox="1"/>
          <p:nvPr/>
        </p:nvSpPr>
        <p:spPr>
          <a:xfrm>
            <a:off x="3230500" y="4310700"/>
            <a:ext cx="446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2013</a:t>
            </a:r>
            <a:endParaRPr sz="90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36" name="Google Shape;436;p22"/>
          <p:cNvSpPr txBox="1"/>
          <p:nvPr/>
        </p:nvSpPr>
        <p:spPr>
          <a:xfrm>
            <a:off x="3736375" y="4310700"/>
            <a:ext cx="480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2014</a:t>
            </a:r>
            <a:endParaRPr sz="90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37" name="Google Shape;437;p22"/>
          <p:cNvSpPr txBox="1"/>
          <p:nvPr/>
        </p:nvSpPr>
        <p:spPr>
          <a:xfrm>
            <a:off x="4268250" y="4310700"/>
            <a:ext cx="446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2015</a:t>
            </a:r>
            <a:endParaRPr sz="90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38" name="Google Shape;438;p22"/>
          <p:cNvSpPr txBox="1"/>
          <p:nvPr/>
        </p:nvSpPr>
        <p:spPr>
          <a:xfrm>
            <a:off x="4762875" y="4310700"/>
            <a:ext cx="480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2016</a:t>
            </a:r>
            <a:endParaRPr sz="90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39" name="Google Shape;439;p22"/>
          <p:cNvSpPr txBox="1"/>
          <p:nvPr/>
        </p:nvSpPr>
        <p:spPr>
          <a:xfrm>
            <a:off x="5257495" y="4310696"/>
            <a:ext cx="45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2017</a:t>
            </a:r>
            <a:endParaRPr sz="90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40" name="Google Shape;440;p22"/>
          <p:cNvSpPr txBox="1"/>
          <p:nvPr/>
        </p:nvSpPr>
        <p:spPr>
          <a:xfrm>
            <a:off x="5725325" y="4310700"/>
            <a:ext cx="480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2018</a:t>
            </a:r>
            <a:endParaRPr sz="90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41" name="Google Shape;441;p22"/>
          <p:cNvSpPr txBox="1"/>
          <p:nvPr/>
        </p:nvSpPr>
        <p:spPr>
          <a:xfrm>
            <a:off x="6269151" y="4310696"/>
            <a:ext cx="449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2019</a:t>
            </a:r>
            <a:endParaRPr sz="90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42" name="Google Shape;442;p22"/>
          <p:cNvSpPr txBox="1"/>
          <p:nvPr/>
        </p:nvSpPr>
        <p:spPr>
          <a:xfrm>
            <a:off x="6756275" y="4310700"/>
            <a:ext cx="480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2020</a:t>
            </a:r>
            <a:endParaRPr sz="90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43" name="Google Shape;443;p22"/>
          <p:cNvSpPr txBox="1"/>
          <p:nvPr/>
        </p:nvSpPr>
        <p:spPr>
          <a:xfrm>
            <a:off x="7258400" y="4310700"/>
            <a:ext cx="453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2021</a:t>
            </a:r>
            <a:endParaRPr sz="90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44" name="Google Shape;444;p22"/>
          <p:cNvSpPr txBox="1"/>
          <p:nvPr/>
        </p:nvSpPr>
        <p:spPr>
          <a:xfrm>
            <a:off x="7745550" y="4310700"/>
            <a:ext cx="480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2022</a:t>
            </a:r>
            <a:endParaRPr sz="90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445" name="Google Shape;445;p22"/>
          <p:cNvCxnSpPr/>
          <p:nvPr/>
        </p:nvCxnSpPr>
        <p:spPr>
          <a:xfrm>
            <a:off x="1495940" y="4288978"/>
            <a:ext cx="6643800" cy="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6" name="Google Shape;446;p22"/>
          <p:cNvSpPr/>
          <p:nvPr/>
        </p:nvSpPr>
        <p:spPr>
          <a:xfrm>
            <a:off x="1696525" y="3364700"/>
            <a:ext cx="89700" cy="738000"/>
          </a:xfrm>
          <a:prstGeom prst="rect">
            <a:avLst/>
          </a:prstGeom>
          <a:solidFill>
            <a:srgbClr val="808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2"/>
          <p:cNvSpPr/>
          <p:nvPr/>
        </p:nvSpPr>
        <p:spPr>
          <a:xfrm>
            <a:off x="1786238" y="3364700"/>
            <a:ext cx="89700" cy="738000"/>
          </a:xfrm>
          <a:prstGeom prst="rect">
            <a:avLst/>
          </a:prstGeom>
          <a:solidFill>
            <a:srgbClr val="F7AC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2"/>
          <p:cNvSpPr/>
          <p:nvPr/>
        </p:nvSpPr>
        <p:spPr>
          <a:xfrm>
            <a:off x="1875950" y="3364700"/>
            <a:ext cx="89700" cy="738000"/>
          </a:xfrm>
          <a:prstGeom prst="rect">
            <a:avLst/>
          </a:prstGeom>
          <a:solidFill>
            <a:srgbClr val="F179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2"/>
          <p:cNvSpPr/>
          <p:nvPr/>
        </p:nvSpPr>
        <p:spPr>
          <a:xfrm>
            <a:off x="1965638" y="3364700"/>
            <a:ext cx="89700" cy="738000"/>
          </a:xfrm>
          <a:prstGeom prst="rect">
            <a:avLst/>
          </a:prstGeom>
          <a:solidFill>
            <a:srgbClr val="00A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2"/>
          <p:cNvSpPr/>
          <p:nvPr/>
        </p:nvSpPr>
        <p:spPr>
          <a:xfrm>
            <a:off x="2194000" y="3340900"/>
            <a:ext cx="89700" cy="761700"/>
          </a:xfrm>
          <a:prstGeom prst="rect">
            <a:avLst/>
          </a:prstGeom>
          <a:solidFill>
            <a:srgbClr val="808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2"/>
          <p:cNvSpPr/>
          <p:nvPr/>
        </p:nvSpPr>
        <p:spPr>
          <a:xfrm>
            <a:off x="2283700" y="3341000"/>
            <a:ext cx="89700" cy="761700"/>
          </a:xfrm>
          <a:prstGeom prst="rect">
            <a:avLst/>
          </a:prstGeom>
          <a:solidFill>
            <a:srgbClr val="F7AC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2"/>
          <p:cNvSpPr/>
          <p:nvPr/>
        </p:nvSpPr>
        <p:spPr>
          <a:xfrm>
            <a:off x="2373400" y="3364725"/>
            <a:ext cx="89700" cy="738000"/>
          </a:xfrm>
          <a:prstGeom prst="rect">
            <a:avLst/>
          </a:prstGeom>
          <a:solidFill>
            <a:srgbClr val="F179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2"/>
          <p:cNvSpPr/>
          <p:nvPr/>
        </p:nvSpPr>
        <p:spPr>
          <a:xfrm>
            <a:off x="2463100" y="3317075"/>
            <a:ext cx="89700" cy="785700"/>
          </a:xfrm>
          <a:prstGeom prst="rect">
            <a:avLst/>
          </a:prstGeom>
          <a:solidFill>
            <a:srgbClr val="00A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2"/>
          <p:cNvSpPr/>
          <p:nvPr/>
        </p:nvSpPr>
        <p:spPr>
          <a:xfrm>
            <a:off x="2715475" y="3340900"/>
            <a:ext cx="89700" cy="761700"/>
          </a:xfrm>
          <a:prstGeom prst="rect">
            <a:avLst/>
          </a:prstGeom>
          <a:solidFill>
            <a:srgbClr val="808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2"/>
          <p:cNvSpPr/>
          <p:nvPr/>
        </p:nvSpPr>
        <p:spPr>
          <a:xfrm>
            <a:off x="2805175" y="3205175"/>
            <a:ext cx="89700" cy="897600"/>
          </a:xfrm>
          <a:prstGeom prst="rect">
            <a:avLst/>
          </a:prstGeom>
          <a:solidFill>
            <a:srgbClr val="F7AC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2"/>
          <p:cNvSpPr/>
          <p:nvPr/>
        </p:nvSpPr>
        <p:spPr>
          <a:xfrm>
            <a:off x="2894875" y="3341025"/>
            <a:ext cx="89700" cy="761700"/>
          </a:xfrm>
          <a:prstGeom prst="rect">
            <a:avLst/>
          </a:prstGeom>
          <a:solidFill>
            <a:srgbClr val="F179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2"/>
          <p:cNvSpPr/>
          <p:nvPr/>
        </p:nvSpPr>
        <p:spPr>
          <a:xfrm>
            <a:off x="2984575" y="3414725"/>
            <a:ext cx="89700" cy="688200"/>
          </a:xfrm>
          <a:prstGeom prst="rect">
            <a:avLst/>
          </a:prstGeom>
          <a:solidFill>
            <a:srgbClr val="00A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2"/>
          <p:cNvSpPr/>
          <p:nvPr/>
        </p:nvSpPr>
        <p:spPr>
          <a:xfrm>
            <a:off x="3215550" y="3459950"/>
            <a:ext cx="89700" cy="642600"/>
          </a:xfrm>
          <a:prstGeom prst="rect">
            <a:avLst/>
          </a:prstGeom>
          <a:solidFill>
            <a:srgbClr val="808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2"/>
          <p:cNvSpPr/>
          <p:nvPr/>
        </p:nvSpPr>
        <p:spPr>
          <a:xfrm>
            <a:off x="3305250" y="3224225"/>
            <a:ext cx="89700" cy="878400"/>
          </a:xfrm>
          <a:prstGeom prst="rect">
            <a:avLst/>
          </a:prstGeom>
          <a:solidFill>
            <a:srgbClr val="F7AC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2"/>
          <p:cNvSpPr/>
          <p:nvPr/>
        </p:nvSpPr>
        <p:spPr>
          <a:xfrm>
            <a:off x="3394950" y="3843350"/>
            <a:ext cx="89700" cy="259200"/>
          </a:xfrm>
          <a:prstGeom prst="rect">
            <a:avLst/>
          </a:prstGeom>
          <a:solidFill>
            <a:srgbClr val="F179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2"/>
          <p:cNvSpPr/>
          <p:nvPr/>
        </p:nvSpPr>
        <p:spPr>
          <a:xfrm>
            <a:off x="3484650" y="3764750"/>
            <a:ext cx="89700" cy="338100"/>
          </a:xfrm>
          <a:prstGeom prst="rect">
            <a:avLst/>
          </a:prstGeom>
          <a:solidFill>
            <a:srgbClr val="00A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2"/>
          <p:cNvSpPr/>
          <p:nvPr/>
        </p:nvSpPr>
        <p:spPr>
          <a:xfrm>
            <a:off x="3727525" y="3426626"/>
            <a:ext cx="89700" cy="675900"/>
          </a:xfrm>
          <a:prstGeom prst="rect">
            <a:avLst/>
          </a:prstGeom>
          <a:solidFill>
            <a:srgbClr val="808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2"/>
          <p:cNvSpPr/>
          <p:nvPr/>
        </p:nvSpPr>
        <p:spPr>
          <a:xfrm>
            <a:off x="3817225" y="2948004"/>
            <a:ext cx="89700" cy="1154400"/>
          </a:xfrm>
          <a:prstGeom prst="rect">
            <a:avLst/>
          </a:prstGeom>
          <a:solidFill>
            <a:srgbClr val="F7AC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2"/>
          <p:cNvSpPr/>
          <p:nvPr/>
        </p:nvSpPr>
        <p:spPr>
          <a:xfrm>
            <a:off x="3906925" y="3728081"/>
            <a:ext cx="89700" cy="374400"/>
          </a:xfrm>
          <a:prstGeom prst="rect">
            <a:avLst/>
          </a:prstGeom>
          <a:solidFill>
            <a:srgbClr val="F179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2"/>
          <p:cNvSpPr/>
          <p:nvPr/>
        </p:nvSpPr>
        <p:spPr>
          <a:xfrm>
            <a:off x="3996625" y="3764638"/>
            <a:ext cx="89700" cy="338100"/>
          </a:xfrm>
          <a:prstGeom prst="rect">
            <a:avLst/>
          </a:prstGeom>
          <a:solidFill>
            <a:srgbClr val="00A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2"/>
          <p:cNvSpPr/>
          <p:nvPr/>
        </p:nvSpPr>
        <p:spPr>
          <a:xfrm>
            <a:off x="4239500" y="3384700"/>
            <a:ext cx="89700" cy="717600"/>
          </a:xfrm>
          <a:prstGeom prst="rect">
            <a:avLst/>
          </a:prstGeom>
          <a:solidFill>
            <a:srgbClr val="808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2"/>
          <p:cNvSpPr/>
          <p:nvPr/>
        </p:nvSpPr>
        <p:spPr>
          <a:xfrm>
            <a:off x="4329200" y="2787024"/>
            <a:ext cx="89700" cy="1315200"/>
          </a:xfrm>
          <a:prstGeom prst="rect">
            <a:avLst/>
          </a:prstGeom>
          <a:solidFill>
            <a:srgbClr val="F7AC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2"/>
          <p:cNvSpPr/>
          <p:nvPr/>
        </p:nvSpPr>
        <p:spPr>
          <a:xfrm>
            <a:off x="4418900" y="3665699"/>
            <a:ext cx="89700" cy="436500"/>
          </a:xfrm>
          <a:prstGeom prst="rect">
            <a:avLst/>
          </a:prstGeom>
          <a:solidFill>
            <a:srgbClr val="F179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2"/>
          <p:cNvSpPr/>
          <p:nvPr/>
        </p:nvSpPr>
        <p:spPr>
          <a:xfrm>
            <a:off x="4508600" y="2464597"/>
            <a:ext cx="89700" cy="1638000"/>
          </a:xfrm>
          <a:prstGeom prst="rect">
            <a:avLst/>
          </a:prstGeom>
          <a:solidFill>
            <a:srgbClr val="00A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2"/>
          <p:cNvSpPr/>
          <p:nvPr/>
        </p:nvSpPr>
        <p:spPr>
          <a:xfrm>
            <a:off x="4739575" y="3316600"/>
            <a:ext cx="89700" cy="785700"/>
          </a:xfrm>
          <a:prstGeom prst="rect">
            <a:avLst/>
          </a:prstGeom>
          <a:solidFill>
            <a:srgbClr val="808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2"/>
          <p:cNvSpPr/>
          <p:nvPr/>
        </p:nvSpPr>
        <p:spPr>
          <a:xfrm>
            <a:off x="4829275" y="2929900"/>
            <a:ext cx="89700" cy="1172400"/>
          </a:xfrm>
          <a:prstGeom prst="rect">
            <a:avLst/>
          </a:prstGeom>
          <a:solidFill>
            <a:srgbClr val="F7AC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2"/>
          <p:cNvSpPr/>
          <p:nvPr/>
        </p:nvSpPr>
        <p:spPr>
          <a:xfrm>
            <a:off x="4918975" y="3709500"/>
            <a:ext cx="89700" cy="392700"/>
          </a:xfrm>
          <a:prstGeom prst="rect">
            <a:avLst/>
          </a:prstGeom>
          <a:solidFill>
            <a:srgbClr val="F179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2"/>
          <p:cNvSpPr/>
          <p:nvPr/>
        </p:nvSpPr>
        <p:spPr>
          <a:xfrm>
            <a:off x="5008675" y="2281250"/>
            <a:ext cx="89700" cy="1821300"/>
          </a:xfrm>
          <a:prstGeom prst="rect">
            <a:avLst/>
          </a:prstGeom>
          <a:solidFill>
            <a:srgbClr val="00A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2"/>
          <p:cNvSpPr/>
          <p:nvPr/>
        </p:nvSpPr>
        <p:spPr>
          <a:xfrm>
            <a:off x="5249175" y="3283275"/>
            <a:ext cx="89700" cy="816600"/>
          </a:xfrm>
          <a:prstGeom prst="rect">
            <a:avLst/>
          </a:prstGeom>
          <a:solidFill>
            <a:srgbClr val="808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2"/>
          <p:cNvSpPr/>
          <p:nvPr/>
        </p:nvSpPr>
        <p:spPr>
          <a:xfrm>
            <a:off x="5338875" y="2784725"/>
            <a:ext cx="89700" cy="1315200"/>
          </a:xfrm>
          <a:prstGeom prst="rect">
            <a:avLst/>
          </a:prstGeom>
          <a:solidFill>
            <a:srgbClr val="F7AC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2"/>
          <p:cNvSpPr/>
          <p:nvPr/>
        </p:nvSpPr>
        <p:spPr>
          <a:xfrm>
            <a:off x="5428575" y="3125150"/>
            <a:ext cx="89700" cy="974700"/>
          </a:xfrm>
          <a:prstGeom prst="rect">
            <a:avLst/>
          </a:prstGeom>
          <a:solidFill>
            <a:srgbClr val="F179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2"/>
          <p:cNvSpPr/>
          <p:nvPr/>
        </p:nvSpPr>
        <p:spPr>
          <a:xfrm>
            <a:off x="5518275" y="2774150"/>
            <a:ext cx="89700" cy="1326000"/>
          </a:xfrm>
          <a:prstGeom prst="rect">
            <a:avLst/>
          </a:prstGeom>
          <a:solidFill>
            <a:srgbClr val="00A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2"/>
          <p:cNvSpPr/>
          <p:nvPr/>
        </p:nvSpPr>
        <p:spPr>
          <a:xfrm>
            <a:off x="5758775" y="3183725"/>
            <a:ext cx="89700" cy="923700"/>
          </a:xfrm>
          <a:prstGeom prst="rect">
            <a:avLst/>
          </a:prstGeom>
          <a:solidFill>
            <a:srgbClr val="808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2"/>
          <p:cNvSpPr/>
          <p:nvPr/>
        </p:nvSpPr>
        <p:spPr>
          <a:xfrm>
            <a:off x="5848475" y="2516975"/>
            <a:ext cx="89700" cy="1590300"/>
          </a:xfrm>
          <a:prstGeom prst="rect">
            <a:avLst/>
          </a:prstGeom>
          <a:solidFill>
            <a:srgbClr val="F7AC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2"/>
          <p:cNvSpPr/>
          <p:nvPr/>
        </p:nvSpPr>
        <p:spPr>
          <a:xfrm>
            <a:off x="5938175" y="3067050"/>
            <a:ext cx="89700" cy="1040400"/>
          </a:xfrm>
          <a:prstGeom prst="rect">
            <a:avLst/>
          </a:prstGeom>
          <a:solidFill>
            <a:srgbClr val="F179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2"/>
          <p:cNvSpPr/>
          <p:nvPr/>
        </p:nvSpPr>
        <p:spPr>
          <a:xfrm>
            <a:off x="6027875" y="2750350"/>
            <a:ext cx="89700" cy="1357200"/>
          </a:xfrm>
          <a:prstGeom prst="rect">
            <a:avLst/>
          </a:prstGeom>
          <a:solidFill>
            <a:srgbClr val="00A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2"/>
          <p:cNvSpPr/>
          <p:nvPr/>
        </p:nvSpPr>
        <p:spPr>
          <a:xfrm>
            <a:off x="6268375" y="3132601"/>
            <a:ext cx="89700" cy="974700"/>
          </a:xfrm>
          <a:prstGeom prst="rect">
            <a:avLst/>
          </a:prstGeom>
          <a:solidFill>
            <a:srgbClr val="808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2"/>
          <p:cNvSpPr/>
          <p:nvPr/>
        </p:nvSpPr>
        <p:spPr>
          <a:xfrm>
            <a:off x="6358075" y="2449826"/>
            <a:ext cx="89700" cy="1657200"/>
          </a:xfrm>
          <a:prstGeom prst="rect">
            <a:avLst/>
          </a:prstGeom>
          <a:solidFill>
            <a:srgbClr val="F7AC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2"/>
          <p:cNvSpPr/>
          <p:nvPr/>
        </p:nvSpPr>
        <p:spPr>
          <a:xfrm>
            <a:off x="6447775" y="3125151"/>
            <a:ext cx="89700" cy="982200"/>
          </a:xfrm>
          <a:prstGeom prst="rect">
            <a:avLst/>
          </a:prstGeom>
          <a:solidFill>
            <a:srgbClr val="F179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2"/>
          <p:cNvSpPr/>
          <p:nvPr/>
        </p:nvSpPr>
        <p:spPr>
          <a:xfrm>
            <a:off x="6537475" y="2947500"/>
            <a:ext cx="89700" cy="1160100"/>
          </a:xfrm>
          <a:prstGeom prst="rect">
            <a:avLst/>
          </a:prstGeom>
          <a:solidFill>
            <a:srgbClr val="00A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2"/>
          <p:cNvSpPr/>
          <p:nvPr/>
        </p:nvSpPr>
        <p:spPr>
          <a:xfrm>
            <a:off x="6777975" y="3051326"/>
            <a:ext cx="89700" cy="1055700"/>
          </a:xfrm>
          <a:prstGeom prst="rect">
            <a:avLst/>
          </a:prstGeom>
          <a:solidFill>
            <a:srgbClr val="808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2"/>
          <p:cNvSpPr/>
          <p:nvPr/>
        </p:nvSpPr>
        <p:spPr>
          <a:xfrm>
            <a:off x="6867675" y="2516975"/>
            <a:ext cx="89700" cy="1589700"/>
          </a:xfrm>
          <a:prstGeom prst="rect">
            <a:avLst/>
          </a:prstGeom>
          <a:solidFill>
            <a:srgbClr val="F7AC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2"/>
          <p:cNvSpPr/>
          <p:nvPr/>
        </p:nvSpPr>
        <p:spPr>
          <a:xfrm>
            <a:off x="6957375" y="2837978"/>
            <a:ext cx="89700" cy="1269000"/>
          </a:xfrm>
          <a:prstGeom prst="rect">
            <a:avLst/>
          </a:prstGeom>
          <a:solidFill>
            <a:srgbClr val="F179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2"/>
          <p:cNvSpPr/>
          <p:nvPr/>
        </p:nvSpPr>
        <p:spPr>
          <a:xfrm>
            <a:off x="7047075" y="2721302"/>
            <a:ext cx="89700" cy="1386000"/>
          </a:xfrm>
          <a:prstGeom prst="rect">
            <a:avLst/>
          </a:prstGeom>
          <a:solidFill>
            <a:srgbClr val="00A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2"/>
          <p:cNvSpPr/>
          <p:nvPr/>
        </p:nvSpPr>
        <p:spPr>
          <a:xfrm>
            <a:off x="7278050" y="2900377"/>
            <a:ext cx="89700" cy="1199100"/>
          </a:xfrm>
          <a:prstGeom prst="rect">
            <a:avLst/>
          </a:prstGeom>
          <a:solidFill>
            <a:srgbClr val="808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2"/>
          <p:cNvSpPr/>
          <p:nvPr/>
        </p:nvSpPr>
        <p:spPr>
          <a:xfrm>
            <a:off x="7367750" y="2442025"/>
            <a:ext cx="89700" cy="1657200"/>
          </a:xfrm>
          <a:prstGeom prst="rect">
            <a:avLst/>
          </a:prstGeom>
          <a:solidFill>
            <a:srgbClr val="F7AC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2"/>
          <p:cNvSpPr/>
          <p:nvPr/>
        </p:nvSpPr>
        <p:spPr>
          <a:xfrm>
            <a:off x="7457450" y="2713500"/>
            <a:ext cx="89700" cy="1386000"/>
          </a:xfrm>
          <a:prstGeom prst="rect">
            <a:avLst/>
          </a:prstGeom>
          <a:solidFill>
            <a:srgbClr val="F179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2"/>
          <p:cNvSpPr/>
          <p:nvPr/>
        </p:nvSpPr>
        <p:spPr>
          <a:xfrm>
            <a:off x="7547150" y="2155979"/>
            <a:ext cx="89700" cy="1944000"/>
          </a:xfrm>
          <a:prstGeom prst="rect">
            <a:avLst/>
          </a:prstGeom>
          <a:solidFill>
            <a:srgbClr val="00A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2"/>
          <p:cNvSpPr/>
          <p:nvPr/>
        </p:nvSpPr>
        <p:spPr>
          <a:xfrm>
            <a:off x="7797175" y="2804153"/>
            <a:ext cx="89700" cy="1302600"/>
          </a:xfrm>
          <a:prstGeom prst="rect">
            <a:avLst/>
          </a:prstGeom>
          <a:solidFill>
            <a:srgbClr val="808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2"/>
          <p:cNvSpPr/>
          <p:nvPr/>
        </p:nvSpPr>
        <p:spPr>
          <a:xfrm>
            <a:off x="7886875" y="2366976"/>
            <a:ext cx="89700" cy="1739400"/>
          </a:xfrm>
          <a:prstGeom prst="rect">
            <a:avLst/>
          </a:prstGeom>
          <a:solidFill>
            <a:srgbClr val="F7AC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2"/>
          <p:cNvSpPr/>
          <p:nvPr/>
        </p:nvSpPr>
        <p:spPr>
          <a:xfrm>
            <a:off x="7976575" y="2713501"/>
            <a:ext cx="89700" cy="1393200"/>
          </a:xfrm>
          <a:prstGeom prst="rect">
            <a:avLst/>
          </a:prstGeom>
          <a:solidFill>
            <a:srgbClr val="F179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2"/>
          <p:cNvSpPr/>
          <p:nvPr/>
        </p:nvSpPr>
        <p:spPr>
          <a:xfrm>
            <a:off x="8066275" y="1925006"/>
            <a:ext cx="89700" cy="2181900"/>
          </a:xfrm>
          <a:prstGeom prst="rect">
            <a:avLst/>
          </a:prstGeom>
          <a:solidFill>
            <a:srgbClr val="00A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22"/>
          <p:cNvGrpSpPr/>
          <p:nvPr/>
        </p:nvGrpSpPr>
        <p:grpSpPr>
          <a:xfrm>
            <a:off x="1870700" y="2650675"/>
            <a:ext cx="6120650" cy="713075"/>
            <a:chOff x="2023100" y="2879275"/>
            <a:chExt cx="6120650" cy="713075"/>
          </a:xfrm>
        </p:grpSpPr>
        <p:cxnSp>
          <p:nvCxnSpPr>
            <p:cNvPr id="499" name="Google Shape;499;p22"/>
            <p:cNvCxnSpPr/>
            <p:nvPr/>
          </p:nvCxnSpPr>
          <p:spPr>
            <a:xfrm rot="10800000" flipH="1">
              <a:off x="2023100" y="3543150"/>
              <a:ext cx="587700" cy="49200"/>
            </a:xfrm>
            <a:prstGeom prst="straightConnector1">
              <a:avLst/>
            </a:prstGeom>
            <a:noFill/>
            <a:ln w="28575" cap="flat" cmpd="sng">
              <a:solidFill>
                <a:srgbClr val="EF404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22"/>
            <p:cNvCxnSpPr/>
            <p:nvPr/>
          </p:nvCxnSpPr>
          <p:spPr>
            <a:xfrm rot="10800000" flipH="1">
              <a:off x="2606150" y="3396900"/>
              <a:ext cx="1440600" cy="147000"/>
            </a:xfrm>
            <a:prstGeom prst="straightConnector1">
              <a:avLst/>
            </a:prstGeom>
            <a:noFill/>
            <a:ln w="28575" cap="flat" cmpd="sng">
              <a:solidFill>
                <a:srgbClr val="EF404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22"/>
            <p:cNvCxnSpPr/>
            <p:nvPr/>
          </p:nvCxnSpPr>
          <p:spPr>
            <a:xfrm rot="10800000" flipH="1">
              <a:off x="4040850" y="3195550"/>
              <a:ext cx="1023300" cy="201300"/>
            </a:xfrm>
            <a:prstGeom prst="straightConnector1">
              <a:avLst/>
            </a:prstGeom>
            <a:noFill/>
            <a:ln w="28575" cap="flat" cmpd="sng">
              <a:solidFill>
                <a:srgbClr val="EF404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22"/>
            <p:cNvCxnSpPr/>
            <p:nvPr/>
          </p:nvCxnSpPr>
          <p:spPr>
            <a:xfrm rot="10800000" flipH="1">
              <a:off x="5060400" y="3162400"/>
              <a:ext cx="632400" cy="34200"/>
            </a:xfrm>
            <a:prstGeom prst="straightConnector1">
              <a:avLst/>
            </a:prstGeom>
            <a:noFill/>
            <a:ln w="28575" cap="flat" cmpd="sng">
              <a:solidFill>
                <a:srgbClr val="EF404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22"/>
            <p:cNvCxnSpPr/>
            <p:nvPr/>
          </p:nvCxnSpPr>
          <p:spPr>
            <a:xfrm rot="10800000" flipH="1">
              <a:off x="5687250" y="3084900"/>
              <a:ext cx="881100" cy="77400"/>
            </a:xfrm>
            <a:prstGeom prst="straightConnector1">
              <a:avLst/>
            </a:prstGeom>
            <a:noFill/>
            <a:ln w="28575" cap="flat" cmpd="sng">
              <a:solidFill>
                <a:srgbClr val="EF404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22"/>
            <p:cNvCxnSpPr/>
            <p:nvPr/>
          </p:nvCxnSpPr>
          <p:spPr>
            <a:xfrm rot="10800000" flipH="1">
              <a:off x="6564175" y="3041453"/>
              <a:ext cx="580800" cy="44100"/>
            </a:xfrm>
            <a:prstGeom prst="straightConnector1">
              <a:avLst/>
            </a:prstGeom>
            <a:noFill/>
            <a:ln w="28575" cap="flat" cmpd="sng">
              <a:solidFill>
                <a:srgbClr val="EF404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2"/>
            <p:cNvCxnSpPr/>
            <p:nvPr/>
          </p:nvCxnSpPr>
          <p:spPr>
            <a:xfrm rot="10800000" flipH="1">
              <a:off x="7141250" y="2919225"/>
              <a:ext cx="590400" cy="122700"/>
            </a:xfrm>
            <a:prstGeom prst="straightConnector1">
              <a:avLst/>
            </a:prstGeom>
            <a:noFill/>
            <a:ln w="28575" cap="flat" cmpd="sng">
              <a:solidFill>
                <a:srgbClr val="EF404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2"/>
            <p:cNvCxnSpPr/>
            <p:nvPr/>
          </p:nvCxnSpPr>
          <p:spPr>
            <a:xfrm rot="10800000" flipH="1">
              <a:off x="7725850" y="2879275"/>
              <a:ext cx="417900" cy="41100"/>
            </a:xfrm>
            <a:prstGeom prst="straightConnector1">
              <a:avLst/>
            </a:prstGeom>
            <a:noFill/>
            <a:ln w="28575" cap="flat" cmpd="sng">
              <a:solidFill>
                <a:srgbClr val="EF404A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07" name="Google Shape;507;p22"/>
          <p:cNvGrpSpPr/>
          <p:nvPr/>
        </p:nvGrpSpPr>
        <p:grpSpPr>
          <a:xfrm>
            <a:off x="1870700" y="2158750"/>
            <a:ext cx="6115700" cy="1205000"/>
            <a:chOff x="2023100" y="2387350"/>
            <a:chExt cx="6115700" cy="1205000"/>
          </a:xfrm>
        </p:grpSpPr>
        <p:cxnSp>
          <p:nvCxnSpPr>
            <p:cNvPr id="508" name="Google Shape;508;p22"/>
            <p:cNvCxnSpPr/>
            <p:nvPr/>
          </p:nvCxnSpPr>
          <p:spPr>
            <a:xfrm rot="10800000" flipH="1">
              <a:off x="2023100" y="3528750"/>
              <a:ext cx="589200" cy="63600"/>
            </a:xfrm>
            <a:prstGeom prst="straightConnector1">
              <a:avLst/>
            </a:prstGeom>
            <a:noFill/>
            <a:ln w="2857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2"/>
            <p:cNvCxnSpPr/>
            <p:nvPr/>
          </p:nvCxnSpPr>
          <p:spPr>
            <a:xfrm rot="10800000" flipH="1">
              <a:off x="2608900" y="3348125"/>
              <a:ext cx="1593000" cy="180900"/>
            </a:xfrm>
            <a:prstGeom prst="straightConnector1">
              <a:avLst/>
            </a:prstGeom>
            <a:noFill/>
            <a:ln w="2857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2"/>
            <p:cNvCxnSpPr/>
            <p:nvPr/>
          </p:nvCxnSpPr>
          <p:spPr>
            <a:xfrm rot="10800000" flipH="1">
              <a:off x="4196825" y="3195525"/>
              <a:ext cx="867300" cy="153000"/>
            </a:xfrm>
            <a:prstGeom prst="straightConnector1">
              <a:avLst/>
            </a:prstGeom>
            <a:noFill/>
            <a:ln w="2857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2"/>
            <p:cNvCxnSpPr/>
            <p:nvPr/>
          </p:nvCxnSpPr>
          <p:spPr>
            <a:xfrm rot="10800000" flipH="1">
              <a:off x="5060400" y="3162400"/>
              <a:ext cx="632400" cy="34200"/>
            </a:xfrm>
            <a:prstGeom prst="straightConnector1">
              <a:avLst/>
            </a:prstGeom>
            <a:noFill/>
            <a:ln w="2857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2"/>
            <p:cNvCxnSpPr/>
            <p:nvPr/>
          </p:nvCxnSpPr>
          <p:spPr>
            <a:xfrm rot="10800000" flipH="1">
              <a:off x="5684050" y="3050400"/>
              <a:ext cx="904500" cy="111900"/>
            </a:xfrm>
            <a:prstGeom prst="straightConnector1">
              <a:avLst/>
            </a:prstGeom>
            <a:noFill/>
            <a:ln w="2857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2"/>
            <p:cNvCxnSpPr/>
            <p:nvPr/>
          </p:nvCxnSpPr>
          <p:spPr>
            <a:xfrm rot="10800000" flipH="1">
              <a:off x="6584750" y="2914775"/>
              <a:ext cx="525000" cy="136800"/>
            </a:xfrm>
            <a:prstGeom prst="straightConnector1">
              <a:avLst/>
            </a:prstGeom>
            <a:noFill/>
            <a:ln w="2857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2"/>
            <p:cNvCxnSpPr/>
            <p:nvPr/>
          </p:nvCxnSpPr>
          <p:spPr>
            <a:xfrm rot="10800000" flipH="1">
              <a:off x="7104450" y="2475425"/>
              <a:ext cx="529200" cy="441000"/>
            </a:xfrm>
            <a:prstGeom prst="straightConnector1">
              <a:avLst/>
            </a:prstGeom>
            <a:noFill/>
            <a:ln w="2857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2"/>
            <p:cNvCxnSpPr/>
            <p:nvPr/>
          </p:nvCxnSpPr>
          <p:spPr>
            <a:xfrm rot="10800000" flipH="1">
              <a:off x="7629400" y="2387350"/>
              <a:ext cx="509400" cy="89400"/>
            </a:xfrm>
            <a:prstGeom prst="straightConnector1">
              <a:avLst/>
            </a:prstGeom>
            <a:noFill/>
            <a:ln w="2857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16" name="Google Shape;516;p22"/>
          <p:cNvSpPr txBox="1"/>
          <p:nvPr/>
        </p:nvSpPr>
        <p:spPr>
          <a:xfrm>
            <a:off x="6667013" y="1356050"/>
            <a:ext cx="513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latin typeface="Roboto"/>
                <a:ea typeface="Roboto"/>
                <a:cs typeface="Roboto"/>
                <a:sym typeface="Roboto"/>
              </a:rPr>
              <a:t>IGPM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7" name="Google Shape;517;p22"/>
          <p:cNvSpPr txBox="1"/>
          <p:nvPr/>
        </p:nvSpPr>
        <p:spPr>
          <a:xfrm>
            <a:off x="7442838" y="1356050"/>
            <a:ext cx="454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latin typeface="Roboto"/>
                <a:ea typeface="Roboto"/>
                <a:cs typeface="Roboto"/>
                <a:sym typeface="Roboto"/>
              </a:rPr>
              <a:t>IPCA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8" name="Google Shape;518;p22"/>
          <p:cNvSpPr/>
          <p:nvPr/>
        </p:nvSpPr>
        <p:spPr>
          <a:xfrm>
            <a:off x="6465850" y="1398500"/>
            <a:ext cx="238200" cy="2382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2"/>
          <p:cNvSpPr/>
          <p:nvPr/>
        </p:nvSpPr>
        <p:spPr>
          <a:xfrm>
            <a:off x="7242525" y="1398500"/>
            <a:ext cx="238200" cy="238200"/>
          </a:xfrm>
          <a:prstGeom prst="ellipse">
            <a:avLst/>
          </a:prstGeom>
          <a:solidFill>
            <a:srgbClr val="EF4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2"/>
          <p:cNvSpPr txBox="1"/>
          <p:nvPr/>
        </p:nvSpPr>
        <p:spPr>
          <a:xfrm>
            <a:off x="2033487" y="1356050"/>
            <a:ext cx="802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latin typeface="Roboto"/>
                <a:ea typeface="Roboto"/>
                <a:cs typeface="Roboto"/>
                <a:sym typeface="Roboto"/>
              </a:rPr>
              <a:t>Distribuição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1" name="Google Shape;521;p22"/>
          <p:cNvSpPr txBox="1"/>
          <p:nvPr/>
        </p:nvSpPr>
        <p:spPr>
          <a:xfrm>
            <a:off x="3099438" y="1356050"/>
            <a:ext cx="1292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latin typeface="Roboto"/>
                <a:ea typeface="Roboto"/>
                <a:cs typeface="Roboto"/>
                <a:sym typeface="Roboto"/>
              </a:rPr>
              <a:t>Geração de Energia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2" name="Google Shape;522;p22"/>
          <p:cNvSpPr/>
          <p:nvPr/>
        </p:nvSpPr>
        <p:spPr>
          <a:xfrm>
            <a:off x="1832325" y="1398500"/>
            <a:ext cx="238200" cy="238200"/>
          </a:xfrm>
          <a:prstGeom prst="ellipse">
            <a:avLst/>
          </a:prstGeom>
          <a:solidFill>
            <a:srgbClr val="808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2"/>
          <p:cNvSpPr/>
          <p:nvPr/>
        </p:nvSpPr>
        <p:spPr>
          <a:xfrm>
            <a:off x="2899125" y="1398500"/>
            <a:ext cx="238200" cy="238200"/>
          </a:xfrm>
          <a:prstGeom prst="ellipse">
            <a:avLst/>
          </a:prstGeom>
          <a:solidFill>
            <a:srgbClr val="F7AC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2"/>
          <p:cNvSpPr txBox="1"/>
          <p:nvPr/>
        </p:nvSpPr>
        <p:spPr>
          <a:xfrm>
            <a:off x="4547238" y="1356050"/>
            <a:ext cx="921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latin typeface="Roboto"/>
                <a:ea typeface="Roboto"/>
                <a:cs typeface="Roboto"/>
                <a:sym typeface="Roboto"/>
              </a:rPr>
              <a:t>Transmissão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5" name="Google Shape;525;p22"/>
          <p:cNvSpPr/>
          <p:nvPr/>
        </p:nvSpPr>
        <p:spPr>
          <a:xfrm>
            <a:off x="4346925" y="1398500"/>
            <a:ext cx="238200" cy="238200"/>
          </a:xfrm>
          <a:prstGeom prst="ellipse">
            <a:avLst/>
          </a:prstGeom>
          <a:solidFill>
            <a:srgbClr val="F179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2"/>
          <p:cNvSpPr txBox="1"/>
          <p:nvPr/>
        </p:nvSpPr>
        <p:spPr>
          <a:xfrm>
            <a:off x="5690238" y="1356050"/>
            <a:ext cx="714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latin typeface="Roboto"/>
                <a:ea typeface="Roboto"/>
                <a:cs typeface="Roboto"/>
                <a:sym typeface="Roboto"/>
              </a:rPr>
              <a:t>Encargos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7" name="Google Shape;527;p22"/>
          <p:cNvSpPr/>
          <p:nvPr/>
        </p:nvSpPr>
        <p:spPr>
          <a:xfrm>
            <a:off x="5489925" y="1398500"/>
            <a:ext cx="238200" cy="238200"/>
          </a:xfrm>
          <a:prstGeom prst="ellipse">
            <a:avLst/>
          </a:prstGeom>
          <a:solidFill>
            <a:srgbClr val="00A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8" name="Google Shape;528;p22"/>
          <p:cNvPicPr preferRelativeResize="0"/>
          <p:nvPr/>
        </p:nvPicPr>
        <p:blipFill rotWithShape="1">
          <a:blip r:embed="rId5">
            <a:alphaModFix/>
          </a:blip>
          <a:srcRect b="23681"/>
          <a:stretch/>
        </p:blipFill>
        <p:spPr>
          <a:xfrm>
            <a:off x="8275350" y="499348"/>
            <a:ext cx="740900" cy="6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22"/>
          <p:cNvSpPr txBox="1"/>
          <p:nvPr/>
        </p:nvSpPr>
        <p:spPr>
          <a:xfrm>
            <a:off x="209150" y="203513"/>
            <a:ext cx="56154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ABRADEE</a:t>
            </a:r>
            <a:r>
              <a:rPr lang="pt-BR" sz="550" dirty="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</a:t>
            </a:r>
            <a:r>
              <a:rPr lang="pt-BR" sz="550" dirty="0">
                <a:solidFill>
                  <a:srgbClr val="F1792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|</a:t>
            </a:r>
            <a:r>
              <a:rPr lang="pt-BR" sz="550" dirty="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A U D I Ê N C I A   P Ú B L I C A   . </a:t>
            </a: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 O M I S </a:t>
            </a:r>
            <a:r>
              <a:rPr lang="pt-BR" sz="550" dirty="0" err="1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</a:t>
            </a: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Ã O  D E  S E R V I ÇO S  D E  I N F R A E S T R U T U R A</a:t>
            </a:r>
            <a:endParaRPr sz="550" dirty="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30" name="Google Shape;530;p22"/>
          <p:cNvSpPr txBox="1"/>
          <p:nvPr/>
        </p:nvSpPr>
        <p:spPr>
          <a:xfrm>
            <a:off x="1497488" y="4605475"/>
            <a:ext cx="6648600" cy="369300"/>
          </a:xfrm>
          <a:prstGeom prst="rect">
            <a:avLst/>
          </a:prstGeom>
          <a:solidFill>
            <a:srgbClr val="F7AC4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Encargos quase triplicaram no período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1"/>
          <p:cNvGrpSpPr/>
          <p:nvPr/>
        </p:nvGrpSpPr>
        <p:grpSpPr>
          <a:xfrm>
            <a:off x="2027729" y="1866322"/>
            <a:ext cx="5978713" cy="2243675"/>
            <a:chOff x="2027729" y="2094922"/>
            <a:chExt cx="5978713" cy="2243675"/>
          </a:xfrm>
        </p:grpSpPr>
        <p:cxnSp>
          <p:nvCxnSpPr>
            <p:cNvPr id="263" name="Google Shape;263;p21"/>
            <p:cNvCxnSpPr>
              <a:stCxn id="264" idx="2"/>
            </p:cNvCxnSpPr>
            <p:nvPr/>
          </p:nvCxnSpPr>
          <p:spPr>
            <a:xfrm rot="10800000" flipH="1">
              <a:off x="2027729" y="2103134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21"/>
            <p:cNvCxnSpPr/>
            <p:nvPr/>
          </p:nvCxnSpPr>
          <p:spPr>
            <a:xfrm rot="10800000" flipH="1">
              <a:off x="2521416" y="2101034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21"/>
            <p:cNvCxnSpPr/>
            <p:nvPr/>
          </p:nvCxnSpPr>
          <p:spPr>
            <a:xfrm rot="10800000" flipH="1">
              <a:off x="3010391" y="2095734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21"/>
            <p:cNvCxnSpPr/>
            <p:nvPr/>
          </p:nvCxnSpPr>
          <p:spPr>
            <a:xfrm rot="10800000" flipH="1">
              <a:off x="3515066" y="2106334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21"/>
            <p:cNvCxnSpPr/>
            <p:nvPr/>
          </p:nvCxnSpPr>
          <p:spPr>
            <a:xfrm rot="10800000" flipH="1">
              <a:off x="4018579" y="2106334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21"/>
            <p:cNvCxnSpPr/>
            <p:nvPr/>
          </p:nvCxnSpPr>
          <p:spPr>
            <a:xfrm rot="10800000" flipH="1">
              <a:off x="4522554" y="2094922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21"/>
            <p:cNvCxnSpPr/>
            <p:nvPr/>
          </p:nvCxnSpPr>
          <p:spPr>
            <a:xfrm rot="10800000" flipH="1">
              <a:off x="5017854" y="2109222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21"/>
            <p:cNvCxnSpPr/>
            <p:nvPr/>
          </p:nvCxnSpPr>
          <p:spPr>
            <a:xfrm rot="10800000" flipH="1">
              <a:off x="5503629" y="2109222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21"/>
            <p:cNvCxnSpPr/>
            <p:nvPr/>
          </p:nvCxnSpPr>
          <p:spPr>
            <a:xfrm rot="10800000" flipH="1">
              <a:off x="5997516" y="2105772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21"/>
            <p:cNvCxnSpPr/>
            <p:nvPr/>
          </p:nvCxnSpPr>
          <p:spPr>
            <a:xfrm rot="10800000" flipH="1">
              <a:off x="6521391" y="2100997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21"/>
            <p:cNvCxnSpPr/>
            <p:nvPr/>
          </p:nvCxnSpPr>
          <p:spPr>
            <a:xfrm rot="10800000" flipH="1">
              <a:off x="7011941" y="2105747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21"/>
            <p:cNvCxnSpPr/>
            <p:nvPr/>
          </p:nvCxnSpPr>
          <p:spPr>
            <a:xfrm rot="10800000" flipH="1">
              <a:off x="7516766" y="2105747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21"/>
            <p:cNvCxnSpPr/>
            <p:nvPr/>
          </p:nvCxnSpPr>
          <p:spPr>
            <a:xfrm rot="10800000" flipH="1">
              <a:off x="8002541" y="2110497"/>
              <a:ext cx="3900" cy="222810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77" name="Google Shape;277;p21"/>
          <p:cNvSpPr/>
          <p:nvPr/>
        </p:nvSpPr>
        <p:spPr>
          <a:xfrm>
            <a:off x="1715450" y="2991275"/>
            <a:ext cx="6506400" cy="542100"/>
          </a:xfrm>
          <a:prstGeom prst="rect">
            <a:avLst/>
          </a:prstGeom>
          <a:solidFill>
            <a:srgbClr val="F3F3F3">
              <a:alpha val="47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1"/>
          <p:cNvSpPr/>
          <p:nvPr/>
        </p:nvSpPr>
        <p:spPr>
          <a:xfrm>
            <a:off x="1714250" y="1876725"/>
            <a:ext cx="6501600" cy="513300"/>
          </a:xfrm>
          <a:prstGeom prst="rect">
            <a:avLst/>
          </a:prstGeom>
          <a:solidFill>
            <a:srgbClr val="F3F3F3">
              <a:alpha val="47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1"/>
          <p:cNvSpPr/>
          <p:nvPr/>
        </p:nvSpPr>
        <p:spPr>
          <a:xfrm>
            <a:off x="0" y="0"/>
            <a:ext cx="820200" cy="514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1"/>
          <p:cNvSpPr txBox="1"/>
          <p:nvPr/>
        </p:nvSpPr>
        <p:spPr>
          <a:xfrm>
            <a:off x="209150" y="509050"/>
            <a:ext cx="74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03.</a:t>
            </a:r>
            <a:endParaRPr sz="2800" b="1" dirty="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1" name="Google Shape;28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977" y="1249412"/>
            <a:ext cx="100400" cy="86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3626255"/>
            <a:ext cx="820125" cy="151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1"/>
          <p:cNvPicPr preferRelativeResize="0"/>
          <p:nvPr/>
        </p:nvPicPr>
        <p:blipFill rotWithShape="1">
          <a:blip r:embed="rId5">
            <a:alphaModFix/>
          </a:blip>
          <a:srcRect b="23681"/>
          <a:stretch/>
        </p:blipFill>
        <p:spPr>
          <a:xfrm>
            <a:off x="8275350" y="499348"/>
            <a:ext cx="740900" cy="6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1"/>
          <p:cNvSpPr txBox="1"/>
          <p:nvPr/>
        </p:nvSpPr>
        <p:spPr>
          <a:xfrm>
            <a:off x="0" y="4714925"/>
            <a:ext cx="3495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dirty="0">
                <a:solidFill>
                  <a:srgbClr val="46423E"/>
                </a:solidFill>
                <a:latin typeface="Roboto"/>
                <a:ea typeface="Roboto"/>
                <a:cs typeface="Roboto"/>
                <a:sym typeface="Roboto"/>
              </a:rPr>
              <a:t>13</a:t>
            </a:r>
            <a:endParaRPr sz="900" b="1" dirty="0">
              <a:solidFill>
                <a:srgbClr val="4642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5" name="Google Shape;285;p21"/>
          <p:cNvCxnSpPr/>
          <p:nvPr/>
        </p:nvCxnSpPr>
        <p:spPr>
          <a:xfrm>
            <a:off x="1714250" y="3531476"/>
            <a:ext cx="6501600" cy="96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21"/>
          <p:cNvCxnSpPr/>
          <p:nvPr/>
        </p:nvCxnSpPr>
        <p:spPr>
          <a:xfrm>
            <a:off x="1714250" y="2981677"/>
            <a:ext cx="6501600" cy="96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21"/>
          <p:cNvCxnSpPr/>
          <p:nvPr/>
        </p:nvCxnSpPr>
        <p:spPr>
          <a:xfrm>
            <a:off x="1714250" y="2392580"/>
            <a:ext cx="6501600" cy="96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21"/>
          <p:cNvCxnSpPr/>
          <p:nvPr/>
        </p:nvCxnSpPr>
        <p:spPr>
          <a:xfrm>
            <a:off x="1714250" y="1867125"/>
            <a:ext cx="6501600" cy="96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21"/>
          <p:cNvCxnSpPr/>
          <p:nvPr/>
        </p:nvCxnSpPr>
        <p:spPr>
          <a:xfrm>
            <a:off x="1714250" y="4096220"/>
            <a:ext cx="6501600" cy="96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4" name="Google Shape;264;p21"/>
          <p:cNvSpPr/>
          <p:nvPr/>
        </p:nvSpPr>
        <p:spPr>
          <a:xfrm>
            <a:off x="1925129" y="3160934"/>
            <a:ext cx="205200" cy="941700"/>
          </a:xfrm>
          <a:prstGeom prst="rect">
            <a:avLst/>
          </a:prstGeom>
          <a:solidFill>
            <a:srgbClr val="A3A5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1"/>
          <p:cNvSpPr/>
          <p:nvPr/>
        </p:nvSpPr>
        <p:spPr>
          <a:xfrm>
            <a:off x="2419751" y="3134911"/>
            <a:ext cx="205200" cy="967800"/>
          </a:xfrm>
          <a:prstGeom prst="rect">
            <a:avLst/>
          </a:prstGeom>
          <a:solidFill>
            <a:srgbClr val="A3A5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1"/>
          <p:cNvSpPr/>
          <p:nvPr/>
        </p:nvSpPr>
        <p:spPr>
          <a:xfrm>
            <a:off x="2914373" y="3097720"/>
            <a:ext cx="205200" cy="1005000"/>
          </a:xfrm>
          <a:prstGeom prst="rect">
            <a:avLst/>
          </a:prstGeom>
          <a:solidFill>
            <a:srgbClr val="A3A5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1"/>
          <p:cNvSpPr/>
          <p:nvPr/>
        </p:nvSpPr>
        <p:spPr>
          <a:xfrm>
            <a:off x="3408995" y="3253920"/>
            <a:ext cx="205200" cy="848700"/>
          </a:xfrm>
          <a:prstGeom prst="rect">
            <a:avLst/>
          </a:prstGeom>
          <a:solidFill>
            <a:srgbClr val="A3A5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1"/>
          <p:cNvSpPr/>
          <p:nvPr/>
        </p:nvSpPr>
        <p:spPr>
          <a:xfrm>
            <a:off x="3914823" y="3097720"/>
            <a:ext cx="205200" cy="1001400"/>
          </a:xfrm>
          <a:prstGeom prst="rect">
            <a:avLst/>
          </a:prstGeom>
          <a:solidFill>
            <a:srgbClr val="A3A5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1"/>
          <p:cNvSpPr/>
          <p:nvPr/>
        </p:nvSpPr>
        <p:spPr>
          <a:xfrm>
            <a:off x="4420651" y="2789792"/>
            <a:ext cx="205200" cy="1309200"/>
          </a:xfrm>
          <a:prstGeom prst="rect">
            <a:avLst/>
          </a:prstGeom>
          <a:solidFill>
            <a:srgbClr val="A3A5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1"/>
          <p:cNvSpPr/>
          <p:nvPr/>
        </p:nvSpPr>
        <p:spPr>
          <a:xfrm>
            <a:off x="4915273" y="2810607"/>
            <a:ext cx="205200" cy="1288200"/>
          </a:xfrm>
          <a:prstGeom prst="rect">
            <a:avLst/>
          </a:prstGeom>
          <a:solidFill>
            <a:srgbClr val="A3A5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1"/>
          <p:cNvSpPr/>
          <p:nvPr/>
        </p:nvSpPr>
        <p:spPr>
          <a:xfrm>
            <a:off x="5409895" y="2746652"/>
            <a:ext cx="205200" cy="1352100"/>
          </a:xfrm>
          <a:prstGeom prst="rect">
            <a:avLst/>
          </a:prstGeom>
          <a:solidFill>
            <a:srgbClr val="A3A5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1"/>
          <p:cNvSpPr/>
          <p:nvPr/>
        </p:nvSpPr>
        <p:spPr>
          <a:xfrm>
            <a:off x="5904517" y="2549528"/>
            <a:ext cx="205200" cy="1549200"/>
          </a:xfrm>
          <a:prstGeom prst="rect">
            <a:avLst/>
          </a:prstGeom>
          <a:solidFill>
            <a:srgbClr val="A3A5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1"/>
          <p:cNvSpPr/>
          <p:nvPr/>
        </p:nvSpPr>
        <p:spPr>
          <a:xfrm>
            <a:off x="6414093" y="2523153"/>
            <a:ext cx="205200" cy="1575600"/>
          </a:xfrm>
          <a:prstGeom prst="rect">
            <a:avLst/>
          </a:prstGeom>
          <a:solidFill>
            <a:srgbClr val="A3A5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1"/>
          <p:cNvSpPr/>
          <p:nvPr/>
        </p:nvSpPr>
        <p:spPr>
          <a:xfrm>
            <a:off x="6908715" y="2472180"/>
            <a:ext cx="205200" cy="1626900"/>
          </a:xfrm>
          <a:prstGeom prst="rect">
            <a:avLst/>
          </a:prstGeom>
          <a:solidFill>
            <a:srgbClr val="A3A5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1"/>
          <p:cNvSpPr/>
          <p:nvPr/>
        </p:nvSpPr>
        <p:spPr>
          <a:xfrm>
            <a:off x="7403337" y="2335308"/>
            <a:ext cx="205200" cy="1763700"/>
          </a:xfrm>
          <a:prstGeom prst="rect">
            <a:avLst/>
          </a:prstGeom>
          <a:solidFill>
            <a:srgbClr val="A3A5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1"/>
          <p:cNvSpPr/>
          <p:nvPr/>
        </p:nvSpPr>
        <p:spPr>
          <a:xfrm>
            <a:off x="7897959" y="2220028"/>
            <a:ext cx="205200" cy="1878900"/>
          </a:xfrm>
          <a:prstGeom prst="rect">
            <a:avLst/>
          </a:prstGeom>
          <a:solidFill>
            <a:srgbClr val="A3A5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1"/>
          <p:cNvSpPr txBox="1"/>
          <p:nvPr/>
        </p:nvSpPr>
        <p:spPr>
          <a:xfrm>
            <a:off x="1466851" y="1585975"/>
            <a:ext cx="396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46423E"/>
                </a:solidFill>
                <a:latin typeface="Montserrat"/>
                <a:ea typeface="Montserrat"/>
                <a:cs typeface="Montserrat"/>
                <a:sym typeface="Montserrat"/>
              </a:rPr>
              <a:t>800</a:t>
            </a:r>
            <a:endParaRPr sz="700" b="1">
              <a:solidFill>
                <a:srgbClr val="4642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21"/>
          <p:cNvSpPr txBox="1"/>
          <p:nvPr/>
        </p:nvSpPr>
        <p:spPr>
          <a:xfrm>
            <a:off x="1443051" y="2118450"/>
            <a:ext cx="420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46423E"/>
                </a:solidFill>
                <a:latin typeface="Montserrat"/>
                <a:ea typeface="Montserrat"/>
                <a:cs typeface="Montserrat"/>
                <a:sym typeface="Montserrat"/>
              </a:rPr>
              <a:t>600</a:t>
            </a:r>
            <a:endParaRPr sz="700" b="1">
              <a:solidFill>
                <a:srgbClr val="4642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21"/>
          <p:cNvSpPr txBox="1"/>
          <p:nvPr/>
        </p:nvSpPr>
        <p:spPr>
          <a:xfrm>
            <a:off x="1466726" y="2713500"/>
            <a:ext cx="396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46423E"/>
                </a:solidFill>
                <a:latin typeface="Montserrat"/>
                <a:ea typeface="Montserrat"/>
                <a:cs typeface="Montserrat"/>
                <a:sym typeface="Montserrat"/>
              </a:rPr>
              <a:t>400</a:t>
            </a:r>
            <a:endParaRPr sz="700" b="1">
              <a:solidFill>
                <a:srgbClr val="4642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21"/>
          <p:cNvSpPr txBox="1"/>
          <p:nvPr/>
        </p:nvSpPr>
        <p:spPr>
          <a:xfrm>
            <a:off x="1443026" y="3249025"/>
            <a:ext cx="420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46423E"/>
                </a:solidFill>
                <a:latin typeface="Montserrat"/>
                <a:ea typeface="Montserrat"/>
                <a:cs typeface="Montserrat"/>
                <a:sym typeface="Montserrat"/>
              </a:rPr>
              <a:t>200</a:t>
            </a:r>
            <a:endParaRPr sz="700" b="1">
              <a:solidFill>
                <a:srgbClr val="4642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21"/>
          <p:cNvSpPr txBox="1"/>
          <p:nvPr/>
        </p:nvSpPr>
        <p:spPr>
          <a:xfrm>
            <a:off x="1509740" y="3844078"/>
            <a:ext cx="353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46423E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 sz="700" b="1">
              <a:solidFill>
                <a:srgbClr val="4642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21"/>
          <p:cNvSpPr txBox="1"/>
          <p:nvPr/>
        </p:nvSpPr>
        <p:spPr>
          <a:xfrm>
            <a:off x="1789125" y="4310700"/>
            <a:ext cx="453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2010</a:t>
            </a:r>
            <a:endParaRPr sz="90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08" name="Google Shape;308;p21"/>
          <p:cNvSpPr txBox="1"/>
          <p:nvPr/>
        </p:nvSpPr>
        <p:spPr>
          <a:xfrm>
            <a:off x="2317450" y="4310700"/>
            <a:ext cx="45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2011</a:t>
            </a:r>
            <a:endParaRPr sz="90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09" name="Google Shape;309;p21"/>
          <p:cNvSpPr txBox="1"/>
          <p:nvPr/>
        </p:nvSpPr>
        <p:spPr>
          <a:xfrm>
            <a:off x="2812075" y="4310700"/>
            <a:ext cx="446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2012</a:t>
            </a:r>
            <a:endParaRPr sz="90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10" name="Google Shape;310;p21"/>
          <p:cNvSpPr txBox="1"/>
          <p:nvPr/>
        </p:nvSpPr>
        <p:spPr>
          <a:xfrm>
            <a:off x="3306700" y="4310700"/>
            <a:ext cx="446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2013</a:t>
            </a:r>
            <a:endParaRPr sz="90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11" name="Google Shape;311;p21"/>
          <p:cNvSpPr txBox="1"/>
          <p:nvPr/>
        </p:nvSpPr>
        <p:spPr>
          <a:xfrm>
            <a:off x="3812575" y="4310700"/>
            <a:ext cx="480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2014</a:t>
            </a:r>
            <a:endParaRPr sz="90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12" name="Google Shape;312;p21"/>
          <p:cNvSpPr txBox="1"/>
          <p:nvPr/>
        </p:nvSpPr>
        <p:spPr>
          <a:xfrm>
            <a:off x="4344450" y="4310700"/>
            <a:ext cx="446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2015</a:t>
            </a:r>
            <a:endParaRPr sz="90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13" name="Google Shape;313;p21"/>
          <p:cNvSpPr txBox="1"/>
          <p:nvPr/>
        </p:nvSpPr>
        <p:spPr>
          <a:xfrm>
            <a:off x="4839075" y="4310700"/>
            <a:ext cx="480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2016</a:t>
            </a:r>
            <a:endParaRPr sz="90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14" name="Google Shape;314;p21"/>
          <p:cNvSpPr txBox="1"/>
          <p:nvPr/>
        </p:nvSpPr>
        <p:spPr>
          <a:xfrm>
            <a:off x="5333695" y="4310696"/>
            <a:ext cx="45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2017</a:t>
            </a:r>
            <a:endParaRPr sz="90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15" name="Google Shape;315;p21"/>
          <p:cNvSpPr txBox="1"/>
          <p:nvPr/>
        </p:nvSpPr>
        <p:spPr>
          <a:xfrm>
            <a:off x="5801525" y="4310700"/>
            <a:ext cx="480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2018</a:t>
            </a:r>
            <a:endParaRPr sz="90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16" name="Google Shape;316;p21"/>
          <p:cNvSpPr txBox="1"/>
          <p:nvPr/>
        </p:nvSpPr>
        <p:spPr>
          <a:xfrm>
            <a:off x="6345351" y="4310696"/>
            <a:ext cx="449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2019</a:t>
            </a:r>
            <a:endParaRPr sz="90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17" name="Google Shape;317;p21"/>
          <p:cNvSpPr txBox="1"/>
          <p:nvPr/>
        </p:nvSpPr>
        <p:spPr>
          <a:xfrm>
            <a:off x="6832475" y="4310700"/>
            <a:ext cx="480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2020</a:t>
            </a:r>
            <a:endParaRPr sz="90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18" name="Google Shape;318;p21"/>
          <p:cNvSpPr txBox="1"/>
          <p:nvPr/>
        </p:nvSpPr>
        <p:spPr>
          <a:xfrm>
            <a:off x="7334600" y="4310700"/>
            <a:ext cx="453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2021</a:t>
            </a:r>
            <a:endParaRPr sz="90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19" name="Google Shape;319;p21"/>
          <p:cNvSpPr txBox="1"/>
          <p:nvPr/>
        </p:nvSpPr>
        <p:spPr>
          <a:xfrm>
            <a:off x="7821750" y="4310700"/>
            <a:ext cx="480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2022</a:t>
            </a:r>
            <a:endParaRPr sz="90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320" name="Google Shape;320;p21"/>
          <p:cNvGrpSpPr/>
          <p:nvPr/>
        </p:nvGrpSpPr>
        <p:grpSpPr>
          <a:xfrm>
            <a:off x="2316299" y="2810197"/>
            <a:ext cx="374415" cy="233606"/>
            <a:chOff x="690675" y="2809875"/>
            <a:chExt cx="433200" cy="299150"/>
          </a:xfrm>
        </p:grpSpPr>
        <p:sp>
          <p:nvSpPr>
            <p:cNvPr id="321" name="Google Shape;321;p21"/>
            <p:cNvSpPr/>
            <p:nvPr/>
          </p:nvSpPr>
          <p:spPr>
            <a:xfrm rot="10800000">
              <a:off x="857025" y="3070925"/>
              <a:ext cx="100500" cy="38100"/>
            </a:xfrm>
            <a:prstGeom prst="triangle">
              <a:avLst>
                <a:gd name="adj" fmla="val 50000"/>
              </a:avLst>
            </a:prstGeom>
            <a:solidFill>
              <a:srgbClr val="808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690675" y="2809875"/>
              <a:ext cx="433200" cy="268200"/>
            </a:xfrm>
            <a:prstGeom prst="rect">
              <a:avLst/>
            </a:prstGeom>
            <a:solidFill>
              <a:srgbClr val="808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21"/>
          <p:cNvGrpSpPr/>
          <p:nvPr/>
        </p:nvGrpSpPr>
        <p:grpSpPr>
          <a:xfrm>
            <a:off x="2812672" y="2688220"/>
            <a:ext cx="374415" cy="233606"/>
            <a:chOff x="690675" y="2809875"/>
            <a:chExt cx="433200" cy="299150"/>
          </a:xfrm>
        </p:grpSpPr>
        <p:sp>
          <p:nvSpPr>
            <p:cNvPr id="324" name="Google Shape;324;p21"/>
            <p:cNvSpPr/>
            <p:nvPr/>
          </p:nvSpPr>
          <p:spPr>
            <a:xfrm rot="10800000">
              <a:off x="857025" y="3070925"/>
              <a:ext cx="100500" cy="38100"/>
            </a:xfrm>
            <a:prstGeom prst="triangle">
              <a:avLst>
                <a:gd name="adj" fmla="val 50000"/>
              </a:avLst>
            </a:prstGeom>
            <a:solidFill>
              <a:srgbClr val="808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690675" y="2809875"/>
              <a:ext cx="433200" cy="268200"/>
            </a:xfrm>
            <a:prstGeom prst="rect">
              <a:avLst/>
            </a:prstGeom>
            <a:solidFill>
              <a:srgbClr val="808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21"/>
          <p:cNvGrpSpPr/>
          <p:nvPr/>
        </p:nvGrpSpPr>
        <p:grpSpPr>
          <a:xfrm>
            <a:off x="3818292" y="2578094"/>
            <a:ext cx="374415" cy="233606"/>
            <a:chOff x="690675" y="2809875"/>
            <a:chExt cx="433200" cy="299150"/>
          </a:xfrm>
        </p:grpSpPr>
        <p:sp>
          <p:nvSpPr>
            <p:cNvPr id="327" name="Google Shape;327;p21"/>
            <p:cNvSpPr/>
            <p:nvPr/>
          </p:nvSpPr>
          <p:spPr>
            <a:xfrm rot="10800000">
              <a:off x="857025" y="3070925"/>
              <a:ext cx="100500" cy="38100"/>
            </a:xfrm>
            <a:prstGeom prst="triangle">
              <a:avLst>
                <a:gd name="adj" fmla="val 50000"/>
              </a:avLst>
            </a:prstGeom>
            <a:solidFill>
              <a:srgbClr val="808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1"/>
            <p:cNvSpPr/>
            <p:nvPr/>
          </p:nvSpPr>
          <p:spPr>
            <a:xfrm>
              <a:off x="690675" y="2809875"/>
              <a:ext cx="433200" cy="268200"/>
            </a:xfrm>
            <a:prstGeom prst="rect">
              <a:avLst/>
            </a:prstGeom>
            <a:solidFill>
              <a:srgbClr val="808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21"/>
          <p:cNvGrpSpPr/>
          <p:nvPr/>
        </p:nvGrpSpPr>
        <p:grpSpPr>
          <a:xfrm>
            <a:off x="3331932" y="2595234"/>
            <a:ext cx="374415" cy="233606"/>
            <a:chOff x="690675" y="2809875"/>
            <a:chExt cx="433200" cy="299150"/>
          </a:xfrm>
        </p:grpSpPr>
        <p:sp>
          <p:nvSpPr>
            <p:cNvPr id="330" name="Google Shape;330;p21"/>
            <p:cNvSpPr/>
            <p:nvPr/>
          </p:nvSpPr>
          <p:spPr>
            <a:xfrm rot="10800000">
              <a:off x="857025" y="3070925"/>
              <a:ext cx="100500" cy="38100"/>
            </a:xfrm>
            <a:prstGeom prst="triangle">
              <a:avLst>
                <a:gd name="adj" fmla="val 50000"/>
              </a:avLst>
            </a:prstGeom>
            <a:solidFill>
              <a:srgbClr val="808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690675" y="2809875"/>
              <a:ext cx="433200" cy="268200"/>
            </a:xfrm>
            <a:prstGeom prst="rect">
              <a:avLst/>
            </a:prstGeom>
            <a:solidFill>
              <a:srgbClr val="808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21"/>
          <p:cNvGrpSpPr/>
          <p:nvPr/>
        </p:nvGrpSpPr>
        <p:grpSpPr>
          <a:xfrm>
            <a:off x="4300312" y="2394426"/>
            <a:ext cx="374415" cy="233606"/>
            <a:chOff x="690675" y="2809875"/>
            <a:chExt cx="433200" cy="299150"/>
          </a:xfrm>
        </p:grpSpPr>
        <p:sp>
          <p:nvSpPr>
            <p:cNvPr id="333" name="Google Shape;333;p21"/>
            <p:cNvSpPr/>
            <p:nvPr/>
          </p:nvSpPr>
          <p:spPr>
            <a:xfrm rot="10800000">
              <a:off x="857025" y="3070925"/>
              <a:ext cx="100500" cy="38100"/>
            </a:xfrm>
            <a:prstGeom prst="triangle">
              <a:avLst>
                <a:gd name="adj" fmla="val 50000"/>
              </a:avLst>
            </a:prstGeom>
            <a:solidFill>
              <a:srgbClr val="808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690675" y="2809875"/>
              <a:ext cx="433200" cy="268200"/>
            </a:xfrm>
            <a:prstGeom prst="rect">
              <a:avLst/>
            </a:prstGeom>
            <a:solidFill>
              <a:srgbClr val="808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21"/>
          <p:cNvGrpSpPr/>
          <p:nvPr/>
        </p:nvGrpSpPr>
        <p:grpSpPr>
          <a:xfrm>
            <a:off x="4819172" y="2308898"/>
            <a:ext cx="374415" cy="233606"/>
            <a:chOff x="690675" y="2809875"/>
            <a:chExt cx="433200" cy="299150"/>
          </a:xfrm>
        </p:grpSpPr>
        <p:sp>
          <p:nvSpPr>
            <p:cNvPr id="336" name="Google Shape;336;p21"/>
            <p:cNvSpPr/>
            <p:nvPr/>
          </p:nvSpPr>
          <p:spPr>
            <a:xfrm rot="10800000">
              <a:off x="857025" y="3070925"/>
              <a:ext cx="100500" cy="38100"/>
            </a:xfrm>
            <a:prstGeom prst="triangle">
              <a:avLst>
                <a:gd name="adj" fmla="val 50000"/>
              </a:avLst>
            </a:prstGeom>
            <a:solidFill>
              <a:srgbClr val="808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690675" y="2809875"/>
              <a:ext cx="433200" cy="268200"/>
            </a:xfrm>
            <a:prstGeom prst="rect">
              <a:avLst/>
            </a:prstGeom>
            <a:solidFill>
              <a:srgbClr val="808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21"/>
          <p:cNvGrpSpPr/>
          <p:nvPr/>
        </p:nvGrpSpPr>
        <p:grpSpPr>
          <a:xfrm>
            <a:off x="5313161" y="2264270"/>
            <a:ext cx="374415" cy="233606"/>
            <a:chOff x="690675" y="2809875"/>
            <a:chExt cx="433200" cy="299150"/>
          </a:xfrm>
        </p:grpSpPr>
        <p:sp>
          <p:nvSpPr>
            <p:cNvPr id="339" name="Google Shape;339;p21"/>
            <p:cNvSpPr/>
            <p:nvPr/>
          </p:nvSpPr>
          <p:spPr>
            <a:xfrm rot="10800000">
              <a:off x="857025" y="3070925"/>
              <a:ext cx="100500" cy="38100"/>
            </a:xfrm>
            <a:prstGeom prst="triangle">
              <a:avLst>
                <a:gd name="adj" fmla="val 50000"/>
              </a:avLst>
            </a:prstGeom>
            <a:solidFill>
              <a:srgbClr val="808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690675" y="2809875"/>
              <a:ext cx="433200" cy="268200"/>
            </a:xfrm>
            <a:prstGeom prst="rect">
              <a:avLst/>
            </a:prstGeom>
            <a:solidFill>
              <a:srgbClr val="808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21"/>
          <p:cNvGrpSpPr/>
          <p:nvPr/>
        </p:nvGrpSpPr>
        <p:grpSpPr>
          <a:xfrm>
            <a:off x="5803337" y="2232627"/>
            <a:ext cx="374415" cy="233606"/>
            <a:chOff x="690675" y="2809875"/>
            <a:chExt cx="433200" cy="299150"/>
          </a:xfrm>
        </p:grpSpPr>
        <p:sp>
          <p:nvSpPr>
            <p:cNvPr id="342" name="Google Shape;342;p21"/>
            <p:cNvSpPr/>
            <p:nvPr/>
          </p:nvSpPr>
          <p:spPr>
            <a:xfrm rot="10800000">
              <a:off x="857025" y="3070925"/>
              <a:ext cx="100500" cy="38100"/>
            </a:xfrm>
            <a:prstGeom prst="triangle">
              <a:avLst>
                <a:gd name="adj" fmla="val 50000"/>
              </a:avLst>
            </a:prstGeom>
            <a:solidFill>
              <a:srgbClr val="808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690675" y="2809875"/>
              <a:ext cx="433200" cy="268200"/>
            </a:xfrm>
            <a:prstGeom prst="rect">
              <a:avLst/>
            </a:prstGeom>
            <a:solidFill>
              <a:srgbClr val="808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21"/>
          <p:cNvGrpSpPr/>
          <p:nvPr/>
        </p:nvGrpSpPr>
        <p:grpSpPr>
          <a:xfrm>
            <a:off x="6305076" y="2033709"/>
            <a:ext cx="374415" cy="233606"/>
            <a:chOff x="690675" y="2809875"/>
            <a:chExt cx="433200" cy="299150"/>
          </a:xfrm>
        </p:grpSpPr>
        <p:sp>
          <p:nvSpPr>
            <p:cNvPr id="345" name="Google Shape;345;p21"/>
            <p:cNvSpPr/>
            <p:nvPr/>
          </p:nvSpPr>
          <p:spPr>
            <a:xfrm rot="10800000">
              <a:off x="857025" y="3070925"/>
              <a:ext cx="100500" cy="38100"/>
            </a:xfrm>
            <a:prstGeom prst="triangle">
              <a:avLst>
                <a:gd name="adj" fmla="val 50000"/>
              </a:avLst>
            </a:prstGeom>
            <a:solidFill>
              <a:srgbClr val="808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690675" y="2809875"/>
              <a:ext cx="433200" cy="268200"/>
            </a:xfrm>
            <a:prstGeom prst="rect">
              <a:avLst/>
            </a:prstGeom>
            <a:solidFill>
              <a:srgbClr val="808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21"/>
          <p:cNvGrpSpPr/>
          <p:nvPr/>
        </p:nvGrpSpPr>
        <p:grpSpPr>
          <a:xfrm>
            <a:off x="6790592" y="1940743"/>
            <a:ext cx="374415" cy="233606"/>
            <a:chOff x="690675" y="2809875"/>
            <a:chExt cx="433200" cy="299150"/>
          </a:xfrm>
        </p:grpSpPr>
        <p:sp>
          <p:nvSpPr>
            <p:cNvPr id="348" name="Google Shape;348;p21"/>
            <p:cNvSpPr/>
            <p:nvPr/>
          </p:nvSpPr>
          <p:spPr>
            <a:xfrm rot="10800000">
              <a:off x="857025" y="3070925"/>
              <a:ext cx="100500" cy="38100"/>
            </a:xfrm>
            <a:prstGeom prst="triangle">
              <a:avLst>
                <a:gd name="adj" fmla="val 50000"/>
              </a:avLst>
            </a:prstGeom>
            <a:solidFill>
              <a:srgbClr val="808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690675" y="2809875"/>
              <a:ext cx="433200" cy="268200"/>
            </a:xfrm>
            <a:prstGeom prst="rect">
              <a:avLst/>
            </a:prstGeom>
            <a:solidFill>
              <a:srgbClr val="808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21"/>
          <p:cNvGrpSpPr/>
          <p:nvPr/>
        </p:nvGrpSpPr>
        <p:grpSpPr>
          <a:xfrm>
            <a:off x="7309199" y="1984317"/>
            <a:ext cx="374415" cy="233606"/>
            <a:chOff x="690675" y="2809875"/>
            <a:chExt cx="433200" cy="299150"/>
          </a:xfrm>
        </p:grpSpPr>
        <p:sp>
          <p:nvSpPr>
            <p:cNvPr id="351" name="Google Shape;351;p21"/>
            <p:cNvSpPr/>
            <p:nvPr/>
          </p:nvSpPr>
          <p:spPr>
            <a:xfrm rot="10800000">
              <a:off x="857025" y="3070925"/>
              <a:ext cx="100500" cy="38100"/>
            </a:xfrm>
            <a:prstGeom prst="triangle">
              <a:avLst>
                <a:gd name="adj" fmla="val 50000"/>
              </a:avLst>
            </a:prstGeom>
            <a:solidFill>
              <a:srgbClr val="808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690675" y="2809875"/>
              <a:ext cx="433200" cy="268200"/>
            </a:xfrm>
            <a:prstGeom prst="rect">
              <a:avLst/>
            </a:prstGeom>
            <a:solidFill>
              <a:srgbClr val="808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21"/>
          <p:cNvGrpSpPr/>
          <p:nvPr/>
        </p:nvGrpSpPr>
        <p:grpSpPr>
          <a:xfrm>
            <a:off x="7811382" y="1869037"/>
            <a:ext cx="374415" cy="233606"/>
            <a:chOff x="690675" y="2809875"/>
            <a:chExt cx="433200" cy="299150"/>
          </a:xfrm>
        </p:grpSpPr>
        <p:sp>
          <p:nvSpPr>
            <p:cNvPr id="354" name="Google Shape;354;p21"/>
            <p:cNvSpPr/>
            <p:nvPr/>
          </p:nvSpPr>
          <p:spPr>
            <a:xfrm rot="10800000">
              <a:off x="857025" y="3070925"/>
              <a:ext cx="100500" cy="38100"/>
            </a:xfrm>
            <a:prstGeom prst="triangle">
              <a:avLst>
                <a:gd name="adj" fmla="val 50000"/>
              </a:avLst>
            </a:prstGeom>
            <a:solidFill>
              <a:srgbClr val="808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690675" y="2809875"/>
              <a:ext cx="433200" cy="268200"/>
            </a:xfrm>
            <a:prstGeom prst="rect">
              <a:avLst/>
            </a:prstGeom>
            <a:solidFill>
              <a:srgbClr val="808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21"/>
          <p:cNvSpPr/>
          <p:nvPr/>
        </p:nvSpPr>
        <p:spPr>
          <a:xfrm>
            <a:off x="1549800" y="598775"/>
            <a:ext cx="3570600" cy="45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1"/>
          <p:cNvSpPr txBox="1"/>
          <p:nvPr/>
        </p:nvSpPr>
        <p:spPr>
          <a:xfrm>
            <a:off x="1844550" y="1147650"/>
            <a:ext cx="92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latin typeface="Roboto"/>
                <a:ea typeface="Roboto"/>
                <a:cs typeface="Roboto"/>
                <a:sym typeface="Roboto"/>
              </a:rPr>
              <a:t>Tarifa Média </a:t>
            </a:r>
            <a:br>
              <a:rPr lang="pt-BR" sz="900" b="1">
                <a:latin typeface="Roboto"/>
                <a:ea typeface="Roboto"/>
                <a:cs typeface="Roboto"/>
                <a:sym typeface="Roboto"/>
              </a:rPr>
            </a:br>
            <a:r>
              <a:rPr lang="pt-BR" sz="900" b="1">
                <a:latin typeface="Roboto"/>
                <a:ea typeface="Roboto"/>
                <a:cs typeface="Roboto"/>
                <a:sym typeface="Roboto"/>
              </a:rPr>
              <a:t>de Aplicação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21"/>
          <p:cNvSpPr txBox="1"/>
          <p:nvPr/>
        </p:nvSpPr>
        <p:spPr>
          <a:xfrm>
            <a:off x="3222576" y="1147650"/>
            <a:ext cx="92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latin typeface="Roboto"/>
                <a:ea typeface="Roboto"/>
                <a:cs typeface="Roboto"/>
                <a:sym typeface="Roboto"/>
              </a:rPr>
              <a:t>Correção </a:t>
            </a:r>
            <a:br>
              <a:rPr lang="pt-BR" sz="900" b="1">
                <a:latin typeface="Roboto"/>
                <a:ea typeface="Roboto"/>
                <a:cs typeface="Roboto"/>
                <a:sym typeface="Roboto"/>
              </a:rPr>
            </a:br>
            <a:r>
              <a:rPr lang="pt-BR" sz="900" b="1">
                <a:latin typeface="Roboto"/>
                <a:ea typeface="Roboto"/>
                <a:cs typeface="Roboto"/>
                <a:sym typeface="Roboto"/>
              </a:rPr>
              <a:t>pelo IGPM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p21"/>
          <p:cNvSpPr txBox="1"/>
          <p:nvPr/>
        </p:nvSpPr>
        <p:spPr>
          <a:xfrm>
            <a:off x="4483425" y="1147650"/>
            <a:ext cx="74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latin typeface="Roboto"/>
                <a:ea typeface="Roboto"/>
                <a:cs typeface="Roboto"/>
                <a:sym typeface="Roboto"/>
              </a:rPr>
              <a:t>Correção </a:t>
            </a:r>
            <a:br>
              <a:rPr lang="pt-BR" sz="900" b="1">
                <a:latin typeface="Roboto"/>
                <a:ea typeface="Roboto"/>
                <a:cs typeface="Roboto"/>
                <a:sym typeface="Roboto"/>
              </a:rPr>
            </a:br>
            <a:r>
              <a:rPr lang="pt-BR" sz="900" b="1">
                <a:latin typeface="Roboto"/>
                <a:ea typeface="Roboto"/>
                <a:cs typeface="Roboto"/>
                <a:sym typeface="Roboto"/>
              </a:rPr>
              <a:t>pelo IPCA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60" name="Google Shape;360;p21"/>
          <p:cNvGrpSpPr/>
          <p:nvPr/>
        </p:nvGrpSpPr>
        <p:grpSpPr>
          <a:xfrm>
            <a:off x="1822524" y="2863251"/>
            <a:ext cx="374415" cy="233606"/>
            <a:chOff x="690675" y="2809875"/>
            <a:chExt cx="433200" cy="299150"/>
          </a:xfrm>
        </p:grpSpPr>
        <p:sp>
          <p:nvSpPr>
            <p:cNvPr id="361" name="Google Shape;361;p21"/>
            <p:cNvSpPr/>
            <p:nvPr/>
          </p:nvSpPr>
          <p:spPr>
            <a:xfrm rot="10800000">
              <a:off x="857025" y="3070925"/>
              <a:ext cx="100500" cy="38100"/>
            </a:xfrm>
            <a:prstGeom prst="triangle">
              <a:avLst>
                <a:gd name="adj" fmla="val 50000"/>
              </a:avLst>
            </a:prstGeom>
            <a:solidFill>
              <a:srgbClr val="808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690675" y="2809875"/>
              <a:ext cx="433200" cy="268200"/>
            </a:xfrm>
            <a:prstGeom prst="rect">
              <a:avLst/>
            </a:prstGeom>
            <a:solidFill>
              <a:srgbClr val="808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" name="Google Shape;363;p21"/>
          <p:cNvSpPr txBox="1"/>
          <p:nvPr/>
        </p:nvSpPr>
        <p:spPr>
          <a:xfrm>
            <a:off x="2283926" y="2770982"/>
            <a:ext cx="4428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340,9</a:t>
            </a:r>
            <a:endParaRPr sz="7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4" name="Google Shape;364;p21"/>
          <p:cNvSpPr txBox="1"/>
          <p:nvPr/>
        </p:nvSpPr>
        <p:spPr>
          <a:xfrm>
            <a:off x="2772947" y="2639760"/>
            <a:ext cx="4428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356,4</a:t>
            </a:r>
            <a:endParaRPr sz="7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p21"/>
          <p:cNvSpPr txBox="1"/>
          <p:nvPr/>
        </p:nvSpPr>
        <p:spPr>
          <a:xfrm>
            <a:off x="3297963" y="2557931"/>
            <a:ext cx="4428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300,2</a:t>
            </a:r>
            <a:endParaRPr sz="7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6" name="Google Shape;366;p21"/>
          <p:cNvSpPr txBox="1"/>
          <p:nvPr/>
        </p:nvSpPr>
        <p:spPr>
          <a:xfrm>
            <a:off x="3787020" y="2533530"/>
            <a:ext cx="4428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354,4</a:t>
            </a:r>
            <a:endParaRPr sz="7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7" name="Google Shape;367;p21"/>
          <p:cNvSpPr txBox="1"/>
          <p:nvPr/>
        </p:nvSpPr>
        <p:spPr>
          <a:xfrm>
            <a:off x="4264842" y="2353958"/>
            <a:ext cx="4428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462,8</a:t>
            </a:r>
            <a:endParaRPr sz="7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8" name="Google Shape;368;p21"/>
          <p:cNvSpPr txBox="1"/>
          <p:nvPr/>
        </p:nvSpPr>
        <p:spPr>
          <a:xfrm>
            <a:off x="4783677" y="2264707"/>
            <a:ext cx="4428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455,9</a:t>
            </a:r>
            <a:endParaRPr sz="7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9" name="Google Shape;369;p21"/>
          <p:cNvSpPr txBox="1"/>
          <p:nvPr/>
        </p:nvSpPr>
        <p:spPr>
          <a:xfrm>
            <a:off x="5281997" y="2224828"/>
            <a:ext cx="4428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477,5</a:t>
            </a:r>
            <a:endParaRPr sz="7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0" name="Google Shape;370;p21"/>
          <p:cNvSpPr txBox="1"/>
          <p:nvPr/>
        </p:nvSpPr>
        <p:spPr>
          <a:xfrm>
            <a:off x="5776673" y="2187370"/>
            <a:ext cx="4428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548,3</a:t>
            </a:r>
            <a:endParaRPr sz="7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1" name="Google Shape;371;p21"/>
          <p:cNvSpPr txBox="1"/>
          <p:nvPr/>
        </p:nvSpPr>
        <p:spPr>
          <a:xfrm>
            <a:off x="6274117" y="1993202"/>
            <a:ext cx="4428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557,2</a:t>
            </a:r>
            <a:endParaRPr sz="7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2" name="Google Shape;372;p21"/>
          <p:cNvSpPr txBox="1"/>
          <p:nvPr/>
        </p:nvSpPr>
        <p:spPr>
          <a:xfrm>
            <a:off x="6758809" y="1903970"/>
            <a:ext cx="4428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575,2</a:t>
            </a:r>
            <a:endParaRPr sz="7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3" name="Google Shape;373;p21"/>
          <p:cNvSpPr txBox="1"/>
          <p:nvPr/>
        </p:nvSpPr>
        <p:spPr>
          <a:xfrm>
            <a:off x="7280911" y="1935364"/>
            <a:ext cx="4428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622,3</a:t>
            </a:r>
            <a:endParaRPr sz="7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4" name="Google Shape;374;p21"/>
          <p:cNvSpPr txBox="1"/>
          <p:nvPr/>
        </p:nvSpPr>
        <p:spPr>
          <a:xfrm>
            <a:off x="7779157" y="1821080"/>
            <a:ext cx="4428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662,6</a:t>
            </a:r>
            <a:endParaRPr sz="7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" name="Google Shape;375;p21"/>
          <p:cNvSpPr txBox="1"/>
          <p:nvPr/>
        </p:nvSpPr>
        <p:spPr>
          <a:xfrm>
            <a:off x="1791272" y="2814512"/>
            <a:ext cx="4428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330,7</a:t>
            </a:r>
            <a:endParaRPr sz="7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76" name="Google Shape;376;p21"/>
          <p:cNvGrpSpPr/>
          <p:nvPr/>
        </p:nvGrpSpPr>
        <p:grpSpPr>
          <a:xfrm>
            <a:off x="2169508" y="2285311"/>
            <a:ext cx="5696900" cy="891261"/>
            <a:chOff x="1048700" y="2159100"/>
            <a:chExt cx="7295300" cy="1141325"/>
          </a:xfrm>
        </p:grpSpPr>
        <p:cxnSp>
          <p:nvCxnSpPr>
            <p:cNvPr id="377" name="Google Shape;377;p21"/>
            <p:cNvCxnSpPr/>
            <p:nvPr/>
          </p:nvCxnSpPr>
          <p:spPr>
            <a:xfrm rot="10800000" flipH="1">
              <a:off x="1048700" y="2886125"/>
              <a:ext cx="2795700" cy="414300"/>
            </a:xfrm>
            <a:prstGeom prst="straightConnector1">
              <a:avLst/>
            </a:prstGeom>
            <a:noFill/>
            <a:ln w="19050" cap="flat" cmpd="sng">
              <a:solidFill>
                <a:srgbClr val="EF404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21"/>
            <p:cNvCxnSpPr/>
            <p:nvPr/>
          </p:nvCxnSpPr>
          <p:spPr>
            <a:xfrm rot="10800000" flipH="1">
              <a:off x="3849050" y="2675175"/>
              <a:ext cx="977700" cy="210900"/>
            </a:xfrm>
            <a:prstGeom prst="straightConnector1">
              <a:avLst/>
            </a:prstGeom>
            <a:noFill/>
            <a:ln w="19050" cap="flat" cmpd="sng">
              <a:solidFill>
                <a:srgbClr val="EF404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21"/>
            <p:cNvCxnSpPr/>
            <p:nvPr/>
          </p:nvCxnSpPr>
          <p:spPr>
            <a:xfrm rot="10800000" flipH="1">
              <a:off x="4824475" y="2398399"/>
              <a:ext cx="2448000" cy="278100"/>
            </a:xfrm>
            <a:prstGeom prst="straightConnector1">
              <a:avLst/>
            </a:prstGeom>
            <a:noFill/>
            <a:ln w="19050" cap="flat" cmpd="sng">
              <a:solidFill>
                <a:srgbClr val="EF404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21"/>
            <p:cNvCxnSpPr/>
            <p:nvPr/>
          </p:nvCxnSpPr>
          <p:spPr>
            <a:xfrm rot="10800000" flipH="1">
              <a:off x="7272475" y="2216599"/>
              <a:ext cx="800100" cy="181800"/>
            </a:xfrm>
            <a:prstGeom prst="straightConnector1">
              <a:avLst/>
            </a:prstGeom>
            <a:noFill/>
            <a:ln w="19050" cap="flat" cmpd="sng">
              <a:solidFill>
                <a:srgbClr val="EF404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21"/>
            <p:cNvCxnSpPr/>
            <p:nvPr/>
          </p:nvCxnSpPr>
          <p:spPr>
            <a:xfrm rot="10800000" flipH="1">
              <a:off x="8071000" y="2159100"/>
              <a:ext cx="273000" cy="58800"/>
            </a:xfrm>
            <a:prstGeom prst="straightConnector1">
              <a:avLst/>
            </a:prstGeom>
            <a:noFill/>
            <a:ln w="19050" cap="flat" cmpd="sng">
              <a:solidFill>
                <a:srgbClr val="EF404A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82" name="Google Shape;382;p21"/>
          <p:cNvGrpSpPr/>
          <p:nvPr/>
        </p:nvGrpSpPr>
        <p:grpSpPr>
          <a:xfrm>
            <a:off x="2046067" y="1640620"/>
            <a:ext cx="5997976" cy="1520315"/>
            <a:chOff x="890625" y="1333525"/>
            <a:chExt cx="7680850" cy="1946875"/>
          </a:xfrm>
        </p:grpSpPr>
        <p:cxnSp>
          <p:nvCxnSpPr>
            <p:cNvPr id="383" name="Google Shape;383;p21"/>
            <p:cNvCxnSpPr/>
            <p:nvPr/>
          </p:nvCxnSpPr>
          <p:spPr>
            <a:xfrm rot="10800000" flipH="1">
              <a:off x="890625" y="2878400"/>
              <a:ext cx="2948100" cy="402000"/>
            </a:xfrm>
            <a:prstGeom prst="straightConnector1">
              <a:avLst/>
            </a:prstGeom>
            <a:noFill/>
            <a:ln w="19050" cap="flat" cmpd="sng">
              <a:solidFill>
                <a:srgbClr val="00A3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21"/>
            <p:cNvCxnSpPr/>
            <p:nvPr/>
          </p:nvCxnSpPr>
          <p:spPr>
            <a:xfrm rot="10800000" flipH="1">
              <a:off x="3833825" y="2654625"/>
              <a:ext cx="881100" cy="228600"/>
            </a:xfrm>
            <a:prstGeom prst="straightConnector1">
              <a:avLst/>
            </a:prstGeom>
            <a:noFill/>
            <a:ln w="19050" cap="flat" cmpd="sng">
              <a:solidFill>
                <a:srgbClr val="00A3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21"/>
            <p:cNvCxnSpPr/>
            <p:nvPr/>
          </p:nvCxnSpPr>
          <p:spPr>
            <a:xfrm rot="10800000" flipH="1">
              <a:off x="4712500" y="2488050"/>
              <a:ext cx="1506600" cy="168000"/>
            </a:xfrm>
            <a:prstGeom prst="straightConnector1">
              <a:avLst/>
            </a:prstGeom>
            <a:noFill/>
            <a:ln w="19050" cap="flat" cmpd="sng">
              <a:solidFill>
                <a:srgbClr val="00A3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21"/>
            <p:cNvCxnSpPr/>
            <p:nvPr/>
          </p:nvCxnSpPr>
          <p:spPr>
            <a:xfrm rot="10800000" flipH="1">
              <a:off x="6214100" y="2402050"/>
              <a:ext cx="476100" cy="87300"/>
            </a:xfrm>
            <a:prstGeom prst="straightConnector1">
              <a:avLst/>
            </a:prstGeom>
            <a:noFill/>
            <a:ln w="19050" cap="flat" cmpd="sng">
              <a:solidFill>
                <a:srgbClr val="00A3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21"/>
            <p:cNvCxnSpPr/>
            <p:nvPr/>
          </p:nvCxnSpPr>
          <p:spPr>
            <a:xfrm rot="10800000" flipH="1">
              <a:off x="6690350" y="2154700"/>
              <a:ext cx="595200" cy="247500"/>
            </a:xfrm>
            <a:prstGeom prst="straightConnector1">
              <a:avLst/>
            </a:prstGeom>
            <a:noFill/>
            <a:ln w="19050" cap="flat" cmpd="sng">
              <a:solidFill>
                <a:srgbClr val="00A3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21"/>
            <p:cNvCxnSpPr/>
            <p:nvPr/>
          </p:nvCxnSpPr>
          <p:spPr>
            <a:xfrm rot="10800000" flipH="1">
              <a:off x="7285675" y="1487950"/>
              <a:ext cx="624000" cy="666600"/>
            </a:xfrm>
            <a:prstGeom prst="straightConnector1">
              <a:avLst/>
            </a:prstGeom>
            <a:noFill/>
            <a:ln w="19050" cap="flat" cmpd="sng">
              <a:solidFill>
                <a:srgbClr val="00A3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21"/>
            <p:cNvCxnSpPr/>
            <p:nvPr/>
          </p:nvCxnSpPr>
          <p:spPr>
            <a:xfrm rot="10800000" flipH="1">
              <a:off x="7909075" y="1333525"/>
              <a:ext cx="662400" cy="158100"/>
            </a:xfrm>
            <a:prstGeom prst="straightConnector1">
              <a:avLst/>
            </a:prstGeom>
            <a:noFill/>
            <a:ln w="19050" cap="flat" cmpd="sng">
              <a:solidFill>
                <a:srgbClr val="00A3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90" name="Google Shape;390;p21"/>
          <p:cNvSpPr/>
          <p:nvPr/>
        </p:nvSpPr>
        <p:spPr>
          <a:xfrm>
            <a:off x="1561963" y="1247775"/>
            <a:ext cx="238200" cy="238200"/>
          </a:xfrm>
          <a:prstGeom prst="ellipse">
            <a:avLst/>
          </a:prstGeom>
          <a:solidFill>
            <a:srgbClr val="A3A5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1"/>
          <p:cNvSpPr/>
          <p:nvPr/>
        </p:nvSpPr>
        <p:spPr>
          <a:xfrm>
            <a:off x="2933563" y="1247775"/>
            <a:ext cx="238200" cy="238200"/>
          </a:xfrm>
          <a:prstGeom prst="ellipse">
            <a:avLst/>
          </a:prstGeom>
          <a:solidFill>
            <a:srgbClr val="00A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1"/>
          <p:cNvSpPr/>
          <p:nvPr/>
        </p:nvSpPr>
        <p:spPr>
          <a:xfrm>
            <a:off x="4195263" y="1247775"/>
            <a:ext cx="238200" cy="238200"/>
          </a:xfrm>
          <a:prstGeom prst="ellipse">
            <a:avLst/>
          </a:prstGeom>
          <a:solidFill>
            <a:srgbClr val="EF4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1"/>
          <p:cNvSpPr txBox="1"/>
          <p:nvPr/>
        </p:nvSpPr>
        <p:spPr>
          <a:xfrm>
            <a:off x="5828313" y="331350"/>
            <a:ext cx="1545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6423E"/>
                </a:solidFill>
                <a:latin typeface="Roboto Medium"/>
                <a:ea typeface="Roboto Medium"/>
                <a:cs typeface="Roboto Medium"/>
                <a:sym typeface="Roboto Medium"/>
              </a:rPr>
              <a:t>Se não fosse </a:t>
            </a:r>
            <a:br>
              <a:rPr lang="pt-BR" sz="1100">
                <a:solidFill>
                  <a:srgbClr val="46423E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pt-BR" sz="1100">
                <a:solidFill>
                  <a:srgbClr val="46423E"/>
                </a:solidFill>
                <a:latin typeface="Roboto Medium"/>
                <a:ea typeface="Roboto Medium"/>
                <a:cs typeface="Roboto Medium"/>
                <a:sym typeface="Roboto Medium"/>
              </a:rPr>
              <a:t>pela eficiência </a:t>
            </a:r>
            <a:br>
              <a:rPr lang="pt-BR" sz="1100">
                <a:solidFill>
                  <a:srgbClr val="46423E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pt-BR" sz="1100">
                <a:solidFill>
                  <a:srgbClr val="46423E"/>
                </a:solidFill>
                <a:latin typeface="Roboto Medium"/>
                <a:ea typeface="Roboto Medium"/>
                <a:cs typeface="Roboto Medium"/>
                <a:sym typeface="Roboto Medium"/>
              </a:rPr>
              <a:t>das distribuidoras </a:t>
            </a:r>
            <a:br>
              <a:rPr lang="pt-BR" sz="1100">
                <a:solidFill>
                  <a:srgbClr val="46423E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pt-BR" sz="1100" b="1">
                <a:solidFill>
                  <a:srgbClr val="46423E"/>
                </a:solidFill>
                <a:latin typeface="Roboto"/>
                <a:ea typeface="Roboto"/>
                <a:cs typeface="Roboto"/>
                <a:sym typeface="Roboto"/>
              </a:rPr>
              <a:t>a conta de </a:t>
            </a:r>
            <a:br>
              <a:rPr lang="pt-BR" sz="1100" b="1">
                <a:solidFill>
                  <a:srgbClr val="46423E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1100" b="1">
                <a:solidFill>
                  <a:srgbClr val="46423E"/>
                </a:solidFill>
                <a:latin typeface="Roboto"/>
                <a:ea typeface="Roboto"/>
                <a:cs typeface="Roboto"/>
                <a:sym typeface="Roboto"/>
              </a:rPr>
              <a:t>luz seria </a:t>
            </a:r>
            <a:br>
              <a:rPr lang="pt-BR" sz="1100" b="1">
                <a:solidFill>
                  <a:srgbClr val="46423E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1100" b="1">
                <a:solidFill>
                  <a:srgbClr val="46423E"/>
                </a:solidFill>
                <a:latin typeface="Roboto"/>
                <a:ea typeface="Roboto"/>
                <a:cs typeface="Roboto"/>
                <a:sym typeface="Roboto"/>
              </a:rPr>
              <a:t>ainda maior</a:t>
            </a:r>
            <a:r>
              <a:rPr lang="pt-BR" sz="1100">
                <a:solidFill>
                  <a:srgbClr val="46423E"/>
                </a:solidFill>
                <a:latin typeface="Roboto Medium"/>
                <a:ea typeface="Roboto Medium"/>
                <a:cs typeface="Roboto Medium"/>
                <a:sym typeface="Roboto Medium"/>
              </a:rPr>
              <a:t>.</a:t>
            </a:r>
            <a:endParaRPr sz="1100">
              <a:solidFill>
                <a:srgbClr val="46423E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394" name="Google Shape;394;p21"/>
          <p:cNvCxnSpPr/>
          <p:nvPr/>
        </p:nvCxnSpPr>
        <p:spPr>
          <a:xfrm>
            <a:off x="1572140" y="4288978"/>
            <a:ext cx="6643800" cy="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95" name="Google Shape;39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19488" y="1548738"/>
            <a:ext cx="531125" cy="9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1"/>
          <p:cNvSpPr txBox="1"/>
          <p:nvPr/>
        </p:nvSpPr>
        <p:spPr>
          <a:xfrm>
            <a:off x="209149" y="203525"/>
            <a:ext cx="5015275" cy="26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ABRADEE</a:t>
            </a:r>
            <a:r>
              <a:rPr lang="pt-BR" sz="550" dirty="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</a:t>
            </a:r>
            <a:r>
              <a:rPr lang="pt-BR" sz="550" dirty="0">
                <a:solidFill>
                  <a:srgbClr val="F1792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|</a:t>
            </a:r>
            <a:r>
              <a:rPr lang="pt-BR" sz="550" dirty="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A U D I Ê N C I A   P Ú B L I C A   . </a:t>
            </a: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 O M I S </a:t>
            </a:r>
            <a:r>
              <a:rPr lang="pt-BR" sz="550" dirty="0" err="1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</a:t>
            </a: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Ã O  D E  S E R V I ÇO S  D E  I N F R A E S T R U T U R A</a:t>
            </a:r>
            <a:endParaRPr sz="550" dirty="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97" name="Google Shape;397;p21"/>
          <p:cNvSpPr txBox="1"/>
          <p:nvPr/>
        </p:nvSpPr>
        <p:spPr>
          <a:xfrm>
            <a:off x="1588138" y="632225"/>
            <a:ext cx="4096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Roboto Medium"/>
                <a:ea typeface="Roboto Medium"/>
                <a:cs typeface="Roboto Medium"/>
                <a:sym typeface="Roboto Medium"/>
              </a:rPr>
              <a:t>Reajustes comparados à inflação do período</a:t>
            </a:r>
            <a:endParaRPr sz="13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98" name="Google Shape;398;p21"/>
          <p:cNvSpPr txBox="1"/>
          <p:nvPr/>
        </p:nvSpPr>
        <p:spPr>
          <a:xfrm>
            <a:off x="1571625" y="4605475"/>
            <a:ext cx="6648600" cy="369300"/>
          </a:xfrm>
          <a:prstGeom prst="rect">
            <a:avLst/>
          </a:prstGeom>
          <a:solidFill>
            <a:srgbClr val="F7AC4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Correção pelo IPCA e IGPM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6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33"/>
          <p:cNvPicPr preferRelativeResize="0"/>
          <p:nvPr/>
        </p:nvPicPr>
        <p:blipFill rotWithShape="1">
          <a:blip r:embed="rId4">
            <a:alphaModFix/>
          </a:blip>
          <a:srcRect b="23681"/>
          <a:stretch/>
        </p:blipFill>
        <p:spPr>
          <a:xfrm>
            <a:off x="569625" y="4204573"/>
            <a:ext cx="740900" cy="61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977" y="3951937"/>
            <a:ext cx="100400" cy="86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9" y="-1037"/>
            <a:ext cx="913554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33"/>
          <p:cNvSpPr txBox="1"/>
          <p:nvPr/>
        </p:nvSpPr>
        <p:spPr>
          <a:xfrm>
            <a:off x="4781400" y="1452650"/>
            <a:ext cx="933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 b="1" dirty="0">
                <a:solidFill>
                  <a:srgbClr val="F17929"/>
                </a:solidFill>
                <a:latin typeface="Montserrat"/>
                <a:ea typeface="Montserrat"/>
                <a:cs typeface="Montserrat"/>
                <a:sym typeface="Montserrat"/>
              </a:rPr>
              <a:t>04.</a:t>
            </a:r>
            <a:endParaRPr sz="3300" b="1" dirty="0">
              <a:solidFill>
                <a:srgbClr val="F179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5" name="Google Shape;695;p33"/>
          <p:cNvSpPr txBox="1"/>
          <p:nvPr/>
        </p:nvSpPr>
        <p:spPr>
          <a:xfrm>
            <a:off x="4781400" y="2051200"/>
            <a:ext cx="2952900" cy="19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chemeClr val="lt1"/>
                </a:solidFill>
              </a:rPr>
              <a:t>Também queremos </a:t>
            </a:r>
            <a:br>
              <a:rPr lang="pt-BR" sz="2600" b="1">
                <a:solidFill>
                  <a:schemeClr val="lt1"/>
                </a:solidFill>
              </a:rPr>
            </a:br>
            <a:r>
              <a:rPr lang="pt-BR" sz="2600" b="1">
                <a:solidFill>
                  <a:schemeClr val="lt1"/>
                </a:solidFill>
              </a:rPr>
              <a:t>a redução </a:t>
            </a:r>
            <a:br>
              <a:rPr lang="pt-BR" sz="2600" b="1">
                <a:solidFill>
                  <a:schemeClr val="lt1"/>
                </a:solidFill>
              </a:rPr>
            </a:br>
            <a:r>
              <a:rPr lang="pt-BR" sz="2600" b="1">
                <a:solidFill>
                  <a:schemeClr val="lt1"/>
                </a:solidFill>
              </a:rPr>
              <a:t>da conta </a:t>
            </a:r>
            <a:br>
              <a:rPr lang="pt-BR" sz="2600" b="1">
                <a:solidFill>
                  <a:schemeClr val="lt1"/>
                </a:solidFill>
              </a:rPr>
            </a:br>
            <a:r>
              <a:rPr lang="pt-BR" sz="2600" b="1">
                <a:solidFill>
                  <a:schemeClr val="lt1"/>
                </a:solidFill>
              </a:rPr>
              <a:t>de energia</a:t>
            </a:r>
            <a:endParaRPr sz="2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25"/>
            <a:ext cx="9144000" cy="5144552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34"/>
          <p:cNvSpPr txBox="1"/>
          <p:nvPr/>
        </p:nvSpPr>
        <p:spPr>
          <a:xfrm>
            <a:off x="130025" y="509050"/>
            <a:ext cx="82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04.</a:t>
            </a:r>
            <a:endParaRPr sz="2800" b="1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2" name="Google Shape;702;p34"/>
          <p:cNvSpPr txBox="1"/>
          <p:nvPr/>
        </p:nvSpPr>
        <p:spPr>
          <a:xfrm>
            <a:off x="820125" y="522450"/>
            <a:ext cx="7370400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rgbClr val="46423E"/>
                </a:solidFill>
              </a:rPr>
              <a:t>Contribuições para a discussão</a:t>
            </a:r>
          </a:p>
        </p:txBody>
      </p:sp>
      <p:pic>
        <p:nvPicPr>
          <p:cNvPr id="703" name="Google Shape;70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977" y="1249412"/>
            <a:ext cx="100400" cy="86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3626255"/>
            <a:ext cx="820125" cy="151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34"/>
          <p:cNvPicPr preferRelativeResize="0"/>
          <p:nvPr/>
        </p:nvPicPr>
        <p:blipFill rotWithShape="1">
          <a:blip r:embed="rId6">
            <a:alphaModFix/>
          </a:blip>
          <a:srcRect b="23681"/>
          <a:stretch/>
        </p:blipFill>
        <p:spPr>
          <a:xfrm>
            <a:off x="8275350" y="499348"/>
            <a:ext cx="740900" cy="6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34"/>
          <p:cNvSpPr txBox="1"/>
          <p:nvPr/>
        </p:nvSpPr>
        <p:spPr>
          <a:xfrm>
            <a:off x="1804800" y="1844275"/>
            <a:ext cx="33006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600" i="1">
                <a:solidFill>
                  <a:srgbClr val="46423E"/>
                </a:solidFill>
                <a:latin typeface="Roboto Black"/>
                <a:ea typeface="Roboto Black"/>
                <a:cs typeface="Roboto Black"/>
                <a:sym typeface="Roboto Black"/>
              </a:rPr>
              <a:t>PL 414/2021</a:t>
            </a:r>
            <a:endParaRPr sz="4600" i="1">
              <a:solidFill>
                <a:srgbClr val="46423E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07" name="Google Shape;707;p34"/>
          <p:cNvSpPr txBox="1"/>
          <p:nvPr/>
        </p:nvSpPr>
        <p:spPr>
          <a:xfrm>
            <a:off x="5491725" y="1718875"/>
            <a:ext cx="2333700" cy="22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>
                <a:latin typeface="Roboto"/>
                <a:ea typeface="Roboto"/>
                <a:cs typeface="Roboto"/>
                <a:sym typeface="Roboto"/>
              </a:rPr>
              <a:t>Trata da modernização do setor elétrico</a:t>
            </a: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 e sua aprovação trará tratamento adequado para justa alocação de custos de energia elétrica para todos os brasileiros.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08" name="Google Shape;708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0225" y="3993175"/>
            <a:ext cx="531125" cy="9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89750" y="3575275"/>
            <a:ext cx="615600" cy="615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0" name="Google Shape;710;p34"/>
          <p:cNvCxnSpPr/>
          <p:nvPr/>
        </p:nvCxnSpPr>
        <p:spPr>
          <a:xfrm>
            <a:off x="5105400" y="1718875"/>
            <a:ext cx="0" cy="2571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1" name="Google Shape;711;p34"/>
          <p:cNvCxnSpPr/>
          <p:nvPr/>
        </p:nvCxnSpPr>
        <p:spPr>
          <a:xfrm>
            <a:off x="2028825" y="2616100"/>
            <a:ext cx="3076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2" name="Google Shape;712;p34"/>
          <p:cNvCxnSpPr/>
          <p:nvPr/>
        </p:nvCxnSpPr>
        <p:spPr>
          <a:xfrm>
            <a:off x="2028825" y="3378100"/>
            <a:ext cx="3076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3" name="Google Shape;713;p34"/>
          <p:cNvSpPr txBox="1"/>
          <p:nvPr/>
        </p:nvSpPr>
        <p:spPr>
          <a:xfrm>
            <a:off x="0" y="4714925"/>
            <a:ext cx="3495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dirty="0">
                <a:solidFill>
                  <a:srgbClr val="46423E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  <a:endParaRPr sz="900" b="1" dirty="0">
              <a:solidFill>
                <a:srgbClr val="4642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4" name="Google Shape;714;p34"/>
          <p:cNvSpPr txBox="1"/>
          <p:nvPr/>
        </p:nvSpPr>
        <p:spPr>
          <a:xfrm>
            <a:off x="209150" y="203513"/>
            <a:ext cx="56154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ABRADEE</a:t>
            </a:r>
            <a:r>
              <a:rPr lang="pt-BR" sz="550" dirty="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</a:t>
            </a:r>
            <a:r>
              <a:rPr lang="pt-BR" sz="550" dirty="0">
                <a:solidFill>
                  <a:srgbClr val="F1792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|</a:t>
            </a:r>
            <a:r>
              <a:rPr lang="pt-BR" sz="550" dirty="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A U D I Ê N C I A   P Ú B L I C A   . </a:t>
            </a: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 O M I S </a:t>
            </a:r>
            <a:r>
              <a:rPr lang="pt-BR" sz="550" dirty="0" err="1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</a:t>
            </a: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Ã O  D E  S E R V I ÇO S  D E  I N F R A E S T R U T U R A</a:t>
            </a:r>
            <a:endParaRPr sz="550" dirty="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0" name="Google Shape;720;p35"/>
          <p:cNvPicPr preferRelativeResize="0"/>
          <p:nvPr/>
        </p:nvPicPr>
        <p:blipFill rotWithShape="1">
          <a:blip r:embed="rId3">
            <a:alphaModFix/>
          </a:blip>
          <a:srcRect r="36459"/>
          <a:stretch/>
        </p:blipFill>
        <p:spPr>
          <a:xfrm>
            <a:off x="207375" y="-166232"/>
            <a:ext cx="5810249" cy="514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35"/>
          <p:cNvPicPr preferRelativeResize="0"/>
          <p:nvPr/>
        </p:nvPicPr>
        <p:blipFill rotWithShape="1">
          <a:blip r:embed="rId4">
            <a:alphaModFix/>
          </a:blip>
          <a:srcRect b="15775"/>
          <a:stretch/>
        </p:blipFill>
        <p:spPr>
          <a:xfrm>
            <a:off x="950225" y="3611875"/>
            <a:ext cx="2572126" cy="1531625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35"/>
          <p:cNvSpPr/>
          <p:nvPr/>
        </p:nvSpPr>
        <p:spPr>
          <a:xfrm>
            <a:off x="3501937" y="3605151"/>
            <a:ext cx="2323500" cy="1698600"/>
          </a:xfrm>
          <a:prstGeom prst="rect">
            <a:avLst/>
          </a:prstGeom>
          <a:solidFill>
            <a:srgbClr val="AAA1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3" name="Google Shape;723;p35"/>
          <p:cNvPicPr preferRelativeResize="0"/>
          <p:nvPr/>
        </p:nvPicPr>
        <p:blipFill rotWithShape="1">
          <a:blip r:embed="rId5">
            <a:alphaModFix/>
          </a:blip>
          <a:srcRect l="19504" r="37054"/>
          <a:stretch/>
        </p:blipFill>
        <p:spPr>
          <a:xfrm>
            <a:off x="5810253" y="-525"/>
            <a:ext cx="3352201" cy="514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35"/>
          <p:cNvSpPr txBox="1"/>
          <p:nvPr/>
        </p:nvSpPr>
        <p:spPr>
          <a:xfrm>
            <a:off x="130025" y="509050"/>
            <a:ext cx="82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04.</a:t>
            </a:r>
            <a:endParaRPr sz="2800" b="1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5" name="Google Shape;725;p35"/>
          <p:cNvSpPr txBox="1"/>
          <p:nvPr/>
        </p:nvSpPr>
        <p:spPr>
          <a:xfrm>
            <a:off x="820125" y="522450"/>
            <a:ext cx="7370400" cy="100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rgbClr val="46423E"/>
                </a:solidFill>
              </a:rPr>
              <a:t>Conta de luz mais barata 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srgbClr val="46423E"/>
                </a:solidFill>
                <a:highlight>
                  <a:srgbClr val="F17929"/>
                </a:highlight>
              </a:rPr>
              <a:t>Redução estrutural de até 20% - IMEDIATO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rgbClr val="46423E"/>
              </a:solidFill>
              <a:highlight>
                <a:srgbClr val="F17929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26" name="Google Shape;726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0977" y="1249412"/>
            <a:ext cx="100400" cy="86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" y="3626255"/>
            <a:ext cx="820125" cy="151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35"/>
          <p:cNvPicPr preferRelativeResize="0"/>
          <p:nvPr/>
        </p:nvPicPr>
        <p:blipFill rotWithShape="1">
          <a:blip r:embed="rId8">
            <a:alphaModFix/>
          </a:blip>
          <a:srcRect b="23681"/>
          <a:stretch/>
        </p:blipFill>
        <p:spPr>
          <a:xfrm>
            <a:off x="8275350" y="499348"/>
            <a:ext cx="740900" cy="6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35"/>
          <p:cNvSpPr/>
          <p:nvPr/>
        </p:nvSpPr>
        <p:spPr>
          <a:xfrm>
            <a:off x="2156274" y="1632759"/>
            <a:ext cx="3129128" cy="189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0" name="Google Shape;730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83388" y="2723942"/>
            <a:ext cx="720000" cy="7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2" name="Google Shape;732;p35"/>
          <p:cNvCxnSpPr/>
          <p:nvPr/>
        </p:nvCxnSpPr>
        <p:spPr>
          <a:xfrm>
            <a:off x="3190360" y="2859109"/>
            <a:ext cx="245700" cy="0"/>
          </a:xfrm>
          <a:prstGeom prst="straightConnector1">
            <a:avLst/>
          </a:prstGeom>
          <a:noFill/>
          <a:ln w="19050" cap="flat" cmpd="sng">
            <a:solidFill>
              <a:srgbClr val="F1792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4" name="Google Shape;734;p35"/>
          <p:cNvSpPr txBox="1"/>
          <p:nvPr/>
        </p:nvSpPr>
        <p:spPr>
          <a:xfrm>
            <a:off x="3180081" y="1574997"/>
            <a:ext cx="2383162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46423E"/>
                </a:solidFill>
                <a:latin typeface="Montserrat"/>
                <a:ea typeface="Montserrat"/>
                <a:cs typeface="Montserrat"/>
                <a:sym typeface="Montserrat"/>
              </a:rPr>
              <a:t>Não tributar ICMS e Tributos Federais sobre os encargos legais (subsídios CDE) </a:t>
            </a:r>
          </a:p>
        </p:txBody>
      </p:sp>
      <p:sp>
        <p:nvSpPr>
          <p:cNvPr id="738" name="Google Shape;738;p35"/>
          <p:cNvSpPr txBox="1"/>
          <p:nvPr/>
        </p:nvSpPr>
        <p:spPr>
          <a:xfrm>
            <a:off x="0" y="4714925"/>
            <a:ext cx="349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dirty="0">
                <a:solidFill>
                  <a:srgbClr val="46423E"/>
                </a:solidFill>
                <a:latin typeface="Roboto"/>
                <a:ea typeface="Roboto"/>
                <a:cs typeface="Roboto"/>
                <a:sym typeface="Roboto"/>
              </a:rPr>
              <a:t>16</a:t>
            </a:r>
            <a:endParaRPr sz="900" b="1" dirty="0">
              <a:solidFill>
                <a:srgbClr val="4642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39" name="Google Shape;739;p35"/>
          <p:cNvCxnSpPr>
            <a:cxnSpLocks/>
          </p:cNvCxnSpPr>
          <p:nvPr/>
        </p:nvCxnSpPr>
        <p:spPr>
          <a:xfrm flipV="1">
            <a:off x="643359" y="1558469"/>
            <a:ext cx="4944911" cy="569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0" name="Google Shape;740;p35"/>
          <p:cNvCxnSpPr/>
          <p:nvPr/>
        </p:nvCxnSpPr>
        <p:spPr>
          <a:xfrm>
            <a:off x="5581700" y="1558469"/>
            <a:ext cx="0" cy="189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1" name="Google Shape;741;p35"/>
          <p:cNvSpPr txBox="1"/>
          <p:nvPr/>
        </p:nvSpPr>
        <p:spPr>
          <a:xfrm>
            <a:off x="209150" y="203513"/>
            <a:ext cx="56154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ABRADEE</a:t>
            </a:r>
            <a:r>
              <a:rPr lang="pt-BR" sz="550" dirty="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</a:t>
            </a:r>
            <a:r>
              <a:rPr lang="pt-BR" sz="550" dirty="0">
                <a:solidFill>
                  <a:srgbClr val="F1792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|</a:t>
            </a:r>
            <a:r>
              <a:rPr lang="pt-BR" sz="550" dirty="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A U D I Ê N C I A   P Ú B L I C A   . </a:t>
            </a: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 O M I S </a:t>
            </a:r>
            <a:r>
              <a:rPr lang="pt-BR" sz="550" dirty="0" err="1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</a:t>
            </a: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Ã O  D E  S E R V I ÇO S  D E  I N F R A E S T R U T U R A</a:t>
            </a:r>
            <a:endParaRPr sz="550" dirty="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42" name="Google Shape;742;p35"/>
          <p:cNvSpPr txBox="1"/>
          <p:nvPr/>
        </p:nvSpPr>
        <p:spPr>
          <a:xfrm>
            <a:off x="3522350" y="4452250"/>
            <a:ext cx="2230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300" i="1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de subsídios e tributos</a:t>
            </a:r>
            <a:endParaRPr sz="1300" i="1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43" name="Google Shape;743;p35"/>
          <p:cNvSpPr txBox="1"/>
          <p:nvPr/>
        </p:nvSpPr>
        <p:spPr>
          <a:xfrm>
            <a:off x="3541850" y="3791025"/>
            <a:ext cx="2135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00" i="1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49,1</a:t>
            </a:r>
            <a:endParaRPr sz="4100" i="1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44" name="Google Shape;744;p35"/>
          <p:cNvSpPr txBox="1"/>
          <p:nvPr/>
        </p:nvSpPr>
        <p:spPr>
          <a:xfrm>
            <a:off x="4947200" y="3902575"/>
            <a:ext cx="634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 sz="27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45" name="Google Shape;745;p35"/>
          <p:cNvCxnSpPr/>
          <p:nvPr/>
        </p:nvCxnSpPr>
        <p:spPr>
          <a:xfrm>
            <a:off x="4514850" y="4876475"/>
            <a:ext cx="245700" cy="0"/>
          </a:xfrm>
          <a:prstGeom prst="straightConnector1">
            <a:avLst/>
          </a:prstGeom>
          <a:noFill/>
          <a:ln w="19050" cap="flat" cmpd="sng">
            <a:solidFill>
              <a:srgbClr val="F1792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6" name="Google Shape;746;p35"/>
          <p:cNvSpPr txBox="1"/>
          <p:nvPr/>
        </p:nvSpPr>
        <p:spPr>
          <a:xfrm>
            <a:off x="3618050" y="3918213"/>
            <a:ext cx="634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rgbClr val="F17929"/>
                </a:solidFill>
                <a:latin typeface="Roboto"/>
                <a:ea typeface="Roboto"/>
                <a:cs typeface="Roboto"/>
                <a:sym typeface="Roboto"/>
              </a:rPr>
              <a:t>*</a:t>
            </a:r>
            <a:endParaRPr sz="2700" b="1">
              <a:solidFill>
                <a:srgbClr val="F179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7" name="Google Shape;747;p35"/>
          <p:cNvSpPr txBox="1"/>
          <p:nvPr/>
        </p:nvSpPr>
        <p:spPr>
          <a:xfrm>
            <a:off x="6553650" y="4104788"/>
            <a:ext cx="634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F17929"/>
                </a:solidFill>
                <a:latin typeface="Roboto"/>
                <a:ea typeface="Roboto"/>
                <a:cs typeface="Roboto"/>
                <a:sym typeface="Roboto"/>
              </a:rPr>
              <a:t>*</a:t>
            </a:r>
            <a:endParaRPr sz="2000" b="1">
              <a:solidFill>
                <a:srgbClr val="F179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8" name="Google Shape;748;p35"/>
          <p:cNvSpPr txBox="1"/>
          <p:nvPr/>
        </p:nvSpPr>
        <p:spPr>
          <a:xfrm>
            <a:off x="6705825" y="4356300"/>
            <a:ext cx="22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Considera tributos pagos pela geração, transmissão e distribuição de energia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32" name="Google Shape;740;p35">
            <a:extLst>
              <a:ext uri="{FF2B5EF4-FFF2-40B4-BE49-F238E27FC236}">
                <a16:creationId xmlns:a16="http://schemas.microsoft.com/office/drawing/2014/main" xmlns="" id="{CC06AE00-E787-9A97-A18E-B65755BAD6C0}"/>
              </a:ext>
            </a:extLst>
          </p:cNvPr>
          <p:cNvCxnSpPr/>
          <p:nvPr/>
        </p:nvCxnSpPr>
        <p:spPr>
          <a:xfrm>
            <a:off x="3112499" y="1572623"/>
            <a:ext cx="0" cy="189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740;p35">
            <a:extLst>
              <a:ext uri="{FF2B5EF4-FFF2-40B4-BE49-F238E27FC236}">
                <a16:creationId xmlns:a16="http://schemas.microsoft.com/office/drawing/2014/main" xmlns="" id="{DEB6A809-21BC-3CA5-5836-49852F7D8B4A}"/>
              </a:ext>
            </a:extLst>
          </p:cNvPr>
          <p:cNvCxnSpPr/>
          <p:nvPr/>
        </p:nvCxnSpPr>
        <p:spPr>
          <a:xfrm>
            <a:off x="643359" y="1564165"/>
            <a:ext cx="0" cy="189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5" name="Google Shape;731;p35">
            <a:extLst>
              <a:ext uri="{FF2B5EF4-FFF2-40B4-BE49-F238E27FC236}">
                <a16:creationId xmlns:a16="http://schemas.microsoft.com/office/drawing/2014/main" xmlns="" id="{3DBE0D95-9C24-B4CB-4AAD-856B8AA6B54B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53343" y="2700500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735;p35">
            <a:extLst>
              <a:ext uri="{FF2B5EF4-FFF2-40B4-BE49-F238E27FC236}">
                <a16:creationId xmlns:a16="http://schemas.microsoft.com/office/drawing/2014/main" xmlns="" id="{85A73022-C594-CBFF-036D-5E7ABA00D22E}"/>
              </a:ext>
            </a:extLst>
          </p:cNvPr>
          <p:cNvSpPr txBox="1"/>
          <p:nvPr/>
        </p:nvSpPr>
        <p:spPr>
          <a:xfrm>
            <a:off x="699290" y="1534980"/>
            <a:ext cx="2394753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46423E"/>
                </a:solidFill>
                <a:latin typeface="Montserrat"/>
                <a:ea typeface="Montserrat"/>
                <a:cs typeface="Montserrat"/>
                <a:sym typeface="Montserrat"/>
              </a:rPr>
              <a:t>Reduzir alíquota de ICMS para até 17% - Julgamento do STF em 2021!</a:t>
            </a:r>
            <a:endParaRPr b="1" dirty="0">
              <a:solidFill>
                <a:srgbClr val="4642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" name="Google Shape;733;p35">
            <a:extLst>
              <a:ext uri="{FF2B5EF4-FFF2-40B4-BE49-F238E27FC236}">
                <a16:creationId xmlns:a16="http://schemas.microsoft.com/office/drawing/2014/main" xmlns="" id="{5F1E12D3-BE88-02E8-B7BA-45AA1A4A14D4}"/>
              </a:ext>
            </a:extLst>
          </p:cNvPr>
          <p:cNvCxnSpPr/>
          <p:nvPr/>
        </p:nvCxnSpPr>
        <p:spPr>
          <a:xfrm>
            <a:off x="820124" y="2791632"/>
            <a:ext cx="245700" cy="0"/>
          </a:xfrm>
          <a:prstGeom prst="straightConnector1">
            <a:avLst/>
          </a:prstGeom>
          <a:noFill/>
          <a:ln w="19050" cap="flat" cmpd="sng">
            <a:solidFill>
              <a:srgbClr val="F1792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643E6B65-0B01-77C0-663B-60731A1914D3}"/>
              </a:ext>
            </a:extLst>
          </p:cNvPr>
          <p:cNvSpPr/>
          <p:nvPr/>
        </p:nvSpPr>
        <p:spPr>
          <a:xfrm>
            <a:off x="1111813" y="2536171"/>
            <a:ext cx="797738" cy="6014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35 bi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BA0E2250-E79E-711D-8CEC-808D415A7F1D}"/>
              </a:ext>
            </a:extLst>
          </p:cNvPr>
          <p:cNvSpPr/>
          <p:nvPr/>
        </p:nvSpPr>
        <p:spPr>
          <a:xfrm>
            <a:off x="3482049" y="2552573"/>
            <a:ext cx="681463" cy="5860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13 bi</a:t>
            </a:r>
          </a:p>
        </p:txBody>
      </p:sp>
      <p:cxnSp>
        <p:nvCxnSpPr>
          <p:cNvPr id="44" name="Google Shape;739;p35">
            <a:extLst>
              <a:ext uri="{FF2B5EF4-FFF2-40B4-BE49-F238E27FC236}">
                <a16:creationId xmlns:a16="http://schemas.microsoft.com/office/drawing/2014/main" xmlns="" id="{705897AF-27C8-7C13-A180-80E5A4F91E7A}"/>
              </a:ext>
            </a:extLst>
          </p:cNvPr>
          <p:cNvCxnSpPr>
            <a:cxnSpLocks/>
          </p:cNvCxnSpPr>
          <p:nvPr/>
        </p:nvCxnSpPr>
        <p:spPr>
          <a:xfrm flipV="1">
            <a:off x="643359" y="3462058"/>
            <a:ext cx="4944911" cy="569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39214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0" name="Google Shape;720;p35"/>
          <p:cNvPicPr preferRelativeResize="0"/>
          <p:nvPr/>
        </p:nvPicPr>
        <p:blipFill rotWithShape="1">
          <a:blip r:embed="rId3">
            <a:alphaModFix/>
          </a:blip>
          <a:srcRect r="36459"/>
          <a:stretch/>
        </p:blipFill>
        <p:spPr>
          <a:xfrm>
            <a:off x="7474" y="-22500"/>
            <a:ext cx="5810249" cy="514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35"/>
          <p:cNvPicPr preferRelativeResize="0"/>
          <p:nvPr/>
        </p:nvPicPr>
        <p:blipFill rotWithShape="1">
          <a:blip r:embed="rId4">
            <a:alphaModFix/>
          </a:blip>
          <a:srcRect b="15775"/>
          <a:stretch/>
        </p:blipFill>
        <p:spPr>
          <a:xfrm>
            <a:off x="950225" y="3611875"/>
            <a:ext cx="2572126" cy="1531625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35"/>
          <p:cNvSpPr/>
          <p:nvPr/>
        </p:nvSpPr>
        <p:spPr>
          <a:xfrm>
            <a:off x="3494225" y="3445275"/>
            <a:ext cx="2323500" cy="1698600"/>
          </a:xfrm>
          <a:prstGeom prst="rect">
            <a:avLst/>
          </a:prstGeom>
          <a:solidFill>
            <a:srgbClr val="AAA1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3" name="Google Shape;723;p35"/>
          <p:cNvPicPr preferRelativeResize="0"/>
          <p:nvPr/>
        </p:nvPicPr>
        <p:blipFill rotWithShape="1">
          <a:blip r:embed="rId5">
            <a:alphaModFix/>
          </a:blip>
          <a:srcRect l="19504" r="37054"/>
          <a:stretch/>
        </p:blipFill>
        <p:spPr>
          <a:xfrm>
            <a:off x="5810253" y="-525"/>
            <a:ext cx="3352201" cy="514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35"/>
          <p:cNvSpPr txBox="1"/>
          <p:nvPr/>
        </p:nvSpPr>
        <p:spPr>
          <a:xfrm>
            <a:off x="130025" y="509050"/>
            <a:ext cx="82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04.</a:t>
            </a:r>
            <a:endParaRPr sz="2800" b="1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5" name="Google Shape;725;p35"/>
          <p:cNvSpPr txBox="1"/>
          <p:nvPr/>
        </p:nvSpPr>
        <p:spPr>
          <a:xfrm>
            <a:off x="820125" y="522450"/>
            <a:ext cx="7370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rgbClr val="46423E"/>
                </a:solidFill>
              </a:rPr>
              <a:t>Conta de luz mais barata 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srgbClr val="46423E"/>
                </a:solidFill>
                <a:highlight>
                  <a:srgbClr val="F17929"/>
                </a:highlight>
              </a:rPr>
              <a:t>Redução estrutural para alavancar a economia</a:t>
            </a:r>
          </a:p>
        </p:txBody>
      </p:sp>
      <p:pic>
        <p:nvPicPr>
          <p:cNvPr id="726" name="Google Shape;726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0977" y="1249412"/>
            <a:ext cx="100400" cy="86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" y="3626255"/>
            <a:ext cx="820125" cy="151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35"/>
          <p:cNvPicPr preferRelativeResize="0"/>
          <p:nvPr/>
        </p:nvPicPr>
        <p:blipFill rotWithShape="1">
          <a:blip r:embed="rId8">
            <a:alphaModFix/>
          </a:blip>
          <a:srcRect b="23681"/>
          <a:stretch/>
        </p:blipFill>
        <p:spPr>
          <a:xfrm>
            <a:off x="8275350" y="499348"/>
            <a:ext cx="740900" cy="6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35"/>
          <p:cNvSpPr/>
          <p:nvPr/>
        </p:nvSpPr>
        <p:spPr>
          <a:xfrm>
            <a:off x="1970311" y="1699936"/>
            <a:ext cx="3129128" cy="189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0" name="Google Shape;730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64492" y="2851963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35"/>
          <p:cNvSpPr txBox="1"/>
          <p:nvPr/>
        </p:nvSpPr>
        <p:spPr>
          <a:xfrm>
            <a:off x="3275341" y="1765763"/>
            <a:ext cx="20214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46423E"/>
                </a:solidFill>
                <a:latin typeface="Montserrat"/>
                <a:ea typeface="Montserrat"/>
                <a:cs typeface="Montserrat"/>
                <a:sym typeface="Montserrat"/>
              </a:rPr>
              <a:t>Redução e exclusão de subsídios desnecessários </a:t>
            </a:r>
          </a:p>
        </p:txBody>
      </p:sp>
      <p:sp>
        <p:nvSpPr>
          <p:cNvPr id="738" name="Google Shape;738;p35"/>
          <p:cNvSpPr txBox="1"/>
          <p:nvPr/>
        </p:nvSpPr>
        <p:spPr>
          <a:xfrm>
            <a:off x="0" y="4714925"/>
            <a:ext cx="3495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dirty="0">
                <a:solidFill>
                  <a:srgbClr val="46423E"/>
                </a:solidFill>
                <a:latin typeface="Roboto"/>
                <a:ea typeface="Roboto"/>
                <a:cs typeface="Roboto"/>
                <a:sym typeface="Roboto"/>
              </a:rPr>
              <a:t>17</a:t>
            </a:r>
            <a:endParaRPr sz="900" b="1" dirty="0">
              <a:solidFill>
                <a:srgbClr val="4642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39" name="Google Shape;739;p35"/>
          <p:cNvCxnSpPr>
            <a:cxnSpLocks/>
          </p:cNvCxnSpPr>
          <p:nvPr/>
        </p:nvCxnSpPr>
        <p:spPr>
          <a:xfrm>
            <a:off x="974774" y="1695854"/>
            <a:ext cx="4117191" cy="845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0" name="Google Shape;740;p35"/>
          <p:cNvCxnSpPr/>
          <p:nvPr/>
        </p:nvCxnSpPr>
        <p:spPr>
          <a:xfrm>
            <a:off x="5091965" y="1711100"/>
            <a:ext cx="0" cy="189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1" name="Google Shape;741;p35"/>
          <p:cNvSpPr txBox="1"/>
          <p:nvPr/>
        </p:nvSpPr>
        <p:spPr>
          <a:xfrm>
            <a:off x="209150" y="203513"/>
            <a:ext cx="56154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ABRADEE</a:t>
            </a:r>
            <a:r>
              <a:rPr lang="pt-BR" sz="550" dirty="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</a:t>
            </a:r>
            <a:r>
              <a:rPr lang="pt-BR" sz="550" dirty="0">
                <a:solidFill>
                  <a:srgbClr val="F1792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|</a:t>
            </a:r>
            <a:r>
              <a:rPr lang="pt-BR" sz="550" dirty="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A U D I Ê N C I A   P Ú B L I C A   . </a:t>
            </a: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 O M I S </a:t>
            </a:r>
            <a:r>
              <a:rPr lang="pt-BR" sz="550" dirty="0" err="1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</a:t>
            </a: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Ã O  D E  S E R V I ÇO S  D E  I N F R A E S T R U T U R A</a:t>
            </a:r>
            <a:endParaRPr sz="550" dirty="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42" name="Google Shape;742;p35"/>
          <p:cNvSpPr txBox="1"/>
          <p:nvPr/>
        </p:nvSpPr>
        <p:spPr>
          <a:xfrm>
            <a:off x="3522350" y="4452250"/>
            <a:ext cx="2230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300" i="1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de subsídios e tributos</a:t>
            </a:r>
            <a:endParaRPr sz="1300" i="1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43" name="Google Shape;743;p35"/>
          <p:cNvSpPr txBox="1"/>
          <p:nvPr/>
        </p:nvSpPr>
        <p:spPr>
          <a:xfrm>
            <a:off x="3541850" y="3791025"/>
            <a:ext cx="2135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00" i="1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49,1</a:t>
            </a:r>
            <a:endParaRPr sz="4100" i="1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44" name="Google Shape;744;p35"/>
          <p:cNvSpPr txBox="1"/>
          <p:nvPr/>
        </p:nvSpPr>
        <p:spPr>
          <a:xfrm>
            <a:off x="4947200" y="3902575"/>
            <a:ext cx="634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 sz="27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45" name="Google Shape;745;p35"/>
          <p:cNvCxnSpPr/>
          <p:nvPr/>
        </p:nvCxnSpPr>
        <p:spPr>
          <a:xfrm>
            <a:off x="4514850" y="4876475"/>
            <a:ext cx="245700" cy="0"/>
          </a:xfrm>
          <a:prstGeom prst="straightConnector1">
            <a:avLst/>
          </a:prstGeom>
          <a:noFill/>
          <a:ln w="19050" cap="flat" cmpd="sng">
            <a:solidFill>
              <a:srgbClr val="F1792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6" name="Google Shape;746;p35"/>
          <p:cNvSpPr txBox="1"/>
          <p:nvPr/>
        </p:nvSpPr>
        <p:spPr>
          <a:xfrm>
            <a:off x="3618050" y="3918213"/>
            <a:ext cx="634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rgbClr val="F17929"/>
                </a:solidFill>
                <a:latin typeface="Roboto"/>
                <a:ea typeface="Roboto"/>
                <a:cs typeface="Roboto"/>
                <a:sym typeface="Roboto"/>
              </a:rPr>
              <a:t>*</a:t>
            </a:r>
            <a:endParaRPr sz="2700" b="1">
              <a:solidFill>
                <a:srgbClr val="F179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7" name="Google Shape;747;p35"/>
          <p:cNvSpPr txBox="1"/>
          <p:nvPr/>
        </p:nvSpPr>
        <p:spPr>
          <a:xfrm>
            <a:off x="6553650" y="4104788"/>
            <a:ext cx="634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F17929"/>
                </a:solidFill>
                <a:latin typeface="Roboto"/>
                <a:ea typeface="Roboto"/>
                <a:cs typeface="Roboto"/>
                <a:sym typeface="Roboto"/>
              </a:rPr>
              <a:t>*</a:t>
            </a:r>
            <a:endParaRPr sz="2000" b="1">
              <a:solidFill>
                <a:srgbClr val="F179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8" name="Google Shape;748;p35"/>
          <p:cNvSpPr txBox="1"/>
          <p:nvPr/>
        </p:nvSpPr>
        <p:spPr>
          <a:xfrm>
            <a:off x="6705825" y="4356300"/>
            <a:ext cx="22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Considera tributos pagos pela geração, transmissão e distribuição de energia</a:t>
            </a:r>
            <a:endParaRPr sz="1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32" name="Google Shape;740;p35">
            <a:extLst>
              <a:ext uri="{FF2B5EF4-FFF2-40B4-BE49-F238E27FC236}">
                <a16:creationId xmlns:a16="http://schemas.microsoft.com/office/drawing/2014/main" xmlns="" id="{CC06AE00-E787-9A97-A18E-B65755BAD6C0}"/>
              </a:ext>
            </a:extLst>
          </p:cNvPr>
          <p:cNvCxnSpPr/>
          <p:nvPr/>
        </p:nvCxnSpPr>
        <p:spPr>
          <a:xfrm>
            <a:off x="3099620" y="1730255"/>
            <a:ext cx="0" cy="189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740;p35">
            <a:extLst>
              <a:ext uri="{FF2B5EF4-FFF2-40B4-BE49-F238E27FC236}">
                <a16:creationId xmlns:a16="http://schemas.microsoft.com/office/drawing/2014/main" xmlns="" id="{DEB6A809-21BC-3CA5-5836-49852F7D8B4A}"/>
              </a:ext>
            </a:extLst>
          </p:cNvPr>
          <p:cNvCxnSpPr/>
          <p:nvPr/>
        </p:nvCxnSpPr>
        <p:spPr>
          <a:xfrm>
            <a:off x="974774" y="1711100"/>
            <a:ext cx="0" cy="189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5" name="Google Shape;731;p35">
            <a:extLst>
              <a:ext uri="{FF2B5EF4-FFF2-40B4-BE49-F238E27FC236}">
                <a16:creationId xmlns:a16="http://schemas.microsoft.com/office/drawing/2014/main" xmlns="" id="{3DBE0D95-9C24-B4CB-4AAD-856B8AA6B54B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06414" y="3071025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735;p35">
            <a:extLst>
              <a:ext uri="{FF2B5EF4-FFF2-40B4-BE49-F238E27FC236}">
                <a16:creationId xmlns:a16="http://schemas.microsoft.com/office/drawing/2014/main" xmlns="" id="{85A73022-C594-CBFF-036D-5E7ABA00D22E}"/>
              </a:ext>
            </a:extLst>
          </p:cNvPr>
          <p:cNvSpPr txBox="1"/>
          <p:nvPr/>
        </p:nvSpPr>
        <p:spPr>
          <a:xfrm>
            <a:off x="1013250" y="1727094"/>
            <a:ext cx="2158656" cy="132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46423E"/>
                </a:solidFill>
                <a:latin typeface="Montserrat"/>
                <a:ea typeface="Montserrat"/>
                <a:cs typeface="Montserrat"/>
                <a:sym typeface="Montserrat"/>
              </a:rPr>
              <a:t>Reforma Tributária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46423E"/>
                </a:solidFill>
                <a:latin typeface="Montserrat"/>
                <a:ea typeface="Montserrat"/>
                <a:cs typeface="Montserrat"/>
                <a:sym typeface="Montserrat"/>
              </a:rPr>
              <a:t>Defender redução da carga para a energia elétrica que é o maior gerador prosperidade e vida das pessoas! </a:t>
            </a:r>
          </a:p>
        </p:txBody>
      </p:sp>
      <p:cxnSp>
        <p:nvCxnSpPr>
          <p:cNvPr id="38" name="Google Shape;733;p35">
            <a:extLst>
              <a:ext uri="{FF2B5EF4-FFF2-40B4-BE49-F238E27FC236}">
                <a16:creationId xmlns:a16="http://schemas.microsoft.com/office/drawing/2014/main" xmlns="" id="{AF534642-CAAA-9221-47AB-A5962A565444}"/>
              </a:ext>
            </a:extLst>
          </p:cNvPr>
          <p:cNvCxnSpPr/>
          <p:nvPr/>
        </p:nvCxnSpPr>
        <p:spPr>
          <a:xfrm>
            <a:off x="1075130" y="3177620"/>
            <a:ext cx="245700" cy="0"/>
          </a:xfrm>
          <a:prstGeom prst="straightConnector1">
            <a:avLst/>
          </a:prstGeom>
          <a:noFill/>
          <a:ln w="19050" cap="flat" cmpd="sng">
            <a:solidFill>
              <a:srgbClr val="F1792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FC18D028-ACA3-D988-959C-3F00A75E4F9B}"/>
              </a:ext>
            </a:extLst>
          </p:cNvPr>
          <p:cNvSpPr/>
          <p:nvPr/>
        </p:nvSpPr>
        <p:spPr>
          <a:xfrm>
            <a:off x="1366819" y="2929303"/>
            <a:ext cx="797738" cy="6014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50  bi</a:t>
            </a:r>
          </a:p>
        </p:txBody>
      </p:sp>
      <p:cxnSp>
        <p:nvCxnSpPr>
          <p:cNvPr id="40" name="Google Shape;733;p35">
            <a:extLst>
              <a:ext uri="{FF2B5EF4-FFF2-40B4-BE49-F238E27FC236}">
                <a16:creationId xmlns:a16="http://schemas.microsoft.com/office/drawing/2014/main" xmlns="" id="{56159CF0-705C-E946-7FDA-4E5F7308666A}"/>
              </a:ext>
            </a:extLst>
          </p:cNvPr>
          <p:cNvCxnSpPr/>
          <p:nvPr/>
        </p:nvCxnSpPr>
        <p:spPr>
          <a:xfrm>
            <a:off x="3139503" y="3016858"/>
            <a:ext cx="245700" cy="0"/>
          </a:xfrm>
          <a:prstGeom prst="straightConnector1">
            <a:avLst/>
          </a:prstGeom>
          <a:noFill/>
          <a:ln w="19050" cap="flat" cmpd="sng">
            <a:solidFill>
              <a:srgbClr val="F1792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82939678-3253-8126-5049-204D80C26E93}"/>
              </a:ext>
            </a:extLst>
          </p:cNvPr>
          <p:cNvSpPr/>
          <p:nvPr/>
        </p:nvSpPr>
        <p:spPr>
          <a:xfrm>
            <a:off x="3431192" y="2761397"/>
            <a:ext cx="797738" cy="6014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10 bi </a:t>
            </a:r>
          </a:p>
        </p:txBody>
      </p:sp>
    </p:spTree>
    <p:extLst>
      <p:ext uri="{BB962C8B-B14F-4D97-AF65-F5344CB8AC3E}">
        <p14:creationId xmlns:p14="http://schemas.microsoft.com/office/powerpoint/2010/main" val="298747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4" name="Google Shape;754;p36"/>
          <p:cNvPicPr preferRelativeResize="0"/>
          <p:nvPr/>
        </p:nvPicPr>
        <p:blipFill rotWithShape="1">
          <a:blip r:embed="rId3">
            <a:alphaModFix/>
          </a:blip>
          <a:srcRect r="36459"/>
          <a:stretch/>
        </p:blipFill>
        <p:spPr>
          <a:xfrm>
            <a:off x="0" y="-525"/>
            <a:ext cx="5810249" cy="5144549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36"/>
          <p:cNvSpPr txBox="1"/>
          <p:nvPr/>
        </p:nvSpPr>
        <p:spPr>
          <a:xfrm>
            <a:off x="130025" y="509050"/>
            <a:ext cx="82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04.</a:t>
            </a:r>
            <a:endParaRPr sz="2800" b="1" dirty="0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6" name="Google Shape;756;p36"/>
          <p:cNvSpPr txBox="1"/>
          <p:nvPr/>
        </p:nvSpPr>
        <p:spPr>
          <a:xfrm>
            <a:off x="820125" y="522450"/>
            <a:ext cx="7370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rgbClr val="46423E"/>
                </a:solidFill>
              </a:rPr>
              <a:t>Conta de luz mais barata</a:t>
            </a:r>
            <a:endParaRPr sz="2500" b="1">
              <a:solidFill>
                <a:srgbClr val="4642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57" name="Google Shape;75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977" y="1249412"/>
            <a:ext cx="100400" cy="86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3626255"/>
            <a:ext cx="820125" cy="1517245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36"/>
          <p:cNvSpPr txBox="1"/>
          <p:nvPr/>
        </p:nvSpPr>
        <p:spPr>
          <a:xfrm>
            <a:off x="0" y="4714925"/>
            <a:ext cx="3495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dirty="0">
                <a:solidFill>
                  <a:srgbClr val="46423E"/>
                </a:solidFill>
                <a:latin typeface="Roboto"/>
                <a:ea typeface="Roboto"/>
                <a:cs typeface="Roboto"/>
                <a:sym typeface="Roboto"/>
              </a:rPr>
              <a:t>18</a:t>
            </a:r>
            <a:endParaRPr sz="900" b="1" dirty="0">
              <a:solidFill>
                <a:srgbClr val="4642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0" name="Google Shape;760;p36"/>
          <p:cNvSpPr txBox="1">
            <a:spLocks noGrp="1"/>
          </p:cNvSpPr>
          <p:nvPr>
            <p:ph type="body" idx="1"/>
          </p:nvPr>
        </p:nvSpPr>
        <p:spPr>
          <a:xfrm>
            <a:off x="1882588" y="2036449"/>
            <a:ext cx="3470387" cy="3001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700" dirty="0">
                <a:solidFill>
                  <a:srgbClr val="46423E"/>
                </a:solidFill>
                <a:latin typeface="Montserrat"/>
                <a:ea typeface="Montserrat"/>
                <a:cs typeface="Montserrat"/>
                <a:sym typeface="Montserrat"/>
              </a:rPr>
              <a:t>Nosso objetivo </a:t>
            </a:r>
            <a:br>
              <a:rPr lang="pt-BR" sz="2700" dirty="0">
                <a:solidFill>
                  <a:srgbClr val="46423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700" dirty="0">
                <a:solidFill>
                  <a:srgbClr val="46423E"/>
                </a:solidFill>
                <a:latin typeface="Montserrat"/>
                <a:ea typeface="Montserrat"/>
                <a:cs typeface="Montserrat"/>
                <a:sym typeface="Montserrat"/>
              </a:rPr>
              <a:t>é fornecer </a:t>
            </a:r>
            <a:r>
              <a:rPr lang="pt-BR" sz="2700" b="1" dirty="0">
                <a:solidFill>
                  <a:srgbClr val="46423E"/>
                </a:solidFill>
                <a:latin typeface="Montserrat"/>
                <a:ea typeface="Montserrat"/>
                <a:cs typeface="Montserrat"/>
                <a:sym typeface="Montserrat"/>
              </a:rPr>
              <a:t>a  energia  mais segura ao menor custo</a:t>
            </a:r>
            <a:r>
              <a:rPr lang="pt-BR" sz="2700" dirty="0">
                <a:solidFill>
                  <a:srgbClr val="46423E"/>
                </a:solidFill>
                <a:latin typeface="Montserrat"/>
                <a:ea typeface="Montserrat"/>
                <a:cs typeface="Montserrat"/>
                <a:sym typeface="Montserrat"/>
              </a:rPr>
              <a:t> para todos os brasileiros.</a:t>
            </a:r>
            <a:endParaRPr sz="2700" dirty="0">
              <a:solidFill>
                <a:srgbClr val="46423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1" name="Google Shape;761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12975" y="1528850"/>
            <a:ext cx="527096" cy="39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36"/>
          <p:cNvPicPr preferRelativeResize="0"/>
          <p:nvPr/>
        </p:nvPicPr>
        <p:blipFill rotWithShape="1">
          <a:blip r:embed="rId7">
            <a:alphaModFix/>
          </a:blip>
          <a:srcRect l="32263"/>
          <a:stretch/>
        </p:blipFill>
        <p:spPr>
          <a:xfrm>
            <a:off x="5810250" y="2376300"/>
            <a:ext cx="3333750" cy="27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36"/>
          <p:cNvPicPr preferRelativeResize="0"/>
          <p:nvPr/>
        </p:nvPicPr>
        <p:blipFill rotWithShape="1">
          <a:blip r:embed="rId8">
            <a:alphaModFix/>
          </a:blip>
          <a:srcRect b="23681"/>
          <a:stretch/>
        </p:blipFill>
        <p:spPr>
          <a:xfrm>
            <a:off x="8275350" y="499348"/>
            <a:ext cx="740900" cy="61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35100" y="3029375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36"/>
          <p:cNvSpPr txBox="1"/>
          <p:nvPr/>
        </p:nvSpPr>
        <p:spPr>
          <a:xfrm>
            <a:off x="209150" y="203513"/>
            <a:ext cx="56154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ABRADEE</a:t>
            </a:r>
            <a:r>
              <a:rPr lang="pt-BR" sz="550" dirty="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</a:t>
            </a:r>
            <a:r>
              <a:rPr lang="pt-BR" sz="550" dirty="0">
                <a:solidFill>
                  <a:srgbClr val="F1792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|</a:t>
            </a:r>
            <a:r>
              <a:rPr lang="pt-BR" sz="550" dirty="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A U D I Ê N C I A   P Ú B L I C A   . </a:t>
            </a: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 O M I S </a:t>
            </a:r>
            <a:r>
              <a:rPr lang="pt-BR" sz="550" dirty="0" err="1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</a:t>
            </a: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Ã O  D E  S E R V I ÇO S  D E  I N F R A E S T R U T U R A</a:t>
            </a:r>
            <a:endParaRPr sz="550" dirty="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766" name="Google Shape;766;p36"/>
          <p:cNvPicPr preferRelativeResize="0"/>
          <p:nvPr/>
        </p:nvPicPr>
        <p:blipFill rotWithShape="1">
          <a:blip r:embed="rId10">
            <a:alphaModFix/>
          </a:blip>
          <a:srcRect l="41951" b="34589"/>
          <a:stretch/>
        </p:blipFill>
        <p:spPr>
          <a:xfrm>
            <a:off x="5810250" y="-129600"/>
            <a:ext cx="3333750" cy="250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DD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2" name="Google Shape;77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6875" y="2190751"/>
            <a:ext cx="2410250" cy="5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1987" y="3352800"/>
            <a:ext cx="10600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812" y="0"/>
            <a:ext cx="916562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37"/>
          <p:cNvSpPr txBox="1"/>
          <p:nvPr/>
        </p:nvSpPr>
        <p:spPr>
          <a:xfrm>
            <a:off x="-10800" y="4561000"/>
            <a:ext cx="91656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ABRADEE</a:t>
            </a:r>
            <a:r>
              <a:rPr lang="pt-BR" sz="550" dirty="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</a:t>
            </a:r>
            <a:r>
              <a:rPr lang="pt-BR" sz="550" dirty="0">
                <a:solidFill>
                  <a:srgbClr val="F1792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|</a:t>
            </a:r>
            <a:r>
              <a:rPr lang="pt-BR" sz="550" dirty="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A U D I Ê N C I A   P Ú B L I C A   . </a:t>
            </a: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 O M I S </a:t>
            </a:r>
            <a:r>
              <a:rPr lang="pt-BR" sz="550" dirty="0" err="1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</a:t>
            </a: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Ã O  D E  S E R V I ÇO S  D E  I N F R A E S T R U T U R A</a:t>
            </a:r>
            <a:endParaRPr sz="550" dirty="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4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6475" y="1110775"/>
            <a:ext cx="531125" cy="9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5500" y="1031888"/>
            <a:ext cx="740900" cy="806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" y="2876550"/>
            <a:ext cx="1145500" cy="139065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4066800" y="0"/>
            <a:ext cx="5077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4295400" y="357398"/>
            <a:ext cx="1761850" cy="179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4378702" y="487869"/>
            <a:ext cx="1552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 dirty="0">
                <a:solidFill>
                  <a:srgbClr val="F17929"/>
                </a:solidFill>
                <a:latin typeface="Montserrat"/>
                <a:ea typeface="Montserrat"/>
                <a:cs typeface="Montserrat"/>
                <a:sym typeface="Montserrat"/>
              </a:rPr>
              <a:t>01.</a:t>
            </a:r>
            <a:endParaRPr sz="2100" b="1" dirty="0">
              <a:solidFill>
                <a:srgbClr val="F179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4572000" y="1072592"/>
            <a:ext cx="1310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rgbClr val="46423E"/>
                </a:solidFill>
              </a:rPr>
              <a:t>Quem somos</a:t>
            </a:r>
            <a:br>
              <a:rPr lang="pt-BR" sz="1000" b="1" dirty="0">
                <a:solidFill>
                  <a:srgbClr val="46423E"/>
                </a:solidFill>
              </a:rPr>
            </a:br>
            <a:r>
              <a:rPr lang="pt-BR" sz="1000" b="1" dirty="0">
                <a:solidFill>
                  <a:srgbClr val="46423E"/>
                </a:solidFill>
              </a:rPr>
              <a:t>- Segmento</a:t>
            </a:r>
            <a:br>
              <a:rPr lang="pt-BR" sz="1000" b="1" dirty="0">
                <a:solidFill>
                  <a:srgbClr val="46423E"/>
                </a:solidFill>
              </a:rPr>
            </a:br>
            <a:r>
              <a:rPr lang="pt-BR" sz="1000" b="1" dirty="0">
                <a:solidFill>
                  <a:srgbClr val="46423E"/>
                </a:solidFill>
              </a:rPr>
              <a:t>em números </a:t>
            </a:r>
            <a:endParaRPr sz="1000" b="1" dirty="0">
              <a:solidFill>
                <a:srgbClr val="4642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7177363" y="357398"/>
            <a:ext cx="1760400" cy="179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7296600" y="509800"/>
            <a:ext cx="1552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 dirty="0">
                <a:solidFill>
                  <a:srgbClr val="F17929"/>
                </a:solidFill>
                <a:latin typeface="Montserrat"/>
                <a:ea typeface="Montserrat"/>
                <a:cs typeface="Montserrat"/>
                <a:sym typeface="Montserrat"/>
              </a:rPr>
              <a:t>02.</a:t>
            </a:r>
            <a:endParaRPr sz="2100" b="1" dirty="0">
              <a:solidFill>
                <a:srgbClr val="F179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7411059" y="1003450"/>
            <a:ext cx="1392343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rgbClr val="46423E"/>
                </a:solidFill>
                <a:latin typeface="Roboto"/>
                <a:ea typeface="Roboto"/>
                <a:cs typeface="Roboto"/>
                <a:sym typeface="Roboto"/>
              </a:rPr>
              <a:t>Crédito tributário de PIS/COFINS e a valorização da Segurança Jurídica</a:t>
            </a: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01375" y="509800"/>
            <a:ext cx="93475" cy="934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/>
          <p:nvPr/>
        </p:nvSpPr>
        <p:spPr>
          <a:xfrm>
            <a:off x="4295400" y="3004457"/>
            <a:ext cx="1761850" cy="179624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4387674" y="3227650"/>
            <a:ext cx="1552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 dirty="0">
                <a:solidFill>
                  <a:srgbClr val="F17929"/>
                </a:solidFill>
                <a:latin typeface="Montserrat"/>
                <a:ea typeface="Montserrat"/>
                <a:cs typeface="Montserrat"/>
                <a:sym typeface="Montserrat"/>
              </a:rPr>
              <a:t>03.</a:t>
            </a:r>
            <a:endParaRPr sz="2100" b="1" dirty="0">
              <a:solidFill>
                <a:srgbClr val="F179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4519332" y="3919545"/>
            <a:ext cx="14100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rgbClr val="46423E"/>
                </a:solidFill>
                <a:latin typeface="Roboto"/>
                <a:ea typeface="Roboto"/>
                <a:cs typeface="Roboto"/>
                <a:sym typeface="Roboto"/>
              </a:rPr>
              <a:t>Entenda o benefício da eficiência na conta de energia</a:t>
            </a:r>
          </a:p>
        </p:txBody>
      </p:sp>
      <p:sp>
        <p:nvSpPr>
          <p:cNvPr id="91" name="Google Shape;91;p14"/>
          <p:cNvSpPr/>
          <p:nvPr/>
        </p:nvSpPr>
        <p:spPr>
          <a:xfrm>
            <a:off x="7192075" y="3004302"/>
            <a:ext cx="1761850" cy="179639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7382213" y="3214807"/>
            <a:ext cx="1552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 dirty="0">
                <a:solidFill>
                  <a:srgbClr val="F17929"/>
                </a:solidFill>
                <a:latin typeface="Montserrat"/>
                <a:ea typeface="Montserrat"/>
                <a:cs typeface="Montserrat"/>
                <a:sym typeface="Montserrat"/>
              </a:rPr>
              <a:t>04.</a:t>
            </a:r>
            <a:endParaRPr sz="2100" b="1" dirty="0">
              <a:solidFill>
                <a:srgbClr val="F179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7472400" y="3934073"/>
            <a:ext cx="141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rgbClr val="46423E"/>
                </a:solidFill>
                <a:latin typeface="Roboto"/>
                <a:ea typeface="Roboto"/>
                <a:cs typeface="Roboto"/>
                <a:sym typeface="Roboto"/>
              </a:rPr>
              <a:t>Também queremos </a:t>
            </a:r>
            <a:br>
              <a:rPr lang="pt-BR" sz="1000" b="1" dirty="0">
                <a:solidFill>
                  <a:srgbClr val="46423E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1000" b="1" dirty="0">
                <a:solidFill>
                  <a:srgbClr val="46423E"/>
                </a:solidFill>
                <a:latin typeface="Roboto"/>
                <a:ea typeface="Roboto"/>
                <a:cs typeface="Roboto"/>
                <a:sym typeface="Roboto"/>
              </a:rPr>
              <a:t>a redução da </a:t>
            </a:r>
            <a:br>
              <a:rPr lang="pt-BR" sz="1000" b="1" dirty="0">
                <a:solidFill>
                  <a:srgbClr val="46423E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1000" b="1" dirty="0">
                <a:solidFill>
                  <a:srgbClr val="46423E"/>
                </a:solidFill>
                <a:latin typeface="Roboto"/>
                <a:ea typeface="Roboto"/>
                <a:cs typeface="Roboto"/>
                <a:sym typeface="Roboto"/>
              </a:rPr>
              <a:t>conta de energia</a:t>
            </a:r>
            <a:endParaRPr sz="1000" b="1" dirty="0">
              <a:solidFill>
                <a:srgbClr val="4642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94912" y="530917"/>
            <a:ext cx="93475" cy="9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01462" y="3179874"/>
            <a:ext cx="93475" cy="9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72563" y="3481600"/>
            <a:ext cx="93475" cy="934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 rot="-5400000">
            <a:off x="2080475" y="2179725"/>
            <a:ext cx="27468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00">
                <a:solidFill>
                  <a:srgbClr val="46423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SUMÁRIO</a:t>
            </a:r>
            <a:endParaRPr sz="3900">
              <a:solidFill>
                <a:srgbClr val="46423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9" name="Google Shape;99;p14">
            <a:hlinkClick r:id="rId8" action="ppaction://hlinksldjump"/>
          </p:cNvPr>
          <p:cNvSpPr/>
          <p:nvPr/>
        </p:nvSpPr>
        <p:spPr>
          <a:xfrm>
            <a:off x="951963" y="343850"/>
            <a:ext cx="1552800" cy="1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102650" y="4717125"/>
            <a:ext cx="56154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5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ABRADEE</a:t>
            </a:r>
            <a:r>
              <a:rPr lang="pt-BR" sz="55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</a:t>
            </a:r>
            <a:r>
              <a:rPr lang="pt-BR" sz="550">
                <a:solidFill>
                  <a:srgbClr val="F1792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|</a:t>
            </a:r>
            <a:r>
              <a:rPr lang="pt-BR" sz="55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A U D I Ê N C I A   P Ú B L I C A   .  </a:t>
            </a:r>
            <a:r>
              <a:rPr lang="pt-BR" sz="55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 O M I S S Ã O   D E   M I N A S   E   E N E R G I A</a:t>
            </a:r>
            <a:endParaRPr sz="55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923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4">
            <a:alphaModFix/>
          </a:blip>
          <a:srcRect b="23681"/>
          <a:stretch/>
        </p:blipFill>
        <p:spPr>
          <a:xfrm>
            <a:off x="569625" y="4204573"/>
            <a:ext cx="740900" cy="61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977" y="3951937"/>
            <a:ext cx="100400" cy="86822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4781400" y="1452650"/>
            <a:ext cx="933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 b="1">
                <a:solidFill>
                  <a:srgbClr val="F17929"/>
                </a:solidFill>
                <a:latin typeface="Montserrat"/>
                <a:ea typeface="Montserrat"/>
                <a:cs typeface="Montserrat"/>
                <a:sym typeface="Montserrat"/>
              </a:rPr>
              <a:t>01.</a:t>
            </a:r>
            <a:endParaRPr sz="3300" b="1">
              <a:solidFill>
                <a:srgbClr val="F179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9" y="-1037"/>
            <a:ext cx="913554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4781400" y="2051200"/>
            <a:ext cx="2276700" cy="12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chemeClr val="lt1"/>
                </a:solidFill>
              </a:rPr>
              <a:t>Quem </a:t>
            </a:r>
            <a:br>
              <a:rPr lang="pt-BR" sz="2600" b="1">
                <a:solidFill>
                  <a:schemeClr val="lt1"/>
                </a:solidFill>
              </a:rPr>
            </a:br>
            <a:r>
              <a:rPr lang="pt-BR" sz="2600" b="1">
                <a:solidFill>
                  <a:schemeClr val="lt1"/>
                </a:solidFill>
              </a:rPr>
              <a:t>somos</a:t>
            </a:r>
            <a:br>
              <a:rPr lang="pt-BR" sz="2600" b="1">
                <a:solidFill>
                  <a:schemeClr val="lt1"/>
                </a:solidFill>
              </a:rPr>
            </a:br>
            <a:endParaRPr sz="2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25"/>
            <a:ext cx="9144000" cy="514455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209150" y="509050"/>
            <a:ext cx="676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01.</a:t>
            </a:r>
            <a:endParaRPr sz="2800" b="1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820125" y="522450"/>
            <a:ext cx="7370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rgbClr val="46423E"/>
                </a:solidFill>
              </a:rPr>
              <a:t>Distribuição em números </a:t>
            </a:r>
            <a:endParaRPr sz="2500" b="1">
              <a:solidFill>
                <a:srgbClr val="4642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977" y="1249412"/>
            <a:ext cx="100400" cy="86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3626255"/>
            <a:ext cx="820125" cy="151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6">
            <a:alphaModFix/>
          </a:blip>
          <a:srcRect b="23681"/>
          <a:stretch/>
        </p:blipFill>
        <p:spPr>
          <a:xfrm>
            <a:off x="8275350" y="499348"/>
            <a:ext cx="740900" cy="6156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16"/>
          <p:cNvGrpSpPr/>
          <p:nvPr/>
        </p:nvGrpSpPr>
        <p:grpSpPr>
          <a:xfrm>
            <a:off x="1995700" y="1382413"/>
            <a:ext cx="5152590" cy="3332503"/>
            <a:chOff x="1090566" y="1382400"/>
            <a:chExt cx="4820009" cy="3030375"/>
          </a:xfrm>
        </p:grpSpPr>
        <p:sp>
          <p:nvSpPr>
            <p:cNvPr id="127" name="Google Shape;127;p16"/>
            <p:cNvSpPr/>
            <p:nvPr/>
          </p:nvSpPr>
          <p:spPr>
            <a:xfrm>
              <a:off x="1095225" y="1382400"/>
              <a:ext cx="1552800" cy="1481100"/>
            </a:xfrm>
            <a:prstGeom prst="rect">
              <a:avLst/>
            </a:prstGeom>
            <a:solidFill>
              <a:srgbClr val="F17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 txBox="1"/>
            <p:nvPr/>
          </p:nvSpPr>
          <p:spPr>
            <a:xfrm>
              <a:off x="1095225" y="1734706"/>
              <a:ext cx="1552800" cy="48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3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86,7mi</a:t>
              </a:r>
              <a:endParaRPr sz="2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9" name="Google Shape;129;p16"/>
            <p:cNvSpPr txBox="1"/>
            <p:nvPr/>
          </p:nvSpPr>
          <p:spPr>
            <a:xfrm>
              <a:off x="1090566" y="2409441"/>
              <a:ext cx="1562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Número de clientes</a:t>
              </a:r>
              <a:endPara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30" name="Google Shape;130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290975" y="2143300"/>
              <a:ext cx="93475" cy="9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171425" y="1472925"/>
              <a:ext cx="147800" cy="147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16"/>
            <p:cNvSpPr/>
            <p:nvPr/>
          </p:nvSpPr>
          <p:spPr>
            <a:xfrm>
              <a:off x="4357775" y="1382400"/>
              <a:ext cx="1552800" cy="1481100"/>
            </a:xfrm>
            <a:prstGeom prst="rect">
              <a:avLst/>
            </a:prstGeom>
            <a:solidFill>
              <a:srgbClr val="00A3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 txBox="1"/>
            <p:nvPr/>
          </p:nvSpPr>
          <p:spPr>
            <a:xfrm>
              <a:off x="4357775" y="1734706"/>
              <a:ext cx="1552800" cy="48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3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18,8 bi</a:t>
              </a:r>
              <a:endParaRPr sz="2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4" name="Google Shape;134;p16"/>
            <p:cNvSpPr txBox="1"/>
            <p:nvPr/>
          </p:nvSpPr>
          <p:spPr>
            <a:xfrm>
              <a:off x="4370075" y="2409450"/>
              <a:ext cx="1540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Investimento ao ano</a:t>
              </a:r>
              <a:endPara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35" name="Google Shape;135;p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433975" y="1472925"/>
              <a:ext cx="147800" cy="147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16"/>
            <p:cNvSpPr/>
            <p:nvPr/>
          </p:nvSpPr>
          <p:spPr>
            <a:xfrm>
              <a:off x="2724225" y="1382400"/>
              <a:ext cx="1552800" cy="698700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 txBox="1"/>
            <p:nvPr/>
          </p:nvSpPr>
          <p:spPr>
            <a:xfrm>
              <a:off x="2724225" y="1439556"/>
              <a:ext cx="15528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211,6 mi</a:t>
              </a:r>
              <a:endParaRPr sz="1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8" name="Google Shape;138;p16"/>
            <p:cNvSpPr txBox="1"/>
            <p:nvPr/>
          </p:nvSpPr>
          <p:spPr>
            <a:xfrm>
              <a:off x="2728896" y="1745669"/>
              <a:ext cx="1562100" cy="29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População atendida</a:t>
              </a:r>
              <a:endParaRPr sz="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2726500" y="2164800"/>
              <a:ext cx="1552800" cy="698700"/>
            </a:xfrm>
            <a:prstGeom prst="rect">
              <a:avLst/>
            </a:prstGeom>
            <a:solidFill>
              <a:srgbClr val="AA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6"/>
            <p:cNvSpPr txBox="1"/>
            <p:nvPr/>
          </p:nvSpPr>
          <p:spPr>
            <a:xfrm>
              <a:off x="2726500" y="2145756"/>
              <a:ext cx="15528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99,8%</a:t>
              </a:r>
              <a:endParaRPr sz="1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1" name="Google Shape;141;p16"/>
            <p:cNvSpPr txBox="1"/>
            <p:nvPr/>
          </p:nvSpPr>
          <p:spPr>
            <a:xfrm>
              <a:off x="2728925" y="2451875"/>
              <a:ext cx="1562100" cy="4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Cobertura de abastecimento</a:t>
              </a:r>
              <a:br>
                <a:rPr lang="pt-BR" sz="9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pt-BR" sz="9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no país</a:t>
              </a:r>
              <a:endParaRPr sz="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42" name="Google Shape;142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290975" y="3692575"/>
              <a:ext cx="93475" cy="93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16"/>
            <p:cNvSpPr/>
            <p:nvPr/>
          </p:nvSpPr>
          <p:spPr>
            <a:xfrm>
              <a:off x="4357775" y="2931675"/>
              <a:ext cx="1552800" cy="1481100"/>
            </a:xfrm>
            <a:prstGeom prst="rect">
              <a:avLst/>
            </a:prstGeom>
            <a:solidFill>
              <a:srgbClr val="A3A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6"/>
            <p:cNvSpPr txBox="1"/>
            <p:nvPr/>
          </p:nvSpPr>
          <p:spPr>
            <a:xfrm>
              <a:off x="4345196" y="3283975"/>
              <a:ext cx="1552800" cy="6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3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+200</a:t>
              </a:r>
              <a:br>
                <a:rPr lang="pt-BR" sz="23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pt-BR" sz="23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mil</a:t>
              </a:r>
              <a:endParaRPr sz="2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5" name="Google Shape;145;p16"/>
            <p:cNvSpPr txBox="1"/>
            <p:nvPr/>
          </p:nvSpPr>
          <p:spPr>
            <a:xfrm>
              <a:off x="4370075" y="3987350"/>
              <a:ext cx="1540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Empregos diretos</a:t>
              </a:r>
              <a:endPara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46" name="Google Shape;146;p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433975" y="3022200"/>
              <a:ext cx="147800" cy="147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16"/>
            <p:cNvSpPr/>
            <p:nvPr/>
          </p:nvSpPr>
          <p:spPr>
            <a:xfrm>
              <a:off x="1090575" y="2931675"/>
              <a:ext cx="1552800" cy="698700"/>
            </a:xfrm>
            <a:prstGeom prst="rect">
              <a:avLst/>
            </a:prstGeom>
            <a:solidFill>
              <a:srgbClr val="808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6"/>
            <p:cNvSpPr txBox="1"/>
            <p:nvPr/>
          </p:nvSpPr>
          <p:spPr>
            <a:xfrm>
              <a:off x="1090575" y="2988831"/>
              <a:ext cx="15528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106,1 bi</a:t>
              </a:r>
              <a:endParaRPr sz="1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9" name="Google Shape;149;p16"/>
            <p:cNvSpPr txBox="1"/>
            <p:nvPr/>
          </p:nvSpPr>
          <p:spPr>
            <a:xfrm>
              <a:off x="1105463" y="3294955"/>
              <a:ext cx="1540200" cy="29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Encargos e tributos</a:t>
              </a:r>
              <a:endParaRPr sz="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1092850" y="3714075"/>
              <a:ext cx="1552800" cy="698700"/>
            </a:xfrm>
            <a:prstGeom prst="rect">
              <a:avLst/>
            </a:prstGeom>
            <a:solidFill>
              <a:srgbClr val="58C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6"/>
            <p:cNvSpPr txBox="1"/>
            <p:nvPr/>
          </p:nvSpPr>
          <p:spPr>
            <a:xfrm>
              <a:off x="1092850" y="3695031"/>
              <a:ext cx="15528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3,9%</a:t>
              </a:r>
              <a:endParaRPr sz="1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2" name="Google Shape;152;p16"/>
            <p:cNvSpPr txBox="1"/>
            <p:nvPr/>
          </p:nvSpPr>
          <p:spPr>
            <a:xfrm>
              <a:off x="1095275" y="4001150"/>
              <a:ext cx="1562100" cy="29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Participação no PIB do país</a:t>
              </a:r>
              <a:endParaRPr sz="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2723000" y="2931675"/>
              <a:ext cx="1552800" cy="1481100"/>
            </a:xfrm>
            <a:prstGeom prst="rect">
              <a:avLst/>
            </a:prstGeom>
            <a:solidFill>
              <a:srgbClr val="F7A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6"/>
            <p:cNvSpPr txBox="1"/>
            <p:nvPr/>
          </p:nvSpPr>
          <p:spPr>
            <a:xfrm>
              <a:off x="2723003" y="3169989"/>
              <a:ext cx="1552800" cy="43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99,86%</a:t>
              </a:r>
              <a:endParaRPr sz="2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5" name="Google Shape;155;p16"/>
            <p:cNvSpPr txBox="1"/>
            <p:nvPr/>
          </p:nvSpPr>
          <p:spPr>
            <a:xfrm>
              <a:off x="2735538" y="3847242"/>
              <a:ext cx="1540200" cy="44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do tempo com o</a:t>
              </a:r>
              <a:endPara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serviço disponível</a:t>
              </a:r>
              <a:endPara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56" name="Google Shape;156;p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799200" y="3022200"/>
              <a:ext cx="147800" cy="1478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7" name="Google Shape;157;p16"/>
            <p:cNvCxnSpPr/>
            <p:nvPr/>
          </p:nvCxnSpPr>
          <p:spPr>
            <a:xfrm>
              <a:off x="1751125" y="2389825"/>
              <a:ext cx="245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16"/>
            <p:cNvCxnSpPr/>
            <p:nvPr/>
          </p:nvCxnSpPr>
          <p:spPr>
            <a:xfrm>
              <a:off x="5008975" y="2389825"/>
              <a:ext cx="245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16"/>
            <p:cNvCxnSpPr/>
            <p:nvPr/>
          </p:nvCxnSpPr>
          <p:spPr>
            <a:xfrm>
              <a:off x="3377688" y="3779642"/>
              <a:ext cx="245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0" name="Google Shape;160;p16"/>
          <p:cNvSpPr txBox="1"/>
          <p:nvPr/>
        </p:nvSpPr>
        <p:spPr>
          <a:xfrm>
            <a:off x="0" y="4714925"/>
            <a:ext cx="349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rgbClr val="46423E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endParaRPr sz="900" b="1">
              <a:solidFill>
                <a:srgbClr val="4642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209150" y="203513"/>
            <a:ext cx="56154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ABRADEE</a:t>
            </a:r>
            <a:r>
              <a:rPr lang="pt-BR" sz="550" dirty="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</a:t>
            </a:r>
            <a:r>
              <a:rPr lang="pt-BR" sz="550" dirty="0">
                <a:solidFill>
                  <a:srgbClr val="F1792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|</a:t>
            </a:r>
            <a:r>
              <a:rPr lang="pt-BR" sz="550" dirty="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A U D I Ê N C I A   P Ú B L I C A   .  </a:t>
            </a: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 O M I S </a:t>
            </a:r>
            <a:r>
              <a:rPr lang="pt-BR" sz="550" dirty="0" err="1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</a:t>
            </a: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Ã O  D E  S E R V I ÇO S  D E  I N F R A E S T R U T U R 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endParaRPr sz="550" dirty="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25"/>
            <a:ext cx="9144000" cy="514455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6157075" y="0"/>
            <a:ext cx="2986800" cy="514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7"/>
          <p:cNvSpPr txBox="1"/>
          <p:nvPr/>
        </p:nvSpPr>
        <p:spPr>
          <a:xfrm>
            <a:off x="130025" y="509050"/>
            <a:ext cx="82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01.</a:t>
            </a:r>
            <a:endParaRPr sz="2800" b="1">
              <a:solidFill>
                <a:srgbClr val="D9D9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820125" y="522450"/>
            <a:ext cx="7370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rgbClr val="46423E"/>
                </a:solidFill>
              </a:rPr>
              <a:t>Princípios da Abradee</a:t>
            </a:r>
            <a:endParaRPr sz="2500" b="1">
              <a:solidFill>
                <a:srgbClr val="4642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0" name="Google Shape;17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977" y="1249412"/>
            <a:ext cx="100400" cy="86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3626255"/>
            <a:ext cx="820125" cy="151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/>
          <p:cNvPicPr preferRelativeResize="0"/>
          <p:nvPr/>
        </p:nvPicPr>
        <p:blipFill rotWithShape="1">
          <a:blip r:embed="rId6">
            <a:alphaModFix/>
          </a:blip>
          <a:srcRect b="23681"/>
          <a:stretch/>
        </p:blipFill>
        <p:spPr>
          <a:xfrm>
            <a:off x="8275350" y="499348"/>
            <a:ext cx="740900" cy="6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7"/>
          <p:cNvSpPr txBox="1"/>
          <p:nvPr/>
        </p:nvSpPr>
        <p:spPr>
          <a:xfrm>
            <a:off x="0" y="4714925"/>
            <a:ext cx="349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rgbClr val="46423E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900" b="1">
              <a:solidFill>
                <a:srgbClr val="4642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17"/>
          <p:cNvSpPr txBox="1">
            <a:spLocks noGrp="1"/>
          </p:cNvSpPr>
          <p:nvPr>
            <p:ph type="body" idx="1"/>
          </p:nvPr>
        </p:nvSpPr>
        <p:spPr>
          <a:xfrm>
            <a:off x="1357375" y="2765025"/>
            <a:ext cx="3852900" cy="15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Contribuir para a melhoria do sistema, participando ativamente de discussões estruturantes que levem a um modelo melhor e mais barato para a população.</a:t>
            </a:r>
            <a:endParaRPr sz="1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5" name="Google Shape;17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72925" y="2117650"/>
            <a:ext cx="527096" cy="39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7"/>
          <p:cNvSpPr/>
          <p:nvPr/>
        </p:nvSpPr>
        <p:spPr>
          <a:xfrm>
            <a:off x="4486275" y="4528750"/>
            <a:ext cx="1670700" cy="61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7"/>
          <p:cNvSpPr/>
          <p:nvPr/>
        </p:nvSpPr>
        <p:spPr>
          <a:xfrm flipH="1">
            <a:off x="6115175" y="2823350"/>
            <a:ext cx="60600" cy="1705500"/>
          </a:xfrm>
          <a:prstGeom prst="rect">
            <a:avLst/>
          </a:prstGeom>
          <a:solidFill>
            <a:srgbClr val="F179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8" name="Google Shape;17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75774" y="2822700"/>
            <a:ext cx="2986799" cy="23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7"/>
          <p:cNvSpPr txBox="1"/>
          <p:nvPr/>
        </p:nvSpPr>
        <p:spPr>
          <a:xfrm>
            <a:off x="209150" y="203513"/>
            <a:ext cx="56154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ABRADEE</a:t>
            </a:r>
            <a:r>
              <a:rPr lang="pt-BR" sz="550" dirty="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</a:t>
            </a:r>
            <a:r>
              <a:rPr lang="pt-BR" sz="550" dirty="0">
                <a:solidFill>
                  <a:srgbClr val="F1792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|</a:t>
            </a:r>
            <a:r>
              <a:rPr lang="pt-BR" sz="550" dirty="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A U D I Ê N C I A   P Ú B L I C A   . </a:t>
            </a: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 O M I S </a:t>
            </a:r>
            <a:r>
              <a:rPr lang="pt-BR" sz="550" dirty="0" err="1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</a:t>
            </a: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Ã O  D E  S E R V I ÇO S  D E  I N F R A E S T R U T U R A</a:t>
            </a:r>
            <a:endParaRPr sz="550" dirty="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27"/>
          <p:cNvPicPr preferRelativeResize="0"/>
          <p:nvPr/>
        </p:nvPicPr>
        <p:blipFill rotWithShape="1">
          <a:blip r:embed="rId4">
            <a:alphaModFix/>
          </a:blip>
          <a:srcRect b="23681"/>
          <a:stretch/>
        </p:blipFill>
        <p:spPr>
          <a:xfrm>
            <a:off x="569625" y="4204573"/>
            <a:ext cx="740900" cy="61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977" y="3951937"/>
            <a:ext cx="100400" cy="86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9" y="-1037"/>
            <a:ext cx="913554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27"/>
          <p:cNvSpPr txBox="1"/>
          <p:nvPr/>
        </p:nvSpPr>
        <p:spPr>
          <a:xfrm>
            <a:off x="4781400" y="1452650"/>
            <a:ext cx="933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 b="1" dirty="0">
                <a:solidFill>
                  <a:srgbClr val="F17929"/>
                </a:solidFill>
                <a:latin typeface="Montserrat"/>
                <a:ea typeface="Montserrat"/>
                <a:cs typeface="Montserrat"/>
                <a:sym typeface="Montserrat"/>
              </a:rPr>
              <a:t>02.</a:t>
            </a:r>
            <a:endParaRPr sz="3300" b="1" dirty="0">
              <a:solidFill>
                <a:srgbClr val="F179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3" name="Google Shape;623;p27"/>
          <p:cNvSpPr txBox="1"/>
          <p:nvPr/>
        </p:nvSpPr>
        <p:spPr>
          <a:xfrm>
            <a:off x="4781400" y="2051200"/>
            <a:ext cx="2952900" cy="19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chemeClr val="lt1"/>
                </a:solidFill>
              </a:rPr>
              <a:t>Crédito tributário de PIS/COFINS e a valorização da Segurança Jurídica</a:t>
            </a:r>
            <a:endParaRPr lang="pt-BR" sz="26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978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"/>
          <p:cNvSpPr txBox="1"/>
          <p:nvPr/>
        </p:nvSpPr>
        <p:spPr>
          <a:xfrm>
            <a:off x="209150" y="509050"/>
            <a:ext cx="74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02.</a:t>
            </a:r>
            <a:endParaRPr sz="2800" b="1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20"/>
          <p:cNvSpPr txBox="1"/>
          <p:nvPr/>
        </p:nvSpPr>
        <p:spPr>
          <a:xfrm>
            <a:off x="820124" y="511897"/>
            <a:ext cx="7893571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500" b="1" dirty="0">
                <a:solidFill>
                  <a:srgbClr val="46423E"/>
                </a:solidFill>
              </a:rPr>
              <a:t>Simplificação do processo de uso de crédito tributário decorrente de decisão judicial </a:t>
            </a:r>
            <a:endParaRPr sz="2500" b="1" dirty="0">
              <a:solidFill>
                <a:srgbClr val="46423E"/>
              </a:solidFill>
            </a:endParaRPr>
          </a:p>
        </p:txBody>
      </p:sp>
      <p:pic>
        <p:nvPicPr>
          <p:cNvPr id="244" name="Google Shape;2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977" y="1249412"/>
            <a:ext cx="100400" cy="86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3626255"/>
            <a:ext cx="820125" cy="151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0"/>
          <p:cNvPicPr preferRelativeResize="0"/>
          <p:nvPr/>
        </p:nvPicPr>
        <p:blipFill rotWithShape="1">
          <a:blip r:embed="rId5">
            <a:alphaModFix/>
          </a:blip>
          <a:srcRect b="23681"/>
          <a:stretch/>
        </p:blipFill>
        <p:spPr>
          <a:xfrm>
            <a:off x="8365432" y="224047"/>
            <a:ext cx="740900" cy="6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0"/>
          <p:cNvSpPr txBox="1"/>
          <p:nvPr/>
        </p:nvSpPr>
        <p:spPr>
          <a:xfrm>
            <a:off x="1724156" y="1609818"/>
            <a:ext cx="1892818" cy="1046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17929"/>
            </a:solidFill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17929"/>
                </a:solidFill>
                <a:latin typeface="Roboto Medium"/>
                <a:ea typeface="Roboto Medium"/>
                <a:cs typeface="Roboto Medium"/>
                <a:sym typeface="Roboto Medium"/>
              </a:rPr>
              <a:t>Crédito</a:t>
            </a:r>
            <a:r>
              <a:rPr lang="pt-BR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 às Distribuidoras atrelado ao objeto da ação.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51" name="Google Shape;251;p20"/>
          <p:cNvSpPr txBox="1"/>
          <p:nvPr/>
        </p:nvSpPr>
        <p:spPr>
          <a:xfrm>
            <a:off x="903232" y="3940107"/>
            <a:ext cx="4565132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rPr>
              <a:t>* Regras definidas pela Receita Federal e fiscalização da RF em até 5 anos da efetiva homologação;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srgbClr val="58595B"/>
                </a:solidFill>
                <a:latin typeface="Roboto Medium"/>
                <a:ea typeface="Roboto Medium"/>
                <a:sym typeface="Roboto Medium"/>
              </a:rPr>
              <a:t>** A receita oriunda de crédito tributário é fato gerador do Imposto de Renda.</a:t>
            </a:r>
            <a:endParaRPr sz="1200" dirty="0">
              <a:solidFill>
                <a:srgbClr val="58595B"/>
              </a:solidFill>
            </a:endParaRPr>
          </a:p>
        </p:txBody>
      </p:sp>
      <p:sp>
        <p:nvSpPr>
          <p:cNvPr id="255" name="Google Shape;255;p20"/>
          <p:cNvSpPr txBox="1"/>
          <p:nvPr/>
        </p:nvSpPr>
        <p:spPr>
          <a:xfrm>
            <a:off x="0" y="4714925"/>
            <a:ext cx="349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dirty="0">
                <a:solidFill>
                  <a:srgbClr val="46423E"/>
                </a:solidFill>
                <a:latin typeface="Roboto"/>
                <a:ea typeface="Roboto"/>
                <a:cs typeface="Roboto"/>
                <a:sym typeface="Roboto"/>
              </a:rPr>
              <a:t>07</a:t>
            </a:r>
            <a:endParaRPr sz="900" b="1" dirty="0">
              <a:solidFill>
                <a:srgbClr val="4642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20"/>
          <p:cNvSpPr txBox="1"/>
          <p:nvPr/>
        </p:nvSpPr>
        <p:spPr>
          <a:xfrm>
            <a:off x="209150" y="203513"/>
            <a:ext cx="56154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ABRADEE</a:t>
            </a:r>
            <a:r>
              <a:rPr lang="pt-BR" sz="550" dirty="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</a:t>
            </a:r>
            <a:r>
              <a:rPr lang="pt-BR" sz="550" dirty="0">
                <a:solidFill>
                  <a:srgbClr val="F1792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|</a:t>
            </a:r>
            <a:r>
              <a:rPr lang="pt-BR" sz="550" dirty="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A U D I Ê N C I A   P Ú B L I C A   . </a:t>
            </a: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 O M I S </a:t>
            </a:r>
            <a:r>
              <a:rPr lang="pt-BR" sz="550" dirty="0" err="1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</a:t>
            </a: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Ã O  D E  S E R V I ÇO S  D E  I N F R A E S T R U T U R A</a:t>
            </a:r>
            <a:endParaRPr sz="550" dirty="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C4A43937-3A71-C811-A256-19DB87114BD0}"/>
              </a:ext>
            </a:extLst>
          </p:cNvPr>
          <p:cNvCxnSpPr>
            <a:cxnSpLocks/>
          </p:cNvCxnSpPr>
          <p:nvPr/>
        </p:nvCxnSpPr>
        <p:spPr>
          <a:xfrm>
            <a:off x="950150" y="4023118"/>
            <a:ext cx="0" cy="723517"/>
          </a:xfrm>
          <a:prstGeom prst="line">
            <a:avLst/>
          </a:prstGeom>
          <a:ln w="28575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oogle Shape;248;p20">
            <a:extLst>
              <a:ext uri="{FF2B5EF4-FFF2-40B4-BE49-F238E27FC236}">
                <a16:creationId xmlns:a16="http://schemas.microsoft.com/office/drawing/2014/main" xmlns="" id="{6AFD6D6B-03C5-773C-1275-6176EF71F5A9}"/>
              </a:ext>
            </a:extLst>
          </p:cNvPr>
          <p:cNvSpPr txBox="1"/>
          <p:nvPr/>
        </p:nvSpPr>
        <p:spPr>
          <a:xfrm>
            <a:off x="455473" y="1918887"/>
            <a:ext cx="1243131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Decisão Judicial Transitada</a:t>
            </a:r>
            <a:endParaRPr dirty="0">
              <a:solidFill>
                <a:schemeClr val="tx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" name="Google Shape;250;p20">
            <a:extLst>
              <a:ext uri="{FF2B5EF4-FFF2-40B4-BE49-F238E27FC236}">
                <a16:creationId xmlns:a16="http://schemas.microsoft.com/office/drawing/2014/main" xmlns="" id="{C8860CC3-517D-7AF3-9E89-B272799047D8}"/>
              </a:ext>
            </a:extLst>
          </p:cNvPr>
          <p:cNvSpPr txBox="1"/>
          <p:nvPr/>
        </p:nvSpPr>
        <p:spPr>
          <a:xfrm>
            <a:off x="4314791" y="1673952"/>
            <a:ext cx="1639618" cy="1046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17929"/>
            </a:solidFill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Existência de </a:t>
            </a:r>
            <a:r>
              <a:rPr lang="pt-BR" dirty="0">
                <a:solidFill>
                  <a:srgbClr val="F17929"/>
                </a:solidFill>
                <a:latin typeface="Roboto Medium"/>
                <a:ea typeface="Roboto Medium"/>
                <a:sym typeface="Roboto Medium"/>
              </a:rPr>
              <a:t>tributos a vencer</a:t>
            </a:r>
            <a:r>
              <a:rPr lang="pt-BR" dirty="0">
                <a:solidFill>
                  <a:schemeClr val="tx1"/>
                </a:solidFill>
                <a:latin typeface="Roboto Medium"/>
                <a:ea typeface="Roboto Medium"/>
                <a:sym typeface="Roboto Medium"/>
              </a:rPr>
              <a:t> pela Pessoa Jurídica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" name="Google Shape;250;p20">
            <a:extLst>
              <a:ext uri="{FF2B5EF4-FFF2-40B4-BE49-F238E27FC236}">
                <a16:creationId xmlns:a16="http://schemas.microsoft.com/office/drawing/2014/main" xmlns="" id="{2FC82BB0-05BF-54EF-ECC0-3E1F9414E457}"/>
              </a:ext>
            </a:extLst>
          </p:cNvPr>
          <p:cNvSpPr txBox="1"/>
          <p:nvPr/>
        </p:nvSpPr>
        <p:spPr>
          <a:xfrm>
            <a:off x="6668858" y="1544887"/>
            <a:ext cx="1892818" cy="12618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17929"/>
            </a:solidFill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Pedido de Compensação* do crédito junto a </a:t>
            </a:r>
            <a:r>
              <a:rPr lang="pt-BR" dirty="0">
                <a:solidFill>
                  <a:srgbClr val="F17929"/>
                </a:solidFill>
                <a:latin typeface="Roboto Medium"/>
                <a:ea typeface="Roboto Medium"/>
                <a:cs typeface="Roboto Medium"/>
                <a:sym typeface="Roboto Medium"/>
              </a:rPr>
              <a:t>Receita Federal pelo contribuinte 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5" name="Google Shape;249;p20">
            <a:extLst>
              <a:ext uri="{FF2B5EF4-FFF2-40B4-BE49-F238E27FC236}">
                <a16:creationId xmlns:a16="http://schemas.microsoft.com/office/drawing/2014/main" xmlns="" id="{BE33894C-1498-4C03-FE1D-4067023B724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7266714" y="3069380"/>
            <a:ext cx="409727" cy="7569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250;p20">
            <a:extLst>
              <a:ext uri="{FF2B5EF4-FFF2-40B4-BE49-F238E27FC236}">
                <a16:creationId xmlns:a16="http://schemas.microsoft.com/office/drawing/2014/main" xmlns="" id="{7D22DD83-E715-0891-2158-8B7DAA3A8619}"/>
              </a:ext>
            </a:extLst>
          </p:cNvPr>
          <p:cNvSpPr txBox="1"/>
          <p:nvPr/>
        </p:nvSpPr>
        <p:spPr>
          <a:xfrm>
            <a:off x="5954409" y="3407711"/>
            <a:ext cx="2593048" cy="156963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17929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F17929"/>
                </a:solidFill>
                <a:latin typeface="Arial Narrow" panose="020B0606020202030204" pitchFamily="34" charset="0"/>
                <a:ea typeface="Roboto Black" panose="02000000000000000000" pitchFamily="2" charset="0"/>
                <a:sym typeface="Roboto Medium"/>
              </a:rPr>
              <a:t>Uso do crédito pela Pessoa Jurídica 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Roboto Black" panose="02000000000000000000" pitchFamily="2" charset="0"/>
                <a:sym typeface="Roboto Medium"/>
              </a:rPr>
              <a:t>com repercussão financeira e pagamento de IR sobre a receita** 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ea typeface="Roboto Black" panose="02000000000000000000" pitchFamily="2" charset="0"/>
            </a:endParaRP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xmlns="" id="{A92F762E-0BA5-F9E2-89FA-8440B693C4FD}"/>
              </a:ext>
            </a:extLst>
          </p:cNvPr>
          <p:cNvCxnSpPr>
            <a:cxnSpLocks/>
          </p:cNvCxnSpPr>
          <p:nvPr/>
        </p:nvCxnSpPr>
        <p:spPr>
          <a:xfrm>
            <a:off x="1251927" y="2287482"/>
            <a:ext cx="418441" cy="0"/>
          </a:xfrm>
          <a:prstGeom prst="straightConnector1">
            <a:avLst/>
          </a:prstGeom>
          <a:ln w="19050">
            <a:solidFill>
              <a:srgbClr val="F1792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xmlns="" id="{20BCE859-AF31-DCC3-89F7-FE60C715EA92}"/>
              </a:ext>
            </a:extLst>
          </p:cNvPr>
          <p:cNvCxnSpPr/>
          <p:nvPr/>
        </p:nvCxnSpPr>
        <p:spPr>
          <a:xfrm>
            <a:off x="3732613" y="2221489"/>
            <a:ext cx="531125" cy="0"/>
          </a:xfrm>
          <a:prstGeom prst="straightConnector1">
            <a:avLst/>
          </a:prstGeom>
          <a:ln w="19050">
            <a:solidFill>
              <a:srgbClr val="F1792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xmlns="" id="{859D63B8-3449-CE4E-D37A-24903D0EA3F4}"/>
              </a:ext>
            </a:extLst>
          </p:cNvPr>
          <p:cNvCxnSpPr/>
          <p:nvPr/>
        </p:nvCxnSpPr>
        <p:spPr>
          <a:xfrm>
            <a:off x="6072865" y="2212095"/>
            <a:ext cx="531125" cy="0"/>
          </a:xfrm>
          <a:prstGeom prst="straightConnector1">
            <a:avLst/>
          </a:prstGeom>
          <a:ln w="19050">
            <a:solidFill>
              <a:srgbClr val="F1792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468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"/>
          <p:cNvSpPr txBox="1"/>
          <p:nvPr/>
        </p:nvSpPr>
        <p:spPr>
          <a:xfrm>
            <a:off x="209150" y="509050"/>
            <a:ext cx="74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02.</a:t>
            </a:r>
            <a:endParaRPr sz="2800" b="1" dirty="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20"/>
          <p:cNvSpPr txBox="1"/>
          <p:nvPr/>
        </p:nvSpPr>
        <p:spPr>
          <a:xfrm>
            <a:off x="842311" y="498716"/>
            <a:ext cx="7893571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500" b="1" dirty="0">
                <a:solidFill>
                  <a:srgbClr val="46423E"/>
                </a:solidFill>
              </a:rPr>
              <a:t>Conclusões para qualificação do debate sob a ótica jurídica </a:t>
            </a:r>
            <a:endParaRPr sz="2500" b="1" dirty="0">
              <a:solidFill>
                <a:srgbClr val="46423E"/>
              </a:solidFill>
            </a:endParaRPr>
          </a:p>
        </p:txBody>
      </p:sp>
      <p:pic>
        <p:nvPicPr>
          <p:cNvPr id="244" name="Google Shape;2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977" y="1249412"/>
            <a:ext cx="100400" cy="86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3626255"/>
            <a:ext cx="820125" cy="151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0"/>
          <p:cNvPicPr preferRelativeResize="0"/>
          <p:nvPr/>
        </p:nvPicPr>
        <p:blipFill rotWithShape="1">
          <a:blip r:embed="rId5">
            <a:alphaModFix/>
          </a:blip>
          <a:srcRect b="23681"/>
          <a:stretch/>
        </p:blipFill>
        <p:spPr>
          <a:xfrm>
            <a:off x="8365432" y="224047"/>
            <a:ext cx="740900" cy="6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0"/>
          <p:cNvSpPr txBox="1"/>
          <p:nvPr/>
        </p:nvSpPr>
        <p:spPr>
          <a:xfrm>
            <a:off x="960864" y="1342490"/>
            <a:ext cx="8034107" cy="370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rPr>
              <a:t>O PIS e a COFINS decorrem do faturamento de Pessoa Jurídica;</a:t>
            </a:r>
          </a:p>
          <a:p>
            <a:pPr marL="171450" lvl="0" indent="-1714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rPr>
              <a:t>O sujeito passivo da obrigação tributária do PIS e COFINS é a Pessoa Jurídica que faz o faturamento;</a:t>
            </a:r>
          </a:p>
          <a:p>
            <a:pPr marL="171450" lvl="0" indent="-1714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</a:rPr>
              <a:t>O crédito só pode ser utilizado quando da existência de débitos de tributos federais a vencer do mesmo contribuinte*; </a:t>
            </a:r>
          </a:p>
          <a:p>
            <a:pPr marL="171450" lvl="0" indent="-1714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rPr>
              <a:t>O judiciário tem posição uníssona nesse sentido;</a:t>
            </a:r>
          </a:p>
          <a:p>
            <a:pPr marL="171450" lvl="0" indent="-1714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rPr>
              <a:t>O uso dos créditos tributários na modicidade tarifária decorre da regulação setorial;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58595B"/>
                </a:solidFill>
                <a:highlight>
                  <a:srgbClr val="F17929"/>
                </a:highlight>
                <a:latin typeface="Roboto Medium"/>
                <a:ea typeface="Roboto Medium"/>
                <a:cs typeface="Roboto Medium"/>
                <a:sym typeface="Roboto Medium"/>
              </a:rPr>
              <a:t>As distribuidoras já estão utilizando os créditos compensados junto à Receita Federal para reduzir tarifas nos processos tarifários da ANEEL em 2021 e 2022.</a:t>
            </a:r>
            <a:endParaRPr lang="pt-BR" sz="1600" dirty="0">
              <a:solidFill>
                <a:srgbClr val="58595B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rPr>
              <a:t>Antecipação de créditos sem compensação dependerá de novas definições legais e recurso do Tesouro.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58595B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rPr>
              <a:t>* Leis e regras estabelecidas + fiscalização pela Receita Federal em até 5 anos após uso dos créditos.</a:t>
            </a:r>
          </a:p>
        </p:txBody>
      </p:sp>
      <p:sp>
        <p:nvSpPr>
          <p:cNvPr id="255" name="Google Shape;255;p20"/>
          <p:cNvSpPr txBox="1"/>
          <p:nvPr/>
        </p:nvSpPr>
        <p:spPr>
          <a:xfrm>
            <a:off x="0" y="4714925"/>
            <a:ext cx="349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dirty="0">
                <a:solidFill>
                  <a:srgbClr val="46423E"/>
                </a:solidFill>
                <a:latin typeface="Roboto"/>
                <a:ea typeface="Roboto"/>
                <a:cs typeface="Roboto"/>
                <a:sym typeface="Roboto"/>
              </a:rPr>
              <a:t>08</a:t>
            </a:r>
            <a:endParaRPr sz="900" b="1" dirty="0">
              <a:solidFill>
                <a:srgbClr val="4642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20"/>
          <p:cNvSpPr txBox="1"/>
          <p:nvPr/>
        </p:nvSpPr>
        <p:spPr>
          <a:xfrm>
            <a:off x="209150" y="203513"/>
            <a:ext cx="56154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ABRADEE</a:t>
            </a:r>
            <a:r>
              <a:rPr lang="pt-BR" sz="550" dirty="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</a:t>
            </a:r>
            <a:r>
              <a:rPr lang="pt-BR" sz="550" dirty="0">
                <a:solidFill>
                  <a:srgbClr val="F1792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|</a:t>
            </a:r>
            <a:r>
              <a:rPr lang="pt-BR" sz="550" dirty="0">
                <a:solidFill>
                  <a:srgbClr val="46423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A U D I Ê N C I A   P Ú B L I C A   . </a:t>
            </a: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 O M I S </a:t>
            </a:r>
            <a:r>
              <a:rPr lang="pt-BR" sz="550" dirty="0" err="1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</a:t>
            </a:r>
            <a:r>
              <a:rPr lang="pt-BR" sz="550" dirty="0">
                <a:solidFill>
                  <a:srgbClr val="4642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Ã O  D E  S E R V I ÇO S  D E  I N F R A E S T R U T U R A</a:t>
            </a:r>
            <a:endParaRPr sz="550" dirty="0">
              <a:solidFill>
                <a:srgbClr val="4642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C4A43937-3A71-C811-A256-19DB87114BD0}"/>
              </a:ext>
            </a:extLst>
          </p:cNvPr>
          <p:cNvCxnSpPr>
            <a:cxnSpLocks/>
          </p:cNvCxnSpPr>
          <p:nvPr/>
        </p:nvCxnSpPr>
        <p:spPr>
          <a:xfrm>
            <a:off x="982293" y="1536807"/>
            <a:ext cx="0" cy="2996773"/>
          </a:xfrm>
          <a:prstGeom prst="line">
            <a:avLst/>
          </a:prstGeom>
          <a:ln w="28575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739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6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8"/>
          <p:cNvPicPr preferRelativeResize="0"/>
          <p:nvPr/>
        </p:nvPicPr>
        <p:blipFill rotWithShape="1">
          <a:blip r:embed="rId4">
            <a:alphaModFix/>
          </a:blip>
          <a:srcRect b="23681"/>
          <a:stretch/>
        </p:blipFill>
        <p:spPr>
          <a:xfrm>
            <a:off x="569625" y="4204573"/>
            <a:ext cx="740900" cy="61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977" y="3951937"/>
            <a:ext cx="100400" cy="86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-7317"/>
            <a:ext cx="913554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8"/>
          <p:cNvSpPr txBox="1"/>
          <p:nvPr/>
        </p:nvSpPr>
        <p:spPr>
          <a:xfrm>
            <a:off x="4781400" y="1452650"/>
            <a:ext cx="933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 b="1" dirty="0">
                <a:solidFill>
                  <a:srgbClr val="F17929"/>
                </a:solidFill>
                <a:latin typeface="Montserrat"/>
                <a:ea typeface="Montserrat"/>
                <a:cs typeface="Montserrat"/>
                <a:sym typeface="Montserrat"/>
              </a:rPr>
              <a:t>03.</a:t>
            </a:r>
            <a:endParaRPr sz="3300" b="1" dirty="0">
              <a:solidFill>
                <a:srgbClr val="F179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18"/>
          <p:cNvSpPr txBox="1"/>
          <p:nvPr/>
        </p:nvSpPr>
        <p:spPr>
          <a:xfrm>
            <a:off x="4781400" y="2051200"/>
            <a:ext cx="2524200" cy="1264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chemeClr val="lt1"/>
                </a:solidFill>
              </a:rPr>
              <a:t>Entendendo a conta de energia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1532</Words>
  <Application>Microsoft Office PowerPoint</Application>
  <PresentationFormat>Apresentação na tela (16:9)</PresentationFormat>
  <Paragraphs>209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9" baseType="lpstr">
      <vt:lpstr>Montserrat ExtraBold</vt:lpstr>
      <vt:lpstr>Montserrat Medium</vt:lpstr>
      <vt:lpstr>Montserrat</vt:lpstr>
      <vt:lpstr>Roboto Medium</vt:lpstr>
      <vt:lpstr>Arial Narrow</vt:lpstr>
      <vt:lpstr>Arial</vt:lpstr>
      <vt:lpstr>Roboto Black</vt:lpstr>
      <vt:lpstr>Montserrat SemiBold</vt:lpstr>
      <vt:lpstr>Roboto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Mônica</dc:creator>
  <cp:lastModifiedBy>Kelem de Souza Mota Severiano</cp:lastModifiedBy>
  <cp:revision>23</cp:revision>
  <dcterms:modified xsi:type="dcterms:W3CDTF">2022-05-17T12:34:16Z</dcterms:modified>
</cp:coreProperties>
</file>