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343" r:id="rId2"/>
    <p:sldId id="534" r:id="rId3"/>
    <p:sldId id="493" r:id="rId4"/>
    <p:sldId id="491" r:id="rId5"/>
    <p:sldId id="583" r:id="rId6"/>
    <p:sldId id="629" r:id="rId7"/>
    <p:sldId id="630" r:id="rId8"/>
    <p:sldId id="631" r:id="rId9"/>
    <p:sldId id="633" r:id="rId10"/>
    <p:sldId id="496" r:id="rId11"/>
    <p:sldId id="585" r:id="rId12"/>
    <p:sldId id="347" r:id="rId13"/>
    <p:sldId id="348" r:id="rId14"/>
    <p:sldId id="388" r:id="rId15"/>
    <p:sldId id="390" r:id="rId16"/>
    <p:sldId id="614" r:id="rId17"/>
    <p:sldId id="615" r:id="rId18"/>
    <p:sldId id="588" r:id="rId19"/>
    <p:sldId id="621" r:id="rId20"/>
    <p:sldId id="623" r:id="rId21"/>
    <p:sldId id="605" r:id="rId22"/>
    <p:sldId id="607" r:id="rId23"/>
    <p:sldId id="620" r:id="rId24"/>
    <p:sldId id="634" r:id="rId25"/>
    <p:sldId id="599" r:id="rId26"/>
    <p:sldId id="564" r:id="rId27"/>
    <p:sldId id="565" r:id="rId28"/>
    <p:sldId id="566" r:id="rId29"/>
    <p:sldId id="567" r:id="rId30"/>
    <p:sldId id="589" r:id="rId31"/>
    <p:sldId id="590" r:id="rId32"/>
    <p:sldId id="591" r:id="rId33"/>
    <p:sldId id="602" r:id="rId34"/>
    <p:sldId id="627" r:id="rId35"/>
    <p:sldId id="603" r:id="rId36"/>
    <p:sldId id="628" r:id="rId37"/>
    <p:sldId id="613" r:id="rId38"/>
  </p:sldIdLst>
  <p:sldSz cx="9144000" cy="6858000" type="screen4x3"/>
  <p:notesSz cx="6807200" cy="9906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62" autoAdjust="0"/>
    <p:restoredTop sz="99858" autoAdjust="0"/>
  </p:normalViewPr>
  <p:slideViewPr>
    <p:cSldViewPr>
      <p:cViewPr varScale="1">
        <p:scale>
          <a:sx n="89" d="100"/>
          <a:sy n="89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rnandop\Desktop\Apresenta&#231;&#227;o%20Carlos%20Nobre%20SBPC\Relat&#243;rios%20de%20aproveitamento%20de%20creditos%20e%20coordenado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Pasta9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p\Desktop\Apresenta&#231;&#227;o%20Carlos%20Nobre%20SBPC\Relat&#243;rios%20de%20aproveitamento%20de%20creditos%20e%20coordenado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p\Desktop\Apresenta&#231;&#227;o%20Senado\Part.%20das%20concess&#245;es%20no%20universo%20de%20estudantes%20de%20grad%20e%20p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p\Desktop\Apresenta&#231;&#227;o%20Senado\Part.%20das%20concess&#245;es%20no%20universo%20de%20estudantes%20de%20grad%20e%20p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p\Desktop\Apresenta&#231;&#227;o%20Senado\Cruzamento%20de%20dados%20p&#243;s\03%20-%20Concess&#245;es%20do%20CsF%202011-2014%20-%20So%202011%20-%20Presentes%20na%20Plataforma%20Sucupir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p\Desktop\Apresenta&#231;&#227;o%20Senado\Cruzamento%20de%20dados%20p&#243;s\03%20-%20Concess&#245;es%20do%20CsF%202011-2014%20-%20So%202011%20-%20Presentes%20na%20Plataforma%20Sucupir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p\Desktop\Apresenta&#231;&#227;o%20Senado\Cruzamento%20de%20dados%20p&#243;s\03%20-%20Concess&#245;es%20do%20CsF%202011-2014%20-%20So%202011%20-%20Presentes%20na%20Plataforma%20Sucupi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6754327572418"/>
          <c:y val="4.7840106243339217E-2"/>
          <c:w val="0.85569888469692534"/>
          <c:h val="0.80182706036777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Concedidas!$A$1</c:f>
              <c:strCache>
                <c:ptCount val="1"/>
                <c:pt idx="0">
                  <c:v>Bolsas Concedidas CSF por Agência de Fomento e Ano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Concedidas!$B$3:$B$6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Concedidas!$E$3:$E$6</c:f>
              <c:numCache>
                <c:formatCode>#,##0</c:formatCode>
                <c:ptCount val="4"/>
                <c:pt idx="0">
                  <c:v>3621</c:v>
                </c:pt>
                <c:pt idx="1">
                  <c:v>16420</c:v>
                </c:pt>
                <c:pt idx="2">
                  <c:v>39196</c:v>
                </c:pt>
                <c:pt idx="3">
                  <c:v>42209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77184"/>
        <c:axId val="162479488"/>
      </c:barChart>
      <c:catAx>
        <c:axId val="16247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479488"/>
        <c:crosses val="autoZero"/>
        <c:auto val="1"/>
        <c:lblAlgn val="ctr"/>
        <c:lblOffset val="100"/>
        <c:noMultiLvlLbl val="0"/>
      </c:catAx>
      <c:valAx>
        <c:axId val="162479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6247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>
          <a:solidFill>
            <a:schemeClr val="tx1"/>
          </a:solidFill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Plan1!$C$3</c:f>
              <c:strCache>
                <c:ptCount val="1"/>
                <c:pt idx="0">
                  <c:v>Percentual CsF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Plan1!$A$4:$A$8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Plan1!$C$4:$C$8</c:f>
              <c:numCache>
                <c:formatCode>0.00%</c:formatCode>
                <c:ptCount val="5"/>
                <c:pt idx="0">
                  <c:v>0.13020000000000001</c:v>
                </c:pt>
                <c:pt idx="1">
                  <c:v>0.254</c:v>
                </c:pt>
                <c:pt idx="2">
                  <c:v>0.22220000000000001</c:v>
                </c:pt>
                <c:pt idx="3">
                  <c:v>0.15559999999999999</c:v>
                </c:pt>
                <c:pt idx="4">
                  <c:v>0.23810000000000001</c:v>
                </c:pt>
              </c:numCache>
            </c:numRef>
          </c:val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Percentual não CsF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Plan1!$A$4:$A$8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Plan1!$B$4:$B$8</c:f>
              <c:numCache>
                <c:formatCode>0.00%</c:formatCode>
                <c:ptCount val="5"/>
                <c:pt idx="0">
                  <c:v>0.22289999999999999</c:v>
                </c:pt>
                <c:pt idx="1">
                  <c:v>0.3367</c:v>
                </c:pt>
                <c:pt idx="2">
                  <c:v>0.20380000000000001</c:v>
                </c:pt>
                <c:pt idx="3">
                  <c:v>0.1275</c:v>
                </c:pt>
                <c:pt idx="4">
                  <c:v>0.1091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07392"/>
        <c:axId val="160511872"/>
      </c:barChart>
      <c:catAx>
        <c:axId val="16050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Conceito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0511872"/>
        <c:crosses val="autoZero"/>
        <c:auto val="1"/>
        <c:lblAlgn val="ctr"/>
        <c:lblOffset val="100"/>
        <c:noMultiLvlLbl val="0"/>
      </c:catAx>
      <c:valAx>
        <c:axId val="1605118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6050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31430378703442E-2"/>
          <c:y val="0.240162417851008"/>
          <c:w val="0.64547924334572149"/>
          <c:h val="0.759837582148992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78.980 (78%)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9.288</a:t>
                    </a:r>
                    <a:r>
                      <a:rPr lang="en-US" baseline="0" smtClean="0"/>
                      <a:t> (</a:t>
                    </a:r>
                    <a:r>
                      <a:rPr lang="en-US" smtClean="0"/>
                      <a:t>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0794862398801569E-2"/>
                  <c:y val="3.3820173826839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6.243 (6%)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019677025133413E-2"/>
                  <c:y val="-1.0568911146624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3.365 (3%)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9209173891073038E-2"/>
                  <c:y val="-0.116515258988317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2.025 (2%)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1628757199020899E-2"/>
                  <c:y val="-0.160867809559621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946 (1%)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759773555626435"/>
                  <c:y val="-0.139538769196585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599 (1%)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Concedidas!$B$19:$B$25</c:f>
              <c:strCache>
                <c:ptCount val="7"/>
                <c:pt idx="0">
                  <c:v>Graduação Sanduíche</c:v>
                </c:pt>
                <c:pt idx="1">
                  <c:v>Doutorado Sanduíche</c:v>
                </c:pt>
                <c:pt idx="2">
                  <c:v>Pós Doutorado</c:v>
                </c:pt>
                <c:pt idx="3">
                  <c:v>Doutorado Pleno</c:v>
                </c:pt>
                <c:pt idx="4">
                  <c:v>Professor Visitante</c:v>
                </c:pt>
                <c:pt idx="5">
                  <c:v>Jovens Talentos</c:v>
                </c:pt>
                <c:pt idx="6">
                  <c:v>Mestrado Profissional</c:v>
                </c:pt>
              </c:strCache>
            </c:strRef>
          </c:cat>
          <c:val>
            <c:numRef>
              <c:f>Concedidas!$E$19:$E$25</c:f>
              <c:numCache>
                <c:formatCode>#,##0</c:formatCode>
                <c:ptCount val="7"/>
                <c:pt idx="0">
                  <c:v>78980</c:v>
                </c:pt>
                <c:pt idx="1">
                  <c:v>9288</c:v>
                </c:pt>
                <c:pt idx="2">
                  <c:v>6243</c:v>
                </c:pt>
                <c:pt idx="3">
                  <c:v>3365</c:v>
                </c:pt>
                <c:pt idx="4">
                  <c:v>2025</c:v>
                </c:pt>
                <c:pt idx="5" formatCode="General">
                  <c:v>946</c:v>
                </c:pt>
                <c:pt idx="6" formatCode="General">
                  <c:v>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9336193827926"/>
          <c:y val="0.15257108184560689"/>
          <c:w val="0.31129347696999182"/>
          <c:h val="0.62551109985957842"/>
        </c:manualLayout>
      </c:layout>
      <c:overlay val="0"/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121274607480888"/>
          <c:y val="2.6945308545964029E-2"/>
          <c:w val="0.50008993176385419"/>
          <c:h val="0.8145262023355429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Lbls>
            <c:numFmt formatCode="#,##0.0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'Concedidas por area'!$G$3:$G$13</c:f>
              <c:strCache>
                <c:ptCount val="11"/>
                <c:pt idx="0">
                  <c:v>Demais áreas</c:v>
                </c:pt>
                <c:pt idx="1">
                  <c:v>Energias Renováveis</c:v>
                </c:pt>
                <c:pt idx="2">
                  <c:v>Biodiversidade e Bioprospecção</c:v>
                </c:pt>
                <c:pt idx="3">
                  <c:v>Fármacos</c:v>
                </c:pt>
                <c:pt idx="4">
                  <c:v>Biotecnologia</c:v>
                </c:pt>
                <c:pt idx="5">
                  <c:v>Produção Agrícola Sustentável</c:v>
                </c:pt>
                <c:pt idx="6">
                  <c:v>Computação e Tecnologias da Inf.</c:v>
                </c:pt>
                <c:pt idx="7">
                  <c:v>Ciências Exatas e da Terra</c:v>
                </c:pt>
                <c:pt idx="8">
                  <c:v>Indústria Criativa (área tec.)</c:v>
                </c:pt>
                <c:pt idx="9">
                  <c:v>Biologia, Ciências Biomédicas e da Saúde</c:v>
                </c:pt>
                <c:pt idx="10">
                  <c:v>Engenharias e demais áreas tec.</c:v>
                </c:pt>
              </c:strCache>
            </c:strRef>
          </c:cat>
          <c:val>
            <c:numRef>
              <c:f>'Concedidas por area'!$H$3:$H$13</c:f>
              <c:numCache>
                <c:formatCode>#,##0</c:formatCode>
                <c:ptCount val="11"/>
                <c:pt idx="0">
                  <c:v>4410</c:v>
                </c:pt>
                <c:pt idx="1">
                  <c:v>1097</c:v>
                </c:pt>
                <c:pt idx="2">
                  <c:v>1535</c:v>
                </c:pt>
                <c:pt idx="3">
                  <c:v>2080</c:v>
                </c:pt>
                <c:pt idx="4">
                  <c:v>2439</c:v>
                </c:pt>
                <c:pt idx="5">
                  <c:v>3549</c:v>
                </c:pt>
                <c:pt idx="6">
                  <c:v>6225</c:v>
                </c:pt>
                <c:pt idx="7">
                  <c:v>8303</c:v>
                </c:pt>
                <c:pt idx="8">
                  <c:v>8363</c:v>
                </c:pt>
                <c:pt idx="9">
                  <c:v>18304</c:v>
                </c:pt>
                <c:pt idx="10">
                  <c:v>45141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167296"/>
        <c:axId val="170173184"/>
      </c:barChart>
      <c:catAx>
        <c:axId val="170167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70173184"/>
        <c:crosses val="autoZero"/>
        <c:auto val="1"/>
        <c:lblAlgn val="ctr"/>
        <c:lblOffset val="100"/>
        <c:noMultiLvlLbl val="0"/>
      </c:catAx>
      <c:valAx>
        <c:axId val="170173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70167296"/>
        <c:crosses val="autoZero"/>
        <c:crossBetween val="between"/>
        <c:majorUnit val="5000"/>
        <c:dispUnits>
          <c:builtInUnit val="thousands"/>
          <c:dispUnitsLbl>
            <c:layout>
              <c:manualLayout>
                <c:xMode val="edge"/>
                <c:yMode val="edge"/>
                <c:x val="0.84682537513752942"/>
                <c:y val="0.76438454937755462"/>
              </c:manualLayout>
            </c:layout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8326375122689"/>
          <c:y val="3.7919287627653363E-2"/>
          <c:w val="0.87191368084905163"/>
          <c:h val="0.6523603178078253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numFmt formatCode="#,##0.0" sourceLinked="0"/>
            <c:txPr>
              <a:bodyPr/>
              <a:lstStyle/>
              <a:p>
                <a:pPr>
                  <a:defRPr sz="2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'Concedidas por país'!$G$4:$G$16</c:f>
              <c:strCache>
                <c:ptCount val="13"/>
                <c:pt idx="0">
                  <c:v>Estados Unidos</c:v>
                </c:pt>
                <c:pt idx="1">
                  <c:v>Reino Unido</c:v>
                </c:pt>
                <c:pt idx="2">
                  <c:v>Canadá</c:v>
                </c:pt>
                <c:pt idx="3">
                  <c:v>França</c:v>
                </c:pt>
                <c:pt idx="4">
                  <c:v>Austrália</c:v>
                </c:pt>
                <c:pt idx="5">
                  <c:v>Alemanha</c:v>
                </c:pt>
                <c:pt idx="6">
                  <c:v>Espanha</c:v>
                </c:pt>
                <c:pt idx="7">
                  <c:v>Itália</c:v>
                </c:pt>
                <c:pt idx="8">
                  <c:v>Irlanda</c:v>
                </c:pt>
                <c:pt idx="9">
                  <c:v>Hungria</c:v>
                </c:pt>
                <c:pt idx="10">
                  <c:v>Holanda</c:v>
                </c:pt>
                <c:pt idx="11">
                  <c:v>Portugal</c:v>
                </c:pt>
                <c:pt idx="12">
                  <c:v>Demais países</c:v>
                </c:pt>
              </c:strCache>
            </c:strRef>
          </c:cat>
          <c:val>
            <c:numRef>
              <c:f>'Concedidas por país'!$H$4:$H$16</c:f>
              <c:numCache>
                <c:formatCode>#,##0</c:formatCode>
                <c:ptCount val="13"/>
                <c:pt idx="0">
                  <c:v>32716</c:v>
                </c:pt>
                <c:pt idx="1">
                  <c:v>11352</c:v>
                </c:pt>
                <c:pt idx="2">
                  <c:v>7988</c:v>
                </c:pt>
                <c:pt idx="3">
                  <c:v>7701</c:v>
                </c:pt>
                <c:pt idx="4">
                  <c:v>7525</c:v>
                </c:pt>
                <c:pt idx="5">
                  <c:v>6865</c:v>
                </c:pt>
                <c:pt idx="6">
                  <c:v>5337</c:v>
                </c:pt>
                <c:pt idx="7">
                  <c:v>4086</c:v>
                </c:pt>
                <c:pt idx="8">
                  <c:v>3522</c:v>
                </c:pt>
                <c:pt idx="9">
                  <c:v>2608</c:v>
                </c:pt>
                <c:pt idx="10">
                  <c:v>2458</c:v>
                </c:pt>
                <c:pt idx="11">
                  <c:v>1690</c:v>
                </c:pt>
                <c:pt idx="12">
                  <c:v>7598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0093952"/>
        <c:axId val="170095744"/>
      </c:barChart>
      <c:catAx>
        <c:axId val="17009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0095744"/>
        <c:crosses val="autoZero"/>
        <c:auto val="1"/>
        <c:lblAlgn val="ctr"/>
        <c:lblOffset val="100"/>
        <c:noMultiLvlLbl val="0"/>
      </c:catAx>
      <c:valAx>
        <c:axId val="1700957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70093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8680286690834548E-3"/>
                <c:y val="3.7919297211742982E-2"/>
              </c:manualLayout>
            </c:layout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22933608708747"/>
          <c:y val="0.22453703703703703"/>
          <c:w val="0.73005464480874316"/>
          <c:h val="0.7731481481481481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380143432326196"/>
                  <c:y val="-0.15205921125698393"/>
                </c:manualLayout>
              </c:layout>
              <c:tx>
                <c:rich>
                  <a:bodyPr/>
                  <a:lstStyle/>
                  <a:p>
                    <a:pPr>
                      <a:defRPr lang="pt-BR" sz="1500" b="1" noProof="0"/>
                    </a:pPr>
                    <a:r>
                      <a:rPr lang="pt-BR" sz="1500" noProof="0" dirty="0" smtClean="0"/>
                      <a:t>Demais</a:t>
                    </a:r>
                    <a:r>
                      <a:rPr lang="pt-BR" sz="1500" noProof="0" dirty="0"/>
                      <a:t>
7.226.997
</a:t>
                    </a:r>
                    <a:r>
                      <a:rPr lang="pt-BR" sz="1500" noProof="0" dirty="0" smtClean="0"/>
                      <a:t>(98,9%)</a:t>
                    </a:r>
                    <a:endParaRPr lang="pt-BR" noProof="0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1983112207731602E-2"/>
                  <c:y val="2.2919869697576676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CSF
78.980
</a:t>
                    </a:r>
                    <a:r>
                      <a:rPr lang="en-US" sz="1500" dirty="0" smtClean="0"/>
                      <a:t>(1,1%)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Plan2!$B$16:$C$16</c:f>
              <c:strCache>
                <c:ptCount val="2"/>
                <c:pt idx="0">
                  <c:v>Demais</c:v>
                </c:pt>
                <c:pt idx="1">
                  <c:v>CSF</c:v>
                </c:pt>
              </c:strCache>
            </c:strRef>
          </c:cat>
          <c:val>
            <c:numRef>
              <c:f>Plan2!$B$17:$C$17</c:f>
              <c:numCache>
                <c:formatCode>#,##0</c:formatCode>
                <c:ptCount val="2"/>
                <c:pt idx="0">
                  <c:v>7226997</c:v>
                </c:pt>
                <c:pt idx="1">
                  <c:v>78980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97250548599457"/>
          <c:y val="0.21527777777777779"/>
          <c:w val="0.73005464480874316"/>
          <c:h val="0.7731481481481481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5113940236836961E-2"/>
                  <c:y val="-0.15174931763336397"/>
                </c:manualLayout>
              </c:layout>
              <c:tx>
                <c:rich>
                  <a:bodyPr/>
                  <a:lstStyle/>
                  <a:p>
                    <a:pPr>
                      <a:defRPr lang="pt-BR" sz="1500" b="1" noProof="0"/>
                    </a:pPr>
                    <a:r>
                      <a:rPr lang="pt-BR" sz="1500" noProof="0" dirty="0"/>
                      <a:t>Demais
212.886
</a:t>
                    </a:r>
                    <a:r>
                      <a:rPr lang="pt-BR" sz="1500" noProof="0" dirty="0" smtClean="0"/>
                      <a:t>(91,6%)</a:t>
                    </a:r>
                    <a:endParaRPr lang="pt-BR" noProof="0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7.2221400573398604E-3"/>
                  <c:y val="2.4772121538121698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CSF</a:t>
                    </a:r>
                    <a:r>
                      <a:rPr lang="en-US" sz="1500" dirty="0"/>
                      <a:t>
19.495
</a:t>
                    </a:r>
                    <a:r>
                      <a:rPr lang="en-US" sz="1500" dirty="0" smtClean="0"/>
                      <a:t>(8,4%)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Plan2!$B$16:$C$16</c:f>
              <c:strCache>
                <c:ptCount val="2"/>
                <c:pt idx="0">
                  <c:v>Demais</c:v>
                </c:pt>
                <c:pt idx="1">
                  <c:v>CSF</c:v>
                </c:pt>
              </c:strCache>
            </c:strRef>
          </c:cat>
          <c:val>
            <c:numRef>
              <c:f>Plan2!$B$18:$C$18</c:f>
              <c:numCache>
                <c:formatCode>#,##0</c:formatCode>
                <c:ptCount val="2"/>
                <c:pt idx="0">
                  <c:v>212886</c:v>
                </c:pt>
                <c:pt idx="1">
                  <c:v>19495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71169275479969E-2"/>
          <c:y val="0.25122770405235656"/>
          <c:w val="0.78268428731558004"/>
          <c:h val="0.69132173615626413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'result.srx'!$A$14:$A$15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'result.srx'!$B$14:$B$15</c:f>
              <c:numCache>
                <c:formatCode>_-* #,##0_-;\-* #,##0_-;_-* "-"??_-;_-@_-</c:formatCode>
                <c:ptCount val="2"/>
                <c:pt idx="0">
                  <c:v>1210</c:v>
                </c:pt>
                <c:pt idx="1">
                  <c:v>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64812375344537E-2"/>
          <c:y val="0.26550561643862419"/>
          <c:w val="0.70554947157546866"/>
          <c:h val="0.6958405374493374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3096814198775092"/>
                  <c:y val="7.86740556819740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395880175571321E-2"/>
                  <c:y val="3.1384183794038047E-2"/>
                </c:manualLayout>
              </c:layout>
              <c:tx>
                <c:rich>
                  <a:bodyPr/>
                  <a:lstStyle/>
                  <a:p>
                    <a:r>
                      <a:rPr lang="pt-BR" noProof="0" smtClean="0"/>
                      <a:t>Mestrado Profissio-nal</a:t>
                    </a:r>
                    <a:r>
                      <a:rPr lang="pt-BR" noProof="0"/>
                      <a:t>
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371602449815983E-2"/>
                  <c:y val="0.10866926634434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pt-BR" sz="1400" b="1" noProof="0"/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'result.srx'!$A$21:$A$23</c:f>
              <c:strCache>
                <c:ptCount val="3"/>
                <c:pt idx="0">
                  <c:v>Mestrado</c:v>
                </c:pt>
                <c:pt idx="1">
                  <c:v>Mestrado Profissional</c:v>
                </c:pt>
                <c:pt idx="2">
                  <c:v>Doutorado</c:v>
                </c:pt>
              </c:strCache>
            </c:strRef>
          </c:cat>
          <c:val>
            <c:numRef>
              <c:f>'result.srx'!$B$21:$B$23</c:f>
              <c:numCache>
                <c:formatCode>_-* #,##0_-;\-* #,##0_-;_-* "-"??_-;_-@_-</c:formatCode>
                <c:ptCount val="3"/>
                <c:pt idx="0">
                  <c:v>287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87573602933002E-2"/>
          <c:y val="3.06804633647671E-2"/>
          <c:w val="0.90695115152112293"/>
          <c:h val="0.900092105575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Plan3!$D$11</c:f>
              <c:strCache>
                <c:ptCount val="1"/>
                <c:pt idx="0">
                  <c:v>Egressos do CsF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Plan3!$A$12:$A$15</c:f>
              <c:strCache>
                <c:ptCount val="4"/>
                <c:pt idx="0">
                  <c:v>Mestrado</c:v>
                </c:pt>
                <c:pt idx="1">
                  <c:v>Mestrado Profissional</c:v>
                </c:pt>
                <c:pt idx="2">
                  <c:v>Doutorado</c:v>
                </c:pt>
                <c:pt idx="3">
                  <c:v>Pós-Graduação total</c:v>
                </c:pt>
              </c:strCache>
            </c:strRef>
          </c:cat>
          <c:val>
            <c:numRef>
              <c:f>Plan3!$D$12:$D$15</c:f>
              <c:numCache>
                <c:formatCode>0.0%</c:formatCode>
                <c:ptCount val="4"/>
                <c:pt idx="0">
                  <c:v>0.18819672131147541</c:v>
                </c:pt>
                <c:pt idx="1">
                  <c:v>9.180327868852459E-3</c:v>
                </c:pt>
                <c:pt idx="2">
                  <c:v>9.180327868852459E-3</c:v>
                </c:pt>
                <c:pt idx="3">
                  <c:v>0.20655737704918034</c:v>
                </c:pt>
              </c:numCache>
            </c:numRef>
          </c:val>
        </c:ser>
        <c:ser>
          <c:idx val="1"/>
          <c:order val="1"/>
          <c:tx>
            <c:strRef>
              <c:f>Plan3!$E$11</c:f>
              <c:strCache>
                <c:ptCount val="1"/>
                <c:pt idx="0">
                  <c:v>Graduandos (total) de áreas do CsF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Plan3!$A$12:$A$15</c:f>
              <c:strCache>
                <c:ptCount val="4"/>
                <c:pt idx="0">
                  <c:v>Mestrado</c:v>
                </c:pt>
                <c:pt idx="1">
                  <c:v>Mestrado Profissional</c:v>
                </c:pt>
                <c:pt idx="2">
                  <c:v>Doutorado</c:v>
                </c:pt>
                <c:pt idx="3">
                  <c:v>Pós-Graduação total</c:v>
                </c:pt>
              </c:strCache>
            </c:strRef>
          </c:cat>
          <c:val>
            <c:numRef>
              <c:f>Plan3!$E$12:$E$15</c:f>
              <c:numCache>
                <c:formatCode>0.0%</c:formatCode>
                <c:ptCount val="4"/>
                <c:pt idx="0">
                  <c:v>6.8200555410917296E-2</c:v>
                </c:pt>
                <c:pt idx="1">
                  <c:v>3.3655515056842836E-3</c:v>
                </c:pt>
                <c:pt idx="2">
                  <c:v>4.2957563134600361E-3</c:v>
                </c:pt>
                <c:pt idx="3">
                  <c:v>7.586186323006161E-2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96064"/>
        <c:axId val="170726528"/>
      </c:barChart>
      <c:catAx>
        <c:axId val="17069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70726528"/>
        <c:crosses val="autoZero"/>
        <c:auto val="1"/>
        <c:lblAlgn val="ctr"/>
        <c:lblOffset val="100"/>
        <c:noMultiLvlLbl val="0"/>
      </c:catAx>
      <c:valAx>
        <c:axId val="170726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7069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48664500240714"/>
          <c:y val="4.4356804467828623E-2"/>
          <c:w val="0.48207537125504579"/>
          <c:h val="0.17831932438684259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0.15909</cdr:x>
      <cdr:y>0.03125</cdr:y>
    </cdr:from>
    <cdr:to>
      <cdr:x>0.51033</cdr:x>
      <cdr:y>0.18998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386154" y="144016"/>
          <a:ext cx="3060340" cy="7315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2400" b="1" dirty="0" smtClean="0">
              <a:solidFill>
                <a:schemeClr val="tx1"/>
              </a:solidFill>
            </a:rPr>
            <a:t>Total: 101.446</a:t>
          </a:r>
          <a:endParaRPr lang="pt-BR" sz="2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A9F7739-AF81-4176-B210-04FD04E941BE}" type="datetimeFigureOut">
              <a:rPr lang="pt-BR"/>
              <a:pPr>
                <a:defRPr/>
              </a:pPr>
              <a:t>21/9/2015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107F59-DB55-4AF7-BC3E-238E83D789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1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EE1DF62-54B9-4A09-847D-1AF46C55299E}" type="datetimeFigureOut">
              <a:rPr lang="pt-BR"/>
              <a:pPr>
                <a:defRPr/>
              </a:pPr>
              <a:t>21/9/2015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2B9737-8A19-4A03-87B1-8480342433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049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800" smtClean="0">
              <a:cs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72FE2C-D69C-49A8-B228-32043601FEDA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4357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800" smtClean="0">
              <a:cs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72FE2C-D69C-49A8-B228-32043601FEDA}" type="slidenum">
              <a:rPr lang="pt-BR" altLang="pt-BR" smtClean="0"/>
              <a:pPr>
                <a:spcBef>
                  <a:spcPct val="0"/>
                </a:spcBef>
              </a:pPr>
              <a:t>37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4357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800" smtClean="0">
              <a:cs typeface="Arial" panose="020B0604020202020204" pitchFamily="34" charset="0"/>
            </a:endParaRPr>
          </a:p>
        </p:txBody>
      </p:sp>
      <p:sp>
        <p:nvSpPr>
          <p:cNvPr id="18436" name="Espaço Reservado para Número de Slide 3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EC6825-688F-4205-91FA-BCE803D6DE28}" type="slidenum">
              <a:rPr lang="pt-BR" altLang="pt-BR" sz="1800"/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98955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251CB-330F-4390-9C5F-77F8CD8F31D3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8804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1CA26-A870-4645-B9CD-B941BFE8F8C2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8024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536DB9-A80F-433A-BCB0-5C70D53A70AA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1801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F425FF-9A42-4A18-BF4F-0EDEA4D9D8AA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6411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800" smtClean="0">
              <a:cs typeface="Arial" panose="020B0604020202020204" pitchFamily="34" charset="0"/>
            </a:endParaRPr>
          </a:p>
        </p:txBody>
      </p:sp>
      <p:sp>
        <p:nvSpPr>
          <p:cNvPr id="18436" name="Espaço Reservado para Número de Slide 3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EC6825-688F-4205-91FA-BCE803D6DE28}" type="slidenum">
              <a:rPr lang="pt-BR" altLang="pt-BR" sz="1800"/>
              <a:pPr algn="r" eaLnBrk="1" hangingPunct="1">
                <a:spcBef>
                  <a:spcPct val="0"/>
                </a:spcBef>
              </a:pPr>
              <a:t>17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98955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800" smtClean="0">
              <a:cs typeface="Arial" panose="020B0604020202020204" pitchFamily="34" charset="0"/>
            </a:endParaRPr>
          </a:p>
        </p:txBody>
      </p:sp>
      <p:sp>
        <p:nvSpPr>
          <p:cNvPr id="18436" name="Espaço Reservado para Número de Slide 3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EC6825-688F-4205-91FA-BCE803D6DE28}" type="slidenum">
              <a:rPr lang="pt-BR" altLang="pt-BR" sz="1800"/>
              <a:pPr algn="r" eaLnBrk="1" hangingPunct="1">
                <a:spcBef>
                  <a:spcPct val="0"/>
                </a:spcBef>
              </a:pPr>
              <a:t>19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98955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800" smtClean="0">
              <a:cs typeface="Arial" panose="020B0604020202020204" pitchFamily="34" charset="0"/>
            </a:endParaRPr>
          </a:p>
        </p:txBody>
      </p:sp>
      <p:sp>
        <p:nvSpPr>
          <p:cNvPr id="18436" name="Espaço Reservado para Número de Slide 3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EC6825-688F-4205-91FA-BCE803D6DE28}" type="slidenum">
              <a:rPr lang="pt-BR" altLang="pt-BR" sz="1800"/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98955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3913"/>
            <a:ext cx="9144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516688" y="6351588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smtClean="0">
                <a:solidFill>
                  <a:srgbClr val="558ED5"/>
                </a:solidFill>
                <a:latin typeface="Arial Black" pitchFamily="34" charset="0"/>
                <a:cs typeface="+mn-cs"/>
              </a:rPr>
              <a:t>CAPES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252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1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91D1-47F5-4512-A07D-E5050C38405A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268B-8394-4E19-AE11-4D7C2D280C1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9490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A94F-47EE-4F22-93F3-8812958DC88C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653A-E25C-404E-9D4C-EF4CB1B9E06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621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589588"/>
            <a:ext cx="9158287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9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1D549-35CB-4BE2-BFA3-2358ABB2DDE1}" type="datetimeFigureOut">
              <a:rPr lang="pt-BR" smtClean="0"/>
              <a:t>21/9/2015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FAF24-0B70-4F34-BC88-B92110CFB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0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3228-D012-4148-904C-5ABD849767F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B264-680C-470A-9008-461B926DB80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820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01BA-F454-45CC-AF8F-BFDBD666054C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C3FC-11FC-4FAB-9A4A-F3FE72342FE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84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6C80-A057-417C-9F5B-D5EC36112528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F617-B02C-4312-8A50-2EF6B86AA0D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36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5CDE-FD16-4033-91B8-B6EC20CA6B0B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C964-9B93-40BD-AEBB-A0DEFD695D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9162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28FC-504B-488F-A188-B2FB91D51805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70EC-A3C7-4F02-8D3B-4ED403C05C0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56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1F97-93F9-4ABC-8D48-4AEBEC69068A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FCCC-1B87-4C41-ACE3-04F8F230CE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805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9416-DBF0-49D8-ABB1-70770C894B8F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F12F-EBF2-40F3-A669-314DE5F6B5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835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BCE3-0971-45FC-8192-668C24A7594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F16-01F8-4C09-B95D-40A939A76E8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02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F2C4B8-F65F-4860-9A66-8C999590AFC6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178262-D3D6-48BC-9B43-FEE93D60BB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endParaRPr lang="en-US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6" descr="data:image/jpeg;base64,/9j/4AAQSkZJRgABAQAAAQABAAD/2wCEAAkGBxMTEhUUEhQVExUXFhUVGBUYGBkVHRMbFxIXGBcYGhgYHSggGRopHBQXIjEhKC0rLi4uGB8zODQtNygtLisBCgoKDg0OGxAQGy8mICYrODQsLy80NC8wNCwsLzQvLC80NCwtLCwsLTQ0LywsLCwuLDQsNCwsLCwsLSwsLCwsLP/AABEIAKIBNwMBEQACEQEDEQH/xAAcAAEAAgMBAQEAAAAAAAAAAAAABQYDBAcCCAH/xABCEAACAgEBBQUDCAcIAgMAAAABAgADEQQFBhIhMRMiQVFhUnGRFDJygZKhsdEHFSMkU7LBMzRCYnOCs+GT0hYX4v/EABsBAQACAwEBAAAAAAAAAAAAAAADBQIEBgEH/8QAOxEAAgECAwQGCQIGAgMAAAAAAAECAxEEBSESMUFRE2FxobHRFCIyNIGRweHwFlIVJDNCcvEjYgZTgv/aAAwDAQACEQMRAD8A7j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rFe+9D39jVVqrV7TsjqK6HelX4uEqbB5HkSAQPEwCzwCq7V390tFtlZTUWinlfbVS9temwoY9o69CAckDOPHoYBZdLqFsRbK2Do6hlYHIZWGQQfEEGAaI27T8ps0pJW2uldQeLADVlipdTnmAwwfLlAMmw9qpqqK76gwSwcS8Y4SRkgHHkcZHoRAI/be9dWmvXTmrUXWtX2oWmo24QPwEnh6c8fEQCY0Op7WtLOF041DcNilHXI6Mp5qfSAQW3N86dNeaGq1Nritbm7GlrgiMzKGYr0GUMAm9ma+u+qu6luOuxQ6NzGQwyOR5j3GAaF282nTWroXbhvertkBGA44mGAfFu4xx5CAbGw9r16qkXVcXAWsXvDBzXYyNy+kpgGtvFvJTo+zFgssstLCqipDZZaVGW4UHgBzJOAIBk3e3gp1iM1XGrI3BZVYhrsqbGeF0bmDg+6ASsAQCr6Lfim23sq9PrG/atSbRp3NQZbCjE2juhQQcnwgFogFY3f32q1hr7GjV8FnFw3NQy1d0MSTZ0A7pHvwIBZL7Qqsx6KCx9wGTAKzsXfzS6h6lC6inthmlrqXqS/u8WK3I4WOOfXn4QC0wCs7I30q1DqtVGrKs7oLuwbsgUZlbNmcAAqRnzgFmgFT2L+kHS6l6lVNTWLziqy2h0rtbhJ4Vs+aThT4+EAtkAhdPvRp31tmhUt29dYsbl3cd3KhvFgHQkeTD1wBNQCP2NtivUiw1cWKrraG4hjv1NwtjzGfGASEAQBAEAQBAEAQBAEA5gNy9fXQmipataarmenVLqbqnSt9R2rpZSi4tfBZebY5+B5wDp8AoX6h2hpjrKtINNbTq7rbxZa7I2na8ftAyKhFig815g+cAtu72yxpdLTpwxYVVpXxHlxcKgZx4Z8oBXP0h7q3azsm0rrVZizT3MeWdNeuLQORywIUge+AW3SaZaq0rrAVEVUVR0VVACgegAEAo++262o1Gur1FdSXVrpjSVOpt0hDG3jzxUgkjA6dOfpALnslHWmtbFCMEVSgc2hcDGONgC/TqeZgFM3t3L1Oq1Woup1D6bi0aU1tXYU4rFssbhsAHOshgMg55mAW7d7R9jpaauzWngrROzVi6pwqAQGPNh6nmfHnAK3vFuYdXrLLXIRfk1KU2j+0ovp1Fti2KMcscY8efMQCQ/R7sa7SaGujUlWuVrmcocqTZe75HIeDeUA8bzbH1J1Wn1mk7J7KUtqam1ii2pbwk8LqDwOCg8DkH05gN0th3VXavV6rsxfq2qLV1EslSU1lK14mALNgkk4A8oBZ4AgFP3R3NGnZ7bTZ2p1GptULfb2fDba5XNXEEzwtz5dYBcIBzX9HW6Wq0JpW3T191XV7hrb35HiOV0zL2Y54HLHiYB0PW1Fq3UdWRlHvKkCAUHZW62usr2fRql09NGhem3NdjW2X2UJw19UVa15knmT4QDosA5vubunqtLerWUIQLbmNw1t/JbHcj924ezJAfHv59YB0iAcz3V3B1GmfZ722NetCuLKHuY10WEEJdQuACQGKkN04sjnAOlOTg4GTjkOmfTPhAOa6HcTXVNTq/lKvqV1LamynhQVk3kLqEW3h4yOzAABOO4vIYEA6ZAKVuzs/aGltuTsKHot1l9/a9uwdUut4v7Ps8EgeHFALrAEAQBAEAQBAEAQBAON//AGBrm5ixVB54CLgZ8OYzNJ1Z8yn9MqvU9jfrXfxR/wCNPynnSz5nnplbmexvzrf4o+wn5R0s+Zj6bW5mWvfnWD/Gh96L/TExdWo/7vDyCx9ZciZ2Vvy7kLbhCeQYAcJPkc9PvlXjauYUoudKd0uFlf7lng8wo1JKFWNm9zvp9jFvZvZqqHRa3VcqSTwqT1x4iMozDEYmEpVJbnbciTM5uhKMafFEGN+9d/FH2E/KW3Sz5lV6ZW5nsb863+KPsJ+UdLPmeem1uZkTfnW+2p96L/SeOrU5+HkeenVlyJHRb/25xaox7SDp/tP5zSrvG2vRqfBpeKX0NuhmkL2rQ+K8n5ll0+2mdQyOGU9CAJztXO8xpScJuzXUjoKVKhVipw1TMn6zs8x8BI/1Bjv3L5Ik9Fp8iL3i3mtoqyrDjY8K5AOPEnHoP6SxyzNMbiq2zKXqpXei+BoZi4YeleK9Z6Iqw341v8UfYT8p0XSz5nPPG1uZs6HfjVB17R1KZAbuKMA+OQPDrIq9Wv0b6OXrW03byShj5qouk9m+vYXT9Z2eY+AnI/qDHfuXyR1no1PkP1nZ5j4CP1Bjv3L5Iei0+RX9t79NUSleHccicDhU+XLqfT75d4CvmNeKqVJ7MeGiu/L80KnG4ujRexTV5dy8yBO/etJ/tFHoEX+olx0s+fh5FQ8bW5n6N+Nb/FH2E/KOlnzMfTa3PuNnS7+aoHvlHH0Qp+I5fdIqs60l6k7PsT+n1M6eY1Iv10mvl+fIsmy96+35K2G8UIGfq8xKDGY/NMLrKSceaS/EX2Er4XE6R0lyf5qVa/fjWcTYsUDJwOBeXP1E6KFapsq74dRQVMbW2nbme9LvtrC6g2KQWUEcC8wSB4CeVa1RQk09bdQpY2s6kU9114m1vBvhqq72RHVVUL/gU5yoPiPWamW4yvXw6qTlq78FzsbmYV50q7hDRKxoDffW/wAUfYT8pvdNPmaHptbn3Fy2btq6ypHYjLKCcAdSJymLzvGUq86cZaJ8kdRhKUKtCE5LVo2f1nZ5j4Ca/wCoMd+5fJGx6LT5GXTbSsLqCQQSB08zibWCz3FzxEITaacknpzdjCphqai2ibncFcIAgCAIAgCAIAgCAfN1Dd0e4fhK859LRG5pay7Ki82YgAdOZkdWpGnBzluW8yhTc5KMd7Jn/wCM6r2B9tfzlb/GcH+7ufkbjynFft70R11TIxVwVYdQfCWFOpGpFTg7plfUpyhJxkrNH4DMyFokN67iw0zN1NAJ9enOVeVQUJVox3KbLnGzdSnRlLe4EGrS2K5o3NPo7XGUrdh0yFJHxEgqYmjTezOaT62Zxw9WavCLa6kertPYnz0dPpKRn4z2nWp1PYkn2O5HUo1Kftxa7UeA0kIWiw7oa0rb2ee64Jx5MBnPwB+6UeeYZTo9Kt8fB/f6lxkuIcK3RcJeK+30LlOROrKVvFx6jUFV5JX3OI9M/wCPHnzwP9s63LOjwmG2pe1LW3Vw8/iUmIwdfMMRaCtCOm091+NufL4Gsl2loPC7hm6HkXx6YUHhm6sLmOMW3Sg1Hhql4tXNynRyzA3hUalLc7q/wsk0vy56s2ali8enYMPZz9wPgfQzH0qth59FiotPn+b+1GjiclpV49LgpJrlfwfDsfcWnd7Ul6QHBDp3GB68uh+GOfvnM5pRjTruUPZlqvr3m9l1Sbo7FRNSjo793dxPe8OtNOnscciBgHyLEKD8TmRZdh1XxMIPdfXsWpLjazpUJTW/h2vQ5eHn0CxxzRu7O0j3PwVjLYJ64wB1JP1zXxGIp4eG3UdkZ0cPOtPYgtSTt3a1K8+AN9FgfuOJowzjCTdtq3ambM8qxMVfZv2P/RG2KynhYFSPAgg/AyxhOM1tRd11FdOEoPZkrPrLxuzsrsk43H7Rh9keC+/xP/U4/N8f08+jg/VXe+fl9zqsqwPQQ6Sa9Z9y5ef2KJc/eb6R/GdjD2V2HMVF6z7TJo3/AGifTX+YTGr/AE5dj8BSX/JHtXib+9rfvdnuT+QTQyb3OHx8Wb+ar+al8PAilaWZWtHSdg/3er6C/hOCzL3up2naZf7tT7Eb00TcM2k+en0l/mE3Mv8Ae6X+cfFGFX2JdhZp9RKYQBAEAQBAEAQBAEA+Z9O3dHuH4TQKJLQkNm6vs7UsxnhYNjpnB6ZkOIo9LSlTva6sSUZ9HUjPky2//OB4UH7f/wCZzv6cfGp3fcuHnfKHf9ivbR15usaxgATjkPAAYAl7hcNHD0lSjwKTE1pV6jqS4m5sfY9l7DkVTxcjAx/l8zNfG5jSw0Xd3lwXnyRLhcBUxElpaPF+XMzfpAULZSo5AVkAegbAmpkEnOnUk97l9CxzaCjKEVuSKyry+Kho6JuO37r/AL3/AKTi8+97/wDlHS5R7v8AFm5vHqa1osDkd5SFXPMtju4Hvwc+E1sso1Z4mEqaej1fVxJswqU40JKfFaLr4HO1ad0ca0S+7AJ1NePDiJ9wQ/nK7NpJYSd+Nl3o3ssg5YuFuF/Blm1u1mJKoCvhk9f+pzdDBRS2p6+H3PoFPDRSvLUiNdqErrZrGdVxgtWAzDiOAVDEDOSOsu8soKvi4U2rq+7sTf0I8wrOjhpTX5d2K1SmzTyD65D7TLS495VWB++fR10q4LvODkqfN9xN7E2YUftNPcmop6WFcoyDwL1P3l5+IyOvOU2f04VsFLpFaUdY/XXrX0N7KJTp4qOw7xej+mnb9Sz0WFTkT5pUgpKzOwlFPeYd46jdpLVUHiADADx4GDYHrgdJ7l0lh8XCUnpu+asVWZUHOhKK7flqcyR53VjkLGzptSyMGRirDoQcGRVKUKkdmauusRlKD2ouzJ3S73alfnFbPpLg/FcSqq5HhJ7k49j87m9DNcTDe0+1eViW0+9NFhX5RUAVOQ2BYFPn0yPqzK+pkuIop+j1N+9br/R9xtwzShVa6eG7c99vqi00XK6hkIZT0I5gznalOVOTjNWaLyE4zjtRd0cmufvN9JvxM+jw9ldhxNRes+0yaJ/2ifTT+YTGt/Tl2PwFJf8AJHtXiSO+LfvlnuT/AI1mhkvuUPj4s3s0X8zL4eBEK8sytaOnbv8A92p/01/CcDmXvdT/ACOywHu0OxEhNE2zNpPnp9Jf5hNzL/e6X+cfFGFX2JdhZp9RKYQBAEAQBAEAQBAEA+YdO3dHuH4TSW4pbaG7oqmsdUXHExCjPLmZFVqRpQc5bkrsyhTc5KK3ssC7oaryT7f/AFKr+OYPm/kbn8JxHJfMjdbo7KX4LV4WxnwOR5gjqJYYfEUsRDbpu6NCtQnRlszVmbOzdr20kFGOPFDzU/V4e8c5FisDRxKtOOvPiZUMXVoO8Hpy4fnYZd99ctp09i8g1bcvIh8EfETUybDSw6q0pcJfTQsMfWVdQqR4r6lcV5clc0ZAR5RdkbinvRlQieM82UtxnqBYgKCSeQAGSfcBMJSUVeTsjxRcnZLUv262xTSpez+0YYx7C9ce8nGfcJx2b5isRJU6fsrvflyOmyzAOgnOftPuX5vIjfjbBrurSvHEF4nyM5z81T9QJ+sTdyTBKpRlOe5uy+G9/QzxmZVcNVjGk+tp7n+eRpafaNWoQ1P3Cwxwk9fonxP3zddGtg6qrQ12Xe/mWFDMcPj6boz9Vtbn9Hx8eohLN3r0bAXjHgykDP1E5BnYYfP8FUheUtl8U7+NrP8ANCgxGT4qErRjtLmrfV6E7sPZnYftryEwMAZ6Z65I6n0Eo86zqOLh6LhU2nvfO3Bcbc2zdy7LfRX6TiWlbcuV+L6+SR7128JPKkcI9sjmfcD0+vn6CVWHypL1q3y835EOOz1u8MPp/wBn9F5/IueytULakccsjmB4EcmHxBnLYyg6FeVN8H3cC0w1fp6UanPf28Sv7d3MS1i9LCpjzKkZVj58uan3ZHpLXA57OjFQrLaS48V5/mpo4rK41HtU3Z932Krqt3NVX1qZh5p3wfqHP4idBRzTCVd00u3Tx07yoqYCvDfG/Zr9+4jySDhgQfIjB+Bm8mpK61Rpyi07M9q0GDRYdz9omu9Uz3LDgjybHdb38sfX6SnzrCRq4d1P7o6/DivqWGV15Uqyhwl48H9CtXv32+k38xlvTXqLsNWa9Z9pl0L/ALSv6afzCY1v6cux+ApL/kj2rxJLfVv32z3J/wAayvyX3KHx8WbuZL+Yl8PAh0eWliuaOq7uf3Wn/TX8J8/zL3up/kzrsD7tDsRIzRNszaT56fSX+YTcy/3ul/nHxRhV9iXYWafUSmEAQBAEAQBAEAQBAPlrTv3R7h+E01uKixI7K1nZW12EcXAwbHTOD0zIMTR6ajKne11YzpT6Oop8mXUb/r/Ab7Y/9Zzf6bl/7F8vuW38YX7O8r23NttqbAxUIAMKoOcc8nJ8TLrAYCOEpuCd7u7ZVYzFSxE9pq1jSVpumm0fm2chKM+IsI93Hj8QZFQadWolwt4G2otUYX6/EjlebJg0W/d3dldRpWs4mFnEwT2Rw4xkY8TKDMM2nhcVGnZbNlfnqWOFwEa1Fzvrw5FcYFSVYEMCQQfAg4Il3GSklKLumVUotOz3m5szXtTYtidVPT2h4g+hEhxOHhiKTpz3P8uZUasqM1OO9fljqGn2lW1Pbg9zhLE+yAO8D6jBnA1MLUp1+ga9a9u2+75nX068J0ulT0scf1+uN1r2t1di2PIeA+oAD6p9Cw9BUKUaUeC/35nK1ZupNzfE8AyUhaJfQbetrGMiwY5cROV/3dSPQ/ETQr5dSqO60fUWuGznEUY7MvWXC+9fHj+amG/WPY3E7cR8PAL7h4fjJ6VCFJWgrFdicVVxMtqo7+C7F+MK0kNRontibxrpqbePLYwyL7THlw58B0P1GUuZ5ZLFVYShpwk+rffx7i2yzGqhGUJdq7eX51lWbbt5uN3asLCeoOAB7IHTh9JarA4dUVR2E4/mvb1kbr1XPpNp3/O4sug/SBaABbWtn+ZTwH4YIP3Snr/+O0pO9KbXU9fJ+Ju081qLScb9xn2pvnTdUyGgsSCBxFcKSOoxzyOswwuR1qFVTVWyT4X16j2vmVOrBxcPmVJXnRlJYmd1qy+qqA8G4z6Bef8AQD65XZpUVPCVG+Kt89DZwNNyxEEud/kQGofvt9Jv5jLCn7C7DGa9Z9pm0D/ta/8AUT+cTGt/Tl2PwFNevHtXiSm/Tfv1vur/AONZXZJ7lD4+LNvMV/MS+HgQqvLWxoNFh2fvZqKq1rXsyqjA4lJOPLIIlTiMmw1ao6kr3e+z+xuUswr0oKEbWXNfdG2u+mp8qvsn/wBpD/AMJ/2+f2Mv4tier5PzJPd/ey99TSjisq1qKcAg82AyDxGe08lw9KpCcG7qSe/rXUZU80rzlsSSs9N33OuTqDZEAQBAEAQBAEAQBAPlldNYndat1ZeRBUggjqCMTU3aFZsvkZlrb2W+Bnl0YuL5GVa29lvgZ5oYuL5GzTpbG+bXY3uRj+AmMpRjq2edHJ7k/kWLY26N9hBtU0p45+cfQL4fX98qsZm1Okmqa2pdW75+Ru4fLalR3n6q7/ztMf6SdCUfThEYItZQYBIGGHLPniQ5DUlONR1Pacr6m1mNJRcFBaJWKgtbey3wMv7orNl8jqn6PqWGjHErDLuRkEZGRz5+HKcTnsXLFvZV9EdBlq2aGvNkdv3u+xPyipCT0sUAknyfA+B+ryM3sjxkor0erov7W/D6r/RqZnhLvpYfHzKWqN7LfAzpdClcXyM920rq6HpAbgtIzyPLBBOPfgA+k15YWlUrRrP2o7vzq3ono1akYSprc/z/AGRKVt7LfAzbujFxfItm4mwzdaXtrJrQf4lOGY8gOfXAyfhKXOsXOlR2KT9aXLel9P8AZvZfhlUqbU1oufM6F+qqf4Nf/jX8pyXTYv8AdL5svOho/tXyRqbV2DXZU6rUitg8LBQpDY5cwOmZs4TGYmjWjKTk1fVO704kGIwlKpTcUknw7TmpodSQyMpHIgqQRO4UotXTOUlTknZpizTllKlW5/5SYvYxSad7H5tLc7WU8xWbU6hqwW5eqfOB+o++auHzOhW0fqvk/PcWtXBVYa2uury3kR2TjkUcHyKkf0lhdGq4PkZFRvZb4GeaGOy+RIbO2TqLjiup29cEKPex5TXr4mlRV5v6v5Iyp4epUdoo6Ruvu78lUlu9a3zmAOFHsr6evjOOzPHVcXK0YtRW5fVl/gsHHDptu8n+WOTayixbHDI4IdsgqfaPpO2pSTpxafBFFUg1J6cTNsulzdUAjk9onIKfbHpMa7SpSb5PwFOD246cV4kv+kChxrrDwNhlrIPCcHCAHB94Mr8k0wcU96b8TbzCL6du3IgURvZb4GWuhoOL5GVUb2W+Bnmhi4vkZlRvZb4GeaGLg+RNbp0u2s0+EY4urJ5HkA4JJ9ABMbXatzXiZ0YPpFod7lgWwgCAIAgCAIAgCAIBU9hb8pqGozp76U1BdabX7MrYyBiy9xyVPcbqOeJLKls313EcKilbrLZIiQre6G8S6xtSVdiqWAIhQJivhwlikEl1cq5DHHTGBiSThs2I4T2rkxtXWPVWXSl72BA7NCoY5PM98gcuvWYJXZm3Yjt1t4jrUNg09tNeMq7lCLO8ykAKxIwV8cTKcNniYwltK573h2/8malFpsve5nVErKA5ROM83YDoD4+ERjtXPZStYzbvbbTVVsyo9bV2NVZXYAGrdMZU8JIPIg5B8Z5KOyxGSke7NrKNUul4W4mpe4NywAjqhHnnLj4Rs+rc92tbG/Y4UFmOAASSfAAZJmJ6Q+6u8lWuqaypXThfhKuMNzUMjY9llZSD6zOcHF2ZhCakrompgZiAQW3t4zp7qqU09uossSxwENa4FZUNk2Mo/wAYmcYXV7mLlZ2JTZ+oaytXetqmYZNbFSV59CUJU/UTMWrM9RA7Q3w7K6+saXUWrp+A22V9mwQPWHB4S4ZsAnOAehmap3Sd95ht6tW3Fh0WrS2tLK2DI6h1YeIYZB+BmDVnZmad9SJs3lQJrX4Hxoywccu/w0rb3efkwHPHOZbGq6zza39RLaPUCytHAwHVWAPhxKDj75gzJEBbvbm2xKNLqNSlT9lZbWE4VflxKA7hnK554HKSdHpqzDb5FlkZmQabz0nXHRYbjCcXHy4CwUMagfbCMGx5TPYeztGG2trZJyYGZUtm78pZ2TWae+iq5+zrvbs2RnLFQpKOWTLAgEgCSOlbiRqpfUtjMACScAcyfKRkhU6t+6yEtOn1CaV3CLq2CBCWbhVivFxrWTgBiuOYkvRPdfXkR9IrX4FtkRIVDZm/iW9izaa+qq+3sa7m7NkaziZQpCuWXLIRnHWSula+pEqqaT5lvkRKQext6KdTqL9OgYNSfnEAC0BijlPMK6lSfOZyg0kzCM020TkwMxAEAQBAEAQBAEAQCo7nbj1aRKTbm2+oPh+OxkTjZsmutjwoeE4JAHj5yWpVcm7biKnS2Urk7vBpLbdNbVQ4rsdSgc57gbkxGOeeEnHriYRaTuzOSbVkQmxdzzpNTVbTfY9YpOnsS4qTwLg0hOBFA4TxdfBjM5VNpWaMI03F3TLZIiUid1NlNpdLVQ7BmTiyVzg8VjNyz9KZTltO5jCOzGxqb0bt/LLdMWYrXU9jOFZ62biqKjhdCCCDg9ek9hPZTPJR2mjNuhsVtHp+xYo2HcixQQ1oZshrM9bMcifHAictp3EI7KsZLdksdcmq4hwrp7KSvPJL2o4PljCffPNr1bHuz61z93o2bZqdM9FbivtOFHbxFZYdoF/zFcgZ5c4g9l3E1dWI7YW6zaTUmyu97arKgli2kFuKvAqKlFAwF4lwfMeUylPaVrGMYbLvcs8jJBAKlvjus+rvptVdNYK0sQ16hXZSXZCGAQjmOA/GSwnspojnByaZYNi6ZqqK63FSlF4eGoEIoHJQobmAFxI5O7uZq9tSu67d/W/KNW+nu09deqFYYuju9fBSK8qAwXPU88+EkU42V1uI3CV2095Y9jbOXTUVUJkrUioCep4RjJ9T1kcnd3JErKxWNsbrapn1a6e6laNZg29ojM9RNS1ua+EgHKqOvQySM46X3ojlCWttzLdpaAiKi9FVVHuUYH4SJkqKvTsLXaey1dHdpxRdc157Wt3elrCDYF4WAcE5IzjGfGS7UWtVqRbMk9NxbDIiUoibiXALd8qc6oaj5URkdgbC+HAXh4wDV3Ov5SbpVutoQKk999e4vkhJyi7N3P1fZUaa++j5NTatvDWj9paVtNiqzs2AvEQTgZ5YkzqRu2lqQqnKyTehd76g6srcwwKn3EYMhJikDc/VtQmhtvpbRIUGQjC+yutwyVsc8A+aoLDngdJN0kb7SWpC6cmtl7i9SEmKFsLcBtO2ks41sep7TarNY1bB2Yq9SsSK7FBHMAA8/HnJpVdq5DCls2Ltr1sNTioqthRghbOFYg8JOOZAODiRK19SV7tCo7J3GbS2aWyrU2O1PEli2kFWrsBNwThUEE2YcZJ5iSyq7SaaIo0nGzTLrISY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140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www.cnpq.br/image/image_gallery?uuid=93be9ef0-6f46-4291-86ee-e0246da82a25&amp;groupId=10157&amp;t=13360812618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54493"/>
            <a:ext cx="2199716" cy="9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ernandop\Desktop\CAPES\Logo Capes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7" y="405928"/>
            <a:ext cx="1098329" cy="1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76056" y="4976043"/>
            <a:ext cx="35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Audiência Pública – Senado Federal </a:t>
            </a:r>
          </a:p>
          <a:p>
            <a:pPr algn="ctr"/>
            <a:r>
              <a:rPr lang="pt-BR" sz="1600" dirty="0" smtClean="0"/>
              <a:t>22/9/2015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9" name="CaixaDeTexto 1"/>
          <p:cNvSpPr txBox="1">
            <a:spLocks noChangeArrowheads="1"/>
          </p:cNvSpPr>
          <p:nvPr/>
        </p:nvSpPr>
        <p:spPr bwMode="auto">
          <a:xfrm>
            <a:off x="395536" y="5201349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Incluindo as 26.000 vagas financiadas pela iniciativa privada.</a:t>
            </a:r>
          </a:p>
        </p:txBody>
      </p:sp>
      <p:sp>
        <p:nvSpPr>
          <p:cNvPr id="17441" name="CaixaDeTexto 5"/>
          <p:cNvSpPr txBox="1">
            <a:spLocks noChangeArrowheads="1"/>
          </p:cNvSpPr>
          <p:nvPr/>
        </p:nvSpPr>
        <p:spPr bwMode="auto">
          <a:xfrm>
            <a:off x="323528" y="5643245"/>
            <a:ext cx="34566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>
                <a:latin typeface="Times New Roman" panose="02020603050405020304" pitchFamily="18" charset="0"/>
              </a:rPr>
              <a:t>* Metas revisadas na 7ª Reunião do Comitê Executivo (</a:t>
            </a:r>
            <a:r>
              <a:rPr lang="pt-BR" altLang="pt-BR" sz="1400" i="1" dirty="0" err="1">
                <a:latin typeface="Times New Roman" panose="02020603050405020304" pitchFamily="18" charset="0"/>
              </a:rPr>
              <a:t>ComEx</a:t>
            </a:r>
            <a:r>
              <a:rPr lang="pt-BR" altLang="pt-BR" sz="1400" i="1" dirty="0">
                <a:latin typeface="Times New Roman" panose="02020603050405020304" pitchFamily="18" charset="0"/>
              </a:rPr>
              <a:t>) do Programa Ciência sem  Fronteiras, realizada em 22 de janeiro de 2013.</a:t>
            </a:r>
            <a:endParaRPr lang="pt-BR" alt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2" name="Rectangle 34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720080"/>
          </a:xfrm>
        </p:spPr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>Metas do Programa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33878"/>
              </p:ext>
            </p:extLst>
          </p:nvPr>
        </p:nvGraphicFramePr>
        <p:xfrm>
          <a:off x="395536" y="908722"/>
          <a:ext cx="8352928" cy="416661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001665"/>
                <a:gridCol w="1351263"/>
              </a:tblGrid>
              <a:tr h="4407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 dirty="0" smtClean="0">
                          <a:effectLst/>
                        </a:rPr>
                        <a:t>Modalidade de bolsa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Quant.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>
                          <a:effectLst/>
                        </a:rPr>
                        <a:t>Graduação sanduíche ( um ano de estudo no exterior)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64.000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>
                          <a:effectLst/>
                        </a:rPr>
                        <a:t>Doutorado Sanduíche (um ano de estudo no exterior)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15.000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>
                          <a:effectLst/>
                        </a:rPr>
                        <a:t>Doutorado Pleno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4.500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>
                          <a:effectLst/>
                        </a:rPr>
                        <a:t>Pós-Doutorado 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6.440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>
                          <a:effectLst/>
                        </a:rPr>
                        <a:t>Treinamento de Especialistas no Exterior 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7.060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 dirty="0">
                          <a:effectLst/>
                        </a:rPr>
                        <a:t>Jovens Pesquisadores </a:t>
                      </a:r>
                      <a:r>
                        <a:rPr lang="pt-BR" sz="2300" u="none" strike="noStrike" dirty="0" smtClean="0">
                          <a:effectLst/>
                        </a:rPr>
                        <a:t>(para </a:t>
                      </a:r>
                      <a:r>
                        <a:rPr lang="pt-BR" sz="2300" u="none" strike="noStrike" dirty="0">
                          <a:effectLst/>
                        </a:rPr>
                        <a:t>expatriados e estrangeiros) 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2.000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74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300" u="none" strike="noStrike">
                          <a:effectLst/>
                        </a:rPr>
                        <a:t>Cientistas Visitantes (para expatriados e estrangeiros)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>
                          <a:effectLst/>
                        </a:rPr>
                        <a:t>2.000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54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effectLst/>
                        </a:rPr>
                        <a:t> Total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u="none" strike="noStrike" dirty="0">
                          <a:effectLst/>
                        </a:rPr>
                        <a:t>101.000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Resultados alcançados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 txBox="1">
            <a:spLocks/>
          </p:cNvSpPr>
          <p:nvPr/>
        </p:nvSpPr>
        <p:spPr bwMode="auto">
          <a:xfrm>
            <a:off x="0" y="11663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chemeClr val="tx2"/>
                </a:solidFill>
              </a:rPr>
              <a:t>Bolsas do CsF concedidas por ano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59301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Fonte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: CAPES/CNPq</a:t>
            </a:r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; </a:t>
            </a:r>
            <a:endParaRPr lang="pt-BR" sz="1400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Data </a:t>
            </a:r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de atualização: 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19/12/2014</a:t>
            </a:r>
            <a:endParaRPr lang="pt-BR" sz="1600" dirty="0">
              <a:solidFill>
                <a:srgbClr val="000000"/>
              </a:solidFill>
              <a:latin typeface="Times New Roman"/>
              <a:ea typeface="ヒラギノ角ゴ Pro W3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53404"/>
              </p:ext>
            </p:extLst>
          </p:nvPr>
        </p:nvGraphicFramePr>
        <p:xfrm>
          <a:off x="215516" y="1196752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 txBox="1">
            <a:spLocks/>
          </p:cNvSpPr>
          <p:nvPr/>
        </p:nvSpPr>
        <p:spPr bwMode="auto">
          <a:xfrm>
            <a:off x="0" y="116632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chemeClr val="tx2"/>
                </a:solidFill>
              </a:rPr>
              <a:t>Bolsas </a:t>
            </a:r>
            <a:r>
              <a:rPr lang="pt-BR" altLang="pt-BR" sz="3200" b="1" dirty="0">
                <a:solidFill>
                  <a:schemeClr val="tx2"/>
                </a:solidFill>
              </a:rPr>
              <a:t>Concedidas CSF por </a:t>
            </a:r>
            <a:r>
              <a:rPr lang="pt-BR" altLang="pt-BR" sz="3200" b="1" dirty="0" smtClean="0">
                <a:solidFill>
                  <a:schemeClr val="tx2"/>
                </a:solidFill>
              </a:rPr>
              <a:t>Modalidade</a:t>
            </a:r>
          </a:p>
          <a:p>
            <a:pPr eaLnBrk="1" hangingPunct="1"/>
            <a:r>
              <a:rPr lang="pt-BR" altLang="pt-BR" sz="2400" b="1" dirty="0" smtClean="0">
                <a:solidFill>
                  <a:schemeClr val="tx2"/>
                </a:solidFill>
              </a:rPr>
              <a:t>(2011-2014)</a:t>
            </a:r>
            <a:r>
              <a:rPr lang="pt-BR" altLang="pt-BR" sz="32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504" y="59492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Fonte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: CAPES/CNPq</a:t>
            </a:r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; </a:t>
            </a:r>
            <a:endParaRPr lang="pt-BR" sz="1400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Data </a:t>
            </a:r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de atualização: 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19/12/2014</a:t>
            </a:r>
            <a:endParaRPr lang="pt-BR" sz="1600" dirty="0">
              <a:solidFill>
                <a:srgbClr val="000000"/>
              </a:solidFill>
              <a:latin typeface="Times New Roman"/>
              <a:ea typeface="ヒラギノ角ゴ Pro W3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400618"/>
              </p:ext>
            </p:extLst>
          </p:nvPr>
        </p:nvGraphicFramePr>
        <p:xfrm>
          <a:off x="107504" y="1124744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1"/>
          <p:cNvSpPr txBox="1"/>
          <p:nvPr/>
        </p:nvSpPr>
        <p:spPr>
          <a:xfrm>
            <a:off x="5775003" y="5157192"/>
            <a:ext cx="3060340" cy="670932"/>
          </a:xfrm>
          <a:prstGeom prst="rect">
            <a:avLst/>
          </a:prstGeom>
          <a:noFill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Total: 101.446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/>
          </p:cNvSpPr>
          <p:nvPr/>
        </p:nvSpPr>
        <p:spPr bwMode="auto">
          <a:xfrm>
            <a:off x="0" y="44624"/>
            <a:ext cx="914400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chemeClr val="tx2"/>
                </a:solidFill>
              </a:rPr>
              <a:t>Concessão de bolsas por área prioritária </a:t>
            </a:r>
          </a:p>
          <a:p>
            <a:pPr eaLnBrk="1" hangingPunct="1"/>
            <a:r>
              <a:rPr lang="pt-BR" altLang="pt-BR" sz="2400" b="1" dirty="0" smtClean="0">
                <a:solidFill>
                  <a:schemeClr val="tx2"/>
                </a:solidFill>
              </a:rPr>
              <a:t>(2011-2014)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08241"/>
              </p:ext>
            </p:extLst>
          </p:nvPr>
        </p:nvGraphicFramePr>
        <p:xfrm>
          <a:off x="107504" y="872952"/>
          <a:ext cx="8928992" cy="525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9512" y="586856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Fonte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: CAPES/CNPq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Data </a:t>
            </a:r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de atualização: 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19/12/2014</a:t>
            </a:r>
            <a:endParaRPr lang="pt-BR" dirty="0">
              <a:solidFill>
                <a:srgbClr val="000000"/>
              </a:solidFill>
              <a:latin typeface="Times New Roman"/>
              <a:ea typeface="ヒラギノ角ゴ Pro W3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215516" y="5350356"/>
            <a:ext cx="3060340" cy="526916"/>
          </a:xfrm>
          <a:prstGeom prst="rect">
            <a:avLst/>
          </a:prstGeom>
          <a:noFill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chemeClr val="tx1"/>
                </a:solidFill>
              </a:rPr>
              <a:t>Total: 101.446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350709"/>
              </p:ext>
            </p:extLst>
          </p:nvPr>
        </p:nvGraphicFramePr>
        <p:xfrm>
          <a:off x="215516" y="908720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7504" y="60212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Fonte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: CAPES/CNPq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Data </a:t>
            </a:r>
            <a:r>
              <a:rPr lang="pt-BR" sz="1400" dirty="0">
                <a:solidFill>
                  <a:srgbClr val="000000"/>
                </a:solidFill>
                <a:latin typeface="Calibri"/>
                <a:ea typeface="Times New Roman"/>
              </a:rPr>
              <a:t>de atualização: </a:t>
            </a:r>
            <a:r>
              <a:rPr lang="pt-BR" sz="1400" dirty="0" smtClean="0">
                <a:solidFill>
                  <a:srgbClr val="000000"/>
                </a:solidFill>
                <a:latin typeface="Calibri"/>
                <a:ea typeface="Times New Roman"/>
              </a:rPr>
              <a:t>19/12/2014</a:t>
            </a:r>
            <a:endParaRPr lang="pt-BR" dirty="0">
              <a:solidFill>
                <a:srgbClr val="000000"/>
              </a:solidFill>
              <a:latin typeface="Times New Roman"/>
              <a:ea typeface="ヒラギノ角ゴ Pro W3"/>
            </a:endParaRPr>
          </a:p>
        </p:txBody>
      </p:sp>
      <p:sp>
        <p:nvSpPr>
          <p:cNvPr id="7" name="Rectangle 50"/>
          <p:cNvSpPr txBox="1">
            <a:spLocks/>
          </p:cNvSpPr>
          <p:nvPr/>
        </p:nvSpPr>
        <p:spPr bwMode="auto">
          <a:xfrm>
            <a:off x="0" y="80392"/>
            <a:ext cx="914400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>Concessão por país de destino</a:t>
            </a:r>
          </a:p>
          <a:p>
            <a:pPr eaLnBrk="1" hangingPunct="1"/>
            <a:r>
              <a:rPr lang="pt-BR" altLang="pt-BR" sz="2400" b="1" dirty="0" smtClean="0">
                <a:solidFill>
                  <a:schemeClr val="tx2"/>
                </a:solidFill>
              </a:rPr>
              <a:t>(2011-2014)</a:t>
            </a:r>
            <a:endParaRPr lang="pt-BR" altLang="pt-BR" sz="3200" b="1" dirty="0" smtClean="0">
              <a:solidFill>
                <a:schemeClr val="tx2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5616116" y="1029876"/>
            <a:ext cx="3060340" cy="526916"/>
          </a:xfrm>
          <a:prstGeom prst="rect">
            <a:avLst/>
          </a:prstGeom>
          <a:noFill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dirty="0" smtClean="0">
                <a:solidFill>
                  <a:schemeClr val="tx1"/>
                </a:solidFill>
              </a:rPr>
              <a:t>Total: 101.446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Participação do CsF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2" name="Rectangle 34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8784976" cy="1080120"/>
          </a:xfrm>
        </p:spPr>
        <p:txBody>
          <a:bodyPr/>
          <a:lstStyle/>
          <a:p>
            <a:pPr eaLnBrk="1" hangingPunct="1"/>
            <a:r>
              <a:rPr lang="pt-BR" altLang="pt-BR" sz="3200" b="1" dirty="0" smtClean="0">
                <a:solidFill>
                  <a:schemeClr val="tx2"/>
                </a:solidFill>
              </a:rPr>
              <a:t>Participação dos bolsistas do CsF no universo dos alunos matriculados no Brasil</a:t>
            </a:r>
            <a:endParaRPr lang="pt-BR" altLang="pt-BR" sz="3200" b="1" dirty="0" smtClean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5499809"/>
            <a:ext cx="4009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Fontes: Capes, CNPq e </a:t>
            </a:r>
            <a:r>
              <a:rPr lang="pt-BR" sz="1400" dirty="0" smtClean="0"/>
              <a:t>INEP</a:t>
            </a:r>
            <a:endParaRPr lang="pt-BR" sz="1400" dirty="0" smtClean="0"/>
          </a:p>
          <a:p>
            <a:r>
              <a:rPr lang="pt-BR" sz="1400" dirty="0" smtClean="0"/>
              <a:t>1- Participação da graduação com base no Censo da Educação Superior 2013.</a:t>
            </a:r>
          </a:p>
          <a:p>
            <a:r>
              <a:rPr lang="pt-BR" sz="1400" dirty="0" smtClean="0"/>
              <a:t>2 – Os dados da Pós-graduação do CsF excluem as modalidades BJT e PVE.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1247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Graduação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32040" y="11525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Pós-Graduação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428705"/>
              </p:ext>
            </p:extLst>
          </p:nvPr>
        </p:nvGraphicFramePr>
        <p:xfrm>
          <a:off x="89294" y="1294397"/>
          <a:ext cx="4354388" cy="407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24808"/>
              </p:ext>
            </p:extLst>
          </p:nvPr>
        </p:nvGraphicFramePr>
        <p:xfrm>
          <a:off x="4610100" y="1293329"/>
          <a:ext cx="4354388" cy="407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15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Distribuição Regional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/>
          <p:cNvSpPr txBox="1">
            <a:spLocks/>
          </p:cNvSpPr>
          <p:nvPr/>
        </p:nvSpPr>
        <p:spPr bwMode="auto">
          <a:xfrm>
            <a:off x="0" y="11663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>Bolsas Implementadas por região</a:t>
            </a:r>
          </a:p>
          <a:p>
            <a:pPr eaLnBrk="1" hangingPunct="1"/>
            <a:r>
              <a:rPr lang="pt-BR" altLang="pt-BR" sz="2800" b="1" dirty="0" smtClean="0">
                <a:solidFill>
                  <a:srgbClr val="C00000"/>
                </a:solidFill>
              </a:rPr>
              <a:t>Graduação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1733270"/>
            <a:ext cx="4596722" cy="205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09120"/>
            <a:ext cx="4536504" cy="19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5753"/>
            <a:ext cx="4376734" cy="1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31439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Implementadas Total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098558"/>
            <a:ext cx="416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Implementadas por 100.000 estudantes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09613" y="1318211"/>
            <a:ext cx="416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Implementadas por 100.000 habitantes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9744" y="550055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Dados de julho/15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55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0" y="2606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tx2"/>
                </a:solidFill>
                <a:latin typeface="+mj-lt"/>
              </a:rPr>
              <a:t>Tópicos</a:t>
            </a:r>
            <a:endParaRPr lang="pt-BR" altLang="pt-BR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112474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Histórico do Programa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+mn-lt"/>
              </a:rPr>
              <a:t>Resultados Alcançados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Participação </a:t>
            </a:r>
            <a:r>
              <a:rPr lang="pt-BR" sz="2800" dirty="0">
                <a:solidFill>
                  <a:schemeClr val="tx2"/>
                </a:solidFill>
              </a:rPr>
              <a:t>do </a:t>
            </a:r>
            <a:r>
              <a:rPr lang="pt-BR" sz="2800" dirty="0" smtClean="0">
                <a:solidFill>
                  <a:schemeClr val="tx2"/>
                </a:solidFill>
              </a:rPr>
              <a:t>CsF no universo de alunos do ensino superior.</a:t>
            </a:r>
            <a:endParaRPr lang="pt-BR" sz="2800" dirty="0">
              <a:solidFill>
                <a:schemeClr val="tx2"/>
              </a:solidFill>
              <a:latin typeface="+mn-lt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Distribuição regional das bolsas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Impacto na pós-graduação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+mn-lt"/>
              </a:rPr>
              <a:t>Empreendedorismo</a:t>
            </a:r>
            <a:endParaRPr lang="pt-BR" sz="2800" dirty="0">
              <a:solidFill>
                <a:schemeClr val="tx2"/>
              </a:solidFill>
              <a:latin typeface="+mn-lt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Internacionalização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Iniciativas de Avaliação do Programa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Aproveitamento de Egressos </a:t>
            </a:r>
          </a:p>
        </p:txBody>
      </p:sp>
    </p:spTree>
    <p:extLst>
      <p:ext uri="{BB962C8B-B14F-4D97-AF65-F5344CB8AC3E}">
        <p14:creationId xmlns:p14="http://schemas.microsoft.com/office/powerpoint/2010/main" val="35432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/>
          <p:cNvSpPr txBox="1">
            <a:spLocks/>
          </p:cNvSpPr>
          <p:nvPr/>
        </p:nvSpPr>
        <p:spPr bwMode="auto">
          <a:xfrm>
            <a:off x="0" y="11663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>Bolsas Implementadas por região</a:t>
            </a:r>
          </a:p>
          <a:p>
            <a:pPr eaLnBrk="1" hangingPunct="1"/>
            <a:r>
              <a:rPr lang="pt-BR" altLang="pt-BR" sz="2800" b="1" dirty="0" smtClean="0">
                <a:solidFill>
                  <a:srgbClr val="C00000"/>
                </a:solidFill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1560" y="131439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Implementadas Total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098558"/>
            <a:ext cx="416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Implementadas por 100.000 estudantes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09613" y="1318211"/>
            <a:ext cx="416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Implementadas por 100.000 habitantes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54882"/>
            <a:ext cx="4752528" cy="21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653136"/>
            <a:ext cx="4680520" cy="21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14" y="1916832"/>
            <a:ext cx="4168080" cy="19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839744" y="550055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Dados de julho/15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30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Impacto na pós-graduação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Impacto do CsF na pós-graduação</a:t>
            </a:r>
            <a:endParaRPr lang="pt-BR" sz="32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842804"/>
              </p:ext>
            </p:extLst>
          </p:nvPr>
        </p:nvGraphicFramePr>
        <p:xfrm>
          <a:off x="187922" y="1200294"/>
          <a:ext cx="4069922" cy="460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530273"/>
              </p:ext>
            </p:extLst>
          </p:nvPr>
        </p:nvGraphicFramePr>
        <p:xfrm>
          <a:off x="4550835" y="980728"/>
          <a:ext cx="4536504" cy="459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4503" y="105273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Percentual dos bolsistas de graduação sanduíche (2011) que ingressaram na pós-graduação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99992" y="12230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Modalidade de pós-graduação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7504" y="5970766"/>
            <a:ext cx="396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Fontes: Capes, CNPq, Plataforma Sucupira e INEP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767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Ingresso </a:t>
            </a:r>
            <a:r>
              <a:rPr lang="pt-BR" sz="2800" b="1" dirty="0">
                <a:solidFill>
                  <a:schemeClr val="tx2"/>
                </a:solidFill>
              </a:rPr>
              <a:t>na </a:t>
            </a:r>
            <a:r>
              <a:rPr lang="pt-BR" sz="2800" b="1" dirty="0" smtClean="0">
                <a:solidFill>
                  <a:schemeClr val="tx2"/>
                </a:solidFill>
              </a:rPr>
              <a:t>PG - Comparação </a:t>
            </a:r>
            <a:r>
              <a:rPr lang="pt-BR" sz="2800" b="1" dirty="0">
                <a:solidFill>
                  <a:schemeClr val="tx2"/>
                </a:solidFill>
              </a:rPr>
              <a:t>dos bolsistas de graduação </a:t>
            </a:r>
            <a:r>
              <a:rPr lang="pt-BR" sz="2800" b="1" dirty="0" smtClean="0">
                <a:solidFill>
                  <a:schemeClr val="tx2"/>
                </a:solidFill>
              </a:rPr>
              <a:t>sanduíche com os graduandos de áreas do CsF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496" y="594056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Fontes: Capes, CNPq, Plataforma Sucupira e INEP</a:t>
            </a:r>
          </a:p>
          <a:p>
            <a:r>
              <a:rPr lang="pt-BR" sz="1600" dirty="0" smtClean="0"/>
              <a:t>*Bolsas concedidas em 2011</a:t>
            </a:r>
            <a:endParaRPr lang="pt-BR" sz="16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63843"/>
              </p:ext>
            </p:extLst>
          </p:nvPr>
        </p:nvGraphicFramePr>
        <p:xfrm>
          <a:off x="251520" y="998731"/>
          <a:ext cx="8640960" cy="48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2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Comparação alunos CsF X Não CsF por conceito de Programa de </a:t>
            </a:r>
            <a:r>
              <a:rPr lang="pt-BR" sz="2800" b="1" dirty="0" smtClean="0">
                <a:solidFill>
                  <a:schemeClr val="tx2"/>
                </a:solidFill>
              </a:rPr>
              <a:t>Pós-graduação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496" y="5940569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Fontes: Capes, CNPq, Plataforma </a:t>
            </a:r>
            <a:r>
              <a:rPr lang="pt-BR" sz="1600" dirty="0" smtClean="0"/>
              <a:t>Sucupira</a:t>
            </a:r>
            <a:endParaRPr lang="pt-BR" sz="1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107660"/>
              </p:ext>
            </p:extLst>
          </p:nvPr>
        </p:nvGraphicFramePr>
        <p:xfrm>
          <a:off x="611560" y="998731"/>
          <a:ext cx="8208912" cy="466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5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b="1" dirty="0" smtClean="0">
                <a:solidFill>
                  <a:schemeClr val="bg1"/>
                </a:solidFill>
              </a:rPr>
              <a:t>Empreendedorismo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tângulo 4"/>
          <p:cNvSpPr>
            <a:spLocks noChangeArrowheads="1"/>
          </p:cNvSpPr>
          <p:nvPr/>
        </p:nvSpPr>
        <p:spPr bwMode="auto">
          <a:xfrm>
            <a:off x="4427984" y="2708920"/>
            <a:ext cx="424847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Fundador da revista </a:t>
            </a:r>
            <a:r>
              <a:rPr lang="pt-BR" altLang="pt-BR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Polyteck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Polyteck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é um projeto de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científica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busca complementar a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estudantes brasileiros. Objetiva formar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universitários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criativos e inovadores, dispostos a encontrar novas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soluções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velhos problemas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13314" name="Picture 2" descr="http://www.polyteck.com.br/polyteck/wp-content/uploads/2013/12/DSC04066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6" y="332656"/>
            <a:ext cx="3528800" cy="35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3491557" y="549088"/>
            <a:ext cx="5112891" cy="1908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André Sionek </a:t>
            </a:r>
            <a:endParaRPr lang="de-DE" altLang="pt-B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DE" altLang="pt-B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endParaRPr lang="de-DE" alt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lang="de-DE" alt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do Paraná – </a:t>
            </a:r>
            <a:r>
              <a:rPr lang="de-DE" alt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UFPR</a:t>
            </a:r>
            <a:endParaRPr lang="de-DE" alt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de-DE" alt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Pennsylvania - </a:t>
            </a:r>
            <a:r>
              <a:rPr lang="de-DE" alt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Agosto/12 – Maio/13</a:t>
            </a:r>
            <a:endParaRPr lang="pt-BR" alt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www.polyteck.com.br/blog/wp-content/uploads/2015/05/Logo-Polyteck-453x1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1" y="5002582"/>
            <a:ext cx="2758293" cy="7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aixaDeTexto 15"/>
          <p:cNvSpPr txBox="1">
            <a:spLocks noChangeArrowheads="1"/>
          </p:cNvSpPr>
          <p:nvPr/>
        </p:nvSpPr>
        <p:spPr bwMode="auto">
          <a:xfrm>
            <a:off x="323528" y="4077072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www.polyteck.com.br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Retângulo 20"/>
          <p:cNvSpPr>
            <a:spLocks noChangeArrowheads="1"/>
          </p:cNvSpPr>
          <p:nvPr/>
        </p:nvSpPr>
        <p:spPr bwMode="auto">
          <a:xfrm>
            <a:off x="3779912" y="1514673"/>
            <a:ext cx="49323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Criada em 2013, a </a:t>
            </a:r>
            <a:r>
              <a:rPr lang="pt-BR" altLang="pt-BR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Polyteck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revista 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distribuição gratuita (online e impressa)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ciência 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voltada ao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público 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universitário.</a:t>
            </a:r>
            <a:endParaRPr lang="en-GB" altLang="pt-BR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Retângulo 23"/>
          <p:cNvSpPr>
            <a:spLocks noChangeArrowheads="1"/>
          </p:cNvSpPr>
          <p:nvPr/>
        </p:nvSpPr>
        <p:spPr bwMode="auto">
          <a:xfrm>
            <a:off x="251520" y="4437112"/>
            <a:ext cx="82089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+300 mil acessos ao site;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+10.000 leitores da revista online;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12 edições bimestrais, foram distribuídos cerca de 120 mil exemplares em mais de 40 universidades brasileiras.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649944" cy="35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polyteck.com.br/blog/wp-content/uploads/2015/05/Logo-Polyteck-453x1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918"/>
            <a:ext cx="3337433" cy="8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85" y="3194471"/>
            <a:ext cx="4023331" cy="20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148065" y="2924944"/>
            <a:ext cx="381642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pt-BR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pt-BR" altLang="pt-BR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uma rede mundial de laboratórios de fabricação digital criada pelo MIT com o objetivo de facilitar a prototipagem de ideias, 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visando a </a:t>
            </a:r>
            <a:r>
              <a:rPr lang="pt-BR" altLang="pt-BR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 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altLang="pt-BR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invenção. 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Brasília </a:t>
            </a:r>
            <a:r>
              <a:rPr lang="pt-BR" altLang="pt-BR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foi inaugurado por três ex-bolsistas do CsF. Funciona como um centro de pesquisa e produção, oferecendo máquinas, ferramentas e tecnologias digitais para elaborar protótipos, construir equipamentos e realizar experimentos sem depender da escala industrial.</a:t>
            </a:r>
          </a:p>
        </p:txBody>
      </p:sp>
      <p:sp>
        <p:nvSpPr>
          <p:cNvPr id="4104" name="CaixaDeTexto 11"/>
          <p:cNvSpPr txBox="1">
            <a:spLocks noChangeArrowheads="1"/>
          </p:cNvSpPr>
          <p:nvPr/>
        </p:nvSpPr>
        <p:spPr bwMode="auto">
          <a:xfrm>
            <a:off x="313697" y="2924944"/>
            <a:ext cx="3602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http://www.brasiliafablab.com.br/</a:t>
            </a:r>
          </a:p>
        </p:txBody>
      </p:sp>
      <p:pic>
        <p:nvPicPr>
          <p:cNvPr id="4105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429000"/>
            <a:ext cx="4716016" cy="31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brasiliafablab.com.br/wp-content/uploads/2015/01/logo_reti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888"/>
            <a:ext cx="1688976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313697" y="2106446"/>
            <a:ext cx="388704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pt-B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Brasília Fab Lab</a:t>
            </a:r>
          </a:p>
        </p:txBody>
      </p:sp>
    </p:spTree>
    <p:extLst>
      <p:ext uri="{BB962C8B-B14F-4D97-AF65-F5344CB8AC3E}">
        <p14:creationId xmlns:p14="http://schemas.microsoft.com/office/powerpoint/2010/main" val="25955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0"/>
            <a:ext cx="5078408" cy="68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917204" y="260648"/>
            <a:ext cx="5183188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de Paula Lopes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lang="de-DE" alt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Tecnológico de Aeronáutica - </a:t>
            </a:r>
            <a:r>
              <a:rPr lang="de-DE" alt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endParaRPr lang="de-DE" alt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 </a:t>
            </a:r>
            <a:r>
              <a:rPr lang="de-DE" alt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Technology </a:t>
            </a:r>
            <a:r>
              <a:rPr lang="de-DE" alt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EUA</a:t>
            </a:r>
            <a:endParaRPr lang="de-DE" alt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Jan/12 – Jul/13</a:t>
            </a:r>
            <a:endParaRPr lang="pt-BR" alt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92080" y="2204864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Lunabotics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de aeronave para a DARPA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 materiais para impressoras 3D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Fundador da companhia 3D Lopes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:\Users\Daniel\Downloads\nova logo 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14201" r="18027" b="18265"/>
          <a:stretch>
            <a:fillRect/>
          </a:stretch>
        </p:blipFill>
        <p:spPr bwMode="auto">
          <a:xfrm>
            <a:off x="6156177" y="5157192"/>
            <a:ext cx="2016223" cy="138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Histórico do Programa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b="1" dirty="0" smtClean="0">
                <a:solidFill>
                  <a:schemeClr val="bg1"/>
                </a:solidFill>
              </a:rPr>
              <a:t>Internacionalização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Programa Professor Visitante do Exterior (PVE)</a:t>
            </a:r>
            <a:endParaRPr lang="pt-BR" sz="32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168291"/>
            <a:ext cx="83529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Tem como objetivo incentivar </a:t>
            </a:r>
            <a:r>
              <a:rPr lang="pt-BR" sz="25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realização de visitas de curta, média e longa duração de professores e pesquisadores atuantes no exterior a Instituições de Ensino Superior e institutos e centros de pesquisas e desenvolvimento públicos brasileiros, em todas as áreas de conhecimento, cuja formação e experiência profissional representem uma contribuição inovadora para a pós-graduação brasileira</a:t>
            </a:r>
            <a:r>
              <a:rPr lang="pt-BR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5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 programa financia bolsa de estudos e de pesquisa, passagens aéreas e auxílio instalação.</a:t>
            </a:r>
          </a:p>
        </p:txBody>
      </p:sp>
    </p:spTree>
    <p:extLst>
      <p:ext uri="{BB962C8B-B14F-4D97-AF65-F5344CB8AC3E}">
        <p14:creationId xmlns:p14="http://schemas.microsoft.com/office/powerpoint/2010/main" val="20138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Bolsa Jovens Talentos (BJT)</a:t>
            </a:r>
            <a:endParaRPr lang="pt-BR" sz="32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124744"/>
            <a:ext cx="83529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Tem como objetivo atrair jovens pesquisadores, brasileiros e estrangeiros, em atuação no exterior para atuar temporariamente em IES brasileiras. Para se candidatar ao programa, o pesquisador deve preencher os seguintes requisitos:</a:t>
            </a:r>
          </a:p>
          <a:p>
            <a:pPr algn="just"/>
            <a:endParaRPr lang="pt-BR" sz="25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3" indent="-457200" algn="just"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  <a:latin typeface="+mj-lt"/>
              </a:rPr>
              <a:t>Ter destacada produção científica e/ou tecnológica nas áreas contempladas </a:t>
            </a: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pelo CsF;</a:t>
            </a:r>
          </a:p>
          <a:p>
            <a:pPr marL="914400" lvl="3" indent="-457200" algn="just">
              <a:buFont typeface="Wingdings" panose="05000000000000000000" pitchFamily="2" charset="2"/>
              <a:buChar char="ü"/>
            </a:pP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Ter </a:t>
            </a:r>
            <a:r>
              <a:rPr lang="pt-BR" sz="2500" dirty="0">
                <a:solidFill>
                  <a:schemeClr val="tx2"/>
                </a:solidFill>
                <a:latin typeface="+mj-lt"/>
              </a:rPr>
              <a:t>título de </a:t>
            </a: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doutor;</a:t>
            </a:r>
          </a:p>
          <a:p>
            <a:pPr marL="914400" lvl="3" indent="-457200" algn="just">
              <a:buFont typeface="Wingdings" panose="05000000000000000000" pitchFamily="2" charset="2"/>
              <a:buChar char="ü"/>
            </a:pP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Residir </a:t>
            </a:r>
            <a:r>
              <a:rPr lang="pt-BR" sz="2500" dirty="0">
                <a:solidFill>
                  <a:schemeClr val="tx2"/>
                </a:solidFill>
                <a:latin typeface="+mj-lt"/>
              </a:rPr>
              <a:t>no </a:t>
            </a: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exterior;</a:t>
            </a:r>
          </a:p>
          <a:p>
            <a:pPr marL="914400" lvl="3" indent="-457200" algn="just">
              <a:buFont typeface="Wingdings" panose="05000000000000000000" pitchFamily="2" charset="2"/>
              <a:buChar char="ü"/>
            </a:pP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Ser </a:t>
            </a:r>
            <a:r>
              <a:rPr lang="pt-BR" sz="2500" dirty="0">
                <a:solidFill>
                  <a:schemeClr val="tx2"/>
                </a:solidFill>
                <a:latin typeface="+mj-lt"/>
              </a:rPr>
              <a:t>recomendado pelo Comitê Julgador e aprovado pela Presidência da </a:t>
            </a:r>
            <a:r>
              <a:rPr lang="pt-BR" sz="2500" dirty="0" smtClean="0">
                <a:solidFill>
                  <a:schemeClr val="tx2"/>
                </a:solidFill>
                <a:latin typeface="+mj-lt"/>
              </a:rPr>
              <a:t>CAPES</a:t>
            </a:r>
            <a:r>
              <a:rPr lang="pt-BR" sz="2500" dirty="0">
                <a:solidFill>
                  <a:schemeClr val="tx2"/>
                </a:solidFill>
                <a:latin typeface="+mj-lt"/>
              </a:rPr>
              <a:t>.</a:t>
            </a:r>
            <a:endParaRPr lang="pt-BR" sz="25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b="1" dirty="0" smtClean="0">
                <a:solidFill>
                  <a:schemeClr val="bg1"/>
                </a:solidFill>
              </a:rPr>
              <a:t>Iniciativas de avaliação do programa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Iniciativas </a:t>
            </a:r>
            <a:r>
              <a:rPr lang="pt-BR" altLang="pt-BR" sz="3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 avaliação do programa</a:t>
            </a:r>
            <a:endParaRPr lang="pt-BR" sz="32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340769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CGEE: Proposta de Avaliação Metodológica dos Resultados do CsF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cs typeface="Times New Roman" panose="02020603050405020304" pitchFamily="18" charset="0"/>
              </a:rPr>
              <a:t>Uwe </a:t>
            </a:r>
            <a:r>
              <a:rPr lang="pt-BR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Branderburg</a:t>
            </a:r>
            <a:r>
              <a:rPr lang="pt-BR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(Pesquisador Alemão): Proposta de Avaliação do CsF – Benchmarking com Programa Erasmus (foco – empreendedorismo)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cs typeface="Times New Roman" panose="02020603050405020304" pitchFamily="18" charset="0"/>
              </a:rPr>
              <a:t>CAPES/CNPq: Avaliação </a:t>
            </a:r>
            <a:r>
              <a:rPr lang="pt-BR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quali</a:t>
            </a:r>
            <a:r>
              <a:rPr lang="pt-BR" sz="2400" dirty="0">
                <a:solidFill>
                  <a:schemeClr val="tx2"/>
                </a:solidFill>
                <a:cs typeface="Times New Roman" panose="02020603050405020304" pitchFamily="18" charset="0"/>
              </a:rPr>
              <a:t>-quantitativa do Programa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6512" y="2564904"/>
            <a:ext cx="9180512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b="1" dirty="0" smtClean="0">
                <a:solidFill>
                  <a:schemeClr val="bg1"/>
                </a:solidFill>
              </a:rPr>
              <a:t>Aproveitamento de Egressos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3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Aproveitamento de Egressos</a:t>
            </a:r>
            <a:endParaRPr lang="pt-BR" sz="32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340769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i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Placement</a:t>
            </a:r>
            <a:r>
              <a:rPr lang="pt-BR" sz="2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Reverso;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Rondon Moderno;</a:t>
            </a:r>
            <a:endParaRPr lang="pt-BR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Portal de Estágios e Empregos;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Portal de Colaboração (bolsistas e ex-bolsistas) – networking.</a:t>
            </a:r>
            <a:endParaRPr lang="pt-BR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endParaRPr lang="en-US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6" descr="data:image/jpeg;base64,/9j/4AAQSkZJRgABAQAAAQABAAD/2wCEAAkGBxMTEhUUEhQVExUXFhUVGBUYGBkVHRMbFxIXGBcYGhgYHSggGRopHBQXIjEhKC0rLi4uGB8zODQtNygtLisBCgoKDg0OGxAQGy8mICYrODQsLy80NC8wNCwsLzQvLC80NCwtLCwsLTQ0LywsLCwuLDQsNCwsLCwsLSwsLCwsLP/AABEIAKIBNwMBEQACEQEDEQH/xAAcAAEAAgMBAQEAAAAAAAAAAAAABQYDBAcCCAH/xABCEAACAgEBBQUDCAcIAgMAAAABAgADEQQFBhIhMRMiQVFhUnGRFDJygZKhsdEHFSMkU7LBMzRCYnOCs+GT0hYX4v/EABsBAQACAwEBAAAAAAAAAAAAAAADBQIEBgEH/8QAOxEAAgECAwQGCQIGAgMAAAAAAAECAxEEBSESMUFRE2FxobHRFCIyNIGRweHwFlIVJDNCcvEjYgZTgv/aAAwDAQACEQMRAD8A7j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rFe+9D39jVVqrV7TsjqK6HelX4uEqbB5HkSAQPEwCzwCq7V390tFtlZTUWinlfbVS9temwoY9o69CAckDOPHoYBZdLqFsRbK2Do6hlYHIZWGQQfEEGAaI27T8ps0pJW2uldQeLADVlipdTnmAwwfLlAMmw9qpqqK76gwSwcS8Y4SRkgHHkcZHoRAI/be9dWmvXTmrUXWtX2oWmo24QPwEnh6c8fEQCY0Op7WtLOF041DcNilHXI6Mp5qfSAQW3N86dNeaGq1Nritbm7GlrgiMzKGYr0GUMAm9ma+u+qu6luOuxQ6NzGQwyOR5j3GAaF282nTWroXbhvertkBGA44mGAfFu4xx5CAbGw9r16qkXVcXAWsXvDBzXYyNy+kpgGtvFvJTo+zFgssstLCqipDZZaVGW4UHgBzJOAIBk3e3gp1iM1XGrI3BZVYhrsqbGeF0bmDg+6ASsAQCr6Lfim23sq9PrG/atSbRp3NQZbCjE2juhQQcnwgFogFY3f32q1hr7GjV8FnFw3NQy1d0MSTZ0A7pHvwIBZL7Qqsx6KCx9wGTAKzsXfzS6h6lC6inthmlrqXqS/u8WK3I4WOOfXn4QC0wCs7I30q1DqtVGrKs7oLuwbsgUZlbNmcAAqRnzgFmgFT2L+kHS6l6lVNTWLziqy2h0rtbhJ4Vs+aThT4+EAtkAhdPvRp31tmhUt29dYsbl3cd3KhvFgHQkeTD1wBNQCP2NtivUiw1cWKrraG4hjv1NwtjzGfGASEAQBAEAQBAEAQBAEA5gNy9fXQmipataarmenVLqbqnSt9R2rpZSi4tfBZebY5+B5wDp8AoX6h2hpjrKtINNbTq7rbxZa7I2na8ftAyKhFig815g+cAtu72yxpdLTpwxYVVpXxHlxcKgZx4Z8oBXP0h7q3azsm0rrVZizT3MeWdNeuLQORywIUge+AW3SaZaq0rrAVEVUVR0VVACgegAEAo++262o1Gur1FdSXVrpjSVOpt0hDG3jzxUgkjA6dOfpALnslHWmtbFCMEVSgc2hcDGONgC/TqeZgFM3t3L1Oq1Woup1D6bi0aU1tXYU4rFssbhsAHOshgMg55mAW7d7R9jpaauzWngrROzVi6pwqAQGPNh6nmfHnAK3vFuYdXrLLXIRfk1KU2j+0ovp1Fti2KMcscY8efMQCQ/R7sa7SaGujUlWuVrmcocqTZe75HIeDeUA8bzbH1J1Wn1mk7J7KUtqam1ii2pbwk8LqDwOCg8DkH05gN0th3VXavV6rsxfq2qLV1EslSU1lK14mALNgkk4A8oBZ4AgFP3R3NGnZ7bTZ2p1GptULfb2fDba5XNXEEzwtz5dYBcIBzX9HW6Wq0JpW3T191XV7hrb35HiOV0zL2Y54HLHiYB0PW1Fq3UdWRlHvKkCAUHZW62usr2fRql09NGhem3NdjW2X2UJw19UVa15knmT4QDosA5vubunqtLerWUIQLbmNw1t/JbHcj924ezJAfHv59YB0iAcz3V3B1GmfZ722NetCuLKHuY10WEEJdQuACQGKkN04sjnAOlOTg4GTjkOmfTPhAOa6HcTXVNTq/lKvqV1LamynhQVk3kLqEW3h4yOzAABOO4vIYEA6ZAKVuzs/aGltuTsKHot1l9/a9uwdUut4v7Ps8EgeHFALrAEAQBAEAQBAEAQBAON//AGBrm5ixVB54CLgZ8OYzNJ1Z8yn9MqvU9jfrXfxR/wCNPynnSz5nnplbmexvzrf4o+wn5R0s+Zj6bW5mWvfnWD/Gh96L/TExdWo/7vDyCx9ZciZ2Vvy7kLbhCeQYAcJPkc9PvlXjauYUoudKd0uFlf7lng8wo1JKFWNm9zvp9jFvZvZqqHRa3VcqSTwqT1x4iMozDEYmEpVJbnbciTM5uhKMafFEGN+9d/FH2E/KW3Sz5lV6ZW5nsb863+KPsJ+UdLPmeem1uZkTfnW+2p96L/SeOrU5+HkeenVlyJHRb/25xaox7SDp/tP5zSrvG2vRqfBpeKX0NuhmkL2rQ+K8n5ll0+2mdQyOGU9CAJztXO8xpScJuzXUjoKVKhVipw1TMn6zs8x8BI/1Bjv3L5Ik9Fp8iL3i3mtoqyrDjY8K5AOPEnHoP6SxyzNMbiq2zKXqpXei+BoZi4YeleK9Z6Iqw341v8UfYT8p0XSz5nPPG1uZs6HfjVB17R1KZAbuKMA+OQPDrIq9Wv0b6OXrW03byShj5qouk9m+vYXT9Z2eY+AnI/qDHfuXyR1no1PkP1nZ5j4CP1Bjv3L5Iei0+RX9t79NUSleHccicDhU+XLqfT75d4CvmNeKqVJ7MeGiu/L80KnG4ujRexTV5dy8yBO/etJ/tFHoEX+olx0s+fh5FQ8bW5n6N+Nb/FH2E/KOlnzMfTa3PuNnS7+aoHvlHH0Qp+I5fdIqs60l6k7PsT+n1M6eY1Iv10mvl+fIsmy96+35K2G8UIGfq8xKDGY/NMLrKSceaS/EX2Er4XE6R0lyf5qVa/fjWcTYsUDJwOBeXP1E6KFapsq74dRQVMbW2nbme9LvtrC6g2KQWUEcC8wSB4CeVa1RQk09bdQpY2s6kU9114m1vBvhqq72RHVVUL/gU5yoPiPWamW4yvXw6qTlq78FzsbmYV50q7hDRKxoDffW/wAUfYT8pvdNPmaHptbn3Fy2btq6ypHYjLKCcAdSJymLzvGUq86cZaJ8kdRhKUKtCE5LVo2f1nZ5j4Ca/wCoMd+5fJGx6LT5GXTbSsLqCQQSB08zibWCz3FzxEITaacknpzdjCphqai2ibncFcIAgCAIAgCAIAgCAfN1Dd0e4fhK859LRG5pay7Ki82YgAdOZkdWpGnBzluW8yhTc5KMd7Jn/wCM6r2B9tfzlb/GcH+7ufkbjynFft70R11TIxVwVYdQfCWFOpGpFTg7plfUpyhJxkrNH4DMyFokN67iw0zN1NAJ9enOVeVQUJVox3KbLnGzdSnRlLe4EGrS2K5o3NPo7XGUrdh0yFJHxEgqYmjTezOaT62Zxw9WavCLa6kertPYnz0dPpKRn4z2nWp1PYkn2O5HUo1Kftxa7UeA0kIWiw7oa0rb2ee64Jx5MBnPwB+6UeeYZTo9Kt8fB/f6lxkuIcK3RcJeK+30LlOROrKVvFx6jUFV5JX3OI9M/wCPHnzwP9s63LOjwmG2pe1LW3Vw8/iUmIwdfMMRaCtCOm091+NufL4Gsl2loPC7hm6HkXx6YUHhm6sLmOMW3Sg1Hhql4tXNynRyzA3hUalLc7q/wsk0vy56s2ali8enYMPZz9wPgfQzH0qth59FiotPn+b+1GjiclpV49LgpJrlfwfDsfcWnd7Ul6QHBDp3GB68uh+GOfvnM5pRjTruUPZlqvr3m9l1Sbo7FRNSjo793dxPe8OtNOnscciBgHyLEKD8TmRZdh1XxMIPdfXsWpLjazpUJTW/h2vQ5eHn0CxxzRu7O0j3PwVjLYJ64wB1JP1zXxGIp4eG3UdkZ0cPOtPYgtSTt3a1K8+AN9FgfuOJowzjCTdtq3ambM8qxMVfZv2P/RG2KynhYFSPAgg/AyxhOM1tRd11FdOEoPZkrPrLxuzsrsk43H7Rh9keC+/xP/U4/N8f08+jg/VXe+fl9zqsqwPQQ6Sa9Z9y5ef2KJc/eb6R/GdjD2V2HMVF6z7TJo3/AGifTX+YTGr/AE5dj8BSX/JHtXib+9rfvdnuT+QTQyb3OHx8Wb+ar+al8PAilaWZWtHSdg/3er6C/hOCzL3up2naZf7tT7Eb00TcM2k+en0l/mE3Mv8Ae6X+cfFGFX2JdhZp9RKYQBAEAQBAEAQBAEA+Z9O3dHuH4TQKJLQkNm6vs7UsxnhYNjpnB6ZkOIo9LSlTva6sSUZ9HUjPky2//OB4UH7f/wCZzv6cfGp3fcuHnfKHf9ivbR15usaxgATjkPAAYAl7hcNHD0lSjwKTE1pV6jqS4m5sfY9l7DkVTxcjAx/l8zNfG5jSw0Xd3lwXnyRLhcBUxElpaPF+XMzfpAULZSo5AVkAegbAmpkEnOnUk97l9CxzaCjKEVuSKyry+Kho6JuO37r/AL3/AKTi8+97/wDlHS5R7v8AFm5vHqa1osDkd5SFXPMtju4Hvwc+E1sso1Z4mEqaej1fVxJswqU40JKfFaLr4HO1ad0ca0S+7AJ1NePDiJ9wQ/nK7NpJYSd+Nl3o3ssg5YuFuF/Blm1u1mJKoCvhk9f+pzdDBRS2p6+H3PoFPDRSvLUiNdqErrZrGdVxgtWAzDiOAVDEDOSOsu8soKvi4U2rq+7sTf0I8wrOjhpTX5d2K1SmzTyD65D7TLS495VWB++fR10q4LvODkqfN9xN7E2YUftNPcmop6WFcoyDwL1P3l5+IyOvOU2f04VsFLpFaUdY/XXrX0N7KJTp4qOw7xej+mnb9Sz0WFTkT5pUgpKzOwlFPeYd46jdpLVUHiADADx4GDYHrgdJ7l0lh8XCUnpu+asVWZUHOhKK7flqcyR53VjkLGzptSyMGRirDoQcGRVKUKkdmauusRlKD2ouzJ3S73alfnFbPpLg/FcSqq5HhJ7k49j87m9DNcTDe0+1eViW0+9NFhX5RUAVOQ2BYFPn0yPqzK+pkuIop+j1N+9br/R9xtwzShVa6eG7c99vqi00XK6hkIZT0I5gznalOVOTjNWaLyE4zjtRd0cmufvN9JvxM+jw9ldhxNRes+0yaJ/2ifTT+YTGt/Tl2PwFJf8AJHtXiSO+LfvlnuT/AI1mhkvuUPj4s3s0X8zL4eBEK8sytaOnbv8A92p/01/CcDmXvdT/ACOywHu0OxEhNE2zNpPnp9Jf5hNzL/e6X+cfFGFX2JdhZp9RKYQBAEAQBAEAQBAEA+YdO3dHuH4TSW4pbaG7oqmsdUXHExCjPLmZFVqRpQc5bkrsyhTc5KK3ssC7oaryT7f/AFKr+OYPm/kbn8JxHJfMjdbo7KX4LV4WxnwOR5gjqJYYfEUsRDbpu6NCtQnRlszVmbOzdr20kFGOPFDzU/V4e8c5FisDRxKtOOvPiZUMXVoO8Hpy4fnYZd99ctp09i8g1bcvIh8EfETUybDSw6q0pcJfTQsMfWVdQqR4r6lcV5clc0ZAR5RdkbinvRlQieM82UtxnqBYgKCSeQAGSfcBMJSUVeTsjxRcnZLUv262xTSpez+0YYx7C9ce8nGfcJx2b5isRJU6fsrvflyOmyzAOgnOftPuX5vIjfjbBrurSvHEF4nyM5z81T9QJ+sTdyTBKpRlOe5uy+G9/QzxmZVcNVjGk+tp7n+eRpafaNWoQ1P3Cwxwk9fonxP3zddGtg6qrQ12Xe/mWFDMcPj6boz9Vtbn9Hx8eohLN3r0bAXjHgykDP1E5BnYYfP8FUheUtl8U7+NrP8ANCgxGT4qErRjtLmrfV6E7sPZnYftryEwMAZ6Z65I6n0Eo86zqOLh6LhU2nvfO3Bcbc2zdy7LfRX6TiWlbcuV+L6+SR7128JPKkcI9sjmfcD0+vn6CVWHypL1q3y835EOOz1u8MPp/wBn9F5/IueytULakccsjmB4EcmHxBnLYyg6FeVN8H3cC0w1fp6UanPf28Sv7d3MS1i9LCpjzKkZVj58uan3ZHpLXA57OjFQrLaS48V5/mpo4rK41HtU3Z932Krqt3NVX1qZh5p3wfqHP4idBRzTCVd00u3Tx07yoqYCvDfG/Zr9+4jySDhgQfIjB+Bm8mpK61Rpyi07M9q0GDRYdz9omu9Uz3LDgjybHdb38sfX6SnzrCRq4d1P7o6/DivqWGV15Uqyhwl48H9CtXv32+k38xlvTXqLsNWa9Z9pl0L/ALSv6afzCY1v6cux+ApL/kj2rxJLfVv32z3J/wAayvyX3KHx8WbuZL+Yl8PAh0eWliuaOq7uf3Wn/TX8J8/zL3up/kzrsD7tDsRIzRNszaT56fSX+YTcy/3ul/nHxRhV9iXYWafUSmEAQBAEAQBAEAQBAPlrTv3R7h+E01uKixI7K1nZW12EcXAwbHTOD0zIMTR6ajKne11YzpT6Oop8mXUb/r/Ab7Y/9Zzf6bl/7F8vuW38YX7O8r23NttqbAxUIAMKoOcc8nJ8TLrAYCOEpuCd7u7ZVYzFSxE9pq1jSVpumm0fm2chKM+IsI93Hj8QZFQadWolwt4G2otUYX6/EjlebJg0W/d3dldRpWs4mFnEwT2Rw4xkY8TKDMM2nhcVGnZbNlfnqWOFwEa1Fzvrw5FcYFSVYEMCQQfAg4Il3GSklKLumVUotOz3m5szXtTYtidVPT2h4g+hEhxOHhiKTpz3P8uZUasqM1OO9fljqGn2lW1Pbg9zhLE+yAO8D6jBnA1MLUp1+ga9a9u2+75nX068J0ulT0scf1+uN1r2t1di2PIeA+oAD6p9Cw9BUKUaUeC/35nK1ZupNzfE8AyUhaJfQbetrGMiwY5cROV/3dSPQ/ETQr5dSqO60fUWuGznEUY7MvWXC+9fHj+amG/WPY3E7cR8PAL7h4fjJ6VCFJWgrFdicVVxMtqo7+C7F+MK0kNRontibxrpqbePLYwyL7THlw58B0P1GUuZ5ZLFVYShpwk+rffx7i2yzGqhGUJdq7eX51lWbbt5uN3asLCeoOAB7IHTh9JarA4dUVR2E4/mvb1kbr1XPpNp3/O4sug/SBaABbWtn+ZTwH4YIP3Snr/+O0pO9KbXU9fJ+Ju081qLScb9xn2pvnTdUyGgsSCBxFcKSOoxzyOswwuR1qFVTVWyT4X16j2vmVOrBxcPmVJXnRlJYmd1qy+qqA8G4z6Bef8AQD65XZpUVPCVG+Kt89DZwNNyxEEud/kQGofvt9Jv5jLCn7C7DGa9Z9pm0D/ta/8AUT+cTGt/Tl2PwFNevHtXiSm/Tfv1vur/AONZXZJ7lD4+LNvMV/MS+HgQqvLWxoNFh2fvZqKq1rXsyqjA4lJOPLIIlTiMmw1ao6kr3e+z+xuUswr0oKEbWXNfdG2u+mp8qvsn/wBpD/AMJ/2+f2Mv4tier5PzJPd/ey99TSjisq1qKcAg82AyDxGe08lw9KpCcG7qSe/rXUZU80rzlsSSs9N33OuTqDZEAQBAEAQBAEAQBAPlldNYndat1ZeRBUggjqCMTU3aFZsvkZlrb2W+Bnl0YuL5GVa29lvgZ5oYuL5GzTpbG+bXY3uRj+AmMpRjq2edHJ7k/kWLY26N9hBtU0p45+cfQL4fX98qsZm1Okmqa2pdW75+Ru4fLalR3n6q7/ztMf6SdCUfThEYItZQYBIGGHLPniQ5DUlONR1Pacr6m1mNJRcFBaJWKgtbey3wMv7orNl8jqn6PqWGjHErDLuRkEZGRz5+HKcTnsXLFvZV9EdBlq2aGvNkdv3u+xPyipCT0sUAknyfA+B+ryM3sjxkor0erov7W/D6r/RqZnhLvpYfHzKWqN7LfAzpdClcXyM920rq6HpAbgtIzyPLBBOPfgA+k15YWlUrRrP2o7vzq3ono1akYSprc/z/AGRKVt7LfAzbujFxfItm4mwzdaXtrJrQf4lOGY8gOfXAyfhKXOsXOlR2KT9aXLel9P8AZvZfhlUqbU1oufM6F+qqf4Nf/jX8pyXTYv8AdL5svOho/tXyRqbV2DXZU6rUitg8LBQpDY5cwOmZs4TGYmjWjKTk1fVO704kGIwlKpTcUknw7TmpodSQyMpHIgqQRO4UotXTOUlTknZpizTllKlW5/5SYvYxSad7H5tLc7WU8xWbU6hqwW5eqfOB+o++auHzOhW0fqvk/PcWtXBVYa2uury3kR2TjkUcHyKkf0lhdGq4PkZFRvZb4GeaGOy+RIbO2TqLjiup29cEKPex5TXr4mlRV5v6v5Iyp4epUdoo6Ruvu78lUlu9a3zmAOFHsr6evjOOzPHVcXK0YtRW5fVl/gsHHDptu8n+WOTayixbHDI4IdsgqfaPpO2pSTpxafBFFUg1J6cTNsulzdUAjk9onIKfbHpMa7SpSb5PwFOD246cV4kv+kChxrrDwNhlrIPCcHCAHB94Mr8k0wcU96b8TbzCL6du3IgURvZb4GWuhoOL5GVUb2W+Bnmhi4vkZlRvZb4GeaGLg+RNbp0u2s0+EY4urJ5HkA4JJ9ABMbXatzXiZ0YPpFod7lgWwgCAIAgCAIAgCAIBU9hb8pqGozp76U1BdabX7MrYyBiy9xyVPcbqOeJLKls313EcKilbrLZIiQre6G8S6xtSVdiqWAIhQJivhwlikEl1cq5DHHTGBiSThs2I4T2rkxtXWPVWXSl72BA7NCoY5PM98gcuvWYJXZm3Yjt1t4jrUNg09tNeMq7lCLO8ykAKxIwV8cTKcNniYwltK573h2/8malFpsve5nVErKA5ROM83YDoD4+ERjtXPZStYzbvbbTVVsyo9bV2NVZXYAGrdMZU8JIPIg5B8Z5KOyxGSke7NrKNUul4W4mpe4NywAjqhHnnLj4Rs+rc92tbG/Y4UFmOAASSfAAZJmJ6Q+6u8lWuqaypXThfhKuMNzUMjY9llZSD6zOcHF2ZhCakrompgZiAQW3t4zp7qqU09uossSxwENa4FZUNk2Mo/wAYmcYXV7mLlZ2JTZ+oaytXetqmYZNbFSV59CUJU/UTMWrM9RA7Q3w7K6+saXUWrp+A22V9mwQPWHB4S4ZsAnOAehmap3Sd95ht6tW3Fh0WrS2tLK2DI6h1YeIYZB+BmDVnZmad9SJs3lQJrX4Hxoywccu/w0rb3efkwHPHOZbGq6zza39RLaPUCytHAwHVWAPhxKDj75gzJEBbvbm2xKNLqNSlT9lZbWE4VflxKA7hnK554HKSdHpqzDb5FlkZmQabz0nXHRYbjCcXHy4CwUMagfbCMGx5TPYeztGG2trZJyYGZUtm78pZ2TWae+iq5+zrvbs2RnLFQpKOWTLAgEgCSOlbiRqpfUtjMACScAcyfKRkhU6t+6yEtOn1CaV3CLq2CBCWbhVivFxrWTgBiuOYkvRPdfXkR9IrX4FtkRIVDZm/iW9izaa+qq+3sa7m7NkaziZQpCuWXLIRnHWSula+pEqqaT5lvkRKQext6KdTqL9OgYNSfnEAC0BijlPMK6lSfOZyg0kzCM020TkwMxAEAQBAEAQBAEAQCo7nbj1aRKTbm2+oPh+OxkTjZsmutjwoeE4JAHj5yWpVcm7biKnS2Urk7vBpLbdNbVQ4rsdSgc57gbkxGOeeEnHriYRaTuzOSbVkQmxdzzpNTVbTfY9YpOnsS4qTwLg0hOBFA4TxdfBjM5VNpWaMI03F3TLZIiUid1NlNpdLVQ7BmTiyVzg8VjNyz9KZTltO5jCOzGxqb0bt/LLdMWYrXU9jOFZ62biqKjhdCCCDg9ek9hPZTPJR2mjNuhsVtHp+xYo2HcixQQ1oZshrM9bMcifHAictp3EI7KsZLdksdcmq4hwrp7KSvPJL2o4PljCffPNr1bHuz61z93o2bZqdM9FbivtOFHbxFZYdoF/zFcgZ5c4g9l3E1dWI7YW6zaTUmyu97arKgli2kFuKvAqKlFAwF4lwfMeUylPaVrGMYbLvcs8jJBAKlvjus+rvptVdNYK0sQ16hXZSXZCGAQjmOA/GSwnspojnByaZYNi6ZqqK63FSlF4eGoEIoHJQobmAFxI5O7uZq9tSu67d/W/KNW+nu09deqFYYuju9fBSK8qAwXPU88+EkU42V1uI3CV2095Y9jbOXTUVUJkrUioCep4RjJ9T1kcnd3JErKxWNsbrapn1a6e6laNZg29ojM9RNS1ua+EgHKqOvQySM46X3ojlCWttzLdpaAiKi9FVVHuUYH4SJkqKvTsLXaey1dHdpxRdc157Wt3elrCDYF4WAcE5IzjGfGS7UWtVqRbMk9NxbDIiUoibiXALd8qc6oaj5URkdgbC+HAXh4wDV3Ov5SbpVutoQKk999e4vkhJyi7N3P1fZUaa++j5NTatvDWj9paVtNiqzs2AvEQTgZ5YkzqRu2lqQqnKyTehd76g6srcwwKn3EYMhJikDc/VtQmhtvpbRIUGQjC+yutwyVsc8A+aoLDngdJN0kb7SWpC6cmtl7i9SEmKFsLcBtO2ks41sep7TarNY1bB2Yq9SsSK7FBHMAA8/HnJpVdq5DCls2Ltr1sNTioqthRghbOFYg8JOOZAODiRK19SV7tCo7J3GbS2aWyrU2O1PEli2kFWrsBNwThUEE2YcZJ5iSyq7SaaIo0nGzTLrISY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1" name="Picture 4" descr="http://www.cnpq.br/image/image_gallery?uuid=93be9ef0-6f46-4291-86ee-e0246da82a25&amp;groupId=10157&amp;t=13360812618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68" y="4342130"/>
            <a:ext cx="2199716" cy="9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ernandop\Desktop\CAPES\Logo Capes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1098329" cy="1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87790"/>
            <a:ext cx="3745772" cy="173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fernandop\Desktop\LOGO ministerio educacao e ciencia e tecnologia VERTIC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4304"/>
            <a:ext cx="2016224" cy="15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>O Contexto Brasileiro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641655" cy="4752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País de dimensões continentais com um desenvolvimento desigual </a:t>
            </a:r>
            <a:r>
              <a:rPr lang="pt-BR" altLang="pt-BR" sz="2800" dirty="0" err="1" smtClean="0">
                <a:solidFill>
                  <a:schemeClr val="tx2"/>
                </a:solidFill>
              </a:rPr>
              <a:t>intra</a:t>
            </a:r>
            <a:r>
              <a:rPr lang="pt-BR" altLang="pt-BR" sz="2800" dirty="0" smtClean="0">
                <a:solidFill>
                  <a:schemeClr val="tx2"/>
                </a:solidFill>
              </a:rPr>
              <a:t> e inter-regionais;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7ª economia mundial;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5ª em população no mundo;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5º em superfície;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60º em renda </a:t>
            </a:r>
            <a:r>
              <a:rPr lang="pt-BR" altLang="pt-BR" sz="2800" i="1" dirty="0" smtClean="0">
                <a:solidFill>
                  <a:schemeClr val="tx2"/>
                </a:solidFill>
              </a:rPr>
              <a:t>per capita</a:t>
            </a:r>
            <a:r>
              <a:rPr lang="pt-BR" altLang="pt-BR" sz="2800" dirty="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País monoglota;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tx2"/>
                </a:solidFill>
              </a:rPr>
              <a:t>Uma boa e qualificada estrutura de pesquisa e pós-graduação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116632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600" b="1" dirty="0" smtClean="0">
                <a:solidFill>
                  <a:schemeClr val="accent1">
                    <a:lumMod val="75000"/>
                  </a:schemeClr>
                </a:solidFill>
              </a:rPr>
              <a:t>Importância do investimento em capacidade de pesquisa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1484784"/>
            <a:ext cx="86409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pt-BR" altLang="ja-JP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“Nas décadas de 1960 e 1970, o governo investiu na formação de doutores no exterior nas áreas de exploração de petróleo, pesquisa agrícola e </a:t>
            </a:r>
            <a:r>
              <a:rPr lang="pt-BR" altLang="ja-JP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design</a:t>
            </a:r>
            <a:r>
              <a:rPr lang="pt-BR" altLang="ja-JP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de aeronaves. O Brasil é agora um líder mundial nos três campos”</a:t>
            </a:r>
            <a:endParaRPr lang="en-US" altLang="pt-BR" sz="1400" dirty="0" smtClean="0">
              <a:solidFill>
                <a:schemeClr val="accent1">
                  <a:lumMod val="75000"/>
                </a:schemeClr>
              </a:solidFill>
              <a:latin typeface="+mj-lt"/>
              <a:ea typeface="MS PGothic" pitchFamily="34" charset="-128"/>
            </a:endParaRPr>
          </a:p>
          <a:p>
            <a:pPr marL="0" indent="0" algn="r" eaLnBrk="1" hangingPunct="1">
              <a:buFont typeface="Arial" pitchFamily="34" charset="0"/>
              <a:buNone/>
              <a:defRPr/>
            </a:pPr>
            <a:endParaRPr lang="en-US" altLang="pt-BR" sz="2000" i="1" dirty="0" smtClean="0">
              <a:solidFill>
                <a:schemeClr val="accent1">
                  <a:lumMod val="75000"/>
                </a:schemeClr>
              </a:solidFill>
              <a:latin typeface="+mj-lt"/>
              <a:ea typeface="MS PGothic" pitchFamily="34" charset="-128"/>
            </a:endParaRPr>
          </a:p>
          <a:p>
            <a:pPr marL="0" indent="0" algn="r" eaLnBrk="1" hangingPunct="1">
              <a:buFont typeface="Arial" pitchFamily="34" charset="0"/>
              <a:buNone/>
              <a:defRPr/>
            </a:pPr>
            <a:r>
              <a:rPr lang="en-US" alt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S PGothic" pitchFamily="34" charset="-128"/>
              </a:rPr>
              <a:t>Studying the World, The Economist.</a:t>
            </a:r>
          </a:p>
          <a:p>
            <a:pPr marL="0" indent="0" algn="r" eaLnBrk="1" hangingPunct="1">
              <a:buFont typeface="Arial" pitchFamily="34" charset="0"/>
              <a:buNone/>
              <a:defRPr/>
            </a:pPr>
            <a:r>
              <a:rPr lang="en-US" alt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S PGothic" pitchFamily="34" charset="-128"/>
              </a:rPr>
              <a:t> 17/03/2012</a:t>
            </a:r>
            <a:r>
              <a:rPr lang="en-US" altLang="pt-BR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S PGothic" pitchFamily="34" charset="-128"/>
              </a:rPr>
              <a:t>.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819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32766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08500"/>
            <a:ext cx="31210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Produção Científica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Publicações por ano</a:t>
            </a:r>
            <a:endParaRPr lang="pt-BR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7952663" cy="47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2" y="1052735"/>
            <a:ext cx="1960818" cy="12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496" y="59492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</a:t>
            </a:r>
            <a:r>
              <a:rPr lang="pt-BR" sz="1600" dirty="0" err="1" smtClean="0"/>
              <a:t>Scorpus</a:t>
            </a:r>
            <a:r>
              <a:rPr lang="pt-BR" sz="1600" dirty="0" smtClean="0"/>
              <a:t>/ </a:t>
            </a:r>
            <a:r>
              <a:rPr lang="pt-BR" sz="1600" dirty="0" err="1" smtClean="0"/>
              <a:t>SciVal</a:t>
            </a:r>
            <a:r>
              <a:rPr lang="pt-BR" sz="1600" dirty="0" smtClean="0"/>
              <a:t>/ </a:t>
            </a:r>
            <a:r>
              <a:rPr lang="pt-BR" sz="1600" dirty="0" err="1" smtClean="0"/>
              <a:t>Elsevier</a:t>
            </a:r>
            <a:endParaRPr lang="pt-BR" sz="1600" dirty="0" smtClean="0"/>
          </a:p>
          <a:p>
            <a:r>
              <a:rPr lang="pt-BR" sz="1600" dirty="0" smtClean="0"/>
              <a:t>Posição: 14/07/2015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676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Produção Científica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Impacto das publicações (citação)</a:t>
            </a:r>
            <a:endParaRPr lang="pt-BR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59492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</a:t>
            </a:r>
            <a:r>
              <a:rPr lang="pt-BR" sz="1600" dirty="0" err="1" smtClean="0"/>
              <a:t>Scorpus</a:t>
            </a:r>
            <a:r>
              <a:rPr lang="pt-BR" sz="1600" dirty="0" smtClean="0"/>
              <a:t>/ </a:t>
            </a:r>
            <a:r>
              <a:rPr lang="pt-BR" sz="1600" dirty="0" err="1" smtClean="0"/>
              <a:t>SciVal</a:t>
            </a:r>
            <a:r>
              <a:rPr lang="pt-BR" sz="1600" dirty="0" smtClean="0"/>
              <a:t>/ </a:t>
            </a:r>
            <a:r>
              <a:rPr lang="pt-BR" sz="1600" dirty="0" err="1" smtClean="0"/>
              <a:t>Elsevier</a:t>
            </a:r>
            <a:endParaRPr lang="pt-BR" sz="1600" dirty="0" smtClean="0"/>
          </a:p>
          <a:p>
            <a:r>
              <a:rPr lang="pt-BR" sz="1600" dirty="0" smtClean="0"/>
              <a:t>Posição: 14/07/2015</a:t>
            </a:r>
            <a:endParaRPr lang="pt-BR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8730"/>
            <a:ext cx="7920880" cy="478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42512"/>
            <a:ext cx="2068066" cy="13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Produção Científica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Colaboração</a:t>
            </a:r>
            <a:endParaRPr lang="pt-BR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59492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</a:t>
            </a:r>
            <a:r>
              <a:rPr lang="pt-BR" sz="1600" dirty="0" err="1" smtClean="0"/>
              <a:t>Scorpus</a:t>
            </a:r>
            <a:r>
              <a:rPr lang="pt-BR" sz="1600" dirty="0" smtClean="0"/>
              <a:t>/ </a:t>
            </a:r>
            <a:r>
              <a:rPr lang="pt-BR" sz="1600" dirty="0" err="1" smtClean="0"/>
              <a:t>SciVal</a:t>
            </a:r>
            <a:r>
              <a:rPr lang="pt-BR" sz="1600" dirty="0" smtClean="0"/>
              <a:t>/ </a:t>
            </a:r>
            <a:r>
              <a:rPr lang="pt-BR" sz="1600" dirty="0" err="1" smtClean="0"/>
              <a:t>Elsevier</a:t>
            </a:r>
            <a:endParaRPr lang="pt-BR" sz="1600" dirty="0" smtClean="0"/>
          </a:p>
          <a:p>
            <a:r>
              <a:rPr lang="pt-BR" sz="1600" dirty="0" smtClean="0"/>
              <a:t>Posição: 14/07/2015</a:t>
            </a:r>
            <a:endParaRPr lang="pt-B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4" y="961616"/>
            <a:ext cx="7662242" cy="4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13226"/>
            <a:ext cx="1920122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>
          <a:xfrm>
            <a:off x="0" y="72404"/>
            <a:ext cx="9144000" cy="764308"/>
          </a:xfrm>
        </p:spPr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>Objetivos do Programa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908769"/>
            <a:ext cx="8424936" cy="5112519"/>
          </a:xfrm>
        </p:spPr>
        <p:txBody>
          <a:bodyPr/>
          <a:lstStyle/>
          <a:p>
            <a:pPr algn="just"/>
            <a:r>
              <a:rPr lang="pt-BR" sz="2500" dirty="0" smtClean="0">
                <a:solidFill>
                  <a:schemeClr val="tx2"/>
                </a:solidFill>
              </a:rPr>
              <a:t>Investir </a:t>
            </a:r>
            <a:r>
              <a:rPr lang="pt-BR" sz="2500" dirty="0">
                <a:solidFill>
                  <a:schemeClr val="tx2"/>
                </a:solidFill>
              </a:rPr>
              <a:t>na </a:t>
            </a:r>
            <a:r>
              <a:rPr lang="pt-BR" sz="2500" b="1" dirty="0">
                <a:solidFill>
                  <a:schemeClr val="tx2"/>
                </a:solidFill>
              </a:rPr>
              <a:t>formação de pessoal altamente qualificado </a:t>
            </a:r>
            <a:r>
              <a:rPr lang="pt-BR" sz="2500" dirty="0">
                <a:solidFill>
                  <a:schemeClr val="tx2"/>
                </a:solidFill>
              </a:rPr>
              <a:t>nas competências e habilidades necessárias para o avanço da sociedade do conhecimento;</a:t>
            </a:r>
          </a:p>
          <a:p>
            <a:pPr algn="just"/>
            <a:r>
              <a:rPr lang="pt-BR" sz="2500" b="1" dirty="0">
                <a:solidFill>
                  <a:schemeClr val="tx2"/>
                </a:solidFill>
              </a:rPr>
              <a:t>Aumentar a presença de pesquisadores e estudantes </a:t>
            </a:r>
            <a:r>
              <a:rPr lang="pt-BR" sz="2500" dirty="0">
                <a:solidFill>
                  <a:schemeClr val="tx2"/>
                </a:solidFill>
              </a:rPr>
              <a:t>de vários níveis em instituições de excelência no exterior;</a:t>
            </a:r>
          </a:p>
          <a:p>
            <a:pPr algn="just"/>
            <a:r>
              <a:rPr lang="pt-BR" sz="2500" dirty="0">
                <a:solidFill>
                  <a:schemeClr val="tx2"/>
                </a:solidFill>
              </a:rPr>
              <a:t>Promover a </a:t>
            </a:r>
            <a:r>
              <a:rPr lang="pt-BR" sz="2500" b="1" dirty="0">
                <a:solidFill>
                  <a:schemeClr val="tx2"/>
                </a:solidFill>
              </a:rPr>
              <a:t>inserção internacional das instituições brasileiras </a:t>
            </a:r>
            <a:r>
              <a:rPr lang="pt-BR" sz="2500" dirty="0">
                <a:solidFill>
                  <a:schemeClr val="tx2"/>
                </a:solidFill>
              </a:rPr>
              <a:t>pela abertura de oportunidades semelhantes para cientistas e estudantes estrangeiros;</a:t>
            </a:r>
          </a:p>
          <a:p>
            <a:pPr algn="just"/>
            <a:r>
              <a:rPr lang="pt-BR" sz="2500" dirty="0">
                <a:solidFill>
                  <a:schemeClr val="tx2"/>
                </a:solidFill>
              </a:rPr>
              <a:t>Ampliar o </a:t>
            </a:r>
            <a:r>
              <a:rPr lang="pt-BR" sz="2500" b="1" dirty="0">
                <a:solidFill>
                  <a:schemeClr val="tx2"/>
                </a:solidFill>
              </a:rPr>
              <a:t>conhecimento inovador </a:t>
            </a:r>
            <a:r>
              <a:rPr lang="pt-BR" sz="2500" dirty="0">
                <a:solidFill>
                  <a:schemeClr val="tx2"/>
                </a:solidFill>
              </a:rPr>
              <a:t>de pessoal das indústrias tecnológicas;</a:t>
            </a:r>
          </a:p>
          <a:p>
            <a:pPr algn="just"/>
            <a:r>
              <a:rPr lang="pt-BR" sz="2500" b="1" dirty="0">
                <a:solidFill>
                  <a:schemeClr val="tx2"/>
                </a:solidFill>
              </a:rPr>
              <a:t>Atrair jovens talentos científicos e investigadores </a:t>
            </a:r>
            <a:r>
              <a:rPr lang="pt-BR" sz="2500" dirty="0">
                <a:solidFill>
                  <a:schemeClr val="tx2"/>
                </a:solidFill>
              </a:rPr>
              <a:t>altamente qualificados para trabalhar no </a:t>
            </a:r>
            <a:r>
              <a:rPr lang="pt-BR" sz="2500" b="1" dirty="0">
                <a:solidFill>
                  <a:schemeClr val="tx2"/>
                </a:solidFill>
              </a:rPr>
              <a:t>Brasil</a:t>
            </a:r>
            <a:r>
              <a:rPr lang="pt-BR" sz="25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F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CsF</Template>
  <TotalTime>6956</TotalTime>
  <Words>1154</Words>
  <Application>Microsoft Office PowerPoint</Application>
  <PresentationFormat>Apresentação na tela (4:3)</PresentationFormat>
  <Paragraphs>197</Paragraphs>
  <Slides>37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CsF</vt:lpstr>
      <vt:lpstr>                                     </vt:lpstr>
      <vt:lpstr>Apresentação do PowerPoint</vt:lpstr>
      <vt:lpstr>Apresentação do PowerPoint</vt:lpstr>
      <vt:lpstr>O Contexto Brasileiro</vt:lpstr>
      <vt:lpstr>Apresentação do PowerPoint</vt:lpstr>
      <vt:lpstr>Apresentação do PowerPoint</vt:lpstr>
      <vt:lpstr>Apresentação do PowerPoint</vt:lpstr>
      <vt:lpstr>Apresentação do PowerPoint</vt:lpstr>
      <vt:lpstr>Objetivos do Programa</vt:lpstr>
      <vt:lpstr>Metas do Programa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Participação dos bolsistas do CsF no universo dos alunos matriculados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Capes</dc:creator>
  <cp:lastModifiedBy>Capes</cp:lastModifiedBy>
  <cp:revision>263</cp:revision>
  <dcterms:created xsi:type="dcterms:W3CDTF">2013-10-15T14:30:13Z</dcterms:created>
  <dcterms:modified xsi:type="dcterms:W3CDTF">2015-09-21T20:12:21Z</dcterms:modified>
</cp:coreProperties>
</file>