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handoutMasterIdLst>
    <p:handoutMasterId r:id="rId28"/>
  </p:handoutMasterIdLst>
  <p:sldIdLst>
    <p:sldId id="259" r:id="rId2"/>
    <p:sldId id="493" r:id="rId3"/>
    <p:sldId id="491" r:id="rId4"/>
    <p:sldId id="500" r:id="rId5"/>
    <p:sldId id="428" r:id="rId6"/>
    <p:sldId id="512" r:id="rId7"/>
    <p:sldId id="513" r:id="rId8"/>
    <p:sldId id="514" r:id="rId9"/>
    <p:sldId id="434" r:id="rId10"/>
    <p:sldId id="433" r:id="rId11"/>
    <p:sldId id="411" r:id="rId12"/>
    <p:sldId id="458" r:id="rId13"/>
    <p:sldId id="286" r:id="rId14"/>
    <p:sldId id="473" r:id="rId15"/>
    <p:sldId id="450" r:id="rId16"/>
    <p:sldId id="441" r:id="rId17"/>
    <p:sldId id="349" r:id="rId18"/>
    <p:sldId id="351" r:id="rId19"/>
    <p:sldId id="350" r:id="rId20"/>
    <p:sldId id="515" r:id="rId21"/>
    <p:sldId id="348" r:id="rId22"/>
    <p:sldId id="502" r:id="rId23"/>
    <p:sldId id="506" r:id="rId24"/>
    <p:sldId id="517" r:id="rId25"/>
    <p:sldId id="516" r:id="rId26"/>
  </p:sldIdLst>
  <p:sldSz cx="9144000" cy="6858000" type="screen4x3"/>
  <p:notesSz cx="7099300" cy="10234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fernandez" initials="ifa" lastIdx="2" clrIdx="0"/>
  <p:cmAuthor id="1" name="rraineri" initials="r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52AD"/>
    <a:srgbClr val="4E73DC"/>
    <a:srgbClr val="5A87D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97" autoAdjust="0"/>
    <p:restoredTop sz="92089" autoAdjust="0"/>
  </p:normalViewPr>
  <p:slideViewPr>
    <p:cSldViewPr snapToObjects="1">
      <p:cViewPr>
        <p:scale>
          <a:sx n="50" d="100"/>
          <a:sy n="50" d="100"/>
        </p:scale>
        <p:origin x="-88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2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raineri\Desktop\Brasil\Estad&#237;sticas%20LATAM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rraineri\Desktop\Ricardo\Energ&#237;a\EIA%20DOE%20OLADE%20CEE\Cier%20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800" b="1" i="0" u="none" strike="noStrike" kern="1200" baseline="0" noProof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S" noProof="0" dirty="0" smtClean="0"/>
              <a:t>Consumo </a:t>
            </a:r>
            <a:r>
              <a:rPr lang="es-ES" noProof="0" dirty="0" err="1" smtClean="0"/>
              <a:t>kWh</a:t>
            </a:r>
            <a:r>
              <a:rPr lang="es-ES" noProof="0" dirty="0" smtClean="0"/>
              <a:t>/per</a:t>
            </a:r>
            <a:r>
              <a:rPr lang="es-ES" baseline="0" noProof="0" dirty="0" smtClean="0"/>
              <a:t> cápita 2009</a:t>
            </a:r>
            <a:endParaRPr lang="es-ES" baseline="0" noProof="0" dirty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800" b="1" i="0" u="none" strike="noStrike" kern="1200" baseline="0" noProof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S" sz="1200" b="0" i="0" baseline="0" noProof="0" dirty="0" smtClean="0"/>
              <a:t>(Fuente: </a:t>
            </a:r>
            <a:r>
              <a:rPr lang="es-ES" sz="1200" b="0" i="0" baseline="0" noProof="0" dirty="0"/>
              <a:t>CIER Mayo 2011)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8.6222545389604693E-2"/>
          <c:y val="0.13404777105564508"/>
          <c:w val="0.89595647445649085"/>
          <c:h val="0.71061900790366062"/>
        </c:manualLayout>
      </c:layout>
      <c:barChart>
        <c:barDir val="col"/>
        <c:grouping val="clustered"/>
        <c:ser>
          <c:idx val="4"/>
          <c:order val="0"/>
          <c:tx>
            <c:strRef>
              <c:f>'MW, GWh, kWh por hab'!$T$7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'MW, GWh, kWh por hab'!$U$18:$AG$18</c:f>
              <c:strCache>
                <c:ptCount val="13"/>
                <c:pt idx="0">
                  <c:v> Argentina  </c:v>
                </c:pt>
                <c:pt idx="1">
                  <c:v> Bolivia  </c:v>
                </c:pt>
                <c:pt idx="2">
                  <c:v> Brasil  </c:v>
                </c:pt>
                <c:pt idx="3">
                  <c:v> Chile  </c:v>
                </c:pt>
                <c:pt idx="4">
                  <c:v> Colombia  </c:v>
                </c:pt>
                <c:pt idx="5">
                  <c:v> Ecuador  </c:v>
                </c:pt>
                <c:pt idx="6">
                  <c:v> Paraguay  </c:v>
                </c:pt>
                <c:pt idx="7">
                  <c:v> Perú  </c:v>
                </c:pt>
                <c:pt idx="8">
                  <c:v> Uruguay  </c:v>
                </c:pt>
                <c:pt idx="9">
                  <c:v> Venezuela  </c:v>
                </c:pt>
                <c:pt idx="10">
                  <c:v>UE 2008</c:v>
                </c:pt>
                <c:pt idx="11">
                  <c:v>OECD 2008</c:v>
                </c:pt>
                <c:pt idx="12">
                  <c:v>EEUU 2008</c:v>
                </c:pt>
              </c:strCache>
            </c:strRef>
          </c:cat>
          <c:val>
            <c:numRef>
              <c:f>'MW, GWh, kWh por hab'!$U$23:$AG$23</c:f>
              <c:numCache>
                <c:formatCode>General</c:formatCode>
                <c:ptCount val="13"/>
                <c:pt idx="0" formatCode="#,##0">
                  <c:v>3175</c:v>
                </c:pt>
                <c:pt idx="1">
                  <c:v>620</c:v>
                </c:pt>
                <c:pt idx="2" formatCode="#,##0">
                  <c:v>2600</c:v>
                </c:pt>
                <c:pt idx="3" formatCode="#,##0">
                  <c:v>3597</c:v>
                </c:pt>
                <c:pt idx="4" formatCode="#,##0">
                  <c:v>1233</c:v>
                </c:pt>
                <c:pt idx="5" formatCode="#,##0">
                  <c:v>1429</c:v>
                </c:pt>
                <c:pt idx="6" formatCode="#,##0">
                  <c:v>1501</c:v>
                </c:pt>
                <c:pt idx="7" formatCode="#,##0">
                  <c:v>1128</c:v>
                </c:pt>
                <c:pt idx="8" formatCode="#,##0">
                  <c:v>2625</c:v>
                </c:pt>
                <c:pt idx="9" formatCode="#,##0">
                  <c:v>4366</c:v>
                </c:pt>
                <c:pt idx="10" formatCode="#,##0">
                  <c:v>6383</c:v>
                </c:pt>
                <c:pt idx="11" formatCode="#,##0">
                  <c:v>8385</c:v>
                </c:pt>
                <c:pt idx="12" formatCode="#,##0">
                  <c:v>13654</c:v>
                </c:pt>
              </c:numCache>
            </c:numRef>
          </c:val>
        </c:ser>
        <c:axId val="64503808"/>
        <c:axId val="64505728"/>
      </c:barChart>
      <c:catAx>
        <c:axId val="64503808"/>
        <c:scaling>
          <c:orientation val="minMax"/>
        </c:scaling>
        <c:axPos val="b"/>
        <c:majorTickMark val="none"/>
        <c:tickLblPos val="nextTo"/>
        <c:txPr>
          <a:bodyPr rot="-1200000"/>
          <a:lstStyle/>
          <a:p>
            <a:pPr>
              <a:defRPr sz="1100" b="1"/>
            </a:pPr>
            <a:endParaRPr lang="es-ES"/>
          </a:p>
        </c:txPr>
        <c:crossAx val="64505728"/>
        <c:crosses val="autoZero"/>
        <c:auto val="1"/>
        <c:lblAlgn val="ctr"/>
        <c:lblOffset val="100"/>
      </c:catAx>
      <c:valAx>
        <c:axId val="64505728"/>
        <c:scaling>
          <c:orientation val="minMax"/>
          <c:max val="9000"/>
        </c:scaling>
        <c:axPos val="l"/>
        <c:majorGridlines/>
        <c:numFmt formatCode="#,##0" sourceLinked="1"/>
        <c:majorTickMark val="none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64503808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 sz="1600"/>
            </a:pPr>
            <a:r>
              <a:rPr lang="es-ES" sz="2000" b="1" i="0" baseline="0"/>
              <a:t>Intercambio de energía como % de la generación local, 2011</a:t>
            </a:r>
            <a:endParaRPr lang="es-ES" sz="2000"/>
          </a:p>
          <a:p>
            <a:pPr>
              <a:defRPr sz="1600"/>
            </a:pPr>
            <a:r>
              <a:rPr lang="es-ES" sz="1600" b="0" i="0" baseline="0"/>
              <a:t>(Fuente: Cier 2013)</a:t>
            </a:r>
          </a:p>
        </c:rich>
      </c:tx>
      <c:layout>
        <c:manualLayout>
          <c:xMode val="edge"/>
          <c:yMode val="edge"/>
          <c:x val="0.14990352961523529"/>
          <c:y val="0"/>
        </c:manualLayout>
      </c:layout>
    </c:title>
    <c:plotArea>
      <c:layout>
        <c:manualLayout>
          <c:layoutTarget val="inner"/>
          <c:xMode val="edge"/>
          <c:yMode val="edge"/>
          <c:x val="7.3479602190795773E-2"/>
          <c:y val="0.14798326679753288"/>
          <c:w val="0.90207595764200288"/>
          <c:h val="0.66992047831931112"/>
        </c:manualLayout>
      </c:layout>
      <c:barChart>
        <c:barDir val="col"/>
        <c:grouping val="clustered"/>
        <c:ser>
          <c:idx val="0"/>
          <c:order val="0"/>
          <c:tx>
            <c:strRef>
              <c:f>Hoja2!$B$38</c:f>
              <c:strCache>
                <c:ptCount val="1"/>
                <c:pt idx="0">
                  <c:v>Exp. as % of total Generation</c:v>
                </c:pt>
              </c:strCache>
            </c:strRef>
          </c:tx>
          <c:cat>
            <c:strRef>
              <c:f>Hoja2!$A$39:$A$48</c:f>
              <c:strCache>
                <c:ptCount val="10"/>
                <c:pt idx="0">
                  <c:v>Argentina</c:v>
                </c:pt>
                <c:pt idx="1">
                  <c:v>Bolivia</c:v>
                </c:pt>
                <c:pt idx="2">
                  <c:v>Brazil</c:v>
                </c:pt>
                <c:pt idx="3">
                  <c:v>Chile</c:v>
                </c:pt>
                <c:pt idx="4">
                  <c:v>Colombia</c:v>
                </c:pt>
                <c:pt idx="5">
                  <c:v>Ecuador</c:v>
                </c:pt>
                <c:pt idx="6">
                  <c:v>Paraguay</c:v>
                </c:pt>
                <c:pt idx="7">
                  <c:v>Peru</c:v>
                </c:pt>
                <c:pt idx="8">
                  <c:v>Uruguay</c:v>
                </c:pt>
                <c:pt idx="9">
                  <c:v>Venezuela</c:v>
                </c:pt>
              </c:strCache>
            </c:strRef>
          </c:cat>
          <c:val>
            <c:numRef>
              <c:f>Hoja2!$B$39:$B$48</c:f>
              <c:numCache>
                <c:formatCode>General</c:formatCode>
                <c:ptCount val="10"/>
                <c:pt idx="0" formatCode="0.00%">
                  <c:v>7.7000000000000037E-3</c:v>
                </c:pt>
                <c:pt idx="2" formatCode="0.00%">
                  <c:v>4.8000000000000004E-3</c:v>
                </c:pt>
                <c:pt idx="4" formatCode="0.00%">
                  <c:v>2.63E-2</c:v>
                </c:pt>
                <c:pt idx="5" formatCode="0.00%">
                  <c:v>7.0000000000000043E-4</c:v>
                </c:pt>
                <c:pt idx="6" formatCode="0.00%">
                  <c:v>0.80030000000000001</c:v>
                </c:pt>
                <c:pt idx="8" formatCode="0.00%">
                  <c:v>2.0000000000000018E-3</c:v>
                </c:pt>
                <c:pt idx="9" formatCode="0.00%">
                  <c:v>5.7000000000000037E-3</c:v>
                </c:pt>
              </c:numCache>
            </c:numRef>
          </c:val>
        </c:ser>
        <c:ser>
          <c:idx val="1"/>
          <c:order val="1"/>
          <c:tx>
            <c:strRef>
              <c:f>Hoja2!$C$38</c:f>
              <c:strCache>
                <c:ptCount val="1"/>
                <c:pt idx="0">
                  <c:v>Import as % of total generation</c:v>
                </c:pt>
              </c:strCache>
            </c:strRef>
          </c:tx>
          <c:cat>
            <c:strRef>
              <c:f>Hoja2!$A$39:$A$48</c:f>
              <c:strCache>
                <c:ptCount val="10"/>
                <c:pt idx="0">
                  <c:v>Argentina</c:v>
                </c:pt>
                <c:pt idx="1">
                  <c:v>Bolivia</c:v>
                </c:pt>
                <c:pt idx="2">
                  <c:v>Brazil</c:v>
                </c:pt>
                <c:pt idx="3">
                  <c:v>Chile</c:v>
                </c:pt>
                <c:pt idx="4">
                  <c:v>Colombia</c:v>
                </c:pt>
                <c:pt idx="5">
                  <c:v>Ecuador</c:v>
                </c:pt>
                <c:pt idx="6">
                  <c:v>Paraguay</c:v>
                </c:pt>
                <c:pt idx="7">
                  <c:v>Peru</c:v>
                </c:pt>
                <c:pt idx="8">
                  <c:v>Uruguay</c:v>
                </c:pt>
                <c:pt idx="9">
                  <c:v>Venezuela</c:v>
                </c:pt>
              </c:strCache>
            </c:strRef>
          </c:cat>
          <c:val>
            <c:numRef>
              <c:f>Hoja2!$C$39:$C$48</c:f>
              <c:numCache>
                <c:formatCode>General</c:formatCode>
                <c:ptCount val="10"/>
                <c:pt idx="0" formatCode="0.00%">
                  <c:v>8.280000000000004E-2</c:v>
                </c:pt>
                <c:pt idx="2" formatCode="0.00%">
                  <c:v>7.2100000000000011E-2</c:v>
                </c:pt>
                <c:pt idx="3" formatCode="0.00%">
                  <c:v>1.1200000000000009E-2</c:v>
                </c:pt>
                <c:pt idx="4" formatCode="0.00%">
                  <c:v>1.0000000000000009E-4</c:v>
                </c:pt>
                <c:pt idx="5" formatCode="0.00%">
                  <c:v>6.3E-2</c:v>
                </c:pt>
                <c:pt idx="7" formatCode="0.00%">
                  <c:v>3.0000000000000024E-4</c:v>
                </c:pt>
                <c:pt idx="8" formatCode="0.00%">
                  <c:v>4.9400000000000034E-2</c:v>
                </c:pt>
                <c:pt idx="9" formatCode="0.00%">
                  <c:v>2.0000000000000018E-3</c:v>
                </c:pt>
              </c:numCache>
            </c:numRef>
          </c:val>
        </c:ser>
        <c:axId val="70519040"/>
        <c:axId val="70987776"/>
      </c:barChart>
      <c:catAx>
        <c:axId val="705190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70987776"/>
        <c:crosses val="autoZero"/>
        <c:auto val="1"/>
        <c:lblAlgn val="ctr"/>
        <c:lblOffset val="100"/>
      </c:catAx>
      <c:valAx>
        <c:axId val="70987776"/>
        <c:scaling>
          <c:orientation val="minMax"/>
          <c:max val="0.2"/>
        </c:scaling>
        <c:axPos val="l"/>
        <c:majorGridlines/>
        <c:numFmt formatCode="0%" sourceLinked="0"/>
        <c:maj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7051904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/>
          </a:pPr>
          <a:endParaRPr lang="es-ES"/>
        </a:p>
      </c:txPr>
    </c:legend>
    <c:plotVisOnly val="1"/>
  </c:chart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9FCF66-2550-4542-ABAB-7C93573F5CD8}" type="doc">
      <dgm:prSet loTypeId="urn:microsoft.com/office/officeart/2005/8/layout/process4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s-CL"/>
        </a:p>
      </dgm:t>
    </dgm:pt>
    <dgm:pt modelId="{7ACB3945-81AC-4261-A428-E4C9682FBE48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es-ES" noProof="0" dirty="0" smtClean="0"/>
            <a:t>Mejorar la calidad de vida de la población</a:t>
          </a:r>
          <a:endParaRPr lang="es-ES" noProof="0" dirty="0"/>
        </a:p>
      </dgm:t>
    </dgm:pt>
    <dgm:pt modelId="{0B4255C6-FAC1-4D0A-8F59-7E117054ADD9}" type="parTrans" cxnId="{4CEF880C-1AC6-42D2-8104-C2AC8CAF14A6}">
      <dgm:prSet/>
      <dgm:spPr/>
      <dgm:t>
        <a:bodyPr/>
        <a:lstStyle/>
        <a:p>
          <a:endParaRPr lang="es-ES" noProof="0"/>
        </a:p>
      </dgm:t>
    </dgm:pt>
    <dgm:pt modelId="{56BE5E78-BC17-49A1-9516-CE4B839C271E}" type="sibTrans" cxnId="{4CEF880C-1AC6-42D2-8104-C2AC8CAF14A6}">
      <dgm:prSet/>
      <dgm:spPr/>
      <dgm:t>
        <a:bodyPr/>
        <a:lstStyle/>
        <a:p>
          <a:endParaRPr lang="es-ES" noProof="0"/>
        </a:p>
      </dgm:t>
    </dgm:pt>
    <dgm:pt modelId="{503EEFA8-1904-49BC-A0EF-9DEDA8763D0A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es-ES" noProof="0" dirty="0" smtClean="0"/>
            <a:t>No vamos a acabar con la pobreza extrema o construir una prosperidad compartida hasta que entregamos servicios de energía confiables a cada economía y llevar energía moderna a los 1,2 millones de personas sin electricidad y los 2,8 millones de personas que no tienen instalaciones de cocina modernas</a:t>
          </a:r>
        </a:p>
        <a:p>
          <a:pPr rtl="0"/>
          <a:r>
            <a:rPr lang="es-ES" noProof="0" dirty="0" err="1" smtClean="0"/>
            <a:t>Energy</a:t>
          </a:r>
          <a:r>
            <a:rPr lang="es-ES" noProof="0" dirty="0" smtClean="0"/>
            <a:t> </a:t>
          </a:r>
          <a:r>
            <a:rPr lang="es-ES" noProof="0" dirty="0" err="1" smtClean="0"/>
            <a:t>Direction</a:t>
          </a:r>
          <a:r>
            <a:rPr lang="es-ES" noProof="0" dirty="0" smtClean="0"/>
            <a:t> </a:t>
          </a:r>
          <a:r>
            <a:rPr lang="es-ES" noProof="0" dirty="0" err="1" smtClean="0"/>
            <a:t>Paper</a:t>
          </a:r>
          <a:r>
            <a:rPr lang="es-ES" noProof="0" dirty="0" smtClean="0"/>
            <a:t> del GBM</a:t>
          </a:r>
          <a:endParaRPr lang="es-ES" noProof="0" dirty="0" smtClean="0"/>
        </a:p>
      </dgm:t>
    </dgm:pt>
    <dgm:pt modelId="{8323E36E-A252-4599-BFC0-3B612839B123}" type="parTrans" cxnId="{397A4077-72F2-4673-90EA-44B62E95EB4A}">
      <dgm:prSet/>
      <dgm:spPr/>
      <dgm:t>
        <a:bodyPr/>
        <a:lstStyle/>
        <a:p>
          <a:endParaRPr lang="es-ES" noProof="0"/>
        </a:p>
      </dgm:t>
    </dgm:pt>
    <dgm:pt modelId="{3C3E9F6F-C685-41D3-AF6C-F7E97315B30B}" type="sibTrans" cxnId="{397A4077-72F2-4673-90EA-44B62E95EB4A}">
      <dgm:prSet/>
      <dgm:spPr/>
      <dgm:t>
        <a:bodyPr/>
        <a:lstStyle/>
        <a:p>
          <a:endParaRPr lang="es-ES" noProof="0"/>
        </a:p>
      </dgm:t>
    </dgm:pt>
    <dgm:pt modelId="{E317DCB2-CC3E-4BD6-8790-55DD10AB1857}" type="pres">
      <dgm:prSet presAssocID="{BA9FCF66-2550-4542-ABAB-7C93573F5C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68B9EA5B-F1F4-46E3-A276-5DC7A7636925}" type="pres">
      <dgm:prSet presAssocID="{503EEFA8-1904-49BC-A0EF-9DEDA8763D0A}" presName="boxAndChildren" presStyleCnt="0"/>
      <dgm:spPr/>
    </dgm:pt>
    <dgm:pt modelId="{5E58AAB7-A04E-452F-8009-408E6499D551}" type="pres">
      <dgm:prSet presAssocID="{503EEFA8-1904-49BC-A0EF-9DEDA8763D0A}" presName="parentTextBox" presStyleLbl="node1" presStyleIdx="0" presStyleCnt="2" custScaleY="46335"/>
      <dgm:spPr/>
      <dgm:t>
        <a:bodyPr/>
        <a:lstStyle/>
        <a:p>
          <a:endParaRPr lang="es-CL"/>
        </a:p>
      </dgm:t>
    </dgm:pt>
    <dgm:pt modelId="{A75209F0-4AFE-4FEF-B49E-442FA4DA08D2}" type="pres">
      <dgm:prSet presAssocID="{56BE5E78-BC17-49A1-9516-CE4B839C271E}" presName="sp" presStyleCnt="0"/>
      <dgm:spPr/>
    </dgm:pt>
    <dgm:pt modelId="{8C54FBFD-1EB2-4B00-BABC-C9AD68BE9BC5}" type="pres">
      <dgm:prSet presAssocID="{7ACB3945-81AC-4261-A428-E4C9682FBE48}" presName="arrowAndChildren" presStyleCnt="0"/>
      <dgm:spPr/>
    </dgm:pt>
    <dgm:pt modelId="{D9D62277-4C22-435D-917F-C94BF6F72E05}" type="pres">
      <dgm:prSet presAssocID="{7ACB3945-81AC-4261-A428-E4C9682FBE48}" presName="parentTextArrow" presStyleLbl="node1" presStyleIdx="1" presStyleCnt="2" custScaleY="35720" custLinFactNeighborX="-1333" custLinFactNeighborY="-74"/>
      <dgm:spPr/>
      <dgm:t>
        <a:bodyPr/>
        <a:lstStyle/>
        <a:p>
          <a:endParaRPr lang="es-CL"/>
        </a:p>
      </dgm:t>
    </dgm:pt>
  </dgm:ptLst>
  <dgm:cxnLst>
    <dgm:cxn modelId="{4CEF880C-1AC6-42D2-8104-C2AC8CAF14A6}" srcId="{BA9FCF66-2550-4542-ABAB-7C93573F5CD8}" destId="{7ACB3945-81AC-4261-A428-E4C9682FBE48}" srcOrd="0" destOrd="0" parTransId="{0B4255C6-FAC1-4D0A-8F59-7E117054ADD9}" sibTransId="{56BE5E78-BC17-49A1-9516-CE4B839C271E}"/>
    <dgm:cxn modelId="{397A4077-72F2-4673-90EA-44B62E95EB4A}" srcId="{BA9FCF66-2550-4542-ABAB-7C93573F5CD8}" destId="{503EEFA8-1904-49BC-A0EF-9DEDA8763D0A}" srcOrd="1" destOrd="0" parTransId="{8323E36E-A252-4599-BFC0-3B612839B123}" sibTransId="{3C3E9F6F-C685-41D3-AF6C-F7E97315B30B}"/>
    <dgm:cxn modelId="{2CF126AA-0DA6-4693-8C7A-473103B0C9A7}" type="presOf" srcId="{503EEFA8-1904-49BC-A0EF-9DEDA8763D0A}" destId="{5E58AAB7-A04E-452F-8009-408E6499D551}" srcOrd="0" destOrd="0" presId="urn:microsoft.com/office/officeart/2005/8/layout/process4"/>
    <dgm:cxn modelId="{46FF194B-778D-4F4F-B193-7C0F796925D2}" type="presOf" srcId="{BA9FCF66-2550-4542-ABAB-7C93573F5CD8}" destId="{E317DCB2-CC3E-4BD6-8790-55DD10AB1857}" srcOrd="0" destOrd="0" presId="urn:microsoft.com/office/officeart/2005/8/layout/process4"/>
    <dgm:cxn modelId="{FA44EBD3-A94C-45A9-9CC3-A8C27486A53D}" type="presOf" srcId="{7ACB3945-81AC-4261-A428-E4C9682FBE48}" destId="{D9D62277-4C22-435D-917F-C94BF6F72E05}" srcOrd="0" destOrd="0" presId="urn:microsoft.com/office/officeart/2005/8/layout/process4"/>
    <dgm:cxn modelId="{DD37D2E0-2EB6-4DA8-8DBB-4681FF85A2AA}" type="presParOf" srcId="{E317DCB2-CC3E-4BD6-8790-55DD10AB1857}" destId="{68B9EA5B-F1F4-46E3-A276-5DC7A7636925}" srcOrd="0" destOrd="0" presId="urn:microsoft.com/office/officeart/2005/8/layout/process4"/>
    <dgm:cxn modelId="{7BB3D9B0-BC63-4B50-B904-D43ABABC748D}" type="presParOf" srcId="{68B9EA5B-F1F4-46E3-A276-5DC7A7636925}" destId="{5E58AAB7-A04E-452F-8009-408E6499D551}" srcOrd="0" destOrd="0" presId="urn:microsoft.com/office/officeart/2005/8/layout/process4"/>
    <dgm:cxn modelId="{03150248-A8EB-4BCC-8DBB-10BE251C902E}" type="presParOf" srcId="{E317DCB2-CC3E-4BD6-8790-55DD10AB1857}" destId="{A75209F0-4AFE-4FEF-B49E-442FA4DA08D2}" srcOrd="1" destOrd="0" presId="urn:microsoft.com/office/officeart/2005/8/layout/process4"/>
    <dgm:cxn modelId="{A5A26B6E-D63F-41E3-8372-548DA29DF5D9}" type="presParOf" srcId="{E317DCB2-CC3E-4BD6-8790-55DD10AB1857}" destId="{8C54FBFD-1EB2-4B00-BABC-C9AD68BE9BC5}" srcOrd="2" destOrd="0" presId="urn:microsoft.com/office/officeart/2005/8/layout/process4"/>
    <dgm:cxn modelId="{B4A05914-0392-4E39-83A5-B51F8B599DC3}" type="presParOf" srcId="{8C54FBFD-1EB2-4B00-BABC-C9AD68BE9BC5}" destId="{D9D62277-4C22-435D-917F-C94BF6F72E0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58AAB7-A04E-452F-8009-408E6499D551}">
      <dsp:nvSpPr>
        <dsp:cNvPr id="0" name=""/>
        <dsp:cNvSpPr/>
      </dsp:nvSpPr>
      <dsp:spPr>
        <a:xfrm>
          <a:off x="0" y="2838859"/>
          <a:ext cx="6624736" cy="2456314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noProof="0" dirty="0" smtClean="0"/>
            <a:t>No vamos a acabar con la pobreza extrema o construir una prosperidad compartida hasta que entregamos servicios de energía confiables a cada economía y llevar energía moderna a los 1,2 millones de personas sin electricidad y los 2,8 millones de personas que no tienen instalaciones de cocina modernas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noProof="0" dirty="0" err="1" smtClean="0"/>
            <a:t>Energy</a:t>
          </a:r>
          <a:r>
            <a:rPr lang="es-ES" sz="2000" kern="1200" noProof="0" dirty="0" smtClean="0"/>
            <a:t> </a:t>
          </a:r>
          <a:r>
            <a:rPr lang="es-ES" sz="2000" kern="1200" noProof="0" dirty="0" err="1" smtClean="0"/>
            <a:t>Direction</a:t>
          </a:r>
          <a:r>
            <a:rPr lang="es-ES" sz="2000" kern="1200" noProof="0" dirty="0" smtClean="0"/>
            <a:t> </a:t>
          </a:r>
          <a:r>
            <a:rPr lang="es-ES" sz="2000" kern="1200" noProof="0" dirty="0" err="1" smtClean="0"/>
            <a:t>Paper</a:t>
          </a:r>
          <a:r>
            <a:rPr lang="es-ES" sz="2000" kern="1200" noProof="0" dirty="0" smtClean="0"/>
            <a:t> del GBM</a:t>
          </a:r>
          <a:endParaRPr lang="es-ES" sz="2000" kern="1200" noProof="0" dirty="0" smtClean="0"/>
        </a:p>
      </dsp:txBody>
      <dsp:txXfrm>
        <a:off x="0" y="2838859"/>
        <a:ext cx="6624736" cy="2456314"/>
      </dsp:txXfrm>
    </dsp:sp>
    <dsp:sp modelId="{D9D62277-4C22-435D-917F-C94BF6F72E05}">
      <dsp:nvSpPr>
        <dsp:cNvPr id="0" name=""/>
        <dsp:cNvSpPr/>
      </dsp:nvSpPr>
      <dsp:spPr>
        <a:xfrm rot="10800000">
          <a:off x="0" y="0"/>
          <a:ext cx="6624736" cy="2912343"/>
        </a:xfrm>
        <a:prstGeom prst="upArrowCallou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noProof="0" dirty="0" smtClean="0"/>
            <a:t>Mejorar la calidad de vida de la población</a:t>
          </a:r>
          <a:endParaRPr lang="es-ES" sz="2000" kern="1200" noProof="0" dirty="0"/>
        </a:p>
      </dsp:txBody>
      <dsp:txXfrm rot="10800000">
        <a:off x="0" y="0"/>
        <a:ext cx="6624736" cy="2912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0.91586</cdr:x>
      <cdr:y>0.09289</cdr:y>
    </cdr:from>
    <cdr:to>
      <cdr:x>1</cdr:x>
      <cdr:y>0.13043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7191376" y="559594"/>
          <a:ext cx="659606" cy="2262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sz="1100"/>
            <a:t>13.654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0.65546</cdr:x>
      <cdr:y>0.14084</cdr:y>
    </cdr:from>
    <cdr:to>
      <cdr:x>0.77712</cdr:x>
      <cdr:y>0.23888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5616624" y="720079"/>
          <a:ext cx="1042498" cy="501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sz="1600" dirty="0"/>
            <a:t>80,03%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r">
              <a:defRPr sz="1300"/>
            </a:lvl1pPr>
          </a:lstStyle>
          <a:p>
            <a:fld id="{93484EB1-537F-401A-8E18-48A87CDAE810}" type="datetimeFigureOut">
              <a:rPr lang="es-ES" smtClean="0"/>
              <a:pPr/>
              <a:t>20/11/2013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r">
              <a:defRPr sz="1300"/>
            </a:lvl1pPr>
          </a:lstStyle>
          <a:p>
            <a:fld id="{41611D62-BBED-4851-9869-96CB394202E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90850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r">
              <a:defRPr sz="1300"/>
            </a:lvl1pPr>
          </a:lstStyle>
          <a:p>
            <a:fld id="{693BD02F-1BD3-4838-90C1-D435184CE47A}" type="datetimeFigureOut">
              <a:rPr lang="es-ES" smtClean="0"/>
              <a:pPr/>
              <a:t>20/11/2013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20" rIns="99038" bIns="495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38" tIns="49520" rIns="99038" bIns="495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r">
              <a:defRPr sz="1300"/>
            </a:lvl1pPr>
          </a:lstStyle>
          <a:p>
            <a:fld id="{BC110DE5-A861-4B3F-B482-6EBDE6679D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85060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428279-D3C9-4F88-BF37-824B73224534}" type="slidenum">
              <a:rPr lang="es-ES_tradnl" smtClean="0"/>
              <a:pPr/>
              <a:t>4</a:t>
            </a:fld>
            <a:endParaRPr lang="es-ES_tradnl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L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Key results highlighted in the </a:t>
            </a:r>
            <a:r>
              <a:rPr lang="en-US" sz="1300" i="1" dirty="0" smtClean="0"/>
              <a:t>AEO2013 Reference and alternative cases include:</a:t>
            </a:r>
          </a:p>
          <a:p>
            <a:r>
              <a:rPr lang="en-US" sz="1300" dirty="0" smtClean="0"/>
              <a:t>• Continued strong growth in domestic crude oil production over the next decade—largely as a result of rising production from</a:t>
            </a:r>
          </a:p>
          <a:p>
            <a:r>
              <a:rPr lang="en-US" sz="1300" dirty="0" smtClean="0"/>
              <a:t>tight formations—and increased domestic production of natural gas;</a:t>
            </a:r>
          </a:p>
          <a:p>
            <a:r>
              <a:rPr lang="en-US" sz="1300" dirty="0" smtClean="0"/>
              <a:t>• The potential for even stronger growth in domestic crude oil production under alternative conditions;</a:t>
            </a:r>
          </a:p>
          <a:p>
            <a:r>
              <a:rPr lang="en-US" sz="1300" dirty="0" smtClean="0"/>
              <a:t>• Evolving natural gas markets that spur increased use of natural gas for electric power generation and transportation and an</a:t>
            </a:r>
          </a:p>
          <a:p>
            <a:r>
              <a:rPr lang="es-ES" sz="1300" dirty="0" err="1" smtClean="0"/>
              <a:t>expanding</a:t>
            </a:r>
            <a:r>
              <a:rPr lang="es-ES" sz="1300" dirty="0" smtClean="0"/>
              <a:t> natural gas </a:t>
            </a:r>
            <a:r>
              <a:rPr lang="es-ES" sz="1300" dirty="0" err="1" smtClean="0"/>
              <a:t>export</a:t>
            </a:r>
            <a:r>
              <a:rPr lang="es-ES" sz="1300" dirty="0" smtClean="0"/>
              <a:t> </a:t>
            </a:r>
            <a:r>
              <a:rPr lang="es-ES" sz="1300" dirty="0" err="1" smtClean="0"/>
              <a:t>market</a:t>
            </a:r>
            <a:r>
              <a:rPr lang="es-ES" sz="1300" dirty="0" smtClean="0"/>
              <a:t>;</a:t>
            </a:r>
          </a:p>
          <a:p>
            <a:r>
              <a:rPr lang="en-US" sz="1300" dirty="0" smtClean="0"/>
              <a:t>• A decline in motor gasoline consumption over the projection period, reflecting the effects of more stringent corporate average</a:t>
            </a:r>
          </a:p>
          <a:p>
            <a:r>
              <a:rPr lang="en-US" sz="1300" dirty="0" smtClean="0"/>
              <a:t>fuel economy (CAFE) standards, as well as growth in diesel fuel consumption and increased use of natural gas to power </a:t>
            </a:r>
            <a:r>
              <a:rPr lang="en-US" sz="1300" dirty="0" err="1" smtClean="0"/>
              <a:t>heavyduty</a:t>
            </a:r>
            <a:endParaRPr lang="en-US" sz="1300" dirty="0" smtClean="0"/>
          </a:p>
          <a:p>
            <a:r>
              <a:rPr lang="es-ES" sz="1300" dirty="0" err="1" smtClean="0"/>
              <a:t>vehicles</a:t>
            </a:r>
            <a:r>
              <a:rPr lang="es-ES" sz="1300" dirty="0" smtClean="0"/>
              <a:t>; and</a:t>
            </a:r>
          </a:p>
          <a:p>
            <a:r>
              <a:rPr lang="en-US" sz="1300" dirty="0" smtClean="0"/>
              <a:t>• Low electricity demand growth, and continued increases in electricity generation capacity fueled by natural gas and renewable</a:t>
            </a:r>
          </a:p>
          <a:p>
            <a:r>
              <a:rPr lang="en-US" sz="1300" dirty="0" smtClean="0"/>
              <a:t>energy, which when combined with environmental regulations put pressure on coal use in the electric power sector. In some</a:t>
            </a:r>
          </a:p>
          <a:p>
            <a:r>
              <a:rPr lang="en-US" sz="1300" dirty="0" smtClean="0"/>
              <a:t>cases, coal’s share of total electricity generation falls below the natural gas share through the end of the projection period.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0DE5-A861-4B3F-B482-6EBDE6679DB6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0DE5-A861-4B3F-B482-6EBDE6679DB6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4022294" y="9722536"/>
            <a:ext cx="3077006" cy="5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307" tIns="49153" rIns="98307" bIns="49153" anchor="b"/>
          <a:lstStyle/>
          <a:p>
            <a:pPr algn="r" defTabSz="983168"/>
            <a:fld id="{35892811-E33C-4EB7-934A-83824FF9A7E7}" type="slidenum">
              <a:rPr lang="es-ES_tradnl" sz="1300"/>
              <a:pPr algn="r" defTabSz="983168"/>
              <a:t>16</a:t>
            </a:fld>
            <a:endParaRPr lang="es-ES_tradnl" sz="1300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L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7CF0-AE91-4AAE-85B2-07943CA06DCF}" type="datetimeFigureOut">
              <a:rPr lang="es-MX" smtClean="0"/>
              <a:pPr/>
              <a:t>20/11/2013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171C-72B5-434B-ADD7-00D5B868CF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7CF0-AE91-4AAE-85B2-07943CA06DCF}" type="datetimeFigureOut">
              <a:rPr lang="es-MX" smtClean="0"/>
              <a:pPr/>
              <a:t>20/11/2013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171C-72B5-434B-ADD7-00D5B868CF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7CF0-AE91-4AAE-85B2-07943CA06DCF}" type="datetimeFigureOut">
              <a:rPr lang="es-MX" smtClean="0"/>
              <a:pPr/>
              <a:t>20/11/2013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171C-72B5-434B-ADD7-00D5B868CF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78F8-A464-4F81-9AD8-987D092EA620}" type="datetimeFigureOut">
              <a:rPr lang="es-ES" smtClean="0"/>
              <a:pPr/>
              <a:t>20/11/2013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B5021-6DF4-4475-A11A-E622DD9825C8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481" y="6286520"/>
            <a:ext cx="2962113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 userDrawn="1"/>
        </p:nvSpPr>
        <p:spPr>
          <a:xfrm>
            <a:off x="571472" y="6257860"/>
            <a:ext cx="60007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Economías bajas en carbono: aspectos técnicos, políticos y económicos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Medellín, Colombia. 15 y 16 de marzo de 2012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6222767"/>
            <a:ext cx="500066" cy="49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7CF0-AE91-4AAE-85B2-07943CA06DCF}" type="datetimeFigureOut">
              <a:rPr lang="es-MX" smtClean="0"/>
              <a:pPr/>
              <a:t>20/11/2013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171C-72B5-434B-ADD7-00D5B868CF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7CF0-AE91-4AAE-85B2-07943CA06DCF}" type="datetimeFigureOut">
              <a:rPr lang="es-MX" smtClean="0"/>
              <a:pPr/>
              <a:t>20/11/2013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171C-72B5-434B-ADD7-00D5B868CF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7CF0-AE91-4AAE-85B2-07943CA06DCF}" type="datetimeFigureOut">
              <a:rPr lang="es-MX" smtClean="0"/>
              <a:pPr/>
              <a:t>20/11/2013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171C-72B5-434B-ADD7-00D5B868CF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7CF0-AE91-4AAE-85B2-07943CA06DCF}" type="datetimeFigureOut">
              <a:rPr lang="es-MX" smtClean="0"/>
              <a:pPr/>
              <a:t>20/11/2013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171C-72B5-434B-ADD7-00D5B868CF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7CF0-AE91-4AAE-85B2-07943CA06DCF}" type="datetimeFigureOut">
              <a:rPr lang="es-MX" smtClean="0"/>
              <a:pPr/>
              <a:t>20/11/2013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171C-72B5-434B-ADD7-00D5B868CF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7CF0-AE91-4AAE-85B2-07943CA06DCF}" type="datetimeFigureOut">
              <a:rPr lang="es-MX" smtClean="0"/>
              <a:pPr/>
              <a:t>20/11/2013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171C-72B5-434B-ADD7-00D5B868CF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7CF0-AE91-4AAE-85B2-07943CA06DCF}" type="datetimeFigureOut">
              <a:rPr lang="es-MX" smtClean="0"/>
              <a:pPr/>
              <a:t>20/11/2013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171C-72B5-434B-ADD7-00D5B868CF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378F8-A464-4F81-9AD8-987D092EA620}" type="datetimeFigureOut">
              <a:rPr lang="es-ES" smtClean="0"/>
              <a:pPr/>
              <a:t>20/11/2013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sz="1400" smtClean="0"/>
              <a:t>Economías bajas en carbono: aspectos técnicos, políticos y económicos. </a:t>
            </a:r>
            <a:r>
              <a:rPr lang="es-MX" sz="1200" smtClean="0"/>
              <a:t>15 y 16 de marzo de 2012</a:t>
            </a:r>
            <a:endParaRPr lang="es-MX" sz="120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B5021-6DF4-4475-A11A-E622DD9825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raineri@ing.puc.c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rfiniteworld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4315" y="4293096"/>
            <a:ext cx="8215370" cy="1656184"/>
          </a:xfrm>
        </p:spPr>
        <p:txBody>
          <a:bodyPr>
            <a:noAutofit/>
          </a:bodyPr>
          <a:lstStyle/>
          <a:p>
            <a:r>
              <a:rPr lang="es-MX" sz="2000" b="1" dirty="0" smtClean="0">
                <a:solidFill>
                  <a:schemeClr val="tx1"/>
                </a:solidFill>
              </a:rPr>
              <a:t>Ricardo Raineri Bernain</a:t>
            </a:r>
          </a:p>
          <a:p>
            <a:r>
              <a:rPr lang="es-MX" sz="1800" dirty="0" smtClean="0">
                <a:solidFill>
                  <a:schemeClr val="tx1"/>
                </a:solidFill>
              </a:rPr>
              <a:t>Director Ejecutivo Alterno Grupo Banco Mundial</a:t>
            </a:r>
          </a:p>
          <a:p>
            <a:r>
              <a:rPr lang="es-MX" sz="1800" dirty="0" err="1" smtClean="0">
                <a:solidFill>
                  <a:schemeClr val="tx1"/>
                </a:solidFill>
              </a:rPr>
              <a:t>VicePresidente</a:t>
            </a:r>
            <a:r>
              <a:rPr lang="es-MX" sz="1800" dirty="0" smtClean="0">
                <a:solidFill>
                  <a:schemeClr val="tx1"/>
                </a:solidFill>
              </a:rPr>
              <a:t> IAEE</a:t>
            </a:r>
          </a:p>
          <a:p>
            <a:r>
              <a:rPr lang="es-MX" sz="1800" dirty="0" smtClean="0">
                <a:solidFill>
                  <a:schemeClr val="tx1"/>
                </a:solidFill>
              </a:rPr>
              <a:t>Profesor Titular Pontificia Universidad Católica de Chile</a:t>
            </a:r>
          </a:p>
          <a:p>
            <a:r>
              <a:rPr lang="es-MX" sz="1800" dirty="0" smtClean="0">
                <a:solidFill>
                  <a:schemeClr val="tx1"/>
                </a:solidFill>
                <a:hlinkClick r:id="rId2"/>
              </a:rPr>
              <a:t>rraineri@ricardoraineri.cl</a:t>
            </a:r>
            <a:endParaRPr lang="es-MX" sz="1800" dirty="0">
              <a:solidFill>
                <a:schemeClr val="tx1"/>
              </a:solidFill>
            </a:endParaRPr>
          </a:p>
          <a:p>
            <a:endParaRPr lang="es-MX" sz="1800" dirty="0" smtClean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1133281"/>
            <a:ext cx="850112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80000"/>
              </a:lnSpc>
              <a:buFont typeface="Arial" pitchFamily="34" charset="0"/>
              <a:buNone/>
            </a:pPr>
            <a:r>
              <a:rPr lang="pt-BR" sz="2800" b="1" dirty="0" smtClean="0">
                <a:solidFill>
                  <a:srgbClr val="00B050"/>
                </a:solidFill>
                <a:latin typeface="Calibri" pitchFamily="34" charset="0"/>
              </a:rPr>
              <a:t>Perspectivas da Integração Elétrica na América do Sul</a:t>
            </a:r>
          </a:p>
          <a:p>
            <a:pPr marL="457200" indent="-457200" algn="ctr">
              <a:lnSpc>
                <a:spcPct val="80000"/>
              </a:lnSpc>
              <a:buFont typeface="Arial" pitchFamily="34" charset="0"/>
              <a:buNone/>
            </a:pPr>
            <a:r>
              <a:rPr lang="pt-BR" sz="2800" b="1" dirty="0" smtClean="0">
                <a:solidFill>
                  <a:srgbClr val="00B050"/>
                </a:solidFill>
                <a:latin typeface="Calibri" pitchFamily="34" charset="0"/>
              </a:rPr>
              <a:t>Seminário sobre Integração no Arco Norte</a:t>
            </a:r>
          </a:p>
          <a:p>
            <a:pPr marL="457200" indent="-457200" algn="ctr">
              <a:lnSpc>
                <a:spcPct val="80000"/>
              </a:lnSpc>
              <a:buFont typeface="Arial" pitchFamily="34" charset="0"/>
              <a:buNone/>
            </a:pPr>
            <a:endParaRPr lang="es-ES" sz="2800" b="1" dirty="0" smtClean="0">
              <a:solidFill>
                <a:srgbClr val="00B050"/>
              </a:solidFill>
              <a:latin typeface="Calibri" pitchFamily="34" charset="0"/>
            </a:endParaRPr>
          </a:p>
          <a:p>
            <a:pPr marL="457200" indent="-457200" algn="ctr">
              <a:lnSpc>
                <a:spcPct val="80000"/>
              </a:lnSpc>
              <a:buFont typeface="Arial" pitchFamily="34" charset="0"/>
              <a:buNone/>
            </a:pP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Senado Federal</a:t>
            </a:r>
          </a:p>
          <a:p>
            <a:pPr marL="457200" indent="-457200" algn="ctr">
              <a:lnSpc>
                <a:spcPct val="80000"/>
              </a:lnSpc>
              <a:buFont typeface="Arial" pitchFamily="34" charset="0"/>
              <a:buNone/>
            </a:pP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Comissão de Relações Exteriores e Defensa Nacional</a:t>
            </a:r>
          </a:p>
          <a:p>
            <a:pPr marL="457200" indent="-457200" algn="ctr">
              <a:lnSpc>
                <a:spcPct val="80000"/>
              </a:lnSpc>
              <a:buFont typeface="Arial" pitchFamily="34" charset="0"/>
              <a:buNone/>
            </a:pP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Brasil</a:t>
            </a:r>
          </a:p>
          <a:p>
            <a:pPr marL="457200" indent="-457200" algn="ctr">
              <a:lnSpc>
                <a:spcPct val="80000"/>
              </a:lnSpc>
              <a:buFont typeface="Arial" pitchFamily="34" charset="0"/>
              <a:buNone/>
            </a:pPr>
            <a:endParaRPr lang="pt-BR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457200" indent="-457200" algn="ctr">
              <a:lnSpc>
                <a:spcPct val="80000"/>
              </a:lnSpc>
              <a:buFont typeface="Arial" pitchFamily="34" charset="0"/>
              <a:buNone/>
            </a:pP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Gesel - UFRJ</a:t>
            </a:r>
          </a:p>
          <a:p>
            <a:pPr marL="457200" indent="-457200" algn="ctr">
              <a:lnSpc>
                <a:spcPct val="80000"/>
              </a:lnSpc>
              <a:buFont typeface="Arial" pitchFamily="34" charset="0"/>
              <a:buNone/>
            </a:pPr>
            <a:endParaRPr lang="es-ES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457200" indent="-457200" algn="ctr">
              <a:lnSpc>
                <a:spcPct val="80000"/>
              </a:lnSpc>
              <a:buFont typeface="Arial" pitchFamily="34" charset="0"/>
              <a:buNone/>
            </a:pPr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2786050" y="6381328"/>
            <a:ext cx="3571900" cy="333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Brasilia,</a:t>
            </a:r>
            <a:r>
              <a:rPr kumimoji="0" lang="es-MX" sz="160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21 de Noviembre de </a:t>
            </a:r>
            <a:r>
              <a:rPr lang="es-MX" sz="1600" baseline="0" dirty="0" smtClean="0">
                <a:solidFill>
                  <a:schemeClr val="accent3">
                    <a:lumMod val="50000"/>
                  </a:schemeClr>
                </a:solidFill>
              </a:rPr>
              <a:t>2013</a:t>
            </a:r>
            <a:endParaRPr kumimoji="0" lang="es-MX" sz="16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</a:rPr>
              <a:t>Patrón </a:t>
            </a:r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</a:rPr>
              <a:t>de Consumo Regional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77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268760"/>
            <a:ext cx="1296144" cy="127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8715678" y="651605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BP</a:t>
            </a:r>
            <a:endParaRPr lang="es-ES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043608" y="692696"/>
            <a:ext cx="7127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</a:rPr>
              <a:t>Tendencias Globales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/>
          </a:bodyPr>
          <a:lstStyle/>
          <a:p>
            <a:r>
              <a:rPr lang="es-ES" sz="2400" dirty="0" smtClean="0"/>
              <a:t>Las </a:t>
            </a:r>
            <a:r>
              <a:rPr lang="es-ES" sz="2400" b="1" dirty="0" smtClean="0"/>
              <a:t>economías emergentes </a:t>
            </a:r>
            <a:r>
              <a:rPr lang="es-ES" sz="2400" dirty="0" smtClean="0"/>
              <a:t>dan cuenta del crecimiento neto en el consumo de energía, y con una demanda en los países de la OCDE que ha caído en los últimos años.</a:t>
            </a:r>
          </a:p>
          <a:p>
            <a:r>
              <a:rPr lang="es-ES" sz="2400" dirty="0" smtClean="0"/>
              <a:t>Los </a:t>
            </a:r>
            <a:r>
              <a:rPr lang="es-ES" sz="2400" b="1" dirty="0" smtClean="0"/>
              <a:t>combustibles fósiles </a:t>
            </a:r>
            <a:r>
              <a:rPr lang="es-ES" sz="2400" dirty="0" smtClean="0"/>
              <a:t>siguen dominando el consumo de energía, con una </a:t>
            </a:r>
            <a:r>
              <a:rPr lang="es-ES" sz="2400" b="1" dirty="0" smtClean="0"/>
              <a:t>cuota de mercado del 87%.</a:t>
            </a:r>
          </a:p>
          <a:p>
            <a:r>
              <a:rPr lang="es-ES" sz="2400" dirty="0" smtClean="0"/>
              <a:t>La </a:t>
            </a:r>
            <a:r>
              <a:rPr lang="es-ES" sz="2400" b="1" dirty="0" smtClean="0"/>
              <a:t>energía renovable sigue ganando</a:t>
            </a:r>
            <a:r>
              <a:rPr lang="es-ES" sz="2400" dirty="0" smtClean="0"/>
              <a:t>, pero hoy en día representa </a:t>
            </a:r>
            <a:r>
              <a:rPr lang="es-ES" sz="2400" b="1" dirty="0" smtClean="0"/>
              <a:t>sólo el 2% </a:t>
            </a:r>
            <a:r>
              <a:rPr lang="es-ES" sz="2400" dirty="0" smtClean="0"/>
              <a:t>del consumo energético a nivel mundial. Mientras tanto, la mezcla de combustibles fósiles está cambiando también.</a:t>
            </a:r>
          </a:p>
          <a:p>
            <a:r>
              <a:rPr lang="es-ES" sz="2400" dirty="0" smtClean="0"/>
              <a:t>El </a:t>
            </a:r>
            <a:r>
              <a:rPr lang="es-ES" sz="2400" b="1" dirty="0" smtClean="0"/>
              <a:t>petróleo, sigue siendo el combustible principal</a:t>
            </a:r>
            <a:r>
              <a:rPr lang="es-ES" sz="2400" dirty="0" smtClean="0"/>
              <a:t>, ha perdido cuota de mercado durante 12 años consecutivos.</a:t>
            </a:r>
          </a:p>
          <a:p>
            <a:r>
              <a:rPr lang="es-ES" sz="2400" dirty="0" smtClean="0"/>
              <a:t>El </a:t>
            </a:r>
            <a:r>
              <a:rPr lang="es-ES" sz="2400" b="1" dirty="0" smtClean="0"/>
              <a:t>carbón</a:t>
            </a:r>
            <a:r>
              <a:rPr lang="es-ES" sz="2400" dirty="0" smtClean="0"/>
              <a:t> es, una vez más, el </a:t>
            </a:r>
            <a:r>
              <a:rPr lang="es-ES" sz="2400" b="1" dirty="0" smtClean="0"/>
              <a:t>combustible fósil de más rápido crecimiento</a:t>
            </a:r>
            <a:r>
              <a:rPr lang="es-ES" sz="2400" dirty="0" smtClean="0"/>
              <a:t>, con consecuencias predecibles para las emisiones de carbono.</a:t>
            </a:r>
          </a:p>
          <a:p>
            <a:endParaRPr lang="es-ES" sz="2400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971600" y="908720"/>
            <a:ext cx="7127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863266" y="1161618"/>
            <a:ext cx="7380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La producción total de EE.UU. de gas natural, el consumo y las importaciones</a:t>
            </a:r>
          </a:p>
          <a:p>
            <a:r>
              <a:rPr lang="es-ES" dirty="0" smtClean="0"/>
              <a:t>netas en el caso de la referencia, 1990-2040 (billones de pies cúbicos)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6432617" y="6581001"/>
            <a:ext cx="2711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 smtClean="0"/>
              <a:t>Source</a:t>
            </a:r>
            <a:r>
              <a:rPr lang="es-ES" sz="1200" dirty="0" smtClean="0"/>
              <a:t>: IEA </a:t>
            </a:r>
            <a:r>
              <a:rPr lang="es-ES" sz="1200" dirty="0" err="1" smtClean="0"/>
              <a:t>Annual</a:t>
            </a:r>
            <a:r>
              <a:rPr lang="es-ES" sz="1200" dirty="0" smtClean="0"/>
              <a:t> </a:t>
            </a:r>
            <a:r>
              <a:rPr lang="es-ES" sz="1200" dirty="0" err="1" smtClean="0"/>
              <a:t>Energy</a:t>
            </a:r>
            <a:r>
              <a:rPr lang="es-ES" sz="1200" dirty="0" smtClean="0"/>
              <a:t> Outlook 2013</a:t>
            </a:r>
            <a:endParaRPr lang="es-ES" sz="1200" dirty="0"/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805907"/>
            <a:ext cx="5832648" cy="439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</a:rPr>
              <a:t>Cambios en el contexto energético global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1115616" y="692696"/>
            <a:ext cx="7127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73116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763" indent="-4763" fontAlgn="base">
              <a:spcAft>
                <a:spcPct val="0"/>
              </a:spcAft>
              <a:defRPr/>
            </a:pPr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  <a:sym typeface="Helvetica Neue"/>
              </a:rPr>
              <a:t>Fukushima </a:t>
            </a:r>
            <a:r>
              <a:rPr lang="es-ES" sz="2800" b="1" dirty="0" err="1" smtClean="0">
                <a:solidFill>
                  <a:schemeClr val="accent3">
                    <a:lumMod val="50000"/>
                  </a:schemeClr>
                </a:solidFill>
                <a:sym typeface="Helvetica Neue"/>
              </a:rPr>
              <a:t>Dai-ichi</a:t>
            </a:r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  <a:sym typeface="Helvetica Neue"/>
              </a:rPr>
              <a:t> </a:t>
            </a:r>
          </a:p>
        </p:txBody>
      </p:sp>
      <p:pic>
        <p:nvPicPr>
          <p:cNvPr id="87042" name="Picture 2" descr="http://www.fukushimafew.com/wp-content/uploads/2011/03/fukushima_nuclear_reactor_explo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1"/>
            <a:ext cx="7776864" cy="5256584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7308304" y="5877272"/>
            <a:ext cx="12596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/>
              <a:t>Tokio (CNN) </a:t>
            </a:r>
            <a:endParaRPr lang="es-ES" sz="1400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259632" y="836712"/>
            <a:ext cx="734481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http://energyforumonline.com/wp-content/uploads/2013/05/14-PPP-ppm-co2-data-mauna-loa-Mar-20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54746"/>
            <a:ext cx="7123162" cy="5503254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67544" y="260648"/>
            <a:ext cx="8229600" cy="725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Calentamiento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global - origen </a:t>
            </a:r>
            <a:r>
              <a:rPr kumimoji="0" lang="es-E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antropogénico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043608" y="908720"/>
            <a:ext cx="734481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" name="7 CuadroTexto"/>
          <p:cNvSpPr txBox="1"/>
          <p:nvPr/>
        </p:nvSpPr>
        <p:spPr>
          <a:xfrm>
            <a:off x="6884101" y="6211669"/>
            <a:ext cx="2259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Atmospheric CO2 as Measured at Mauna Loa Observatory, 1960-March 2012</a:t>
            </a:r>
            <a:endParaRPr lang="es-ES" sz="1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67544" y="986118"/>
            <a:ext cx="7965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El 9 de mayo de 2013, la concentración media diaria de dióxido de carbono en la atmósfera medida en el volcán </a:t>
            </a:r>
            <a:r>
              <a:rPr lang="es-ES" sz="1200" dirty="0" err="1" smtClean="0"/>
              <a:t>Mauna</a:t>
            </a:r>
            <a:r>
              <a:rPr lang="es-ES" sz="1200" dirty="0" smtClean="0"/>
              <a:t> Loa, </a:t>
            </a:r>
            <a:r>
              <a:rPr lang="es-ES" sz="1200" dirty="0" err="1" smtClean="0"/>
              <a:t>Hawaii</a:t>
            </a:r>
            <a:r>
              <a:rPr lang="es-ES" sz="1200" dirty="0" smtClean="0"/>
              <a:t>, superó las 400 partes por millón por primera vez desde que comenzaron las mediciones en 1958.</a:t>
            </a:r>
            <a:endParaRPr lang="es-E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  <a:sym typeface="Helvetica Neue Light"/>
              </a:rPr>
              <a:t>Integración Energética Regional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60648"/>
            <a:ext cx="4716016" cy="1584176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s-ES" sz="3200" b="1" kern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Principales centrales de generación e interconexiones eléctricas</a:t>
            </a:r>
            <a:r>
              <a:rPr kumimoji="0" lang="es-ES" sz="3200" b="1" i="0" u="none" strike="noStrike" kern="0" cap="none" spc="0" normalizeH="0" baseline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3200" b="1" i="0" u="none" strike="noStrike" kern="0" cap="none" spc="0" normalizeH="0" baseline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95536" y="1844824"/>
            <a:ext cx="422002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07500" y="2708921"/>
          <a:ext cx="5112571" cy="1440159"/>
        </p:xfrm>
        <a:graphic>
          <a:graphicData uri="http://schemas.openxmlformats.org/drawingml/2006/table">
            <a:tbl>
              <a:tblPr/>
              <a:tblGrid>
                <a:gridCol w="398384"/>
                <a:gridCol w="588251"/>
                <a:gridCol w="1138071"/>
                <a:gridCol w="663969"/>
                <a:gridCol w="1062353"/>
                <a:gridCol w="1261543"/>
              </a:tblGrid>
              <a:tr h="24639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Ref. </a:t>
                      </a:r>
                      <a:endParaRPr lang="es-ES" sz="11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País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Nombre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Río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Cap. Instalada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Comentario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04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A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Br -Py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Itaipú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Paraná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14.000 MW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En</a:t>
                      </a:r>
                      <a:r>
                        <a:rPr lang="es-ES" sz="1100" b="1" i="0" u="none" strike="noStrike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ES" sz="1100" b="1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operación</a:t>
                      </a:r>
                      <a:endParaRPr lang="es-ES" sz="11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31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B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Ar -Uy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Salto Grande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Uruguay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1.890 MW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En</a:t>
                      </a:r>
                      <a:r>
                        <a:rPr lang="es-ES" sz="1100" b="1" i="0" u="none" strike="noStrike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ES" sz="1100" b="1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operación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04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C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Ar -Py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Yacyretá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Paraná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3.200 MW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En</a:t>
                      </a:r>
                      <a:r>
                        <a:rPr lang="es-ES" sz="1100" b="1" i="0" u="none" strike="noStrike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ES" sz="1100" b="1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operación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31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D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Ar -Br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Garabí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Uruguay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1.500 MW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En Estudio</a:t>
                      </a:r>
                      <a:endParaRPr lang="es-ES" sz="11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04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E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Ar -Py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Corpus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Paraná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 3.400 MW  </a:t>
                      </a:r>
                      <a:endParaRPr lang="es-ES" sz="11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En Estudio</a:t>
                      </a:r>
                      <a:endParaRPr lang="es-ES" sz="11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0045" y="-1"/>
            <a:ext cx="449395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07500" y="6396334"/>
            <a:ext cx="1259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Cier</a:t>
            </a:r>
            <a:r>
              <a:rPr lang="es-ES" sz="1400" dirty="0" smtClean="0"/>
              <a:t>, 2013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2996952"/>
            <a:ext cx="4716016" cy="882352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s-ES" sz="3200" b="1" kern="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Principales gasoductos</a:t>
            </a:r>
          </a:p>
          <a:p>
            <a:pPr lvl="0" algn="ctr">
              <a:defRPr/>
            </a:pPr>
            <a:r>
              <a:rPr lang="es-ES" sz="3200" b="1" kern="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A. Latina 2011</a:t>
            </a: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323528" y="4077072"/>
            <a:ext cx="422002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6309320"/>
            <a:ext cx="1011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Cier</a:t>
            </a:r>
            <a:r>
              <a:rPr lang="es-ES" sz="1600" dirty="0" smtClean="0"/>
              <a:t>, 2013</a:t>
            </a:r>
            <a:endParaRPr lang="es-E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7291" y="188640"/>
            <a:ext cx="4236709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3851920" y="5517232"/>
            <a:ext cx="1296144" cy="57606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5148064" y="5517232"/>
            <a:ext cx="1296144" cy="57606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467543" y="980728"/>
          <a:ext cx="8352927" cy="5256580"/>
        </p:xfrm>
        <a:graphic>
          <a:graphicData uri="http://schemas.openxmlformats.org/drawingml/2006/table">
            <a:tbl>
              <a:tblPr/>
              <a:tblGrid>
                <a:gridCol w="2223457"/>
                <a:gridCol w="1240204"/>
                <a:gridCol w="1240204"/>
                <a:gridCol w="1216354"/>
                <a:gridCol w="1216354"/>
                <a:gridCol w="1216354"/>
              </a:tblGrid>
              <a:tr h="42947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Potencial Hidroeléctrico Hacia Fines 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2008 (MW)</a:t>
                      </a:r>
                    </a:p>
                  </a:txBody>
                  <a:tcPr marL="6394" marR="6394" marT="63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Estado de Desarrollo de la 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Hidroelectricidad 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hacia Fines de 2008</a:t>
                      </a:r>
                    </a:p>
                  </a:txBody>
                  <a:tcPr marL="6394" marR="6394" marT="63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2947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 Operación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 Construcción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Planificada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051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Capacidad teórica bruta</a:t>
                      </a:r>
                    </a:p>
                  </a:txBody>
                  <a:tcPr marL="6394" marR="6394" marT="63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Capacidad técnicamente explotable</a:t>
                      </a:r>
                    </a:p>
                  </a:txBody>
                  <a:tcPr marL="6394" marR="6394" marT="639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Capacidad MW</a:t>
                      </a:r>
                    </a:p>
                  </a:txBody>
                  <a:tcPr marL="6394" marR="6394" marT="63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Capacidad MW</a:t>
                      </a:r>
                    </a:p>
                  </a:txBody>
                  <a:tcPr marL="6394" marR="6394" marT="63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Capacidad MW</a:t>
                      </a:r>
                    </a:p>
                  </a:txBody>
                  <a:tcPr marL="6394" marR="6394" marT="63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2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Argentina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40.411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19.292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9.950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2.800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842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Bolivia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20.320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14.384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440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2.338 - 3.064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2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Brasil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347.032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142.694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77.507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8.580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68.000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2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Chile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25.913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18.493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5.026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322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5.800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2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Colombia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114.155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22.831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8.996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429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2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Ecuador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19.292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15.297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2.033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1.971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1.706 - 6.986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947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Guyana Francesa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228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114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2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Guyana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9.247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4.224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2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Paraguay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12.671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9.703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8.130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395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200 - 1.790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2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Perú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180.023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45.091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3.242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2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Surinam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4.452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1.484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189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0 - 732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2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Uruguay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3.653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1.142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1.358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2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Venezuela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83.447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29.795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14.567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2.704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0 - 7.250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947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Total Sudamerica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860.845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324.543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131.555</a:t>
                      </a:r>
                      <a:endParaRPr lang="es-ES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394" marR="6394" marT="63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World Energy Council SER 2010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4" marR="6394" marT="639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1115616" y="836712"/>
            <a:ext cx="7127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899592" y="260648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3">
                    <a:lumMod val="50000"/>
                  </a:schemeClr>
                </a:solidFill>
              </a:rPr>
              <a:t>Hidroelectricidad A. Latina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Población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</a:t>
            </a:r>
            <a:r>
              <a:rPr kumimoji="0" lang="es-ES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el Mundo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115616" y="836712"/>
            <a:ext cx="7127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 dirty="0"/>
          </a:p>
        </p:txBody>
      </p:sp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554" y="3661665"/>
            <a:ext cx="5076446" cy="282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2" name="Picture 2" descr="File:World-Population-1800-2100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4402832" cy="3050269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4480392" y="3323111"/>
            <a:ext cx="4206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Tasas de crecimiento de la población, 1985-1995</a:t>
            </a:r>
            <a:endParaRPr lang="es-ES" sz="16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971600" y="858198"/>
            <a:ext cx="2799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Población estimada, 1800-2100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821697"/>
            <a:ext cx="8229600" cy="60893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ES" dirty="0" smtClean="0"/>
              <a:t>	La </a:t>
            </a:r>
            <a:r>
              <a:rPr lang="es-ES" dirty="0" smtClean="0"/>
              <a:t>evaluación inicial de los recursos de gas de esquisto en 48 grandes cuencas de esquisto en 32 países indica un gran potencial</a:t>
            </a:r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115616" y="836712"/>
            <a:ext cx="7127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899592" y="260648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3">
                    <a:lumMod val="50000"/>
                  </a:schemeClr>
                </a:solidFill>
              </a:rPr>
              <a:t>Gas Natural</a:t>
            </a:r>
            <a:endParaRPr lang="es-ES" sz="3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843938"/>
            <a:ext cx="7923399" cy="497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5576" y="260648"/>
            <a:ext cx="7772400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Intercambio de energía eléctrica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115616" y="836712"/>
            <a:ext cx="734481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graphicFrame>
        <p:nvGraphicFramePr>
          <p:cNvPr id="5" name="2 Gráfico"/>
          <p:cNvGraphicFramePr/>
          <p:nvPr/>
        </p:nvGraphicFramePr>
        <p:xfrm>
          <a:off x="323528" y="1052736"/>
          <a:ext cx="8568951" cy="540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ES" sz="3200" b="1" kern="0" smtClean="0">
                <a:solidFill>
                  <a:schemeClr val="accent3">
                    <a:lumMod val="50000"/>
                  </a:schemeClr>
                </a:solidFill>
              </a:rPr>
              <a:t>Intercambios</a:t>
            </a:r>
            <a:r>
              <a:rPr lang="es-ES" sz="3200" b="1" kern="0" smtClean="0">
                <a:solidFill>
                  <a:schemeClr val="accent3">
                    <a:lumMod val="50000"/>
                  </a:schemeClr>
                </a:solidFill>
              </a:rPr>
              <a:t> Eléctricos </a:t>
            </a:r>
            <a:r>
              <a:rPr lang="es-ES" sz="3200" b="1" kern="0" smtClean="0">
                <a:solidFill>
                  <a:schemeClr val="accent3">
                    <a:lumMod val="50000"/>
                  </a:schemeClr>
                </a:solidFill>
              </a:rPr>
              <a:t>Regionales</a:t>
            </a:r>
            <a:endParaRPr lang="es-ES" sz="3200" b="1" ker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628800"/>
            <a:ext cx="5436096" cy="291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80520"/>
            <a:ext cx="4644008" cy="317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115616" y="836712"/>
            <a:ext cx="734481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ES" sz="2900" b="1" kern="0" dirty="0" smtClean="0">
                <a:solidFill>
                  <a:schemeClr val="accent3">
                    <a:lumMod val="50000"/>
                  </a:schemeClr>
                </a:solidFill>
              </a:rPr>
              <a:t>Algunas iniciativas de Integración</a:t>
            </a:r>
            <a:endParaRPr lang="es-ES" sz="2900" b="1" kern="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CAN (</a:t>
            </a:r>
            <a:r>
              <a:rPr lang="es-ES" sz="2800" dirty="0" smtClean="0"/>
              <a:t>Colombia – </a:t>
            </a:r>
            <a:r>
              <a:rPr lang="es-ES" sz="2800" dirty="0" smtClean="0"/>
              <a:t>Ecuador, Ecuador - Perú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r>
              <a:rPr lang="en-US" sz="2800" dirty="0" smtClean="0"/>
              <a:t>SINEA (</a:t>
            </a:r>
            <a:r>
              <a:rPr lang="es-ES" sz="2800" dirty="0" smtClean="0"/>
              <a:t>BID, Sistema </a:t>
            </a:r>
            <a:r>
              <a:rPr lang="es-ES" sz="2800" dirty="0" smtClean="0"/>
              <a:t>de </a:t>
            </a:r>
            <a:r>
              <a:rPr lang="es-ES" sz="2800" dirty="0" smtClean="0"/>
              <a:t>Interconexión Eléctrica Andino-Sudamericano, que busca interconectar </a:t>
            </a:r>
            <a:r>
              <a:rPr lang="es-ES" sz="2800" dirty="0" smtClean="0"/>
              <a:t>en 500kV las barras limítrofes </a:t>
            </a:r>
            <a:r>
              <a:rPr lang="es-ES" sz="2800" dirty="0" smtClean="0"/>
              <a:t>de </a:t>
            </a:r>
            <a:r>
              <a:rPr lang="es-ES" sz="2800" dirty="0" smtClean="0"/>
              <a:t>Perú, Ecuador, Colombia, Bolivia y </a:t>
            </a:r>
            <a:r>
              <a:rPr lang="es-ES" sz="2800" dirty="0" smtClean="0"/>
              <a:t>Chile.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r>
              <a:rPr lang="en-US" sz="2800" dirty="0" smtClean="0"/>
              <a:t>UNASUR</a:t>
            </a:r>
          </a:p>
          <a:p>
            <a:r>
              <a:rPr lang="en-US" sz="2800" dirty="0" smtClean="0"/>
              <a:t>Arco Norte</a:t>
            </a:r>
            <a:endParaRPr lang="en-US" sz="2800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115616" y="836712"/>
            <a:ext cx="734481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3359224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000" dirty="0" smtClean="0"/>
              <a:t>Principales ventajas:</a:t>
            </a:r>
          </a:p>
          <a:p>
            <a:r>
              <a:rPr lang="es-ES" sz="2000" dirty="0" smtClean="0"/>
              <a:t>I</a:t>
            </a:r>
            <a:r>
              <a:rPr lang="es-ES" sz="2000" dirty="0" smtClean="0"/>
              <a:t>ntegración </a:t>
            </a:r>
            <a:r>
              <a:rPr lang="es-ES" sz="2000" dirty="0" smtClean="0"/>
              <a:t>de los países con el resto de </a:t>
            </a:r>
            <a:r>
              <a:rPr lang="es-ES" sz="2000" dirty="0" smtClean="0"/>
              <a:t>América Sur</a:t>
            </a:r>
            <a:endParaRPr lang="es-ES" sz="2000" dirty="0" smtClean="0"/>
          </a:p>
          <a:p>
            <a:r>
              <a:rPr lang="es-ES" sz="2000" dirty="0" smtClean="0"/>
              <a:t>Genera </a:t>
            </a:r>
            <a:r>
              <a:rPr lang="es-ES" sz="2000" dirty="0" smtClean="0"/>
              <a:t>riqueza para los países</a:t>
            </a:r>
          </a:p>
          <a:p>
            <a:r>
              <a:rPr lang="es-ES" sz="2000" dirty="0" smtClean="0"/>
              <a:t>Aumento </a:t>
            </a:r>
            <a:r>
              <a:rPr lang="es-ES" sz="2000" dirty="0" smtClean="0"/>
              <a:t>de la fiabilidad del sistema</a:t>
            </a:r>
          </a:p>
          <a:p>
            <a:r>
              <a:rPr lang="es-ES" sz="2000" dirty="0" smtClean="0"/>
              <a:t>Evita </a:t>
            </a:r>
            <a:r>
              <a:rPr lang="es-ES" sz="2000" dirty="0" smtClean="0"/>
              <a:t>el costo de la compra de petróleo para la generación </a:t>
            </a:r>
            <a:r>
              <a:rPr lang="es-ES" sz="2000" dirty="0" smtClean="0"/>
              <a:t>de térmico</a:t>
            </a:r>
            <a:endParaRPr lang="es-ES" sz="2000" dirty="0" smtClean="0"/>
          </a:p>
          <a:p>
            <a:r>
              <a:rPr lang="es-ES" sz="2000" dirty="0" smtClean="0"/>
              <a:t>Limpieza </a:t>
            </a:r>
            <a:r>
              <a:rPr lang="es-ES" sz="2000" dirty="0" smtClean="0"/>
              <a:t>de la </a:t>
            </a:r>
            <a:r>
              <a:rPr lang="es-ES" sz="2000" dirty="0" smtClean="0"/>
              <a:t>matriz eléctrica</a:t>
            </a:r>
            <a:endParaRPr lang="es-ES" sz="2000" dirty="0" smtClean="0"/>
          </a:p>
          <a:p>
            <a:r>
              <a:rPr lang="es-ES" sz="2000" dirty="0" smtClean="0"/>
              <a:t>Utiliza la complementariedad de las cuencas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2318" y="1556792"/>
            <a:ext cx="530168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ES" sz="2900" b="1" kern="0" dirty="0" smtClean="0">
                <a:solidFill>
                  <a:schemeClr val="accent3">
                    <a:lumMod val="50000"/>
                  </a:schemeClr>
                </a:solidFill>
              </a:rPr>
              <a:t>Arco Norte</a:t>
            </a:r>
            <a:endParaRPr lang="es-ES" sz="2900" b="1" kern="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115616" y="836712"/>
            <a:ext cx="734481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ES" sz="2900" b="1" kern="0" dirty="0" smtClean="0">
                <a:solidFill>
                  <a:schemeClr val="accent3">
                    <a:lumMod val="50000"/>
                  </a:schemeClr>
                </a:solidFill>
              </a:rPr>
              <a:t>Desafíos de la Integración </a:t>
            </a:r>
            <a:r>
              <a:rPr lang="es-ES" sz="2900" b="1" kern="0" dirty="0" smtClean="0">
                <a:solidFill>
                  <a:schemeClr val="accent3">
                    <a:lumMod val="50000"/>
                  </a:schemeClr>
                </a:solidFill>
              </a:rPr>
              <a:t>Energética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073427"/>
          </a:xfrm>
        </p:spPr>
        <p:txBody>
          <a:bodyPr>
            <a:normAutofit/>
          </a:bodyPr>
          <a:lstStyle/>
          <a:p>
            <a:r>
              <a:rPr lang="es-ES" sz="2400" dirty="0" smtClean="0"/>
              <a:t>Superar las desconfianzas</a:t>
            </a:r>
          </a:p>
          <a:p>
            <a:r>
              <a:rPr lang="es-ES" sz="2400" dirty="0" smtClean="0"/>
              <a:t>Compartir los beneficios de un desarrollo más eficiente</a:t>
            </a:r>
          </a:p>
          <a:p>
            <a:r>
              <a:rPr lang="es-ES" sz="2400" dirty="0" smtClean="0"/>
              <a:t>No puede comprometer la seguridad energética</a:t>
            </a:r>
          </a:p>
          <a:p>
            <a:r>
              <a:rPr lang="es-ES" sz="2400" dirty="0" smtClean="0"/>
              <a:t>Necesidad de acuerdos de Estado</a:t>
            </a:r>
          </a:p>
          <a:p>
            <a:r>
              <a:rPr lang="es-ES" sz="2400" dirty="0" smtClean="0"/>
              <a:t>Políticas de precio transparentes y con un adecuado mecanismo de resolución de controversias</a:t>
            </a:r>
          </a:p>
          <a:p>
            <a:r>
              <a:rPr lang="es-ES" sz="2400" dirty="0" smtClean="0"/>
              <a:t>Políticas de libre tránsito, tarificación y desarrollo de sistemas de transportes predeterminados</a:t>
            </a:r>
          </a:p>
          <a:p>
            <a:r>
              <a:rPr lang="es-ES" sz="2400" dirty="0" smtClean="0"/>
              <a:t>Rol de los BD </a:t>
            </a:r>
          </a:p>
          <a:p>
            <a:endParaRPr lang="es-ES" sz="2400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115616" y="836712"/>
            <a:ext cx="734481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728191"/>
          </a:xfrm>
        </p:spPr>
        <p:txBody>
          <a:bodyPr>
            <a:normAutofit lnSpcReduction="10000"/>
          </a:bodyPr>
          <a:lstStyle/>
          <a:p>
            <a:r>
              <a:rPr lang="es-ES" sz="2000" dirty="0" smtClean="0"/>
              <a:t>Pobreza a nivel global</a:t>
            </a:r>
          </a:p>
          <a:p>
            <a:r>
              <a:rPr lang="es-ES" sz="2000" dirty="0" smtClean="0"/>
              <a:t>% de la población viviendo con menos de $1.25 al día (PPP) 43.1% 1990 a 20.6% 2010</a:t>
            </a:r>
          </a:p>
          <a:p>
            <a:r>
              <a:rPr lang="es-ES" sz="2000" dirty="0" smtClean="0"/>
              <a:t>Número de personal viviendo con menos de $1.25 al día (PPP) en millones 1,908 en 1990 a 1,215 en 2010</a:t>
            </a:r>
            <a:endParaRPr lang="es-ES" sz="20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Reducción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 los niveles de pobreza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115616" y="836712"/>
            <a:ext cx="7127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64973"/>
            <a:ext cx="5887566" cy="386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086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</a:rPr>
              <a:t>Objetivos</a:t>
            </a:r>
            <a:endParaRPr lang="es-ES" sz="2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1043608" y="908720"/>
            <a:ext cx="7127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1331640" y="1196752"/>
          <a:ext cx="6624736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</a:rPr>
              <a:t>Consumo </a:t>
            </a:r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</a:rPr>
              <a:t>de Energía Primaria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115616" y="836712"/>
            <a:ext cx="7127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pic>
        <p:nvPicPr>
          <p:cNvPr id="8" name="7 Imagen" descr="http://gailtheactuary.files.wordpress.com/2012/03/world-energy-consumption-by-sourc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68760"/>
            <a:ext cx="82296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743200" y="6396335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Based on Vaclav </a:t>
            </a:r>
            <a:r>
              <a:rPr lang="en-US" sz="1200" dirty="0" err="1" smtClean="0"/>
              <a:t>Smil</a:t>
            </a:r>
            <a:r>
              <a:rPr lang="en-US" sz="1200" dirty="0" smtClean="0"/>
              <a:t> estimates from </a:t>
            </a:r>
            <a:r>
              <a:rPr lang="en-US" sz="1200" i="1" dirty="0" smtClean="0"/>
              <a:t>Energy Transitions: History, Requirements and Prospects</a:t>
            </a:r>
            <a:r>
              <a:rPr lang="en-US" sz="1200" dirty="0" smtClean="0"/>
              <a:t> together with BP Statistical Data for 1965 and subsequent. On </a:t>
            </a:r>
            <a:r>
              <a:rPr lang="en-US" sz="1200" u="sng" dirty="0" smtClean="0">
                <a:hlinkClick r:id="rId3"/>
              </a:rPr>
              <a:t>www.ourfiniteworld.com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400" dirty="0" smtClean="0"/>
              <a:t>	Desde </a:t>
            </a:r>
            <a:r>
              <a:rPr lang="es-ES" sz="2400" dirty="0" smtClean="0"/>
              <a:t>la segunda mitad del siglo 19 y en el siglo 20 hemos </a:t>
            </a:r>
            <a:r>
              <a:rPr lang="es-ES" sz="2400" dirty="0" smtClean="0"/>
              <a:t> sido testigos </a:t>
            </a:r>
            <a:r>
              <a:rPr lang="es-ES" sz="2400" dirty="0" smtClean="0"/>
              <a:t>de un creciente uso de combustibles fósiles, primero el carbón, luego </a:t>
            </a:r>
            <a:r>
              <a:rPr lang="es-ES" sz="2400" dirty="0" smtClean="0"/>
              <a:t>el </a:t>
            </a:r>
            <a:r>
              <a:rPr lang="es-ES" sz="2400" dirty="0" smtClean="0"/>
              <a:t>petróleo y por último </a:t>
            </a:r>
            <a:r>
              <a:rPr lang="es-ES" sz="2400" dirty="0" smtClean="0"/>
              <a:t>el </a:t>
            </a:r>
            <a:r>
              <a:rPr lang="es-ES" sz="2400" dirty="0" smtClean="0"/>
              <a:t>gas </a:t>
            </a:r>
            <a:r>
              <a:rPr lang="es-ES" sz="2400" dirty="0" smtClean="0"/>
              <a:t>natural.</a:t>
            </a:r>
          </a:p>
          <a:p>
            <a:pPr>
              <a:buNone/>
            </a:pPr>
            <a:r>
              <a:rPr lang="es-ES" sz="2400" dirty="0" smtClean="0"/>
              <a:t>	</a:t>
            </a:r>
            <a:r>
              <a:rPr lang="es-ES" sz="2400" dirty="0" smtClean="0"/>
              <a:t>La </a:t>
            </a:r>
            <a:r>
              <a:rPr lang="es-ES" sz="2400" dirty="0" smtClean="0"/>
              <a:t>mayor parte del aumento en el consumo de energía se llevó a cabo en los países que hicieron el viaje para convertirse en países industrializados, en particular los países de la </a:t>
            </a:r>
            <a:r>
              <a:rPr lang="es-ES" sz="2400" dirty="0" smtClean="0"/>
              <a:t>OCDE.</a:t>
            </a:r>
          </a:p>
          <a:p>
            <a:pPr>
              <a:buNone/>
            </a:pPr>
            <a:r>
              <a:rPr lang="es-ES" sz="2400" dirty="0" smtClean="0"/>
              <a:t>	</a:t>
            </a:r>
            <a:r>
              <a:rPr lang="es-ES" sz="2400" b="1" dirty="0" smtClean="0"/>
              <a:t>A fines </a:t>
            </a:r>
            <a:r>
              <a:rPr lang="es-ES" sz="2400" b="1" dirty="0" smtClean="0"/>
              <a:t>del siglo 20 </a:t>
            </a:r>
            <a:r>
              <a:rPr lang="es-ES" sz="2400" b="1" dirty="0" smtClean="0"/>
              <a:t>los países de la OECD daban cuenta del </a:t>
            </a:r>
            <a:r>
              <a:rPr lang="es-ES" sz="2400" b="1" dirty="0" smtClean="0"/>
              <a:t>55% del consumo mundial de energía, </a:t>
            </a:r>
            <a:r>
              <a:rPr lang="es-ES" sz="2400" b="1" dirty="0" smtClean="0"/>
              <a:t>teniendo sólo el </a:t>
            </a:r>
            <a:r>
              <a:rPr lang="es-ES" sz="2400" b="1" dirty="0" smtClean="0"/>
              <a:t>19% de la población mundial, y una participación de 60% en el PIB mundial (PPP)</a:t>
            </a:r>
            <a:endParaRPr lang="en-US" sz="2400" b="1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</a:rPr>
              <a:t>Consumo </a:t>
            </a:r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</a:rPr>
              <a:t>de Energía Primaria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115616" y="836712"/>
            <a:ext cx="7127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4"/>
          <p:cNvGrpSpPr>
            <a:grpSpLocks/>
          </p:cNvGrpSpPr>
          <p:nvPr/>
        </p:nvGrpSpPr>
        <p:grpSpPr bwMode="auto">
          <a:xfrm>
            <a:off x="2668494" y="1548566"/>
            <a:ext cx="6082804" cy="4220493"/>
            <a:chOff x="-1" y="0"/>
            <a:chExt cx="4435480" cy="3402653"/>
          </a:xfrm>
        </p:grpSpPr>
        <p:grpSp>
          <p:nvGrpSpPr>
            <p:cNvPr id="6" name="Group 95"/>
            <p:cNvGrpSpPr>
              <a:grpSpLocks/>
            </p:cNvGrpSpPr>
            <p:nvPr/>
          </p:nvGrpSpPr>
          <p:grpSpPr bwMode="auto">
            <a:xfrm>
              <a:off x="-1" y="123279"/>
              <a:ext cx="4435480" cy="3279374"/>
              <a:chOff x="0" y="124804"/>
              <a:chExt cx="2794" cy="2149"/>
            </a:xfrm>
          </p:grpSpPr>
          <p:sp>
            <p:nvSpPr>
              <p:cNvPr id="10" name="Line 1031"/>
              <p:cNvSpPr>
                <a:spLocks noChangeShapeType="1"/>
              </p:cNvSpPr>
              <p:nvPr/>
            </p:nvSpPr>
            <p:spPr bwMode="auto">
              <a:xfrm>
                <a:off x="272" y="126391"/>
                <a:ext cx="2093" cy="1"/>
              </a:xfrm>
              <a:prstGeom prst="line">
                <a:avLst/>
              </a:prstGeom>
              <a:noFill/>
              <a:ln w="6350">
                <a:solidFill>
                  <a:srgbClr val="BFBFBF"/>
                </a:solidFill>
                <a:round/>
                <a:headEnd/>
                <a:tailEnd/>
              </a:ln>
            </p:spPr>
          </p:sp>
          <p:sp>
            <p:nvSpPr>
              <p:cNvPr id="11" name="Line 1032"/>
              <p:cNvSpPr>
                <a:spLocks noChangeShapeType="1"/>
              </p:cNvSpPr>
              <p:nvPr/>
            </p:nvSpPr>
            <p:spPr bwMode="auto">
              <a:xfrm>
                <a:off x="272" y="126012"/>
                <a:ext cx="2093" cy="1"/>
              </a:xfrm>
              <a:prstGeom prst="line">
                <a:avLst/>
              </a:prstGeom>
              <a:noFill/>
              <a:ln w="6350">
                <a:solidFill>
                  <a:srgbClr val="BFBFBF"/>
                </a:solidFill>
                <a:round/>
                <a:headEnd/>
                <a:tailEnd/>
              </a:ln>
            </p:spPr>
          </p:sp>
          <p:sp>
            <p:nvSpPr>
              <p:cNvPr id="12" name="Line 1033"/>
              <p:cNvSpPr>
                <a:spLocks noChangeShapeType="1"/>
              </p:cNvSpPr>
              <p:nvPr/>
            </p:nvSpPr>
            <p:spPr bwMode="auto">
              <a:xfrm>
                <a:off x="272" y="125626"/>
                <a:ext cx="2093" cy="1"/>
              </a:xfrm>
              <a:prstGeom prst="line">
                <a:avLst/>
              </a:prstGeom>
              <a:noFill/>
              <a:ln w="6350">
                <a:solidFill>
                  <a:srgbClr val="BFBFBF"/>
                </a:solidFill>
                <a:round/>
                <a:headEnd/>
                <a:tailEnd/>
              </a:ln>
            </p:spPr>
          </p:sp>
          <p:sp>
            <p:nvSpPr>
              <p:cNvPr id="13" name="Line 1034"/>
              <p:cNvSpPr>
                <a:spLocks noChangeShapeType="1"/>
              </p:cNvSpPr>
              <p:nvPr/>
            </p:nvSpPr>
            <p:spPr bwMode="auto">
              <a:xfrm>
                <a:off x="272" y="125247"/>
                <a:ext cx="2093" cy="1"/>
              </a:xfrm>
              <a:prstGeom prst="line">
                <a:avLst/>
              </a:prstGeom>
              <a:noFill/>
              <a:ln w="6350">
                <a:solidFill>
                  <a:srgbClr val="BFBFBF"/>
                </a:solidFill>
                <a:round/>
                <a:headEnd/>
                <a:tailEnd/>
              </a:ln>
            </p:spPr>
          </p:sp>
          <p:sp>
            <p:nvSpPr>
              <p:cNvPr id="14" name="Line 1035"/>
              <p:cNvSpPr>
                <a:spLocks noChangeShapeType="1"/>
              </p:cNvSpPr>
              <p:nvPr/>
            </p:nvSpPr>
            <p:spPr bwMode="auto">
              <a:xfrm>
                <a:off x="272" y="124862"/>
                <a:ext cx="2093" cy="1"/>
              </a:xfrm>
              <a:prstGeom prst="line">
                <a:avLst/>
              </a:prstGeom>
              <a:noFill/>
              <a:ln w="6350">
                <a:solidFill>
                  <a:srgbClr val="BFBFBF"/>
                </a:solidFill>
                <a:round/>
                <a:headEnd/>
                <a:tailEnd/>
              </a:ln>
            </p:spPr>
          </p:sp>
          <p:sp>
            <p:nvSpPr>
              <p:cNvPr id="15" name="Rectangle 104"/>
              <p:cNvSpPr>
                <a:spLocks noChangeArrowheads="1"/>
              </p:cNvSpPr>
              <p:nvPr/>
            </p:nvSpPr>
            <p:spPr bwMode="auto">
              <a:xfrm>
                <a:off x="379" y="126391"/>
                <a:ext cx="128" cy="385"/>
              </a:xfrm>
              <a:prstGeom prst="rect">
                <a:avLst/>
              </a:prstGeom>
              <a:solidFill>
                <a:srgbClr val="003940"/>
              </a:solidFill>
              <a:ln w="9525">
                <a:noFill/>
                <a:miter lim="800000"/>
                <a:headEnd/>
                <a:tailEnd/>
              </a:ln>
            </p:spPr>
          </p:sp>
          <p:sp>
            <p:nvSpPr>
              <p:cNvPr id="16" name="Rectangle 105"/>
              <p:cNvSpPr>
                <a:spLocks noChangeArrowheads="1"/>
              </p:cNvSpPr>
              <p:nvPr/>
            </p:nvSpPr>
            <p:spPr bwMode="auto">
              <a:xfrm>
                <a:off x="727" y="126328"/>
                <a:ext cx="128" cy="448"/>
              </a:xfrm>
              <a:prstGeom prst="rect">
                <a:avLst/>
              </a:prstGeom>
              <a:solidFill>
                <a:srgbClr val="003940"/>
              </a:solidFill>
              <a:ln w="9525">
                <a:noFill/>
                <a:miter lim="800000"/>
                <a:headEnd/>
                <a:tailEnd/>
              </a:ln>
            </p:spPr>
          </p:sp>
          <p:sp>
            <p:nvSpPr>
              <p:cNvPr id="17" name="Rectangle 106"/>
              <p:cNvSpPr>
                <a:spLocks noChangeArrowheads="1"/>
              </p:cNvSpPr>
              <p:nvPr/>
            </p:nvSpPr>
            <p:spPr bwMode="auto">
              <a:xfrm>
                <a:off x="1075" y="126315"/>
                <a:ext cx="133" cy="461"/>
              </a:xfrm>
              <a:prstGeom prst="rect">
                <a:avLst/>
              </a:prstGeom>
              <a:solidFill>
                <a:srgbClr val="003940"/>
              </a:solidFill>
              <a:ln w="9525">
                <a:noFill/>
                <a:miter lim="800000"/>
                <a:headEnd/>
                <a:tailEnd/>
              </a:ln>
            </p:spPr>
          </p:sp>
          <p:sp>
            <p:nvSpPr>
              <p:cNvPr id="18" name="Rectangle 107"/>
              <p:cNvSpPr>
                <a:spLocks noChangeArrowheads="1"/>
              </p:cNvSpPr>
              <p:nvPr/>
            </p:nvSpPr>
            <p:spPr bwMode="auto">
              <a:xfrm>
                <a:off x="1429" y="126290"/>
                <a:ext cx="127" cy="486"/>
              </a:xfrm>
              <a:prstGeom prst="rect">
                <a:avLst/>
              </a:prstGeom>
              <a:solidFill>
                <a:srgbClr val="003940"/>
              </a:solidFill>
              <a:ln w="9525">
                <a:noFill/>
                <a:miter lim="800000"/>
                <a:headEnd/>
                <a:tailEnd/>
              </a:ln>
            </p:spPr>
          </p:sp>
          <p:sp>
            <p:nvSpPr>
              <p:cNvPr id="19" name="Rectangle 108"/>
              <p:cNvSpPr>
                <a:spLocks noChangeArrowheads="1"/>
              </p:cNvSpPr>
              <p:nvPr/>
            </p:nvSpPr>
            <p:spPr bwMode="auto">
              <a:xfrm>
                <a:off x="1777" y="126258"/>
                <a:ext cx="128" cy="518"/>
              </a:xfrm>
              <a:prstGeom prst="rect">
                <a:avLst/>
              </a:prstGeom>
              <a:solidFill>
                <a:srgbClr val="003940"/>
              </a:solidFill>
              <a:ln w="9525">
                <a:noFill/>
                <a:miter lim="800000"/>
                <a:headEnd/>
                <a:tailEnd/>
              </a:ln>
            </p:spPr>
          </p:sp>
          <p:sp>
            <p:nvSpPr>
              <p:cNvPr id="20" name="Rectangle 109"/>
              <p:cNvSpPr>
                <a:spLocks noChangeArrowheads="1"/>
              </p:cNvSpPr>
              <p:nvPr/>
            </p:nvSpPr>
            <p:spPr bwMode="auto">
              <a:xfrm>
                <a:off x="2124" y="126233"/>
                <a:ext cx="128" cy="543"/>
              </a:xfrm>
              <a:prstGeom prst="rect">
                <a:avLst/>
              </a:prstGeom>
              <a:solidFill>
                <a:srgbClr val="003940"/>
              </a:solidFill>
              <a:ln w="9525">
                <a:noFill/>
                <a:miter lim="800000"/>
                <a:headEnd/>
                <a:tailEnd/>
              </a:ln>
            </p:spPr>
          </p:sp>
          <p:sp>
            <p:nvSpPr>
              <p:cNvPr id="21" name="Rectangle 110"/>
              <p:cNvSpPr>
                <a:spLocks noChangeArrowheads="1"/>
              </p:cNvSpPr>
              <p:nvPr/>
            </p:nvSpPr>
            <p:spPr bwMode="auto">
              <a:xfrm>
                <a:off x="379" y="126094"/>
                <a:ext cx="128" cy="297"/>
              </a:xfrm>
              <a:prstGeom prst="rect">
                <a:avLst/>
              </a:prstGeom>
              <a:solidFill>
                <a:srgbClr val="A33340"/>
              </a:solidFill>
              <a:ln w="9525">
                <a:noFill/>
                <a:miter lim="800000"/>
                <a:headEnd/>
                <a:tailEnd/>
              </a:ln>
            </p:spPr>
          </p:sp>
          <p:sp>
            <p:nvSpPr>
              <p:cNvPr id="22" name="Rectangle 111"/>
              <p:cNvSpPr>
                <a:spLocks noChangeArrowheads="1"/>
              </p:cNvSpPr>
              <p:nvPr/>
            </p:nvSpPr>
            <p:spPr bwMode="auto">
              <a:xfrm>
                <a:off x="727" y="125999"/>
                <a:ext cx="128" cy="329"/>
              </a:xfrm>
              <a:prstGeom prst="rect">
                <a:avLst/>
              </a:prstGeom>
              <a:solidFill>
                <a:srgbClr val="A33340"/>
              </a:solidFill>
              <a:ln w="9525">
                <a:noFill/>
                <a:miter lim="800000"/>
                <a:headEnd/>
                <a:tailEnd/>
              </a:ln>
            </p:spPr>
          </p:sp>
          <p:sp>
            <p:nvSpPr>
              <p:cNvPr id="23" name="Rectangle 112"/>
              <p:cNvSpPr>
                <a:spLocks noChangeArrowheads="1"/>
              </p:cNvSpPr>
              <p:nvPr/>
            </p:nvSpPr>
            <p:spPr bwMode="auto">
              <a:xfrm>
                <a:off x="1075" y="125772"/>
                <a:ext cx="133" cy="543"/>
              </a:xfrm>
              <a:prstGeom prst="rect">
                <a:avLst/>
              </a:prstGeom>
              <a:solidFill>
                <a:srgbClr val="A33340"/>
              </a:solidFill>
              <a:ln w="9525">
                <a:noFill/>
                <a:miter lim="800000"/>
                <a:headEnd/>
                <a:tailEnd/>
              </a:ln>
            </p:spPr>
          </p:sp>
          <p:sp>
            <p:nvSpPr>
              <p:cNvPr id="24" name="Rectangle 113"/>
              <p:cNvSpPr>
                <a:spLocks noChangeArrowheads="1"/>
              </p:cNvSpPr>
              <p:nvPr/>
            </p:nvSpPr>
            <p:spPr bwMode="auto">
              <a:xfrm>
                <a:off x="1429" y="125570"/>
                <a:ext cx="127" cy="720"/>
              </a:xfrm>
              <a:prstGeom prst="rect">
                <a:avLst/>
              </a:prstGeom>
              <a:solidFill>
                <a:srgbClr val="A33340"/>
              </a:solidFill>
              <a:ln w="9525">
                <a:noFill/>
                <a:miter lim="800000"/>
                <a:headEnd/>
                <a:tailEnd/>
              </a:ln>
            </p:spPr>
          </p:sp>
          <p:sp>
            <p:nvSpPr>
              <p:cNvPr id="25" name="Rectangle 114"/>
              <p:cNvSpPr>
                <a:spLocks noChangeArrowheads="1"/>
              </p:cNvSpPr>
              <p:nvPr/>
            </p:nvSpPr>
            <p:spPr bwMode="auto">
              <a:xfrm>
                <a:off x="1777" y="125380"/>
                <a:ext cx="128" cy="878"/>
              </a:xfrm>
              <a:prstGeom prst="rect">
                <a:avLst/>
              </a:prstGeom>
              <a:solidFill>
                <a:srgbClr val="A33340"/>
              </a:solidFill>
              <a:ln w="9525">
                <a:noFill/>
                <a:miter lim="800000"/>
                <a:headEnd/>
                <a:tailEnd/>
              </a:ln>
            </p:spPr>
          </p:sp>
          <p:sp>
            <p:nvSpPr>
              <p:cNvPr id="26" name="Rectangle 115"/>
              <p:cNvSpPr>
                <a:spLocks noChangeArrowheads="1"/>
              </p:cNvSpPr>
              <p:nvPr/>
            </p:nvSpPr>
            <p:spPr bwMode="auto">
              <a:xfrm>
                <a:off x="2124" y="125209"/>
                <a:ext cx="128" cy="1024"/>
              </a:xfrm>
              <a:prstGeom prst="rect">
                <a:avLst/>
              </a:prstGeom>
              <a:solidFill>
                <a:srgbClr val="A33340"/>
              </a:solidFill>
              <a:ln w="9525">
                <a:noFill/>
                <a:miter lim="800000"/>
                <a:headEnd/>
                <a:tailEnd/>
              </a:ln>
            </p:spPr>
          </p:sp>
          <p:sp>
            <p:nvSpPr>
              <p:cNvPr id="27" name="Line 1048"/>
              <p:cNvSpPr>
                <a:spLocks noChangeShapeType="1"/>
              </p:cNvSpPr>
              <p:nvPr/>
            </p:nvSpPr>
            <p:spPr bwMode="auto">
              <a:xfrm>
                <a:off x="272" y="126776"/>
                <a:ext cx="209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sp>
          <p:sp>
            <p:nvSpPr>
              <p:cNvPr id="28" name="Line 1049"/>
              <p:cNvSpPr>
                <a:spLocks noChangeShapeType="1"/>
              </p:cNvSpPr>
              <p:nvPr/>
            </p:nvSpPr>
            <p:spPr bwMode="auto">
              <a:xfrm flipV="1">
                <a:off x="272" y="126776"/>
                <a:ext cx="0" cy="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sp>
          <p:sp>
            <p:nvSpPr>
              <p:cNvPr id="29" name="Line 1050"/>
              <p:cNvSpPr>
                <a:spLocks noChangeShapeType="1"/>
              </p:cNvSpPr>
              <p:nvPr/>
            </p:nvSpPr>
            <p:spPr bwMode="auto">
              <a:xfrm flipV="1">
                <a:off x="619" y="126776"/>
                <a:ext cx="1" cy="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sp>
          <p:sp>
            <p:nvSpPr>
              <p:cNvPr id="30" name="Line 1051"/>
              <p:cNvSpPr>
                <a:spLocks noChangeShapeType="1"/>
              </p:cNvSpPr>
              <p:nvPr/>
            </p:nvSpPr>
            <p:spPr bwMode="auto">
              <a:xfrm flipV="1">
                <a:off x="967" y="126776"/>
                <a:ext cx="1" cy="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sp>
          <p:sp>
            <p:nvSpPr>
              <p:cNvPr id="31" name="Line 1052"/>
              <p:cNvSpPr>
                <a:spLocks noChangeShapeType="1"/>
              </p:cNvSpPr>
              <p:nvPr/>
            </p:nvSpPr>
            <p:spPr bwMode="auto">
              <a:xfrm flipV="1">
                <a:off x="1321" y="126776"/>
                <a:ext cx="1" cy="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sp>
          <p:sp>
            <p:nvSpPr>
              <p:cNvPr id="32" name="Line 1053"/>
              <p:cNvSpPr>
                <a:spLocks noChangeShapeType="1"/>
              </p:cNvSpPr>
              <p:nvPr/>
            </p:nvSpPr>
            <p:spPr bwMode="auto">
              <a:xfrm flipV="1">
                <a:off x="1668" y="126776"/>
                <a:ext cx="1" cy="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sp>
          <p:sp>
            <p:nvSpPr>
              <p:cNvPr id="33" name="Line 1054"/>
              <p:cNvSpPr>
                <a:spLocks noChangeShapeType="1"/>
              </p:cNvSpPr>
              <p:nvPr/>
            </p:nvSpPr>
            <p:spPr bwMode="auto">
              <a:xfrm flipV="1">
                <a:off x="2017" y="126776"/>
                <a:ext cx="1" cy="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sp>
          <p:sp>
            <p:nvSpPr>
              <p:cNvPr id="34" name="Line 1055"/>
              <p:cNvSpPr>
                <a:spLocks noChangeShapeType="1"/>
              </p:cNvSpPr>
              <p:nvPr/>
            </p:nvSpPr>
            <p:spPr bwMode="auto">
              <a:xfrm flipV="1">
                <a:off x="2365" y="126776"/>
                <a:ext cx="1" cy="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sp>
          <p:sp>
            <p:nvSpPr>
              <p:cNvPr id="35" name="Rectangle 124"/>
              <p:cNvSpPr>
                <a:spLocks noChangeArrowheads="1"/>
              </p:cNvSpPr>
              <p:nvPr/>
            </p:nvSpPr>
            <p:spPr bwMode="auto">
              <a:xfrm>
                <a:off x="159" y="126716"/>
                <a:ext cx="5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xdr="http://schemas.openxmlformats.org/drawingml/2006/spreadsheetDrawing" xmlns="" xmlns:arto="http://schemas.microsoft.com/office/word/2006/arto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xdr="http://schemas.openxmlformats.org/drawingml/2006/spreadsheetDrawing" xmlns="" xmlns:arto="http://schemas.microsoft.com/office/word/2006/arto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</a:rPr>
                  <a:t>0</a:t>
                </a:r>
                <a:endParaRPr lang="en-US" sz="1800"/>
              </a:p>
            </p:txBody>
          </p:sp>
          <p:sp>
            <p:nvSpPr>
              <p:cNvPr id="36" name="Rectangle 125"/>
              <p:cNvSpPr>
                <a:spLocks noChangeArrowheads="1"/>
              </p:cNvSpPr>
              <p:nvPr/>
            </p:nvSpPr>
            <p:spPr bwMode="auto">
              <a:xfrm>
                <a:off x="68" y="126335"/>
                <a:ext cx="159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xdr="http://schemas.openxmlformats.org/drawingml/2006/spreadsheetDrawing" xmlns="" xmlns:arto="http://schemas.microsoft.com/office/word/2006/arto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xdr="http://schemas.openxmlformats.org/drawingml/2006/spreadsheetDrawing" xmlns="" xmlns:arto="http://schemas.microsoft.com/office/word/2006/arto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</a:rPr>
                  <a:t>200</a:t>
                </a:r>
                <a:endParaRPr lang="en-US" sz="1800"/>
              </a:p>
            </p:txBody>
          </p:sp>
          <p:sp>
            <p:nvSpPr>
              <p:cNvPr id="37" name="Rectangle 126"/>
              <p:cNvSpPr>
                <a:spLocks noChangeArrowheads="1"/>
              </p:cNvSpPr>
              <p:nvPr/>
            </p:nvSpPr>
            <p:spPr bwMode="auto">
              <a:xfrm>
                <a:off x="68" y="125954"/>
                <a:ext cx="159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xdr="http://schemas.openxmlformats.org/drawingml/2006/spreadsheetDrawing" xmlns="" xmlns:arto="http://schemas.microsoft.com/office/word/2006/arto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xdr="http://schemas.openxmlformats.org/drawingml/2006/spreadsheetDrawing" xmlns="" xmlns:arto="http://schemas.microsoft.com/office/word/2006/arto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</a:rPr>
                  <a:t>400</a:t>
                </a:r>
                <a:endParaRPr lang="en-US" sz="1800"/>
              </a:p>
            </p:txBody>
          </p:sp>
          <p:sp>
            <p:nvSpPr>
              <p:cNvPr id="38" name="Rectangle 127"/>
              <p:cNvSpPr>
                <a:spLocks noChangeArrowheads="1"/>
              </p:cNvSpPr>
              <p:nvPr/>
            </p:nvSpPr>
            <p:spPr bwMode="auto">
              <a:xfrm>
                <a:off x="68" y="125573"/>
                <a:ext cx="159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xdr="http://schemas.openxmlformats.org/drawingml/2006/spreadsheetDrawing" xmlns="" xmlns:arto="http://schemas.microsoft.com/office/word/2006/arto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xdr="http://schemas.openxmlformats.org/drawingml/2006/spreadsheetDrawing" xmlns="" xmlns:arto="http://schemas.microsoft.com/office/word/2006/arto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</a:rPr>
                  <a:t>600</a:t>
                </a:r>
                <a:endParaRPr lang="en-US" sz="1800"/>
              </a:p>
            </p:txBody>
          </p:sp>
          <p:sp>
            <p:nvSpPr>
              <p:cNvPr id="39" name="Rectangle 128"/>
              <p:cNvSpPr>
                <a:spLocks noChangeArrowheads="1"/>
              </p:cNvSpPr>
              <p:nvPr/>
            </p:nvSpPr>
            <p:spPr bwMode="auto">
              <a:xfrm>
                <a:off x="68" y="125192"/>
                <a:ext cx="159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xdr="http://schemas.openxmlformats.org/drawingml/2006/spreadsheetDrawing" xmlns="" xmlns:arto="http://schemas.microsoft.com/office/word/2006/arto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xdr="http://schemas.openxmlformats.org/drawingml/2006/spreadsheetDrawing" xmlns="" xmlns:arto="http://schemas.microsoft.com/office/word/2006/arto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</a:rPr>
                  <a:t>800</a:t>
                </a:r>
                <a:endParaRPr lang="en-US" sz="1800"/>
              </a:p>
            </p:txBody>
          </p:sp>
          <p:sp>
            <p:nvSpPr>
              <p:cNvPr id="40" name="Rectangle 129"/>
              <p:cNvSpPr>
                <a:spLocks noChangeArrowheads="1"/>
              </p:cNvSpPr>
              <p:nvPr/>
            </p:nvSpPr>
            <p:spPr bwMode="auto">
              <a:xfrm>
                <a:off x="0" y="124804"/>
                <a:ext cx="239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xdr="http://schemas.openxmlformats.org/drawingml/2006/spreadsheetDrawing" xmlns="" xmlns:arto="http://schemas.microsoft.com/office/word/2006/arto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xdr="http://schemas.openxmlformats.org/drawingml/2006/spreadsheetDrawing" xmlns="" xmlns:arto="http://schemas.microsoft.com/office/word/2006/arto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</a:rPr>
                  <a:t>1,000</a:t>
                </a:r>
                <a:endParaRPr lang="en-US" sz="1800"/>
              </a:p>
            </p:txBody>
          </p:sp>
          <p:sp>
            <p:nvSpPr>
              <p:cNvPr id="41" name="Rectangle 130"/>
              <p:cNvSpPr>
                <a:spLocks noChangeArrowheads="1"/>
              </p:cNvSpPr>
              <p:nvPr/>
            </p:nvSpPr>
            <p:spPr bwMode="auto">
              <a:xfrm>
                <a:off x="353" y="126834"/>
                <a:ext cx="21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xdr="http://schemas.openxmlformats.org/drawingml/2006/spreadsheetDrawing" xmlns="" xmlns:arto="http://schemas.microsoft.com/office/word/2006/arto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xdr="http://schemas.openxmlformats.org/drawingml/2006/spreadsheetDrawing" xmlns="" xmlns:arto="http://schemas.microsoft.com/office/word/2006/arto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</a:rPr>
                  <a:t>1990</a:t>
                </a:r>
                <a:endParaRPr lang="en-US" sz="1800"/>
              </a:p>
            </p:txBody>
          </p:sp>
          <p:sp>
            <p:nvSpPr>
              <p:cNvPr id="42" name="Rectangle 131"/>
              <p:cNvSpPr>
                <a:spLocks noChangeArrowheads="1"/>
              </p:cNvSpPr>
              <p:nvPr/>
            </p:nvSpPr>
            <p:spPr bwMode="auto">
              <a:xfrm>
                <a:off x="700" y="126834"/>
                <a:ext cx="21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xdr="http://schemas.openxmlformats.org/drawingml/2006/spreadsheetDrawing" xmlns="" xmlns:arto="http://schemas.microsoft.com/office/word/2006/arto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xdr="http://schemas.openxmlformats.org/drawingml/2006/spreadsheetDrawing" xmlns="" xmlns:arto="http://schemas.microsoft.com/office/word/2006/arto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</a:rPr>
                  <a:t>2000</a:t>
                </a:r>
                <a:endParaRPr lang="en-US" sz="1800"/>
              </a:p>
            </p:txBody>
          </p:sp>
          <p:sp>
            <p:nvSpPr>
              <p:cNvPr id="43" name="Rectangle 132"/>
              <p:cNvSpPr>
                <a:spLocks noChangeArrowheads="1"/>
              </p:cNvSpPr>
              <p:nvPr/>
            </p:nvSpPr>
            <p:spPr bwMode="auto">
              <a:xfrm>
                <a:off x="1047" y="126834"/>
                <a:ext cx="216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xdr="http://schemas.openxmlformats.org/drawingml/2006/spreadsheetDrawing" xmlns="" xmlns:arto="http://schemas.microsoft.com/office/word/2006/arto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xdr="http://schemas.openxmlformats.org/drawingml/2006/spreadsheetDrawing" xmlns="" xmlns:arto="http://schemas.microsoft.com/office/word/2006/arto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</a:rPr>
                  <a:t>2010</a:t>
                </a:r>
                <a:endParaRPr lang="en-US" sz="1800"/>
              </a:p>
            </p:txBody>
          </p:sp>
          <p:sp>
            <p:nvSpPr>
              <p:cNvPr id="44" name="Rectangle 133"/>
              <p:cNvSpPr>
                <a:spLocks noChangeArrowheads="1"/>
              </p:cNvSpPr>
              <p:nvPr/>
            </p:nvSpPr>
            <p:spPr bwMode="auto">
              <a:xfrm>
                <a:off x="1400" y="126834"/>
                <a:ext cx="216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xdr="http://schemas.openxmlformats.org/drawingml/2006/spreadsheetDrawing" xmlns="" xmlns:arto="http://schemas.microsoft.com/office/word/2006/arto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xdr="http://schemas.openxmlformats.org/drawingml/2006/spreadsheetDrawing" xmlns="" xmlns:arto="http://schemas.microsoft.com/office/word/2006/arto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</a:rPr>
                  <a:t>2020</a:t>
                </a:r>
                <a:endParaRPr lang="en-US" sz="1800"/>
              </a:p>
            </p:txBody>
          </p:sp>
          <p:sp>
            <p:nvSpPr>
              <p:cNvPr id="45" name="Rectangle 134"/>
              <p:cNvSpPr>
                <a:spLocks noChangeArrowheads="1"/>
              </p:cNvSpPr>
              <p:nvPr/>
            </p:nvSpPr>
            <p:spPr bwMode="auto">
              <a:xfrm>
                <a:off x="1753" y="126834"/>
                <a:ext cx="21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xdr="http://schemas.openxmlformats.org/drawingml/2006/spreadsheetDrawing" xmlns="" xmlns:arto="http://schemas.microsoft.com/office/word/2006/arto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xdr="http://schemas.openxmlformats.org/drawingml/2006/spreadsheetDrawing" xmlns="" xmlns:arto="http://schemas.microsoft.com/office/word/2006/arto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</a:rPr>
                  <a:t>2030</a:t>
                </a:r>
                <a:endParaRPr lang="en-US" sz="1800"/>
              </a:p>
            </p:txBody>
          </p:sp>
          <p:sp>
            <p:nvSpPr>
              <p:cNvPr id="46" name="Rectangle 135"/>
              <p:cNvSpPr>
                <a:spLocks noChangeArrowheads="1"/>
              </p:cNvSpPr>
              <p:nvPr/>
            </p:nvSpPr>
            <p:spPr bwMode="auto">
              <a:xfrm>
                <a:off x="2100" y="126834"/>
                <a:ext cx="21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xdr="http://schemas.openxmlformats.org/drawingml/2006/spreadsheetDrawing" xmlns="" xmlns:arto="http://schemas.microsoft.com/office/word/2006/arto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xdr="http://schemas.openxmlformats.org/drawingml/2006/spreadsheetDrawing" xmlns="" xmlns:arto="http://schemas.microsoft.com/office/word/2006/arto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</a:rPr>
                  <a:t>2040</a:t>
                </a:r>
                <a:endParaRPr lang="en-US" sz="1800"/>
              </a:p>
            </p:txBody>
          </p:sp>
          <p:sp>
            <p:nvSpPr>
              <p:cNvPr id="47" name="Freeform 136"/>
              <p:cNvSpPr>
                <a:spLocks/>
              </p:cNvSpPr>
              <p:nvPr/>
            </p:nvSpPr>
            <p:spPr bwMode="auto">
              <a:xfrm>
                <a:off x="2254" y="126235"/>
                <a:ext cx="37" cy="541"/>
              </a:xfrm>
              <a:custGeom>
                <a:avLst/>
                <a:gdLst>
                  <a:gd name="T0" fmla="*/ 4 w 93"/>
                  <a:gd name="T1" fmla="*/ 520 h 680"/>
                  <a:gd name="T2" fmla="*/ 10 w 93"/>
                  <a:gd name="T3" fmla="*/ 505 h 680"/>
                  <a:gd name="T4" fmla="*/ 13 w 93"/>
                  <a:gd name="T5" fmla="*/ 485 h 680"/>
                  <a:gd name="T6" fmla="*/ 13 w 93"/>
                  <a:gd name="T7" fmla="*/ 460 h 680"/>
                  <a:gd name="T8" fmla="*/ 11 w 93"/>
                  <a:gd name="T9" fmla="*/ 429 h 680"/>
                  <a:gd name="T10" fmla="*/ 11 w 93"/>
                  <a:gd name="T11" fmla="*/ 407 h 680"/>
                  <a:gd name="T12" fmla="*/ 10 w 93"/>
                  <a:gd name="T13" fmla="*/ 390 h 680"/>
                  <a:gd name="T14" fmla="*/ 10 w 93"/>
                  <a:gd name="T15" fmla="*/ 376 h 680"/>
                  <a:gd name="T16" fmla="*/ 10 w 93"/>
                  <a:gd name="T17" fmla="*/ 354 h 680"/>
                  <a:gd name="T18" fmla="*/ 12 w 93"/>
                  <a:gd name="T19" fmla="*/ 328 h 680"/>
                  <a:gd name="T20" fmla="*/ 17 w 93"/>
                  <a:gd name="T21" fmla="*/ 303 h 680"/>
                  <a:gd name="T22" fmla="*/ 21 w 93"/>
                  <a:gd name="T23" fmla="*/ 289 h 680"/>
                  <a:gd name="T24" fmla="*/ 24 w 93"/>
                  <a:gd name="T25" fmla="*/ 282 h 680"/>
                  <a:gd name="T26" fmla="*/ 28 w 93"/>
                  <a:gd name="T27" fmla="*/ 275 h 680"/>
                  <a:gd name="T28" fmla="*/ 31 w 93"/>
                  <a:gd name="T29" fmla="*/ 268 h 680"/>
                  <a:gd name="T30" fmla="*/ 26 w 93"/>
                  <a:gd name="T31" fmla="*/ 262 h 680"/>
                  <a:gd name="T32" fmla="*/ 22 w 93"/>
                  <a:gd name="T33" fmla="*/ 255 h 680"/>
                  <a:gd name="T34" fmla="*/ 19 w 93"/>
                  <a:gd name="T35" fmla="*/ 247 h 680"/>
                  <a:gd name="T36" fmla="*/ 14 w 93"/>
                  <a:gd name="T37" fmla="*/ 226 h 680"/>
                  <a:gd name="T38" fmla="*/ 11 w 93"/>
                  <a:gd name="T39" fmla="*/ 200 h 680"/>
                  <a:gd name="T40" fmla="*/ 10 w 93"/>
                  <a:gd name="T41" fmla="*/ 177 h 680"/>
                  <a:gd name="T42" fmla="*/ 10 w 93"/>
                  <a:gd name="T43" fmla="*/ 152 h 680"/>
                  <a:gd name="T44" fmla="*/ 11 w 93"/>
                  <a:gd name="T45" fmla="*/ 121 h 680"/>
                  <a:gd name="T46" fmla="*/ 12 w 93"/>
                  <a:gd name="T47" fmla="*/ 102 h 680"/>
                  <a:gd name="T48" fmla="*/ 13 w 93"/>
                  <a:gd name="T49" fmla="*/ 86 h 680"/>
                  <a:gd name="T50" fmla="*/ 13 w 93"/>
                  <a:gd name="T51" fmla="*/ 72 h 680"/>
                  <a:gd name="T52" fmla="*/ 12 w 93"/>
                  <a:gd name="T53" fmla="*/ 48 h 680"/>
                  <a:gd name="T54" fmla="*/ 8 w 93"/>
                  <a:gd name="T55" fmla="*/ 28 h 680"/>
                  <a:gd name="T56" fmla="*/ 1 w 93"/>
                  <a:gd name="T57" fmla="*/ 15 h 680"/>
                  <a:gd name="T58" fmla="*/ 4 w 93"/>
                  <a:gd name="T59" fmla="*/ 0 h 680"/>
                  <a:gd name="T60" fmla="*/ 8 w 93"/>
                  <a:gd name="T61" fmla="*/ 2 h 680"/>
                  <a:gd name="T62" fmla="*/ 12 w 93"/>
                  <a:gd name="T63" fmla="*/ 7 h 680"/>
                  <a:gd name="T64" fmla="*/ 16 w 93"/>
                  <a:gd name="T65" fmla="*/ 18 h 680"/>
                  <a:gd name="T66" fmla="*/ 23 w 93"/>
                  <a:gd name="T67" fmla="*/ 40 h 680"/>
                  <a:gd name="T68" fmla="*/ 27 w 93"/>
                  <a:gd name="T69" fmla="*/ 67 h 680"/>
                  <a:gd name="T70" fmla="*/ 28 w 93"/>
                  <a:gd name="T71" fmla="*/ 95 h 680"/>
                  <a:gd name="T72" fmla="*/ 27 w 93"/>
                  <a:gd name="T73" fmla="*/ 109 h 680"/>
                  <a:gd name="T74" fmla="*/ 27 w 93"/>
                  <a:gd name="T75" fmla="*/ 126 h 680"/>
                  <a:gd name="T76" fmla="*/ 26 w 93"/>
                  <a:gd name="T77" fmla="*/ 146 h 680"/>
                  <a:gd name="T78" fmla="*/ 25 w 93"/>
                  <a:gd name="T79" fmla="*/ 164 h 680"/>
                  <a:gd name="T80" fmla="*/ 24 w 93"/>
                  <a:gd name="T81" fmla="*/ 181 h 680"/>
                  <a:gd name="T82" fmla="*/ 24 w 93"/>
                  <a:gd name="T83" fmla="*/ 195 h 680"/>
                  <a:gd name="T84" fmla="*/ 24 w 93"/>
                  <a:gd name="T85" fmla="*/ 215 h 680"/>
                  <a:gd name="T86" fmla="*/ 27 w 93"/>
                  <a:gd name="T87" fmla="*/ 239 h 680"/>
                  <a:gd name="T88" fmla="*/ 33 w 93"/>
                  <a:gd name="T89" fmla="*/ 255 h 680"/>
                  <a:gd name="T90" fmla="*/ 36 w 93"/>
                  <a:gd name="T91" fmla="*/ 280 h 680"/>
                  <a:gd name="T92" fmla="*/ 29 w 93"/>
                  <a:gd name="T93" fmla="*/ 294 h 680"/>
                  <a:gd name="T94" fmla="*/ 25 w 93"/>
                  <a:gd name="T95" fmla="*/ 317 h 680"/>
                  <a:gd name="T96" fmla="*/ 24 w 93"/>
                  <a:gd name="T97" fmla="*/ 344 h 680"/>
                  <a:gd name="T98" fmla="*/ 25 w 93"/>
                  <a:gd name="T99" fmla="*/ 372 h 680"/>
                  <a:gd name="T100" fmla="*/ 26 w 93"/>
                  <a:gd name="T101" fmla="*/ 398 h 680"/>
                  <a:gd name="T102" fmla="*/ 27 w 93"/>
                  <a:gd name="T103" fmla="*/ 418 h 680"/>
                  <a:gd name="T104" fmla="*/ 27 w 93"/>
                  <a:gd name="T105" fmla="*/ 434 h 680"/>
                  <a:gd name="T106" fmla="*/ 27 w 93"/>
                  <a:gd name="T107" fmla="*/ 450 h 680"/>
                  <a:gd name="T108" fmla="*/ 26 w 93"/>
                  <a:gd name="T109" fmla="*/ 474 h 680"/>
                  <a:gd name="T110" fmla="*/ 23 w 93"/>
                  <a:gd name="T111" fmla="*/ 498 h 680"/>
                  <a:gd name="T112" fmla="*/ 18 w 93"/>
                  <a:gd name="T113" fmla="*/ 516 h 680"/>
                  <a:gd name="T114" fmla="*/ 13 w 93"/>
                  <a:gd name="T115" fmla="*/ 530 h 680"/>
                  <a:gd name="T116" fmla="*/ 8 w 93"/>
                  <a:gd name="T117" fmla="*/ 538 h 680"/>
                  <a:gd name="T118" fmla="*/ 1 w 93"/>
                  <a:gd name="T119" fmla="*/ 541 h 6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3" h="680">
                    <a:moveTo>
                      <a:pt x="0" y="680"/>
                    </a:moveTo>
                    <a:lnTo>
                      <a:pt x="0" y="663"/>
                    </a:lnTo>
                    <a:lnTo>
                      <a:pt x="3" y="661"/>
                    </a:lnTo>
                    <a:lnTo>
                      <a:pt x="8" y="658"/>
                    </a:lnTo>
                    <a:lnTo>
                      <a:pt x="11" y="654"/>
                    </a:lnTo>
                    <a:lnTo>
                      <a:pt x="13" y="652"/>
                    </a:lnTo>
                    <a:lnTo>
                      <a:pt x="17" y="649"/>
                    </a:lnTo>
                    <a:lnTo>
                      <a:pt x="19" y="644"/>
                    </a:lnTo>
                    <a:lnTo>
                      <a:pt x="22" y="641"/>
                    </a:lnTo>
                    <a:lnTo>
                      <a:pt x="25" y="635"/>
                    </a:lnTo>
                    <a:lnTo>
                      <a:pt x="26" y="630"/>
                    </a:lnTo>
                    <a:lnTo>
                      <a:pt x="28" y="626"/>
                    </a:lnTo>
                    <a:lnTo>
                      <a:pt x="29" y="620"/>
                    </a:lnTo>
                    <a:lnTo>
                      <a:pt x="30" y="615"/>
                    </a:lnTo>
                    <a:lnTo>
                      <a:pt x="32" y="609"/>
                    </a:lnTo>
                    <a:lnTo>
                      <a:pt x="32" y="602"/>
                    </a:lnTo>
                    <a:lnTo>
                      <a:pt x="33" y="596"/>
                    </a:lnTo>
                    <a:lnTo>
                      <a:pt x="33" y="590"/>
                    </a:lnTo>
                    <a:lnTo>
                      <a:pt x="33" y="584"/>
                    </a:lnTo>
                    <a:lnTo>
                      <a:pt x="32" y="578"/>
                    </a:lnTo>
                    <a:lnTo>
                      <a:pt x="32" y="570"/>
                    </a:lnTo>
                    <a:lnTo>
                      <a:pt x="32" y="565"/>
                    </a:lnTo>
                    <a:lnTo>
                      <a:pt x="30" y="556"/>
                    </a:lnTo>
                    <a:lnTo>
                      <a:pt x="30" y="548"/>
                    </a:lnTo>
                    <a:lnTo>
                      <a:pt x="28" y="539"/>
                    </a:lnTo>
                    <a:lnTo>
                      <a:pt x="28" y="530"/>
                    </a:lnTo>
                    <a:lnTo>
                      <a:pt x="27" y="525"/>
                    </a:lnTo>
                    <a:lnTo>
                      <a:pt x="27" y="521"/>
                    </a:lnTo>
                    <a:lnTo>
                      <a:pt x="27" y="515"/>
                    </a:lnTo>
                    <a:lnTo>
                      <a:pt x="27" y="511"/>
                    </a:lnTo>
                    <a:lnTo>
                      <a:pt x="26" y="507"/>
                    </a:lnTo>
                    <a:lnTo>
                      <a:pt x="26" y="502"/>
                    </a:lnTo>
                    <a:lnTo>
                      <a:pt x="26" y="498"/>
                    </a:lnTo>
                    <a:lnTo>
                      <a:pt x="26" y="493"/>
                    </a:lnTo>
                    <a:lnTo>
                      <a:pt x="25" y="490"/>
                    </a:lnTo>
                    <a:lnTo>
                      <a:pt x="25" y="486"/>
                    </a:lnTo>
                    <a:lnTo>
                      <a:pt x="25" y="482"/>
                    </a:lnTo>
                    <a:lnTo>
                      <a:pt x="25" y="479"/>
                    </a:lnTo>
                    <a:lnTo>
                      <a:pt x="25" y="474"/>
                    </a:lnTo>
                    <a:lnTo>
                      <a:pt x="25" y="472"/>
                    </a:lnTo>
                    <a:lnTo>
                      <a:pt x="25" y="468"/>
                    </a:lnTo>
                    <a:lnTo>
                      <a:pt x="25" y="464"/>
                    </a:lnTo>
                    <a:lnTo>
                      <a:pt x="25" y="458"/>
                    </a:lnTo>
                    <a:lnTo>
                      <a:pt x="25" y="451"/>
                    </a:lnTo>
                    <a:lnTo>
                      <a:pt x="25" y="445"/>
                    </a:lnTo>
                    <a:lnTo>
                      <a:pt x="26" y="438"/>
                    </a:lnTo>
                    <a:lnTo>
                      <a:pt x="27" y="432"/>
                    </a:lnTo>
                    <a:lnTo>
                      <a:pt x="28" y="425"/>
                    </a:lnTo>
                    <a:lnTo>
                      <a:pt x="29" y="418"/>
                    </a:lnTo>
                    <a:lnTo>
                      <a:pt x="30" y="412"/>
                    </a:lnTo>
                    <a:lnTo>
                      <a:pt x="33" y="405"/>
                    </a:lnTo>
                    <a:lnTo>
                      <a:pt x="35" y="399"/>
                    </a:lnTo>
                    <a:lnTo>
                      <a:pt x="37" y="392"/>
                    </a:lnTo>
                    <a:lnTo>
                      <a:pt x="40" y="387"/>
                    </a:lnTo>
                    <a:lnTo>
                      <a:pt x="42" y="381"/>
                    </a:lnTo>
                    <a:lnTo>
                      <a:pt x="45" y="375"/>
                    </a:lnTo>
                    <a:lnTo>
                      <a:pt x="48" y="371"/>
                    </a:lnTo>
                    <a:lnTo>
                      <a:pt x="51" y="366"/>
                    </a:lnTo>
                    <a:lnTo>
                      <a:pt x="52" y="364"/>
                    </a:lnTo>
                    <a:lnTo>
                      <a:pt x="53" y="363"/>
                    </a:lnTo>
                    <a:lnTo>
                      <a:pt x="54" y="361"/>
                    </a:lnTo>
                    <a:lnTo>
                      <a:pt x="55" y="360"/>
                    </a:lnTo>
                    <a:lnTo>
                      <a:pt x="57" y="357"/>
                    </a:lnTo>
                    <a:lnTo>
                      <a:pt x="59" y="356"/>
                    </a:lnTo>
                    <a:lnTo>
                      <a:pt x="61" y="354"/>
                    </a:lnTo>
                    <a:lnTo>
                      <a:pt x="62" y="353"/>
                    </a:lnTo>
                    <a:lnTo>
                      <a:pt x="65" y="352"/>
                    </a:lnTo>
                    <a:lnTo>
                      <a:pt x="66" y="349"/>
                    </a:lnTo>
                    <a:lnTo>
                      <a:pt x="68" y="347"/>
                    </a:lnTo>
                    <a:lnTo>
                      <a:pt x="70" y="346"/>
                    </a:lnTo>
                    <a:lnTo>
                      <a:pt x="73" y="344"/>
                    </a:lnTo>
                    <a:lnTo>
                      <a:pt x="75" y="343"/>
                    </a:lnTo>
                    <a:lnTo>
                      <a:pt x="77" y="340"/>
                    </a:lnTo>
                    <a:lnTo>
                      <a:pt x="79" y="339"/>
                    </a:lnTo>
                    <a:lnTo>
                      <a:pt x="77" y="337"/>
                    </a:lnTo>
                    <a:lnTo>
                      <a:pt x="74" y="336"/>
                    </a:lnTo>
                    <a:lnTo>
                      <a:pt x="71" y="335"/>
                    </a:lnTo>
                    <a:lnTo>
                      <a:pt x="69" y="333"/>
                    </a:lnTo>
                    <a:lnTo>
                      <a:pt x="67" y="331"/>
                    </a:lnTo>
                    <a:lnTo>
                      <a:pt x="65" y="329"/>
                    </a:lnTo>
                    <a:lnTo>
                      <a:pt x="62" y="328"/>
                    </a:lnTo>
                    <a:lnTo>
                      <a:pt x="61" y="325"/>
                    </a:lnTo>
                    <a:lnTo>
                      <a:pt x="59" y="324"/>
                    </a:lnTo>
                    <a:lnTo>
                      <a:pt x="57" y="322"/>
                    </a:lnTo>
                    <a:lnTo>
                      <a:pt x="55" y="320"/>
                    </a:lnTo>
                    <a:lnTo>
                      <a:pt x="53" y="319"/>
                    </a:lnTo>
                    <a:lnTo>
                      <a:pt x="52" y="316"/>
                    </a:lnTo>
                    <a:lnTo>
                      <a:pt x="51" y="314"/>
                    </a:lnTo>
                    <a:lnTo>
                      <a:pt x="49" y="313"/>
                    </a:lnTo>
                    <a:lnTo>
                      <a:pt x="48" y="311"/>
                    </a:lnTo>
                    <a:lnTo>
                      <a:pt x="45" y="305"/>
                    </a:lnTo>
                    <a:lnTo>
                      <a:pt x="43" y="301"/>
                    </a:lnTo>
                    <a:lnTo>
                      <a:pt x="40" y="295"/>
                    </a:lnTo>
                    <a:lnTo>
                      <a:pt x="37" y="289"/>
                    </a:lnTo>
                    <a:lnTo>
                      <a:pt x="35" y="284"/>
                    </a:lnTo>
                    <a:lnTo>
                      <a:pt x="33" y="278"/>
                    </a:lnTo>
                    <a:lnTo>
                      <a:pt x="32" y="271"/>
                    </a:lnTo>
                    <a:lnTo>
                      <a:pt x="29" y="265"/>
                    </a:lnTo>
                    <a:lnTo>
                      <a:pt x="28" y="259"/>
                    </a:lnTo>
                    <a:lnTo>
                      <a:pt x="27" y="252"/>
                    </a:lnTo>
                    <a:lnTo>
                      <a:pt x="26" y="246"/>
                    </a:lnTo>
                    <a:lnTo>
                      <a:pt x="25" y="239"/>
                    </a:lnTo>
                    <a:lnTo>
                      <a:pt x="25" y="234"/>
                    </a:lnTo>
                    <a:lnTo>
                      <a:pt x="24" y="228"/>
                    </a:lnTo>
                    <a:lnTo>
                      <a:pt x="24" y="222"/>
                    </a:lnTo>
                    <a:lnTo>
                      <a:pt x="22" y="217"/>
                    </a:lnTo>
                    <a:lnTo>
                      <a:pt x="22" y="211"/>
                    </a:lnTo>
                    <a:lnTo>
                      <a:pt x="24" y="204"/>
                    </a:lnTo>
                    <a:lnTo>
                      <a:pt x="24" y="197"/>
                    </a:lnTo>
                    <a:lnTo>
                      <a:pt x="25" y="191"/>
                    </a:lnTo>
                    <a:lnTo>
                      <a:pt x="25" y="183"/>
                    </a:lnTo>
                    <a:lnTo>
                      <a:pt x="26" y="175"/>
                    </a:lnTo>
                    <a:lnTo>
                      <a:pt x="27" y="167"/>
                    </a:lnTo>
                    <a:lnTo>
                      <a:pt x="28" y="158"/>
                    </a:lnTo>
                    <a:lnTo>
                      <a:pt x="28" y="152"/>
                    </a:lnTo>
                    <a:lnTo>
                      <a:pt x="28" y="147"/>
                    </a:lnTo>
                    <a:lnTo>
                      <a:pt x="29" y="142"/>
                    </a:lnTo>
                    <a:lnTo>
                      <a:pt x="30" y="137"/>
                    </a:lnTo>
                    <a:lnTo>
                      <a:pt x="30" y="133"/>
                    </a:lnTo>
                    <a:lnTo>
                      <a:pt x="30" y="128"/>
                    </a:lnTo>
                    <a:lnTo>
                      <a:pt x="30" y="125"/>
                    </a:lnTo>
                    <a:lnTo>
                      <a:pt x="32" y="120"/>
                    </a:lnTo>
                    <a:lnTo>
                      <a:pt x="32" y="116"/>
                    </a:lnTo>
                    <a:lnTo>
                      <a:pt x="32" y="112"/>
                    </a:lnTo>
                    <a:lnTo>
                      <a:pt x="32" y="108"/>
                    </a:lnTo>
                    <a:lnTo>
                      <a:pt x="32" y="104"/>
                    </a:lnTo>
                    <a:lnTo>
                      <a:pt x="33" y="101"/>
                    </a:lnTo>
                    <a:lnTo>
                      <a:pt x="33" y="98"/>
                    </a:lnTo>
                    <a:lnTo>
                      <a:pt x="33" y="94"/>
                    </a:lnTo>
                    <a:lnTo>
                      <a:pt x="33" y="91"/>
                    </a:lnTo>
                    <a:lnTo>
                      <a:pt x="33" y="84"/>
                    </a:lnTo>
                    <a:lnTo>
                      <a:pt x="32" y="78"/>
                    </a:lnTo>
                    <a:lnTo>
                      <a:pt x="32" y="72"/>
                    </a:lnTo>
                    <a:lnTo>
                      <a:pt x="30" y="66"/>
                    </a:lnTo>
                    <a:lnTo>
                      <a:pt x="29" y="60"/>
                    </a:lnTo>
                    <a:lnTo>
                      <a:pt x="28" y="55"/>
                    </a:lnTo>
                    <a:lnTo>
                      <a:pt x="26" y="50"/>
                    </a:lnTo>
                    <a:lnTo>
                      <a:pt x="25" y="45"/>
                    </a:lnTo>
                    <a:lnTo>
                      <a:pt x="22" y="40"/>
                    </a:lnTo>
                    <a:lnTo>
                      <a:pt x="20" y="35"/>
                    </a:lnTo>
                    <a:lnTo>
                      <a:pt x="18" y="32"/>
                    </a:lnTo>
                    <a:lnTo>
                      <a:pt x="14" y="28"/>
                    </a:lnTo>
                    <a:lnTo>
                      <a:pt x="11" y="24"/>
                    </a:lnTo>
                    <a:lnTo>
                      <a:pt x="8" y="22"/>
                    </a:lnTo>
                    <a:lnTo>
                      <a:pt x="3" y="19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4"/>
                    </a:lnTo>
                    <a:lnTo>
                      <a:pt x="24" y="5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30" y="9"/>
                    </a:lnTo>
                    <a:lnTo>
                      <a:pt x="32" y="10"/>
                    </a:lnTo>
                    <a:lnTo>
                      <a:pt x="34" y="13"/>
                    </a:lnTo>
                    <a:lnTo>
                      <a:pt x="35" y="15"/>
                    </a:lnTo>
                    <a:lnTo>
                      <a:pt x="37" y="17"/>
                    </a:lnTo>
                    <a:lnTo>
                      <a:pt x="41" y="22"/>
                    </a:lnTo>
                    <a:lnTo>
                      <a:pt x="45" y="26"/>
                    </a:lnTo>
                    <a:lnTo>
                      <a:pt x="49" y="32"/>
                    </a:lnTo>
                    <a:lnTo>
                      <a:pt x="51" y="38"/>
                    </a:lnTo>
                    <a:lnTo>
                      <a:pt x="54" y="43"/>
                    </a:lnTo>
                    <a:lnTo>
                      <a:pt x="57" y="50"/>
                    </a:lnTo>
                    <a:lnTo>
                      <a:pt x="60" y="57"/>
                    </a:lnTo>
                    <a:lnTo>
                      <a:pt x="62" y="62"/>
                    </a:lnTo>
                    <a:lnTo>
                      <a:pt x="63" y="69"/>
                    </a:lnTo>
                    <a:lnTo>
                      <a:pt x="66" y="76"/>
                    </a:lnTo>
                    <a:lnTo>
                      <a:pt x="67" y="84"/>
                    </a:lnTo>
                    <a:lnTo>
                      <a:pt x="68" y="91"/>
                    </a:lnTo>
                    <a:lnTo>
                      <a:pt x="69" y="99"/>
                    </a:lnTo>
                    <a:lnTo>
                      <a:pt x="69" y="106"/>
                    </a:lnTo>
                    <a:lnTo>
                      <a:pt x="70" y="112"/>
                    </a:lnTo>
                    <a:lnTo>
                      <a:pt x="70" y="119"/>
                    </a:lnTo>
                    <a:lnTo>
                      <a:pt x="70" y="123"/>
                    </a:lnTo>
                    <a:lnTo>
                      <a:pt x="70" y="126"/>
                    </a:lnTo>
                    <a:lnTo>
                      <a:pt x="69" y="129"/>
                    </a:lnTo>
                    <a:lnTo>
                      <a:pt x="69" y="133"/>
                    </a:lnTo>
                    <a:lnTo>
                      <a:pt x="69" y="137"/>
                    </a:lnTo>
                    <a:lnTo>
                      <a:pt x="69" y="142"/>
                    </a:lnTo>
                    <a:lnTo>
                      <a:pt x="68" y="145"/>
                    </a:lnTo>
                    <a:lnTo>
                      <a:pt x="68" y="150"/>
                    </a:lnTo>
                    <a:lnTo>
                      <a:pt x="67" y="154"/>
                    </a:lnTo>
                    <a:lnTo>
                      <a:pt x="67" y="159"/>
                    </a:lnTo>
                    <a:lnTo>
                      <a:pt x="67" y="163"/>
                    </a:lnTo>
                    <a:lnTo>
                      <a:pt x="66" y="168"/>
                    </a:lnTo>
                    <a:lnTo>
                      <a:pt x="66" y="174"/>
                    </a:lnTo>
                    <a:lnTo>
                      <a:pt x="65" y="178"/>
                    </a:lnTo>
                    <a:lnTo>
                      <a:pt x="65" y="183"/>
                    </a:lnTo>
                    <a:lnTo>
                      <a:pt x="63" y="188"/>
                    </a:lnTo>
                    <a:lnTo>
                      <a:pt x="63" y="193"/>
                    </a:lnTo>
                    <a:lnTo>
                      <a:pt x="63" y="197"/>
                    </a:lnTo>
                    <a:lnTo>
                      <a:pt x="62" y="202"/>
                    </a:lnTo>
                    <a:lnTo>
                      <a:pt x="62" y="206"/>
                    </a:lnTo>
                    <a:lnTo>
                      <a:pt x="62" y="210"/>
                    </a:lnTo>
                    <a:lnTo>
                      <a:pt x="62" y="214"/>
                    </a:lnTo>
                    <a:lnTo>
                      <a:pt x="61" y="219"/>
                    </a:lnTo>
                    <a:lnTo>
                      <a:pt x="61" y="222"/>
                    </a:lnTo>
                    <a:lnTo>
                      <a:pt x="61" y="227"/>
                    </a:lnTo>
                    <a:lnTo>
                      <a:pt x="61" y="230"/>
                    </a:lnTo>
                    <a:lnTo>
                      <a:pt x="61" y="234"/>
                    </a:lnTo>
                    <a:lnTo>
                      <a:pt x="61" y="238"/>
                    </a:lnTo>
                    <a:lnTo>
                      <a:pt x="61" y="242"/>
                    </a:lnTo>
                    <a:lnTo>
                      <a:pt x="61" y="245"/>
                    </a:lnTo>
                    <a:lnTo>
                      <a:pt x="61" y="247"/>
                    </a:lnTo>
                    <a:lnTo>
                      <a:pt x="61" y="251"/>
                    </a:lnTo>
                    <a:lnTo>
                      <a:pt x="61" y="257"/>
                    </a:lnTo>
                    <a:lnTo>
                      <a:pt x="61" y="264"/>
                    </a:lnTo>
                    <a:lnTo>
                      <a:pt x="61" y="270"/>
                    </a:lnTo>
                    <a:lnTo>
                      <a:pt x="62" y="277"/>
                    </a:lnTo>
                    <a:lnTo>
                      <a:pt x="63" y="284"/>
                    </a:lnTo>
                    <a:lnTo>
                      <a:pt x="66" y="289"/>
                    </a:lnTo>
                    <a:lnTo>
                      <a:pt x="67" y="295"/>
                    </a:lnTo>
                    <a:lnTo>
                      <a:pt x="68" y="301"/>
                    </a:lnTo>
                    <a:lnTo>
                      <a:pt x="70" y="305"/>
                    </a:lnTo>
                    <a:lnTo>
                      <a:pt x="74" y="310"/>
                    </a:lnTo>
                    <a:lnTo>
                      <a:pt x="76" y="314"/>
                    </a:lnTo>
                    <a:lnTo>
                      <a:pt x="79" y="318"/>
                    </a:lnTo>
                    <a:lnTo>
                      <a:pt x="82" y="321"/>
                    </a:lnTo>
                    <a:lnTo>
                      <a:pt x="85" y="324"/>
                    </a:lnTo>
                    <a:lnTo>
                      <a:pt x="90" y="327"/>
                    </a:lnTo>
                    <a:lnTo>
                      <a:pt x="93" y="329"/>
                    </a:lnTo>
                    <a:lnTo>
                      <a:pt x="93" y="349"/>
                    </a:lnTo>
                    <a:lnTo>
                      <a:pt x="90" y="352"/>
                    </a:lnTo>
                    <a:lnTo>
                      <a:pt x="85" y="355"/>
                    </a:lnTo>
                    <a:lnTo>
                      <a:pt x="82" y="357"/>
                    </a:lnTo>
                    <a:lnTo>
                      <a:pt x="79" y="361"/>
                    </a:lnTo>
                    <a:lnTo>
                      <a:pt x="76" y="364"/>
                    </a:lnTo>
                    <a:lnTo>
                      <a:pt x="74" y="370"/>
                    </a:lnTo>
                    <a:lnTo>
                      <a:pt x="70" y="374"/>
                    </a:lnTo>
                    <a:lnTo>
                      <a:pt x="68" y="381"/>
                    </a:lnTo>
                    <a:lnTo>
                      <a:pt x="67" y="386"/>
                    </a:lnTo>
                    <a:lnTo>
                      <a:pt x="66" y="391"/>
                    </a:lnTo>
                    <a:lnTo>
                      <a:pt x="63" y="398"/>
                    </a:lnTo>
                    <a:lnTo>
                      <a:pt x="62" y="405"/>
                    </a:lnTo>
                    <a:lnTo>
                      <a:pt x="61" y="411"/>
                    </a:lnTo>
                    <a:lnTo>
                      <a:pt x="61" y="417"/>
                    </a:lnTo>
                    <a:lnTo>
                      <a:pt x="61" y="425"/>
                    </a:lnTo>
                    <a:lnTo>
                      <a:pt x="61" y="433"/>
                    </a:lnTo>
                    <a:lnTo>
                      <a:pt x="61" y="440"/>
                    </a:lnTo>
                    <a:lnTo>
                      <a:pt x="61" y="446"/>
                    </a:lnTo>
                    <a:lnTo>
                      <a:pt x="61" y="452"/>
                    </a:lnTo>
                    <a:lnTo>
                      <a:pt x="61" y="460"/>
                    </a:lnTo>
                    <a:lnTo>
                      <a:pt x="62" y="467"/>
                    </a:lnTo>
                    <a:lnTo>
                      <a:pt x="62" y="474"/>
                    </a:lnTo>
                    <a:lnTo>
                      <a:pt x="63" y="481"/>
                    </a:lnTo>
                    <a:lnTo>
                      <a:pt x="63" y="489"/>
                    </a:lnTo>
                    <a:lnTo>
                      <a:pt x="65" y="494"/>
                    </a:lnTo>
                    <a:lnTo>
                      <a:pt x="65" y="500"/>
                    </a:lnTo>
                    <a:lnTo>
                      <a:pt x="66" y="506"/>
                    </a:lnTo>
                    <a:lnTo>
                      <a:pt x="66" y="511"/>
                    </a:lnTo>
                    <a:lnTo>
                      <a:pt x="66" y="516"/>
                    </a:lnTo>
                    <a:lnTo>
                      <a:pt x="67" y="521"/>
                    </a:lnTo>
                    <a:lnTo>
                      <a:pt x="67" y="525"/>
                    </a:lnTo>
                    <a:lnTo>
                      <a:pt x="67" y="530"/>
                    </a:lnTo>
                    <a:lnTo>
                      <a:pt x="67" y="534"/>
                    </a:lnTo>
                    <a:lnTo>
                      <a:pt x="68" y="539"/>
                    </a:lnTo>
                    <a:lnTo>
                      <a:pt x="68" y="542"/>
                    </a:lnTo>
                    <a:lnTo>
                      <a:pt x="68" y="545"/>
                    </a:lnTo>
                    <a:lnTo>
                      <a:pt x="68" y="550"/>
                    </a:lnTo>
                    <a:lnTo>
                      <a:pt x="68" y="552"/>
                    </a:lnTo>
                    <a:lnTo>
                      <a:pt x="68" y="556"/>
                    </a:lnTo>
                    <a:lnTo>
                      <a:pt x="68" y="558"/>
                    </a:lnTo>
                    <a:lnTo>
                      <a:pt x="68" y="565"/>
                    </a:lnTo>
                    <a:lnTo>
                      <a:pt x="68" y="572"/>
                    </a:lnTo>
                    <a:lnTo>
                      <a:pt x="68" y="578"/>
                    </a:lnTo>
                    <a:lnTo>
                      <a:pt x="67" y="584"/>
                    </a:lnTo>
                    <a:lnTo>
                      <a:pt x="66" y="590"/>
                    </a:lnTo>
                    <a:lnTo>
                      <a:pt x="65" y="596"/>
                    </a:lnTo>
                    <a:lnTo>
                      <a:pt x="63" y="602"/>
                    </a:lnTo>
                    <a:lnTo>
                      <a:pt x="62" y="608"/>
                    </a:lnTo>
                    <a:lnTo>
                      <a:pt x="60" y="613"/>
                    </a:lnTo>
                    <a:lnTo>
                      <a:pt x="59" y="620"/>
                    </a:lnTo>
                    <a:lnTo>
                      <a:pt x="57" y="626"/>
                    </a:lnTo>
                    <a:lnTo>
                      <a:pt x="54" y="630"/>
                    </a:lnTo>
                    <a:lnTo>
                      <a:pt x="53" y="636"/>
                    </a:lnTo>
                    <a:lnTo>
                      <a:pt x="51" y="641"/>
                    </a:lnTo>
                    <a:lnTo>
                      <a:pt x="49" y="645"/>
                    </a:lnTo>
                    <a:lnTo>
                      <a:pt x="46" y="649"/>
                    </a:lnTo>
                    <a:lnTo>
                      <a:pt x="44" y="653"/>
                    </a:lnTo>
                    <a:lnTo>
                      <a:pt x="41" y="657"/>
                    </a:lnTo>
                    <a:lnTo>
                      <a:pt x="38" y="660"/>
                    </a:lnTo>
                    <a:lnTo>
                      <a:pt x="35" y="662"/>
                    </a:lnTo>
                    <a:lnTo>
                      <a:pt x="33" y="666"/>
                    </a:lnTo>
                    <a:lnTo>
                      <a:pt x="30" y="668"/>
                    </a:lnTo>
                    <a:lnTo>
                      <a:pt x="27" y="671"/>
                    </a:lnTo>
                    <a:lnTo>
                      <a:pt x="25" y="674"/>
                    </a:lnTo>
                    <a:lnTo>
                      <a:pt x="22" y="675"/>
                    </a:lnTo>
                    <a:lnTo>
                      <a:pt x="19" y="676"/>
                    </a:lnTo>
                    <a:lnTo>
                      <a:pt x="17" y="677"/>
                    </a:lnTo>
                    <a:lnTo>
                      <a:pt x="13" y="678"/>
                    </a:lnTo>
                    <a:lnTo>
                      <a:pt x="10" y="679"/>
                    </a:lnTo>
                    <a:lnTo>
                      <a:pt x="7" y="680"/>
                    </a:lnTo>
                    <a:lnTo>
                      <a:pt x="3" y="680"/>
                    </a:lnTo>
                    <a:lnTo>
                      <a:pt x="0" y="680"/>
                    </a:lnTo>
                    <a:close/>
                  </a:path>
                </a:pathLst>
              </a:custGeom>
              <a:solidFill>
                <a:srgbClr val="003953"/>
              </a:solidFill>
              <a:ln w="9525">
                <a:noFill/>
                <a:round/>
                <a:headEnd/>
                <a:tailEnd/>
              </a:ln>
            </p:spPr>
          </p:sp>
          <p:sp>
            <p:nvSpPr>
              <p:cNvPr id="48" name="Freeform 137"/>
              <p:cNvSpPr>
                <a:spLocks/>
              </p:cNvSpPr>
              <p:nvPr/>
            </p:nvSpPr>
            <p:spPr bwMode="auto">
              <a:xfrm>
                <a:off x="2254" y="125208"/>
                <a:ext cx="37" cy="1025"/>
              </a:xfrm>
              <a:custGeom>
                <a:avLst/>
                <a:gdLst>
                  <a:gd name="T0" fmla="*/ 4 w 93"/>
                  <a:gd name="T1" fmla="*/ 986 h 680"/>
                  <a:gd name="T2" fmla="*/ 10 w 93"/>
                  <a:gd name="T3" fmla="*/ 957 h 680"/>
                  <a:gd name="T4" fmla="*/ 13 w 93"/>
                  <a:gd name="T5" fmla="*/ 918 h 680"/>
                  <a:gd name="T6" fmla="*/ 13 w 93"/>
                  <a:gd name="T7" fmla="*/ 871 h 680"/>
                  <a:gd name="T8" fmla="*/ 11 w 93"/>
                  <a:gd name="T9" fmla="*/ 812 h 680"/>
                  <a:gd name="T10" fmla="*/ 11 w 93"/>
                  <a:gd name="T11" fmla="*/ 770 h 680"/>
                  <a:gd name="T12" fmla="*/ 10 w 93"/>
                  <a:gd name="T13" fmla="*/ 739 h 680"/>
                  <a:gd name="T14" fmla="*/ 10 w 93"/>
                  <a:gd name="T15" fmla="*/ 711 h 680"/>
                  <a:gd name="T16" fmla="*/ 10 w 93"/>
                  <a:gd name="T17" fmla="*/ 671 h 680"/>
                  <a:gd name="T18" fmla="*/ 12 w 93"/>
                  <a:gd name="T19" fmla="*/ 621 h 680"/>
                  <a:gd name="T20" fmla="*/ 17 w 93"/>
                  <a:gd name="T21" fmla="*/ 574 h 680"/>
                  <a:gd name="T22" fmla="*/ 21 w 93"/>
                  <a:gd name="T23" fmla="*/ 547 h 680"/>
                  <a:gd name="T24" fmla="*/ 24 w 93"/>
                  <a:gd name="T25" fmla="*/ 534 h 680"/>
                  <a:gd name="T26" fmla="*/ 28 w 93"/>
                  <a:gd name="T27" fmla="*/ 522 h 680"/>
                  <a:gd name="T28" fmla="*/ 31 w 93"/>
                  <a:gd name="T29" fmla="*/ 508 h 680"/>
                  <a:gd name="T30" fmla="*/ 26 w 93"/>
                  <a:gd name="T31" fmla="*/ 496 h 680"/>
                  <a:gd name="T32" fmla="*/ 22 w 93"/>
                  <a:gd name="T33" fmla="*/ 482 h 680"/>
                  <a:gd name="T34" fmla="*/ 19 w 93"/>
                  <a:gd name="T35" fmla="*/ 469 h 680"/>
                  <a:gd name="T36" fmla="*/ 14 w 93"/>
                  <a:gd name="T37" fmla="*/ 428 h 680"/>
                  <a:gd name="T38" fmla="*/ 11 w 93"/>
                  <a:gd name="T39" fmla="*/ 380 h 680"/>
                  <a:gd name="T40" fmla="*/ 10 w 93"/>
                  <a:gd name="T41" fmla="*/ 335 h 680"/>
                  <a:gd name="T42" fmla="*/ 10 w 93"/>
                  <a:gd name="T43" fmla="*/ 288 h 680"/>
                  <a:gd name="T44" fmla="*/ 11 w 93"/>
                  <a:gd name="T45" fmla="*/ 229 h 680"/>
                  <a:gd name="T46" fmla="*/ 12 w 93"/>
                  <a:gd name="T47" fmla="*/ 193 h 680"/>
                  <a:gd name="T48" fmla="*/ 13 w 93"/>
                  <a:gd name="T49" fmla="*/ 163 h 680"/>
                  <a:gd name="T50" fmla="*/ 13 w 93"/>
                  <a:gd name="T51" fmla="*/ 137 h 680"/>
                  <a:gd name="T52" fmla="*/ 12 w 93"/>
                  <a:gd name="T53" fmla="*/ 90 h 680"/>
                  <a:gd name="T54" fmla="*/ 8 w 93"/>
                  <a:gd name="T55" fmla="*/ 53 h 680"/>
                  <a:gd name="T56" fmla="*/ 1 w 93"/>
                  <a:gd name="T57" fmla="*/ 29 h 680"/>
                  <a:gd name="T58" fmla="*/ 4 w 93"/>
                  <a:gd name="T59" fmla="*/ 0 h 680"/>
                  <a:gd name="T60" fmla="*/ 8 w 93"/>
                  <a:gd name="T61" fmla="*/ 3 h 680"/>
                  <a:gd name="T62" fmla="*/ 12 w 93"/>
                  <a:gd name="T63" fmla="*/ 14 h 680"/>
                  <a:gd name="T64" fmla="*/ 16 w 93"/>
                  <a:gd name="T65" fmla="*/ 33 h 680"/>
                  <a:gd name="T66" fmla="*/ 23 w 93"/>
                  <a:gd name="T67" fmla="*/ 75 h 680"/>
                  <a:gd name="T68" fmla="*/ 27 w 93"/>
                  <a:gd name="T69" fmla="*/ 127 h 680"/>
                  <a:gd name="T70" fmla="*/ 28 w 93"/>
                  <a:gd name="T71" fmla="*/ 179 h 680"/>
                  <a:gd name="T72" fmla="*/ 27 w 93"/>
                  <a:gd name="T73" fmla="*/ 207 h 680"/>
                  <a:gd name="T74" fmla="*/ 27 w 93"/>
                  <a:gd name="T75" fmla="*/ 240 h 680"/>
                  <a:gd name="T76" fmla="*/ 26 w 93"/>
                  <a:gd name="T77" fmla="*/ 276 h 680"/>
                  <a:gd name="T78" fmla="*/ 25 w 93"/>
                  <a:gd name="T79" fmla="*/ 311 h 680"/>
                  <a:gd name="T80" fmla="*/ 24 w 93"/>
                  <a:gd name="T81" fmla="*/ 342 h 680"/>
                  <a:gd name="T82" fmla="*/ 24 w 93"/>
                  <a:gd name="T83" fmla="*/ 369 h 680"/>
                  <a:gd name="T84" fmla="*/ 24 w 93"/>
                  <a:gd name="T85" fmla="*/ 407 h 680"/>
                  <a:gd name="T86" fmla="*/ 27 w 93"/>
                  <a:gd name="T87" fmla="*/ 454 h 680"/>
                  <a:gd name="T88" fmla="*/ 33 w 93"/>
                  <a:gd name="T89" fmla="*/ 484 h 680"/>
                  <a:gd name="T90" fmla="*/ 36 w 93"/>
                  <a:gd name="T91" fmla="*/ 531 h 680"/>
                  <a:gd name="T92" fmla="*/ 29 w 93"/>
                  <a:gd name="T93" fmla="*/ 558 h 680"/>
                  <a:gd name="T94" fmla="*/ 25 w 93"/>
                  <a:gd name="T95" fmla="*/ 600 h 680"/>
                  <a:gd name="T96" fmla="*/ 24 w 93"/>
                  <a:gd name="T97" fmla="*/ 653 h 680"/>
                  <a:gd name="T98" fmla="*/ 25 w 93"/>
                  <a:gd name="T99" fmla="*/ 704 h 680"/>
                  <a:gd name="T100" fmla="*/ 26 w 93"/>
                  <a:gd name="T101" fmla="*/ 754 h 680"/>
                  <a:gd name="T102" fmla="*/ 27 w 93"/>
                  <a:gd name="T103" fmla="*/ 791 h 680"/>
                  <a:gd name="T104" fmla="*/ 27 w 93"/>
                  <a:gd name="T105" fmla="*/ 822 h 680"/>
                  <a:gd name="T106" fmla="*/ 27 w 93"/>
                  <a:gd name="T107" fmla="*/ 852 h 680"/>
                  <a:gd name="T108" fmla="*/ 26 w 93"/>
                  <a:gd name="T109" fmla="*/ 898 h 680"/>
                  <a:gd name="T110" fmla="*/ 23 w 93"/>
                  <a:gd name="T111" fmla="*/ 944 h 680"/>
                  <a:gd name="T112" fmla="*/ 18 w 93"/>
                  <a:gd name="T113" fmla="*/ 978 h 680"/>
                  <a:gd name="T114" fmla="*/ 13 w 93"/>
                  <a:gd name="T115" fmla="*/ 1004 h 680"/>
                  <a:gd name="T116" fmla="*/ 8 w 93"/>
                  <a:gd name="T117" fmla="*/ 1019 h 680"/>
                  <a:gd name="T118" fmla="*/ 1 w 93"/>
                  <a:gd name="T119" fmla="*/ 1025 h 6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3" h="680">
                    <a:moveTo>
                      <a:pt x="0" y="680"/>
                    </a:moveTo>
                    <a:lnTo>
                      <a:pt x="0" y="663"/>
                    </a:lnTo>
                    <a:lnTo>
                      <a:pt x="3" y="661"/>
                    </a:lnTo>
                    <a:lnTo>
                      <a:pt x="8" y="658"/>
                    </a:lnTo>
                    <a:lnTo>
                      <a:pt x="11" y="654"/>
                    </a:lnTo>
                    <a:lnTo>
                      <a:pt x="13" y="652"/>
                    </a:lnTo>
                    <a:lnTo>
                      <a:pt x="17" y="649"/>
                    </a:lnTo>
                    <a:lnTo>
                      <a:pt x="19" y="644"/>
                    </a:lnTo>
                    <a:lnTo>
                      <a:pt x="22" y="641"/>
                    </a:lnTo>
                    <a:lnTo>
                      <a:pt x="25" y="635"/>
                    </a:lnTo>
                    <a:lnTo>
                      <a:pt x="26" y="630"/>
                    </a:lnTo>
                    <a:lnTo>
                      <a:pt x="28" y="626"/>
                    </a:lnTo>
                    <a:lnTo>
                      <a:pt x="29" y="620"/>
                    </a:lnTo>
                    <a:lnTo>
                      <a:pt x="30" y="615"/>
                    </a:lnTo>
                    <a:lnTo>
                      <a:pt x="32" y="609"/>
                    </a:lnTo>
                    <a:lnTo>
                      <a:pt x="32" y="602"/>
                    </a:lnTo>
                    <a:lnTo>
                      <a:pt x="33" y="596"/>
                    </a:lnTo>
                    <a:lnTo>
                      <a:pt x="33" y="590"/>
                    </a:lnTo>
                    <a:lnTo>
                      <a:pt x="33" y="584"/>
                    </a:lnTo>
                    <a:lnTo>
                      <a:pt x="32" y="578"/>
                    </a:lnTo>
                    <a:lnTo>
                      <a:pt x="32" y="570"/>
                    </a:lnTo>
                    <a:lnTo>
                      <a:pt x="32" y="565"/>
                    </a:lnTo>
                    <a:lnTo>
                      <a:pt x="30" y="556"/>
                    </a:lnTo>
                    <a:lnTo>
                      <a:pt x="30" y="548"/>
                    </a:lnTo>
                    <a:lnTo>
                      <a:pt x="28" y="539"/>
                    </a:lnTo>
                    <a:lnTo>
                      <a:pt x="28" y="530"/>
                    </a:lnTo>
                    <a:lnTo>
                      <a:pt x="27" y="525"/>
                    </a:lnTo>
                    <a:lnTo>
                      <a:pt x="27" y="521"/>
                    </a:lnTo>
                    <a:lnTo>
                      <a:pt x="27" y="515"/>
                    </a:lnTo>
                    <a:lnTo>
                      <a:pt x="27" y="511"/>
                    </a:lnTo>
                    <a:lnTo>
                      <a:pt x="26" y="507"/>
                    </a:lnTo>
                    <a:lnTo>
                      <a:pt x="26" y="502"/>
                    </a:lnTo>
                    <a:lnTo>
                      <a:pt x="26" y="498"/>
                    </a:lnTo>
                    <a:lnTo>
                      <a:pt x="26" y="493"/>
                    </a:lnTo>
                    <a:lnTo>
                      <a:pt x="25" y="490"/>
                    </a:lnTo>
                    <a:lnTo>
                      <a:pt x="25" y="486"/>
                    </a:lnTo>
                    <a:lnTo>
                      <a:pt x="25" y="482"/>
                    </a:lnTo>
                    <a:lnTo>
                      <a:pt x="25" y="479"/>
                    </a:lnTo>
                    <a:lnTo>
                      <a:pt x="25" y="474"/>
                    </a:lnTo>
                    <a:lnTo>
                      <a:pt x="25" y="472"/>
                    </a:lnTo>
                    <a:lnTo>
                      <a:pt x="25" y="468"/>
                    </a:lnTo>
                    <a:lnTo>
                      <a:pt x="25" y="464"/>
                    </a:lnTo>
                    <a:lnTo>
                      <a:pt x="25" y="458"/>
                    </a:lnTo>
                    <a:lnTo>
                      <a:pt x="25" y="451"/>
                    </a:lnTo>
                    <a:lnTo>
                      <a:pt x="25" y="445"/>
                    </a:lnTo>
                    <a:lnTo>
                      <a:pt x="26" y="438"/>
                    </a:lnTo>
                    <a:lnTo>
                      <a:pt x="27" y="432"/>
                    </a:lnTo>
                    <a:lnTo>
                      <a:pt x="28" y="425"/>
                    </a:lnTo>
                    <a:lnTo>
                      <a:pt x="29" y="418"/>
                    </a:lnTo>
                    <a:lnTo>
                      <a:pt x="30" y="412"/>
                    </a:lnTo>
                    <a:lnTo>
                      <a:pt x="33" y="405"/>
                    </a:lnTo>
                    <a:lnTo>
                      <a:pt x="35" y="399"/>
                    </a:lnTo>
                    <a:lnTo>
                      <a:pt x="37" y="392"/>
                    </a:lnTo>
                    <a:lnTo>
                      <a:pt x="40" y="387"/>
                    </a:lnTo>
                    <a:lnTo>
                      <a:pt x="42" y="381"/>
                    </a:lnTo>
                    <a:lnTo>
                      <a:pt x="45" y="375"/>
                    </a:lnTo>
                    <a:lnTo>
                      <a:pt x="48" y="371"/>
                    </a:lnTo>
                    <a:lnTo>
                      <a:pt x="51" y="366"/>
                    </a:lnTo>
                    <a:lnTo>
                      <a:pt x="52" y="364"/>
                    </a:lnTo>
                    <a:lnTo>
                      <a:pt x="53" y="363"/>
                    </a:lnTo>
                    <a:lnTo>
                      <a:pt x="54" y="361"/>
                    </a:lnTo>
                    <a:lnTo>
                      <a:pt x="55" y="360"/>
                    </a:lnTo>
                    <a:lnTo>
                      <a:pt x="57" y="357"/>
                    </a:lnTo>
                    <a:lnTo>
                      <a:pt x="59" y="356"/>
                    </a:lnTo>
                    <a:lnTo>
                      <a:pt x="61" y="354"/>
                    </a:lnTo>
                    <a:lnTo>
                      <a:pt x="62" y="353"/>
                    </a:lnTo>
                    <a:lnTo>
                      <a:pt x="65" y="352"/>
                    </a:lnTo>
                    <a:lnTo>
                      <a:pt x="66" y="349"/>
                    </a:lnTo>
                    <a:lnTo>
                      <a:pt x="68" y="347"/>
                    </a:lnTo>
                    <a:lnTo>
                      <a:pt x="70" y="346"/>
                    </a:lnTo>
                    <a:lnTo>
                      <a:pt x="73" y="344"/>
                    </a:lnTo>
                    <a:lnTo>
                      <a:pt x="75" y="343"/>
                    </a:lnTo>
                    <a:lnTo>
                      <a:pt x="77" y="340"/>
                    </a:lnTo>
                    <a:lnTo>
                      <a:pt x="79" y="339"/>
                    </a:lnTo>
                    <a:lnTo>
                      <a:pt x="77" y="337"/>
                    </a:lnTo>
                    <a:lnTo>
                      <a:pt x="74" y="336"/>
                    </a:lnTo>
                    <a:lnTo>
                      <a:pt x="71" y="335"/>
                    </a:lnTo>
                    <a:lnTo>
                      <a:pt x="69" y="333"/>
                    </a:lnTo>
                    <a:lnTo>
                      <a:pt x="67" y="331"/>
                    </a:lnTo>
                    <a:lnTo>
                      <a:pt x="65" y="329"/>
                    </a:lnTo>
                    <a:lnTo>
                      <a:pt x="62" y="328"/>
                    </a:lnTo>
                    <a:lnTo>
                      <a:pt x="61" y="325"/>
                    </a:lnTo>
                    <a:lnTo>
                      <a:pt x="59" y="324"/>
                    </a:lnTo>
                    <a:lnTo>
                      <a:pt x="57" y="322"/>
                    </a:lnTo>
                    <a:lnTo>
                      <a:pt x="55" y="320"/>
                    </a:lnTo>
                    <a:lnTo>
                      <a:pt x="53" y="319"/>
                    </a:lnTo>
                    <a:lnTo>
                      <a:pt x="52" y="316"/>
                    </a:lnTo>
                    <a:lnTo>
                      <a:pt x="51" y="314"/>
                    </a:lnTo>
                    <a:lnTo>
                      <a:pt x="49" y="313"/>
                    </a:lnTo>
                    <a:lnTo>
                      <a:pt x="48" y="311"/>
                    </a:lnTo>
                    <a:lnTo>
                      <a:pt x="45" y="305"/>
                    </a:lnTo>
                    <a:lnTo>
                      <a:pt x="43" y="301"/>
                    </a:lnTo>
                    <a:lnTo>
                      <a:pt x="40" y="295"/>
                    </a:lnTo>
                    <a:lnTo>
                      <a:pt x="37" y="289"/>
                    </a:lnTo>
                    <a:lnTo>
                      <a:pt x="35" y="284"/>
                    </a:lnTo>
                    <a:lnTo>
                      <a:pt x="33" y="278"/>
                    </a:lnTo>
                    <a:lnTo>
                      <a:pt x="32" y="271"/>
                    </a:lnTo>
                    <a:lnTo>
                      <a:pt x="29" y="265"/>
                    </a:lnTo>
                    <a:lnTo>
                      <a:pt x="28" y="259"/>
                    </a:lnTo>
                    <a:lnTo>
                      <a:pt x="27" y="252"/>
                    </a:lnTo>
                    <a:lnTo>
                      <a:pt x="26" y="246"/>
                    </a:lnTo>
                    <a:lnTo>
                      <a:pt x="25" y="239"/>
                    </a:lnTo>
                    <a:lnTo>
                      <a:pt x="25" y="234"/>
                    </a:lnTo>
                    <a:lnTo>
                      <a:pt x="24" y="228"/>
                    </a:lnTo>
                    <a:lnTo>
                      <a:pt x="24" y="222"/>
                    </a:lnTo>
                    <a:lnTo>
                      <a:pt x="22" y="217"/>
                    </a:lnTo>
                    <a:lnTo>
                      <a:pt x="22" y="211"/>
                    </a:lnTo>
                    <a:lnTo>
                      <a:pt x="24" y="204"/>
                    </a:lnTo>
                    <a:lnTo>
                      <a:pt x="24" y="197"/>
                    </a:lnTo>
                    <a:lnTo>
                      <a:pt x="25" y="191"/>
                    </a:lnTo>
                    <a:lnTo>
                      <a:pt x="25" y="183"/>
                    </a:lnTo>
                    <a:lnTo>
                      <a:pt x="26" y="175"/>
                    </a:lnTo>
                    <a:lnTo>
                      <a:pt x="27" y="167"/>
                    </a:lnTo>
                    <a:lnTo>
                      <a:pt x="28" y="158"/>
                    </a:lnTo>
                    <a:lnTo>
                      <a:pt x="28" y="152"/>
                    </a:lnTo>
                    <a:lnTo>
                      <a:pt x="28" y="147"/>
                    </a:lnTo>
                    <a:lnTo>
                      <a:pt x="29" y="142"/>
                    </a:lnTo>
                    <a:lnTo>
                      <a:pt x="30" y="137"/>
                    </a:lnTo>
                    <a:lnTo>
                      <a:pt x="30" y="133"/>
                    </a:lnTo>
                    <a:lnTo>
                      <a:pt x="30" y="128"/>
                    </a:lnTo>
                    <a:lnTo>
                      <a:pt x="30" y="125"/>
                    </a:lnTo>
                    <a:lnTo>
                      <a:pt x="32" y="120"/>
                    </a:lnTo>
                    <a:lnTo>
                      <a:pt x="32" y="116"/>
                    </a:lnTo>
                    <a:lnTo>
                      <a:pt x="32" y="112"/>
                    </a:lnTo>
                    <a:lnTo>
                      <a:pt x="32" y="108"/>
                    </a:lnTo>
                    <a:lnTo>
                      <a:pt x="32" y="104"/>
                    </a:lnTo>
                    <a:lnTo>
                      <a:pt x="33" y="101"/>
                    </a:lnTo>
                    <a:lnTo>
                      <a:pt x="33" y="98"/>
                    </a:lnTo>
                    <a:lnTo>
                      <a:pt x="33" y="94"/>
                    </a:lnTo>
                    <a:lnTo>
                      <a:pt x="33" y="91"/>
                    </a:lnTo>
                    <a:lnTo>
                      <a:pt x="33" y="84"/>
                    </a:lnTo>
                    <a:lnTo>
                      <a:pt x="32" y="78"/>
                    </a:lnTo>
                    <a:lnTo>
                      <a:pt x="32" y="72"/>
                    </a:lnTo>
                    <a:lnTo>
                      <a:pt x="30" y="66"/>
                    </a:lnTo>
                    <a:lnTo>
                      <a:pt x="29" y="60"/>
                    </a:lnTo>
                    <a:lnTo>
                      <a:pt x="28" y="55"/>
                    </a:lnTo>
                    <a:lnTo>
                      <a:pt x="26" y="50"/>
                    </a:lnTo>
                    <a:lnTo>
                      <a:pt x="25" y="45"/>
                    </a:lnTo>
                    <a:lnTo>
                      <a:pt x="22" y="40"/>
                    </a:lnTo>
                    <a:lnTo>
                      <a:pt x="20" y="35"/>
                    </a:lnTo>
                    <a:lnTo>
                      <a:pt x="18" y="32"/>
                    </a:lnTo>
                    <a:lnTo>
                      <a:pt x="14" y="28"/>
                    </a:lnTo>
                    <a:lnTo>
                      <a:pt x="11" y="24"/>
                    </a:lnTo>
                    <a:lnTo>
                      <a:pt x="8" y="22"/>
                    </a:lnTo>
                    <a:lnTo>
                      <a:pt x="3" y="19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4"/>
                    </a:lnTo>
                    <a:lnTo>
                      <a:pt x="24" y="5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30" y="9"/>
                    </a:lnTo>
                    <a:lnTo>
                      <a:pt x="32" y="10"/>
                    </a:lnTo>
                    <a:lnTo>
                      <a:pt x="34" y="13"/>
                    </a:lnTo>
                    <a:lnTo>
                      <a:pt x="35" y="15"/>
                    </a:lnTo>
                    <a:lnTo>
                      <a:pt x="37" y="17"/>
                    </a:lnTo>
                    <a:lnTo>
                      <a:pt x="41" y="22"/>
                    </a:lnTo>
                    <a:lnTo>
                      <a:pt x="45" y="26"/>
                    </a:lnTo>
                    <a:lnTo>
                      <a:pt x="49" y="32"/>
                    </a:lnTo>
                    <a:lnTo>
                      <a:pt x="51" y="38"/>
                    </a:lnTo>
                    <a:lnTo>
                      <a:pt x="54" y="43"/>
                    </a:lnTo>
                    <a:lnTo>
                      <a:pt x="57" y="50"/>
                    </a:lnTo>
                    <a:lnTo>
                      <a:pt x="60" y="57"/>
                    </a:lnTo>
                    <a:lnTo>
                      <a:pt x="62" y="62"/>
                    </a:lnTo>
                    <a:lnTo>
                      <a:pt x="63" y="69"/>
                    </a:lnTo>
                    <a:lnTo>
                      <a:pt x="66" y="76"/>
                    </a:lnTo>
                    <a:lnTo>
                      <a:pt x="67" y="84"/>
                    </a:lnTo>
                    <a:lnTo>
                      <a:pt x="68" y="91"/>
                    </a:lnTo>
                    <a:lnTo>
                      <a:pt x="69" y="99"/>
                    </a:lnTo>
                    <a:lnTo>
                      <a:pt x="69" y="106"/>
                    </a:lnTo>
                    <a:lnTo>
                      <a:pt x="70" y="112"/>
                    </a:lnTo>
                    <a:lnTo>
                      <a:pt x="70" y="119"/>
                    </a:lnTo>
                    <a:lnTo>
                      <a:pt x="70" y="123"/>
                    </a:lnTo>
                    <a:lnTo>
                      <a:pt x="70" y="126"/>
                    </a:lnTo>
                    <a:lnTo>
                      <a:pt x="69" y="129"/>
                    </a:lnTo>
                    <a:lnTo>
                      <a:pt x="69" y="133"/>
                    </a:lnTo>
                    <a:lnTo>
                      <a:pt x="69" y="137"/>
                    </a:lnTo>
                    <a:lnTo>
                      <a:pt x="69" y="142"/>
                    </a:lnTo>
                    <a:lnTo>
                      <a:pt x="68" y="145"/>
                    </a:lnTo>
                    <a:lnTo>
                      <a:pt x="68" y="150"/>
                    </a:lnTo>
                    <a:lnTo>
                      <a:pt x="67" y="154"/>
                    </a:lnTo>
                    <a:lnTo>
                      <a:pt x="67" y="159"/>
                    </a:lnTo>
                    <a:lnTo>
                      <a:pt x="67" y="163"/>
                    </a:lnTo>
                    <a:lnTo>
                      <a:pt x="66" y="168"/>
                    </a:lnTo>
                    <a:lnTo>
                      <a:pt x="66" y="174"/>
                    </a:lnTo>
                    <a:lnTo>
                      <a:pt x="65" y="178"/>
                    </a:lnTo>
                    <a:lnTo>
                      <a:pt x="65" y="183"/>
                    </a:lnTo>
                    <a:lnTo>
                      <a:pt x="63" y="188"/>
                    </a:lnTo>
                    <a:lnTo>
                      <a:pt x="63" y="193"/>
                    </a:lnTo>
                    <a:lnTo>
                      <a:pt x="63" y="197"/>
                    </a:lnTo>
                    <a:lnTo>
                      <a:pt x="62" y="202"/>
                    </a:lnTo>
                    <a:lnTo>
                      <a:pt x="62" y="206"/>
                    </a:lnTo>
                    <a:lnTo>
                      <a:pt x="62" y="210"/>
                    </a:lnTo>
                    <a:lnTo>
                      <a:pt x="62" y="214"/>
                    </a:lnTo>
                    <a:lnTo>
                      <a:pt x="61" y="219"/>
                    </a:lnTo>
                    <a:lnTo>
                      <a:pt x="61" y="222"/>
                    </a:lnTo>
                    <a:lnTo>
                      <a:pt x="61" y="227"/>
                    </a:lnTo>
                    <a:lnTo>
                      <a:pt x="61" y="230"/>
                    </a:lnTo>
                    <a:lnTo>
                      <a:pt x="61" y="234"/>
                    </a:lnTo>
                    <a:lnTo>
                      <a:pt x="61" y="238"/>
                    </a:lnTo>
                    <a:lnTo>
                      <a:pt x="61" y="242"/>
                    </a:lnTo>
                    <a:lnTo>
                      <a:pt x="61" y="245"/>
                    </a:lnTo>
                    <a:lnTo>
                      <a:pt x="61" y="247"/>
                    </a:lnTo>
                    <a:lnTo>
                      <a:pt x="61" y="251"/>
                    </a:lnTo>
                    <a:lnTo>
                      <a:pt x="61" y="257"/>
                    </a:lnTo>
                    <a:lnTo>
                      <a:pt x="61" y="264"/>
                    </a:lnTo>
                    <a:lnTo>
                      <a:pt x="61" y="270"/>
                    </a:lnTo>
                    <a:lnTo>
                      <a:pt x="62" y="277"/>
                    </a:lnTo>
                    <a:lnTo>
                      <a:pt x="63" y="284"/>
                    </a:lnTo>
                    <a:lnTo>
                      <a:pt x="66" y="289"/>
                    </a:lnTo>
                    <a:lnTo>
                      <a:pt x="67" y="295"/>
                    </a:lnTo>
                    <a:lnTo>
                      <a:pt x="68" y="301"/>
                    </a:lnTo>
                    <a:lnTo>
                      <a:pt x="70" y="305"/>
                    </a:lnTo>
                    <a:lnTo>
                      <a:pt x="74" y="310"/>
                    </a:lnTo>
                    <a:lnTo>
                      <a:pt x="76" y="314"/>
                    </a:lnTo>
                    <a:lnTo>
                      <a:pt x="79" y="318"/>
                    </a:lnTo>
                    <a:lnTo>
                      <a:pt x="82" y="321"/>
                    </a:lnTo>
                    <a:lnTo>
                      <a:pt x="85" y="324"/>
                    </a:lnTo>
                    <a:lnTo>
                      <a:pt x="90" y="327"/>
                    </a:lnTo>
                    <a:lnTo>
                      <a:pt x="93" y="329"/>
                    </a:lnTo>
                    <a:lnTo>
                      <a:pt x="93" y="349"/>
                    </a:lnTo>
                    <a:lnTo>
                      <a:pt x="90" y="352"/>
                    </a:lnTo>
                    <a:lnTo>
                      <a:pt x="85" y="355"/>
                    </a:lnTo>
                    <a:lnTo>
                      <a:pt x="82" y="357"/>
                    </a:lnTo>
                    <a:lnTo>
                      <a:pt x="79" y="361"/>
                    </a:lnTo>
                    <a:lnTo>
                      <a:pt x="76" y="364"/>
                    </a:lnTo>
                    <a:lnTo>
                      <a:pt x="74" y="370"/>
                    </a:lnTo>
                    <a:lnTo>
                      <a:pt x="70" y="374"/>
                    </a:lnTo>
                    <a:lnTo>
                      <a:pt x="68" y="381"/>
                    </a:lnTo>
                    <a:lnTo>
                      <a:pt x="67" y="386"/>
                    </a:lnTo>
                    <a:lnTo>
                      <a:pt x="66" y="391"/>
                    </a:lnTo>
                    <a:lnTo>
                      <a:pt x="63" y="398"/>
                    </a:lnTo>
                    <a:lnTo>
                      <a:pt x="62" y="405"/>
                    </a:lnTo>
                    <a:lnTo>
                      <a:pt x="61" y="411"/>
                    </a:lnTo>
                    <a:lnTo>
                      <a:pt x="61" y="417"/>
                    </a:lnTo>
                    <a:lnTo>
                      <a:pt x="61" y="425"/>
                    </a:lnTo>
                    <a:lnTo>
                      <a:pt x="61" y="433"/>
                    </a:lnTo>
                    <a:lnTo>
                      <a:pt x="61" y="440"/>
                    </a:lnTo>
                    <a:lnTo>
                      <a:pt x="61" y="446"/>
                    </a:lnTo>
                    <a:lnTo>
                      <a:pt x="61" y="452"/>
                    </a:lnTo>
                    <a:lnTo>
                      <a:pt x="61" y="460"/>
                    </a:lnTo>
                    <a:lnTo>
                      <a:pt x="62" y="467"/>
                    </a:lnTo>
                    <a:lnTo>
                      <a:pt x="62" y="474"/>
                    </a:lnTo>
                    <a:lnTo>
                      <a:pt x="63" y="481"/>
                    </a:lnTo>
                    <a:lnTo>
                      <a:pt x="63" y="489"/>
                    </a:lnTo>
                    <a:lnTo>
                      <a:pt x="65" y="494"/>
                    </a:lnTo>
                    <a:lnTo>
                      <a:pt x="65" y="500"/>
                    </a:lnTo>
                    <a:lnTo>
                      <a:pt x="66" y="506"/>
                    </a:lnTo>
                    <a:lnTo>
                      <a:pt x="66" y="511"/>
                    </a:lnTo>
                    <a:lnTo>
                      <a:pt x="66" y="516"/>
                    </a:lnTo>
                    <a:lnTo>
                      <a:pt x="67" y="521"/>
                    </a:lnTo>
                    <a:lnTo>
                      <a:pt x="67" y="525"/>
                    </a:lnTo>
                    <a:lnTo>
                      <a:pt x="67" y="530"/>
                    </a:lnTo>
                    <a:lnTo>
                      <a:pt x="67" y="534"/>
                    </a:lnTo>
                    <a:lnTo>
                      <a:pt x="68" y="539"/>
                    </a:lnTo>
                    <a:lnTo>
                      <a:pt x="68" y="542"/>
                    </a:lnTo>
                    <a:lnTo>
                      <a:pt x="68" y="545"/>
                    </a:lnTo>
                    <a:lnTo>
                      <a:pt x="68" y="550"/>
                    </a:lnTo>
                    <a:lnTo>
                      <a:pt x="68" y="552"/>
                    </a:lnTo>
                    <a:lnTo>
                      <a:pt x="68" y="556"/>
                    </a:lnTo>
                    <a:lnTo>
                      <a:pt x="68" y="558"/>
                    </a:lnTo>
                    <a:lnTo>
                      <a:pt x="68" y="565"/>
                    </a:lnTo>
                    <a:lnTo>
                      <a:pt x="68" y="572"/>
                    </a:lnTo>
                    <a:lnTo>
                      <a:pt x="68" y="578"/>
                    </a:lnTo>
                    <a:lnTo>
                      <a:pt x="67" y="584"/>
                    </a:lnTo>
                    <a:lnTo>
                      <a:pt x="66" y="590"/>
                    </a:lnTo>
                    <a:lnTo>
                      <a:pt x="65" y="596"/>
                    </a:lnTo>
                    <a:lnTo>
                      <a:pt x="63" y="602"/>
                    </a:lnTo>
                    <a:lnTo>
                      <a:pt x="62" y="608"/>
                    </a:lnTo>
                    <a:lnTo>
                      <a:pt x="60" y="613"/>
                    </a:lnTo>
                    <a:lnTo>
                      <a:pt x="59" y="620"/>
                    </a:lnTo>
                    <a:lnTo>
                      <a:pt x="57" y="626"/>
                    </a:lnTo>
                    <a:lnTo>
                      <a:pt x="54" y="630"/>
                    </a:lnTo>
                    <a:lnTo>
                      <a:pt x="53" y="636"/>
                    </a:lnTo>
                    <a:lnTo>
                      <a:pt x="51" y="641"/>
                    </a:lnTo>
                    <a:lnTo>
                      <a:pt x="49" y="645"/>
                    </a:lnTo>
                    <a:lnTo>
                      <a:pt x="46" y="649"/>
                    </a:lnTo>
                    <a:lnTo>
                      <a:pt x="44" y="653"/>
                    </a:lnTo>
                    <a:lnTo>
                      <a:pt x="41" y="657"/>
                    </a:lnTo>
                    <a:lnTo>
                      <a:pt x="38" y="660"/>
                    </a:lnTo>
                    <a:lnTo>
                      <a:pt x="35" y="662"/>
                    </a:lnTo>
                    <a:lnTo>
                      <a:pt x="33" y="666"/>
                    </a:lnTo>
                    <a:lnTo>
                      <a:pt x="30" y="668"/>
                    </a:lnTo>
                    <a:lnTo>
                      <a:pt x="27" y="671"/>
                    </a:lnTo>
                    <a:lnTo>
                      <a:pt x="25" y="674"/>
                    </a:lnTo>
                    <a:lnTo>
                      <a:pt x="22" y="675"/>
                    </a:lnTo>
                    <a:lnTo>
                      <a:pt x="19" y="676"/>
                    </a:lnTo>
                    <a:lnTo>
                      <a:pt x="17" y="677"/>
                    </a:lnTo>
                    <a:lnTo>
                      <a:pt x="13" y="678"/>
                    </a:lnTo>
                    <a:lnTo>
                      <a:pt x="10" y="679"/>
                    </a:lnTo>
                    <a:lnTo>
                      <a:pt x="7" y="680"/>
                    </a:lnTo>
                    <a:lnTo>
                      <a:pt x="3" y="680"/>
                    </a:lnTo>
                    <a:lnTo>
                      <a:pt x="0" y="680"/>
                    </a:lnTo>
                    <a:close/>
                  </a:path>
                </a:pathLst>
              </a:custGeom>
              <a:solidFill>
                <a:srgbClr val="A33340"/>
              </a:solidFill>
              <a:ln w="9525">
                <a:noFill/>
                <a:round/>
                <a:headEnd/>
                <a:tailEnd/>
              </a:ln>
            </p:spPr>
          </p:sp>
          <p:sp>
            <p:nvSpPr>
              <p:cNvPr id="49" name="Rectangle 138"/>
              <p:cNvSpPr>
                <a:spLocks noChangeArrowheads="1"/>
              </p:cNvSpPr>
              <p:nvPr/>
            </p:nvSpPr>
            <p:spPr bwMode="auto">
              <a:xfrm>
                <a:off x="2310" y="126441"/>
                <a:ext cx="27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xdr="http://schemas.openxmlformats.org/drawingml/2006/spreadsheetDrawing" xmlns="" xmlns:arto="http://schemas.microsoft.com/office/word/2006/arto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xdr="http://schemas.openxmlformats.org/drawingml/2006/spreadsheetDrawing" xmlns="" xmlns:arto="http://schemas.microsoft.com/office/word/2006/arto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>
                    <a:solidFill>
                      <a:srgbClr val="003953"/>
                    </a:solidFill>
                  </a:rPr>
                  <a:t>OECD</a:t>
                </a:r>
              </a:p>
            </p:txBody>
          </p:sp>
          <p:sp>
            <p:nvSpPr>
              <p:cNvPr id="50" name="Rectangle 139"/>
              <p:cNvSpPr>
                <a:spLocks noChangeArrowheads="1"/>
              </p:cNvSpPr>
              <p:nvPr/>
            </p:nvSpPr>
            <p:spPr bwMode="auto">
              <a:xfrm>
                <a:off x="2310" y="125666"/>
                <a:ext cx="484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xdr="http://schemas.openxmlformats.org/drawingml/2006/spreadsheetDrawing" xmlns="" xmlns:arto="http://schemas.microsoft.com/office/word/2006/arto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:xdr="http://schemas.openxmlformats.org/drawingml/2006/spreadsheetDrawing" xmlns="" xmlns:arto="http://schemas.microsoft.com/office/word/2006/arto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>
                    <a:solidFill>
                      <a:srgbClr val="A33340"/>
                    </a:solidFill>
                  </a:rPr>
                  <a:t>Non-OECD</a:t>
                </a:r>
              </a:p>
            </p:txBody>
          </p:sp>
        </p:grpSp>
        <p:sp>
          <p:nvSpPr>
            <p:cNvPr id="7" name="Line 1072"/>
            <p:cNvSpPr>
              <a:spLocks noChangeShapeType="1"/>
            </p:cNvSpPr>
            <p:nvPr/>
          </p:nvSpPr>
          <p:spPr bwMode="auto">
            <a:xfrm flipV="1">
              <a:off x="2101849" y="220149"/>
              <a:ext cx="1588" cy="29252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8" name="Rectangle 97"/>
            <p:cNvSpPr>
              <a:spLocks noChangeArrowheads="1"/>
            </p:cNvSpPr>
            <p:nvPr/>
          </p:nvSpPr>
          <p:spPr bwMode="auto">
            <a:xfrm>
              <a:off x="876255" y="0"/>
              <a:ext cx="469745" cy="181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xdr="http://schemas.openxmlformats.org/drawingml/2006/spreadsheetDrawing" xmlns="" xmlns:arto="http://schemas.microsoft.com/office/word/2006/arto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xdr="http://schemas.openxmlformats.org/drawingml/2006/spreadsheetDrawing" xmlns="" xmlns:arto="http://schemas.microsoft.com/office/word/2006/arto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/>
                <a:t>History</a:t>
              </a:r>
            </a:p>
          </p:txBody>
        </p:sp>
        <p:sp>
          <p:nvSpPr>
            <p:cNvPr id="9" name="Rectangle 98"/>
            <p:cNvSpPr>
              <a:spLocks noChangeArrowheads="1"/>
            </p:cNvSpPr>
            <p:nvPr/>
          </p:nvSpPr>
          <p:spPr bwMode="auto">
            <a:xfrm>
              <a:off x="2755236" y="0"/>
              <a:ext cx="758819" cy="181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xdr="http://schemas.openxmlformats.org/drawingml/2006/spreadsheetDrawing" xmlns="" xmlns:arto="http://schemas.microsoft.com/office/word/2006/arto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xdr="http://schemas.openxmlformats.org/drawingml/2006/spreadsheetDrawing" xmlns="" xmlns:arto="http://schemas.microsoft.com/office/word/2006/arto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/>
                <a:t>Projections</a:t>
              </a:r>
            </a:p>
          </p:txBody>
        </p:sp>
      </p:grpSp>
      <p:sp>
        <p:nvSpPr>
          <p:cNvPr id="51" name="50 CuadroTexto"/>
          <p:cNvSpPr txBox="1"/>
          <p:nvPr/>
        </p:nvSpPr>
        <p:spPr>
          <a:xfrm>
            <a:off x="8656366" y="6488668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EIA</a:t>
            </a:r>
            <a:endParaRPr lang="en-US" dirty="0"/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>
          <a:xfrm>
            <a:off x="0" y="242392"/>
            <a:ext cx="9144000" cy="522312"/>
          </a:xfrm>
          <a:prstGeom prst="rect">
            <a:avLst/>
          </a:prstGeom>
        </p:spPr>
        <p:txBody>
          <a:bodyPr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</a:rPr>
              <a:t>Proyecciones EIA </a:t>
            </a:r>
            <a:r>
              <a:rPr kumimoji="0" lang="es-ES" sz="2800" b="1" i="0" u="none" strike="noStrike" kern="0" cap="none" spc="0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Consumo </a:t>
            </a:r>
            <a:r>
              <a:rPr kumimoji="0" lang="es-ES" sz="2800" b="1" i="0" u="none" strike="noStrike" kern="0" cap="none" spc="0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de </a:t>
            </a:r>
            <a:r>
              <a:rPr kumimoji="0" lang="es-ES" sz="2800" b="1" i="0" u="none" strike="noStrike" kern="0" cap="none" spc="0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Energía</a:t>
            </a:r>
            <a:r>
              <a:rPr kumimoji="0" lang="es-ES" sz="2800" b="1" i="0" u="none" strike="noStrike" kern="0" cap="none" spc="0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2800" b="1" i="0" u="none" strike="noStrike" kern="0" cap="none" spc="0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2800" b="1" i="0" u="none" strike="noStrike" kern="0" cap="none" spc="0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3" name="Line 5"/>
          <p:cNvSpPr>
            <a:spLocks noChangeShapeType="1"/>
          </p:cNvSpPr>
          <p:nvPr/>
        </p:nvSpPr>
        <p:spPr bwMode="auto">
          <a:xfrm>
            <a:off x="1115616" y="908720"/>
            <a:ext cx="7127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 dirty="0"/>
          </a:p>
        </p:txBody>
      </p:sp>
      <p:sp>
        <p:nvSpPr>
          <p:cNvPr id="54" name="53 CuadroTexto"/>
          <p:cNvSpPr txBox="1"/>
          <p:nvPr/>
        </p:nvSpPr>
        <p:spPr>
          <a:xfrm>
            <a:off x="143508" y="1740718"/>
            <a:ext cx="194421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EIA </a:t>
            </a:r>
            <a:r>
              <a:rPr lang="es-ES" sz="2000" dirty="0" smtClean="0"/>
              <a:t>proyecta</a:t>
            </a:r>
          </a:p>
          <a:p>
            <a:r>
              <a:rPr lang="es-ES" sz="2000" dirty="0" smtClean="0"/>
              <a:t>No OECD aumentos </a:t>
            </a:r>
            <a:r>
              <a:rPr lang="es-ES" sz="2000" dirty="0" smtClean="0"/>
              <a:t>del 33%, 63% y 90</a:t>
            </a:r>
            <a:r>
              <a:rPr lang="es-ES" sz="2000" dirty="0" smtClean="0"/>
              <a:t>%;  y OECD de </a:t>
            </a:r>
            <a:r>
              <a:rPr lang="es-ES" sz="2000" dirty="0" smtClean="0"/>
              <a:t>5%, 11% y 17</a:t>
            </a:r>
            <a:r>
              <a:rPr lang="es-ES" sz="2000" dirty="0" smtClean="0"/>
              <a:t>%. </a:t>
            </a:r>
          </a:p>
          <a:p>
            <a:endParaRPr lang="es-ES" sz="2000" dirty="0" smtClean="0"/>
          </a:p>
          <a:p>
            <a:r>
              <a:rPr lang="es-ES" sz="2000" dirty="0" smtClean="0"/>
              <a:t>No OCDE ya han </a:t>
            </a:r>
            <a:r>
              <a:rPr lang="es-ES" sz="2000" dirty="0" smtClean="0"/>
              <a:t>aumentado </a:t>
            </a:r>
            <a:r>
              <a:rPr lang="es-ES" sz="2000" dirty="0" smtClean="0"/>
              <a:t>su demanda </a:t>
            </a:r>
            <a:r>
              <a:rPr lang="es-ES" sz="2000" dirty="0" smtClean="0"/>
              <a:t>de energía </a:t>
            </a:r>
            <a:r>
              <a:rPr lang="es-ES" sz="2000" dirty="0" smtClean="0"/>
              <a:t>en </a:t>
            </a:r>
            <a:r>
              <a:rPr lang="es-ES" sz="2000" dirty="0" smtClean="0"/>
              <a:t>más de 65% desde el año 2000.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2400" dirty="0" smtClean="0"/>
              <a:t>	El </a:t>
            </a:r>
            <a:r>
              <a:rPr lang="es-ES" sz="2400" dirty="0" smtClean="0"/>
              <a:t>consumo de energía per cápita promedio en los países no pertenecientes a la OCDE es ¼ del nivel de los países miembros de la OCDE.</a:t>
            </a:r>
          </a:p>
          <a:p>
            <a:pPr lvl="1"/>
            <a:r>
              <a:rPr lang="es-ES" sz="2400" dirty="0" smtClean="0"/>
              <a:t>Si en los países </a:t>
            </a:r>
            <a:r>
              <a:rPr lang="es-ES" sz="2400" dirty="0" smtClean="0"/>
              <a:t>No </a:t>
            </a:r>
            <a:r>
              <a:rPr lang="es-ES" sz="2400" dirty="0" smtClean="0"/>
              <a:t>OCDE aumenta a 1/3 de la escala de la OCDE, el consumo mundial de energía se incrementará en casi un 20%</a:t>
            </a:r>
          </a:p>
          <a:p>
            <a:pPr lvl="1"/>
            <a:r>
              <a:rPr lang="es-ES" sz="2400" dirty="0" smtClean="0"/>
              <a:t>Si en los países </a:t>
            </a:r>
            <a:r>
              <a:rPr lang="es-ES" sz="2400" dirty="0" smtClean="0"/>
              <a:t>No </a:t>
            </a:r>
            <a:r>
              <a:rPr lang="es-ES" sz="2400" dirty="0" smtClean="0"/>
              <a:t>OCDE aumenta a 1/2 de la escala de la OCDE, el consumo mundial de energía aumentará más de un 50%.</a:t>
            </a:r>
            <a:endParaRPr lang="en-US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42392"/>
            <a:ext cx="8820472" cy="882352"/>
          </a:xfrm>
          <a:prstGeom prst="rect">
            <a:avLst/>
          </a:prstGeom>
        </p:spPr>
        <p:txBody>
          <a:bodyPr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ES" sz="2800" b="1" i="0" u="none" strike="noStrike" kern="0" cap="none" spc="0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Consumo </a:t>
            </a:r>
            <a:r>
              <a:rPr kumimoji="0" lang="es-ES" sz="2800" b="1" i="0" u="none" strike="noStrike" kern="0" cap="none" spc="0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de </a:t>
            </a:r>
            <a:r>
              <a:rPr kumimoji="0" lang="es-ES" sz="2800" b="1" i="0" u="none" strike="noStrike" kern="0" cap="none" spc="0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Energía</a:t>
            </a:r>
            <a:r>
              <a:rPr kumimoji="0" lang="es-ES" sz="2800" b="1" i="0" u="none" strike="noStrike" kern="0" cap="none" spc="0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2800" b="1" i="0" u="none" strike="noStrike" kern="0" cap="none" spc="0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2800" b="1" i="0" u="none" strike="noStrike" kern="0" cap="none" spc="0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115616" y="908720"/>
            <a:ext cx="7127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5 Gráfico"/>
          <p:cNvGraphicFramePr/>
          <p:nvPr/>
        </p:nvGraphicFramePr>
        <p:xfrm>
          <a:off x="755576" y="1124744"/>
          <a:ext cx="7839075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42392"/>
            <a:ext cx="8820472" cy="882352"/>
          </a:xfrm>
          <a:prstGeom prst="rect">
            <a:avLst/>
          </a:prstGeom>
        </p:spPr>
        <p:txBody>
          <a:bodyPr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ES" sz="2800" b="1" i="0" u="none" strike="noStrike" kern="0" cap="none" spc="0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Consumo </a:t>
            </a:r>
            <a:r>
              <a:rPr kumimoji="0" lang="es-ES" sz="2800" b="1" i="0" u="none" strike="noStrike" kern="0" cap="none" spc="0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de electricidad</a:t>
            </a:r>
            <a:r>
              <a:rPr kumimoji="0" lang="es-ES" sz="2800" b="1" i="0" u="none" strike="noStrike" kern="0" cap="none" spc="0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 per cápita </a:t>
            </a:r>
            <a:r>
              <a:rPr kumimoji="0" lang="es-ES" sz="2800" b="1" i="0" u="none" strike="noStrike" kern="0" cap="none" spc="0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KWh</a:t>
            </a:r>
            <a:r>
              <a:rPr kumimoji="0" lang="es-ES" sz="2800" b="1" i="0" u="none" strike="noStrike" kern="0" cap="none" spc="0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2800" b="1" i="0" u="none" strike="noStrike" kern="0" cap="none" spc="0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2800" b="1" i="0" u="none" strike="noStrike" kern="0" cap="none" spc="0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115616" y="908720"/>
            <a:ext cx="7127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12326</TotalTime>
  <Words>1174</Words>
  <Application>Microsoft Office PowerPoint</Application>
  <PresentationFormat>Presentación en pantalla (4:3)</PresentationFormat>
  <Paragraphs>262</Paragraphs>
  <Slides>25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Diapositiva 1</vt:lpstr>
      <vt:lpstr>Diapositiva 2</vt:lpstr>
      <vt:lpstr>Diapositiva 3</vt:lpstr>
      <vt:lpstr>Objetivos</vt:lpstr>
      <vt:lpstr>Consumo de Energía Primaria</vt:lpstr>
      <vt:lpstr>Consumo de Energía Primaria</vt:lpstr>
      <vt:lpstr>Diapositiva 7</vt:lpstr>
      <vt:lpstr>Diapositiva 8</vt:lpstr>
      <vt:lpstr>Diapositiva 9</vt:lpstr>
      <vt:lpstr>Patrón de Consumo Regional</vt:lpstr>
      <vt:lpstr>Tendencias Globales</vt:lpstr>
      <vt:lpstr>Cambios en el contexto energético global</vt:lpstr>
      <vt:lpstr>Fukushima Dai-ichi </vt:lpstr>
      <vt:lpstr>Diapositiva 14</vt:lpstr>
      <vt:lpstr>Integración Energética Regional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Intercambios Eléctricos Regionales</vt:lpstr>
      <vt:lpstr>Algunas iniciativas de Integración</vt:lpstr>
      <vt:lpstr>Arco Norte</vt:lpstr>
      <vt:lpstr>Desafíos de la Integración Energética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rraineri</cp:lastModifiedBy>
  <cp:revision>658</cp:revision>
  <dcterms:created xsi:type="dcterms:W3CDTF">2012-03-02T22:41:31Z</dcterms:created>
  <dcterms:modified xsi:type="dcterms:W3CDTF">2013-11-21T10:07:01Z</dcterms:modified>
</cp:coreProperties>
</file>