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commentAuthors.xml" ContentType="application/vnd.openxmlformats-officedocument.presentationml.commentAuthors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12" r:id="rId2"/>
    <p:sldId id="334" r:id="rId3"/>
    <p:sldId id="319" r:id="rId4"/>
    <p:sldId id="310" r:id="rId5"/>
    <p:sldId id="298" r:id="rId6"/>
    <p:sldId id="302" r:id="rId7"/>
    <p:sldId id="315" r:id="rId8"/>
    <p:sldId id="316" r:id="rId9"/>
    <p:sldId id="333" r:id="rId10"/>
    <p:sldId id="336" r:id="rId11"/>
    <p:sldId id="335" r:id="rId12"/>
    <p:sldId id="317" r:id="rId13"/>
    <p:sldId id="294" r:id="rId14"/>
    <p:sldId id="311" r:id="rId15"/>
    <p:sldId id="269" r:id="rId16"/>
    <p:sldId id="304" r:id="rId17"/>
    <p:sldId id="272" r:id="rId18"/>
    <p:sldId id="303" r:id="rId19"/>
    <p:sldId id="326" r:id="rId20"/>
  </p:sldIdLst>
  <p:sldSz cx="9144000" cy="6858000" type="screen4x3"/>
  <p:notesSz cx="6858000" cy="9686925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149403" initials="f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1022"/>
    <a:srgbClr val="646464"/>
    <a:srgbClr val="A6193C"/>
    <a:srgbClr val="E46C0A"/>
    <a:srgbClr val="F7EAE9"/>
    <a:srgbClr val="E46E0A"/>
    <a:srgbClr val="404040"/>
    <a:srgbClr val="006600"/>
    <a:srgbClr val="00CC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Estilo Claro 1 - Ênfas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3235" autoAdjust="0"/>
    <p:restoredTop sz="93913" autoAdjust="0"/>
  </p:normalViewPr>
  <p:slideViewPr>
    <p:cSldViewPr>
      <p:cViewPr>
        <p:scale>
          <a:sx n="70" d="100"/>
          <a:sy n="70" d="100"/>
        </p:scale>
        <p:origin x="-1674" y="-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838" y="-72"/>
      </p:cViewPr>
      <p:guideLst>
        <p:guide orient="horz" pos="3051"/>
        <p:guide pos="216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D001ETE01\AREAS%20-%20D001ETE01\ETENE\CAPP\Relat&#243;rio%20FNE%202015%20-%20Primeiro%20Semestre\FNE_Relat&#243;rio%20Resultados%20e%20Impactos%20-%201&#186;%20Semestre%202015%20-%20Contrata&#231;&#245;es_13.08.2015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D001ETE01\AREAS%20-%20D001ETE01\ETENE\CAPP\FNE%2025%20Anos\Apresenta&#231;&#227;o%20FNE%2025%20ano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135216\AppData\Local\Microsoft\Windows\Temporary%20Internet%20Files\Content.Outlook\MKWRYT6C\S&#237;ntese%20indicadores%20FNE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D001DIR01\AREAS%20-%20D001DIR01\Gapre\PrvInstitucional\6-APRESENTA&#199;&#213;ES%20E%20INFORMA&#199;&#213;ES\APRESENTA&#199;&#213;ES%202015\8.%20AGOSTO\Audi&#234;ncia%20P&#250;blica%20FNE\C&#243;pia%20de%20S&#237;ntese%20indicadores%20FNE%20(2)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D001DIR01\AREAS%20-%20D001DIR01\Gapre\PrvInstitucional\6-APRESENTA&#199;&#213;ES%20E%20INFORMA&#199;&#213;ES\APRESENTA&#199;&#213;ES%202015\8.%20AGOSTO\Audi&#234;ncia%20P&#250;blica%20FNE\C&#243;pia%20de%20S&#237;ntese%20indicadores%20FNE%20(2)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f149403\Documents\FNE\S&#237;ntese%20indicadores%20FNE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D001ETE01\AREAS%20-%20D001ETE01\ETENE\CAPP\Felipe\Luiz\FNE%20BENEF&#205;CIOXCUSTO\Tabelas%20VALIA&#199;&#195;O%20FNE%20BENEF&#205;CIO%20X%20CUSTO%2025.05.2012_Felipe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0"/>
  <c:chart>
    <c:plotArea>
      <c:layout/>
      <c:pieChart>
        <c:varyColors val="1"/>
        <c:ser>
          <c:idx val="0"/>
          <c:order val="0"/>
          <c:dPt>
            <c:idx val="0"/>
            <c:spPr>
              <a:solidFill>
                <a:schemeClr val="accent2">
                  <a:lumMod val="50000"/>
                </a:schemeClr>
              </a:solidFill>
            </c:spPr>
          </c:dPt>
          <c:dPt>
            <c:idx val="1"/>
            <c:spPr>
              <a:gradFill flip="none" rotWithShape="1">
                <a:gsLst>
                  <a:gs pos="0">
                    <a:srgbClr val="A6193C">
                      <a:shade val="30000"/>
                      <a:satMod val="115000"/>
                    </a:srgbClr>
                  </a:gs>
                  <a:gs pos="50000">
                    <a:srgbClr val="A6193C">
                      <a:shade val="67500"/>
                      <a:satMod val="115000"/>
                    </a:srgbClr>
                  </a:gs>
                  <a:gs pos="100000">
                    <a:srgbClr val="A6193C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</c:spPr>
          </c:dPt>
          <c:dPt>
            <c:idx val="2"/>
            <c:spPr>
              <a:gradFill flip="none" rotWithShape="1">
                <a:gsLst>
                  <a:gs pos="0">
                    <a:srgbClr val="C0504D">
                      <a:lumMod val="75000"/>
                      <a:shade val="30000"/>
                      <a:satMod val="115000"/>
                    </a:srgbClr>
                  </a:gs>
                  <a:gs pos="50000">
                    <a:srgbClr val="C0504D">
                      <a:lumMod val="75000"/>
                      <a:shade val="67500"/>
                      <a:satMod val="115000"/>
                    </a:srgbClr>
                  </a:gs>
                  <a:gs pos="100000">
                    <a:srgbClr val="C0504D">
                      <a:lumMod val="75000"/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</c:spPr>
          </c:dPt>
          <c:dPt>
            <c:idx val="3"/>
            <c:spPr>
              <a:gradFill flip="none" rotWithShape="1">
                <a:gsLst>
                  <a:gs pos="0">
                    <a:srgbClr val="C0504D">
                      <a:lumMod val="60000"/>
                      <a:lumOff val="40000"/>
                      <a:shade val="30000"/>
                      <a:satMod val="115000"/>
                    </a:srgbClr>
                  </a:gs>
                  <a:gs pos="50000">
                    <a:srgbClr val="C0504D">
                      <a:lumMod val="60000"/>
                      <a:lumOff val="40000"/>
                      <a:shade val="67500"/>
                      <a:satMod val="115000"/>
                    </a:srgbClr>
                  </a:gs>
                  <a:gs pos="100000">
                    <a:srgbClr val="C0504D">
                      <a:lumMod val="60000"/>
                      <a:lumOff val="40000"/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</c:spPr>
          </c:dPt>
          <c:dPt>
            <c:idx val="4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5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Pt>
            <c:idx val="6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7"/>
            <c:spPr>
              <a:gradFill flip="none" rotWithShape="1">
                <a:gsLst>
                  <a:gs pos="0">
                    <a:srgbClr val="F79646">
                      <a:lumMod val="75000"/>
                      <a:shade val="30000"/>
                      <a:satMod val="115000"/>
                    </a:srgbClr>
                  </a:gs>
                  <a:gs pos="50000">
                    <a:srgbClr val="F79646">
                      <a:lumMod val="75000"/>
                      <a:shade val="67500"/>
                      <a:satMod val="115000"/>
                    </a:srgbClr>
                  </a:gs>
                  <a:gs pos="100000">
                    <a:srgbClr val="F79646">
                      <a:lumMod val="75000"/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</c:spPr>
          </c:dPt>
          <c:dPt>
            <c:idx val="8"/>
            <c:spPr>
              <a:solidFill>
                <a:srgbClr val="646464"/>
              </a:solidFill>
            </c:spPr>
          </c:dPt>
          <c:dPt>
            <c:idx val="9"/>
            <c:spPr>
              <a:solidFill>
                <a:schemeClr val="bg1">
                  <a:lumMod val="65000"/>
                </a:schemeClr>
              </a:solidFill>
            </c:spPr>
          </c:dPt>
          <c:dPt>
            <c:idx val="10"/>
            <c:spPr>
              <a:solidFill>
                <a:schemeClr val="bg1">
                  <a:lumMod val="85000"/>
                </a:schemeClr>
              </a:solidFill>
            </c:spPr>
          </c:dPt>
          <c:dLbls>
            <c:dLbl>
              <c:idx val="0"/>
              <c:layout>
                <c:manualLayout>
                  <c:x val="8.9407281480444453E-2"/>
                  <c:y val="6.9981413982383252E-4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5.5267057976317738E-3"/>
                  <c:y val="-3.884954945701953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0" dirty="0"/>
                      <a:t>B</a:t>
                    </a:r>
                    <a:r>
                      <a:rPr lang="en-US" dirty="0"/>
                      <a:t>ahia </a:t>
                    </a:r>
                    <a:r>
                      <a:rPr lang="en-US" dirty="0" smtClean="0"/>
                      <a:t> </a:t>
                    </a:r>
                    <a:r>
                      <a:rPr lang="en-US" dirty="0"/>
                      <a:t>
24,9%</a:t>
                    </a:r>
                  </a:p>
                </c:rich>
              </c:tx>
              <c:showCatName val="1"/>
              <c:showPercent val="1"/>
            </c:dLbl>
            <c:dLbl>
              <c:idx val="2"/>
              <c:layout>
                <c:manualLayout>
                  <c:x val="8.9659325015915101E-2"/>
                  <c:y val="-0.18422137580159656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6.2610588418103338E-2"/>
                  <c:y val="0"/>
                </c:manualLayout>
              </c:layout>
              <c:showCatName val="1"/>
              <c:showPercent val="1"/>
            </c:dLbl>
            <c:dLbl>
              <c:idx val="4"/>
              <c:layout>
                <c:manualLayout>
                  <c:x val="-1.3705884531348418E-2"/>
                  <c:y val="-6.7329379628013287E-3"/>
                </c:manualLayout>
              </c:layout>
              <c:showCatName val="1"/>
              <c:showPercent val="1"/>
            </c:dLbl>
            <c:dLbl>
              <c:idx val="5"/>
              <c:layout>
                <c:manualLayout>
                  <c:x val="-3.5232967941833827E-3"/>
                  <c:y val="3.9060915630185815E-2"/>
                </c:manualLayout>
              </c:layout>
              <c:showCatName val="1"/>
              <c:showPercent val="1"/>
            </c:dLbl>
            <c:dLbl>
              <c:idx val="6"/>
              <c:layout>
                <c:manualLayout>
                  <c:x val="-2.7594160104986876E-2"/>
                  <c:y val="-1.7247010790317992E-2"/>
                </c:manualLayout>
              </c:layout>
              <c:showCatName val="1"/>
              <c:showPercent val="1"/>
            </c:dLbl>
            <c:dLbl>
              <c:idx val="7"/>
              <c:layout>
                <c:manualLayout>
                  <c:x val="-1.4492563429571303E-3"/>
                  <c:y val="-6.1431175269757748E-2"/>
                </c:manualLayout>
              </c:layout>
              <c:showCatName val="1"/>
              <c:showPercent val="1"/>
            </c:dLbl>
            <c:dLbl>
              <c:idx val="8"/>
              <c:layout>
                <c:manualLayout>
                  <c:x val="-7.4456695563265576E-2"/>
                  <c:y val="4.1881502267686777E-2"/>
                </c:manualLayout>
              </c:layout>
              <c:showCatName val="1"/>
              <c:showPercent val="1"/>
            </c:dLbl>
            <c:dLbl>
              <c:idx val="9"/>
              <c:layout>
                <c:manualLayout>
                  <c:x val="-6.4680651695582514E-2"/>
                  <c:y val="3.0214263317742952E-2"/>
                </c:manualLayout>
              </c:layout>
              <c:showCatName val="1"/>
              <c:showPercent val="1"/>
            </c:dLbl>
            <c:dLbl>
              <c:idx val="10"/>
              <c:layout>
                <c:manualLayout>
                  <c:x val="-2.4751195533080011E-2"/>
                  <c:y val="1.3998576517026686E-3"/>
                </c:manualLayout>
              </c:layout>
              <c:showCatName val="1"/>
              <c:showPercent val="1"/>
            </c:dLbl>
            <c:numFmt formatCode="0.0%" sourceLinked="0"/>
            <c:txPr>
              <a:bodyPr/>
              <a:lstStyle/>
              <a:p>
                <a:pPr>
                  <a:defRPr sz="1200" b="0">
                    <a:latin typeface="Trebuchet MS" pitchFamily="34" charset="0"/>
                  </a:defRPr>
                </a:pPr>
                <a:endParaRPr lang="pt-BR"/>
              </a:p>
            </c:txPr>
            <c:showCatName val="1"/>
            <c:showPercent val="1"/>
            <c:showLeaderLines val="1"/>
          </c:dLbls>
          <c:cat>
            <c:strRef>
              <c:f>'24'!$A$7:$A$17</c:f>
              <c:strCache>
                <c:ptCount val="11"/>
                <c:pt idx="0">
                  <c:v>Alagoas</c:v>
                </c:pt>
                <c:pt idx="1">
                  <c:v>Bahia                </c:v>
                </c:pt>
                <c:pt idx="2">
                  <c:v>Ceará</c:v>
                </c:pt>
                <c:pt idx="3">
                  <c:v>Espírito Santo</c:v>
                </c:pt>
                <c:pt idx="4">
                  <c:v>Maranhão</c:v>
                </c:pt>
                <c:pt idx="5">
                  <c:v>Minas Gerais</c:v>
                </c:pt>
                <c:pt idx="6">
                  <c:v>Paraíba</c:v>
                </c:pt>
                <c:pt idx="7">
                  <c:v>Pernambuco</c:v>
                </c:pt>
                <c:pt idx="8">
                  <c:v>Piauí</c:v>
                </c:pt>
                <c:pt idx="9">
                  <c:v>Rio Grande do Norte</c:v>
                </c:pt>
                <c:pt idx="10">
                  <c:v>Sergipe</c:v>
                </c:pt>
              </c:strCache>
            </c:strRef>
          </c:cat>
          <c:val>
            <c:numRef>
              <c:f>'24'!$C$7:$C$17</c:f>
              <c:numCache>
                <c:formatCode>_(* #,##0.0_);_(* \(#,##0.0\);_(* "-"?_);_(@_)</c:formatCode>
                <c:ptCount val="11"/>
                <c:pt idx="0">
                  <c:v>4.8</c:v>
                </c:pt>
                <c:pt idx="1">
                  <c:v>24.9</c:v>
                </c:pt>
                <c:pt idx="2">
                  <c:v>15.6</c:v>
                </c:pt>
                <c:pt idx="3">
                  <c:v>1.2</c:v>
                </c:pt>
                <c:pt idx="4">
                  <c:v>10.6</c:v>
                </c:pt>
                <c:pt idx="5">
                  <c:v>4.9000000000000004</c:v>
                </c:pt>
                <c:pt idx="6">
                  <c:v>5.5</c:v>
                </c:pt>
                <c:pt idx="7">
                  <c:v>13.9</c:v>
                </c:pt>
                <c:pt idx="8">
                  <c:v>7.2</c:v>
                </c:pt>
                <c:pt idx="9">
                  <c:v>6.5</c:v>
                </c:pt>
                <c:pt idx="10">
                  <c:v>4.9000000000000004</c:v>
                </c:pt>
              </c:numCache>
            </c:numRef>
          </c:val>
        </c:ser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plotArea>
      <c:layout/>
      <c:pieChart>
        <c:varyColors val="1"/>
        <c:ser>
          <c:idx val="0"/>
          <c:order val="0"/>
          <c:dPt>
            <c:idx val="0"/>
            <c:spPr>
              <a:solidFill>
                <a:schemeClr val="accent2">
                  <a:lumMod val="50000"/>
                </a:schemeClr>
              </a:solidFill>
            </c:spPr>
          </c:dPt>
          <c:dPt>
            <c:idx val="1"/>
            <c:spPr>
              <a:gradFill flip="none" rotWithShape="1">
                <a:gsLst>
                  <a:gs pos="0">
                    <a:srgbClr val="A6193C">
                      <a:shade val="30000"/>
                      <a:satMod val="115000"/>
                    </a:srgbClr>
                  </a:gs>
                  <a:gs pos="50000">
                    <a:srgbClr val="A6193C">
                      <a:shade val="67500"/>
                      <a:satMod val="115000"/>
                    </a:srgbClr>
                  </a:gs>
                  <a:gs pos="100000">
                    <a:srgbClr val="A6193C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</c:spPr>
          </c:dPt>
          <c:dPt>
            <c:idx val="2"/>
            <c:spPr>
              <a:gradFill flip="none" rotWithShape="1">
                <a:gsLst>
                  <a:gs pos="0">
                    <a:srgbClr val="C0504D">
                      <a:lumMod val="75000"/>
                      <a:shade val="30000"/>
                      <a:satMod val="115000"/>
                    </a:srgbClr>
                  </a:gs>
                  <a:gs pos="50000">
                    <a:srgbClr val="C0504D">
                      <a:lumMod val="75000"/>
                      <a:shade val="67500"/>
                      <a:satMod val="115000"/>
                    </a:srgbClr>
                  </a:gs>
                  <a:gs pos="100000">
                    <a:srgbClr val="C0504D">
                      <a:lumMod val="75000"/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</c:spPr>
          </c:dPt>
          <c:dPt>
            <c:idx val="3"/>
            <c:spPr>
              <a:gradFill flip="none" rotWithShape="1">
                <a:gsLst>
                  <a:gs pos="0">
                    <a:srgbClr val="C0504D">
                      <a:lumMod val="60000"/>
                      <a:lumOff val="40000"/>
                      <a:shade val="30000"/>
                      <a:satMod val="115000"/>
                    </a:srgbClr>
                  </a:gs>
                  <a:gs pos="50000">
                    <a:srgbClr val="C0504D">
                      <a:lumMod val="60000"/>
                      <a:lumOff val="40000"/>
                      <a:shade val="67500"/>
                      <a:satMod val="115000"/>
                    </a:srgbClr>
                  </a:gs>
                  <a:gs pos="100000">
                    <a:srgbClr val="C0504D">
                      <a:lumMod val="60000"/>
                      <a:lumOff val="40000"/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</c:spPr>
          </c:dPt>
          <c:dPt>
            <c:idx val="4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5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Pt>
            <c:idx val="6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7"/>
            <c:spPr>
              <a:gradFill flip="none" rotWithShape="1">
                <a:gsLst>
                  <a:gs pos="0">
                    <a:srgbClr val="E46C0A">
                      <a:shade val="30000"/>
                      <a:satMod val="115000"/>
                    </a:srgbClr>
                  </a:gs>
                  <a:gs pos="50000">
                    <a:srgbClr val="E46C0A">
                      <a:shade val="67500"/>
                      <a:satMod val="115000"/>
                    </a:srgbClr>
                  </a:gs>
                  <a:gs pos="100000">
                    <a:srgbClr val="E46C0A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</c:spPr>
          </c:dPt>
          <c:dPt>
            <c:idx val="8"/>
            <c:spPr>
              <a:solidFill>
                <a:srgbClr val="646464"/>
              </a:solidFill>
            </c:spPr>
          </c:dPt>
          <c:dPt>
            <c:idx val="9"/>
            <c:spPr>
              <a:solidFill>
                <a:schemeClr val="bg1">
                  <a:lumMod val="65000"/>
                </a:schemeClr>
              </a:solidFill>
            </c:spPr>
          </c:dPt>
          <c:dPt>
            <c:idx val="10"/>
            <c:spPr>
              <a:solidFill>
                <a:schemeClr val="bg1">
                  <a:lumMod val="85000"/>
                </a:schemeClr>
              </a:solidFill>
            </c:spPr>
          </c:dPt>
          <c:dLbls>
            <c:dLbl>
              <c:idx val="0"/>
              <c:layout>
                <c:manualLayout>
                  <c:x val="0.12508854708556383"/>
                  <c:y val="2.9397768832885147E-2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3.8454868252568199E-2"/>
                  <c:y val="3.0661995489995049E-2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9.0116515441857628E-2"/>
                  <c:y val="-0.14076645565312143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0.13246965367513641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>
                        <a:latin typeface="Trebuchet MS" pitchFamily="34" charset="0"/>
                      </a:rPr>
                      <a:t>E</a:t>
                    </a:r>
                    <a:r>
                      <a:rPr lang="en-US" dirty="0" err="1"/>
                      <a:t>spírito</a:t>
                    </a:r>
                    <a:r>
                      <a:rPr lang="en-US" dirty="0"/>
                      <a:t> Santo
</a:t>
                    </a:r>
                    <a:r>
                      <a:rPr lang="en-US" dirty="0" smtClean="0"/>
                      <a:t>1,5</a:t>
                    </a:r>
                    <a:r>
                      <a:rPr lang="en-US" dirty="0"/>
                      <a:t>%</a:t>
                    </a:r>
                  </a:p>
                </c:rich>
              </c:tx>
              <c:showCatName val="1"/>
              <c:showPercent val="1"/>
            </c:dLbl>
            <c:dLbl>
              <c:idx val="4"/>
              <c:layout>
                <c:manualLayout>
                  <c:x val="2.9580286072007869E-2"/>
                  <c:y val="-2.396675870763814E-2"/>
                </c:manualLayout>
              </c:layout>
              <c:showCatName val="1"/>
              <c:showPercent val="1"/>
            </c:dLbl>
            <c:dLbl>
              <c:idx val="5"/>
              <c:layout>
                <c:manualLayout>
                  <c:x val="-2.1687525148023849E-2"/>
                  <c:y val="3.7304881797520013E-2"/>
                </c:manualLayout>
              </c:layout>
              <c:showCatName val="1"/>
              <c:showPercent val="1"/>
            </c:dLbl>
            <c:dLbl>
              <c:idx val="6"/>
              <c:layout>
                <c:manualLayout>
                  <c:x val="-5.3132971679256423E-2"/>
                  <c:y val="-1.7580909458376801E-2"/>
                </c:manualLayout>
              </c:layout>
              <c:showCatName val="1"/>
              <c:showPercent val="1"/>
            </c:dLbl>
            <c:dLbl>
              <c:idx val="7"/>
              <c:layout>
                <c:manualLayout>
                  <c:x val="3.3189475347066002E-3"/>
                  <c:y val="-2.1062880852814356E-2"/>
                </c:manualLayout>
              </c:layout>
              <c:showCatName val="1"/>
              <c:showPercent val="1"/>
            </c:dLbl>
            <c:dLbl>
              <c:idx val="8"/>
              <c:layout>
                <c:manualLayout>
                  <c:x val="-0.11646758520422942"/>
                  <c:y val="9.2529291817232226E-2"/>
                </c:manualLayout>
              </c:layout>
              <c:showCatName val="1"/>
              <c:showPercent val="1"/>
            </c:dLbl>
            <c:dLbl>
              <c:idx val="9"/>
              <c:layout>
                <c:manualLayout>
                  <c:x val="-7.5941640583682787E-2"/>
                  <c:y val="0"/>
                </c:manualLayout>
              </c:layout>
              <c:showCatName val="1"/>
              <c:showPercent val="1"/>
            </c:dLbl>
            <c:dLbl>
              <c:idx val="10"/>
              <c:layout>
                <c:manualLayout>
                  <c:x val="3.5598362020940001E-2"/>
                  <c:y val="0"/>
                </c:manualLayout>
              </c:layout>
              <c:showCatName val="1"/>
              <c:showPercent val="1"/>
            </c:dLbl>
            <c:numFmt formatCode="0.0%" sourceLinked="0"/>
            <c:txPr>
              <a:bodyPr/>
              <a:lstStyle/>
              <a:p>
                <a:pPr>
                  <a:defRPr sz="1200" b="0">
                    <a:latin typeface="Trebuchet MS" pitchFamily="34" charset="0"/>
                  </a:defRPr>
                </a:pPr>
                <a:endParaRPr lang="pt-BR"/>
              </a:p>
            </c:txPr>
            <c:showCatName val="1"/>
            <c:showPercent val="1"/>
            <c:showLeaderLines val="1"/>
          </c:dLbls>
          <c:cat>
            <c:strRef>
              <c:f>Estado!$A$37:$A$47</c:f>
              <c:strCache>
                <c:ptCount val="11"/>
                <c:pt idx="0">
                  <c:v>Alagoas</c:v>
                </c:pt>
                <c:pt idx="1">
                  <c:v>Bahia</c:v>
                </c:pt>
                <c:pt idx="2">
                  <c:v>Ceará</c:v>
                </c:pt>
                <c:pt idx="3">
                  <c:v>Espírito Santo</c:v>
                </c:pt>
                <c:pt idx="4">
                  <c:v>Maranhão</c:v>
                </c:pt>
                <c:pt idx="5">
                  <c:v>Minas Gerais</c:v>
                </c:pt>
                <c:pt idx="6">
                  <c:v>Paraíba</c:v>
                </c:pt>
                <c:pt idx="7">
                  <c:v>Pernambuco</c:v>
                </c:pt>
                <c:pt idx="8">
                  <c:v>Piauí</c:v>
                </c:pt>
                <c:pt idx="9">
                  <c:v>Rio Grande do Norte</c:v>
                </c:pt>
                <c:pt idx="10">
                  <c:v>Sergipe</c:v>
                </c:pt>
              </c:strCache>
            </c:strRef>
          </c:cat>
          <c:val>
            <c:numRef>
              <c:f>Estado!$B$37:$B$47</c:f>
              <c:numCache>
                <c:formatCode>_(* #,##0_);_(* \(#,##0\);_(* "-"_);_(@_)</c:formatCode>
                <c:ptCount val="11"/>
                <c:pt idx="0">
                  <c:v>3300.9380000000001</c:v>
                </c:pt>
                <c:pt idx="1">
                  <c:v>15044.127</c:v>
                </c:pt>
                <c:pt idx="2">
                  <c:v>8778.5749999998625</c:v>
                </c:pt>
                <c:pt idx="3">
                  <c:v>911.28900000000351</c:v>
                </c:pt>
                <c:pt idx="4">
                  <c:v>6794.2979999999998</c:v>
                </c:pt>
                <c:pt idx="5">
                  <c:v>2889.0140000000001</c:v>
                </c:pt>
                <c:pt idx="6">
                  <c:v>3914.4180000000001</c:v>
                </c:pt>
                <c:pt idx="7">
                  <c:v>9208.5509999997685</c:v>
                </c:pt>
                <c:pt idx="8">
                  <c:v>3184.165</c:v>
                </c:pt>
                <c:pt idx="9">
                  <c:v>3373.96</c:v>
                </c:pt>
                <c:pt idx="10">
                  <c:v>2195.6619999999998</c:v>
                </c:pt>
              </c:numCache>
            </c:numRef>
          </c:val>
        </c:ser>
        <c:firstSliceAng val="0"/>
      </c:pieChart>
    </c:plotArea>
    <c:plotVisOnly val="1"/>
  </c:chart>
  <c:spPr>
    <a:noFill/>
    <a:ln>
      <a:noFill/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/>
      <c:pieChart>
        <c:varyColors val="1"/>
        <c:ser>
          <c:idx val="0"/>
          <c:order val="0"/>
          <c:tx>
            <c:v>Distribuição dos Ingressos segundo a região climática</c:v>
          </c:tx>
          <c:dPt>
            <c:idx val="0"/>
            <c:spPr>
              <a:gradFill flip="none" rotWithShape="1">
                <a:gsLst>
                  <a:gs pos="0">
                    <a:srgbClr val="E46C0A">
                      <a:shade val="30000"/>
                      <a:satMod val="115000"/>
                    </a:srgbClr>
                  </a:gs>
                  <a:gs pos="50000">
                    <a:srgbClr val="E46C0A">
                      <a:shade val="67500"/>
                      <a:satMod val="115000"/>
                    </a:srgbClr>
                  </a:gs>
                  <a:gs pos="100000">
                    <a:srgbClr val="E46C0A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</c:spPr>
          </c:dPt>
          <c:dPt>
            <c:idx val="1"/>
            <c:spPr>
              <a:gradFill flip="none" rotWithShape="1">
                <a:gsLst>
                  <a:gs pos="0">
                    <a:srgbClr val="A6193C">
                      <a:shade val="30000"/>
                      <a:satMod val="115000"/>
                    </a:srgbClr>
                  </a:gs>
                  <a:gs pos="50000">
                    <a:srgbClr val="A6193C">
                      <a:shade val="67500"/>
                      <a:satMod val="115000"/>
                    </a:srgbClr>
                  </a:gs>
                  <a:gs pos="100000">
                    <a:srgbClr val="A6193C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</c:spPr>
          </c:dPt>
          <c:dLbls>
            <c:dLbl>
              <c:idx val="0"/>
              <c:layout>
                <c:manualLayout>
                  <c:x val="-0.20027778045450895"/>
                  <c:y val="-9.0681587506457953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  <a:latin typeface="Trebuchet MS" pitchFamily="34" charset="0"/>
                    </a:defRPr>
                  </a:pPr>
                  <a:endParaRPr lang="pt-BR"/>
                </a:p>
              </c:txPr>
              <c:showCatName val="1"/>
              <c:showPercent val="1"/>
            </c:dLbl>
            <c:dLbl>
              <c:idx val="1"/>
              <c:layout>
                <c:manualLayout>
                  <c:x val="0.17442194871530822"/>
                  <c:y val="9.6923631117071585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  <a:latin typeface="Trebuchet MS" pitchFamily="34" charset="0"/>
                    </a:defRPr>
                  </a:pPr>
                  <a:endParaRPr lang="pt-BR"/>
                </a:p>
              </c:txPr>
              <c:showCatName val="1"/>
              <c:showPercent val="1"/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Trebuchet MS" pitchFamily="34" charset="0"/>
                  </a:defRPr>
                </a:pPr>
                <a:endParaRPr lang="pt-BR"/>
              </a:p>
            </c:txPr>
            <c:showCatName val="1"/>
            <c:showPercent val="1"/>
            <c:showLeaderLines val="1"/>
          </c:dLbls>
          <c:cat>
            <c:strRef>
              <c:f>'SA x FSA'!$A$2:$A$3</c:f>
              <c:strCache>
                <c:ptCount val="2"/>
                <c:pt idx="0">
                  <c:v>Semiárido</c:v>
                </c:pt>
                <c:pt idx="1">
                  <c:v>Fora do Semiárido</c:v>
                </c:pt>
              </c:strCache>
            </c:strRef>
          </c:cat>
          <c:val>
            <c:numRef>
              <c:f>'SA x FSA'!$D$2:$D$3</c:f>
              <c:numCache>
                <c:formatCode>0.0%</c:formatCode>
                <c:ptCount val="2"/>
                <c:pt idx="0">
                  <c:v>0.6217332282245952</c:v>
                </c:pt>
                <c:pt idx="1">
                  <c:v>0.37826677177540946</c:v>
                </c:pt>
              </c:numCache>
            </c:numRef>
          </c:val>
        </c:ser>
        <c:firstSliceAng val="0"/>
      </c:pieChart>
      <c:spPr>
        <a:noFill/>
        <a:ln w="25400">
          <a:noFill/>
        </a:ln>
      </c:spPr>
    </c:plotArea>
    <c:plotVisOnly val="1"/>
    <c:dispBlanksAs val="zero"/>
  </c:chart>
  <c:spPr>
    <a:noFill/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800"/>
            </a:pPr>
            <a:r>
              <a:rPr lang="pt-BR" sz="1800" dirty="0"/>
              <a:t>Despesa de </a:t>
            </a:r>
            <a:r>
              <a:rPr lang="pt-BR" sz="1800" dirty="0" smtClean="0"/>
              <a:t>pessoal</a:t>
            </a:r>
            <a:endParaRPr lang="pt-BR" sz="1800" dirty="0"/>
          </a:p>
        </c:rich>
      </c:tx>
      <c:layout>
        <c:manualLayout>
          <c:xMode val="edge"/>
          <c:yMode val="edge"/>
          <c:x val="0.42681475562544358"/>
          <c:y val="2.7715174504420161E-2"/>
        </c:manualLayout>
      </c:layout>
      <c:overlay val="1"/>
    </c:title>
    <c:plotArea>
      <c:layout>
        <c:manualLayout>
          <c:layoutTarget val="inner"/>
          <c:xMode val="edge"/>
          <c:yMode val="edge"/>
          <c:x val="0.22390507436570428"/>
          <c:y val="0.17177092446777489"/>
          <c:w val="0.7455393700787406"/>
          <c:h val="0.5239814814814816"/>
        </c:manualLayout>
      </c:layout>
      <c:barChart>
        <c:barDir val="col"/>
        <c:grouping val="clustered"/>
        <c:ser>
          <c:idx val="1"/>
          <c:order val="0"/>
          <c:tx>
            <c:v>Despesa pessoal (exclusive PID)</c:v>
          </c:tx>
          <c:spPr>
            <a:gradFill flip="none" rotWithShape="1">
              <a:gsLst>
                <a:gs pos="0">
                  <a:srgbClr val="7A1022">
                    <a:shade val="30000"/>
                    <a:satMod val="115000"/>
                  </a:srgbClr>
                </a:gs>
                <a:gs pos="50000">
                  <a:srgbClr val="7A1022">
                    <a:shade val="67500"/>
                    <a:satMod val="115000"/>
                  </a:srgbClr>
                </a:gs>
                <a:gs pos="100000">
                  <a:srgbClr val="7A1022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c:spPr>
          <c:cat>
            <c:numRef>
              <c:f>'Realizado x Programado'!$Q$2:$U$2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Eficiência!$B$20:$F$20</c:f>
              <c:numCache>
                <c:formatCode>#,##0</c:formatCode>
                <c:ptCount val="5"/>
                <c:pt idx="0">
                  <c:v>1360352.8898893734</c:v>
                </c:pt>
                <c:pt idx="1">
                  <c:v>1338249.3298867445</c:v>
                </c:pt>
                <c:pt idx="2">
                  <c:v>1714878.0803257646</c:v>
                </c:pt>
                <c:pt idx="3">
                  <c:v>1404121.1994584457</c:v>
                </c:pt>
                <c:pt idx="4">
                  <c:v>1371877.8278623519</c:v>
                </c:pt>
              </c:numCache>
            </c:numRef>
          </c:val>
        </c:ser>
        <c:axId val="85078784"/>
        <c:axId val="85080320"/>
      </c:barChart>
      <c:catAx>
        <c:axId val="8507878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800" b="0">
                <a:latin typeface="+mj-lt"/>
              </a:defRPr>
            </a:pPr>
            <a:endParaRPr lang="pt-BR"/>
          </a:p>
        </c:txPr>
        <c:crossAx val="85080320"/>
        <c:crosses val="autoZero"/>
        <c:auto val="1"/>
        <c:lblAlgn val="ctr"/>
        <c:lblOffset val="100"/>
      </c:catAx>
      <c:valAx>
        <c:axId val="85080320"/>
        <c:scaling>
          <c:orientation val="minMax"/>
          <c:max val="1800000"/>
        </c:scaling>
        <c:axPos val="l"/>
        <c:numFmt formatCode="#,##0" sourceLinked="1"/>
        <c:tickLblPos val="nextTo"/>
        <c:txPr>
          <a:bodyPr/>
          <a:lstStyle/>
          <a:p>
            <a:pPr>
              <a:defRPr sz="1800" b="0">
                <a:latin typeface="+mj-lt"/>
              </a:defRPr>
            </a:pPr>
            <a:endParaRPr lang="pt-BR"/>
          </a:p>
        </c:txPr>
        <c:crossAx val="85078784"/>
        <c:crosses val="autoZero"/>
        <c:crossBetween val="between"/>
      </c:valAx>
    </c:plotArea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/>
            </a:pPr>
            <a:r>
              <a:rPr lang="pt-BR" dirty="0" smtClean="0"/>
              <a:t>Despesas Administrativas</a:t>
            </a:r>
            <a:endParaRPr lang="pt-BR" dirty="0"/>
          </a:p>
        </c:rich>
      </c:tx>
      <c:layout/>
    </c:title>
    <c:plotArea>
      <c:layout>
        <c:manualLayout>
          <c:layoutTarget val="inner"/>
          <c:xMode val="edge"/>
          <c:yMode val="edge"/>
          <c:x val="0.11624904029853417"/>
          <c:y val="0.16747287186116672"/>
          <c:w val="0.80665345403253164"/>
          <c:h val="0.75271955184706352"/>
        </c:manualLayout>
      </c:layout>
      <c:barChart>
        <c:barDir val="col"/>
        <c:grouping val="stacked"/>
        <c:ser>
          <c:idx val="0"/>
          <c:order val="0"/>
          <c:tx>
            <c:strRef>
              <c:f>Plan2!$B$5</c:f>
              <c:strCache>
                <c:ptCount val="1"/>
                <c:pt idx="0">
                  <c:v>Outras Despesas Administrativas (R$ Mil) (I)</c:v>
                </c:pt>
              </c:strCache>
            </c:strRef>
          </c:tx>
          <c:spPr>
            <a:gradFill flip="none" rotWithShape="1">
              <a:gsLst>
                <a:gs pos="0">
                  <a:srgbClr val="7A1022">
                    <a:shade val="30000"/>
                    <a:satMod val="115000"/>
                  </a:srgbClr>
                </a:gs>
                <a:gs pos="50000">
                  <a:srgbClr val="7A1022">
                    <a:shade val="67500"/>
                    <a:satMod val="115000"/>
                  </a:srgbClr>
                </a:gs>
                <a:gs pos="100000">
                  <a:srgbClr val="7A1022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c:spPr>
          <c:cat>
            <c:numRef>
              <c:f>Plan2!$C$4:$G$4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Plan2!$C$5:$G$5</c:f>
              <c:numCache>
                <c:formatCode>#,##0</c:formatCode>
                <c:ptCount val="5"/>
                <c:pt idx="0">
                  <c:v>954549</c:v>
                </c:pt>
                <c:pt idx="1">
                  <c:v>1009838</c:v>
                </c:pt>
                <c:pt idx="2">
                  <c:v>1019780</c:v>
                </c:pt>
                <c:pt idx="3">
                  <c:v>959076</c:v>
                </c:pt>
                <c:pt idx="4">
                  <c:v>996059</c:v>
                </c:pt>
              </c:numCache>
            </c:numRef>
          </c:val>
        </c:ser>
        <c:overlap val="100"/>
        <c:axId val="85105280"/>
        <c:axId val="85115264"/>
      </c:barChart>
      <c:catAx>
        <c:axId val="8510528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800">
                <a:latin typeface="+mj-lt"/>
              </a:defRPr>
            </a:pPr>
            <a:endParaRPr lang="pt-BR"/>
          </a:p>
        </c:txPr>
        <c:crossAx val="85115264"/>
        <c:crosses val="autoZero"/>
        <c:auto val="1"/>
        <c:lblAlgn val="ctr"/>
        <c:lblOffset val="100"/>
      </c:catAx>
      <c:valAx>
        <c:axId val="85115264"/>
        <c:scaling>
          <c:orientation val="minMax"/>
          <c:max val="1200000"/>
          <c:min val="0"/>
        </c:scaling>
        <c:axPos val="l"/>
        <c:numFmt formatCode="#,##0" sourceLinked="1"/>
        <c:tickLblPos val="nextTo"/>
        <c:txPr>
          <a:bodyPr/>
          <a:lstStyle/>
          <a:p>
            <a:pPr>
              <a:defRPr sz="1800">
                <a:latin typeface="+mj-lt"/>
              </a:defRPr>
            </a:pPr>
            <a:endParaRPr lang="pt-BR"/>
          </a:p>
        </c:txPr>
        <c:crossAx val="85105280"/>
        <c:crosses val="autoZero"/>
        <c:crossBetween val="between"/>
      </c:valAx>
      <c:spPr>
        <a:noFill/>
        <a:ln w="25400">
          <a:noFill/>
        </a:ln>
      </c:spPr>
    </c:plotArea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0"/>
  <c:chart>
    <c:title>
      <c:tx>
        <c:rich>
          <a:bodyPr/>
          <a:lstStyle/>
          <a:p>
            <a:pPr>
              <a:defRPr sz="1800">
                <a:latin typeface="+mj-lt"/>
              </a:defRPr>
            </a:pPr>
            <a:r>
              <a:rPr lang="pt-BR" sz="1800" dirty="0" smtClean="0">
                <a:latin typeface="+mj-lt"/>
              </a:rPr>
              <a:t>Despesas </a:t>
            </a:r>
            <a:r>
              <a:rPr lang="pt-BR" sz="1800" dirty="0">
                <a:latin typeface="+mj-lt"/>
              </a:rPr>
              <a:t>administrativas / Nº de operações</a:t>
            </a:r>
          </a:p>
        </c:rich>
      </c:tx>
      <c:layout>
        <c:manualLayout>
          <c:xMode val="edge"/>
          <c:yMode val="edge"/>
          <c:x val="0.22926459025920193"/>
          <c:y val="5.8789764100285163E-2"/>
        </c:manualLayout>
      </c:layout>
      <c:overlay val="1"/>
    </c:title>
    <c:plotArea>
      <c:layout>
        <c:manualLayout>
          <c:layoutTarget val="inner"/>
          <c:xMode val="edge"/>
          <c:yMode val="edge"/>
          <c:x val="0.14722462817147874"/>
          <c:y val="0.2088079615048119"/>
          <c:w val="0.82221981627296592"/>
          <c:h val="0.67521216097987768"/>
        </c:manualLayout>
      </c:layout>
      <c:barChart>
        <c:barDir val="col"/>
        <c:grouping val="clustered"/>
        <c:ser>
          <c:idx val="0"/>
          <c:order val="0"/>
          <c:spPr>
            <a:gradFill flip="none" rotWithShape="1">
              <a:gsLst>
                <a:gs pos="0">
                  <a:srgbClr val="7A1022">
                    <a:shade val="30000"/>
                    <a:satMod val="115000"/>
                  </a:srgbClr>
                </a:gs>
                <a:gs pos="50000">
                  <a:srgbClr val="7A1022">
                    <a:shade val="67500"/>
                    <a:satMod val="115000"/>
                  </a:srgbClr>
                </a:gs>
                <a:gs pos="100000">
                  <a:srgbClr val="7A1022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c:spPr>
          <c:dLbls>
            <c:txPr>
              <a:bodyPr/>
              <a:lstStyle/>
              <a:p>
                <a:pPr>
                  <a:defRPr sz="1600">
                    <a:latin typeface="Trebuchet MS" pitchFamily="34" charset="0"/>
                  </a:defRPr>
                </a:pPr>
                <a:endParaRPr lang="pt-BR"/>
              </a:p>
            </c:txPr>
            <c:showVal val="1"/>
          </c:dLbls>
          <c:cat>
            <c:numRef>
              <c:f>'Realizado x Programado'!$Q$2:$U$2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Eficiência!$B$49:$F$49</c:f>
              <c:numCache>
                <c:formatCode>_(* #,##0.00_);_(* \(#,##0.00\);_(* "-"??_);_(@_)</c:formatCode>
                <c:ptCount val="5"/>
                <c:pt idx="0">
                  <c:v>2.3909163755280387</c:v>
                </c:pt>
                <c:pt idx="1">
                  <c:v>2.296030003481448</c:v>
                </c:pt>
                <c:pt idx="2">
                  <c:v>1.9980091545612415</c:v>
                </c:pt>
                <c:pt idx="3">
                  <c:v>1.7214157615218202</c:v>
                </c:pt>
                <c:pt idx="4">
                  <c:v>2.1241956827328212</c:v>
                </c:pt>
              </c:numCache>
            </c:numRef>
          </c:val>
        </c:ser>
        <c:axId val="85156992"/>
        <c:axId val="85158528"/>
      </c:barChart>
      <c:catAx>
        <c:axId val="85156992"/>
        <c:scaling>
          <c:orientation val="minMax"/>
        </c:scaling>
        <c:axPos val="b"/>
        <c:numFmt formatCode="General" sourceLinked="1"/>
        <c:tickLblPos val="nextTo"/>
        <c:crossAx val="85158528"/>
        <c:crosses val="autoZero"/>
        <c:auto val="1"/>
        <c:lblAlgn val="ctr"/>
        <c:lblOffset val="100"/>
      </c:catAx>
      <c:valAx>
        <c:axId val="85158528"/>
        <c:scaling>
          <c:orientation val="minMax"/>
        </c:scaling>
        <c:axPos val="l"/>
        <c:numFmt formatCode="_(* #,##0.00_);_(* \(#,##0.00\);_(* &quot;-&quot;??_);_(@_)" sourceLinked="1"/>
        <c:tickLblPos val="nextTo"/>
        <c:txPr>
          <a:bodyPr/>
          <a:lstStyle/>
          <a:p>
            <a:pPr>
              <a:defRPr sz="1800"/>
            </a:pPr>
            <a:endParaRPr lang="pt-BR"/>
          </a:p>
        </c:txPr>
        <c:crossAx val="8515699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pt-BR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Plan1!$B$23</c:f>
              <c:strCache>
                <c:ptCount val="1"/>
                <c:pt idx="0">
                  <c:v>(%)</c:v>
                </c:pt>
              </c:strCache>
            </c:strRef>
          </c:tx>
          <c:dPt>
            <c:idx val="0"/>
            <c:spPr>
              <a:solidFill>
                <a:srgbClr val="7A1022"/>
              </a:solidFill>
            </c:spPr>
          </c:dPt>
          <c:dPt>
            <c:idx val="1"/>
            <c:spPr>
              <a:solidFill>
                <a:srgbClr val="E46C0A"/>
              </a:solidFill>
            </c:spPr>
          </c:dPt>
          <c:dLbls>
            <c:dLbl>
              <c:idx val="0"/>
              <c:layout>
                <c:manualLayout>
                  <c:x val="-1.1111111111111125E-2"/>
                  <c:y val="0.26388888888889855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  <a:latin typeface="Trebuchet MS" pitchFamily="34" charset="0"/>
                    </a:defRPr>
                  </a:pPr>
                  <a:endParaRPr lang="pt-BR"/>
                </a:p>
              </c:txPr>
              <c:showVal val="1"/>
            </c:dLbl>
            <c:dLbl>
              <c:idx val="1"/>
              <c:layout>
                <c:manualLayout>
                  <c:x val="2.7777777777778893E-3"/>
                  <c:y val="0.15277777777777779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  <a:latin typeface="Trebuchet MS" pitchFamily="34" charset="0"/>
                    </a:defRPr>
                  </a:pPr>
                  <a:endParaRPr lang="pt-BR"/>
                </a:p>
              </c:txPr>
              <c:showVal val="1"/>
            </c:dLbl>
            <c:txPr>
              <a:bodyPr/>
              <a:lstStyle/>
              <a:p>
                <a:pPr>
                  <a:defRPr sz="1600">
                    <a:latin typeface="Trebuchet MS" pitchFamily="34" charset="0"/>
                  </a:defRPr>
                </a:pPr>
                <a:endParaRPr lang="pt-BR"/>
              </a:p>
            </c:txPr>
            <c:showVal val="1"/>
          </c:dLbls>
          <c:cat>
            <c:strRef>
              <c:f>Plan1!$A$24:$A$25</c:f>
              <c:strCache>
                <c:ptCount val="2"/>
                <c:pt idx="0">
                  <c:v>Empresas Financiadas</c:v>
                </c:pt>
                <c:pt idx="1">
                  <c:v>Empresas Não Financiadas</c:v>
                </c:pt>
              </c:strCache>
            </c:strRef>
          </c:cat>
          <c:val>
            <c:numRef>
              <c:f>Plan1!$B$24:$B$25</c:f>
              <c:numCache>
                <c:formatCode>#,##0.0</c:formatCode>
                <c:ptCount val="2"/>
                <c:pt idx="0">
                  <c:v>146.61411315956494</c:v>
                </c:pt>
                <c:pt idx="1">
                  <c:v>55.559151640170263</c:v>
                </c:pt>
              </c:numCache>
            </c:numRef>
          </c:val>
        </c:ser>
        <c:shape val="box"/>
        <c:axId val="85202432"/>
        <c:axId val="85203968"/>
        <c:axId val="0"/>
      </c:bar3DChart>
      <c:catAx>
        <c:axId val="8520243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latin typeface="Trebuchet MS" pitchFamily="34" charset="0"/>
              </a:defRPr>
            </a:pPr>
            <a:endParaRPr lang="pt-BR"/>
          </a:p>
        </c:txPr>
        <c:crossAx val="85203968"/>
        <c:crosses val="autoZero"/>
        <c:auto val="1"/>
        <c:lblAlgn val="ctr"/>
        <c:lblOffset val="100"/>
      </c:catAx>
      <c:valAx>
        <c:axId val="85203968"/>
        <c:scaling>
          <c:orientation val="minMax"/>
        </c:scaling>
        <c:axPos val="l"/>
        <c:majorGridlines/>
        <c:numFmt formatCode="#,##0.0" sourceLinked="1"/>
        <c:tickLblPos val="nextTo"/>
        <c:txPr>
          <a:bodyPr/>
          <a:lstStyle/>
          <a:p>
            <a:pPr>
              <a:defRPr sz="1600">
                <a:latin typeface="Trebuchet MS" pitchFamily="34" charset="0"/>
              </a:defRPr>
            </a:pPr>
            <a:endParaRPr lang="pt-BR"/>
          </a:p>
        </c:txPr>
        <c:crossAx val="85202432"/>
        <c:crosses val="autoZero"/>
        <c:crossBetween val="between"/>
      </c:valAx>
      <c:spPr>
        <a:ln>
          <a:noFill/>
        </a:ln>
      </c:spPr>
    </c:plotArea>
    <c:plotVisOnly val="1"/>
    <c:dispBlanksAs val="gap"/>
  </c:chart>
  <c:spPr>
    <a:ln>
      <a:noFill/>
    </a:ln>
  </c:sp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plotArea>
      <c:layout>
        <c:manualLayout>
          <c:layoutTarget val="inner"/>
          <c:xMode val="edge"/>
          <c:yMode val="edge"/>
          <c:x val="0.12827318460192491"/>
          <c:y val="5.0925925925925923E-2"/>
          <c:w val="0.72485586176727912"/>
          <c:h val="0.79597951297754665"/>
        </c:manualLayout>
      </c:layout>
      <c:barChart>
        <c:barDir val="col"/>
        <c:grouping val="clustered"/>
        <c:ser>
          <c:idx val="0"/>
          <c:order val="0"/>
          <c:tx>
            <c:v>Indústria</c:v>
          </c:tx>
          <c:spPr>
            <a:solidFill>
              <a:srgbClr val="E46C0A"/>
            </a:solidFill>
          </c:spPr>
          <c:dLbls>
            <c:dLbl>
              <c:idx val="0"/>
              <c:layout>
                <c:manualLayout>
                  <c:x val="-8.3333333333333367E-3"/>
                  <c:y val="-8.4875562720139939E-17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1.3888888888889136E-2"/>
                  <c:y val="0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-2.2195176073555579E-2"/>
                  <c:y val="-9.2592592592594496E-3"/>
                </c:manualLayout>
              </c:layout>
              <c:dLblPos val="outEnd"/>
              <c:showVal val="1"/>
            </c:dLbl>
            <c:numFmt formatCode="#,##0.0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/>
                </a:pPr>
                <a:endParaRPr lang="pt-BR"/>
              </a:p>
            </c:txPr>
            <c:showVal val="1"/>
          </c:dLbls>
          <c:val>
            <c:numRef>
              <c:f>'Graf 10'!$B$3:$B$7</c:f>
              <c:numCache>
                <c:formatCode>0.0</c:formatCode>
                <c:ptCount val="5"/>
                <c:pt idx="0">
                  <c:v>4.3599999999999985</c:v>
                </c:pt>
                <c:pt idx="1">
                  <c:v>11.66</c:v>
                </c:pt>
                <c:pt idx="2">
                  <c:v>23.47</c:v>
                </c:pt>
                <c:pt idx="3">
                  <c:v>42.260000000000012</c:v>
                </c:pt>
                <c:pt idx="4">
                  <c:v>66.760000000000005</c:v>
                </c:pt>
              </c:numCache>
            </c:numRef>
          </c:val>
        </c:ser>
        <c:ser>
          <c:idx val="1"/>
          <c:order val="1"/>
          <c:tx>
            <c:v>Serviços</c:v>
          </c:tx>
          <c:spPr>
            <a:solidFill>
              <a:srgbClr val="7A1022"/>
            </a:solidFill>
          </c:spPr>
          <c:dLbls>
            <c:dLbl>
              <c:idx val="2"/>
              <c:layout>
                <c:manualLayout>
                  <c:x val="2.7710423024699591E-2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3.888888888888889E-2"/>
                  <c:y val="1.3888888888889136E-2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2.5000000000000001E-2"/>
                  <c:y val="-4.6296296296297014E-3"/>
                </c:manualLayout>
              </c:layout>
              <c:dLblPos val="outEnd"/>
              <c:showVal val="1"/>
            </c:dLbl>
            <c:numFmt formatCode="#,##0.0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/>
                </a:pPr>
                <a:endParaRPr lang="pt-BR"/>
              </a:p>
            </c:txPr>
            <c:showVal val="1"/>
          </c:dLbls>
          <c:val>
            <c:numRef>
              <c:f>'Graf 10'!$C$3:$C$7</c:f>
              <c:numCache>
                <c:formatCode>0.0</c:formatCode>
                <c:ptCount val="5"/>
                <c:pt idx="0">
                  <c:v>10.42</c:v>
                </c:pt>
                <c:pt idx="1">
                  <c:v>17.100000000000001</c:v>
                </c:pt>
                <c:pt idx="2">
                  <c:v>24.38</c:v>
                </c:pt>
                <c:pt idx="3">
                  <c:v>32.090000000000003</c:v>
                </c:pt>
                <c:pt idx="4">
                  <c:v>34.04</c:v>
                </c:pt>
              </c:numCache>
            </c:numRef>
          </c:val>
        </c:ser>
        <c:ser>
          <c:idx val="2"/>
          <c:order val="2"/>
          <c:tx>
            <c:v>Comércio</c:v>
          </c:tx>
          <c:spPr>
            <a:solidFill>
              <a:srgbClr val="646464"/>
            </a:solidFill>
          </c:spPr>
          <c:dLbls>
            <c:dLbl>
              <c:idx val="0"/>
              <c:layout>
                <c:manualLayout>
                  <c:x val="1.6666666666666701E-2"/>
                  <c:y val="0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2.22220034995626E-2"/>
                  <c:y val="-3.6453776611258143E-7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2.5000000000000001E-2"/>
                  <c:y val="0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2.7777777777778598E-2"/>
                  <c:y val="4.6296296296295504E-3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2.4999999999999897E-2"/>
                  <c:y val="0"/>
                </c:manualLayout>
              </c:layout>
              <c:dLblPos val="outEnd"/>
              <c:showVal val="1"/>
            </c:dLbl>
            <c:numFmt formatCode="#,##0.0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/>
                </a:pPr>
                <a:endParaRPr lang="pt-BR"/>
              </a:p>
            </c:txPr>
            <c:showVal val="1"/>
          </c:dLbls>
          <c:val>
            <c:numRef>
              <c:f>'Graf 10'!$D$3:$D$7</c:f>
              <c:numCache>
                <c:formatCode>0.0</c:formatCode>
                <c:ptCount val="5"/>
                <c:pt idx="0">
                  <c:v>2.7</c:v>
                </c:pt>
                <c:pt idx="1">
                  <c:v>4.38</c:v>
                </c:pt>
                <c:pt idx="2">
                  <c:v>6.26</c:v>
                </c:pt>
                <c:pt idx="3">
                  <c:v>10.34</c:v>
                </c:pt>
                <c:pt idx="4">
                  <c:v>15.8</c:v>
                </c:pt>
              </c:numCache>
            </c:numRef>
          </c:val>
        </c:ser>
        <c:axId val="85338752"/>
        <c:axId val="85369600"/>
      </c:barChart>
      <c:catAx>
        <c:axId val="8533875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600" b="0">
                    <a:latin typeface="Trebuchet MS" pitchFamily="34" charset="0"/>
                  </a:defRPr>
                </a:pPr>
                <a:r>
                  <a:rPr lang="pt-BR" sz="1600" b="0">
                    <a:latin typeface="Trebuchet MS" pitchFamily="34" charset="0"/>
                  </a:rPr>
                  <a:t>Ano(s) após o financiamento</a:t>
                </a:r>
              </a:p>
            </c:rich>
          </c:tx>
          <c:layout>
            <c:manualLayout>
              <c:xMode val="edge"/>
              <c:yMode val="edge"/>
              <c:x val="0.30342541557305824"/>
              <c:y val="0.94090259550889765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txPr>
          <a:bodyPr/>
          <a:lstStyle/>
          <a:p>
            <a:pPr>
              <a:defRPr sz="1400">
                <a:latin typeface="Trebuchet MS" pitchFamily="34" charset="0"/>
              </a:defRPr>
            </a:pPr>
            <a:endParaRPr lang="pt-BR"/>
          </a:p>
        </c:txPr>
        <c:crossAx val="85369600"/>
        <c:crosses val="autoZero"/>
        <c:auto val="1"/>
        <c:lblAlgn val="ctr"/>
        <c:lblOffset val="100"/>
      </c:catAx>
      <c:valAx>
        <c:axId val="85369600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1400" b="0">
                    <a:latin typeface="Trebuchet MS" pitchFamily="34" charset="0"/>
                  </a:defRPr>
                </a:pPr>
                <a:r>
                  <a:rPr lang="en-US" sz="1400" b="0">
                    <a:latin typeface="Trebuchet MS" pitchFamily="34" charset="0"/>
                  </a:rPr>
                  <a:t>Impacto no crescimento no estoque do emprego (pontos percentuais)</a:t>
                </a:r>
              </a:p>
            </c:rich>
          </c:tx>
          <c:layout>
            <c:manualLayout>
              <c:xMode val="edge"/>
              <c:yMode val="edge"/>
              <c:x val="5.5555555555555558E-3"/>
              <c:y val="7.5211796442111914E-2"/>
            </c:manualLayout>
          </c:layout>
          <c:spPr>
            <a:noFill/>
            <a:ln w="25400">
              <a:noFill/>
            </a:ln>
          </c:spPr>
        </c:title>
        <c:numFmt formatCode="0.0" sourceLinked="1"/>
        <c:tickLblPos val="nextTo"/>
        <c:txPr>
          <a:bodyPr/>
          <a:lstStyle/>
          <a:p>
            <a:pPr>
              <a:defRPr sz="1400">
                <a:latin typeface="Trebuchet MS" pitchFamily="34" charset="0"/>
              </a:defRPr>
            </a:pPr>
            <a:endParaRPr lang="pt-BR"/>
          </a:p>
        </c:txPr>
        <c:crossAx val="85338752"/>
        <c:crosses val="autoZero"/>
        <c:crossBetween val="between"/>
      </c:val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84586696249436333"/>
          <c:y val="0.26651007030965118"/>
          <c:w val="0.15313781423276204"/>
          <c:h val="0.32685824024088317"/>
        </c:manualLayout>
      </c:layout>
      <c:txPr>
        <a:bodyPr/>
        <a:lstStyle/>
        <a:p>
          <a:pPr>
            <a:defRPr sz="1400">
              <a:latin typeface="Trebuchet MS" pitchFamily="34" charset="0"/>
            </a:defRPr>
          </a:pPr>
          <a:endParaRPr lang="pt-BR"/>
        </a:p>
      </c:txPr>
    </c:legend>
    <c:plotVisOnly val="1"/>
    <c:dispBlanksAs val="gap"/>
  </c:chart>
  <c:spPr>
    <a:noFill/>
    <a:ln>
      <a:noFill/>
    </a:ln>
  </c:sp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0.24792</cdr:x>
      <cdr:y>0.25694</cdr:y>
    </cdr:from>
    <cdr:to>
      <cdr:x>0.85208</cdr:x>
      <cdr:y>0.39236</cdr:y>
    </cdr:to>
    <cdr:cxnSp macro="">
      <cdr:nvCxnSpPr>
        <cdr:cNvPr id="3" name="Conector de seta reta 2"/>
        <cdr:cNvCxnSpPr/>
      </cdr:nvCxnSpPr>
      <cdr:spPr>
        <a:xfrm xmlns:a="http://schemas.openxmlformats.org/drawingml/2006/main">
          <a:off x="1133475" y="704850"/>
          <a:ext cx="2762250" cy="371475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7A1022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0.74775</cdr:x>
      <cdr:y>0.31646</cdr:y>
    </cdr:from>
    <cdr:to>
      <cdr:x>0.83992</cdr:x>
      <cdr:y>0.37148</cdr:y>
    </cdr:to>
    <cdr:sp macro="" textlink="">
      <cdr:nvSpPr>
        <cdr:cNvPr id="4" name="CaixaDeTexto 3"/>
        <cdr:cNvSpPr txBox="1"/>
      </cdr:nvSpPr>
      <cdr:spPr>
        <a:xfrm xmlns:a="http://schemas.openxmlformats.org/drawingml/2006/main">
          <a:off x="5976664" y="1800200"/>
          <a:ext cx="736758" cy="3130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400" dirty="0">
              <a:solidFill>
                <a:schemeClr val="tx2"/>
              </a:solidFill>
              <a:latin typeface="Trebuchet MS" pitchFamily="34" charset="0"/>
            </a:rPr>
            <a:t>-11,3%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4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84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CFA0B-7680-47B5-9458-97DC22238745}" type="datetimeFigureOut">
              <a:rPr lang="pt-BR" smtClean="0"/>
              <a:pPr/>
              <a:t>18/08/2015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201150"/>
            <a:ext cx="2971800" cy="4841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9201150"/>
            <a:ext cx="2971800" cy="4841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0261B7-89AA-42E5-AF66-FDC19812F19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71800" cy="483884"/>
          </a:xfrm>
          <a:prstGeom prst="rect">
            <a:avLst/>
          </a:prstGeom>
        </p:spPr>
        <p:txBody>
          <a:bodyPr vert="horz" lIns="89844" tIns="44923" rIns="89844" bIns="44923" rtlCol="0"/>
          <a:lstStyle>
            <a:lvl1pPr algn="l">
              <a:defRPr sz="11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3"/>
            <a:ext cx="2971800" cy="483884"/>
          </a:xfrm>
          <a:prstGeom prst="rect">
            <a:avLst/>
          </a:prstGeom>
        </p:spPr>
        <p:txBody>
          <a:bodyPr vert="horz" lIns="89844" tIns="44923" rIns="89844" bIns="44923" rtlCol="0"/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497C3DD2-B17F-48CA-9437-9288380F8577}" type="datetimeFigureOut">
              <a:rPr lang="pt-BR"/>
              <a:pPr>
                <a:defRPr/>
              </a:pPr>
              <a:t>18/08/2015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725488"/>
            <a:ext cx="4845050" cy="36337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844" tIns="44923" rIns="89844" bIns="44923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601522"/>
            <a:ext cx="5486400" cy="4359579"/>
          </a:xfrm>
          <a:prstGeom prst="rect">
            <a:avLst/>
          </a:prstGeom>
        </p:spPr>
        <p:txBody>
          <a:bodyPr vert="horz" lIns="89844" tIns="44923" rIns="89844" bIns="44923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201502"/>
            <a:ext cx="2971800" cy="483884"/>
          </a:xfrm>
          <a:prstGeom prst="rect">
            <a:avLst/>
          </a:prstGeom>
        </p:spPr>
        <p:txBody>
          <a:bodyPr vert="horz" lIns="89844" tIns="44923" rIns="89844" bIns="44923" rtlCol="0" anchor="b"/>
          <a:lstStyle>
            <a:lvl1pPr algn="l">
              <a:defRPr sz="11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9201502"/>
            <a:ext cx="2971800" cy="483884"/>
          </a:xfrm>
          <a:prstGeom prst="rect">
            <a:avLst/>
          </a:prstGeom>
        </p:spPr>
        <p:txBody>
          <a:bodyPr vert="horz" lIns="89844" tIns="44923" rIns="89844" bIns="44923" rtlCol="0" anchor="b"/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F8329091-446A-49BE-AE89-F24F019B219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010513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dirty="0" smtClean="0"/>
              <a:t>Lei 7827</a:t>
            </a:r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2983725-68E0-4224-9DBF-90AE77869F80}" type="slidenum">
              <a:rPr lang="pt-BR" smtClean="0"/>
              <a:pPr>
                <a:defRPr/>
              </a:pPr>
              <a:t>1</a:t>
            </a:fld>
            <a:endParaRPr 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898448" eaLnBrk="1" hangingPunct="1">
              <a:spcBef>
                <a:spcPct val="0"/>
              </a:spcBef>
              <a:defRPr/>
            </a:pPr>
            <a:r>
              <a:rPr lang="pt-BR" dirty="0" smtClean="0">
                <a:latin typeface="Trebuchet MS" pitchFamily="34" charset="0"/>
              </a:rPr>
              <a:t>Entre as empresas financiadas pelo </a:t>
            </a:r>
            <a:r>
              <a:rPr lang="pt-BR" dirty="0" err="1" smtClean="0">
                <a:latin typeface="Trebuchet MS" pitchFamily="34" charset="0"/>
              </a:rPr>
              <a:t>FNE</a:t>
            </a:r>
            <a:r>
              <a:rPr lang="pt-BR" dirty="0" smtClean="0">
                <a:latin typeface="Trebuchet MS" pitchFamily="34" charset="0"/>
              </a:rPr>
              <a:t>, o estoque de mão de obra formal cresceu 146,61%; ao passo que, entre aquelas não financiadas, o índice de crescimento foi de 55,56%. </a:t>
            </a:r>
          </a:p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2983725-68E0-4224-9DBF-90AE77869F80}" type="slidenum">
              <a:rPr lang="pt-BR" smtClean="0"/>
              <a:pPr>
                <a:defRPr/>
              </a:pPr>
              <a:t>14</a:t>
            </a:fld>
            <a:endParaRPr lang="pt-B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898448" eaLnBrk="1" hangingPunct="1">
              <a:spcBef>
                <a:spcPct val="0"/>
              </a:spcBef>
              <a:defRPr/>
            </a:pPr>
            <a:r>
              <a:rPr lang="pt-BR" dirty="0" smtClean="0">
                <a:latin typeface="Trebuchet MS" pitchFamily="34" charset="0"/>
              </a:rPr>
              <a:t>Analisando os setores econômicos, observa-se que o </a:t>
            </a:r>
            <a:r>
              <a:rPr lang="pt-BR" dirty="0" err="1" smtClean="0">
                <a:latin typeface="Trebuchet MS" pitchFamily="34" charset="0"/>
              </a:rPr>
              <a:t>FNE</a:t>
            </a:r>
            <a:r>
              <a:rPr lang="pt-BR" dirty="0" smtClean="0">
                <a:latin typeface="Trebuchet MS" pitchFamily="34" charset="0"/>
              </a:rPr>
              <a:t> tem efeito positivo sobre o aumento do emprego e massa salarial das empresas. No entanto, a grandeza desse efeito é substancialmente maior nos setores da Indústria e dos Serviços. Essa informação é bastante relevante, pois o setor Comércio é responsável por grande parte da atividade econômica em localidades mais pobres. </a:t>
            </a:r>
          </a:p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2983725-68E0-4224-9DBF-90AE77869F80}" type="slidenum">
              <a:rPr lang="pt-BR" smtClean="0"/>
              <a:pPr>
                <a:defRPr/>
              </a:pPr>
              <a:t>15</a:t>
            </a:fld>
            <a:endParaRPr lang="pt-B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2983725-68E0-4224-9DBF-90AE77869F80}" type="slidenum">
              <a:rPr lang="pt-BR" smtClean="0"/>
              <a:pPr>
                <a:defRPr/>
              </a:pPr>
              <a:t>17</a:t>
            </a:fld>
            <a:endParaRPr lang="pt-B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2983725-68E0-4224-9DBF-90AE77869F80}" type="slidenum">
              <a:rPr lang="pt-BR" smtClean="0"/>
              <a:pPr>
                <a:defRPr/>
              </a:pPr>
              <a:t>18</a:t>
            </a:fld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dirty="0" smtClean="0"/>
              <a:t>Lei 7827</a:t>
            </a:r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2983725-68E0-4224-9DBF-90AE77869F80}" type="slidenum">
              <a:rPr lang="pt-BR" smtClean="0"/>
              <a:pPr>
                <a:defRPr/>
              </a:pPr>
              <a:t>2</a:t>
            </a:fld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2983725-68E0-4224-9DBF-90AE77869F80}" type="slidenum">
              <a:rPr lang="pt-BR" smtClean="0"/>
              <a:pPr>
                <a:defRPr/>
              </a:pPr>
              <a:t>3</a:t>
            </a:fld>
            <a:endParaRPr 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dirty="0" smtClean="0"/>
              <a:t>Observa-se a proporcionalidade entre o aporte de recursos do </a:t>
            </a:r>
            <a:r>
              <a:rPr lang="pt-BR" dirty="0" err="1" smtClean="0"/>
              <a:t>FNE</a:t>
            </a:r>
            <a:r>
              <a:rPr lang="pt-BR" dirty="0" smtClean="0"/>
              <a:t> nos 25 anos e a distribuição da população atual em cada estado.</a:t>
            </a:r>
          </a:p>
          <a:p>
            <a:pPr eaLnBrk="1" hangingPunct="1">
              <a:spcBef>
                <a:spcPct val="0"/>
              </a:spcBef>
            </a:pPr>
            <a:r>
              <a:rPr lang="pt-BR" dirty="0" smtClean="0"/>
              <a:t>Notas: 1) Exercícios de 89 a 90 - valores atualizados pelo BTN até 31/12/90 e, em seguida, pelo </a:t>
            </a:r>
            <a:r>
              <a:rPr lang="pt-BR" dirty="0" err="1" smtClean="0"/>
              <a:t>IGP</a:t>
            </a:r>
            <a:r>
              <a:rPr lang="pt-BR" dirty="0" smtClean="0"/>
              <a:t>-DI. 2) Exercício de 91 - valores atualizados pelo US$ (comercial venda) até 31.12.91 e, em seguida, pelo </a:t>
            </a:r>
            <a:r>
              <a:rPr lang="pt-BR" dirty="0" err="1" smtClean="0"/>
              <a:t>IGP</a:t>
            </a:r>
            <a:r>
              <a:rPr lang="pt-BR" dirty="0" smtClean="0"/>
              <a:t>-DI. 3) Exercícios de 92/95 - valores  atualizados pelo </a:t>
            </a:r>
            <a:r>
              <a:rPr lang="pt-BR" dirty="0" err="1" smtClean="0"/>
              <a:t>IGP</a:t>
            </a:r>
            <a:r>
              <a:rPr lang="pt-BR" dirty="0" smtClean="0"/>
              <a:t>-DI. 4) Exercícios a partir de 1996 - valores mensais atualizados pelo </a:t>
            </a:r>
            <a:r>
              <a:rPr lang="pt-BR" dirty="0" err="1" smtClean="0"/>
              <a:t>IGP</a:t>
            </a:r>
            <a:r>
              <a:rPr lang="pt-BR" dirty="0" smtClean="0"/>
              <a:t>-DI.</a:t>
            </a:r>
            <a:endParaRPr lang="pt-BR" b="1" dirty="0" smtClean="0"/>
          </a:p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2983725-68E0-4224-9DBF-90AE77869F80}" type="slidenum">
              <a:rPr lang="pt-BR" smtClean="0"/>
              <a:pPr>
                <a:defRPr/>
              </a:pPr>
              <a:t>4</a:t>
            </a:fld>
            <a:endParaRPr 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2983725-68E0-4224-9DBF-90AE77869F80}" type="slidenum">
              <a:rPr lang="pt-BR" smtClean="0"/>
              <a:pPr>
                <a:defRPr/>
              </a:pPr>
              <a:t>6</a:t>
            </a:fld>
            <a:endParaRPr 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2983725-68E0-4224-9DBF-90AE77869F80}" type="slidenum">
              <a:rPr lang="pt-BR" smtClean="0"/>
              <a:pPr>
                <a:defRPr/>
              </a:pPr>
              <a:t>7</a:t>
            </a:fld>
            <a:endParaRPr 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2983725-68E0-4224-9DBF-90AE77869F80}" type="slidenum">
              <a:rPr lang="pt-BR" smtClean="0"/>
              <a:pPr>
                <a:defRPr/>
              </a:pPr>
              <a:t>8</a:t>
            </a:fld>
            <a:endParaRPr 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2983725-68E0-4224-9DBF-90AE77869F80}" type="slidenum">
              <a:rPr lang="pt-BR" smtClean="0"/>
              <a:pPr>
                <a:defRPr/>
              </a:pPr>
              <a:t>12</a:t>
            </a:fld>
            <a:endParaRPr 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2983725-68E0-4224-9DBF-90AE77869F80}" type="slidenum">
              <a:rPr lang="pt-BR" smtClean="0"/>
              <a:pPr>
                <a:defRPr/>
              </a:pPr>
              <a:t>13</a:t>
            </a:fld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://www.bnb.gov.br/projwebren/Exec/livroPDF.aspx?cd_livro=250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bnb.gov.br/projwebren/Exec/livroPDF.aspx?cd_livro=250" TargetMode="Externa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nb.gov.br/projwebren/Exec/livroPDF.aspx?cd_livro=250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nb.gov.br/projwebren/Exec/livroPDF.aspx?cd_livro=263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5"/>
          <p:cNvSpPr txBox="1">
            <a:spLocks noChangeArrowheads="1"/>
          </p:cNvSpPr>
          <p:nvPr/>
        </p:nvSpPr>
        <p:spPr bwMode="auto">
          <a:xfrm>
            <a:off x="0" y="548680"/>
            <a:ext cx="91440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pt-BR" sz="4400" dirty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r>
              <a:rPr lang="pt-BR" sz="9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FNE</a:t>
            </a:r>
          </a:p>
          <a:p>
            <a:pPr algn="ctr"/>
            <a:r>
              <a:rPr lang="pt-BR" sz="3600" b="1" dirty="0" smtClean="0">
                <a:solidFill>
                  <a:srgbClr val="C00000"/>
                </a:solidFill>
                <a:latin typeface="+mj-lt"/>
              </a:rPr>
              <a:t>25 Anos Promovendo o</a:t>
            </a:r>
          </a:p>
          <a:p>
            <a:pPr algn="ctr"/>
            <a:r>
              <a:rPr lang="pt-BR" sz="4000" b="1" dirty="0" smtClean="0">
                <a:solidFill>
                  <a:srgbClr val="C00000"/>
                </a:solidFill>
                <a:latin typeface="+mj-lt"/>
              </a:rPr>
              <a:t>Desenvolvimento do Nordeste</a:t>
            </a:r>
            <a:endParaRPr lang="pt-BR" sz="4000" b="1" dirty="0">
              <a:solidFill>
                <a:srgbClr val="C00000"/>
              </a:solidFill>
              <a:latin typeface="+mj-lt"/>
            </a:endParaRPr>
          </a:p>
          <a:p>
            <a:pPr algn="ctr"/>
            <a:endParaRPr lang="pt-BR" sz="44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95536" y="4100879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Audiência Pública da Comissão de Desenvolvimento Regional e Turismo – CDR</a:t>
            </a:r>
          </a:p>
          <a:p>
            <a:endParaRPr lang="pt-BR" b="1" dirty="0" smtClean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</a:endParaRPr>
          </a:p>
          <a:p>
            <a:pPr algn="r"/>
            <a:endParaRPr lang="pt-BR" b="1" dirty="0" smtClean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</a:endParaRPr>
          </a:p>
          <a:p>
            <a:pPr algn="r"/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Brasília, 19/08/2015 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Linha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620688"/>
            <a:ext cx="3544887" cy="3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539750" y="188640"/>
            <a:ext cx="74166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7A1022"/>
                </a:solidFill>
                <a:latin typeface="Trebuchet MS" pitchFamily="34" charset="0"/>
              </a:rPr>
              <a:t>BNB – Gestão </a:t>
            </a:r>
            <a:r>
              <a:rPr lang="pt-BR" sz="2800" b="1" dirty="0" smtClean="0">
                <a:solidFill>
                  <a:srgbClr val="E46E0A"/>
                </a:solidFill>
                <a:latin typeface="Trebuchet MS" pitchFamily="34" charset="0"/>
              </a:rPr>
              <a:t>EFICIENTE</a:t>
            </a:r>
            <a:r>
              <a:rPr lang="pt-BR" sz="2400" b="1" dirty="0" smtClean="0">
                <a:solidFill>
                  <a:srgbClr val="7A1022"/>
                </a:solidFill>
                <a:latin typeface="Trebuchet MS" pitchFamily="34" charset="0"/>
              </a:rPr>
              <a:t> do FNE</a:t>
            </a:r>
          </a:p>
        </p:txBody>
      </p:sp>
      <p:graphicFrame>
        <p:nvGraphicFramePr>
          <p:cNvPr id="8" name="Gráfico 7"/>
          <p:cNvGraphicFramePr/>
          <p:nvPr/>
        </p:nvGraphicFramePr>
        <p:xfrm>
          <a:off x="755576" y="1124744"/>
          <a:ext cx="7920880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0" y="6453336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99C6289-A88C-4CEA-A975-4C5B61754096}" type="slidenum">
              <a:rPr lang="pt-BR" smtClean="0"/>
              <a:pPr/>
              <a:t>10</a:t>
            </a:fld>
            <a:endParaRPr lang="pt-B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Linha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620688"/>
            <a:ext cx="3544887" cy="3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539750" y="188640"/>
            <a:ext cx="74166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7A1022"/>
                </a:solidFill>
                <a:latin typeface="Trebuchet MS" pitchFamily="34" charset="0"/>
              </a:rPr>
              <a:t>BNB – Gestão </a:t>
            </a:r>
            <a:r>
              <a:rPr lang="pt-BR" sz="2800" b="1" dirty="0" smtClean="0">
                <a:solidFill>
                  <a:srgbClr val="E46E0A"/>
                </a:solidFill>
                <a:latin typeface="Trebuchet MS" pitchFamily="34" charset="0"/>
              </a:rPr>
              <a:t>EFICIENTE</a:t>
            </a:r>
            <a:r>
              <a:rPr lang="pt-BR" sz="2400" b="1" dirty="0" smtClean="0">
                <a:solidFill>
                  <a:srgbClr val="7A1022"/>
                </a:solidFill>
                <a:latin typeface="Trebuchet MS" pitchFamily="34" charset="0"/>
              </a:rPr>
              <a:t> do FNE</a:t>
            </a:r>
          </a:p>
        </p:txBody>
      </p:sp>
      <p:graphicFrame>
        <p:nvGraphicFramePr>
          <p:cNvPr id="8" name="Gráfico 7"/>
          <p:cNvGraphicFramePr>
            <a:graphicFrameLocks/>
          </p:cNvGraphicFramePr>
          <p:nvPr/>
        </p:nvGraphicFramePr>
        <p:xfrm>
          <a:off x="683568" y="908720"/>
          <a:ext cx="7488832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954082" y="5748645"/>
            <a:ext cx="75063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pt-BR" sz="1200" i="0" u="none" strike="noStrike" cap="none" normalizeH="0" baseline="0" dirty="0" smtClean="0">
                <a:ln>
                  <a:noFill/>
                </a:ln>
                <a:effectLst/>
                <a:latin typeface="Trebuchet MS" pitchFamily="34" charset="0"/>
                <a:ea typeface="Calibri" pitchFamily="34" charset="0"/>
                <a:cs typeface="Arial" pitchFamily="34" charset="0"/>
              </a:rPr>
              <a:t>Fonte: Elaboração BNB/ETENE, com dados de </a:t>
            </a:r>
            <a:r>
              <a:rPr lang="pt-BR" sz="1200" dirty="0" smtClean="0">
                <a:latin typeface="Trebuchet MS" pitchFamily="34" charset="0"/>
                <a:cs typeface="Arial" pitchFamily="34" charset="0"/>
              </a:rPr>
              <a:t>Área de Controle Financeiro/Ambiente de Controladoria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0" y="6453336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99C6289-A88C-4CEA-A975-4C5B61754096}" type="slidenum">
              <a:rPr lang="pt-BR" smtClean="0"/>
              <a:pPr/>
              <a:t>11</a:t>
            </a:fld>
            <a:endParaRPr lang="pt-B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5" descr="Linha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620688"/>
            <a:ext cx="3544887" cy="3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827088" y="1052736"/>
          <a:ext cx="7575377" cy="4474785"/>
        </p:xfrm>
        <a:graphic>
          <a:graphicData uri="http://schemas.openxmlformats.org/drawingml/2006/table">
            <a:tbl>
              <a:tblPr/>
              <a:tblGrid>
                <a:gridCol w="688671"/>
                <a:gridCol w="1101873"/>
                <a:gridCol w="1101873"/>
                <a:gridCol w="964139"/>
                <a:gridCol w="1928278"/>
                <a:gridCol w="1790543"/>
              </a:tblGrid>
              <a:tr h="29831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latin typeface="Trebuchet MS"/>
                        </a:rPr>
                        <a:t>UF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68B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68B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68B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68B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102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latin typeface="Trebuchet MS"/>
                        </a:rPr>
                        <a:t>Agências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68B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68B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68B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68B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102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latin typeface="Trebuchet MS"/>
                        </a:rPr>
                        <a:t>Financiamentos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68B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68B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68B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68B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102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9831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latin typeface="Trebuchet MS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68B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68B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68B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68B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102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latin typeface="Trebuchet MS"/>
                        </a:rPr>
                        <a:t>BNB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68B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68B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68B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68B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102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latin typeface="Trebuchet MS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68B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68B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68B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68B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102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latin typeface="Trebuchet MS"/>
                        </a:rPr>
                        <a:t>Longo </a:t>
                      </a:r>
                      <a:r>
                        <a:rPr lang="pt-BR" sz="1600" b="1" i="0" u="none" strike="noStrike" dirty="0" smtClean="0">
                          <a:solidFill>
                            <a:srgbClr val="FFFFFF"/>
                          </a:solidFill>
                          <a:latin typeface="Trebuchet MS"/>
                        </a:rPr>
                        <a:t>prazo*</a:t>
                      </a:r>
                      <a:endParaRPr lang="pt-BR" sz="1600" b="1" i="0" u="none" strike="noStrike" dirty="0">
                        <a:solidFill>
                          <a:srgbClr val="FFFFFF"/>
                        </a:solidFill>
                        <a:latin typeface="Trebuchet M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68B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68B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68B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102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latin typeface="Trebuchet MS"/>
                        </a:rPr>
                        <a:t>Crédito rural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68B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68B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68B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1022"/>
                    </a:solidFill>
                  </a:tcPr>
                </a:tc>
              </a:tr>
              <a:tr h="29831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404040"/>
                          </a:solidFill>
                          <a:latin typeface="Trebuchet MS"/>
                        </a:rPr>
                        <a:t>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68B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68B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68B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404040"/>
                          </a:solidFill>
                          <a:latin typeface="Trebuchet MS"/>
                        </a:rPr>
                        <a:t>203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68B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68B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404040"/>
                          </a:solidFill>
                          <a:latin typeface="Trebuchet MS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68B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404040"/>
                          </a:solidFill>
                          <a:latin typeface="Trebuchet MS"/>
                        </a:rPr>
                        <a:t>7,4%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68B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68B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404040"/>
                          </a:solidFill>
                          <a:latin typeface="Trebuchet MS"/>
                        </a:rPr>
                        <a:t>65,3%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68B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68B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404040"/>
                          </a:solidFill>
                          <a:latin typeface="Trebuchet MS"/>
                        </a:rPr>
                        <a:t>59,7%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68B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68B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9831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404040"/>
                          </a:solidFill>
                          <a:latin typeface="Trebuchet MS"/>
                        </a:rPr>
                        <a:t>BA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68B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68B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404040"/>
                          </a:solidFill>
                          <a:latin typeface="Trebuchet MS"/>
                        </a:rPr>
                        <a:t>1.119</a:t>
                      </a:r>
                      <a:endParaRPr lang="pt-BR" sz="1600" b="0" i="0" u="none" strike="noStrike" dirty="0">
                        <a:solidFill>
                          <a:srgbClr val="404040"/>
                        </a:solidFill>
                        <a:latin typeface="Trebuchet M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68B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404040"/>
                          </a:solidFill>
                          <a:latin typeface="Trebuchet MS"/>
                        </a:rPr>
                        <a:t>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404040"/>
                          </a:solidFill>
                          <a:latin typeface="Trebuchet MS"/>
                        </a:rPr>
                        <a:t>5,4%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68B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404040"/>
                          </a:solidFill>
                          <a:latin typeface="Trebuchet MS"/>
                        </a:rPr>
                        <a:t>42,1%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68B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404040"/>
                          </a:solidFill>
                          <a:latin typeface="Trebuchet MS"/>
                        </a:rPr>
                        <a:t>41,1%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68B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9831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404040"/>
                          </a:solidFill>
                          <a:latin typeface="Trebuchet MS"/>
                        </a:rPr>
                        <a:t>CE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68B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68B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404040"/>
                          </a:solidFill>
                          <a:latin typeface="Trebuchet MS"/>
                        </a:rPr>
                        <a:t>510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68B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404040"/>
                          </a:solidFill>
                          <a:latin typeface="Trebuchet MS"/>
                        </a:rPr>
                        <a:t>46</a:t>
                      </a:r>
                      <a:endParaRPr lang="pt-BR" sz="1600" b="0" i="0" u="none" strike="noStrike" dirty="0">
                        <a:solidFill>
                          <a:srgbClr val="404040"/>
                        </a:solidFill>
                        <a:latin typeface="Trebuchet M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404040"/>
                          </a:solidFill>
                          <a:latin typeface="Trebuchet MS"/>
                        </a:rPr>
                        <a:t>9,2%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68B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404040"/>
                          </a:solidFill>
                          <a:latin typeface="Trebuchet MS"/>
                        </a:rPr>
                        <a:t>68,1%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68B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404040"/>
                          </a:solidFill>
                          <a:latin typeface="Trebuchet MS"/>
                        </a:rPr>
                        <a:t>76,7%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68B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831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404040"/>
                          </a:solidFill>
                          <a:latin typeface="Trebuchet MS"/>
                        </a:rPr>
                        <a:t>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68B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68B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404040"/>
                          </a:solidFill>
                          <a:latin typeface="Trebuchet MS"/>
                        </a:rPr>
                        <a:t>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68B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404040"/>
                          </a:solidFill>
                          <a:latin typeface="Trebuchet MS"/>
                        </a:rPr>
                        <a:t>5</a:t>
                      </a:r>
                      <a:endParaRPr lang="pt-BR" sz="1600" b="0" i="0" u="none" strike="noStrike" dirty="0">
                        <a:solidFill>
                          <a:srgbClr val="404040"/>
                        </a:solidFill>
                        <a:latin typeface="Trebuchet M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404040"/>
                          </a:solidFill>
                          <a:latin typeface="Trebuchet MS"/>
                        </a:rPr>
                        <a:t>4,2%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68B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404040"/>
                          </a:solidFill>
                          <a:latin typeface="Trebuchet MS"/>
                        </a:rPr>
                        <a:t>16,4%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68B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404040"/>
                          </a:solidFill>
                          <a:latin typeface="Trebuchet MS"/>
                        </a:rPr>
                        <a:t>12,8%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68B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9831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404040"/>
                          </a:solidFill>
                          <a:latin typeface="Trebuchet MS"/>
                        </a:rPr>
                        <a:t>MA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68B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68B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404040"/>
                          </a:solidFill>
                          <a:latin typeface="Trebuchet MS"/>
                        </a:rPr>
                        <a:t>360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68B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404040"/>
                          </a:solidFill>
                          <a:latin typeface="Trebuchet MS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404040"/>
                          </a:solidFill>
                          <a:latin typeface="Trebuchet MS"/>
                        </a:rPr>
                        <a:t>8,3%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68B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404040"/>
                          </a:solidFill>
                          <a:latin typeface="Trebuchet MS"/>
                        </a:rPr>
                        <a:t>59,4%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68B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404040"/>
                          </a:solidFill>
                          <a:latin typeface="Trebuchet MS"/>
                        </a:rPr>
                        <a:t>62,0%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68B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831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404040"/>
                          </a:solidFill>
                          <a:latin typeface="Trebuchet MS"/>
                        </a:rPr>
                        <a:t>MG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68B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68B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404040"/>
                          </a:solidFill>
                          <a:latin typeface="Trebuchet MS"/>
                        </a:rPr>
                        <a:t>233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68B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404040"/>
                          </a:solidFill>
                          <a:latin typeface="Trebuchet MS"/>
                        </a:rPr>
                        <a:t>17</a:t>
                      </a:r>
                      <a:endParaRPr lang="pt-BR" sz="1600" b="0" i="0" u="none" strike="noStrike" dirty="0">
                        <a:solidFill>
                          <a:srgbClr val="404040"/>
                        </a:solidFill>
                        <a:latin typeface="Trebuchet M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404040"/>
                          </a:solidFill>
                          <a:latin typeface="Trebuchet MS"/>
                        </a:rPr>
                        <a:t>6,9%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68B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404040"/>
                          </a:solidFill>
                          <a:latin typeface="Trebuchet MS"/>
                        </a:rPr>
                        <a:t>52,3%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68B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404040"/>
                          </a:solidFill>
                          <a:latin typeface="Trebuchet MS"/>
                        </a:rPr>
                        <a:t>47,9%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68B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9831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0" i="0" u="none" strike="noStrike" kern="1200" dirty="0">
                          <a:solidFill>
                            <a:srgbClr val="404040"/>
                          </a:solidFill>
                          <a:latin typeface="Trebuchet MS"/>
                          <a:ea typeface="+mn-ea"/>
                          <a:cs typeface="+mn-cs"/>
                        </a:rPr>
                        <a:t>PB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68B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68B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0" i="0" u="none" strike="noStrike" kern="1200" dirty="0">
                          <a:solidFill>
                            <a:srgbClr val="404040"/>
                          </a:solidFill>
                          <a:latin typeface="Trebuchet MS"/>
                          <a:ea typeface="+mn-ea"/>
                          <a:cs typeface="+mn-cs"/>
                        </a:rPr>
                        <a:t>250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68B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0" i="0" u="none" strike="noStrike" kern="1200" dirty="0">
                          <a:solidFill>
                            <a:srgbClr val="404040"/>
                          </a:solidFill>
                          <a:latin typeface="Trebuchet MS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0" i="0" u="none" strike="noStrike" kern="1200" dirty="0">
                          <a:solidFill>
                            <a:srgbClr val="404040"/>
                          </a:solidFill>
                          <a:latin typeface="Trebuchet MS"/>
                          <a:ea typeface="+mn-ea"/>
                          <a:cs typeface="+mn-cs"/>
                        </a:rPr>
                        <a:t>8,0%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68B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0" i="0" u="none" strike="noStrike" kern="1200" dirty="0">
                          <a:solidFill>
                            <a:srgbClr val="404040"/>
                          </a:solidFill>
                          <a:latin typeface="Trebuchet MS"/>
                          <a:ea typeface="+mn-ea"/>
                          <a:cs typeface="+mn-cs"/>
                        </a:rPr>
                        <a:t>58,7%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68B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0" i="0" u="none" strike="noStrike" kern="1200" dirty="0">
                          <a:solidFill>
                            <a:srgbClr val="404040"/>
                          </a:solidFill>
                          <a:latin typeface="Trebuchet MS"/>
                          <a:ea typeface="+mn-ea"/>
                          <a:cs typeface="+mn-cs"/>
                        </a:rPr>
                        <a:t>69,0%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68B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9831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404040"/>
                          </a:solidFill>
                          <a:latin typeface="Trebuchet MS"/>
                        </a:rPr>
                        <a:t>PE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68B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68B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404040"/>
                          </a:solidFill>
                          <a:latin typeface="Trebuchet MS"/>
                        </a:rPr>
                        <a:t>616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68B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404040"/>
                          </a:solidFill>
                          <a:latin typeface="Trebuchet MS"/>
                        </a:rPr>
                        <a:t>38</a:t>
                      </a:r>
                      <a:endParaRPr lang="pt-BR" sz="1600" b="0" i="0" u="none" strike="noStrike" dirty="0">
                        <a:solidFill>
                          <a:srgbClr val="404040"/>
                        </a:solidFill>
                        <a:latin typeface="Trebuchet M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404040"/>
                          </a:solidFill>
                          <a:latin typeface="Trebuchet MS"/>
                        </a:rPr>
                        <a:t>6,5%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68B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404040"/>
                          </a:solidFill>
                          <a:latin typeface="Trebuchet MS"/>
                        </a:rPr>
                        <a:t>61,2%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68B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404040"/>
                          </a:solidFill>
                          <a:latin typeface="Trebuchet MS"/>
                        </a:rPr>
                        <a:t>69,2%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68B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9831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404040"/>
                          </a:solidFill>
                          <a:latin typeface="Trebuchet MS"/>
                        </a:rPr>
                        <a:t>PI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68B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68B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404040"/>
                          </a:solidFill>
                          <a:latin typeface="Trebuchet MS"/>
                        </a:rPr>
                        <a:t>174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68B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404040"/>
                          </a:solidFill>
                          <a:latin typeface="Trebuchet MS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404040"/>
                          </a:solidFill>
                          <a:latin typeface="Trebuchet MS"/>
                        </a:rPr>
                        <a:t>10,3%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68B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404040"/>
                          </a:solidFill>
                          <a:latin typeface="Trebuchet MS"/>
                        </a:rPr>
                        <a:t>66,4%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68B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404040"/>
                          </a:solidFill>
                          <a:latin typeface="Trebuchet MS"/>
                        </a:rPr>
                        <a:t>84,4%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68B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831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404040"/>
                          </a:solidFill>
                          <a:latin typeface="Trebuchet MS"/>
                        </a:rPr>
                        <a:t>RN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68B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68B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404040"/>
                          </a:solidFill>
                          <a:latin typeface="Trebuchet MS"/>
                        </a:rPr>
                        <a:t>214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68B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404040"/>
                          </a:solidFill>
                          <a:latin typeface="Trebuchet MS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404040"/>
                          </a:solidFill>
                          <a:latin typeface="Trebuchet MS"/>
                        </a:rPr>
                        <a:t>9,3%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68B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404040"/>
                          </a:solidFill>
                          <a:latin typeface="Trebuchet MS"/>
                        </a:rPr>
                        <a:t>60,8%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68B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404040"/>
                          </a:solidFill>
                          <a:latin typeface="Trebuchet MS"/>
                        </a:rPr>
                        <a:t>75,0%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68B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9831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404040"/>
                          </a:solidFill>
                          <a:latin typeface="Trebuchet MS"/>
                        </a:rPr>
                        <a:t>SE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68B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68B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404040"/>
                          </a:solidFill>
                          <a:latin typeface="Trebuchet MS"/>
                        </a:rPr>
                        <a:t>214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68B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404040"/>
                          </a:solidFill>
                          <a:latin typeface="Trebuchet MS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404040"/>
                          </a:solidFill>
                          <a:latin typeface="Trebuchet MS"/>
                        </a:rPr>
                        <a:t>8,4%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68B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404040"/>
                          </a:solidFill>
                          <a:latin typeface="Trebuchet MS"/>
                        </a:rPr>
                        <a:t>69,5%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68B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404040"/>
                          </a:solidFill>
                          <a:latin typeface="Trebuchet MS"/>
                        </a:rPr>
                        <a:t>75,8%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68B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831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404040"/>
                          </a:solidFill>
                          <a:latin typeface="Trebuchet MS"/>
                        </a:rPr>
                        <a:t>RJ/SP</a:t>
                      </a:r>
                      <a:endParaRPr lang="pt-BR" sz="1600" b="0" i="0" u="none" strike="noStrike" dirty="0">
                        <a:solidFill>
                          <a:srgbClr val="404040"/>
                        </a:solidFill>
                        <a:latin typeface="Trebuchet M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68B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68B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404040"/>
                          </a:solidFill>
                          <a:latin typeface="Trebuchet MS"/>
                        </a:rPr>
                        <a:t>02</a:t>
                      </a:r>
                      <a:endParaRPr lang="pt-BR" sz="1600" b="0" i="0" u="none" strike="noStrike" dirty="0">
                        <a:solidFill>
                          <a:srgbClr val="404040"/>
                        </a:solidFill>
                        <a:latin typeface="Trebuchet M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68B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404040"/>
                          </a:solidFill>
                          <a:latin typeface="Trebuchet MS"/>
                        </a:rPr>
                        <a:t>02</a:t>
                      </a:r>
                      <a:endParaRPr lang="pt-BR" sz="1600" b="0" i="0" u="none" strike="noStrike" dirty="0">
                        <a:solidFill>
                          <a:srgbClr val="404040"/>
                        </a:solidFill>
                        <a:latin typeface="Trebuchet M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404040"/>
                          </a:solidFill>
                          <a:latin typeface="Trebuchet MS"/>
                        </a:rPr>
                        <a:t>-</a:t>
                      </a:r>
                      <a:endParaRPr lang="pt-BR" sz="1600" b="0" i="0" u="none" strike="noStrike" dirty="0">
                        <a:solidFill>
                          <a:srgbClr val="404040"/>
                        </a:solidFill>
                        <a:latin typeface="Trebuchet M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68B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404040"/>
                          </a:solidFill>
                          <a:latin typeface="Trebuchet MS"/>
                        </a:rPr>
                        <a:t>-</a:t>
                      </a:r>
                      <a:endParaRPr lang="pt-BR" sz="1600" b="0" i="0" u="none" strike="noStrike" dirty="0">
                        <a:solidFill>
                          <a:srgbClr val="404040"/>
                        </a:solidFill>
                        <a:latin typeface="Trebuchet M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68B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404040"/>
                          </a:solidFill>
                          <a:latin typeface="Trebuchet MS"/>
                        </a:rPr>
                        <a:t>-</a:t>
                      </a:r>
                      <a:endParaRPr lang="pt-BR" sz="1600" b="0" i="0" u="none" strike="noStrike" dirty="0">
                        <a:solidFill>
                          <a:srgbClr val="404040"/>
                        </a:solidFill>
                        <a:latin typeface="Trebuchet M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68B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9831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latin typeface="Trebuchet MS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68B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68B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68B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chemeClr val="bg1"/>
                          </a:solidFill>
                          <a:latin typeface="Trebuchet MS"/>
                        </a:rPr>
                        <a:t>3.990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latin typeface="Trebuchet M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68B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68B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chemeClr val="bg1"/>
                          </a:solidFill>
                          <a:latin typeface="Trebuchet MS"/>
                        </a:rPr>
                        <a:t>289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latin typeface="Trebuchet M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68B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latin typeface="Trebuchet MS"/>
                        </a:rPr>
                        <a:t>7,2%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68B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68B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latin typeface="Trebuchet MS"/>
                        </a:rPr>
                        <a:t>55,5%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68B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68B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latin typeface="Trebuchet MS"/>
                        </a:rPr>
                        <a:t>55,7%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68B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68B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</a:tr>
            </a:tbl>
          </a:graphicData>
        </a:graphic>
      </p:graphicFrame>
      <p:sp>
        <p:nvSpPr>
          <p:cNvPr id="8" name="CaixaDeTexto 10"/>
          <p:cNvSpPr txBox="1">
            <a:spLocks noChangeArrowheads="1"/>
          </p:cNvSpPr>
          <p:nvPr/>
        </p:nvSpPr>
        <p:spPr bwMode="auto">
          <a:xfrm>
            <a:off x="827584" y="5569495"/>
            <a:ext cx="67691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dirty="0">
                <a:latin typeface="Trebuchet MS" pitchFamily="34" charset="0"/>
              </a:rPr>
              <a:t>Posição: Dez/2014.</a:t>
            </a:r>
          </a:p>
        </p:txBody>
      </p:sp>
      <p:sp>
        <p:nvSpPr>
          <p:cNvPr id="15" name="CaixaDeTexto 10"/>
          <p:cNvSpPr txBox="1">
            <a:spLocks noChangeArrowheads="1"/>
          </p:cNvSpPr>
          <p:nvPr/>
        </p:nvSpPr>
        <p:spPr bwMode="auto">
          <a:xfrm>
            <a:off x="827236" y="5805264"/>
            <a:ext cx="67691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100" b="1" dirty="0">
                <a:latin typeface="Trebuchet MS" pitchFamily="34" charset="0"/>
              </a:rPr>
              <a:t>(*)Inclusive </a:t>
            </a:r>
            <a:r>
              <a:rPr lang="pt-BR" sz="1100" b="1" dirty="0" smtClean="0">
                <a:latin typeface="Trebuchet MS" pitchFamily="34" charset="0"/>
              </a:rPr>
              <a:t>financiamentos </a:t>
            </a:r>
            <a:r>
              <a:rPr lang="pt-BR" sz="1100" b="1" dirty="0">
                <a:latin typeface="Trebuchet MS" pitchFamily="34" charset="0"/>
              </a:rPr>
              <a:t>rurais e agroindústrias</a:t>
            </a:r>
          </a:p>
          <a:p>
            <a:r>
              <a:rPr lang="pt-BR" sz="1100" b="1" dirty="0">
                <a:latin typeface="Trebuchet MS" pitchFamily="34" charset="0"/>
              </a:rPr>
              <a:t>(*)Exclusive habitação e infraestrutura</a:t>
            </a:r>
            <a:endParaRPr lang="pt-BR" sz="1100" dirty="0">
              <a:latin typeface="Trebuchet MS" pitchFamily="34" charset="0"/>
            </a:endParaRPr>
          </a:p>
        </p:txBody>
      </p:sp>
      <p:sp>
        <p:nvSpPr>
          <p:cNvPr id="9" name="CaixaDeTexto 6"/>
          <p:cNvSpPr txBox="1">
            <a:spLocks noChangeArrowheads="1"/>
          </p:cNvSpPr>
          <p:nvPr/>
        </p:nvSpPr>
        <p:spPr bwMode="auto">
          <a:xfrm>
            <a:off x="539750" y="188640"/>
            <a:ext cx="82807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7A1022"/>
                </a:solidFill>
                <a:latin typeface="Trebuchet MS" pitchFamily="34" charset="0"/>
              </a:rPr>
              <a:t>BNB – Gestão </a:t>
            </a:r>
            <a:r>
              <a:rPr lang="pt-BR" sz="2800" b="1" dirty="0" smtClean="0">
                <a:solidFill>
                  <a:srgbClr val="E46E0A"/>
                </a:solidFill>
                <a:latin typeface="Trebuchet MS" pitchFamily="34" charset="0"/>
              </a:rPr>
              <a:t>EFETIVA</a:t>
            </a:r>
            <a:r>
              <a:rPr lang="pt-BR" sz="2400" b="1" dirty="0" smtClean="0">
                <a:solidFill>
                  <a:srgbClr val="7A1022"/>
                </a:solidFill>
                <a:latin typeface="Trebuchet MS" pitchFamily="34" charset="0"/>
              </a:rPr>
              <a:t> do FNE</a:t>
            </a:r>
            <a:endParaRPr lang="pt-BR" sz="2400" b="1" dirty="0">
              <a:solidFill>
                <a:srgbClr val="7A1022"/>
              </a:solidFill>
              <a:latin typeface="Trebuchet MS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0" y="6453336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99C6289-A88C-4CEA-A975-4C5B61754096}" type="slidenum">
              <a:rPr lang="pt-BR" smtClean="0"/>
              <a:pPr/>
              <a:t>12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5" descr="Linha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620688"/>
            <a:ext cx="3544887" cy="3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C:\Users\f166197\Desktop\Imagens\IMG_01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813" y="1052736"/>
            <a:ext cx="5616575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tângulo 12"/>
          <p:cNvSpPr/>
          <p:nvPr/>
        </p:nvSpPr>
        <p:spPr>
          <a:xfrm>
            <a:off x="1547813" y="4221386"/>
            <a:ext cx="5616575" cy="1800225"/>
          </a:xfrm>
          <a:prstGeom prst="rect">
            <a:avLst/>
          </a:prstGeom>
          <a:solidFill>
            <a:srgbClr val="7A10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200" dirty="0">
                <a:latin typeface="Trebuchet MS" pitchFamily="34" charset="0"/>
              </a:rPr>
              <a:t>Estima-se que os empregos gerados pelas contratações do FNE</a:t>
            </a:r>
            <a:r>
              <a:rPr lang="pt-BR" sz="2200" dirty="0" smtClean="0">
                <a:latin typeface="Trebuchet MS" pitchFamily="34" charset="0"/>
              </a:rPr>
              <a:t>, </a:t>
            </a:r>
            <a:r>
              <a:rPr lang="pt-BR" sz="2200" dirty="0">
                <a:latin typeface="Trebuchet MS" pitchFamily="34" charset="0"/>
              </a:rPr>
              <a:t>dentro da Região Nordeste, representem </a:t>
            </a:r>
            <a:r>
              <a:rPr lang="pt-BR" sz="2200" b="1" dirty="0">
                <a:latin typeface="Trebuchet MS" pitchFamily="34" charset="0"/>
              </a:rPr>
              <a:t>34%</a:t>
            </a:r>
            <a:r>
              <a:rPr lang="pt-BR" sz="2200" dirty="0">
                <a:latin typeface="Trebuchet MS" pitchFamily="34" charset="0"/>
              </a:rPr>
              <a:t> dos empregos formais gerados no período, informados pelo </a:t>
            </a:r>
            <a:r>
              <a:rPr lang="pt-BR" sz="2200" dirty="0" smtClean="0">
                <a:latin typeface="Trebuchet MS" pitchFamily="34" charset="0"/>
              </a:rPr>
              <a:t>CAGED, no período de 2000 a 2008</a:t>
            </a:r>
            <a:r>
              <a:rPr lang="pt-BR" sz="2200" b="1" dirty="0" smtClean="0">
                <a:latin typeface="Trebuchet MS" pitchFamily="34" charset="0"/>
                <a:ea typeface="Kozuka Gothic Pr6N M" pitchFamily="34" charset="-128"/>
              </a:rPr>
              <a:t>.</a:t>
            </a:r>
            <a:endParaRPr lang="pt-BR" sz="2200" b="1" dirty="0">
              <a:latin typeface="Trebuchet MS" pitchFamily="34" charset="0"/>
              <a:ea typeface="Kozuka Gothic Pr6N M" pitchFamily="34" charset="-128"/>
            </a:endParaRPr>
          </a:p>
        </p:txBody>
      </p:sp>
      <p:sp>
        <p:nvSpPr>
          <p:cNvPr id="14" name="Retângulo 5"/>
          <p:cNvSpPr>
            <a:spLocks noChangeArrowheads="1"/>
          </p:cNvSpPr>
          <p:nvPr/>
        </p:nvSpPr>
        <p:spPr bwMode="auto">
          <a:xfrm>
            <a:off x="1547489" y="6073551"/>
            <a:ext cx="79930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dirty="0">
                <a:latin typeface="Trebuchet MS" pitchFamily="34" charset="0"/>
              </a:rPr>
              <a:t>Fonte: ETENE – BNB / Ano: 2014.</a:t>
            </a:r>
            <a:endParaRPr lang="pt-BR" sz="1400" dirty="0">
              <a:latin typeface="Trebuchet MS" pitchFamily="34" charset="0"/>
              <a:ea typeface="Kozuka Gothic Pr6N M" pitchFamily="34" charset="-128"/>
            </a:endParaRPr>
          </a:p>
        </p:txBody>
      </p:sp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539750" y="188640"/>
            <a:ext cx="82807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7A1022"/>
                </a:solidFill>
                <a:latin typeface="Trebuchet MS" pitchFamily="34" charset="0"/>
              </a:rPr>
              <a:t>BNB – Gestão </a:t>
            </a:r>
            <a:r>
              <a:rPr lang="pt-BR" sz="2800" b="1" dirty="0" smtClean="0">
                <a:solidFill>
                  <a:srgbClr val="E46E0A"/>
                </a:solidFill>
                <a:latin typeface="Trebuchet MS" pitchFamily="34" charset="0"/>
              </a:rPr>
              <a:t>EFETIVA</a:t>
            </a:r>
            <a:r>
              <a:rPr lang="pt-BR" sz="2400" b="1" dirty="0" smtClean="0">
                <a:solidFill>
                  <a:srgbClr val="7A1022"/>
                </a:solidFill>
                <a:latin typeface="Trebuchet MS" pitchFamily="34" charset="0"/>
              </a:rPr>
              <a:t> do FNE</a:t>
            </a:r>
            <a:endParaRPr lang="pt-BR" sz="2400" b="1" dirty="0">
              <a:solidFill>
                <a:srgbClr val="7A1022"/>
              </a:solidFill>
              <a:latin typeface="Trebuchet MS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0" y="6453336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99C6289-A88C-4CEA-A975-4C5B61754096}" type="slidenum">
              <a:rPr lang="pt-BR" smtClean="0"/>
              <a:pPr/>
              <a:t>13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296144" y="1484784"/>
            <a:ext cx="64442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indent="-363538" algn="ctr">
              <a:spcBef>
                <a:spcPts val="600"/>
              </a:spcBef>
            </a:pPr>
            <a:r>
              <a:rPr lang="pt-BR" sz="1600" b="1" dirty="0" smtClean="0">
                <a:latin typeface="Trebuchet MS" pitchFamily="34" charset="0"/>
              </a:rPr>
              <a:t>Taxa de crescimento do Emprego (%) – Período de 2000-2008</a:t>
            </a:r>
          </a:p>
        </p:txBody>
      </p:sp>
      <p:graphicFrame>
        <p:nvGraphicFramePr>
          <p:cNvPr id="4" name="Gráfico 3"/>
          <p:cNvGraphicFramePr/>
          <p:nvPr/>
        </p:nvGraphicFramePr>
        <p:xfrm>
          <a:off x="1080120" y="1988840"/>
          <a:ext cx="6632059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tângulo 4"/>
          <p:cNvSpPr/>
          <p:nvPr/>
        </p:nvSpPr>
        <p:spPr>
          <a:xfrm>
            <a:off x="1475656" y="5858108"/>
            <a:ext cx="57934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 smtClean="0">
                <a:latin typeface="Trebuchet MS" pitchFamily="34" charset="0"/>
                <a:ea typeface="Calibri"/>
                <a:cs typeface="Calibri"/>
              </a:rPr>
              <a:t>Fonte: </a:t>
            </a:r>
            <a:r>
              <a:rPr lang="pt-BR" sz="1400" dirty="0" smtClean="0">
                <a:latin typeface="Trebuchet MS" pitchFamily="34" charset="0"/>
                <a:ea typeface="Calibri"/>
                <a:cs typeface="Times New Roman"/>
              </a:rPr>
              <a:t>Soares, 2014 conforme</a:t>
            </a:r>
            <a:r>
              <a:rPr lang="pt-BR" sz="1400" dirty="0" smtClean="0">
                <a:latin typeface="Trebuchet MS" pitchFamily="34" charset="0"/>
                <a:ea typeface="Calibri"/>
                <a:cs typeface="Calibri"/>
              </a:rPr>
              <a:t> MTE/RAIS</a:t>
            </a:r>
          </a:p>
          <a:p>
            <a:r>
              <a:rPr lang="pt-BR" sz="1400" dirty="0" smtClean="0">
                <a:latin typeface="Trebuchet MS" pitchFamily="34" charset="0"/>
                <a:hlinkClick r:id="rId4"/>
              </a:rPr>
              <a:t>http://www.bnb.gov.br/projwebren/Exec/livroPDF.</a:t>
            </a:r>
            <a:r>
              <a:rPr lang="pt-BR" sz="1400" dirty="0" err="1" smtClean="0">
                <a:latin typeface="Trebuchet MS" pitchFamily="34" charset="0"/>
                <a:hlinkClick r:id="rId4"/>
              </a:rPr>
              <a:t>aspx</a:t>
            </a:r>
            <a:r>
              <a:rPr lang="pt-BR" sz="1400" dirty="0" smtClean="0">
                <a:latin typeface="Trebuchet MS" pitchFamily="34" charset="0"/>
                <a:hlinkClick r:id="rId4"/>
              </a:rPr>
              <a:t>?</a:t>
            </a:r>
            <a:r>
              <a:rPr lang="pt-BR" sz="1400" dirty="0" err="1" smtClean="0">
                <a:latin typeface="Trebuchet MS" pitchFamily="34" charset="0"/>
                <a:hlinkClick r:id="rId4"/>
              </a:rPr>
              <a:t>cd_livro</a:t>
            </a:r>
            <a:r>
              <a:rPr lang="pt-BR" sz="1400" dirty="0" smtClean="0">
                <a:latin typeface="Trebuchet MS" pitchFamily="34" charset="0"/>
                <a:hlinkClick r:id="rId4"/>
              </a:rPr>
              <a:t>=250</a:t>
            </a:r>
            <a:r>
              <a:rPr lang="pt-BR" sz="1400" dirty="0" smtClean="0">
                <a:latin typeface="Trebuchet MS" pitchFamily="34" charset="0"/>
              </a:rPr>
              <a:t> </a:t>
            </a:r>
            <a:endParaRPr lang="pt-BR" sz="1400" dirty="0">
              <a:latin typeface="Trebuchet MS" pitchFamily="34" charset="0"/>
            </a:endParaRPr>
          </a:p>
        </p:txBody>
      </p:sp>
      <p:sp>
        <p:nvSpPr>
          <p:cNvPr id="6" name="Retângulo 4"/>
          <p:cNvSpPr>
            <a:spLocks noChangeArrowheads="1"/>
          </p:cNvSpPr>
          <p:nvPr/>
        </p:nvSpPr>
        <p:spPr bwMode="auto">
          <a:xfrm>
            <a:off x="539552" y="692696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000" b="1" dirty="0" smtClean="0">
                <a:solidFill>
                  <a:srgbClr val="646464"/>
                </a:solidFill>
                <a:latin typeface="Trebuchet MS" pitchFamily="34" charset="0"/>
                <a:ea typeface="Kozuka Gothic Pr6N M" pitchFamily="34" charset="-128"/>
              </a:rPr>
              <a:t>Empregos</a:t>
            </a:r>
          </a:p>
        </p:txBody>
      </p:sp>
      <p:pic>
        <p:nvPicPr>
          <p:cNvPr id="7" name="Imagem 5" descr="Linha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188" y="620688"/>
            <a:ext cx="3544887" cy="3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6"/>
          <p:cNvSpPr txBox="1">
            <a:spLocks noChangeArrowheads="1"/>
          </p:cNvSpPr>
          <p:nvPr/>
        </p:nvSpPr>
        <p:spPr bwMode="auto">
          <a:xfrm>
            <a:off x="539750" y="188640"/>
            <a:ext cx="82807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7A1022"/>
                </a:solidFill>
                <a:latin typeface="Trebuchet MS" pitchFamily="34" charset="0"/>
              </a:rPr>
              <a:t>BNB – Gestão </a:t>
            </a:r>
            <a:r>
              <a:rPr lang="pt-BR" sz="2800" b="1" dirty="0" smtClean="0">
                <a:solidFill>
                  <a:srgbClr val="E46E0A"/>
                </a:solidFill>
                <a:latin typeface="Trebuchet MS" pitchFamily="34" charset="0"/>
              </a:rPr>
              <a:t>EFETIVA</a:t>
            </a:r>
            <a:r>
              <a:rPr lang="pt-BR" sz="2400" b="1" dirty="0" smtClean="0">
                <a:solidFill>
                  <a:srgbClr val="7A1022"/>
                </a:solidFill>
                <a:latin typeface="Trebuchet MS" pitchFamily="34" charset="0"/>
              </a:rPr>
              <a:t> do FNE</a:t>
            </a:r>
            <a:endParaRPr lang="pt-BR" sz="2400" b="1" dirty="0">
              <a:solidFill>
                <a:srgbClr val="7A1022"/>
              </a:solidFill>
              <a:latin typeface="Trebuchet MS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0" y="6453336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99C6289-A88C-4CEA-A975-4C5B61754096}" type="slidenum">
              <a:rPr lang="pt-BR" smtClean="0"/>
              <a:pPr/>
              <a:t>14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tângulo 4"/>
          <p:cNvSpPr>
            <a:spLocks noChangeArrowheads="1"/>
          </p:cNvSpPr>
          <p:nvPr/>
        </p:nvSpPr>
        <p:spPr bwMode="auto">
          <a:xfrm>
            <a:off x="251520" y="1268760"/>
            <a:ext cx="8892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1600" b="1" dirty="0" smtClean="0">
                <a:latin typeface="Trebuchet MS" pitchFamily="34" charset="0"/>
              </a:rPr>
              <a:t>Impacto no Crescimento no Estoque de Emprego, segundo os Setores Econômicos</a:t>
            </a:r>
            <a:endParaRPr lang="pt-BR" sz="2200" dirty="0" smtClean="0">
              <a:latin typeface="Trebuchet MS" pitchFamily="34" charset="0"/>
            </a:endParaRPr>
          </a:p>
        </p:txBody>
      </p:sp>
      <p:graphicFrame>
        <p:nvGraphicFramePr>
          <p:cNvPr id="3" name="Gráfico 2"/>
          <p:cNvGraphicFramePr/>
          <p:nvPr/>
        </p:nvGraphicFramePr>
        <p:xfrm>
          <a:off x="899592" y="1772816"/>
          <a:ext cx="7737959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tângulo 4"/>
          <p:cNvSpPr>
            <a:spLocks noChangeArrowheads="1"/>
          </p:cNvSpPr>
          <p:nvPr/>
        </p:nvSpPr>
        <p:spPr bwMode="auto">
          <a:xfrm>
            <a:off x="539552" y="692696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000" b="1" dirty="0" smtClean="0">
                <a:solidFill>
                  <a:srgbClr val="646464"/>
                </a:solidFill>
                <a:latin typeface="Trebuchet MS" pitchFamily="34" charset="0"/>
                <a:ea typeface="Kozuka Gothic Pr6N M" pitchFamily="34" charset="-128"/>
              </a:rPr>
              <a:t>Empregos</a:t>
            </a:r>
          </a:p>
        </p:txBody>
      </p:sp>
      <p:pic>
        <p:nvPicPr>
          <p:cNvPr id="7" name="Imagem 5" descr="Linha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620688"/>
            <a:ext cx="3544887" cy="3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6"/>
          <p:cNvSpPr txBox="1">
            <a:spLocks noChangeArrowheads="1"/>
          </p:cNvSpPr>
          <p:nvPr/>
        </p:nvSpPr>
        <p:spPr bwMode="auto">
          <a:xfrm>
            <a:off x="539750" y="188640"/>
            <a:ext cx="82807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7A1022"/>
                </a:solidFill>
                <a:latin typeface="Trebuchet MS" pitchFamily="34" charset="0"/>
              </a:rPr>
              <a:t>BNB – Gestão </a:t>
            </a:r>
            <a:r>
              <a:rPr lang="pt-BR" sz="2800" b="1" dirty="0" smtClean="0">
                <a:solidFill>
                  <a:srgbClr val="E46E0A"/>
                </a:solidFill>
                <a:latin typeface="Trebuchet MS" pitchFamily="34" charset="0"/>
              </a:rPr>
              <a:t>EFETIVA</a:t>
            </a:r>
            <a:r>
              <a:rPr lang="pt-BR" sz="2400" b="1" dirty="0" smtClean="0">
                <a:solidFill>
                  <a:srgbClr val="7A1022"/>
                </a:solidFill>
                <a:latin typeface="Trebuchet MS" pitchFamily="34" charset="0"/>
              </a:rPr>
              <a:t> do FNE</a:t>
            </a:r>
            <a:endParaRPr lang="pt-BR" sz="2400" b="1" dirty="0">
              <a:solidFill>
                <a:srgbClr val="7A1022"/>
              </a:solidFill>
              <a:latin typeface="Trebuchet MS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971600" y="5949280"/>
            <a:ext cx="57934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 smtClean="0">
                <a:latin typeface="Trebuchet MS" pitchFamily="34" charset="0"/>
                <a:ea typeface="Calibri"/>
                <a:cs typeface="Calibri"/>
              </a:rPr>
              <a:t>Fonte: </a:t>
            </a:r>
            <a:r>
              <a:rPr lang="pt-BR" sz="1400" dirty="0" smtClean="0">
                <a:latin typeface="Trebuchet MS" pitchFamily="34" charset="0"/>
                <a:ea typeface="Calibri"/>
                <a:cs typeface="Times New Roman"/>
              </a:rPr>
              <a:t>Soares, 2014 conforme</a:t>
            </a:r>
            <a:r>
              <a:rPr lang="pt-BR" sz="1400" dirty="0" smtClean="0">
                <a:latin typeface="Trebuchet MS" pitchFamily="34" charset="0"/>
                <a:ea typeface="Calibri"/>
                <a:cs typeface="Calibri"/>
              </a:rPr>
              <a:t> MTE/RAIS</a:t>
            </a:r>
          </a:p>
          <a:p>
            <a:r>
              <a:rPr lang="pt-BR" sz="1400" dirty="0" smtClean="0">
                <a:latin typeface="Trebuchet MS" pitchFamily="34" charset="0"/>
                <a:hlinkClick r:id="rId5"/>
              </a:rPr>
              <a:t>http://www.bnb.gov.br/projwebren/Exec/livroPDF.</a:t>
            </a:r>
            <a:r>
              <a:rPr lang="pt-BR" sz="1400" dirty="0" err="1" smtClean="0">
                <a:latin typeface="Trebuchet MS" pitchFamily="34" charset="0"/>
                <a:hlinkClick r:id="rId5"/>
              </a:rPr>
              <a:t>aspx</a:t>
            </a:r>
            <a:r>
              <a:rPr lang="pt-BR" sz="1400" dirty="0" smtClean="0">
                <a:latin typeface="Trebuchet MS" pitchFamily="34" charset="0"/>
                <a:hlinkClick r:id="rId5"/>
              </a:rPr>
              <a:t>?</a:t>
            </a:r>
            <a:r>
              <a:rPr lang="pt-BR" sz="1400" dirty="0" err="1" smtClean="0">
                <a:latin typeface="Trebuchet MS" pitchFamily="34" charset="0"/>
                <a:hlinkClick r:id="rId5"/>
              </a:rPr>
              <a:t>cd_livro</a:t>
            </a:r>
            <a:r>
              <a:rPr lang="pt-BR" sz="1400" dirty="0" smtClean="0">
                <a:latin typeface="Trebuchet MS" pitchFamily="34" charset="0"/>
                <a:hlinkClick r:id="rId5"/>
              </a:rPr>
              <a:t>=250</a:t>
            </a:r>
            <a:r>
              <a:rPr lang="pt-BR" sz="1400" dirty="0" smtClean="0">
                <a:latin typeface="Trebuchet MS" pitchFamily="34" charset="0"/>
              </a:rPr>
              <a:t> </a:t>
            </a:r>
            <a:endParaRPr lang="pt-BR" sz="1400" dirty="0">
              <a:latin typeface="Trebuchet MS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0" y="6453336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99C6289-A88C-4CEA-A975-4C5B61754096}" type="slidenum">
              <a:rPr lang="pt-BR" smtClean="0"/>
              <a:pPr/>
              <a:t>15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259632" y="2329716"/>
          <a:ext cx="6768752" cy="286495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22048"/>
                <a:gridCol w="2628572"/>
                <a:gridCol w="2318132"/>
              </a:tblGrid>
              <a:tr h="640033">
                <a:tc gridSpan="2"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1442" marR="91442" marT="45717" marB="45717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MASSA SALARIAL (p.p)</a:t>
                      </a:r>
                      <a:endParaRPr lang="pt-BR" sz="1800" b="1" dirty="0"/>
                    </a:p>
                  </a:txBody>
                  <a:tcPr marL="91442" marR="91442" marT="45717" marB="45717" anchor="ctr">
                    <a:solidFill>
                      <a:srgbClr val="7A1022"/>
                    </a:solidFill>
                  </a:tcPr>
                </a:tc>
              </a:tr>
              <a:tr h="3708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0" dirty="0" smtClean="0"/>
                    </a:p>
                  </a:txBody>
                  <a:tcPr marL="91442" marR="91442"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 smtClean="0"/>
                        <a:t>FNE</a:t>
                      </a:r>
                      <a:r>
                        <a:rPr lang="pt-BR" sz="1800" b="0" baseline="0" dirty="0" smtClean="0"/>
                        <a:t> GERAL</a:t>
                      </a:r>
                      <a:endParaRPr lang="pt-BR" sz="1800" b="0" dirty="0" smtClean="0"/>
                    </a:p>
                  </a:txBody>
                  <a:tcPr marL="91442" marR="91442" marT="45717" marB="45717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0" dirty="0" smtClean="0"/>
                        <a:t>45,20</a:t>
                      </a:r>
                      <a:endParaRPr lang="pt-BR" sz="1800" b="0" dirty="0"/>
                    </a:p>
                  </a:txBody>
                  <a:tcPr marL="91442" marR="91442" marT="45717" marB="45717"/>
                </a:tc>
              </a:tr>
              <a:tr h="370813">
                <a:tc rowSpan="3">
                  <a:txBody>
                    <a:bodyPr/>
                    <a:lstStyle/>
                    <a:p>
                      <a:pPr algn="ctr"/>
                      <a:r>
                        <a:rPr lang="pt-BR" sz="1800" b="0" dirty="0" smtClean="0"/>
                        <a:t>SETOR</a:t>
                      </a:r>
                      <a:endParaRPr lang="pt-BR" sz="1800" b="0" dirty="0"/>
                    </a:p>
                  </a:txBody>
                  <a:tcPr marL="91442" marR="91442" marT="45717" marB="45717" anchor="ctr"/>
                </a:tc>
                <a:tc>
                  <a:txBody>
                    <a:bodyPr/>
                    <a:lstStyle/>
                    <a:p>
                      <a:r>
                        <a:rPr lang="pt-BR" sz="1800" b="0" dirty="0" smtClean="0"/>
                        <a:t>INDÚSTRIA</a:t>
                      </a:r>
                      <a:endParaRPr lang="pt-BR" sz="1800" b="0" dirty="0"/>
                    </a:p>
                  </a:txBody>
                  <a:tcPr marL="91442" marR="91442" marT="45717" marB="45717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0" dirty="0" smtClean="0"/>
                        <a:t>73,83</a:t>
                      </a:r>
                      <a:endParaRPr lang="pt-BR" sz="1800" b="0" dirty="0"/>
                    </a:p>
                  </a:txBody>
                  <a:tcPr marL="91442" marR="91442" marT="45717" marB="45717"/>
                </a:tc>
              </a:tr>
              <a:tr h="370813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0" dirty="0" smtClean="0"/>
                        <a:t>COMÉRCIO</a:t>
                      </a:r>
                      <a:endParaRPr lang="pt-BR" sz="1800" b="0" dirty="0"/>
                    </a:p>
                  </a:txBody>
                  <a:tcPr marL="91442" marR="91442" marT="45717" marB="45717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0" dirty="0" smtClean="0"/>
                        <a:t>22,17</a:t>
                      </a:r>
                      <a:endParaRPr lang="pt-BR" sz="1800" b="0" dirty="0"/>
                    </a:p>
                  </a:txBody>
                  <a:tcPr marL="91442" marR="91442" marT="45717" marB="45717"/>
                </a:tc>
              </a:tr>
              <a:tr h="370813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0" dirty="0" smtClean="0"/>
                        <a:t>SERVIÇOS</a:t>
                      </a:r>
                      <a:endParaRPr lang="pt-BR" sz="1800" b="0" dirty="0"/>
                    </a:p>
                  </a:txBody>
                  <a:tcPr marL="91442" marR="91442" marT="45717" marB="45717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0" dirty="0" smtClean="0"/>
                        <a:t>51,97</a:t>
                      </a:r>
                      <a:endParaRPr lang="pt-BR" sz="1800" b="0" dirty="0"/>
                    </a:p>
                  </a:txBody>
                  <a:tcPr marL="91442" marR="91442" marT="45717" marB="45717"/>
                </a:tc>
              </a:tr>
              <a:tr h="370813">
                <a:tc rowSpan="2">
                  <a:txBody>
                    <a:bodyPr/>
                    <a:lstStyle/>
                    <a:p>
                      <a:pPr algn="ctr"/>
                      <a:r>
                        <a:rPr lang="pt-BR" sz="1800" b="0" dirty="0" smtClean="0"/>
                        <a:t>REGIÃO</a:t>
                      </a:r>
                      <a:endParaRPr lang="pt-BR" sz="1800" b="0" dirty="0"/>
                    </a:p>
                  </a:txBody>
                  <a:tcPr marL="91442" marR="91442" marT="45717" marB="45717" anchor="ctr"/>
                </a:tc>
                <a:tc>
                  <a:txBody>
                    <a:bodyPr/>
                    <a:lstStyle/>
                    <a:p>
                      <a:r>
                        <a:rPr lang="pt-BR" sz="1800" b="0" dirty="0" smtClean="0"/>
                        <a:t>SEMIÁRIDO</a:t>
                      </a:r>
                      <a:endParaRPr lang="pt-BR" sz="1800" b="0" dirty="0"/>
                    </a:p>
                  </a:txBody>
                  <a:tcPr marL="91442" marR="91442" marT="45717" marB="45717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0" dirty="0" smtClean="0"/>
                        <a:t>31,04</a:t>
                      </a:r>
                      <a:endParaRPr lang="pt-BR" sz="1800" b="0" dirty="0"/>
                    </a:p>
                  </a:txBody>
                  <a:tcPr marL="91442" marR="91442" marT="45717" marB="45717"/>
                </a:tc>
              </a:tr>
              <a:tr h="370813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0" dirty="0" smtClean="0"/>
                        <a:t>FORA SEMIÁRIDO</a:t>
                      </a:r>
                      <a:endParaRPr lang="pt-BR" sz="1800" b="0" dirty="0"/>
                    </a:p>
                  </a:txBody>
                  <a:tcPr marL="91442" marR="91442" marT="45717" marB="45717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0" dirty="0" smtClean="0"/>
                        <a:t>50,19</a:t>
                      </a:r>
                      <a:endParaRPr lang="pt-BR" sz="1800" b="0" dirty="0"/>
                    </a:p>
                  </a:txBody>
                  <a:tcPr marL="91442" marR="91442" marT="45717" marB="45717"/>
                </a:tc>
              </a:tr>
            </a:tbl>
          </a:graphicData>
        </a:graphic>
      </p:graphicFrame>
      <p:pic>
        <p:nvPicPr>
          <p:cNvPr id="6" name="Imagem 5" descr="Linha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620688"/>
            <a:ext cx="3544887" cy="3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7"/>
          <p:cNvSpPr/>
          <p:nvPr/>
        </p:nvSpPr>
        <p:spPr>
          <a:xfrm>
            <a:off x="1259632" y="5426060"/>
            <a:ext cx="57934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 smtClean="0">
                <a:latin typeface="Trebuchet MS" pitchFamily="34" charset="0"/>
                <a:ea typeface="Calibri"/>
                <a:cs typeface="Calibri"/>
              </a:rPr>
              <a:t>Fonte: </a:t>
            </a:r>
            <a:r>
              <a:rPr lang="pt-BR" sz="1400" dirty="0" smtClean="0">
                <a:latin typeface="Trebuchet MS" pitchFamily="34" charset="0"/>
                <a:ea typeface="Calibri"/>
                <a:cs typeface="Times New Roman"/>
              </a:rPr>
              <a:t>Soares, 2014 conforme</a:t>
            </a:r>
            <a:r>
              <a:rPr lang="pt-BR" sz="1400" dirty="0" smtClean="0">
                <a:latin typeface="Trebuchet MS" pitchFamily="34" charset="0"/>
                <a:ea typeface="Calibri"/>
                <a:cs typeface="Calibri"/>
              </a:rPr>
              <a:t> MTE/RAIS</a:t>
            </a:r>
          </a:p>
          <a:p>
            <a:r>
              <a:rPr lang="pt-BR" sz="1400" dirty="0" smtClean="0">
                <a:latin typeface="Trebuchet MS" pitchFamily="34" charset="0"/>
                <a:hlinkClick r:id="rId3"/>
              </a:rPr>
              <a:t>http://www.bnb.gov.br/projwebren/Exec/livroPDF.</a:t>
            </a:r>
            <a:r>
              <a:rPr lang="pt-BR" sz="1400" dirty="0" err="1" smtClean="0">
                <a:latin typeface="Trebuchet MS" pitchFamily="34" charset="0"/>
                <a:hlinkClick r:id="rId3"/>
              </a:rPr>
              <a:t>aspx</a:t>
            </a:r>
            <a:r>
              <a:rPr lang="pt-BR" sz="1400" dirty="0" smtClean="0">
                <a:latin typeface="Trebuchet MS" pitchFamily="34" charset="0"/>
                <a:hlinkClick r:id="rId3"/>
              </a:rPr>
              <a:t>?</a:t>
            </a:r>
            <a:r>
              <a:rPr lang="pt-BR" sz="1400" dirty="0" err="1" smtClean="0">
                <a:latin typeface="Trebuchet MS" pitchFamily="34" charset="0"/>
                <a:hlinkClick r:id="rId3"/>
              </a:rPr>
              <a:t>cd_livro</a:t>
            </a:r>
            <a:r>
              <a:rPr lang="pt-BR" sz="1400" dirty="0" smtClean="0">
                <a:latin typeface="Trebuchet MS" pitchFamily="34" charset="0"/>
                <a:hlinkClick r:id="rId3"/>
              </a:rPr>
              <a:t>=250</a:t>
            </a:r>
            <a:r>
              <a:rPr lang="pt-BR" sz="1400" dirty="0" smtClean="0">
                <a:latin typeface="Trebuchet MS" pitchFamily="34" charset="0"/>
              </a:rPr>
              <a:t> </a:t>
            </a:r>
            <a:endParaRPr lang="pt-BR" sz="1400" dirty="0">
              <a:latin typeface="Trebuchet MS" pitchFamily="34" charset="0"/>
            </a:endParaRPr>
          </a:p>
        </p:txBody>
      </p:sp>
      <p:sp>
        <p:nvSpPr>
          <p:cNvPr id="10" name="CaixaDeTexto 6"/>
          <p:cNvSpPr txBox="1">
            <a:spLocks noChangeArrowheads="1"/>
          </p:cNvSpPr>
          <p:nvPr/>
        </p:nvSpPr>
        <p:spPr bwMode="auto">
          <a:xfrm>
            <a:off x="539750" y="188640"/>
            <a:ext cx="82807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7A1022"/>
                </a:solidFill>
                <a:latin typeface="Trebuchet MS" pitchFamily="34" charset="0"/>
              </a:rPr>
              <a:t>BNB – Gestão </a:t>
            </a:r>
            <a:r>
              <a:rPr lang="pt-BR" sz="2800" b="1" dirty="0" smtClean="0">
                <a:solidFill>
                  <a:srgbClr val="E46E0A"/>
                </a:solidFill>
                <a:latin typeface="Trebuchet MS" pitchFamily="34" charset="0"/>
              </a:rPr>
              <a:t>EFETIVA</a:t>
            </a:r>
            <a:r>
              <a:rPr lang="pt-BR" sz="2400" b="1" dirty="0" smtClean="0">
                <a:solidFill>
                  <a:srgbClr val="7A1022"/>
                </a:solidFill>
                <a:latin typeface="Trebuchet MS" pitchFamily="34" charset="0"/>
              </a:rPr>
              <a:t> do FNE</a:t>
            </a:r>
            <a:endParaRPr lang="pt-BR" sz="2400" b="1" dirty="0">
              <a:solidFill>
                <a:srgbClr val="7A1022"/>
              </a:solidFill>
              <a:latin typeface="Trebuchet MS" pitchFamily="34" charset="0"/>
            </a:endParaRPr>
          </a:p>
        </p:txBody>
      </p:sp>
      <p:sp>
        <p:nvSpPr>
          <p:cNvPr id="11" name="Retângulo 4"/>
          <p:cNvSpPr>
            <a:spLocks noChangeArrowheads="1"/>
          </p:cNvSpPr>
          <p:nvPr/>
        </p:nvSpPr>
        <p:spPr bwMode="auto">
          <a:xfrm>
            <a:off x="539552" y="692696"/>
            <a:ext cx="88569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000" b="1" dirty="0" smtClean="0">
                <a:solidFill>
                  <a:srgbClr val="646464"/>
                </a:solidFill>
                <a:latin typeface="Trebuchet MS" pitchFamily="34" charset="0"/>
              </a:rPr>
              <a:t>Impacto dos empreendimentos financiados pelo FNE </a:t>
            </a:r>
            <a:r>
              <a:rPr lang="pt-BR" sz="2000" b="1" i="1" dirty="0" smtClean="0">
                <a:solidFill>
                  <a:srgbClr val="646464"/>
                </a:solidFill>
                <a:latin typeface="Trebuchet MS" pitchFamily="34" charset="0"/>
              </a:rPr>
              <a:t>vis-à-vis</a:t>
            </a:r>
            <a:r>
              <a:rPr lang="pt-BR" sz="2000" b="1" dirty="0" smtClean="0">
                <a:solidFill>
                  <a:srgbClr val="646464"/>
                </a:solidFill>
                <a:latin typeface="Trebuchet MS" pitchFamily="34" charset="0"/>
              </a:rPr>
              <a:t> os não beneficiados num período de 5 anos.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0" y="6453336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99C6289-A88C-4CEA-A975-4C5B61754096}" type="slidenum">
              <a:rPr lang="pt-BR" smtClean="0"/>
              <a:pPr/>
              <a:t>16</a:t>
            </a:fld>
            <a:endParaRPr lang="pt-B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95536" y="1196752"/>
            <a:ext cx="8568952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E46C0A"/>
                </a:solidFill>
                <a:latin typeface="Trebuchet MS" pitchFamily="34" charset="0"/>
              </a:rPr>
              <a:t>Avaliação do </a:t>
            </a:r>
            <a:r>
              <a:rPr lang="pt-BR" sz="2000" b="1" dirty="0" err="1" smtClean="0">
                <a:solidFill>
                  <a:srgbClr val="E46C0A"/>
                </a:solidFill>
                <a:latin typeface="Trebuchet MS" pitchFamily="34" charset="0"/>
              </a:rPr>
              <a:t>Pronaf</a:t>
            </a:r>
            <a:r>
              <a:rPr lang="pt-BR" sz="2000" b="1" dirty="0" smtClean="0">
                <a:solidFill>
                  <a:srgbClr val="E46C0A"/>
                </a:solidFill>
                <a:latin typeface="Trebuchet MS" pitchFamily="34" charset="0"/>
              </a:rPr>
              <a:t>  - 2000 – 2011</a:t>
            </a:r>
          </a:p>
          <a:p>
            <a:pPr marL="6350"/>
            <a:endParaRPr lang="pt-BR" sz="1200" dirty="0" smtClean="0">
              <a:latin typeface="Trebuchet MS" pitchFamily="34" charset="0"/>
              <a:cs typeface="Arial" pitchFamily="34" charset="0"/>
            </a:endParaRP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Clr>
                <a:srgbClr val="646464"/>
              </a:buClr>
              <a:buFont typeface="Wingdings" pitchFamily="2" charset="2"/>
              <a:buChar char="§"/>
            </a:pPr>
            <a:r>
              <a:rPr lang="pt-BR" dirty="0" smtClean="0">
                <a:solidFill>
                  <a:srgbClr val="646464"/>
                </a:solidFill>
                <a:latin typeface="Trebuchet MS" pitchFamily="34" charset="0"/>
                <a:ea typeface="Kozuka Gothic Pr6N M" pitchFamily="34" charset="-128"/>
              </a:rPr>
              <a:t>Aumento de 1</a:t>
            </a:r>
            <a:r>
              <a:rPr lang="pt-BR" b="1" dirty="0" smtClean="0">
                <a:solidFill>
                  <a:srgbClr val="646464"/>
                </a:solidFill>
                <a:latin typeface="Trebuchet MS" pitchFamily="34" charset="0"/>
                <a:ea typeface="Kozuka Gothic Pr6N M" pitchFamily="34" charset="-128"/>
              </a:rPr>
              <a:t>%</a:t>
            </a:r>
            <a:r>
              <a:rPr lang="pt-BR" dirty="0" smtClean="0">
                <a:solidFill>
                  <a:srgbClr val="646464"/>
                </a:solidFill>
                <a:latin typeface="Trebuchet MS" pitchFamily="34" charset="0"/>
                <a:ea typeface="Kozuka Gothic Pr6N M" pitchFamily="34" charset="-128"/>
              </a:rPr>
              <a:t> na relação valor do crédito </a:t>
            </a:r>
            <a:r>
              <a:rPr lang="pt-BR" dirty="0" err="1" smtClean="0">
                <a:solidFill>
                  <a:srgbClr val="646464"/>
                </a:solidFill>
                <a:latin typeface="Trebuchet MS" pitchFamily="34" charset="0"/>
                <a:ea typeface="Kozuka Gothic Pr6N M" pitchFamily="34" charset="-128"/>
              </a:rPr>
              <a:t>Pronaf</a:t>
            </a:r>
            <a:r>
              <a:rPr lang="pt-BR" dirty="0" smtClean="0">
                <a:solidFill>
                  <a:srgbClr val="646464"/>
                </a:solidFill>
                <a:latin typeface="Trebuchet MS" pitchFamily="34" charset="0"/>
                <a:ea typeface="Kozuka Gothic Pr6N M" pitchFamily="34" charset="-128"/>
              </a:rPr>
              <a:t>/PIB municipal acarreta, em média, aumentos adicionais de 0,88</a:t>
            </a:r>
            <a:r>
              <a:rPr lang="pt-BR" b="1" dirty="0" smtClean="0">
                <a:solidFill>
                  <a:srgbClr val="646464"/>
                </a:solidFill>
                <a:latin typeface="Trebuchet MS" pitchFamily="34" charset="0"/>
                <a:ea typeface="Kozuka Gothic Pr6N M" pitchFamily="34" charset="-128"/>
              </a:rPr>
              <a:t>%</a:t>
            </a:r>
            <a:r>
              <a:rPr lang="pt-BR" dirty="0" smtClean="0">
                <a:solidFill>
                  <a:srgbClr val="646464"/>
                </a:solidFill>
                <a:latin typeface="Trebuchet MS" pitchFamily="34" charset="0"/>
                <a:ea typeface="Kozuka Gothic Pr6N M" pitchFamily="34" charset="-128"/>
              </a:rPr>
              <a:t> no PIB do ano subsequente à liberação do crédito.</a:t>
            </a: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Clr>
                <a:srgbClr val="646464"/>
              </a:buClr>
              <a:buFont typeface="Wingdings" pitchFamily="2" charset="2"/>
              <a:buChar char="§"/>
            </a:pPr>
            <a:r>
              <a:rPr lang="pt-BR" dirty="0" smtClean="0">
                <a:solidFill>
                  <a:srgbClr val="646464"/>
                </a:solidFill>
                <a:latin typeface="Trebuchet MS" pitchFamily="34" charset="0"/>
                <a:ea typeface="Kozuka Gothic Pr6N M" pitchFamily="34" charset="-128"/>
              </a:rPr>
              <a:t>Verificou-se melhoria das condições de habitação e de acesso ao consumo de bens duráveis.</a:t>
            </a:r>
          </a:p>
          <a:p>
            <a:pPr marL="6350"/>
            <a:endParaRPr lang="pt-BR" sz="1100" dirty="0" smtClean="0">
              <a:latin typeface="Trebuchet MS" pitchFamily="34" charset="0"/>
            </a:endParaRPr>
          </a:p>
          <a:p>
            <a:pPr marL="6350"/>
            <a:r>
              <a:rPr lang="pt-BR" sz="2000" b="1" dirty="0" err="1" smtClean="0">
                <a:solidFill>
                  <a:srgbClr val="E46C0A"/>
                </a:solidFill>
                <a:latin typeface="Trebuchet MS" pitchFamily="34" charset="0"/>
              </a:rPr>
              <a:t>Agroamigo</a:t>
            </a:r>
            <a:endParaRPr lang="pt-BR" sz="2000" b="1" dirty="0" smtClean="0">
              <a:solidFill>
                <a:srgbClr val="E46C0A"/>
              </a:solidFill>
              <a:latin typeface="Trebuchet MS" pitchFamily="34" charset="0"/>
            </a:endParaRPr>
          </a:p>
          <a:p>
            <a:pPr marL="6350"/>
            <a:endParaRPr lang="pt-BR" sz="2000" b="1" dirty="0" smtClean="0">
              <a:solidFill>
                <a:srgbClr val="E46C0A"/>
              </a:solidFill>
              <a:latin typeface="Trebuchet MS" pitchFamily="34" charset="0"/>
            </a:endParaRP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Clr>
                <a:srgbClr val="646464"/>
              </a:buClr>
              <a:buFont typeface="Wingdings" pitchFamily="2" charset="2"/>
              <a:buChar char="§"/>
            </a:pPr>
            <a:r>
              <a:rPr lang="pt-BR" dirty="0" smtClean="0">
                <a:solidFill>
                  <a:srgbClr val="646464"/>
                </a:solidFill>
                <a:latin typeface="Trebuchet MS" pitchFamily="34" charset="0"/>
                <a:ea typeface="Kozuka Gothic Pr6N M" pitchFamily="34" charset="-128"/>
              </a:rPr>
              <a:t>Clientes do Agroamigo tiveram, de 2006 a 2011,  aumento no estoque de animais 18% maior que os recém ingressados no Programa.</a:t>
            </a: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Clr>
                <a:srgbClr val="646464"/>
              </a:buClr>
              <a:buFont typeface="Wingdings" pitchFamily="2" charset="2"/>
              <a:buChar char="§"/>
            </a:pPr>
            <a:r>
              <a:rPr lang="pt-BR" dirty="0" smtClean="0">
                <a:solidFill>
                  <a:srgbClr val="646464"/>
                </a:solidFill>
                <a:latin typeface="Trebuchet MS" pitchFamily="34" charset="0"/>
                <a:ea typeface="Kozuka Gothic Pr6N M" pitchFamily="34" charset="-128"/>
              </a:rPr>
              <a:t>Clientes expostos ao Programa há mais tempo também apresentaram um crescimento de cerca de 19% maior no valor de seus rebanhos. </a:t>
            </a: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Clr>
                <a:srgbClr val="646464"/>
              </a:buClr>
              <a:buFont typeface="Wingdings" pitchFamily="2" charset="2"/>
              <a:buChar char="§"/>
            </a:pPr>
            <a:r>
              <a:rPr lang="pt-BR" dirty="0" smtClean="0">
                <a:solidFill>
                  <a:srgbClr val="646464"/>
                </a:solidFill>
                <a:latin typeface="Trebuchet MS" pitchFamily="34" charset="0"/>
                <a:ea typeface="Kozuka Gothic Pr6N M" pitchFamily="34" charset="-128"/>
              </a:rPr>
              <a:t>Expansão da </a:t>
            </a:r>
            <a:r>
              <a:rPr lang="pt-BR" dirty="0" err="1" smtClean="0">
                <a:solidFill>
                  <a:srgbClr val="646464"/>
                </a:solidFill>
                <a:latin typeface="Trebuchet MS" pitchFamily="34" charset="0"/>
                <a:ea typeface="Kozuka Gothic Pr6N M" pitchFamily="34" charset="-128"/>
              </a:rPr>
              <a:t>bancarização</a:t>
            </a:r>
            <a:r>
              <a:rPr lang="pt-BR" dirty="0" smtClean="0">
                <a:solidFill>
                  <a:srgbClr val="646464"/>
                </a:solidFill>
                <a:latin typeface="Trebuchet MS" pitchFamily="34" charset="0"/>
                <a:ea typeface="Kozuka Gothic Pr6N M" pitchFamily="34" charset="-128"/>
              </a:rPr>
              <a:t> entre os clientes, que se traduz no aumento do acesso a seguros e na formação de poupança.</a:t>
            </a:r>
          </a:p>
        </p:txBody>
      </p:sp>
      <p:pic>
        <p:nvPicPr>
          <p:cNvPr id="5" name="Imagem 5" descr="Linha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620688"/>
            <a:ext cx="3544887" cy="3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4"/>
          <p:cNvSpPr>
            <a:spLocks noChangeArrowheads="1"/>
          </p:cNvSpPr>
          <p:nvPr/>
        </p:nvSpPr>
        <p:spPr bwMode="auto">
          <a:xfrm>
            <a:off x="539552" y="692696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000" b="1" dirty="0" smtClean="0">
                <a:solidFill>
                  <a:srgbClr val="646464"/>
                </a:solidFill>
                <a:latin typeface="Trebuchet MS" pitchFamily="34" charset="0"/>
              </a:rPr>
              <a:t>Agricultores Familiares: PRONAF e </a:t>
            </a:r>
            <a:r>
              <a:rPr lang="pt-BR" sz="2000" b="1" dirty="0" err="1" smtClean="0">
                <a:solidFill>
                  <a:srgbClr val="646464"/>
                </a:solidFill>
                <a:latin typeface="Trebuchet MS" pitchFamily="34" charset="0"/>
              </a:rPr>
              <a:t>AgroAmigo</a:t>
            </a:r>
            <a:endParaRPr lang="pt-BR" sz="2000" b="1" dirty="0" smtClean="0">
              <a:solidFill>
                <a:srgbClr val="646464"/>
              </a:solidFill>
              <a:latin typeface="Trebuchet MS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722771" y="5877272"/>
            <a:ext cx="57934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 smtClean="0">
                <a:latin typeface="Trebuchet MS" pitchFamily="34" charset="0"/>
                <a:ea typeface="Calibri"/>
                <a:cs typeface="Calibri"/>
              </a:rPr>
              <a:t>Fonte: </a:t>
            </a:r>
            <a:r>
              <a:rPr lang="pt-BR" sz="1400" dirty="0" err="1" smtClean="0">
                <a:latin typeface="Trebuchet MS" pitchFamily="34" charset="0"/>
                <a:ea typeface="Calibri"/>
                <a:cs typeface="Times New Roman"/>
              </a:rPr>
              <a:t>Abramovay</a:t>
            </a:r>
            <a:r>
              <a:rPr lang="pt-BR" sz="1400" dirty="0" smtClean="0"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pt-BR" sz="1400" dirty="0" err="1" smtClean="0">
                <a:latin typeface="Trebuchet MS" pitchFamily="34" charset="0"/>
                <a:ea typeface="Calibri"/>
                <a:cs typeface="Times New Roman"/>
              </a:rPr>
              <a:t>et</a:t>
            </a:r>
            <a:r>
              <a:rPr lang="pt-BR" sz="1400" dirty="0" smtClean="0"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pt-BR" sz="1400" dirty="0" err="1" smtClean="0">
                <a:latin typeface="Trebuchet MS" pitchFamily="34" charset="0"/>
                <a:ea typeface="Calibri"/>
                <a:cs typeface="Times New Roman"/>
              </a:rPr>
              <a:t>al</a:t>
            </a:r>
            <a:r>
              <a:rPr lang="pt-BR" sz="1400" dirty="0" smtClean="0">
                <a:latin typeface="Trebuchet MS" pitchFamily="34" charset="0"/>
                <a:ea typeface="Calibri"/>
                <a:cs typeface="Times New Roman"/>
              </a:rPr>
              <a:t>, 2013</a:t>
            </a:r>
          </a:p>
          <a:p>
            <a:r>
              <a:rPr lang="pt-BR" sz="1400" dirty="0" smtClean="0">
                <a:latin typeface="Trebuchet MS" pitchFamily="34" charset="0"/>
                <a:ea typeface="Calibri"/>
                <a:cs typeface="Times New Roman"/>
                <a:hlinkClick r:id="rId4"/>
              </a:rPr>
              <a:t>http://www.bnb.gov.br/projwebren/Exec/livroPDF.</a:t>
            </a:r>
            <a:r>
              <a:rPr lang="pt-BR" sz="1400" dirty="0" err="1" smtClean="0">
                <a:latin typeface="Trebuchet MS" pitchFamily="34" charset="0"/>
                <a:ea typeface="Calibri"/>
                <a:cs typeface="Times New Roman"/>
                <a:hlinkClick r:id="rId4"/>
              </a:rPr>
              <a:t>aspx</a:t>
            </a:r>
            <a:r>
              <a:rPr lang="pt-BR" sz="1400" dirty="0" smtClean="0">
                <a:latin typeface="Trebuchet MS" pitchFamily="34" charset="0"/>
                <a:ea typeface="Calibri"/>
                <a:cs typeface="Times New Roman"/>
                <a:hlinkClick r:id="rId4"/>
              </a:rPr>
              <a:t>?</a:t>
            </a:r>
            <a:r>
              <a:rPr lang="pt-BR" sz="1400" dirty="0" err="1" smtClean="0">
                <a:latin typeface="Trebuchet MS" pitchFamily="34" charset="0"/>
                <a:ea typeface="Calibri"/>
                <a:cs typeface="Times New Roman"/>
                <a:hlinkClick r:id="rId4"/>
              </a:rPr>
              <a:t>cd_livro</a:t>
            </a:r>
            <a:r>
              <a:rPr lang="pt-BR" sz="1400" dirty="0" smtClean="0">
                <a:latin typeface="Trebuchet MS" pitchFamily="34" charset="0"/>
                <a:ea typeface="Calibri"/>
                <a:cs typeface="Times New Roman"/>
                <a:hlinkClick r:id="rId4"/>
              </a:rPr>
              <a:t>=263</a:t>
            </a:r>
            <a:r>
              <a:rPr lang="pt-BR" sz="1400" dirty="0" smtClean="0">
                <a:latin typeface="Trebuchet MS" pitchFamily="34" charset="0"/>
                <a:ea typeface="Calibri"/>
                <a:cs typeface="Times New Roman"/>
              </a:rPr>
              <a:t> </a:t>
            </a:r>
          </a:p>
        </p:txBody>
      </p:sp>
      <p:sp>
        <p:nvSpPr>
          <p:cNvPr id="9" name="CaixaDeTexto 6"/>
          <p:cNvSpPr txBox="1">
            <a:spLocks noChangeArrowheads="1"/>
          </p:cNvSpPr>
          <p:nvPr/>
        </p:nvSpPr>
        <p:spPr bwMode="auto">
          <a:xfrm>
            <a:off x="539750" y="188640"/>
            <a:ext cx="82807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7A1022"/>
                </a:solidFill>
                <a:latin typeface="Trebuchet MS" pitchFamily="34" charset="0"/>
              </a:rPr>
              <a:t>BNB – Gestão </a:t>
            </a:r>
            <a:r>
              <a:rPr lang="pt-BR" sz="2800" b="1" dirty="0" smtClean="0">
                <a:solidFill>
                  <a:srgbClr val="E46E0A"/>
                </a:solidFill>
                <a:latin typeface="Trebuchet MS" pitchFamily="34" charset="0"/>
              </a:rPr>
              <a:t>EFETIVA</a:t>
            </a:r>
            <a:r>
              <a:rPr lang="pt-BR" sz="2400" b="1" dirty="0" smtClean="0">
                <a:solidFill>
                  <a:srgbClr val="7A1022"/>
                </a:solidFill>
                <a:latin typeface="Trebuchet MS" pitchFamily="34" charset="0"/>
              </a:rPr>
              <a:t> do FNE</a:t>
            </a:r>
            <a:endParaRPr lang="pt-BR" sz="2400" b="1" dirty="0">
              <a:solidFill>
                <a:srgbClr val="7A1022"/>
              </a:solidFill>
              <a:latin typeface="Trebuchet MS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0" y="6453336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99C6289-A88C-4CEA-A975-4C5B61754096}" type="slidenum">
              <a:rPr lang="pt-BR" smtClean="0"/>
              <a:pPr/>
              <a:t>17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5" descr="Linha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620688"/>
            <a:ext cx="3544887" cy="3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5724128" y="1445294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latin typeface="Trebuchet MS" pitchFamily="34" charset="0"/>
              </a:rPr>
              <a:t>Valores em R$ milhões</a:t>
            </a:r>
            <a:endParaRPr lang="pt-BR" sz="1400" b="1" dirty="0">
              <a:latin typeface="Trebuchet MS" pitchFamily="34" charset="0"/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94918623"/>
              </p:ext>
            </p:extLst>
          </p:nvPr>
        </p:nvGraphicFramePr>
        <p:xfrm>
          <a:off x="1676028" y="1928286"/>
          <a:ext cx="6064324" cy="3042074"/>
        </p:xfrm>
        <a:graphic>
          <a:graphicData uri="http://schemas.openxmlformats.org/drawingml/2006/table">
            <a:tbl>
              <a:tblPr/>
              <a:tblGrid>
                <a:gridCol w="1819297"/>
                <a:gridCol w="2205209"/>
                <a:gridCol w="2039818"/>
              </a:tblGrid>
              <a:tr h="73953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 smtClean="0">
                          <a:solidFill>
                            <a:schemeClr val="bg1"/>
                          </a:solidFill>
                          <a:latin typeface="Trebuchet MS"/>
                        </a:rPr>
                        <a:t>Ano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latin typeface="Trebuchet M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102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chemeClr val="bg1"/>
                          </a:solidFill>
                          <a:latin typeface="Trebuchet MS"/>
                        </a:rPr>
                        <a:t>Ingressos do Tesouro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102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>
                          <a:solidFill>
                            <a:schemeClr val="bg1"/>
                          </a:solidFill>
                          <a:latin typeface="Trebuchet MS"/>
                        </a:rPr>
                        <a:t>Reembolsos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1022"/>
                    </a:solidFill>
                  </a:tcPr>
                </a:tc>
              </a:tr>
              <a:tr h="460507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2011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5.030,6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7.033,0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507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2012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5.187,0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7.272,1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60507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2013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5.578,0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7.546,3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507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2014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6.078,8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7.810,9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60507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2015</a:t>
                      </a:r>
                      <a:r>
                        <a:rPr lang="pt-BR" sz="1800" b="0" i="0" u="none" strike="noStrike" baseline="30000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(1)</a:t>
                      </a:r>
                      <a:endParaRPr lang="pt-BR" sz="1800" b="0" i="0" u="none" strike="noStrike" baseline="30000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3.520,9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4.647,0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1691680" y="5013176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latin typeface="Trebuchet MS" pitchFamily="34" charset="0"/>
              </a:rPr>
              <a:t>(1) Até 30/06/2015.</a:t>
            </a:r>
            <a:endParaRPr lang="pt-BR" sz="1400" dirty="0">
              <a:latin typeface="Trebuchet MS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539552" y="692696"/>
            <a:ext cx="44488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 smtClean="0">
                <a:solidFill>
                  <a:srgbClr val="646464"/>
                </a:solidFill>
                <a:latin typeface="Trebuchet MS" pitchFamily="34" charset="0"/>
              </a:rPr>
              <a:t>Valores de Ingresso e de Reembolso</a:t>
            </a:r>
          </a:p>
        </p:txBody>
      </p:sp>
      <p:sp>
        <p:nvSpPr>
          <p:cNvPr id="11" name="CaixaDeTexto 6"/>
          <p:cNvSpPr txBox="1">
            <a:spLocks noChangeArrowheads="1"/>
          </p:cNvSpPr>
          <p:nvPr/>
        </p:nvSpPr>
        <p:spPr bwMode="auto">
          <a:xfrm>
            <a:off x="539750" y="188640"/>
            <a:ext cx="82807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7A1022"/>
                </a:solidFill>
                <a:latin typeface="Trebuchet MS" pitchFamily="34" charset="0"/>
              </a:rPr>
              <a:t>BNB – Gestão </a:t>
            </a:r>
            <a:r>
              <a:rPr lang="pt-BR" sz="2800" b="1" dirty="0" smtClean="0">
                <a:solidFill>
                  <a:srgbClr val="E46E0A"/>
                </a:solidFill>
                <a:latin typeface="Trebuchet MS" pitchFamily="34" charset="0"/>
              </a:rPr>
              <a:t>EFETIVA</a:t>
            </a:r>
            <a:r>
              <a:rPr lang="pt-BR" sz="2400" b="1" dirty="0" smtClean="0">
                <a:solidFill>
                  <a:srgbClr val="7A1022"/>
                </a:solidFill>
                <a:latin typeface="Trebuchet MS" pitchFamily="34" charset="0"/>
              </a:rPr>
              <a:t> do FNE</a:t>
            </a:r>
            <a:endParaRPr lang="pt-BR" sz="2400" b="1" dirty="0">
              <a:solidFill>
                <a:srgbClr val="7A1022"/>
              </a:solidFill>
              <a:latin typeface="Trebuchet MS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0" y="6453336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99C6289-A88C-4CEA-A975-4C5B61754096}" type="slidenum">
              <a:rPr lang="pt-BR" smtClean="0"/>
              <a:pPr/>
              <a:t>18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Imagem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aixaDeTexto 5"/>
          <p:cNvSpPr txBox="1">
            <a:spLocks noChangeArrowheads="1"/>
          </p:cNvSpPr>
          <p:nvPr/>
        </p:nvSpPr>
        <p:spPr bwMode="auto">
          <a:xfrm>
            <a:off x="540519" y="1977528"/>
            <a:ext cx="8135937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200000"/>
              </a:lnSpc>
              <a:buClr>
                <a:srgbClr val="7A1022"/>
              </a:buClr>
            </a:pPr>
            <a:r>
              <a:rPr lang="pt-BR" sz="2000" b="1" dirty="0" smtClean="0">
                <a:solidFill>
                  <a:srgbClr val="646464"/>
                </a:solidFill>
                <a:latin typeface="Trebuchet MS" pitchFamily="34" charset="0"/>
                <a:ea typeface="Kozuka Gothic Pr6N M" pitchFamily="34" charset="-128"/>
              </a:rPr>
              <a:t>Contribuir para o desenvolvimento econômico e social da região Nordeste, mediante a execução de programas de financiamento aos setores produtivos, em consonância com seu plano regional de desenvolvimento.</a:t>
            </a:r>
            <a:endParaRPr lang="pt-BR" sz="2000" b="1" dirty="0">
              <a:solidFill>
                <a:srgbClr val="646464"/>
              </a:solidFill>
              <a:latin typeface="Trebuchet MS" pitchFamily="34" charset="0"/>
              <a:ea typeface="Kozuka Gothic Pr6N M" pitchFamily="34" charset="-128"/>
            </a:endParaRPr>
          </a:p>
        </p:txBody>
      </p:sp>
      <p:pic>
        <p:nvPicPr>
          <p:cNvPr id="39" name="Imagem 5" descr="Linha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620688"/>
            <a:ext cx="3544887" cy="3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CaixaDeTexto 6"/>
          <p:cNvSpPr txBox="1">
            <a:spLocks noChangeArrowheads="1"/>
          </p:cNvSpPr>
          <p:nvPr/>
        </p:nvSpPr>
        <p:spPr bwMode="auto">
          <a:xfrm>
            <a:off x="539750" y="188640"/>
            <a:ext cx="74166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7A1022"/>
                </a:solidFill>
                <a:latin typeface="Trebuchet MS" pitchFamily="34" charset="0"/>
              </a:rPr>
              <a:t>Compromisso do FNE com o Nordeste</a:t>
            </a:r>
            <a:endParaRPr lang="pt-BR" sz="2400" b="1" dirty="0">
              <a:solidFill>
                <a:srgbClr val="7A1022"/>
              </a:solidFill>
              <a:latin typeface="Trebuchet MS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788024" y="4509120"/>
            <a:ext cx="4968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rgbClr val="646464"/>
                </a:solidFill>
                <a:latin typeface="Trebuchet MS" pitchFamily="34" charset="0"/>
              </a:rPr>
              <a:t>Lei nº 7.827, de 27 de setembro de 1989</a:t>
            </a:r>
            <a:endParaRPr lang="pt-BR" sz="1600" dirty="0">
              <a:solidFill>
                <a:srgbClr val="646464"/>
              </a:solidFill>
              <a:latin typeface="Trebuchet MS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0" y="6453336"/>
            <a:ext cx="395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99C6289-A88C-4CEA-A975-4C5B61754096}" type="slidenum">
              <a:rPr lang="pt-BR" smtClean="0"/>
              <a:pPr/>
              <a:t>2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lipse 19"/>
          <p:cNvSpPr/>
          <p:nvPr/>
        </p:nvSpPr>
        <p:spPr>
          <a:xfrm>
            <a:off x="755576" y="1772816"/>
            <a:ext cx="7848872" cy="4104456"/>
          </a:xfrm>
          <a:prstGeom prst="ellipse">
            <a:avLst/>
          </a:prstGeom>
          <a:noFill/>
          <a:ln>
            <a:solidFill>
              <a:srgbClr val="7A10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9" name="Imagem 5" descr="Linha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620688"/>
            <a:ext cx="3544887" cy="3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CaixaDeTexto 6"/>
          <p:cNvSpPr txBox="1">
            <a:spLocks noChangeArrowheads="1"/>
          </p:cNvSpPr>
          <p:nvPr/>
        </p:nvSpPr>
        <p:spPr bwMode="auto">
          <a:xfrm>
            <a:off x="539750" y="188640"/>
            <a:ext cx="74166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7A1022"/>
                </a:solidFill>
                <a:latin typeface="Trebuchet MS" pitchFamily="34" charset="0"/>
              </a:rPr>
              <a:t>Compromisso do BNB com o FNE</a:t>
            </a:r>
            <a:endParaRPr lang="pt-BR" sz="2400" b="1" dirty="0">
              <a:solidFill>
                <a:srgbClr val="7A1022"/>
              </a:solidFill>
              <a:latin typeface="Trebuchet MS" pitchFamily="34" charset="0"/>
            </a:endParaRPr>
          </a:p>
        </p:txBody>
      </p:sp>
      <p:sp>
        <p:nvSpPr>
          <p:cNvPr id="5" name="Elipse 4"/>
          <p:cNvSpPr/>
          <p:nvPr/>
        </p:nvSpPr>
        <p:spPr>
          <a:xfrm>
            <a:off x="1259632" y="2924944"/>
            <a:ext cx="1656184" cy="1656184"/>
          </a:xfrm>
          <a:prstGeom prst="ellipse">
            <a:avLst/>
          </a:prstGeom>
          <a:gradFill flip="none" rotWithShape="1">
            <a:gsLst>
              <a:gs pos="0">
                <a:srgbClr val="646464">
                  <a:shade val="30000"/>
                  <a:satMod val="115000"/>
                </a:srgbClr>
              </a:gs>
              <a:gs pos="50000">
                <a:srgbClr val="646464">
                  <a:shade val="67500"/>
                  <a:satMod val="115000"/>
                </a:srgbClr>
              </a:gs>
              <a:gs pos="100000">
                <a:srgbClr val="646464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3851920" y="2924944"/>
            <a:ext cx="1656184" cy="1656184"/>
          </a:xfrm>
          <a:prstGeom prst="ellipse">
            <a:avLst/>
          </a:prstGeom>
          <a:gradFill flip="none" rotWithShape="1">
            <a:gsLst>
              <a:gs pos="0">
                <a:srgbClr val="E46C0A">
                  <a:shade val="30000"/>
                  <a:satMod val="115000"/>
                </a:srgbClr>
              </a:gs>
              <a:gs pos="50000">
                <a:srgbClr val="E46C0A">
                  <a:shade val="67500"/>
                  <a:satMod val="115000"/>
                </a:srgbClr>
              </a:gs>
              <a:gs pos="100000">
                <a:srgbClr val="E46C0A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6444208" y="2924944"/>
            <a:ext cx="1656184" cy="1656184"/>
          </a:xfrm>
          <a:prstGeom prst="ellipse">
            <a:avLst/>
          </a:prstGeom>
          <a:gradFill flip="none" rotWithShape="1">
            <a:gsLst>
              <a:gs pos="0">
                <a:srgbClr val="A6193C">
                  <a:shade val="30000"/>
                  <a:satMod val="115000"/>
                </a:srgbClr>
              </a:gs>
              <a:gs pos="50000">
                <a:srgbClr val="A6193C">
                  <a:shade val="67500"/>
                  <a:satMod val="115000"/>
                </a:srgbClr>
              </a:gs>
              <a:gs pos="100000">
                <a:srgbClr val="A6193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1443137" y="3501008"/>
            <a:ext cx="1256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Trebuchet MS" pitchFamily="34" charset="0"/>
              </a:rPr>
              <a:t>Eficácia</a:t>
            </a:r>
            <a:endParaRPr lang="pt-BR" sz="24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963417" y="3471391"/>
            <a:ext cx="1616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Trebuchet MS" pitchFamily="34" charset="0"/>
              </a:rPr>
              <a:t>Eficiência</a:t>
            </a:r>
            <a:endParaRPr lang="pt-BR" sz="24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6444208" y="3501008"/>
            <a:ext cx="1751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Trebuchet MS" pitchFamily="34" charset="0"/>
              </a:rPr>
              <a:t>Efetividade</a:t>
            </a:r>
            <a:endParaRPr lang="pt-BR" sz="24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3" name="Seta para a esquerda e para a direita 12"/>
          <p:cNvSpPr/>
          <p:nvPr/>
        </p:nvSpPr>
        <p:spPr>
          <a:xfrm>
            <a:off x="2987824" y="3501008"/>
            <a:ext cx="792088" cy="504056"/>
          </a:xfrm>
          <a:prstGeom prst="leftRightArrow">
            <a:avLst>
              <a:gd name="adj1" fmla="val 41562"/>
              <a:gd name="adj2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E4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 para a esquerda e para a direita 14"/>
          <p:cNvSpPr/>
          <p:nvPr/>
        </p:nvSpPr>
        <p:spPr>
          <a:xfrm>
            <a:off x="5580112" y="3501008"/>
            <a:ext cx="792088" cy="504056"/>
          </a:xfrm>
          <a:prstGeom prst="leftRightArrow">
            <a:avLst>
              <a:gd name="adj1" fmla="val 41562"/>
              <a:gd name="adj2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E4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/>
          <p:cNvSpPr txBox="1"/>
          <p:nvPr/>
        </p:nvSpPr>
        <p:spPr>
          <a:xfrm>
            <a:off x="4139952" y="2060848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A6193C"/>
                </a:solidFill>
                <a:latin typeface="Trebuchet MS" pitchFamily="34" charset="0"/>
              </a:rPr>
              <a:t>Ética</a:t>
            </a:r>
            <a:endParaRPr lang="pt-BR" sz="2800" b="1" dirty="0">
              <a:solidFill>
                <a:srgbClr val="A6193C"/>
              </a:solidFill>
              <a:latin typeface="Trebuchet MS" pitchFamily="34" charset="0"/>
            </a:endParaRPr>
          </a:p>
        </p:txBody>
      </p:sp>
      <p:sp>
        <p:nvSpPr>
          <p:cNvPr id="16" name="Retângulo 4"/>
          <p:cNvSpPr>
            <a:spLocks noChangeArrowheads="1"/>
          </p:cNvSpPr>
          <p:nvPr/>
        </p:nvSpPr>
        <p:spPr bwMode="auto">
          <a:xfrm>
            <a:off x="539552" y="692696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000" b="1" dirty="0" smtClean="0">
                <a:solidFill>
                  <a:srgbClr val="646464"/>
                </a:solidFill>
                <a:latin typeface="Trebuchet MS" pitchFamily="34" charset="0"/>
                <a:ea typeface="Kozuka Gothic Pr6N M" pitchFamily="34" charset="-128"/>
              </a:rPr>
              <a:t>Gerenciar o FNE com base em quatro princípios: “4Es”</a:t>
            </a:r>
          </a:p>
          <a:p>
            <a:endParaRPr lang="pt-BR" sz="2000" b="1" dirty="0" smtClean="0">
              <a:solidFill>
                <a:srgbClr val="646464"/>
              </a:solidFill>
              <a:latin typeface="Trebuchet MS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0" y="6453336"/>
            <a:ext cx="395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99C6289-A88C-4CEA-A975-4C5B61754096}" type="slidenum">
              <a:rPr lang="pt-BR" smtClean="0"/>
              <a:pPr/>
              <a:t>3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tângulo 4"/>
          <p:cNvSpPr>
            <a:spLocks noChangeArrowheads="1"/>
          </p:cNvSpPr>
          <p:nvPr/>
        </p:nvSpPr>
        <p:spPr bwMode="auto">
          <a:xfrm>
            <a:off x="827584" y="5805264"/>
            <a:ext cx="7344816" cy="584775"/>
          </a:xfrm>
          <a:prstGeom prst="rect">
            <a:avLst/>
          </a:prstGeom>
          <a:gradFill flip="none" rotWithShape="1">
            <a:gsLst>
              <a:gs pos="0">
                <a:srgbClr val="E46E0A">
                  <a:shade val="30000"/>
                  <a:satMod val="115000"/>
                </a:srgbClr>
              </a:gs>
              <a:gs pos="50000">
                <a:srgbClr val="E46E0A">
                  <a:shade val="67500"/>
                  <a:satMod val="115000"/>
                </a:srgbClr>
              </a:gs>
              <a:gs pos="100000">
                <a:srgbClr val="E46E0A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  <a:latin typeface="Trebuchet MS" pitchFamily="34" charset="0"/>
              </a:rPr>
              <a:t>Em 26 anos de FNE, o BNB injetou R$161,4 bilhões na economia nordestina, distribuídos nos 11 estados da área de atuação do Fundo.</a:t>
            </a:r>
          </a:p>
        </p:txBody>
      </p:sp>
      <p:sp>
        <p:nvSpPr>
          <p:cNvPr id="6" name="Retângulo 4"/>
          <p:cNvSpPr>
            <a:spLocks noChangeArrowheads="1"/>
          </p:cNvSpPr>
          <p:nvPr/>
        </p:nvSpPr>
        <p:spPr bwMode="auto">
          <a:xfrm>
            <a:off x="539552" y="692696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000" b="1" dirty="0" smtClean="0">
                <a:solidFill>
                  <a:srgbClr val="646464"/>
                </a:solidFill>
                <a:latin typeface="Trebuchet MS" pitchFamily="34" charset="0"/>
              </a:rPr>
              <a:t>A Execução do FNE</a:t>
            </a:r>
          </a:p>
        </p:txBody>
      </p:sp>
      <p:pic>
        <p:nvPicPr>
          <p:cNvPr id="7" name="Imagem 5" descr="Linha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620688"/>
            <a:ext cx="3544887" cy="3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6"/>
          <p:cNvSpPr txBox="1">
            <a:spLocks noChangeArrowheads="1"/>
          </p:cNvSpPr>
          <p:nvPr/>
        </p:nvSpPr>
        <p:spPr bwMode="auto">
          <a:xfrm>
            <a:off x="539750" y="188640"/>
            <a:ext cx="80646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7A1022"/>
                </a:solidFill>
                <a:latin typeface="Trebuchet MS" pitchFamily="34" charset="0"/>
              </a:rPr>
              <a:t>BNB – Gestão </a:t>
            </a:r>
            <a:r>
              <a:rPr lang="pt-BR" sz="2800" b="1" dirty="0" smtClean="0">
                <a:solidFill>
                  <a:srgbClr val="E46E0A"/>
                </a:solidFill>
                <a:latin typeface="Trebuchet MS" pitchFamily="34" charset="0"/>
              </a:rPr>
              <a:t>EFICAZ</a:t>
            </a:r>
            <a:r>
              <a:rPr lang="pt-BR" sz="2400" b="1" dirty="0" smtClean="0">
                <a:solidFill>
                  <a:srgbClr val="7A1022"/>
                </a:solidFill>
                <a:latin typeface="Trebuchet MS" pitchFamily="34" charset="0"/>
              </a:rPr>
              <a:t> do FNE</a:t>
            </a: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36654002"/>
              </p:ext>
            </p:extLst>
          </p:nvPr>
        </p:nvGraphicFramePr>
        <p:xfrm>
          <a:off x="0" y="1904057"/>
          <a:ext cx="4788024" cy="3456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Retângulo 10"/>
          <p:cNvSpPr/>
          <p:nvPr/>
        </p:nvSpPr>
        <p:spPr>
          <a:xfrm>
            <a:off x="-396552" y="1260049"/>
            <a:ext cx="54726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 smtClean="0">
                <a:latin typeface="Trebuchet MS" pitchFamily="34" charset="0"/>
              </a:rPr>
              <a:t>Distribuição das Contratações</a:t>
            </a:r>
          </a:p>
          <a:p>
            <a:pPr algn="ctr"/>
            <a:r>
              <a:rPr lang="pt-BR" sz="1600" b="1" dirty="0" smtClean="0">
                <a:latin typeface="Trebuchet MS" pitchFamily="34" charset="0"/>
              </a:rPr>
              <a:t> por Estado (1989 a Jun/2015)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755576" y="5497487"/>
            <a:ext cx="35599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1400" dirty="0" smtClean="0">
                <a:latin typeface="Trebuchet MS" pitchFamily="34" charset="0"/>
              </a:rPr>
              <a:t>Fonte: BNB, Ambiente de Controladoria.</a:t>
            </a:r>
          </a:p>
        </p:txBody>
      </p:sp>
      <p:graphicFrame>
        <p:nvGraphicFramePr>
          <p:cNvPr id="9" name="Gráfico 8"/>
          <p:cNvGraphicFramePr/>
          <p:nvPr/>
        </p:nvGraphicFramePr>
        <p:xfrm>
          <a:off x="4430875" y="1904058"/>
          <a:ext cx="4713126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Retângulo 14"/>
          <p:cNvSpPr/>
          <p:nvPr/>
        </p:nvSpPr>
        <p:spPr>
          <a:xfrm>
            <a:off x="3995936" y="1260049"/>
            <a:ext cx="56166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 smtClean="0">
                <a:latin typeface="Trebuchet MS" pitchFamily="34" charset="0"/>
              </a:rPr>
              <a:t>População Residente</a:t>
            </a:r>
          </a:p>
          <a:p>
            <a:pPr algn="ctr"/>
            <a:r>
              <a:rPr lang="pt-BR" sz="1600" b="1" dirty="0" smtClean="0">
                <a:latin typeface="Trebuchet MS" pitchFamily="34" charset="0"/>
              </a:rPr>
              <a:t>(1989 a Jun/2015)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0" y="6453336"/>
            <a:ext cx="395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99C6289-A88C-4CEA-A975-4C5B61754096}" type="slidenum">
              <a:rPr lang="pt-BR" smtClean="0"/>
              <a:pPr/>
              <a:t>4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Linha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620688"/>
            <a:ext cx="3544887" cy="3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4"/>
          <p:cNvSpPr>
            <a:spLocks noChangeArrowheads="1"/>
          </p:cNvSpPr>
          <p:nvPr/>
        </p:nvSpPr>
        <p:spPr bwMode="auto">
          <a:xfrm>
            <a:off x="539552" y="692696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000" b="1" dirty="0" smtClean="0">
                <a:solidFill>
                  <a:srgbClr val="646464"/>
                </a:solidFill>
                <a:latin typeface="Trebuchet MS" pitchFamily="34" charset="0"/>
              </a:rPr>
              <a:t>A Execução do FNE</a:t>
            </a:r>
          </a:p>
        </p:txBody>
      </p:sp>
      <p:graphicFrame>
        <p:nvGraphicFramePr>
          <p:cNvPr id="9" name="Gráfico 8"/>
          <p:cNvGraphicFramePr>
            <a:graphicFrameLocks/>
          </p:cNvGraphicFramePr>
          <p:nvPr/>
        </p:nvGraphicFramePr>
        <p:xfrm>
          <a:off x="2123728" y="1196752"/>
          <a:ext cx="7783125" cy="4972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971600" y="5970766"/>
            <a:ext cx="6264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Trebuchet MS" pitchFamily="34" charset="0"/>
              </a:rPr>
              <a:t>*Considerando os ingressos do Tesouro</a:t>
            </a:r>
            <a:endParaRPr lang="pt-BR" sz="1200" dirty="0">
              <a:latin typeface="Trebuchet MS" pitchFamily="34" charset="0"/>
            </a:endParaRPr>
          </a:p>
        </p:txBody>
      </p:sp>
      <p:sp>
        <p:nvSpPr>
          <p:cNvPr id="12" name="CaixaDeTexto 6"/>
          <p:cNvSpPr txBox="1">
            <a:spLocks noChangeArrowheads="1"/>
          </p:cNvSpPr>
          <p:nvPr/>
        </p:nvSpPr>
        <p:spPr bwMode="auto">
          <a:xfrm>
            <a:off x="539750" y="188640"/>
            <a:ext cx="80646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7A1022"/>
                </a:solidFill>
                <a:latin typeface="Trebuchet MS" pitchFamily="34" charset="0"/>
              </a:rPr>
              <a:t>BNB – Gestão </a:t>
            </a:r>
            <a:r>
              <a:rPr lang="pt-BR" sz="2800" b="1" dirty="0" smtClean="0">
                <a:solidFill>
                  <a:srgbClr val="E46E0A"/>
                </a:solidFill>
                <a:latin typeface="Trebuchet MS" pitchFamily="34" charset="0"/>
              </a:rPr>
              <a:t>EFICAZ</a:t>
            </a:r>
            <a:r>
              <a:rPr lang="pt-BR" sz="2400" b="1" dirty="0" smtClean="0">
                <a:solidFill>
                  <a:srgbClr val="7A1022"/>
                </a:solidFill>
                <a:latin typeface="Trebuchet MS" pitchFamily="34" charset="0"/>
              </a:rPr>
              <a:t> do FNE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-180528" y="2636912"/>
            <a:ext cx="3783487" cy="1968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 sz="1600" b="1" i="0" u="none" strike="noStrike" kern="1200" baseline="0">
                <a:solidFill>
                  <a:srgbClr val="E46C0A"/>
                </a:solidFill>
                <a:latin typeface="Trebuchet MS" pitchFamily="34" charset="0"/>
                <a:ea typeface="+mn-ea"/>
                <a:cs typeface="+mn-cs"/>
              </a:defRPr>
            </a:pPr>
            <a:r>
              <a:rPr lang="pt-BR" sz="2400" dirty="0" smtClean="0">
                <a:solidFill>
                  <a:srgbClr val="E46C0A"/>
                </a:solidFill>
                <a:latin typeface="Trebuchet MS" pitchFamily="34" charset="0"/>
              </a:rPr>
              <a:t>Distribuição dos Ingressos</a:t>
            </a:r>
          </a:p>
          <a:p>
            <a:pPr algn="r">
              <a:defRPr sz="1600" b="1" i="0" u="none" strike="noStrike" kern="1200" baseline="0">
                <a:solidFill>
                  <a:srgbClr val="E46C0A"/>
                </a:solidFill>
                <a:latin typeface="Trebuchet MS" pitchFamily="34" charset="0"/>
                <a:ea typeface="+mn-ea"/>
                <a:cs typeface="+mn-cs"/>
              </a:defRPr>
            </a:pPr>
            <a:r>
              <a:rPr lang="pt-BR" sz="2400" dirty="0" smtClean="0">
                <a:solidFill>
                  <a:srgbClr val="E46C0A"/>
                </a:solidFill>
                <a:latin typeface="Trebuchet MS" pitchFamily="34" charset="0"/>
              </a:rPr>
              <a:t>segundo a região climática – 2014*</a:t>
            </a:r>
            <a:endParaRPr lang="pt-BR" sz="2400" dirty="0">
              <a:solidFill>
                <a:srgbClr val="E46C0A"/>
              </a:solidFill>
              <a:latin typeface="Trebuchet MS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0" y="6453336"/>
            <a:ext cx="395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99C6289-A88C-4CEA-A975-4C5B61754096}" type="slidenum">
              <a:rPr lang="pt-BR" smtClean="0"/>
              <a:pPr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00601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5" descr="Linha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620688"/>
            <a:ext cx="3544887" cy="3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6516216" y="1177007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latin typeface="Trebuchet MS" pitchFamily="34" charset="0"/>
              </a:rPr>
              <a:t>Valores em R$ mil</a:t>
            </a:r>
            <a:endParaRPr lang="pt-BR" sz="1400" dirty="0">
              <a:latin typeface="Trebuchet MS" pitchFamily="34" charset="0"/>
            </a:endParaRPr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40351168"/>
              </p:ext>
            </p:extLst>
          </p:nvPr>
        </p:nvGraphicFramePr>
        <p:xfrm>
          <a:off x="611560" y="1537049"/>
          <a:ext cx="7776864" cy="3180518"/>
        </p:xfrm>
        <a:graphic>
          <a:graphicData uri="http://schemas.openxmlformats.org/drawingml/2006/table">
            <a:tbl>
              <a:tblPr/>
              <a:tblGrid>
                <a:gridCol w="1770550"/>
                <a:gridCol w="2193812"/>
                <a:gridCol w="2098429"/>
                <a:gridCol w="1714073"/>
              </a:tblGrid>
              <a:tr h="74543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dirty="0" smtClean="0">
                          <a:solidFill>
                            <a:schemeClr val="bg1"/>
                          </a:solidFill>
                          <a:latin typeface="Trebuchet MS"/>
                        </a:rPr>
                        <a:t>Ano</a:t>
                      </a:r>
                      <a:endParaRPr lang="pt-BR" sz="2000" b="1" i="0" u="none" strike="noStrike" dirty="0">
                        <a:solidFill>
                          <a:schemeClr val="bg1"/>
                        </a:solidFill>
                        <a:latin typeface="Trebuchet M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102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dirty="0">
                          <a:solidFill>
                            <a:schemeClr val="bg1"/>
                          </a:solidFill>
                          <a:latin typeface="Trebuchet MS"/>
                        </a:rPr>
                        <a:t>Programação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102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dirty="0">
                          <a:solidFill>
                            <a:schemeClr val="bg1"/>
                          </a:solidFill>
                          <a:latin typeface="Trebuchet MS"/>
                        </a:rPr>
                        <a:t>Contratação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102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dirty="0">
                          <a:solidFill>
                            <a:schemeClr val="bg1"/>
                          </a:solidFill>
                          <a:latin typeface="Trebuchet MS"/>
                        </a:rPr>
                        <a:t>% de Contratação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1022"/>
                    </a:solidFill>
                  </a:tcPr>
                </a:tc>
              </a:tr>
              <a:tr h="347869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2008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        6.339.081,0 </a:t>
                      </a:r>
                    </a:p>
                  </a:txBody>
                  <a:tcPr marL="9525" marR="85725" marT="9525" marB="0" anchor="b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         7.668.594,5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121,0%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869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2009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        7.500.000,0 </a:t>
                      </a:r>
                    </a:p>
                  </a:txBody>
                  <a:tcPr marL="9525" marR="85725" marT="9525" marB="0" anchor="b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         9.134.109,1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121,8%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869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2010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        9.000.000,0 </a:t>
                      </a:r>
                    </a:p>
                  </a:txBody>
                  <a:tcPr marL="9525" marR="85725" marT="9525" marB="0" anchor="b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       10.755.162,7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119,5%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869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2011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        9.900.000,0 </a:t>
                      </a:r>
                    </a:p>
                  </a:txBody>
                  <a:tcPr marL="9525" marR="85725" marT="9525" marB="0" anchor="b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       11.090.653,3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112,0%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869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2012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      11.150.000,0 </a:t>
                      </a:r>
                    </a:p>
                  </a:txBody>
                  <a:tcPr marL="9525" marR="85725" marT="9525" marB="0" anchor="b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       11.970.187,7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107,4%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869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2013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      11.500.000,0 </a:t>
                      </a:r>
                    </a:p>
                  </a:txBody>
                  <a:tcPr marL="9525" marR="85725" marT="9525" marB="0" anchor="b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       12.727.522,6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110,7%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869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2014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      13.100.000,0 </a:t>
                      </a:r>
                    </a:p>
                  </a:txBody>
                  <a:tcPr marL="9525" marR="85725" marT="9525" marB="0" anchor="b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       13.453.709,4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102,7%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539750" y="188640"/>
            <a:ext cx="80646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7A1022"/>
                </a:solidFill>
                <a:latin typeface="Trebuchet MS" pitchFamily="34" charset="0"/>
              </a:rPr>
              <a:t>BNB – Gestão </a:t>
            </a:r>
            <a:r>
              <a:rPr lang="pt-BR" sz="2800" b="1" dirty="0" smtClean="0">
                <a:solidFill>
                  <a:srgbClr val="E46E0A"/>
                </a:solidFill>
                <a:latin typeface="Trebuchet MS" pitchFamily="34" charset="0"/>
              </a:rPr>
              <a:t>EFICAZ</a:t>
            </a:r>
            <a:r>
              <a:rPr lang="pt-BR" sz="2400" b="1" dirty="0" smtClean="0">
                <a:solidFill>
                  <a:srgbClr val="7A1022"/>
                </a:solidFill>
                <a:latin typeface="Trebuchet MS" pitchFamily="34" charset="0"/>
              </a:rPr>
              <a:t> do FNE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6453336"/>
            <a:ext cx="395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99C6289-A88C-4CEA-A975-4C5B61754096}" type="slidenum">
              <a:rPr lang="pt-BR" smtClean="0"/>
              <a:pPr/>
              <a:t>6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5" descr="Linha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620688"/>
            <a:ext cx="3544887" cy="3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51421488"/>
              </p:ext>
            </p:extLst>
          </p:nvPr>
        </p:nvGraphicFramePr>
        <p:xfrm>
          <a:off x="683568" y="1321023"/>
          <a:ext cx="7560840" cy="3841693"/>
        </p:xfrm>
        <a:graphic>
          <a:graphicData uri="http://schemas.openxmlformats.org/drawingml/2006/table">
            <a:tbl>
              <a:tblPr/>
              <a:tblGrid>
                <a:gridCol w="1869823"/>
                <a:gridCol w="1730023"/>
                <a:gridCol w="2050397"/>
                <a:gridCol w="1910597"/>
              </a:tblGrid>
              <a:tr h="576064"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pt-BR" sz="2000" b="1" i="0" u="none" strike="noStrike" dirty="0">
                          <a:solidFill>
                            <a:srgbClr val="FFFFFF"/>
                          </a:solidFill>
                          <a:latin typeface="Trebuchet MS"/>
                        </a:rPr>
                        <a:t>SALDOS DE OPERAÇÕES FNE - POR SETOR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A102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8447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 smtClean="0">
                          <a:solidFill>
                            <a:srgbClr val="404040"/>
                          </a:solidFill>
                          <a:latin typeface="Trebuchet MS"/>
                        </a:rPr>
                        <a:t>Setor</a:t>
                      </a:r>
                      <a:endParaRPr lang="pt-BR" sz="1800" b="1" i="0" u="none" strike="noStrike" dirty="0">
                        <a:solidFill>
                          <a:srgbClr val="404040"/>
                        </a:solidFill>
                        <a:latin typeface="Trebuchet M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404040"/>
                          </a:solidFill>
                          <a:latin typeface="Trebuchet MS"/>
                        </a:rPr>
                        <a:t>Quantidade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404040"/>
                          </a:solidFill>
                          <a:latin typeface="Trebuchet MS"/>
                        </a:rPr>
                        <a:t>Saldo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404040"/>
                          </a:solidFill>
                          <a:latin typeface="Trebuchet MS"/>
                        </a:rPr>
                        <a:t>% por Setor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</a:tr>
              <a:tr h="47370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Rural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latin typeface="Trebuchet MS"/>
                        </a:rPr>
                        <a:t>1.726.377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18.393.817,3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39,4%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70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Agroindústria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latin typeface="Trebuchet MS"/>
                        </a:rPr>
                        <a:t>959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929.648,4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2,0%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70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Comércio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latin typeface="Trebuchet MS"/>
                        </a:rPr>
                        <a:t>77.132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9.446.262,,7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20,2%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70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Industrial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latin typeface="Trebuchet MS"/>
                        </a:rPr>
                        <a:t>13.573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12.703.139,0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27,2%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70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Infraestrutura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84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5.244.049,4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11,2%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628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latin typeface="Trebuchet MS"/>
                        </a:rPr>
                        <a:t>TOTAL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 smtClean="0">
                          <a:solidFill>
                            <a:schemeClr val="bg1"/>
                          </a:solidFill>
                          <a:latin typeface="Trebuchet MS"/>
                        </a:rPr>
                        <a:t>1.818.125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latin typeface="Trebuchet M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 smtClean="0">
                          <a:solidFill>
                            <a:srgbClr val="FFFFFF"/>
                          </a:solidFill>
                          <a:latin typeface="Trebuchet MS"/>
                        </a:rPr>
                        <a:t>46.716.916,7</a:t>
                      </a:r>
                      <a:endParaRPr lang="pt-BR" sz="1600" b="1" i="0" u="none" strike="noStrike" dirty="0">
                        <a:solidFill>
                          <a:srgbClr val="FFFFFF"/>
                        </a:solidFill>
                        <a:latin typeface="Trebuchet M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latin typeface="Trebuchet MS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</a:tr>
            </a:tbl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6372200" y="888975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latin typeface="Trebuchet MS" pitchFamily="34" charset="0"/>
              </a:rPr>
              <a:t>Valores em R$ mil</a:t>
            </a:r>
            <a:endParaRPr lang="pt-BR" sz="1400" dirty="0">
              <a:latin typeface="Trebuchet MS" pitchFamily="34" charset="0"/>
            </a:endParaRPr>
          </a:p>
        </p:txBody>
      </p:sp>
      <p:sp>
        <p:nvSpPr>
          <p:cNvPr id="7" name="CaixaDeTexto 10"/>
          <p:cNvSpPr txBox="1">
            <a:spLocks noChangeArrowheads="1"/>
          </p:cNvSpPr>
          <p:nvPr/>
        </p:nvSpPr>
        <p:spPr bwMode="auto">
          <a:xfrm>
            <a:off x="755576" y="5209455"/>
            <a:ext cx="67691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dirty="0">
                <a:latin typeface="Trebuchet MS" pitchFamily="34" charset="0"/>
              </a:rPr>
              <a:t>Posição: </a:t>
            </a:r>
            <a:r>
              <a:rPr lang="pt-BR" sz="1400" dirty="0" smtClean="0">
                <a:latin typeface="Trebuchet MS" pitchFamily="34" charset="0"/>
              </a:rPr>
              <a:t>Junho/2015.</a:t>
            </a:r>
            <a:endParaRPr lang="pt-BR" sz="1400" dirty="0">
              <a:latin typeface="Trebuchet MS" pitchFamily="34" charset="0"/>
            </a:endParaRPr>
          </a:p>
        </p:txBody>
      </p:sp>
      <p:sp>
        <p:nvSpPr>
          <p:cNvPr id="10" name="CaixaDeTexto 6"/>
          <p:cNvSpPr txBox="1">
            <a:spLocks noChangeArrowheads="1"/>
          </p:cNvSpPr>
          <p:nvPr/>
        </p:nvSpPr>
        <p:spPr bwMode="auto">
          <a:xfrm>
            <a:off x="539750" y="188640"/>
            <a:ext cx="80646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7A1022"/>
                </a:solidFill>
                <a:latin typeface="Trebuchet MS" pitchFamily="34" charset="0"/>
              </a:rPr>
              <a:t>BNB – Gestão </a:t>
            </a:r>
            <a:r>
              <a:rPr lang="pt-BR" sz="2800" b="1" dirty="0" smtClean="0">
                <a:solidFill>
                  <a:srgbClr val="E46E0A"/>
                </a:solidFill>
                <a:latin typeface="Trebuchet MS" pitchFamily="34" charset="0"/>
              </a:rPr>
              <a:t>EFICAZ</a:t>
            </a:r>
            <a:r>
              <a:rPr lang="pt-BR" sz="2400" b="1" dirty="0" smtClean="0">
                <a:solidFill>
                  <a:srgbClr val="7A1022"/>
                </a:solidFill>
                <a:latin typeface="Trebuchet MS" pitchFamily="34" charset="0"/>
              </a:rPr>
              <a:t> do FNE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0" y="6453336"/>
            <a:ext cx="395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99C6289-A88C-4CEA-A975-4C5B61754096}" type="slidenum">
              <a:rPr lang="pt-BR" smtClean="0"/>
              <a:pPr/>
              <a:t>7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5" descr="Linha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620688"/>
            <a:ext cx="3544887" cy="3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68418396"/>
              </p:ext>
            </p:extLst>
          </p:nvPr>
        </p:nvGraphicFramePr>
        <p:xfrm>
          <a:off x="899592" y="1321023"/>
          <a:ext cx="7056784" cy="3826977"/>
        </p:xfrm>
        <a:graphic>
          <a:graphicData uri="http://schemas.openxmlformats.org/drawingml/2006/table">
            <a:tbl>
              <a:tblPr/>
              <a:tblGrid>
                <a:gridCol w="2272275"/>
                <a:gridCol w="1454452"/>
                <a:gridCol w="1723794"/>
                <a:gridCol w="1606263"/>
              </a:tblGrid>
              <a:tr h="504056"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pt-BR" sz="2000" b="1" i="0" u="none" strike="noStrike" dirty="0">
                          <a:solidFill>
                            <a:srgbClr val="FFFFFF"/>
                          </a:solidFill>
                          <a:latin typeface="Trebuchet MS"/>
                        </a:rPr>
                        <a:t>SALDOS DE OPERAÇÕES FNE - POR PORTE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A102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8178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dirty="0" smtClean="0">
                          <a:solidFill>
                            <a:srgbClr val="404040"/>
                          </a:solidFill>
                          <a:latin typeface="Trebuchet MS"/>
                        </a:rPr>
                        <a:t>Porte</a:t>
                      </a:r>
                      <a:endParaRPr lang="pt-BR" sz="2000" b="1" i="0" u="none" strike="noStrike" dirty="0">
                        <a:solidFill>
                          <a:srgbClr val="404040"/>
                        </a:solidFill>
                        <a:latin typeface="Trebuchet M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404040"/>
                          </a:solidFill>
                          <a:latin typeface="Trebuchet MS"/>
                        </a:rPr>
                        <a:t>Quantidade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dirty="0">
                          <a:solidFill>
                            <a:srgbClr val="404040"/>
                          </a:solidFill>
                          <a:latin typeface="Trebuchet MS"/>
                        </a:rPr>
                        <a:t>Saldo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dirty="0">
                          <a:solidFill>
                            <a:srgbClr val="404040"/>
                          </a:solidFill>
                          <a:latin typeface="Trebuchet MS"/>
                        </a:rPr>
                        <a:t>% por Setor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</a:tr>
              <a:tr h="41935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GRANDE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latin typeface="Trebuchet MS"/>
                        </a:rPr>
                        <a:t>2.616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20.627.436,2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44,2%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35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MEDIO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latin typeface="Trebuchet MS"/>
                        </a:rPr>
                        <a:t>7.403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6.680.648,8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14,3%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35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MICRO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latin typeface="Trebuchet MS"/>
                        </a:rPr>
                        <a:t>32.290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974.649,6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2,1%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35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MINI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latin typeface="Trebuchet MS"/>
                        </a:rPr>
                        <a:t>1.692.846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9.851.226,4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21,1%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35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PEQUENO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latin typeface="Trebuchet MS"/>
                        </a:rPr>
                        <a:t>78.140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6.600.441,7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14,1%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35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PEQUENO-MEDIO                 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latin typeface="Trebuchet MS"/>
                        </a:rPr>
                        <a:t>4.830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1.982.514,0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4,2%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0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latin typeface="Trebuchet MS"/>
                        </a:rPr>
                        <a:t>TOTAL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 smtClean="0">
                          <a:solidFill>
                            <a:schemeClr val="bg1"/>
                          </a:solidFill>
                          <a:latin typeface="Trebuchet MS" pitchFamily="34" charset="0"/>
                        </a:rPr>
                        <a:t> 1.818.125 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 smtClean="0">
                          <a:solidFill>
                            <a:srgbClr val="FFFFFF"/>
                          </a:solidFill>
                          <a:latin typeface="Trebuchet MS"/>
                        </a:rPr>
                        <a:t>46.716.916,7</a:t>
                      </a:r>
                      <a:endParaRPr lang="pt-BR" sz="1800" b="1" i="0" u="none" strike="noStrike" dirty="0">
                        <a:solidFill>
                          <a:srgbClr val="FFFFFF"/>
                        </a:solidFill>
                        <a:latin typeface="Trebuchet M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latin typeface="Trebuchet MS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</a:tr>
            </a:tbl>
          </a:graphicData>
        </a:graphic>
      </p:graphicFrame>
      <p:sp>
        <p:nvSpPr>
          <p:cNvPr id="12" name="CaixaDeTexto 11"/>
          <p:cNvSpPr txBox="1"/>
          <p:nvPr/>
        </p:nvSpPr>
        <p:spPr>
          <a:xfrm>
            <a:off x="6228184" y="941238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latin typeface="Trebuchet MS" pitchFamily="34" charset="0"/>
              </a:rPr>
              <a:t>Valores em R$ mil</a:t>
            </a:r>
            <a:endParaRPr lang="pt-BR" sz="1400" dirty="0">
              <a:latin typeface="Trebuchet MS" pitchFamily="34" charset="0"/>
            </a:endParaRPr>
          </a:p>
        </p:txBody>
      </p:sp>
      <p:sp>
        <p:nvSpPr>
          <p:cNvPr id="7" name="CaixaDeTexto 10"/>
          <p:cNvSpPr txBox="1">
            <a:spLocks noChangeArrowheads="1"/>
          </p:cNvSpPr>
          <p:nvPr/>
        </p:nvSpPr>
        <p:spPr bwMode="auto">
          <a:xfrm>
            <a:off x="899592" y="5137447"/>
            <a:ext cx="67691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dirty="0">
                <a:latin typeface="Trebuchet MS" pitchFamily="34" charset="0"/>
              </a:rPr>
              <a:t>Posição: </a:t>
            </a:r>
            <a:r>
              <a:rPr lang="pt-BR" sz="1400" dirty="0" smtClean="0">
                <a:latin typeface="Trebuchet MS" pitchFamily="34" charset="0"/>
              </a:rPr>
              <a:t>Junho/2015.</a:t>
            </a:r>
            <a:endParaRPr lang="pt-BR" sz="1400" dirty="0">
              <a:latin typeface="Trebuchet MS" pitchFamily="34" charset="0"/>
            </a:endParaRPr>
          </a:p>
        </p:txBody>
      </p:sp>
      <p:sp>
        <p:nvSpPr>
          <p:cNvPr id="8" name="CaixaDeTexto 6"/>
          <p:cNvSpPr txBox="1">
            <a:spLocks noChangeArrowheads="1"/>
          </p:cNvSpPr>
          <p:nvPr/>
        </p:nvSpPr>
        <p:spPr bwMode="auto">
          <a:xfrm>
            <a:off x="539750" y="188640"/>
            <a:ext cx="80646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7A1022"/>
                </a:solidFill>
                <a:latin typeface="Trebuchet MS" pitchFamily="34" charset="0"/>
              </a:rPr>
              <a:t>BNB – Gestão </a:t>
            </a:r>
            <a:r>
              <a:rPr lang="pt-BR" sz="2800" b="1" dirty="0" smtClean="0">
                <a:solidFill>
                  <a:srgbClr val="E46E0A"/>
                </a:solidFill>
                <a:latin typeface="Trebuchet MS" pitchFamily="34" charset="0"/>
              </a:rPr>
              <a:t>EFICAZ</a:t>
            </a:r>
            <a:r>
              <a:rPr lang="pt-BR" sz="2400" b="1" dirty="0" smtClean="0">
                <a:solidFill>
                  <a:srgbClr val="7A1022"/>
                </a:solidFill>
                <a:latin typeface="Trebuchet MS" pitchFamily="34" charset="0"/>
              </a:rPr>
              <a:t> do FNE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0" y="6453336"/>
            <a:ext cx="395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99C6289-A88C-4CEA-A975-4C5B61754096}" type="slidenum">
              <a:rPr lang="pt-BR" smtClean="0"/>
              <a:pPr/>
              <a:t>8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Linha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620688"/>
            <a:ext cx="3544887" cy="3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539750" y="188640"/>
            <a:ext cx="74166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7A1022"/>
                </a:solidFill>
                <a:latin typeface="Trebuchet MS" pitchFamily="34" charset="0"/>
              </a:rPr>
              <a:t>BNB – Gestão </a:t>
            </a:r>
            <a:r>
              <a:rPr lang="pt-BR" sz="2800" b="1" dirty="0" smtClean="0">
                <a:solidFill>
                  <a:srgbClr val="E46E0A"/>
                </a:solidFill>
                <a:latin typeface="Trebuchet MS" pitchFamily="34" charset="0"/>
              </a:rPr>
              <a:t>EFICIENTE</a:t>
            </a:r>
            <a:r>
              <a:rPr lang="pt-BR" sz="2400" b="1" dirty="0" smtClean="0">
                <a:solidFill>
                  <a:srgbClr val="7A1022"/>
                </a:solidFill>
                <a:latin typeface="Trebuchet MS" pitchFamily="34" charset="0"/>
              </a:rPr>
              <a:t> do FNE</a:t>
            </a:r>
          </a:p>
        </p:txBody>
      </p:sp>
      <p:graphicFrame>
        <p:nvGraphicFramePr>
          <p:cNvPr id="13" name="Gráfico 12"/>
          <p:cNvGraphicFramePr>
            <a:graphicFrameLocks/>
          </p:cNvGraphicFramePr>
          <p:nvPr/>
        </p:nvGraphicFramePr>
        <p:xfrm>
          <a:off x="179512" y="1124744"/>
          <a:ext cx="842493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0" y="6453336"/>
            <a:ext cx="395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99C6289-A88C-4CEA-A975-4C5B61754096}" type="slidenum">
              <a:rPr lang="pt-BR" smtClean="0"/>
              <a:pPr/>
              <a:t>9</a:t>
            </a:fld>
            <a:endParaRPr lang="pt-B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3307</TotalTime>
  <Words>1206</Words>
  <Application>Microsoft Office PowerPoint</Application>
  <PresentationFormat>Apresentação na tela (4:3)</PresentationFormat>
  <Paragraphs>373</Paragraphs>
  <Slides>19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0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BANCO DO NORDESTE DO BRASIL S.A.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c006748</dc:creator>
  <cp:lastModifiedBy>f100072</cp:lastModifiedBy>
  <cp:revision>428</cp:revision>
  <dcterms:created xsi:type="dcterms:W3CDTF">2010-12-14T14:07:28Z</dcterms:created>
  <dcterms:modified xsi:type="dcterms:W3CDTF">2015-08-18T23:31:23Z</dcterms:modified>
</cp:coreProperties>
</file>