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3.xml" ContentType="application/vnd.openxmlformats-officedocument.presentationml.notesSlide+xml"/>
  <Override PartName="/ppt/charts/chart3.xml" ContentType="application/vnd.openxmlformats-officedocument.drawingml.chart+xml"/>
  <Override PartName="/ppt/drawings/drawing1.xml" ContentType="application/vnd.openxmlformats-officedocument.drawingml.chartshapes+xml"/>
  <Override PartName="/ppt/notesSlides/notesSlide4.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drawings/drawing2.xml" ContentType="application/vnd.openxmlformats-officedocument.drawingml.chartshape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75" r:id="rId2"/>
    <p:sldId id="260" r:id="rId3"/>
    <p:sldId id="286" r:id="rId4"/>
    <p:sldId id="287" r:id="rId5"/>
    <p:sldId id="293" r:id="rId6"/>
    <p:sldId id="268" r:id="rId7"/>
    <p:sldId id="292" r:id="rId8"/>
    <p:sldId id="274" r:id="rId9"/>
    <p:sldId id="288" r:id="rId10"/>
    <p:sldId id="289" r:id="rId11"/>
    <p:sldId id="290" r:id="rId12"/>
  </p:sldIdLst>
  <p:sldSz cx="9144000" cy="6858000" type="screen4x3"/>
  <p:notesSz cx="6797675" cy="987266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4ABB7E"/>
    <a:srgbClr val="00FF99"/>
    <a:srgbClr val="FFFF00"/>
    <a:srgbClr val="FF6600"/>
    <a:srgbClr val="FF7C80"/>
    <a:srgbClr val="666699"/>
    <a:srgbClr val="4A7EBB"/>
    <a:srgbClr val="CC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3141" autoAdjust="0"/>
  </p:normalViewPr>
  <p:slideViewPr>
    <p:cSldViewPr>
      <p:cViewPr>
        <p:scale>
          <a:sx n="80" d="100"/>
          <a:sy n="80" d="100"/>
        </p:scale>
        <p:origin x="-1301" y="-5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61" d="100"/>
          <a:sy n="61" d="100"/>
        </p:scale>
        <p:origin x="-3216" y="-72"/>
      </p:cViewPr>
      <p:guideLst>
        <p:guide orient="horz" pos="3109"/>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package" Target="../embeddings/Microsoft_Excel_Worksheet3.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v>CA de l'édition</c:v>
          </c:tx>
          <c:spPr>
            <a:ln>
              <a:solidFill>
                <a:srgbClr val="00B050"/>
              </a:solidFill>
            </a:ln>
          </c:spPr>
          <c:dPt>
            <c:idx val="0"/>
            <c:marker>
              <c:symbol val="diamond"/>
              <c:size val="7"/>
              <c:spPr>
                <a:solidFill>
                  <a:srgbClr val="FF6600"/>
                </a:solidFill>
              </c:spPr>
            </c:marker>
            <c:bubble3D val="0"/>
            <c:spPr>
              <a:ln>
                <a:solidFill>
                  <a:srgbClr val="00B050"/>
                </a:solidFill>
              </a:ln>
            </c:spPr>
          </c:dPt>
          <c:dPt>
            <c:idx val="1"/>
            <c:marker>
              <c:symbol val="none"/>
            </c:marker>
            <c:bubble3D val="0"/>
          </c:dPt>
          <c:dPt>
            <c:idx val="2"/>
            <c:marker>
              <c:symbol val="none"/>
            </c:marker>
            <c:bubble3D val="0"/>
          </c:dPt>
          <c:dPt>
            <c:idx val="3"/>
            <c:marker>
              <c:symbol val="none"/>
            </c:marker>
            <c:bubble3D val="0"/>
          </c:dPt>
          <c:dPt>
            <c:idx val="4"/>
            <c:marker>
              <c:symbol val="diamond"/>
              <c:size val="7"/>
              <c:spPr>
                <a:solidFill>
                  <a:srgbClr val="FF6600"/>
                </a:solidFill>
              </c:spPr>
            </c:marker>
            <c:bubble3D val="0"/>
          </c:dPt>
          <c:dPt>
            <c:idx val="5"/>
            <c:marker>
              <c:symbol val="none"/>
            </c:marker>
            <c:bubble3D val="0"/>
          </c:dPt>
          <c:dPt>
            <c:idx val="6"/>
            <c:marker>
              <c:symbol val="none"/>
            </c:marker>
            <c:bubble3D val="0"/>
          </c:dPt>
          <c:dPt>
            <c:idx val="7"/>
            <c:marker>
              <c:symbol val="none"/>
            </c:marker>
            <c:bubble3D val="0"/>
          </c:dPt>
          <c:dPt>
            <c:idx val="8"/>
            <c:marker>
              <c:symbol val="none"/>
            </c:marker>
            <c:bubble3D val="0"/>
          </c:dPt>
          <c:dPt>
            <c:idx val="9"/>
            <c:marker>
              <c:symbol val="none"/>
            </c:marker>
            <c:bubble3D val="0"/>
          </c:dPt>
          <c:dPt>
            <c:idx val="10"/>
            <c:marker>
              <c:symbol val="none"/>
            </c:marker>
            <c:bubble3D val="0"/>
          </c:dPt>
          <c:dPt>
            <c:idx val="11"/>
            <c:marker>
              <c:symbol val="none"/>
            </c:marker>
            <c:bubble3D val="0"/>
          </c:dPt>
          <c:dPt>
            <c:idx val="12"/>
            <c:marker>
              <c:symbol val="none"/>
            </c:marker>
            <c:bubble3D val="0"/>
          </c:dPt>
          <c:dPt>
            <c:idx val="13"/>
            <c:marker>
              <c:symbol val="none"/>
            </c:marker>
            <c:bubble3D val="0"/>
          </c:dPt>
          <c:dPt>
            <c:idx val="14"/>
            <c:marker>
              <c:symbol val="none"/>
            </c:marker>
            <c:bubble3D val="0"/>
          </c:dPt>
          <c:dPt>
            <c:idx val="15"/>
            <c:marker>
              <c:symbol val="none"/>
            </c:marker>
            <c:bubble3D val="0"/>
          </c:dPt>
          <c:dPt>
            <c:idx val="16"/>
            <c:marker>
              <c:symbol val="none"/>
            </c:marker>
            <c:bubble3D val="0"/>
          </c:dPt>
          <c:dPt>
            <c:idx val="17"/>
            <c:marker>
              <c:symbol val="diamond"/>
              <c:size val="7"/>
              <c:spPr>
                <a:solidFill>
                  <a:srgbClr val="FF6600"/>
                </a:solidFill>
              </c:spPr>
            </c:marker>
            <c:bubble3D val="0"/>
          </c:dPt>
          <c:dPt>
            <c:idx val="18"/>
            <c:marker>
              <c:symbol val="none"/>
            </c:marker>
            <c:bubble3D val="0"/>
          </c:dPt>
          <c:dPt>
            <c:idx val="19"/>
            <c:marker>
              <c:symbol val="none"/>
            </c:marker>
            <c:bubble3D val="0"/>
          </c:dPt>
          <c:dPt>
            <c:idx val="20"/>
            <c:marker>
              <c:symbol val="none"/>
            </c:marker>
            <c:bubble3D val="0"/>
          </c:dPt>
          <c:dPt>
            <c:idx val="21"/>
            <c:marker>
              <c:symbol val="none"/>
            </c:marker>
            <c:bubble3D val="0"/>
          </c:dPt>
          <c:dPt>
            <c:idx val="22"/>
            <c:marker>
              <c:symbol val="none"/>
            </c:marker>
            <c:bubble3D val="0"/>
          </c:dPt>
          <c:dPt>
            <c:idx val="23"/>
            <c:marker>
              <c:symbol val="none"/>
            </c:marker>
            <c:bubble3D val="0"/>
          </c:dPt>
          <c:dPt>
            <c:idx val="24"/>
            <c:marker>
              <c:symbol val="diamond"/>
              <c:size val="7"/>
              <c:spPr>
                <a:solidFill>
                  <a:srgbClr val="FF6600"/>
                </a:solidFill>
              </c:spPr>
            </c:marker>
            <c:bubble3D val="0"/>
          </c:dPt>
          <c:cat>
            <c:numRef>
              <c:f>tableau!$B$5:$B$29</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cat>
          <c:val>
            <c:numRef>
              <c:f>tableau!$C$5:$C$29</c:f>
              <c:numCache>
                <c:formatCode>#,##0</c:formatCode>
                <c:ptCount val="25"/>
                <c:pt idx="0">
                  <c:v>2039.0056055503601</c:v>
                </c:pt>
                <c:pt idx="1">
                  <c:v>2025.8949900679499</c:v>
                </c:pt>
                <c:pt idx="2">
                  <c:v>2077.8801049458998</c:v>
                </c:pt>
                <c:pt idx="3">
                  <c:v>2163.5564526333301</c:v>
                </c:pt>
                <c:pt idx="4">
                  <c:v>2220.5723850801201</c:v>
                </c:pt>
                <c:pt idx="5">
                  <c:v>2153.9521645473701</c:v>
                </c:pt>
                <c:pt idx="6">
                  <c:v>2148.4639999268202</c:v>
                </c:pt>
                <c:pt idx="7">
                  <c:v>2137.1827726512602</c:v>
                </c:pt>
                <c:pt idx="8">
                  <c:v>2178.3440073053598</c:v>
                </c:pt>
                <c:pt idx="9">
                  <c:v>2192.5217659084401</c:v>
                </c:pt>
                <c:pt idx="10">
                  <c:v>2285.8205644577301</c:v>
                </c:pt>
                <c:pt idx="11">
                  <c:v>2353</c:v>
                </c:pt>
                <c:pt idx="12">
                  <c:v>2471</c:v>
                </c:pt>
                <c:pt idx="13">
                  <c:v>2539</c:v>
                </c:pt>
                <c:pt idx="14">
                  <c:v>2657</c:v>
                </c:pt>
                <c:pt idx="15">
                  <c:v>2747</c:v>
                </c:pt>
                <c:pt idx="16">
                  <c:v>2791</c:v>
                </c:pt>
                <c:pt idx="17">
                  <c:v>2894</c:v>
                </c:pt>
                <c:pt idx="18">
                  <c:v>2830</c:v>
                </c:pt>
                <c:pt idx="19">
                  <c:v>2829</c:v>
                </c:pt>
                <c:pt idx="20">
                  <c:v>2838</c:v>
                </c:pt>
                <c:pt idx="21">
                  <c:v>2804</c:v>
                </c:pt>
                <c:pt idx="22">
                  <c:v>2771</c:v>
                </c:pt>
                <c:pt idx="23">
                  <c:v>2687</c:v>
                </c:pt>
                <c:pt idx="24">
                  <c:v>2652</c:v>
                </c:pt>
              </c:numCache>
            </c:numRef>
          </c:val>
          <c:smooth val="0"/>
        </c:ser>
        <c:dLbls>
          <c:showLegendKey val="0"/>
          <c:showVal val="0"/>
          <c:showCatName val="0"/>
          <c:showSerName val="0"/>
          <c:showPercent val="0"/>
          <c:showBubbleSize val="0"/>
        </c:dLbls>
        <c:marker val="1"/>
        <c:smooth val="0"/>
        <c:axId val="86191488"/>
        <c:axId val="44312064"/>
      </c:lineChart>
      <c:catAx>
        <c:axId val="86191488"/>
        <c:scaling>
          <c:orientation val="minMax"/>
        </c:scaling>
        <c:delete val="0"/>
        <c:axPos val="b"/>
        <c:numFmt formatCode="General" sourceLinked="1"/>
        <c:majorTickMark val="out"/>
        <c:minorTickMark val="cross"/>
        <c:tickLblPos val="low"/>
        <c:crossAx val="44312064"/>
        <c:crosses val="autoZero"/>
        <c:auto val="1"/>
        <c:lblAlgn val="ctr"/>
        <c:lblOffset val="100"/>
        <c:tickLblSkip val="5"/>
        <c:tickMarkSkip val="2"/>
        <c:noMultiLvlLbl val="0"/>
      </c:catAx>
      <c:valAx>
        <c:axId val="44312064"/>
        <c:scaling>
          <c:orientation val="minMax"/>
          <c:max val="3000"/>
          <c:min val="1500"/>
        </c:scaling>
        <c:delete val="0"/>
        <c:axPos val="l"/>
        <c:majorGridlines/>
        <c:numFmt formatCode="#,##0" sourceLinked="1"/>
        <c:majorTickMark val="out"/>
        <c:minorTickMark val="none"/>
        <c:tickLblPos val="nextTo"/>
        <c:crossAx val="86191488"/>
        <c:crosses val="autoZero"/>
        <c:crossBetween val="between"/>
        <c:majorUnit val="150"/>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28993454855948E-2"/>
          <c:y val="3.2069669800806964E-2"/>
          <c:w val="0.78323201438308188"/>
          <c:h val="0.87733911943849308"/>
        </c:manualLayout>
      </c:layout>
      <c:lineChart>
        <c:grouping val="standard"/>
        <c:varyColors val="0"/>
        <c:ser>
          <c:idx val="0"/>
          <c:order val="0"/>
          <c:tx>
            <c:v>Nombre de titres édités</c:v>
          </c:tx>
          <c:spPr>
            <a:ln>
              <a:solidFill>
                <a:schemeClr val="accent6">
                  <a:lumMod val="75000"/>
                </a:schemeClr>
              </a:solidFill>
            </a:ln>
          </c:spPr>
          <c:marker>
            <c:symbol val="none"/>
          </c:marker>
          <c:cat>
            <c:numRef>
              <c:f>graphique!$A$6:$A$30</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cat>
          <c:val>
            <c:numRef>
              <c:f>graphique!$B$6:$B$30</c:f>
              <c:numCache>
                <c:formatCode>#,##0</c:formatCode>
                <c:ptCount val="25"/>
                <c:pt idx="0">
                  <c:v>21143</c:v>
                </c:pt>
                <c:pt idx="1">
                  <c:v>24041</c:v>
                </c:pt>
                <c:pt idx="2">
                  <c:v>24129</c:v>
                </c:pt>
                <c:pt idx="3">
                  <c:v>23123</c:v>
                </c:pt>
                <c:pt idx="4">
                  <c:v>24039</c:v>
                </c:pt>
                <c:pt idx="5">
                  <c:v>23436</c:v>
                </c:pt>
                <c:pt idx="6">
                  <c:v>27224</c:v>
                </c:pt>
                <c:pt idx="7">
                  <c:v>29220</c:v>
                </c:pt>
                <c:pt idx="8">
                  <c:v>37883</c:v>
                </c:pt>
                <c:pt idx="9">
                  <c:v>38719</c:v>
                </c:pt>
                <c:pt idx="10">
                  <c:v>39422</c:v>
                </c:pt>
                <c:pt idx="11">
                  <c:v>44618</c:v>
                </c:pt>
                <c:pt idx="12">
                  <c:v>45787</c:v>
                </c:pt>
                <c:pt idx="13">
                  <c:v>44145</c:v>
                </c:pt>
                <c:pt idx="14">
                  <c:v>52231</c:v>
                </c:pt>
                <c:pt idx="15">
                  <c:v>53462</c:v>
                </c:pt>
                <c:pt idx="16">
                  <c:v>57728</c:v>
                </c:pt>
                <c:pt idx="17">
                  <c:v>60376</c:v>
                </c:pt>
                <c:pt idx="18">
                  <c:v>63601</c:v>
                </c:pt>
                <c:pt idx="19">
                  <c:v>63690</c:v>
                </c:pt>
                <c:pt idx="20">
                  <c:v>63052</c:v>
                </c:pt>
                <c:pt idx="21">
                  <c:v>63347</c:v>
                </c:pt>
                <c:pt idx="22">
                  <c:v>65412</c:v>
                </c:pt>
                <c:pt idx="23">
                  <c:v>66527</c:v>
                </c:pt>
                <c:pt idx="24">
                  <c:v>68187</c:v>
                </c:pt>
              </c:numCache>
            </c:numRef>
          </c:val>
          <c:smooth val="0"/>
        </c:ser>
        <c:dLbls>
          <c:showLegendKey val="0"/>
          <c:showVal val="0"/>
          <c:showCatName val="0"/>
          <c:showSerName val="0"/>
          <c:showPercent val="0"/>
          <c:showBubbleSize val="0"/>
        </c:dLbls>
        <c:marker val="1"/>
        <c:smooth val="0"/>
        <c:axId val="34926976"/>
        <c:axId val="34928512"/>
      </c:lineChart>
      <c:catAx>
        <c:axId val="34926976"/>
        <c:scaling>
          <c:orientation val="minMax"/>
        </c:scaling>
        <c:delete val="0"/>
        <c:axPos val="b"/>
        <c:numFmt formatCode="General" sourceLinked="1"/>
        <c:majorTickMark val="out"/>
        <c:minorTickMark val="none"/>
        <c:tickLblPos val="nextTo"/>
        <c:txPr>
          <a:bodyPr rot="-2460000" vert="horz" anchor="t" anchorCtr="0"/>
          <a:lstStyle/>
          <a:p>
            <a:pPr>
              <a:defRPr/>
            </a:pPr>
            <a:endParaRPr lang="fr-FR"/>
          </a:p>
        </c:txPr>
        <c:crossAx val="34928512"/>
        <c:crosses val="autoZero"/>
        <c:auto val="1"/>
        <c:lblAlgn val="ctr"/>
        <c:lblOffset val="100"/>
        <c:tickLblSkip val="1"/>
        <c:tickMarkSkip val="1990"/>
        <c:noMultiLvlLbl val="0"/>
      </c:catAx>
      <c:valAx>
        <c:axId val="34928512"/>
        <c:scaling>
          <c:orientation val="minMax"/>
        </c:scaling>
        <c:delete val="0"/>
        <c:axPos val="l"/>
        <c:majorGridlines/>
        <c:numFmt formatCode="#,##0" sourceLinked="1"/>
        <c:majorTickMark val="out"/>
        <c:minorTickMark val="none"/>
        <c:tickLblPos val="nextTo"/>
        <c:crossAx val="34926976"/>
        <c:crosses val="autoZero"/>
        <c:crossBetween val="between"/>
      </c:valAx>
    </c:plotArea>
    <c:plotVisOnly val="1"/>
    <c:dispBlanksAs val="gap"/>
    <c:showDLblsOverMax val="0"/>
  </c:chart>
  <c: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217282344467319E-2"/>
          <c:y val="2.7846608834754445E-2"/>
          <c:w val="0.74635116684080227"/>
          <c:h val="0.90039389555694893"/>
        </c:manualLayout>
      </c:layout>
      <c:lineChart>
        <c:grouping val="standard"/>
        <c:varyColors val="0"/>
        <c:ser>
          <c:idx val="0"/>
          <c:order val="0"/>
          <c:marker>
            <c:symbol val="none"/>
          </c:marker>
          <c:cat>
            <c:numRef>
              <c:f>'[Exemplaires de livres vendus.xls]graphique'!$A$5:$A$29</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cat>
          <c:val>
            <c:numRef>
              <c:f>'[Exemplaires de livres vendus.xls]graphique'!$A$5:$A$29</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val>
          <c:smooth val="0"/>
        </c:ser>
        <c:ser>
          <c:idx val="1"/>
          <c:order val="1"/>
          <c:tx>
            <c:v>Exemplaires vendus</c:v>
          </c:tx>
          <c:marker>
            <c:symbol val="none"/>
          </c:marker>
          <c:cat>
            <c:numRef>
              <c:f>'[Exemplaires de livres vendus.xls]graphique'!$A$5:$A$29</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cat>
          <c:val>
            <c:numRef>
              <c:f>'[Exemplaires de livres vendus.xls]graphique'!$B$5:$B$29</c:f>
              <c:numCache>
                <c:formatCode>#,##0</c:formatCode>
                <c:ptCount val="25"/>
                <c:pt idx="0">
                  <c:v>328532</c:v>
                </c:pt>
                <c:pt idx="1">
                  <c:v>302986</c:v>
                </c:pt>
                <c:pt idx="2">
                  <c:v>296114</c:v>
                </c:pt>
                <c:pt idx="3">
                  <c:v>303221</c:v>
                </c:pt>
                <c:pt idx="4">
                  <c:v>304032</c:v>
                </c:pt>
                <c:pt idx="5">
                  <c:v>307103</c:v>
                </c:pt>
                <c:pt idx="6">
                  <c:v>321012</c:v>
                </c:pt>
                <c:pt idx="7">
                  <c:v>342502</c:v>
                </c:pt>
                <c:pt idx="8">
                  <c:v>346803</c:v>
                </c:pt>
                <c:pt idx="9">
                  <c:v>332974</c:v>
                </c:pt>
                <c:pt idx="10">
                  <c:v>353582</c:v>
                </c:pt>
                <c:pt idx="11">
                  <c:v>359460</c:v>
                </c:pt>
                <c:pt idx="12">
                  <c:v>374002</c:v>
                </c:pt>
                <c:pt idx="13">
                  <c:v>423540</c:v>
                </c:pt>
                <c:pt idx="14">
                  <c:v>436413</c:v>
                </c:pt>
                <c:pt idx="15">
                  <c:v>459150</c:v>
                </c:pt>
                <c:pt idx="16">
                  <c:v>469678</c:v>
                </c:pt>
                <c:pt idx="17">
                  <c:v>486599</c:v>
                </c:pt>
                <c:pt idx="18">
                  <c:v>468325</c:v>
                </c:pt>
                <c:pt idx="19">
                  <c:v>464476</c:v>
                </c:pt>
                <c:pt idx="20">
                  <c:v>451934</c:v>
                </c:pt>
                <c:pt idx="21">
                  <c:v>450579</c:v>
                </c:pt>
                <c:pt idx="22">
                  <c:v>440901</c:v>
                </c:pt>
                <c:pt idx="23">
                  <c:v>426815</c:v>
                </c:pt>
                <c:pt idx="24">
                  <c:v>421793</c:v>
                </c:pt>
              </c:numCache>
            </c:numRef>
          </c:val>
          <c:smooth val="0"/>
        </c:ser>
        <c:dLbls>
          <c:showLegendKey val="0"/>
          <c:showVal val="0"/>
          <c:showCatName val="0"/>
          <c:showSerName val="0"/>
          <c:showPercent val="0"/>
          <c:showBubbleSize val="0"/>
        </c:dLbls>
        <c:marker val="1"/>
        <c:smooth val="0"/>
        <c:axId val="35910400"/>
        <c:axId val="35911936"/>
      </c:lineChart>
      <c:dateAx>
        <c:axId val="35910400"/>
        <c:scaling>
          <c:orientation val="minMax"/>
        </c:scaling>
        <c:delete val="0"/>
        <c:axPos val="b"/>
        <c:numFmt formatCode="General" sourceLinked="0"/>
        <c:majorTickMark val="out"/>
        <c:minorTickMark val="none"/>
        <c:tickLblPos val="nextTo"/>
        <c:txPr>
          <a:bodyPr rot="0" vert="horz"/>
          <a:lstStyle/>
          <a:p>
            <a:pPr>
              <a:defRPr b="0">
                <a:solidFill>
                  <a:schemeClr val="accent1">
                    <a:lumMod val="50000"/>
                  </a:schemeClr>
                </a:solidFill>
              </a:defRPr>
            </a:pPr>
            <a:endParaRPr lang="fr-FR"/>
          </a:p>
        </c:txPr>
        <c:crossAx val="35911936"/>
        <c:crosses val="autoZero"/>
        <c:auto val="0"/>
        <c:lblOffset val="20"/>
        <c:baseTimeUnit val="days"/>
      </c:dateAx>
      <c:valAx>
        <c:axId val="35911936"/>
        <c:scaling>
          <c:orientation val="minMax"/>
          <c:max val="500000"/>
          <c:min val="100000"/>
        </c:scaling>
        <c:delete val="0"/>
        <c:axPos val="l"/>
        <c:majorGridlines/>
        <c:numFmt formatCode="General" sourceLinked="1"/>
        <c:majorTickMark val="out"/>
        <c:minorTickMark val="none"/>
        <c:tickLblPos val="nextTo"/>
        <c:spPr>
          <a:ln>
            <a:solidFill>
              <a:sysClr val="windowText" lastClr="000000"/>
            </a:solidFill>
          </a:ln>
        </c:spPr>
        <c:txPr>
          <a:bodyPr/>
          <a:lstStyle/>
          <a:p>
            <a:pPr>
              <a:defRPr b="0">
                <a:solidFill>
                  <a:schemeClr val="tx2">
                    <a:lumMod val="75000"/>
                  </a:schemeClr>
                </a:solidFill>
              </a:defRPr>
            </a:pPr>
            <a:endParaRPr lang="fr-FR"/>
          </a:p>
        </c:txPr>
        <c:crossAx val="35910400"/>
        <c:crosses val="autoZero"/>
        <c:crossBetween val="between"/>
      </c:valAx>
    </c:plotArea>
    <c:plotVisOnly val="1"/>
    <c:dispBlanksAs val="gap"/>
    <c:showDLblsOverMax val="0"/>
  </c:chart>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1"/>
          <c:order val="0"/>
          <c:tx>
            <c:strRef>
              <c:f>graphique!$B$4</c:f>
              <c:strCache>
                <c:ptCount val="1"/>
                <c:pt idx="0">
                  <c:v>Livre</c:v>
                </c:pt>
              </c:strCache>
            </c:strRef>
          </c:tx>
          <c:spPr>
            <a:ln>
              <a:solidFill>
                <a:srgbClr val="FF0000"/>
              </a:solidFill>
            </a:ln>
          </c:spPr>
          <c:marker>
            <c:symbol val="none"/>
          </c:marker>
          <c:cat>
            <c:numRef>
              <c:f>graphique!$A$5:$A$29</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cat>
          <c:val>
            <c:numRef>
              <c:f>graphique!$B$5:$B$29</c:f>
              <c:numCache>
                <c:formatCode>0.0</c:formatCode>
                <c:ptCount val="25"/>
                <c:pt idx="0">
                  <c:v>80.099999999999994</c:v>
                </c:pt>
                <c:pt idx="1">
                  <c:v>83.8</c:v>
                </c:pt>
                <c:pt idx="2">
                  <c:v>88.9</c:v>
                </c:pt>
                <c:pt idx="3">
                  <c:v>91.5</c:v>
                </c:pt>
                <c:pt idx="4">
                  <c:v>93.9</c:v>
                </c:pt>
                <c:pt idx="5">
                  <c:v>95.5</c:v>
                </c:pt>
                <c:pt idx="6">
                  <c:v>97.7</c:v>
                </c:pt>
                <c:pt idx="7">
                  <c:v>98.8</c:v>
                </c:pt>
                <c:pt idx="8">
                  <c:v>100</c:v>
                </c:pt>
                <c:pt idx="9">
                  <c:v>100.8</c:v>
                </c:pt>
                <c:pt idx="10">
                  <c:v>100.7</c:v>
                </c:pt>
                <c:pt idx="11">
                  <c:v>102.3</c:v>
                </c:pt>
                <c:pt idx="12">
                  <c:v>103.3</c:v>
                </c:pt>
                <c:pt idx="13">
                  <c:v>104.8</c:v>
                </c:pt>
                <c:pt idx="14">
                  <c:v>106.2</c:v>
                </c:pt>
                <c:pt idx="15">
                  <c:v>107</c:v>
                </c:pt>
                <c:pt idx="16">
                  <c:v>108.4</c:v>
                </c:pt>
                <c:pt idx="17">
                  <c:v>109.41000000000001</c:v>
                </c:pt>
                <c:pt idx="18">
                  <c:v>110.4</c:v>
                </c:pt>
                <c:pt idx="19">
                  <c:v>111.23</c:v>
                </c:pt>
                <c:pt idx="20">
                  <c:v>112.51</c:v>
                </c:pt>
                <c:pt idx="21">
                  <c:v>115.01</c:v>
                </c:pt>
                <c:pt idx="22">
                  <c:v>118.33</c:v>
                </c:pt>
                <c:pt idx="23">
                  <c:v>118.86</c:v>
                </c:pt>
                <c:pt idx="24">
                  <c:v>119.8</c:v>
                </c:pt>
              </c:numCache>
            </c:numRef>
          </c:val>
          <c:smooth val="0"/>
        </c:ser>
        <c:ser>
          <c:idx val="2"/>
          <c:order val="1"/>
          <c:tx>
            <c:strRef>
              <c:f>graphique!$C$4</c:f>
              <c:strCache>
                <c:ptCount val="1"/>
                <c:pt idx="0">
                  <c:v>Indice général</c:v>
                </c:pt>
              </c:strCache>
            </c:strRef>
          </c:tx>
          <c:spPr>
            <a:ln>
              <a:solidFill>
                <a:srgbClr val="0000FF"/>
              </a:solidFill>
            </a:ln>
          </c:spPr>
          <c:marker>
            <c:symbol val="none"/>
          </c:marker>
          <c:cat>
            <c:numRef>
              <c:f>graphique!$A$5:$A$29</c:f>
              <c:numCache>
                <c:formatCode>General</c:formatCode>
                <c:ptCount val="25"/>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numCache>
            </c:numRef>
          </c:cat>
          <c:val>
            <c:numRef>
              <c:f>graphique!$C$5:$C$29</c:f>
              <c:numCache>
                <c:formatCode>0.0</c:formatCode>
                <c:ptCount val="25"/>
                <c:pt idx="0">
                  <c:v>86.206896551724128</c:v>
                </c:pt>
                <c:pt idx="1">
                  <c:v>88.965517241379331</c:v>
                </c:pt>
                <c:pt idx="2">
                  <c:v>91.120689655172427</c:v>
                </c:pt>
                <c:pt idx="3">
                  <c:v>93.017241379310377</c:v>
                </c:pt>
                <c:pt idx="4">
                  <c:v>94.568965517241381</c:v>
                </c:pt>
                <c:pt idx="5">
                  <c:v>96.206896551724128</c:v>
                </c:pt>
                <c:pt idx="6">
                  <c:v>98.103448275862078</c:v>
                </c:pt>
                <c:pt idx="7">
                  <c:v>99.310344827586192</c:v>
                </c:pt>
                <c:pt idx="8">
                  <c:v>100</c:v>
                </c:pt>
                <c:pt idx="9">
                  <c:v>100.6</c:v>
                </c:pt>
                <c:pt idx="10">
                  <c:v>102.2</c:v>
                </c:pt>
                <c:pt idx="11">
                  <c:v>103.9</c:v>
                </c:pt>
                <c:pt idx="12">
                  <c:v>105.9</c:v>
                </c:pt>
                <c:pt idx="13">
                  <c:v>108.1</c:v>
                </c:pt>
                <c:pt idx="14">
                  <c:v>110.4</c:v>
                </c:pt>
                <c:pt idx="15">
                  <c:v>112.4</c:v>
                </c:pt>
                <c:pt idx="16">
                  <c:v>114.24000000000001</c:v>
                </c:pt>
                <c:pt idx="17">
                  <c:v>115.94000000000001</c:v>
                </c:pt>
                <c:pt idx="18">
                  <c:v>119.2</c:v>
                </c:pt>
                <c:pt idx="19">
                  <c:v>119.31</c:v>
                </c:pt>
                <c:pt idx="20">
                  <c:v>121.13</c:v>
                </c:pt>
                <c:pt idx="21">
                  <c:v>123.7</c:v>
                </c:pt>
                <c:pt idx="22">
                  <c:v>126.11999999999999</c:v>
                </c:pt>
                <c:pt idx="23">
                  <c:v>127.21000000000001</c:v>
                </c:pt>
                <c:pt idx="24">
                  <c:v>127.7</c:v>
                </c:pt>
              </c:numCache>
            </c:numRef>
          </c:val>
          <c:smooth val="0"/>
        </c:ser>
        <c:dLbls>
          <c:showLegendKey val="0"/>
          <c:showVal val="0"/>
          <c:showCatName val="0"/>
          <c:showSerName val="0"/>
          <c:showPercent val="0"/>
          <c:showBubbleSize val="0"/>
        </c:dLbls>
        <c:marker val="1"/>
        <c:smooth val="0"/>
        <c:axId val="117703808"/>
        <c:axId val="117705728"/>
      </c:lineChart>
      <c:catAx>
        <c:axId val="117703808"/>
        <c:scaling>
          <c:orientation val="minMax"/>
        </c:scaling>
        <c:delete val="0"/>
        <c:axPos val="b"/>
        <c:title>
          <c:tx>
            <c:rich>
              <a:bodyPr/>
              <a:lstStyle/>
              <a:p>
                <a:pPr>
                  <a:defRPr lang="fr-FR" b="1">
                    <a:latin typeface="Calibri" panose="020F0502020204030204" pitchFamily="34" charset="0"/>
                  </a:defRPr>
                </a:pPr>
                <a:r>
                  <a:rPr lang="fr-FR" b="1" dirty="0">
                    <a:latin typeface="Calibri" panose="020F0502020204030204" pitchFamily="34" charset="0"/>
                  </a:rPr>
                  <a:t>A N </a:t>
                </a:r>
                <a:r>
                  <a:rPr lang="fr-FR" b="1" dirty="0" smtClean="0">
                    <a:latin typeface="Calibri" panose="020F0502020204030204" pitchFamily="34" charset="0"/>
                  </a:rPr>
                  <a:t>O</a:t>
                </a:r>
                <a:endParaRPr lang="fr-FR" b="1" dirty="0">
                  <a:latin typeface="Calibri" panose="020F0502020204030204" pitchFamily="34" charset="0"/>
                </a:endParaRPr>
              </a:p>
            </c:rich>
          </c:tx>
          <c:layout>
            <c:manualLayout>
              <c:xMode val="edge"/>
              <c:yMode val="edge"/>
              <c:x val="0.47220707517932242"/>
              <c:y val="0.95204430690496755"/>
            </c:manualLayout>
          </c:layout>
          <c:overlay val="0"/>
        </c:title>
        <c:numFmt formatCode="0" sourceLinked="0"/>
        <c:majorTickMark val="in"/>
        <c:minorTickMark val="none"/>
        <c:tickLblPos val="low"/>
        <c:txPr>
          <a:bodyPr rot="0" vert="horz" anchor="b" anchorCtr="0"/>
          <a:lstStyle/>
          <a:p>
            <a:pPr>
              <a:defRPr lang="fr-FR"/>
            </a:pPr>
            <a:endParaRPr lang="fr-FR"/>
          </a:p>
        </c:txPr>
        <c:crossAx val="117705728"/>
        <c:crosses val="autoZero"/>
        <c:auto val="1"/>
        <c:lblAlgn val="ctr"/>
        <c:lblOffset val="100"/>
        <c:noMultiLvlLbl val="0"/>
      </c:catAx>
      <c:valAx>
        <c:axId val="117705728"/>
        <c:scaling>
          <c:orientation val="minMax"/>
          <c:max val="140"/>
          <c:min val="50"/>
        </c:scaling>
        <c:delete val="0"/>
        <c:axPos val="l"/>
        <c:majorGridlines/>
        <c:title>
          <c:tx>
            <c:rich>
              <a:bodyPr rot="0" vert="wordArtVert"/>
              <a:lstStyle/>
              <a:p>
                <a:pPr>
                  <a:defRPr lang="fr-FR"/>
                </a:pPr>
                <a:r>
                  <a:rPr lang="fr-FR"/>
                  <a:t>Í</a:t>
                </a:r>
                <a:r>
                  <a:rPr lang="fr-FR" smtClean="0"/>
                  <a:t>NDICE</a:t>
                </a:r>
                <a:endParaRPr lang="fr-FR"/>
              </a:p>
            </c:rich>
          </c:tx>
          <c:layout/>
          <c:overlay val="0"/>
        </c:title>
        <c:numFmt formatCode="0.0" sourceLinked="1"/>
        <c:majorTickMark val="out"/>
        <c:minorTickMark val="none"/>
        <c:tickLblPos val="nextTo"/>
        <c:txPr>
          <a:bodyPr/>
          <a:lstStyle/>
          <a:p>
            <a:pPr>
              <a:defRPr lang="fr-FR"/>
            </a:pPr>
            <a:endParaRPr lang="fr-FR"/>
          </a:p>
        </c:txPr>
        <c:crossAx val="117703808"/>
        <c:crosses val="autoZero"/>
        <c:crossBetween val="between"/>
        <c:majorUnit val="10"/>
      </c:valAx>
    </c:plotArea>
    <c:plotVisOnly val="1"/>
    <c:dispBlanksAs val="gap"/>
    <c:showDLblsOverMax val="0"/>
  </c:chart>
  <c:externalData r:id="rId2">
    <c:autoUpdate val="0"/>
  </c:externalData>
  <c:userShapes r:id="rId3"/>
</c:chartSpace>
</file>

<file path=ppt/drawings/drawing1.xml><?xml version="1.0" encoding="utf-8"?>
<c:userShapes xmlns:c="http://schemas.openxmlformats.org/drawingml/2006/chart">
  <cdr:relSizeAnchor xmlns:cdr="http://schemas.openxmlformats.org/drawingml/2006/chartDrawing">
    <cdr:from>
      <cdr:x>0.93083</cdr:x>
      <cdr:y>0.5254</cdr:y>
    </cdr:from>
    <cdr:to>
      <cdr:x>0.98908</cdr:x>
      <cdr:y>0.58889</cdr:y>
    </cdr:to>
    <cdr:sp macro="" textlink="">
      <cdr:nvSpPr>
        <cdr:cNvPr id="2" name="ZoneTexte 1"/>
        <cdr:cNvSpPr txBox="1"/>
      </cdr:nvSpPr>
      <cdr:spPr>
        <a:xfrm xmlns:a="http://schemas.openxmlformats.org/drawingml/2006/main" flipV="1">
          <a:off x="5844540" y="2522220"/>
          <a:ext cx="365760" cy="3048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fr-FR"/>
        </a:p>
      </cdr:txBody>
    </cdr:sp>
  </cdr:relSizeAnchor>
</c:userShapes>
</file>

<file path=ppt/drawings/drawing2.xml><?xml version="1.0" encoding="utf-8"?>
<c:userShapes xmlns:c="http://schemas.openxmlformats.org/drawingml/2006/chart">
  <cdr:relSizeAnchor xmlns:cdr="http://schemas.openxmlformats.org/drawingml/2006/chartDrawing">
    <cdr:from>
      <cdr:x>0.87892</cdr:x>
      <cdr:y>0.42527</cdr:y>
    </cdr:from>
    <cdr:to>
      <cdr:x>0.96403</cdr:x>
      <cdr:y>0.5034</cdr:y>
    </cdr:to>
    <cdr:sp macro="" textlink="">
      <cdr:nvSpPr>
        <cdr:cNvPr id="2" name="ZoneTexte 1"/>
        <cdr:cNvSpPr txBox="1"/>
      </cdr:nvSpPr>
      <cdr:spPr>
        <a:xfrm xmlns:a="http://schemas.openxmlformats.org/drawingml/2006/main">
          <a:off x="5949203" y="1959884"/>
          <a:ext cx="576064" cy="36004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fr-FR"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4958" cy="49418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51098" y="0"/>
            <a:ext cx="2944958" cy="494186"/>
          </a:xfrm>
          <a:prstGeom prst="rect">
            <a:avLst/>
          </a:prstGeom>
        </p:spPr>
        <p:txBody>
          <a:bodyPr vert="horz" lIns="91440" tIns="45720" rIns="91440" bIns="45720" rtlCol="0"/>
          <a:lstStyle>
            <a:lvl1pPr algn="r">
              <a:defRPr sz="1200"/>
            </a:lvl1pPr>
          </a:lstStyle>
          <a:p>
            <a:r>
              <a:rPr lang="fr-FR" smtClean="0"/>
              <a:t>03/2015</a:t>
            </a:r>
            <a:endParaRPr lang="fr-FR"/>
          </a:p>
        </p:txBody>
      </p:sp>
      <p:sp>
        <p:nvSpPr>
          <p:cNvPr id="4" name="Espace réservé du pied de page 3"/>
          <p:cNvSpPr>
            <a:spLocks noGrp="1"/>
          </p:cNvSpPr>
          <p:nvPr>
            <p:ph type="ftr" sz="quarter" idx="2"/>
          </p:nvPr>
        </p:nvSpPr>
        <p:spPr>
          <a:xfrm>
            <a:off x="0" y="9376901"/>
            <a:ext cx="2944958" cy="494185"/>
          </a:xfrm>
          <a:prstGeom prst="rect">
            <a:avLst/>
          </a:prstGeom>
        </p:spPr>
        <p:txBody>
          <a:bodyPr vert="horz" lIns="91440" tIns="45720" rIns="91440" bIns="45720" rtlCol="0" anchor="b"/>
          <a:lstStyle>
            <a:lvl1pPr algn="l">
              <a:defRPr sz="1200"/>
            </a:lvl1pPr>
          </a:lstStyle>
          <a:p>
            <a:r>
              <a:rPr lang="fr-FR" smtClean="0"/>
              <a:t>BIEF/JGB 03/2015</a:t>
            </a:r>
            <a:endParaRPr lang="fr-FR"/>
          </a:p>
        </p:txBody>
      </p:sp>
      <p:sp>
        <p:nvSpPr>
          <p:cNvPr id="5" name="Espace réservé du numéro de diapositive 4"/>
          <p:cNvSpPr>
            <a:spLocks noGrp="1"/>
          </p:cNvSpPr>
          <p:nvPr>
            <p:ph type="sldNum" sz="quarter" idx="3"/>
          </p:nvPr>
        </p:nvSpPr>
        <p:spPr>
          <a:xfrm>
            <a:off x="3851098" y="9376901"/>
            <a:ext cx="2944958" cy="494185"/>
          </a:xfrm>
          <a:prstGeom prst="rect">
            <a:avLst/>
          </a:prstGeom>
        </p:spPr>
        <p:txBody>
          <a:bodyPr vert="horz" lIns="91440" tIns="45720" rIns="91440" bIns="45720" rtlCol="0" anchor="b"/>
          <a:lstStyle>
            <a:lvl1pPr algn="r">
              <a:defRPr sz="1200"/>
            </a:lvl1pPr>
          </a:lstStyle>
          <a:p>
            <a:fld id="{80797721-197F-401F-BB09-40FF4AB9CE9A}" type="slidenum">
              <a:rPr lang="fr-FR" smtClean="0"/>
              <a:t>‹N°›</a:t>
            </a:fld>
            <a:endParaRPr lang="fr-FR"/>
          </a:p>
        </p:txBody>
      </p:sp>
    </p:spTree>
    <p:extLst>
      <p:ext uri="{BB962C8B-B14F-4D97-AF65-F5344CB8AC3E}">
        <p14:creationId xmlns:p14="http://schemas.microsoft.com/office/powerpoint/2010/main" val="1776386090"/>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4" y="4"/>
            <a:ext cx="2946400" cy="493713"/>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49688" y="4"/>
            <a:ext cx="2946400" cy="493713"/>
          </a:xfrm>
          <a:prstGeom prst="rect">
            <a:avLst/>
          </a:prstGeom>
        </p:spPr>
        <p:txBody>
          <a:bodyPr vert="horz" lIns="91440" tIns="45720" rIns="91440" bIns="45720" rtlCol="0"/>
          <a:lstStyle>
            <a:lvl1pPr algn="r">
              <a:defRPr sz="1200"/>
            </a:lvl1pPr>
          </a:lstStyle>
          <a:p>
            <a:r>
              <a:rPr lang="fr-FR" smtClean="0"/>
              <a:t>03/2015</a:t>
            </a:r>
            <a:endParaRPr lang="fr-FR"/>
          </a:p>
        </p:txBody>
      </p:sp>
      <p:sp>
        <p:nvSpPr>
          <p:cNvPr id="4" name="Espace réservé de l'image des diapositives 3"/>
          <p:cNvSpPr>
            <a:spLocks noGrp="1" noRot="1" noChangeAspect="1"/>
          </p:cNvSpPr>
          <p:nvPr>
            <p:ph type="sldImg" idx="2"/>
          </p:nvPr>
        </p:nvSpPr>
        <p:spPr>
          <a:xfrm>
            <a:off x="930275" y="739775"/>
            <a:ext cx="4937125" cy="3703638"/>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454" y="4689475"/>
            <a:ext cx="5438775" cy="4443413"/>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4" y="9377363"/>
            <a:ext cx="2946400" cy="493712"/>
          </a:xfrm>
          <a:prstGeom prst="rect">
            <a:avLst/>
          </a:prstGeom>
        </p:spPr>
        <p:txBody>
          <a:bodyPr vert="horz" lIns="91440" tIns="45720" rIns="91440" bIns="45720" rtlCol="0" anchor="b"/>
          <a:lstStyle>
            <a:lvl1pPr algn="l">
              <a:defRPr sz="1200"/>
            </a:lvl1pPr>
          </a:lstStyle>
          <a:p>
            <a:r>
              <a:rPr lang="fr-FR" smtClean="0"/>
              <a:t>BIEF/JGB 03/2015</a:t>
            </a:r>
            <a:endParaRPr lang="fr-FR"/>
          </a:p>
        </p:txBody>
      </p:sp>
      <p:sp>
        <p:nvSpPr>
          <p:cNvPr id="7" name="Espace réservé du numéro de diapositive 6"/>
          <p:cNvSpPr>
            <a:spLocks noGrp="1"/>
          </p:cNvSpPr>
          <p:nvPr>
            <p:ph type="sldNum" sz="quarter" idx="5"/>
          </p:nvPr>
        </p:nvSpPr>
        <p:spPr>
          <a:xfrm>
            <a:off x="3849688" y="9377363"/>
            <a:ext cx="2946400" cy="493712"/>
          </a:xfrm>
          <a:prstGeom prst="rect">
            <a:avLst/>
          </a:prstGeom>
        </p:spPr>
        <p:txBody>
          <a:bodyPr vert="horz" lIns="91440" tIns="45720" rIns="91440" bIns="45720" rtlCol="0" anchor="b"/>
          <a:lstStyle>
            <a:lvl1pPr algn="r">
              <a:defRPr sz="1200"/>
            </a:lvl1pPr>
          </a:lstStyle>
          <a:p>
            <a:fld id="{6FE63956-22DA-4460-8022-434B29899362}" type="slidenum">
              <a:rPr lang="fr-FR" smtClean="0"/>
              <a:t>‹N°›</a:t>
            </a:fld>
            <a:endParaRPr lang="fr-FR"/>
          </a:p>
        </p:txBody>
      </p:sp>
    </p:spTree>
    <p:extLst>
      <p:ext uri="{BB962C8B-B14F-4D97-AF65-F5344CB8AC3E}">
        <p14:creationId xmlns:p14="http://schemas.microsoft.com/office/powerpoint/2010/main" val="1273880788"/>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E63956-22DA-4460-8022-434B29899362}" type="slidenum">
              <a:rPr lang="fr-FR" smtClean="0"/>
              <a:t>1</a:t>
            </a:fld>
            <a:endParaRPr lang="fr-FR"/>
          </a:p>
        </p:txBody>
      </p:sp>
      <p:sp>
        <p:nvSpPr>
          <p:cNvPr id="5" name="Espace réservé du pied de page 4"/>
          <p:cNvSpPr>
            <a:spLocks noGrp="1"/>
          </p:cNvSpPr>
          <p:nvPr>
            <p:ph type="ftr" sz="quarter" idx="11"/>
          </p:nvPr>
        </p:nvSpPr>
        <p:spPr/>
        <p:txBody>
          <a:bodyPr/>
          <a:lstStyle/>
          <a:p>
            <a:r>
              <a:rPr lang="fr-FR" smtClean="0"/>
              <a:t>BIEF/JGB 03/2015</a:t>
            </a:r>
            <a:endParaRPr lang="fr-FR"/>
          </a:p>
        </p:txBody>
      </p:sp>
      <p:sp>
        <p:nvSpPr>
          <p:cNvPr id="6" name="Espace réservé de la date 5"/>
          <p:cNvSpPr>
            <a:spLocks noGrp="1"/>
          </p:cNvSpPr>
          <p:nvPr>
            <p:ph type="dt" idx="12"/>
          </p:nvPr>
        </p:nvSpPr>
        <p:spPr/>
        <p:txBody>
          <a:bodyPr/>
          <a:lstStyle/>
          <a:p>
            <a:r>
              <a:rPr lang="fr-FR" smtClean="0"/>
              <a:t>03/2015</a:t>
            </a:r>
            <a:endParaRPr lang="fr-FR"/>
          </a:p>
        </p:txBody>
      </p:sp>
    </p:spTree>
    <p:extLst>
      <p:ext uri="{BB962C8B-B14F-4D97-AF65-F5344CB8AC3E}">
        <p14:creationId xmlns:p14="http://schemas.microsoft.com/office/powerpoint/2010/main" val="1311846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FE63956-22DA-4460-8022-434B29899362}" type="slidenum">
              <a:rPr lang="fr-FR" smtClean="0"/>
              <a:t>2</a:t>
            </a:fld>
            <a:endParaRPr lang="fr-FR"/>
          </a:p>
        </p:txBody>
      </p:sp>
      <p:sp>
        <p:nvSpPr>
          <p:cNvPr id="5" name="Espace réservé du pied de page 4"/>
          <p:cNvSpPr>
            <a:spLocks noGrp="1"/>
          </p:cNvSpPr>
          <p:nvPr>
            <p:ph type="ftr" sz="quarter" idx="11"/>
          </p:nvPr>
        </p:nvSpPr>
        <p:spPr/>
        <p:txBody>
          <a:bodyPr/>
          <a:lstStyle/>
          <a:p>
            <a:r>
              <a:rPr lang="fr-FR" smtClean="0"/>
              <a:t>BIEF/JGB 03/2015</a:t>
            </a:r>
            <a:endParaRPr lang="fr-FR"/>
          </a:p>
        </p:txBody>
      </p:sp>
      <p:sp>
        <p:nvSpPr>
          <p:cNvPr id="6" name="Espace réservé de la date 5"/>
          <p:cNvSpPr>
            <a:spLocks noGrp="1"/>
          </p:cNvSpPr>
          <p:nvPr>
            <p:ph type="dt" idx="12"/>
          </p:nvPr>
        </p:nvSpPr>
        <p:spPr/>
        <p:txBody>
          <a:bodyPr/>
          <a:lstStyle/>
          <a:p>
            <a:r>
              <a:rPr lang="fr-FR" smtClean="0"/>
              <a:t>03/2015</a:t>
            </a:r>
            <a:endParaRPr lang="fr-FR"/>
          </a:p>
        </p:txBody>
      </p:sp>
    </p:spTree>
    <p:extLst>
      <p:ext uri="{BB962C8B-B14F-4D97-AF65-F5344CB8AC3E}">
        <p14:creationId xmlns:p14="http://schemas.microsoft.com/office/powerpoint/2010/main" val="1456386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6FE63956-22DA-4460-8022-434B29899362}" type="slidenum">
              <a:rPr lang="fr-FR" smtClean="0"/>
              <a:t>4</a:t>
            </a:fld>
            <a:endParaRPr lang="fr-FR"/>
          </a:p>
        </p:txBody>
      </p:sp>
      <p:sp>
        <p:nvSpPr>
          <p:cNvPr id="5" name="Espace réservé du pied de page 4"/>
          <p:cNvSpPr>
            <a:spLocks noGrp="1"/>
          </p:cNvSpPr>
          <p:nvPr>
            <p:ph type="ftr" sz="quarter" idx="11"/>
          </p:nvPr>
        </p:nvSpPr>
        <p:spPr/>
        <p:txBody>
          <a:bodyPr/>
          <a:lstStyle/>
          <a:p>
            <a:r>
              <a:rPr lang="fr-FR" smtClean="0"/>
              <a:t>BIEF/JGB 03/2015</a:t>
            </a:r>
            <a:endParaRPr lang="fr-FR"/>
          </a:p>
        </p:txBody>
      </p:sp>
      <p:sp>
        <p:nvSpPr>
          <p:cNvPr id="6" name="Espace réservé de la date 5"/>
          <p:cNvSpPr>
            <a:spLocks noGrp="1"/>
          </p:cNvSpPr>
          <p:nvPr>
            <p:ph type="dt" idx="12"/>
          </p:nvPr>
        </p:nvSpPr>
        <p:spPr/>
        <p:txBody>
          <a:bodyPr/>
          <a:lstStyle/>
          <a:p>
            <a:r>
              <a:rPr lang="fr-FR" smtClean="0"/>
              <a:t>03/2015</a:t>
            </a:r>
            <a:endParaRPr lang="fr-FR"/>
          </a:p>
        </p:txBody>
      </p:sp>
    </p:spTree>
    <p:extLst>
      <p:ext uri="{BB962C8B-B14F-4D97-AF65-F5344CB8AC3E}">
        <p14:creationId xmlns:p14="http://schemas.microsoft.com/office/powerpoint/2010/main" val="3820981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6FE63956-22DA-4460-8022-434B29899362}" type="slidenum">
              <a:rPr lang="fr-FR" smtClean="0"/>
              <a:pPr/>
              <a:t>5</a:t>
            </a:fld>
            <a:endParaRPr lang="fr-FR" dirty="0"/>
          </a:p>
        </p:txBody>
      </p:sp>
    </p:spTree>
    <p:extLst>
      <p:ext uri="{BB962C8B-B14F-4D97-AF65-F5344CB8AC3E}">
        <p14:creationId xmlns:p14="http://schemas.microsoft.com/office/powerpoint/2010/main" val="3775072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e la date 3"/>
          <p:cNvSpPr>
            <a:spLocks noGrp="1"/>
          </p:cNvSpPr>
          <p:nvPr>
            <p:ph type="dt" idx="10"/>
          </p:nvPr>
        </p:nvSpPr>
        <p:spPr/>
        <p:txBody>
          <a:bodyPr/>
          <a:lstStyle/>
          <a:p>
            <a:r>
              <a:rPr lang="fr-FR" smtClean="0"/>
              <a:t>03/2015</a:t>
            </a:r>
            <a:endParaRPr lang="fr-FR"/>
          </a:p>
        </p:txBody>
      </p:sp>
      <p:sp>
        <p:nvSpPr>
          <p:cNvPr id="5" name="Espace réservé du pied de page 4"/>
          <p:cNvSpPr>
            <a:spLocks noGrp="1"/>
          </p:cNvSpPr>
          <p:nvPr>
            <p:ph type="ftr" sz="quarter" idx="11"/>
          </p:nvPr>
        </p:nvSpPr>
        <p:spPr/>
        <p:txBody>
          <a:bodyPr/>
          <a:lstStyle/>
          <a:p>
            <a:r>
              <a:rPr lang="fr-FR" smtClean="0"/>
              <a:t>BIEF/JGB 03/2015</a:t>
            </a:r>
            <a:endParaRPr lang="fr-FR"/>
          </a:p>
        </p:txBody>
      </p:sp>
      <p:sp>
        <p:nvSpPr>
          <p:cNvPr id="6" name="Espace réservé du numéro de diapositive 5"/>
          <p:cNvSpPr>
            <a:spLocks noGrp="1"/>
          </p:cNvSpPr>
          <p:nvPr>
            <p:ph type="sldNum" sz="quarter" idx="12"/>
          </p:nvPr>
        </p:nvSpPr>
        <p:spPr/>
        <p:txBody>
          <a:bodyPr/>
          <a:lstStyle/>
          <a:p>
            <a:fld id="{6FE63956-22DA-4460-8022-434B29899362}" type="slidenum">
              <a:rPr lang="fr-FR" smtClean="0"/>
              <a:t>7</a:t>
            </a:fld>
            <a:endParaRPr lang="fr-FR"/>
          </a:p>
        </p:txBody>
      </p:sp>
    </p:spTree>
    <p:extLst>
      <p:ext uri="{BB962C8B-B14F-4D97-AF65-F5344CB8AC3E}">
        <p14:creationId xmlns:p14="http://schemas.microsoft.com/office/powerpoint/2010/main" val="294975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B31ECF0-E926-471D-8A14-F4EB34AA242A}" type="datetime1">
              <a:rPr lang="fr-FR" smtClean="0"/>
              <a:t>29/06/2015</a:t>
            </a:fld>
            <a:endParaRPr lang="fr-FR"/>
          </a:p>
        </p:txBody>
      </p:sp>
      <p:sp>
        <p:nvSpPr>
          <p:cNvPr id="5" name="Espace réservé du pied de page 4"/>
          <p:cNvSpPr>
            <a:spLocks noGrp="1"/>
          </p:cNvSpPr>
          <p:nvPr>
            <p:ph type="ftr" sz="quarter" idx="11"/>
          </p:nvPr>
        </p:nvSpPr>
        <p:spPr/>
        <p:txBody>
          <a:bodyPr/>
          <a:lstStyle/>
          <a:p>
            <a:r>
              <a:rPr lang="fr-FR" smtClean="0"/>
              <a:t>BIEF/JGB - 03/15</a:t>
            </a:r>
            <a:endParaRPr lang="fr-FR"/>
          </a:p>
        </p:txBody>
      </p:sp>
      <p:sp>
        <p:nvSpPr>
          <p:cNvPr id="6" name="Espace réservé du numéro de diapositive 5"/>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1841554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FF4033-58F3-4918-8C10-F7F8F938EE0A}" type="datetime1">
              <a:rPr lang="fr-FR" smtClean="0"/>
              <a:t>29/06/2015</a:t>
            </a:fld>
            <a:endParaRPr lang="fr-FR"/>
          </a:p>
        </p:txBody>
      </p:sp>
      <p:sp>
        <p:nvSpPr>
          <p:cNvPr id="5" name="Espace réservé du pied de page 4"/>
          <p:cNvSpPr>
            <a:spLocks noGrp="1"/>
          </p:cNvSpPr>
          <p:nvPr>
            <p:ph type="ftr" sz="quarter" idx="11"/>
          </p:nvPr>
        </p:nvSpPr>
        <p:spPr/>
        <p:txBody>
          <a:bodyPr/>
          <a:lstStyle/>
          <a:p>
            <a:r>
              <a:rPr lang="fr-FR" smtClean="0"/>
              <a:t>BIEF/JGB - 03/15</a:t>
            </a:r>
            <a:endParaRPr lang="fr-FR"/>
          </a:p>
        </p:txBody>
      </p:sp>
      <p:sp>
        <p:nvSpPr>
          <p:cNvPr id="6" name="Espace réservé du numéro de diapositive 5"/>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2255053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F68E4CA-3590-453D-90A6-059A526BEA7F}" type="datetime1">
              <a:rPr lang="fr-FR" smtClean="0"/>
              <a:t>29/06/2015</a:t>
            </a:fld>
            <a:endParaRPr lang="fr-FR"/>
          </a:p>
        </p:txBody>
      </p:sp>
      <p:sp>
        <p:nvSpPr>
          <p:cNvPr id="5" name="Espace réservé du pied de page 4"/>
          <p:cNvSpPr>
            <a:spLocks noGrp="1"/>
          </p:cNvSpPr>
          <p:nvPr>
            <p:ph type="ftr" sz="quarter" idx="11"/>
          </p:nvPr>
        </p:nvSpPr>
        <p:spPr/>
        <p:txBody>
          <a:bodyPr/>
          <a:lstStyle/>
          <a:p>
            <a:r>
              <a:rPr lang="fr-FR" smtClean="0"/>
              <a:t>BIEF/JGB - 03/15</a:t>
            </a:r>
            <a:endParaRPr lang="fr-FR"/>
          </a:p>
        </p:txBody>
      </p:sp>
      <p:sp>
        <p:nvSpPr>
          <p:cNvPr id="6" name="Espace réservé du numéro de diapositive 5"/>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553414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22D39A9-DDBA-4F20-BED1-52096EFADE90}" type="datetime1">
              <a:rPr lang="fr-FR" smtClean="0"/>
              <a:t>29/06/2015</a:t>
            </a:fld>
            <a:endParaRPr lang="fr-FR"/>
          </a:p>
        </p:txBody>
      </p:sp>
      <p:sp>
        <p:nvSpPr>
          <p:cNvPr id="6" name="Espace réservé du pied de page 5"/>
          <p:cNvSpPr>
            <a:spLocks noGrp="1"/>
          </p:cNvSpPr>
          <p:nvPr>
            <p:ph type="ftr" sz="quarter" idx="11"/>
          </p:nvPr>
        </p:nvSpPr>
        <p:spPr/>
        <p:txBody>
          <a:bodyPr/>
          <a:lstStyle/>
          <a:p>
            <a:r>
              <a:rPr lang="fr-FR" smtClean="0"/>
              <a:t>BIEF/JGB - 03/15</a:t>
            </a:r>
            <a:endParaRPr lang="fr-FR"/>
          </a:p>
        </p:txBody>
      </p:sp>
      <p:sp>
        <p:nvSpPr>
          <p:cNvPr id="7" name="Espace réservé du numéro de diapositive 6"/>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1315436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084CBF7-D947-425A-9EEC-19A1CE1CCE85}" type="datetime1">
              <a:rPr lang="fr-FR" smtClean="0"/>
              <a:t>29/06/2015</a:t>
            </a:fld>
            <a:endParaRPr lang="fr-FR"/>
          </a:p>
        </p:txBody>
      </p:sp>
      <p:sp>
        <p:nvSpPr>
          <p:cNvPr id="8" name="Espace réservé du pied de page 7"/>
          <p:cNvSpPr>
            <a:spLocks noGrp="1"/>
          </p:cNvSpPr>
          <p:nvPr>
            <p:ph type="ftr" sz="quarter" idx="11"/>
          </p:nvPr>
        </p:nvSpPr>
        <p:spPr/>
        <p:txBody>
          <a:bodyPr/>
          <a:lstStyle/>
          <a:p>
            <a:r>
              <a:rPr lang="fr-FR" smtClean="0"/>
              <a:t>BIEF/JGB - 03/15</a:t>
            </a:r>
            <a:endParaRPr lang="fr-FR"/>
          </a:p>
        </p:txBody>
      </p:sp>
      <p:sp>
        <p:nvSpPr>
          <p:cNvPr id="9" name="Espace réservé du numéro de diapositive 8"/>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3245085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E3C2573-2DFC-41EC-BA7E-89A27AA03C77}" type="datetime1">
              <a:rPr lang="fr-FR" smtClean="0"/>
              <a:t>29/06/2015</a:t>
            </a:fld>
            <a:endParaRPr lang="fr-FR"/>
          </a:p>
        </p:txBody>
      </p:sp>
      <p:sp>
        <p:nvSpPr>
          <p:cNvPr id="4" name="Espace réservé du pied de page 3"/>
          <p:cNvSpPr>
            <a:spLocks noGrp="1"/>
          </p:cNvSpPr>
          <p:nvPr>
            <p:ph type="ftr" sz="quarter" idx="11"/>
          </p:nvPr>
        </p:nvSpPr>
        <p:spPr/>
        <p:txBody>
          <a:bodyPr/>
          <a:lstStyle/>
          <a:p>
            <a:r>
              <a:rPr lang="fr-FR" smtClean="0"/>
              <a:t>BIEF/JGB - 03/15</a:t>
            </a:r>
            <a:endParaRPr lang="fr-FR"/>
          </a:p>
        </p:txBody>
      </p:sp>
      <p:sp>
        <p:nvSpPr>
          <p:cNvPr id="5" name="Espace réservé du numéro de diapositive 4"/>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128947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D52E49C-2645-4B3A-85B8-3B8C7AB4C500}" type="datetime1">
              <a:rPr lang="fr-FR" smtClean="0"/>
              <a:t>29/06/2015</a:t>
            </a:fld>
            <a:endParaRPr lang="fr-FR"/>
          </a:p>
        </p:txBody>
      </p:sp>
      <p:sp>
        <p:nvSpPr>
          <p:cNvPr id="3" name="Espace réservé du pied de page 2"/>
          <p:cNvSpPr>
            <a:spLocks noGrp="1"/>
          </p:cNvSpPr>
          <p:nvPr>
            <p:ph type="ftr" sz="quarter" idx="11"/>
          </p:nvPr>
        </p:nvSpPr>
        <p:spPr/>
        <p:txBody>
          <a:bodyPr/>
          <a:lstStyle/>
          <a:p>
            <a:r>
              <a:rPr lang="fr-FR" smtClean="0"/>
              <a:t>BIEF/JGB - 03/15</a:t>
            </a:r>
            <a:endParaRPr lang="fr-FR"/>
          </a:p>
        </p:txBody>
      </p:sp>
      <p:sp>
        <p:nvSpPr>
          <p:cNvPr id="4" name="Espace réservé du numéro de diapositive 3"/>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2472083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41A67B0-544F-4315-8E16-3332ECD9BF86}" type="datetime1">
              <a:rPr lang="fr-FR" smtClean="0"/>
              <a:t>29/06/2015</a:t>
            </a:fld>
            <a:endParaRPr lang="fr-FR"/>
          </a:p>
        </p:txBody>
      </p:sp>
      <p:sp>
        <p:nvSpPr>
          <p:cNvPr id="6" name="Espace réservé du pied de page 5"/>
          <p:cNvSpPr>
            <a:spLocks noGrp="1"/>
          </p:cNvSpPr>
          <p:nvPr>
            <p:ph type="ftr" sz="quarter" idx="11"/>
          </p:nvPr>
        </p:nvSpPr>
        <p:spPr/>
        <p:txBody>
          <a:bodyPr/>
          <a:lstStyle/>
          <a:p>
            <a:r>
              <a:rPr lang="fr-FR" smtClean="0"/>
              <a:t>BIEF/JGB - 03/15</a:t>
            </a:r>
            <a:endParaRPr lang="fr-FR"/>
          </a:p>
        </p:txBody>
      </p:sp>
      <p:sp>
        <p:nvSpPr>
          <p:cNvPr id="7" name="Espace réservé du numéro de diapositive 6"/>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2276176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305A94C-7C90-4FAC-811F-BB67491E3587}" type="datetime1">
              <a:rPr lang="fr-FR" smtClean="0"/>
              <a:t>29/06/2015</a:t>
            </a:fld>
            <a:endParaRPr lang="fr-FR"/>
          </a:p>
        </p:txBody>
      </p:sp>
      <p:sp>
        <p:nvSpPr>
          <p:cNvPr id="6" name="Espace réservé du pied de page 5"/>
          <p:cNvSpPr>
            <a:spLocks noGrp="1"/>
          </p:cNvSpPr>
          <p:nvPr>
            <p:ph type="ftr" sz="quarter" idx="11"/>
          </p:nvPr>
        </p:nvSpPr>
        <p:spPr/>
        <p:txBody>
          <a:bodyPr/>
          <a:lstStyle/>
          <a:p>
            <a:r>
              <a:rPr lang="fr-FR" smtClean="0"/>
              <a:t>BIEF/JGB - 03/15</a:t>
            </a:r>
            <a:endParaRPr lang="fr-FR"/>
          </a:p>
        </p:txBody>
      </p:sp>
      <p:sp>
        <p:nvSpPr>
          <p:cNvPr id="7" name="Espace réservé du numéro de diapositive 6"/>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1961169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0D01B7-7E11-44C6-9200-8A909E28B410}" type="datetime1">
              <a:rPr lang="fr-FR" smtClean="0"/>
              <a:t>29/06/2015</a:t>
            </a:fld>
            <a:endParaRPr lang="fr-FR"/>
          </a:p>
        </p:txBody>
      </p:sp>
      <p:sp>
        <p:nvSpPr>
          <p:cNvPr id="5" name="Espace réservé du pied de page 4"/>
          <p:cNvSpPr>
            <a:spLocks noGrp="1"/>
          </p:cNvSpPr>
          <p:nvPr>
            <p:ph type="ftr" sz="quarter" idx="11"/>
          </p:nvPr>
        </p:nvSpPr>
        <p:spPr/>
        <p:txBody>
          <a:bodyPr/>
          <a:lstStyle/>
          <a:p>
            <a:r>
              <a:rPr lang="fr-FR" smtClean="0"/>
              <a:t>BIEF/JGB - 03/15</a:t>
            </a:r>
            <a:endParaRPr lang="fr-FR"/>
          </a:p>
        </p:txBody>
      </p:sp>
      <p:sp>
        <p:nvSpPr>
          <p:cNvPr id="6" name="Espace réservé du numéro de diapositive 5"/>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2786213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0471088-23A0-4C08-9A10-B0C58A77EC55}" type="datetime1">
              <a:rPr lang="fr-FR" smtClean="0"/>
              <a:t>29/06/2015</a:t>
            </a:fld>
            <a:endParaRPr lang="fr-FR"/>
          </a:p>
        </p:txBody>
      </p:sp>
      <p:sp>
        <p:nvSpPr>
          <p:cNvPr id="5" name="Espace réservé du pied de page 4"/>
          <p:cNvSpPr>
            <a:spLocks noGrp="1"/>
          </p:cNvSpPr>
          <p:nvPr>
            <p:ph type="ftr" sz="quarter" idx="11"/>
          </p:nvPr>
        </p:nvSpPr>
        <p:spPr/>
        <p:txBody>
          <a:bodyPr/>
          <a:lstStyle/>
          <a:p>
            <a:r>
              <a:rPr lang="fr-FR" smtClean="0"/>
              <a:t>BIEF/JGB - 03/15</a:t>
            </a:r>
            <a:endParaRPr lang="fr-FR"/>
          </a:p>
        </p:txBody>
      </p:sp>
      <p:sp>
        <p:nvSpPr>
          <p:cNvPr id="6" name="Espace réservé du numéro de diapositive 5"/>
          <p:cNvSpPr>
            <a:spLocks noGrp="1"/>
          </p:cNvSpPr>
          <p:nvPr>
            <p:ph type="sldNum" sz="quarter" idx="12"/>
          </p:nvPr>
        </p:nvSpPr>
        <p:spPr/>
        <p:txBody>
          <a:bodyPr/>
          <a:lstStyle/>
          <a:p>
            <a:fld id="{159810D9-5F91-416E-8B13-828525039FA8}" type="slidenum">
              <a:rPr lang="fr-FR" smtClean="0"/>
              <a:t>‹N°›</a:t>
            </a:fld>
            <a:endParaRPr lang="fr-FR"/>
          </a:p>
        </p:txBody>
      </p:sp>
    </p:spTree>
    <p:extLst>
      <p:ext uri="{BB962C8B-B14F-4D97-AF65-F5344CB8AC3E}">
        <p14:creationId xmlns:p14="http://schemas.microsoft.com/office/powerpoint/2010/main" val="2843678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812DBC-E413-4F85-A80B-0FECCFDFDC7E}" type="datetime1">
              <a:rPr lang="fr-FR" smtClean="0"/>
              <a:t>29/06/2015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BIEF/JGB - 03/15</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810D9-5F91-416E-8B13-828525039FA8}" type="slidenum">
              <a:rPr lang="fr-FR" smtClean="0"/>
              <a:t>‹N°›</a:t>
            </a:fld>
            <a:endParaRPr lang="fr-FR"/>
          </a:p>
        </p:txBody>
      </p:sp>
    </p:spTree>
    <p:extLst>
      <p:ext uri="{BB962C8B-B14F-4D97-AF65-F5344CB8AC3E}">
        <p14:creationId xmlns:p14="http://schemas.microsoft.com/office/powerpoint/2010/main" val="1501394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67544" y="1700808"/>
            <a:ext cx="8208912" cy="1512168"/>
          </a:xfrm>
        </p:spPr>
        <p:txBody>
          <a:bodyPr>
            <a:normAutofit fontScale="90000"/>
          </a:bodyPr>
          <a:lstStyle/>
          <a:p>
            <a:r>
              <a:rPr lang="fr-FR" sz="4800" dirty="0" smtClean="0">
                <a:solidFill>
                  <a:srgbClr val="00B050"/>
                </a:solidFill>
              </a:rPr>
              <a:t/>
            </a:r>
            <a:br>
              <a:rPr lang="fr-FR" sz="4800" dirty="0" smtClean="0">
                <a:solidFill>
                  <a:srgbClr val="00B050"/>
                </a:solidFill>
              </a:rPr>
            </a:br>
            <a:r>
              <a:rPr lang="pt-BR" sz="4900" cap="all" dirty="0" smtClean="0">
                <a:solidFill>
                  <a:schemeClr val="accent5">
                    <a:lumMod val="75000"/>
                  </a:schemeClr>
                </a:solidFill>
                <a:effectLst>
                  <a:outerShdw blurRad="38100" dist="38100" dir="2700000" algn="tl">
                    <a:srgbClr val="000000">
                      <a:alpha val="43137"/>
                    </a:srgbClr>
                  </a:outerShdw>
                </a:effectLst>
                <a:latin typeface="Sylfaen" panose="010A0502050306030303" pitchFamily="18" charset="0"/>
                <a:cs typeface="Aharoni" panose="02010803020104030203" pitchFamily="2" charset="-79"/>
              </a:rPr>
              <a:t>Senado federal</a:t>
            </a:r>
            <a:r>
              <a:rPr lang="pt-BR" sz="4900" dirty="0">
                <a:solidFill>
                  <a:schemeClr val="accent5">
                    <a:lumMod val="75000"/>
                  </a:schemeClr>
                </a:solidFill>
                <a:effectLst>
                  <a:outerShdw blurRad="38100" dist="38100" dir="2700000" algn="tl">
                    <a:srgbClr val="000000">
                      <a:alpha val="43137"/>
                    </a:srgbClr>
                  </a:outerShdw>
                </a:effectLst>
                <a:latin typeface="Sylfaen" panose="010A0502050306030303" pitchFamily="18" charset="0"/>
                <a:cs typeface="Aharoni" panose="02010803020104030203" pitchFamily="2" charset="-79"/>
              </a:rPr>
              <a:t/>
            </a:r>
            <a:br>
              <a:rPr lang="pt-BR" sz="4900" dirty="0">
                <a:solidFill>
                  <a:schemeClr val="accent5">
                    <a:lumMod val="75000"/>
                  </a:schemeClr>
                </a:solidFill>
                <a:effectLst>
                  <a:outerShdw blurRad="38100" dist="38100" dir="2700000" algn="tl">
                    <a:srgbClr val="000000">
                      <a:alpha val="43137"/>
                    </a:srgbClr>
                  </a:outerShdw>
                </a:effectLst>
                <a:latin typeface="Sylfaen" panose="010A0502050306030303" pitchFamily="18" charset="0"/>
                <a:cs typeface="Aharoni" panose="02010803020104030203" pitchFamily="2" charset="-79"/>
              </a:rPr>
            </a:br>
            <a:r>
              <a:rPr lang="pt-BR" sz="4800" dirty="0">
                <a:solidFill>
                  <a:srgbClr val="00B050"/>
                </a:solidFill>
                <a:latin typeface="Sylfaen" panose="010A0502050306030303" pitchFamily="18" charset="0"/>
                <a:cs typeface="Arial" panose="020B0604020202020204" pitchFamily="34" charset="0"/>
              </a:rPr>
              <a:t> </a:t>
            </a:r>
            <a:r>
              <a:rPr lang="fr-FR" sz="3100" dirty="0" smtClean="0">
                <a:solidFill>
                  <a:srgbClr val="00B050"/>
                </a:solidFill>
                <a:latin typeface="Sylfaen" panose="010A0502050306030303" pitchFamily="18" charset="0"/>
              </a:rPr>
              <a:t/>
            </a:r>
            <a:br>
              <a:rPr lang="fr-FR" sz="3100" dirty="0" smtClean="0">
                <a:solidFill>
                  <a:srgbClr val="00B050"/>
                </a:solidFill>
                <a:latin typeface="Sylfaen" panose="010A0502050306030303" pitchFamily="18" charset="0"/>
              </a:rPr>
            </a:br>
            <a:endParaRPr lang="fr-FR" sz="3100" dirty="0">
              <a:solidFill>
                <a:srgbClr val="00B050"/>
              </a:solidFill>
              <a:latin typeface="Sylfaen" panose="010A0502050306030303" pitchFamily="18" charset="0"/>
            </a:endParaRPr>
          </a:p>
        </p:txBody>
      </p:sp>
      <p:sp>
        <p:nvSpPr>
          <p:cNvPr id="3" name="ZoneTexte 2"/>
          <p:cNvSpPr txBox="1"/>
          <p:nvPr/>
        </p:nvSpPr>
        <p:spPr>
          <a:xfrm>
            <a:off x="1927523" y="3140968"/>
            <a:ext cx="5255418" cy="1077218"/>
          </a:xfrm>
          <a:prstGeom prst="rect">
            <a:avLst/>
          </a:prstGeom>
          <a:noFill/>
        </p:spPr>
        <p:txBody>
          <a:bodyPr wrap="square" rtlCol="0">
            <a:spAutoFit/>
          </a:bodyPr>
          <a:lstStyle/>
          <a:p>
            <a:pPr algn="ctr"/>
            <a:r>
              <a:rPr lang="pt-BR" sz="3200" dirty="0">
                <a:solidFill>
                  <a:schemeClr val="accent5">
                    <a:lumMod val="75000"/>
                  </a:schemeClr>
                </a:solidFill>
                <a:latin typeface="Sylfaen" panose="010A0502050306030303" pitchFamily="18" charset="0"/>
                <a:cs typeface="Arial" panose="020B0604020202020204" pitchFamily="34" charset="0"/>
              </a:rPr>
              <a:t>Brasilia, </a:t>
            </a:r>
            <a:r>
              <a:rPr lang="pt-BR" sz="3200" dirty="0" smtClean="0">
                <a:solidFill>
                  <a:schemeClr val="accent5">
                    <a:lumMod val="75000"/>
                  </a:schemeClr>
                </a:solidFill>
                <a:latin typeface="Sylfaen" panose="010A0502050306030303" pitchFamily="18" charset="0"/>
                <a:cs typeface="Arial" panose="020B0604020202020204" pitchFamily="34" charset="0"/>
              </a:rPr>
              <a:t>30 </a:t>
            </a:r>
            <a:r>
              <a:rPr lang="pt-BR" sz="3200" dirty="0">
                <a:solidFill>
                  <a:schemeClr val="accent5">
                    <a:lumMod val="75000"/>
                  </a:schemeClr>
                </a:solidFill>
                <a:latin typeface="Sylfaen" panose="010A0502050306030303" pitchFamily="18" charset="0"/>
                <a:cs typeface="Arial" panose="020B0604020202020204" pitchFamily="34" charset="0"/>
              </a:rPr>
              <a:t>de </a:t>
            </a:r>
            <a:r>
              <a:rPr lang="pt-BR" sz="3200" dirty="0" smtClean="0">
                <a:solidFill>
                  <a:schemeClr val="accent5">
                    <a:lumMod val="75000"/>
                  </a:schemeClr>
                </a:solidFill>
                <a:latin typeface="Sylfaen" panose="010A0502050306030303" pitchFamily="18" charset="0"/>
                <a:cs typeface="Arial" panose="020B0604020202020204" pitchFamily="34" charset="0"/>
              </a:rPr>
              <a:t>Junho </a:t>
            </a:r>
            <a:r>
              <a:rPr lang="pt-BR" sz="3200" dirty="0">
                <a:solidFill>
                  <a:schemeClr val="accent5">
                    <a:lumMod val="75000"/>
                  </a:schemeClr>
                </a:solidFill>
                <a:latin typeface="Sylfaen" panose="010A0502050306030303" pitchFamily="18" charset="0"/>
                <a:cs typeface="Arial" panose="020B0604020202020204" pitchFamily="34" charset="0"/>
              </a:rPr>
              <a:t>2015</a:t>
            </a:r>
            <a:r>
              <a:rPr lang="pt-BR" sz="3200" b="1" dirty="0">
                <a:solidFill>
                  <a:srgbClr val="0070C0"/>
                </a:solidFill>
                <a:latin typeface="Sylfaen" panose="010A0502050306030303" pitchFamily="18" charset="0"/>
                <a:cs typeface="Arial" panose="020B0604020202020204" pitchFamily="34" charset="0"/>
              </a:rPr>
              <a:t/>
            </a:r>
            <a:br>
              <a:rPr lang="pt-BR" sz="3200" b="1" dirty="0">
                <a:solidFill>
                  <a:srgbClr val="0070C0"/>
                </a:solidFill>
                <a:latin typeface="Sylfaen" panose="010A0502050306030303" pitchFamily="18" charset="0"/>
                <a:cs typeface="Arial" panose="020B0604020202020204" pitchFamily="34" charset="0"/>
              </a:rPr>
            </a:br>
            <a:endParaRPr lang="fr-FR" sz="3200" b="1" dirty="0">
              <a:solidFill>
                <a:srgbClr val="0070C0"/>
              </a:solidFill>
            </a:endParaRPr>
          </a:p>
        </p:txBody>
      </p:sp>
    </p:spTree>
    <p:extLst>
      <p:ext uri="{BB962C8B-B14F-4D97-AF65-F5344CB8AC3E}">
        <p14:creationId xmlns:p14="http://schemas.microsoft.com/office/powerpoint/2010/main" val="452458419"/>
      </p:ext>
    </p:extLst>
  </p:cSld>
  <p:clrMapOvr>
    <a:masterClrMapping/>
  </p:clrMapOvr>
  <mc:AlternateContent xmlns:mc="http://schemas.openxmlformats.org/markup-compatibility/2006" xmlns:p14="http://schemas.microsoft.com/office/powerpoint/2010/main">
    <mc:Choice Requires="p14">
      <p:transition spd="slow" p14:dur="2250">
        <p:fad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p:cNvSpPr/>
          <p:nvPr/>
        </p:nvSpPr>
        <p:spPr>
          <a:xfrm>
            <a:off x="3242721" y="211353"/>
            <a:ext cx="5040560" cy="1077218"/>
          </a:xfrm>
          <a:prstGeom prst="rect">
            <a:avLst/>
          </a:prstGeom>
        </p:spPr>
        <p:txBody>
          <a:bodyPr wrap="square">
            <a:spAutoFit/>
          </a:bodyPr>
          <a:lstStyle/>
          <a:p>
            <a:r>
              <a:rPr lang="fr-FR" sz="1000" dirty="0" smtClean="0">
                <a:solidFill>
                  <a:srgbClr val="009999"/>
                </a:solidFill>
                <a:latin typeface="Arial" panose="020B0604020202020204" pitchFamily="34" charset="0"/>
                <a:cs typeface="Arial" panose="020B0604020202020204" pitchFamily="34" charset="0"/>
              </a:rPr>
              <a:t>	</a:t>
            </a:r>
          </a:p>
          <a:p>
            <a:r>
              <a:rPr lang="pt-BR" b="1" dirty="0" smtClean="0">
                <a:solidFill>
                  <a:schemeClr val="tx1">
                    <a:lumMod val="75000"/>
                    <a:lumOff val="25000"/>
                  </a:schemeClr>
                </a:solidFill>
                <a:latin typeface="Arial" panose="020B0604020202020204" pitchFamily="34" charset="0"/>
                <a:cs typeface="Arial" panose="020B0604020202020204" pitchFamily="34" charset="0"/>
              </a:rPr>
              <a:t>Volume de Vendas </a:t>
            </a:r>
            <a:r>
              <a:rPr lang="pt-BR" b="1" dirty="0">
                <a:solidFill>
                  <a:schemeClr val="tx1">
                    <a:lumMod val="75000"/>
                    <a:lumOff val="25000"/>
                  </a:schemeClr>
                </a:solidFill>
                <a:latin typeface="Arial" panose="020B0604020202020204" pitchFamily="34" charset="0"/>
                <a:cs typeface="Arial" panose="020B0604020202020204" pitchFamily="34" charset="0"/>
              </a:rPr>
              <a:t>(VV) </a:t>
            </a:r>
            <a:r>
              <a:rPr lang="pt-BR" b="1" dirty="0" smtClean="0">
                <a:solidFill>
                  <a:schemeClr val="tx1">
                    <a:lumMod val="75000"/>
                    <a:lumOff val="25000"/>
                  </a:schemeClr>
                </a:solidFill>
                <a:latin typeface="Arial" panose="020B0604020202020204" pitchFamily="34" charset="0"/>
                <a:cs typeface="Arial" panose="020B0604020202020204" pitchFamily="34" charset="0"/>
              </a:rPr>
              <a:t>das Editoras </a:t>
            </a:r>
            <a:endParaRPr lang="pt-BR" b="1" dirty="0">
              <a:solidFill>
                <a:schemeClr val="tx1">
                  <a:lumMod val="75000"/>
                  <a:lumOff val="25000"/>
                </a:schemeClr>
              </a:solidFill>
              <a:latin typeface="Arial" panose="020B0604020202020204" pitchFamily="34" charset="0"/>
              <a:cs typeface="Arial" panose="020B0604020202020204" pitchFamily="34" charset="0"/>
            </a:endParaRPr>
          </a:p>
          <a:p>
            <a:pPr>
              <a:lnSpc>
                <a:spcPct val="150000"/>
              </a:lnSpc>
            </a:pPr>
            <a:r>
              <a:rPr lang="pt-BR" sz="1200" dirty="0" smtClean="0">
                <a:solidFill>
                  <a:schemeClr val="tx1">
                    <a:lumMod val="75000"/>
                    <a:lumOff val="25000"/>
                  </a:schemeClr>
                </a:solidFill>
                <a:latin typeface="Arial" panose="020B0604020202020204" pitchFamily="34" charset="0"/>
                <a:cs typeface="Arial" panose="020B0604020202020204" pitchFamily="34" charset="0"/>
              </a:rPr>
              <a:t>Em </a:t>
            </a:r>
            <a:r>
              <a:rPr lang="pt-BR" sz="1200" dirty="0">
                <a:solidFill>
                  <a:schemeClr val="tx1">
                    <a:lumMod val="75000"/>
                    <a:lumOff val="25000"/>
                  </a:schemeClr>
                </a:solidFill>
                <a:latin typeface="Arial" panose="020B0604020202020204" pitchFamily="34" charset="0"/>
                <a:cs typeface="Arial" panose="020B0604020202020204" pitchFamily="34" charset="0"/>
              </a:rPr>
              <a:t>milhões de </a:t>
            </a:r>
            <a:r>
              <a:rPr lang="pt-BR" sz="1200" dirty="0" smtClean="0">
                <a:solidFill>
                  <a:schemeClr val="tx1">
                    <a:lumMod val="75000"/>
                    <a:lumOff val="25000"/>
                  </a:schemeClr>
                </a:solidFill>
                <a:latin typeface="Arial" panose="020B0604020202020204" pitchFamily="34" charset="0"/>
                <a:cs typeface="Arial" panose="020B0604020202020204" pitchFamily="34" charset="0"/>
              </a:rPr>
              <a:t>Euros</a:t>
            </a:r>
            <a:endParaRPr lang="pt-BR" sz="1200" dirty="0">
              <a:solidFill>
                <a:schemeClr val="tx1">
                  <a:lumMod val="75000"/>
                  <a:lumOff val="25000"/>
                </a:schemeClr>
              </a:solidFill>
              <a:latin typeface="Arial" panose="020B0604020202020204" pitchFamily="34" charset="0"/>
              <a:cs typeface="Arial" panose="020B0604020202020204" pitchFamily="34" charset="0"/>
            </a:endParaRPr>
          </a:p>
          <a:p>
            <a:r>
              <a:rPr lang="fr-FR" dirty="0" smtClean="0"/>
              <a:t>	</a:t>
            </a:r>
            <a:endParaRPr lang="fr-FR" dirty="0"/>
          </a:p>
        </p:txBody>
      </p:sp>
      <p:sp>
        <p:nvSpPr>
          <p:cNvPr id="2" name="ZoneTexte 1"/>
          <p:cNvSpPr txBox="1"/>
          <p:nvPr/>
        </p:nvSpPr>
        <p:spPr>
          <a:xfrm rot="5400000">
            <a:off x="2458838" y="1044966"/>
            <a:ext cx="369332" cy="463488"/>
          </a:xfrm>
          <a:prstGeom prst="rect">
            <a:avLst/>
          </a:prstGeom>
          <a:noFill/>
          <a:ln>
            <a:noFill/>
          </a:ln>
        </p:spPr>
        <p:txBody>
          <a:bodyPr vert="vert270" wrap="square" rtlCol="0">
            <a:spAutoFit/>
          </a:bodyPr>
          <a:lstStyle/>
          <a:p>
            <a:pPr algn="ctr"/>
            <a:r>
              <a:rPr lang="fr-FR" sz="1200" dirty="0" smtClean="0">
                <a:solidFill>
                  <a:schemeClr val="tx1">
                    <a:lumMod val="65000"/>
                    <a:lumOff val="35000"/>
                  </a:schemeClr>
                </a:solidFill>
              </a:rPr>
              <a:t>VV</a:t>
            </a:r>
            <a:endParaRPr lang="fr-FR" sz="1200" dirty="0">
              <a:solidFill>
                <a:schemeClr val="tx1">
                  <a:lumMod val="65000"/>
                  <a:lumOff val="35000"/>
                </a:schemeClr>
              </a:solidFill>
            </a:endParaRPr>
          </a:p>
        </p:txBody>
      </p:sp>
      <p:sp>
        <p:nvSpPr>
          <p:cNvPr id="3" name="ZoneTexte 2"/>
          <p:cNvSpPr txBox="1"/>
          <p:nvPr/>
        </p:nvSpPr>
        <p:spPr>
          <a:xfrm>
            <a:off x="8207692" y="5949280"/>
            <a:ext cx="586369" cy="276999"/>
          </a:xfrm>
          <a:prstGeom prst="rect">
            <a:avLst/>
          </a:prstGeom>
          <a:noFill/>
          <a:ln>
            <a:noFill/>
          </a:ln>
        </p:spPr>
        <p:txBody>
          <a:bodyPr wrap="square" rtlCol="0">
            <a:spAutoFit/>
          </a:bodyPr>
          <a:lstStyle/>
          <a:p>
            <a:pPr algn="ctr"/>
            <a:r>
              <a:rPr lang="fr-FR" sz="1200" dirty="0" smtClean="0">
                <a:solidFill>
                  <a:schemeClr val="tx1">
                    <a:lumMod val="65000"/>
                    <a:lumOff val="35000"/>
                  </a:schemeClr>
                </a:solidFill>
              </a:rPr>
              <a:t>ANO</a:t>
            </a:r>
            <a:endParaRPr lang="fr-FR" sz="1200" dirty="0">
              <a:solidFill>
                <a:schemeClr val="tx1">
                  <a:lumMod val="65000"/>
                  <a:lumOff val="35000"/>
                </a:schemeClr>
              </a:solidFill>
            </a:endParaRPr>
          </a:p>
        </p:txBody>
      </p:sp>
      <p:sp>
        <p:nvSpPr>
          <p:cNvPr id="12" name="ZoneTexte 11"/>
          <p:cNvSpPr txBox="1"/>
          <p:nvPr/>
        </p:nvSpPr>
        <p:spPr>
          <a:xfrm>
            <a:off x="8207692" y="6604084"/>
            <a:ext cx="936104" cy="253916"/>
          </a:xfrm>
          <a:prstGeom prst="rect">
            <a:avLst/>
          </a:prstGeom>
          <a:noFill/>
        </p:spPr>
        <p:txBody>
          <a:bodyPr wrap="square" rtlCol="0">
            <a:spAutoFit/>
          </a:bodyPr>
          <a:lstStyle/>
          <a:p>
            <a:r>
              <a:rPr lang="fr-FR" sz="1000" i="1" dirty="0" smtClean="0">
                <a:solidFill>
                  <a:schemeClr val="bg1">
                    <a:lumMod val="50000"/>
                  </a:schemeClr>
                </a:solidFill>
              </a:rPr>
              <a:t>Fonte: SNE</a:t>
            </a:r>
            <a:endParaRPr lang="fr-FR" sz="1000" i="1" dirty="0">
              <a:solidFill>
                <a:schemeClr val="bg1">
                  <a:lumMod val="50000"/>
                </a:schemeClr>
              </a:solidFill>
            </a:endParaRPr>
          </a:p>
        </p:txBody>
      </p:sp>
      <p:sp>
        <p:nvSpPr>
          <p:cNvPr id="11"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graphicFrame>
        <p:nvGraphicFramePr>
          <p:cNvPr id="13" name="Tableau 12"/>
          <p:cNvGraphicFramePr>
            <a:graphicFrameLocks noGrp="1"/>
          </p:cNvGraphicFramePr>
          <p:nvPr>
            <p:extLst>
              <p:ext uri="{D42A27DB-BD31-4B8C-83A1-F6EECF244321}">
                <p14:modId xmlns:p14="http://schemas.microsoft.com/office/powerpoint/2010/main" val="2626715104"/>
              </p:ext>
            </p:extLst>
          </p:nvPr>
        </p:nvGraphicFramePr>
        <p:xfrm>
          <a:off x="467544" y="1461376"/>
          <a:ext cx="1574800" cy="4472940"/>
        </p:xfrm>
        <a:graphic>
          <a:graphicData uri="http://schemas.openxmlformats.org/drawingml/2006/table">
            <a:tbl>
              <a:tblPr/>
              <a:tblGrid>
                <a:gridCol w="787400"/>
                <a:gridCol w="787400"/>
              </a:tblGrid>
              <a:tr h="281940">
                <a:tc>
                  <a:txBody>
                    <a:bodyPr/>
                    <a:lstStyle/>
                    <a:p>
                      <a:pPr algn="ctr" fontAlgn="ctr"/>
                      <a:r>
                        <a:rPr lang="fr-FR" sz="1000" b="1" i="0" u="none" strike="noStrike" dirty="0" smtClean="0">
                          <a:solidFill>
                            <a:srgbClr val="16365C"/>
                          </a:solidFill>
                          <a:effectLst/>
                          <a:latin typeface="Arial"/>
                        </a:rPr>
                        <a:t>Ano</a:t>
                      </a:r>
                      <a:endParaRPr lang="fr-FR" sz="1000" b="1" i="0" u="none" strike="noStrike" dirty="0">
                        <a:solidFill>
                          <a:srgbClr val="16365C"/>
                        </a:solidFill>
                        <a:effectLst/>
                        <a:latin typeface="Arial"/>
                      </a:endParaRPr>
                    </a:p>
                  </a:txBody>
                  <a:tcPr marL="7620" marR="7620" marT="7620" marB="0" anchor="ctr">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ctr"/>
                      <a:r>
                        <a:rPr lang="fr-FR" sz="1000" b="1" i="0" u="none" strike="noStrike" dirty="0" smtClean="0">
                          <a:solidFill>
                            <a:srgbClr val="16365C"/>
                          </a:solidFill>
                          <a:effectLst/>
                          <a:latin typeface="Arial"/>
                        </a:rPr>
                        <a:t>VV</a:t>
                      </a:r>
                      <a:endParaRPr lang="fr-FR" sz="1000" b="1" i="0" u="none" strike="noStrike" dirty="0">
                        <a:solidFill>
                          <a:srgbClr val="16365C"/>
                        </a:solidFill>
                        <a:effectLst/>
                        <a:latin typeface="Arial"/>
                      </a:endParaRPr>
                    </a:p>
                  </a:txBody>
                  <a:tcPr marL="7620" marR="7620" marT="7620" marB="0" anchor="ctr">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1990</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solidFill>
                      <a:srgbClr val="D9D9D9"/>
                    </a:solidFill>
                  </a:tcPr>
                </a:tc>
                <a:tc>
                  <a:txBody>
                    <a:bodyPr/>
                    <a:lstStyle/>
                    <a:p>
                      <a:pPr algn="ctr" fontAlgn="b"/>
                      <a:r>
                        <a:rPr lang="fr-FR" sz="1000" b="0" i="0" u="none" strike="noStrike">
                          <a:solidFill>
                            <a:srgbClr val="16365C"/>
                          </a:solidFill>
                          <a:effectLst/>
                          <a:latin typeface="Arial"/>
                        </a:rPr>
                        <a:t>2 039</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solidFill>
                      <a:srgbClr val="D9D9D9"/>
                    </a:solidFill>
                  </a:tcPr>
                </a:tc>
              </a:tr>
              <a:tr h="167640">
                <a:tc>
                  <a:txBody>
                    <a:bodyPr/>
                    <a:lstStyle/>
                    <a:p>
                      <a:pPr algn="ctr" fontAlgn="b"/>
                      <a:r>
                        <a:rPr lang="fr-FR" sz="1000" b="0" i="0" u="none" strike="noStrike">
                          <a:solidFill>
                            <a:srgbClr val="16365C"/>
                          </a:solidFill>
                          <a:effectLst/>
                          <a:latin typeface="Arial"/>
                        </a:rPr>
                        <a:t>1991</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2 026</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1992</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2 078</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1993</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2 164</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1994</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solidFill>
                      <a:srgbClr val="D9D9D9"/>
                    </a:solidFill>
                  </a:tcPr>
                </a:tc>
                <a:tc>
                  <a:txBody>
                    <a:bodyPr/>
                    <a:lstStyle/>
                    <a:p>
                      <a:pPr algn="ctr" fontAlgn="b"/>
                      <a:r>
                        <a:rPr lang="fr-FR" sz="1000" b="0" i="0" u="none" strike="noStrike">
                          <a:solidFill>
                            <a:srgbClr val="16365C"/>
                          </a:solidFill>
                          <a:effectLst/>
                          <a:latin typeface="Arial"/>
                        </a:rPr>
                        <a:t>2 221</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solidFill>
                      <a:srgbClr val="D9D9D9"/>
                    </a:solidFill>
                  </a:tcPr>
                </a:tc>
              </a:tr>
              <a:tr h="167640">
                <a:tc>
                  <a:txBody>
                    <a:bodyPr/>
                    <a:lstStyle/>
                    <a:p>
                      <a:pPr algn="ctr" fontAlgn="b"/>
                      <a:r>
                        <a:rPr lang="fr-FR" sz="1000" b="0" i="0" u="none" strike="noStrike">
                          <a:solidFill>
                            <a:srgbClr val="16365C"/>
                          </a:solidFill>
                          <a:effectLst/>
                          <a:latin typeface="Arial"/>
                        </a:rPr>
                        <a:t>1995</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2 154</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1996</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2 148</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1997</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2 137</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1998</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2 178</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1999</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2 193</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2000</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2 286</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2001</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2 353</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2002</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2 471</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2003</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2 539</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2004</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2 657</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2005</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2 747</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2006</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2 791</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2007</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solidFill>
                      <a:srgbClr val="D9D9D9"/>
                    </a:solidFill>
                  </a:tcPr>
                </a:tc>
                <a:tc>
                  <a:txBody>
                    <a:bodyPr/>
                    <a:lstStyle/>
                    <a:p>
                      <a:pPr algn="ctr" fontAlgn="b"/>
                      <a:r>
                        <a:rPr lang="fr-FR" sz="1000" b="0" i="0" u="none" strike="noStrike">
                          <a:solidFill>
                            <a:srgbClr val="16365C"/>
                          </a:solidFill>
                          <a:effectLst/>
                          <a:latin typeface="Arial"/>
                        </a:rPr>
                        <a:t>2 894</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solidFill>
                      <a:srgbClr val="D9D9D9"/>
                    </a:solidFill>
                  </a:tcPr>
                </a:tc>
              </a:tr>
              <a:tr h="167640">
                <a:tc>
                  <a:txBody>
                    <a:bodyPr/>
                    <a:lstStyle/>
                    <a:p>
                      <a:pPr algn="ctr" fontAlgn="b"/>
                      <a:r>
                        <a:rPr lang="fr-FR" sz="1000" b="0" i="0" u="none" strike="noStrike">
                          <a:solidFill>
                            <a:srgbClr val="16365C"/>
                          </a:solidFill>
                          <a:effectLst/>
                          <a:latin typeface="Arial"/>
                        </a:rPr>
                        <a:t>2008</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2 830</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2009</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2 829</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2010</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2 838</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2011</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2 804</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a:solidFill>
                            <a:srgbClr val="16365C"/>
                          </a:solidFill>
                          <a:effectLst/>
                          <a:latin typeface="Arial"/>
                        </a:rPr>
                        <a:t>2012</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2 771</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0" i="0" u="none" strike="noStrike" dirty="0">
                          <a:solidFill>
                            <a:srgbClr val="16365C"/>
                          </a:solidFill>
                          <a:effectLst/>
                          <a:latin typeface="Arial"/>
                        </a:rPr>
                        <a:t>2013</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c>
                  <a:txBody>
                    <a:bodyPr/>
                    <a:lstStyle/>
                    <a:p>
                      <a:pPr algn="ctr" fontAlgn="b"/>
                      <a:r>
                        <a:rPr lang="fr-FR" sz="1000" b="0" i="0" u="none" strike="noStrike">
                          <a:solidFill>
                            <a:srgbClr val="16365C"/>
                          </a:solidFill>
                          <a:effectLst/>
                          <a:latin typeface="Arial"/>
                        </a:rPr>
                        <a:t>2 687</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16365C"/>
                      </a:solidFill>
                      <a:prstDash val="solid"/>
                      <a:round/>
                      <a:headEnd type="none" w="med" len="med"/>
                      <a:tailEnd type="none" w="med" len="med"/>
                    </a:lnB>
                  </a:tcPr>
                </a:tc>
              </a:tr>
              <a:tr h="167640">
                <a:tc>
                  <a:txBody>
                    <a:bodyPr/>
                    <a:lstStyle/>
                    <a:p>
                      <a:pPr algn="ctr" fontAlgn="b"/>
                      <a:r>
                        <a:rPr lang="fr-FR" sz="1000" b="1" i="0" u="none" strike="noStrike">
                          <a:solidFill>
                            <a:srgbClr val="16365C"/>
                          </a:solidFill>
                          <a:effectLst/>
                          <a:latin typeface="Arial"/>
                        </a:rPr>
                        <a:t>2014</a:t>
                      </a:r>
                    </a:p>
                  </a:txBody>
                  <a:tcPr marL="7620" marR="7620" marT="7620" marB="0" anchor="b">
                    <a:lnL w="6350" cap="flat" cmpd="sng" algn="ctr">
                      <a:solidFill>
                        <a:srgbClr val="16365C"/>
                      </a:solidFill>
                      <a:prstDash val="solid"/>
                      <a:round/>
                      <a:headEnd type="none" w="med" len="med"/>
                      <a:tailEnd type="none" w="med" len="med"/>
                    </a:lnL>
                    <a:lnR>
                      <a:noFill/>
                    </a:lnR>
                    <a:lnT w="6350" cap="flat" cmpd="sng" algn="ctr">
                      <a:solidFill>
                        <a:srgbClr val="16365C"/>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fr-FR" sz="1000" b="1" i="0" u="none" strike="noStrike" dirty="0">
                          <a:solidFill>
                            <a:srgbClr val="16365C"/>
                          </a:solidFill>
                          <a:effectLst/>
                          <a:latin typeface="Arial"/>
                        </a:rPr>
                        <a:t>2 652</a:t>
                      </a:r>
                    </a:p>
                  </a:txBody>
                  <a:tcPr marL="7620" marR="7620" marT="7620" marB="0" anchor="b">
                    <a:lnL>
                      <a:noFill/>
                    </a:lnL>
                    <a:lnR w="6350" cap="flat" cmpd="sng" algn="ctr">
                      <a:solidFill>
                        <a:srgbClr val="16365C"/>
                      </a:solidFill>
                      <a:prstDash val="solid"/>
                      <a:round/>
                      <a:headEnd type="none" w="med" len="med"/>
                      <a:tailEnd type="none" w="med" len="med"/>
                    </a:lnR>
                    <a:lnT w="6350" cap="flat" cmpd="sng" algn="ctr">
                      <a:solidFill>
                        <a:srgbClr val="16365C"/>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r>
            </a:tbl>
          </a:graphicData>
        </a:graphic>
      </p:graphicFrame>
      <p:graphicFrame>
        <p:nvGraphicFramePr>
          <p:cNvPr id="14" name="Graphique 13"/>
          <p:cNvGraphicFramePr>
            <a:graphicFrameLocks/>
          </p:cNvGraphicFramePr>
          <p:nvPr>
            <p:extLst>
              <p:ext uri="{D42A27DB-BD31-4B8C-83A1-F6EECF244321}">
                <p14:modId xmlns:p14="http://schemas.microsoft.com/office/powerpoint/2010/main" val="649715241"/>
              </p:ext>
            </p:extLst>
          </p:nvPr>
        </p:nvGraphicFramePr>
        <p:xfrm>
          <a:off x="2358764" y="1380904"/>
          <a:ext cx="6316980" cy="4808220"/>
        </p:xfrm>
        <a:graphic>
          <a:graphicData uri="http://schemas.openxmlformats.org/drawingml/2006/chart">
            <c:chart xmlns:c="http://schemas.openxmlformats.org/drawingml/2006/chart" xmlns:r="http://schemas.openxmlformats.org/officeDocument/2006/relationships" r:id="rId3"/>
          </a:graphicData>
        </a:graphic>
      </p:graphicFrame>
      <p:sp>
        <p:nvSpPr>
          <p:cNvPr id="15" name="Flèche droite 14"/>
          <p:cNvSpPr/>
          <p:nvPr/>
        </p:nvSpPr>
        <p:spPr>
          <a:xfrm flipV="1">
            <a:off x="107504" y="5805264"/>
            <a:ext cx="216497" cy="72007"/>
          </a:xfrm>
          <a:prstGeom prst="rightArrow">
            <a:avLst/>
          </a:prstGeom>
          <a:solidFill>
            <a:srgbClr val="D60000"/>
          </a:solidFill>
          <a:ln>
            <a:solidFill>
              <a:srgbClr val="D6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fr-FR" dirty="0">
              <a:solidFill>
                <a:srgbClr val="D60000"/>
              </a:solidFill>
            </a:endParaRPr>
          </a:p>
        </p:txBody>
      </p:sp>
    </p:spTree>
    <p:extLst>
      <p:ext uri="{BB962C8B-B14F-4D97-AF65-F5344CB8AC3E}">
        <p14:creationId xmlns:p14="http://schemas.microsoft.com/office/powerpoint/2010/main" val="2418936662"/>
      </p:ext>
    </p:extLst>
  </p:cSld>
  <p:clrMapOvr>
    <a:masterClrMapping/>
  </p:clrMapOvr>
  <mc:AlternateContent xmlns:mc="http://schemas.openxmlformats.org/markup-compatibility/2006" xmlns:p14="http://schemas.microsoft.com/office/powerpoint/2010/main">
    <mc:Choice Requires="p14">
      <p:transition spd="slow" p14:dur="175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aphicFrame>
        <p:nvGraphicFramePr>
          <p:cNvPr id="9" name="Espace réservé du contenu 8"/>
          <p:cNvGraphicFramePr>
            <a:graphicFrameLocks noGrp="1"/>
          </p:cNvGraphicFramePr>
          <p:nvPr>
            <p:ph idx="4294967295"/>
            <p:extLst>
              <p:ext uri="{D42A27DB-BD31-4B8C-83A1-F6EECF244321}">
                <p14:modId xmlns:p14="http://schemas.microsoft.com/office/powerpoint/2010/main" val="2385264801"/>
              </p:ext>
            </p:extLst>
          </p:nvPr>
        </p:nvGraphicFramePr>
        <p:xfrm>
          <a:off x="1797050" y="332656"/>
          <a:ext cx="5549900" cy="746760"/>
        </p:xfrm>
        <a:graphic>
          <a:graphicData uri="http://schemas.openxmlformats.org/drawingml/2006/table">
            <a:tbl>
              <a:tblPr/>
              <a:tblGrid>
                <a:gridCol w="5549900"/>
              </a:tblGrid>
              <a:tr h="360040">
                <a:tc>
                  <a:txBody>
                    <a:bodyPr/>
                    <a:lstStyle/>
                    <a:p>
                      <a:pPr algn="ctr" fontAlgn="ctr"/>
                      <a:r>
                        <a:rPr lang="pt-BR" sz="1800" b="1" i="0" u="none" strike="noStrike" cap="all" baseline="0" dirty="0" smtClean="0">
                          <a:solidFill>
                            <a:schemeClr val="tx1">
                              <a:lumMod val="75000"/>
                              <a:lumOff val="25000"/>
                            </a:schemeClr>
                          </a:solidFill>
                          <a:effectLst/>
                          <a:latin typeface="+mj-lt"/>
                        </a:rPr>
                        <a:t>Títulos editados segundo a classificação </a:t>
                      </a:r>
                      <a:r>
                        <a:rPr lang="pt-BR" sz="1800" b="1" i="0" u="none" strike="noStrike" baseline="0" dirty="0" smtClean="0">
                          <a:solidFill>
                            <a:schemeClr val="tx1">
                              <a:lumMod val="75000"/>
                              <a:lumOff val="25000"/>
                            </a:schemeClr>
                          </a:solidFill>
                          <a:effectLst/>
                          <a:latin typeface="+mj-lt"/>
                        </a:rPr>
                        <a:t>DEWEY</a:t>
                      </a:r>
                    </a:p>
                    <a:p>
                      <a:pPr algn="ctr" fontAlgn="ctr">
                        <a:lnSpc>
                          <a:spcPct val="100000"/>
                        </a:lnSpc>
                      </a:pPr>
                      <a:r>
                        <a:rPr lang="pt-BR" sz="1200" b="0" i="0" u="none" strike="noStrike" baseline="0" dirty="0" smtClean="0">
                          <a:solidFill>
                            <a:schemeClr val="tx1">
                              <a:lumMod val="75000"/>
                              <a:lumOff val="25000"/>
                            </a:schemeClr>
                          </a:solidFill>
                          <a:effectLst/>
                          <a:latin typeface="+mj-lt"/>
                        </a:rPr>
                        <a:t> Categoria de livros – CDU de 1990 à 1994</a:t>
                      </a:r>
                    </a:p>
                  </a:txBody>
                  <a:tcPr marL="7620" marR="7620" marT="7620" marB="0" anchor="ctr">
                    <a:lnL>
                      <a:noFill/>
                    </a:lnL>
                    <a:lnR>
                      <a:noFill/>
                    </a:lnR>
                    <a:lnT>
                      <a:noFill/>
                    </a:lnT>
                    <a:lnB>
                      <a:noFill/>
                    </a:lnB>
                  </a:tcPr>
                </a:tc>
              </a:tr>
              <a:tr h="157110">
                <a:tc>
                  <a:txBody>
                    <a:bodyPr/>
                    <a:lstStyle/>
                    <a:p>
                      <a:pPr algn="ctr" fontAlgn="ctr"/>
                      <a:endParaRPr lang="fr-FR" sz="1800" b="0" i="0" u="none" strike="noStrike" dirty="0">
                        <a:solidFill>
                          <a:schemeClr val="tx1">
                            <a:lumMod val="75000"/>
                            <a:lumOff val="25000"/>
                          </a:schemeClr>
                        </a:solidFill>
                        <a:effectLst/>
                        <a:latin typeface="+mj-lt"/>
                      </a:endParaRPr>
                    </a:p>
                  </a:txBody>
                  <a:tcPr marL="7620" marR="7620" marT="7620" marB="0" anchor="ctr">
                    <a:lnL>
                      <a:noFill/>
                    </a:lnL>
                    <a:lnR>
                      <a:noFill/>
                    </a:lnR>
                    <a:lnT>
                      <a:noFill/>
                    </a:lnT>
                    <a:lnB>
                      <a:noFill/>
                    </a:lnB>
                  </a:tcPr>
                </a:tc>
              </a:tr>
            </a:tbl>
          </a:graphicData>
        </a:graphic>
      </p:graphicFrame>
      <p:graphicFrame>
        <p:nvGraphicFramePr>
          <p:cNvPr id="10" name="Tableau 9"/>
          <p:cNvGraphicFramePr>
            <a:graphicFrameLocks noGrp="1"/>
          </p:cNvGraphicFramePr>
          <p:nvPr>
            <p:extLst>
              <p:ext uri="{D42A27DB-BD31-4B8C-83A1-F6EECF244321}">
                <p14:modId xmlns:p14="http://schemas.microsoft.com/office/powerpoint/2010/main" val="3767343397"/>
              </p:ext>
            </p:extLst>
          </p:nvPr>
        </p:nvGraphicFramePr>
        <p:xfrm>
          <a:off x="2534865" y="5985845"/>
          <a:ext cx="5549900" cy="586740"/>
        </p:xfrm>
        <a:graphic>
          <a:graphicData uri="http://schemas.openxmlformats.org/drawingml/2006/table">
            <a:tbl>
              <a:tblPr/>
              <a:tblGrid>
                <a:gridCol w="5549900"/>
              </a:tblGrid>
              <a:tr h="586740">
                <a:tc>
                  <a:txBody>
                    <a:bodyPr/>
                    <a:lstStyle/>
                    <a:p>
                      <a:pPr algn="ctr" fontAlgn="ctr">
                        <a:lnSpc>
                          <a:spcPct val="150000"/>
                        </a:lnSpc>
                      </a:pPr>
                      <a:r>
                        <a:rPr lang="pt-BR" sz="1050" b="0" i="0" u="none" strike="noStrike" dirty="0" smtClean="0">
                          <a:solidFill>
                            <a:srgbClr val="000000"/>
                          </a:solidFill>
                          <a:effectLst/>
                          <a:latin typeface="+mn-lt"/>
                        </a:rPr>
                        <a:t>Os dados apresentados são referentes aos lançamentos, as novas edições revistas e aumentadas e as reedições de livros de bolso, excluindo as reimpressões anunciadas pela base Electre </a:t>
                      </a:r>
                      <a:endParaRPr lang="fr-FR" sz="1050" b="0" i="0" u="none" strike="noStrike" dirty="0">
                        <a:solidFill>
                          <a:srgbClr val="000000"/>
                        </a:solidFill>
                        <a:effectLst/>
                        <a:latin typeface="+mn-lt"/>
                      </a:endParaRPr>
                    </a:p>
                  </a:txBody>
                  <a:tcPr marL="7620" marR="7620" marT="7620" marB="0" anchor="ctr">
                    <a:lnL>
                      <a:noFill/>
                    </a:lnL>
                    <a:lnR>
                      <a:noFill/>
                    </a:lnR>
                    <a:lnT>
                      <a:noFill/>
                    </a:lnT>
                    <a:lnB>
                      <a:noFill/>
                    </a:lnB>
                  </a:tcPr>
                </a:tc>
              </a:tr>
            </a:tbl>
          </a:graphicData>
        </a:graphic>
      </p:graphicFrame>
      <p:sp>
        <p:nvSpPr>
          <p:cNvPr id="3" name="ZoneTexte 2"/>
          <p:cNvSpPr txBox="1"/>
          <p:nvPr/>
        </p:nvSpPr>
        <p:spPr>
          <a:xfrm>
            <a:off x="1835696" y="1100947"/>
            <a:ext cx="1224930" cy="253916"/>
          </a:xfrm>
          <a:prstGeom prst="rect">
            <a:avLst/>
          </a:prstGeom>
          <a:noFill/>
        </p:spPr>
        <p:txBody>
          <a:bodyPr wrap="square" rtlCol="0">
            <a:spAutoFit/>
          </a:bodyPr>
          <a:lstStyle/>
          <a:p>
            <a:pPr algn="ctr"/>
            <a:r>
              <a:rPr lang="fr-FR" sz="1050" dirty="0" err="1"/>
              <a:t>T</a:t>
            </a:r>
            <a:r>
              <a:rPr lang="fr-FR" sz="1050" dirty="0" err="1" smtClean="0"/>
              <a:t>ítulos</a:t>
            </a:r>
            <a:r>
              <a:rPr lang="fr-FR" sz="1050" dirty="0" smtClean="0"/>
              <a:t> </a:t>
            </a:r>
            <a:r>
              <a:rPr lang="fr-FR" sz="1050" dirty="0" err="1" smtClean="0"/>
              <a:t>Publicados</a:t>
            </a:r>
            <a:endParaRPr lang="fr-FR" sz="1050" dirty="0"/>
          </a:p>
        </p:txBody>
      </p:sp>
      <p:sp>
        <p:nvSpPr>
          <p:cNvPr id="13" name="ZoneTexte 12"/>
          <p:cNvSpPr txBox="1"/>
          <p:nvPr/>
        </p:nvSpPr>
        <p:spPr>
          <a:xfrm>
            <a:off x="8116019" y="6572585"/>
            <a:ext cx="1008112" cy="246221"/>
          </a:xfrm>
          <a:prstGeom prst="rect">
            <a:avLst/>
          </a:prstGeom>
          <a:noFill/>
        </p:spPr>
        <p:txBody>
          <a:bodyPr wrap="square" rtlCol="0">
            <a:spAutoFit/>
          </a:bodyPr>
          <a:lstStyle/>
          <a:p>
            <a:r>
              <a:rPr lang="fr-FR" sz="1000" i="1" dirty="0" smtClean="0">
                <a:solidFill>
                  <a:schemeClr val="bg1">
                    <a:lumMod val="50000"/>
                  </a:schemeClr>
                </a:solidFill>
              </a:rPr>
              <a:t>Fonte: Electre</a:t>
            </a:r>
            <a:endParaRPr lang="fr-FR" sz="1000" i="1" dirty="0">
              <a:solidFill>
                <a:schemeClr val="bg1">
                  <a:lumMod val="50000"/>
                </a:schemeClr>
              </a:solidFill>
            </a:endParaRPr>
          </a:p>
        </p:txBody>
      </p:sp>
      <p:graphicFrame>
        <p:nvGraphicFramePr>
          <p:cNvPr id="12" name="Tableau 11"/>
          <p:cNvGraphicFramePr>
            <a:graphicFrameLocks noGrp="1"/>
          </p:cNvGraphicFramePr>
          <p:nvPr>
            <p:extLst>
              <p:ext uri="{D42A27DB-BD31-4B8C-83A1-F6EECF244321}">
                <p14:modId xmlns:p14="http://schemas.microsoft.com/office/powerpoint/2010/main" val="2598574601"/>
              </p:ext>
            </p:extLst>
          </p:nvPr>
        </p:nvGraphicFramePr>
        <p:xfrm>
          <a:off x="395536" y="1340768"/>
          <a:ext cx="1224136" cy="4654885"/>
        </p:xfrm>
        <a:graphic>
          <a:graphicData uri="http://schemas.openxmlformats.org/drawingml/2006/table">
            <a:tbl>
              <a:tblPr/>
              <a:tblGrid>
                <a:gridCol w="504056"/>
                <a:gridCol w="720080"/>
              </a:tblGrid>
              <a:tr h="335257">
                <a:tc>
                  <a:txBody>
                    <a:bodyPr/>
                    <a:lstStyle/>
                    <a:p>
                      <a:pPr algn="ctr" fontAlgn="b"/>
                      <a:r>
                        <a:rPr lang="fr-FR" sz="1000" b="0" i="0" u="none" strike="noStrike" dirty="0" smtClean="0">
                          <a:solidFill>
                            <a:srgbClr val="000000"/>
                          </a:solidFill>
                          <a:effectLst/>
                          <a:latin typeface="Calibri"/>
                        </a:rPr>
                        <a:t>Ano</a:t>
                      </a:r>
                      <a:endParaRPr lang="fr-FR" sz="1000" b="0" i="0" u="none" strike="noStrike" dirty="0">
                        <a:solidFill>
                          <a:srgbClr val="000000"/>
                        </a:solidFill>
                        <a:effectLst/>
                        <a:latin typeface="Calibri"/>
                      </a:endParaRPr>
                    </a:p>
                  </a:txBody>
                  <a:tcPr marL="6985" marR="6985" marT="6985" marB="0" anchor="ctr">
                    <a:lnL w="6350" cap="flat" cmpd="sng" algn="ctr">
                      <a:solidFill>
                        <a:srgbClr val="538DD5"/>
                      </a:solidFill>
                      <a:prstDash val="solid"/>
                      <a:round/>
                      <a:headEnd type="none" w="med" len="med"/>
                      <a:tailEnd type="none" w="med" len="med"/>
                    </a:lnL>
                    <a:lnR>
                      <a:noFill/>
                    </a:lnR>
                    <a:lnT w="6350" cap="flat" cmpd="sng" algn="ctr">
                      <a:solidFill>
                        <a:srgbClr val="538DD5"/>
                      </a:solidFill>
                      <a:prstDash val="solid"/>
                      <a:round/>
                      <a:headEnd type="none" w="med" len="med"/>
                      <a:tailEnd type="none" w="med" len="med"/>
                    </a:lnT>
                    <a:lnB>
                      <a:noFill/>
                    </a:lnB>
                  </a:tcPr>
                </a:tc>
                <a:tc>
                  <a:txBody>
                    <a:bodyPr/>
                    <a:lstStyle/>
                    <a:p>
                      <a:pPr algn="ctr" fontAlgn="b"/>
                      <a:r>
                        <a:rPr lang="fr-FR" sz="1000" b="0" i="0" u="none" strike="noStrike" dirty="0" err="1" smtClean="0">
                          <a:solidFill>
                            <a:srgbClr val="000000"/>
                          </a:solidFill>
                          <a:effectLst/>
                          <a:latin typeface="Calibri"/>
                        </a:rPr>
                        <a:t>Numero</a:t>
                      </a:r>
                      <a:r>
                        <a:rPr lang="fr-FR" sz="1000" b="0" i="0" u="none" strike="noStrike" baseline="0" dirty="0" smtClean="0">
                          <a:solidFill>
                            <a:srgbClr val="000000"/>
                          </a:solidFill>
                          <a:effectLst/>
                          <a:latin typeface="Calibri"/>
                        </a:rPr>
                        <a:t> de </a:t>
                      </a:r>
                      <a:r>
                        <a:rPr lang="fr-FR" sz="1000" b="0" i="0" u="none" strike="noStrike" baseline="0" dirty="0" err="1" smtClean="0">
                          <a:solidFill>
                            <a:srgbClr val="000000"/>
                          </a:solidFill>
                          <a:effectLst/>
                          <a:latin typeface="Calibri"/>
                        </a:rPr>
                        <a:t>títulos</a:t>
                      </a:r>
                      <a:r>
                        <a:rPr lang="fr-FR" sz="1000" b="0" i="0" u="none" strike="noStrike" baseline="0" dirty="0" smtClean="0">
                          <a:solidFill>
                            <a:srgbClr val="000000"/>
                          </a:solidFill>
                          <a:effectLst/>
                          <a:latin typeface="Calibri"/>
                        </a:rPr>
                        <a:t> </a:t>
                      </a:r>
                      <a:r>
                        <a:rPr lang="fr-FR" sz="1000" b="0" i="0" u="none" strike="noStrike" baseline="0" dirty="0" err="1" smtClean="0">
                          <a:solidFill>
                            <a:srgbClr val="000000"/>
                          </a:solidFill>
                          <a:effectLst/>
                          <a:latin typeface="Calibri"/>
                        </a:rPr>
                        <a:t>publicados</a:t>
                      </a:r>
                      <a:endParaRPr lang="fr-FR" sz="1000" b="0" i="0" u="none" strike="noStrike" dirty="0">
                        <a:solidFill>
                          <a:srgbClr val="000000"/>
                        </a:solidFill>
                        <a:effectLst/>
                        <a:latin typeface="Calibri"/>
                      </a:endParaRPr>
                    </a:p>
                  </a:txBody>
                  <a:tcPr marL="6985" marR="6985" marT="6985" marB="0" anchor="ctr">
                    <a:lnL>
                      <a:noFill/>
                    </a:lnL>
                    <a:lnR w="6350" cap="flat" cmpd="sng" algn="ctr">
                      <a:solidFill>
                        <a:srgbClr val="538DD5"/>
                      </a:solidFill>
                      <a:prstDash val="solid"/>
                      <a:round/>
                      <a:headEnd type="none" w="med" len="med"/>
                      <a:tailEnd type="none" w="med" len="med"/>
                    </a:lnR>
                    <a:lnT w="6350" cap="flat" cmpd="sng" algn="ctr">
                      <a:solidFill>
                        <a:srgbClr val="538DD5"/>
                      </a:solidFill>
                      <a:prstDash val="solid"/>
                      <a:round/>
                      <a:headEnd type="none" w="med" len="med"/>
                      <a:tailEnd type="none" w="med" len="med"/>
                    </a:lnT>
                    <a:lnB>
                      <a:noFill/>
                    </a:lnB>
                  </a:tcPr>
                </a:tc>
              </a:tr>
              <a:tr h="167628">
                <a:tc>
                  <a:txBody>
                    <a:bodyPr/>
                    <a:lstStyle/>
                    <a:p>
                      <a:pPr algn="ctr" fontAlgn="b"/>
                      <a:r>
                        <a:rPr lang="fr-FR" sz="900" b="0" i="0" u="none" strike="noStrike">
                          <a:solidFill>
                            <a:srgbClr val="000000"/>
                          </a:solidFill>
                          <a:effectLst/>
                          <a:latin typeface="Arial"/>
                        </a:rPr>
                        <a:t>1990</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21 143</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1991</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24 041</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dirty="0">
                          <a:solidFill>
                            <a:srgbClr val="000000"/>
                          </a:solidFill>
                          <a:effectLst/>
                          <a:latin typeface="Arial"/>
                        </a:rPr>
                        <a:t>1992</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24 129</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1993</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23 123</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1994</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dirty="0">
                          <a:solidFill>
                            <a:srgbClr val="000000"/>
                          </a:solidFill>
                          <a:effectLst/>
                          <a:latin typeface="Arial"/>
                        </a:rPr>
                        <a:t>24 039</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1995</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23 436</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1996</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27 224</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1997</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29 220</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1998</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37 883</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1999</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38 719</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2000</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39 422</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2001</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44 618</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2002</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45 787</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2003</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44 145</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2004</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52 231</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2005</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53 462</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2006</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57 728</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2007</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60 376</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2008</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63 601</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2009</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63 690</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2010</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63 052</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2011</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63 347</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2012</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65 412</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2013</a:t>
                      </a:r>
                    </a:p>
                  </a:txBody>
                  <a:tcPr marL="6985" marR="6985" marT="6985" marB="0" anchor="b">
                    <a:lnL w="6350" cap="flat" cmpd="sng" algn="ctr">
                      <a:solidFill>
                        <a:srgbClr val="538DD5"/>
                      </a:solidFill>
                      <a:prstDash val="solid"/>
                      <a:round/>
                      <a:headEnd type="none" w="med" len="med"/>
                      <a:tailEnd type="none" w="med" len="med"/>
                    </a:lnL>
                    <a:lnR>
                      <a:noFill/>
                    </a:lnR>
                    <a:lnT>
                      <a:noFill/>
                    </a:lnT>
                    <a:lnB>
                      <a:noFill/>
                    </a:lnB>
                  </a:tcPr>
                </a:tc>
                <a:tc>
                  <a:txBody>
                    <a:bodyPr/>
                    <a:lstStyle/>
                    <a:p>
                      <a:pPr algn="ctr" fontAlgn="b"/>
                      <a:r>
                        <a:rPr lang="fr-FR" sz="900" b="0" i="0" u="none" strike="noStrike">
                          <a:solidFill>
                            <a:srgbClr val="000000"/>
                          </a:solidFill>
                          <a:effectLst/>
                          <a:latin typeface="Arial"/>
                        </a:rPr>
                        <a:t>66 527</a:t>
                      </a:r>
                    </a:p>
                  </a:txBody>
                  <a:tcPr marL="6985" marR="6985" marT="6985" marB="0" anchor="b">
                    <a:lnL>
                      <a:noFill/>
                    </a:lnL>
                    <a:lnR w="6350" cap="flat" cmpd="sng" algn="ctr">
                      <a:solidFill>
                        <a:srgbClr val="538DD5"/>
                      </a:solidFill>
                      <a:prstDash val="solid"/>
                      <a:round/>
                      <a:headEnd type="none" w="med" len="med"/>
                      <a:tailEnd type="none" w="med" len="med"/>
                    </a:lnR>
                    <a:lnT>
                      <a:noFill/>
                    </a:lnT>
                    <a:lnB>
                      <a:noFill/>
                    </a:lnB>
                  </a:tcPr>
                </a:tc>
              </a:tr>
              <a:tr h="167628">
                <a:tc>
                  <a:txBody>
                    <a:bodyPr/>
                    <a:lstStyle/>
                    <a:p>
                      <a:pPr algn="ctr" fontAlgn="b"/>
                      <a:r>
                        <a:rPr lang="fr-FR" sz="900" b="0" i="0" u="none" strike="noStrike">
                          <a:solidFill>
                            <a:srgbClr val="000000"/>
                          </a:solidFill>
                          <a:effectLst/>
                          <a:latin typeface="Arial"/>
                        </a:rPr>
                        <a:t>2014</a:t>
                      </a:r>
                    </a:p>
                  </a:txBody>
                  <a:tcPr marL="6985" marR="6985" marT="6985" marB="0" anchor="b">
                    <a:lnL w="6350" cap="flat" cmpd="sng" algn="ctr">
                      <a:solidFill>
                        <a:srgbClr val="538DD5"/>
                      </a:solidFill>
                      <a:prstDash val="solid"/>
                      <a:round/>
                      <a:headEnd type="none" w="med" len="med"/>
                      <a:tailEnd type="none" w="med" len="med"/>
                    </a:lnL>
                    <a:lnR>
                      <a:noFill/>
                    </a:lnR>
                    <a:lnT>
                      <a:noFill/>
                    </a:lnT>
                    <a:lnB w="6350" cap="flat" cmpd="sng" algn="ctr">
                      <a:solidFill>
                        <a:srgbClr val="538DD5"/>
                      </a:solidFill>
                      <a:prstDash val="solid"/>
                      <a:round/>
                      <a:headEnd type="none" w="med" len="med"/>
                      <a:tailEnd type="none" w="med" len="med"/>
                    </a:lnB>
                  </a:tcPr>
                </a:tc>
                <a:tc>
                  <a:txBody>
                    <a:bodyPr/>
                    <a:lstStyle/>
                    <a:p>
                      <a:pPr algn="ctr" fontAlgn="b"/>
                      <a:r>
                        <a:rPr lang="fr-FR" sz="900" b="0" i="0" u="none" strike="noStrike" dirty="0">
                          <a:solidFill>
                            <a:srgbClr val="000000"/>
                          </a:solidFill>
                          <a:effectLst/>
                          <a:latin typeface="Arial"/>
                        </a:rPr>
                        <a:t>68 187</a:t>
                      </a:r>
                    </a:p>
                  </a:txBody>
                  <a:tcPr marL="6985" marR="6985" marT="6985" marB="0" anchor="b">
                    <a:lnL>
                      <a:noFill/>
                    </a:lnL>
                    <a:lnR w="6350" cap="flat" cmpd="sng" algn="ctr">
                      <a:solidFill>
                        <a:srgbClr val="538DD5"/>
                      </a:solidFill>
                      <a:prstDash val="solid"/>
                      <a:round/>
                      <a:headEnd type="none" w="med" len="med"/>
                      <a:tailEnd type="none" w="med" len="med"/>
                    </a:lnR>
                    <a:lnT>
                      <a:noFill/>
                    </a:lnT>
                    <a:lnB w="6350" cap="flat" cmpd="sng" algn="ctr">
                      <a:solidFill>
                        <a:srgbClr val="538DD5"/>
                      </a:solidFill>
                      <a:prstDash val="solid"/>
                      <a:round/>
                      <a:headEnd type="none" w="med" len="med"/>
                      <a:tailEnd type="none" w="med" len="med"/>
                    </a:lnB>
                  </a:tcPr>
                </a:tc>
              </a:tr>
            </a:tbl>
          </a:graphicData>
        </a:graphic>
      </p:graphicFrame>
      <p:graphicFrame>
        <p:nvGraphicFramePr>
          <p:cNvPr id="14" name="Graphique 13" title="Année"/>
          <p:cNvGraphicFramePr>
            <a:graphicFrameLocks/>
          </p:cNvGraphicFramePr>
          <p:nvPr>
            <p:extLst>
              <p:ext uri="{D42A27DB-BD31-4B8C-83A1-F6EECF244321}">
                <p14:modId xmlns:p14="http://schemas.microsoft.com/office/powerpoint/2010/main" val="373382669"/>
              </p:ext>
            </p:extLst>
          </p:nvPr>
        </p:nvGraphicFramePr>
        <p:xfrm>
          <a:off x="1927920" y="1395276"/>
          <a:ext cx="6771794" cy="4511740"/>
        </p:xfrm>
        <a:graphic>
          <a:graphicData uri="http://schemas.openxmlformats.org/drawingml/2006/chart">
            <c:chart xmlns:c="http://schemas.openxmlformats.org/drawingml/2006/chart" xmlns:r="http://schemas.openxmlformats.org/officeDocument/2006/relationships" r:id="rId2"/>
          </a:graphicData>
        </a:graphic>
      </p:graphicFrame>
      <p:sp>
        <p:nvSpPr>
          <p:cNvPr id="2" name="ZoneTexte 1"/>
          <p:cNvSpPr txBox="1"/>
          <p:nvPr/>
        </p:nvSpPr>
        <p:spPr>
          <a:xfrm>
            <a:off x="7731510" y="5575788"/>
            <a:ext cx="404278" cy="253916"/>
          </a:xfrm>
          <a:prstGeom prst="rect">
            <a:avLst/>
          </a:prstGeom>
          <a:noFill/>
        </p:spPr>
        <p:txBody>
          <a:bodyPr wrap="none" rtlCol="0">
            <a:spAutoFit/>
          </a:bodyPr>
          <a:lstStyle/>
          <a:p>
            <a:r>
              <a:rPr lang="fr-FR" sz="1050" dirty="0" smtClean="0"/>
              <a:t>Ano</a:t>
            </a:r>
            <a:endParaRPr lang="fr-FR" sz="1050" dirty="0"/>
          </a:p>
        </p:txBody>
      </p:sp>
      <p:sp>
        <p:nvSpPr>
          <p:cNvPr id="15"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2975305778"/>
      </p:ext>
    </p:extLst>
  </p:cSld>
  <p:clrMapOvr>
    <a:masterClrMapping/>
  </p:clrMapOvr>
  <mc:AlternateContent xmlns:mc="http://schemas.openxmlformats.org/markup-compatibility/2006" xmlns:p14="http://schemas.microsoft.com/office/powerpoint/2010/main">
    <mc:Choice Requires="p14">
      <p:transition spd="slow" p14:dur="175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8314" y="188640"/>
            <a:ext cx="8229600" cy="778098"/>
          </a:xfrm>
        </p:spPr>
        <p:txBody>
          <a:bodyPr>
            <a:normAutofit/>
          </a:bodyPr>
          <a:lstStyle/>
          <a:p>
            <a:r>
              <a:rPr lang="pt-BR" sz="2800" dirty="0">
                <a:solidFill>
                  <a:srgbClr val="FF6600"/>
                </a:solidFill>
              </a:rPr>
              <a:t>Exemplares de Livros Vendidos </a:t>
            </a:r>
            <a:r>
              <a:rPr lang="pt-BR" sz="2000" dirty="0" smtClean="0">
                <a:solidFill>
                  <a:srgbClr val="FF6600"/>
                </a:solidFill>
              </a:rPr>
              <a:t>(em milhares de exemplares)</a:t>
            </a:r>
            <a:endParaRPr lang="pt-BR" sz="2000" dirty="0">
              <a:solidFill>
                <a:srgbClr val="FF6600"/>
              </a:solidFill>
            </a:endParaRPr>
          </a:p>
        </p:txBody>
      </p:sp>
      <p:sp>
        <p:nvSpPr>
          <p:cNvPr id="9" name="ZoneTexte 8"/>
          <p:cNvSpPr txBox="1"/>
          <p:nvPr/>
        </p:nvSpPr>
        <p:spPr>
          <a:xfrm rot="20879198">
            <a:off x="7924437" y="6137327"/>
            <a:ext cx="452230" cy="276999"/>
          </a:xfrm>
          <a:prstGeom prst="rect">
            <a:avLst/>
          </a:prstGeom>
          <a:noFill/>
        </p:spPr>
        <p:txBody>
          <a:bodyPr wrap="square" rtlCol="0">
            <a:spAutoFit/>
          </a:bodyPr>
          <a:lstStyle/>
          <a:p>
            <a:r>
              <a:rPr lang="fr-FR" sz="1200" dirty="0" smtClean="0">
                <a:solidFill>
                  <a:schemeClr val="tx2">
                    <a:lumMod val="75000"/>
                  </a:schemeClr>
                </a:solidFill>
              </a:rPr>
              <a:t>Ano</a:t>
            </a:r>
            <a:endParaRPr lang="fr-FR" sz="1200" dirty="0">
              <a:solidFill>
                <a:schemeClr val="tx2">
                  <a:lumMod val="75000"/>
                </a:schemeClr>
              </a:solidFill>
            </a:endParaRPr>
          </a:p>
        </p:txBody>
      </p:sp>
      <p:sp>
        <p:nvSpPr>
          <p:cNvPr id="10" name="ZoneTexte 9"/>
          <p:cNvSpPr txBox="1"/>
          <p:nvPr/>
        </p:nvSpPr>
        <p:spPr>
          <a:xfrm rot="21377127">
            <a:off x="1993298" y="1082718"/>
            <a:ext cx="940528" cy="461665"/>
          </a:xfrm>
          <a:prstGeom prst="rect">
            <a:avLst/>
          </a:prstGeom>
          <a:noFill/>
        </p:spPr>
        <p:txBody>
          <a:bodyPr wrap="square" rtlCol="0">
            <a:spAutoFit/>
          </a:bodyPr>
          <a:lstStyle/>
          <a:p>
            <a:r>
              <a:rPr lang="fr-FR" sz="1200" dirty="0" err="1" smtClean="0">
                <a:solidFill>
                  <a:schemeClr val="tx2">
                    <a:lumMod val="75000"/>
                  </a:schemeClr>
                </a:solidFill>
              </a:rPr>
              <a:t>Exemplares</a:t>
            </a:r>
            <a:r>
              <a:rPr lang="fr-FR" sz="1200" dirty="0" smtClean="0">
                <a:solidFill>
                  <a:schemeClr val="tx2">
                    <a:lumMod val="75000"/>
                  </a:schemeClr>
                </a:solidFill>
              </a:rPr>
              <a:t> </a:t>
            </a:r>
            <a:r>
              <a:rPr lang="fr-FR" sz="1200" dirty="0" err="1" smtClean="0">
                <a:solidFill>
                  <a:schemeClr val="tx2">
                    <a:lumMod val="75000"/>
                  </a:schemeClr>
                </a:solidFill>
              </a:rPr>
              <a:t>Vendidos</a:t>
            </a:r>
            <a:endParaRPr lang="fr-FR" sz="1200" dirty="0">
              <a:solidFill>
                <a:schemeClr val="tx2">
                  <a:lumMod val="75000"/>
                </a:schemeClr>
              </a:solidFill>
            </a:endParaRPr>
          </a:p>
        </p:txBody>
      </p:sp>
      <p:sp>
        <p:nvSpPr>
          <p:cNvPr id="14" name="ZoneTexte 13"/>
          <p:cNvSpPr txBox="1"/>
          <p:nvPr/>
        </p:nvSpPr>
        <p:spPr>
          <a:xfrm>
            <a:off x="8207692" y="6604084"/>
            <a:ext cx="936104" cy="253916"/>
          </a:xfrm>
          <a:prstGeom prst="rect">
            <a:avLst/>
          </a:prstGeom>
          <a:noFill/>
        </p:spPr>
        <p:txBody>
          <a:bodyPr wrap="square" rtlCol="0">
            <a:spAutoFit/>
          </a:bodyPr>
          <a:lstStyle/>
          <a:p>
            <a:r>
              <a:rPr lang="fr-FR" sz="1000" i="1" dirty="0" smtClean="0">
                <a:solidFill>
                  <a:schemeClr val="bg1">
                    <a:lumMod val="50000"/>
                  </a:schemeClr>
                </a:solidFill>
              </a:rPr>
              <a:t>Fonte: SNE</a:t>
            </a:r>
            <a:endParaRPr lang="fr-FR" sz="1000" i="1" dirty="0">
              <a:solidFill>
                <a:schemeClr val="bg1">
                  <a:lumMod val="50000"/>
                </a:schemeClr>
              </a:solidFill>
            </a:endParaRPr>
          </a:p>
        </p:txBody>
      </p:sp>
      <p:graphicFrame>
        <p:nvGraphicFramePr>
          <p:cNvPr id="12" name="Tableau 11"/>
          <p:cNvGraphicFramePr>
            <a:graphicFrameLocks noGrp="1"/>
          </p:cNvGraphicFramePr>
          <p:nvPr>
            <p:extLst>
              <p:ext uri="{D42A27DB-BD31-4B8C-83A1-F6EECF244321}">
                <p14:modId xmlns:p14="http://schemas.microsoft.com/office/powerpoint/2010/main" val="3510521999"/>
              </p:ext>
            </p:extLst>
          </p:nvPr>
        </p:nvGraphicFramePr>
        <p:xfrm>
          <a:off x="323528" y="1601262"/>
          <a:ext cx="1418286" cy="4525967"/>
        </p:xfrm>
        <a:graphic>
          <a:graphicData uri="http://schemas.openxmlformats.org/drawingml/2006/table">
            <a:tbl>
              <a:tblPr/>
              <a:tblGrid>
                <a:gridCol w="539702"/>
                <a:gridCol w="878584"/>
              </a:tblGrid>
              <a:tr h="384067">
                <a:tc>
                  <a:txBody>
                    <a:bodyPr/>
                    <a:lstStyle/>
                    <a:p>
                      <a:pPr algn="ctr" fontAlgn="ctr"/>
                      <a:r>
                        <a:rPr lang="fr-FR" sz="1000" b="0" i="0" u="none" strike="noStrike" dirty="0" smtClean="0">
                          <a:effectLst/>
                          <a:latin typeface="Arial"/>
                        </a:rPr>
                        <a:t>Ano</a:t>
                      </a:r>
                      <a:endParaRPr lang="fr-FR" sz="1000" b="0" i="0" u="none" strike="noStrike" dirty="0">
                        <a:effectLst/>
                        <a:latin typeface="Arial"/>
                      </a:endParaRPr>
                    </a:p>
                  </a:txBody>
                  <a:tcPr marL="7531" marR="7531" marT="7531"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chemeClr val="bg2"/>
                    </a:solidFill>
                  </a:tcPr>
                </a:tc>
                <a:tc>
                  <a:txBody>
                    <a:bodyPr/>
                    <a:lstStyle/>
                    <a:p>
                      <a:pPr algn="ctr" fontAlgn="ctr"/>
                      <a:r>
                        <a:rPr lang="fr-FR" sz="1000" b="0" i="0" u="none" strike="noStrike" dirty="0" err="1" smtClean="0">
                          <a:effectLst/>
                          <a:latin typeface="Arial"/>
                        </a:rPr>
                        <a:t>Exemplares</a:t>
                      </a:r>
                      <a:r>
                        <a:rPr lang="fr-FR" sz="1000" b="0" i="0" u="none" strike="noStrike" dirty="0" smtClean="0">
                          <a:effectLst/>
                          <a:latin typeface="Arial"/>
                        </a:rPr>
                        <a:t> </a:t>
                      </a:r>
                      <a:r>
                        <a:rPr lang="fr-FR" sz="1000" b="0" i="0" u="none" strike="noStrike" dirty="0" err="1" smtClean="0">
                          <a:effectLst/>
                          <a:latin typeface="Arial"/>
                        </a:rPr>
                        <a:t>Vendidos</a:t>
                      </a:r>
                      <a:endParaRPr lang="fr-FR" sz="1000" b="0" i="0" u="none" strike="noStrike" dirty="0">
                        <a:effectLst/>
                        <a:latin typeface="Arial"/>
                      </a:endParaRPr>
                    </a:p>
                  </a:txBody>
                  <a:tcPr marL="7531" marR="7531" marT="7531"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2"/>
                    </a:solidFill>
                  </a:tcPr>
                </a:tc>
              </a:tr>
              <a:tr h="165676">
                <a:tc>
                  <a:txBody>
                    <a:bodyPr/>
                    <a:lstStyle/>
                    <a:p>
                      <a:pPr algn="ctr" fontAlgn="ctr"/>
                      <a:r>
                        <a:rPr lang="fr-FR" sz="1000" b="0" i="0" u="none" strike="noStrike">
                          <a:effectLst/>
                          <a:latin typeface="Arial"/>
                        </a:rPr>
                        <a:t>1990</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328 532</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1991</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302 986</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1992</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dirty="0">
                          <a:effectLst/>
                          <a:latin typeface="Arial"/>
                        </a:rPr>
                        <a:t>296 114</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1993</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303 221</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1994</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304 032</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1995</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307 103</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1996</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321 012</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1997</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342 502</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1998</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346 803</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1999</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332 974</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2000</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353 582</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2001</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359 460</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2002</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374 002</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2003</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423 540</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2004</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436 413</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2005</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459 150</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2006</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469 678</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2007</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486 599</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2008</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468 325</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2009</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464 476</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2010</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451 934</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2011</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450 579</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2012</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440 901</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2013</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fr-FR" sz="1000" b="0" i="0" u="none" strike="noStrike">
                          <a:effectLst/>
                          <a:latin typeface="Arial"/>
                        </a:rPr>
                        <a:t>426 815</a:t>
                      </a: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r>
              <a:tr h="165676">
                <a:tc>
                  <a:txBody>
                    <a:bodyPr/>
                    <a:lstStyle/>
                    <a:p>
                      <a:pPr algn="ctr" fontAlgn="ctr"/>
                      <a:r>
                        <a:rPr lang="fr-FR" sz="1000" b="0" i="0" u="none" strike="noStrike">
                          <a:effectLst/>
                          <a:latin typeface="Arial"/>
                        </a:rPr>
                        <a:t>2014</a:t>
                      </a:r>
                    </a:p>
                  </a:txBody>
                  <a:tcPr marL="7531" marR="7531" marT="7531"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fr-FR" sz="1000" b="0" i="0" u="none" strike="noStrike" dirty="0" smtClean="0">
                          <a:effectLst/>
                          <a:latin typeface="Arial"/>
                        </a:rPr>
                        <a:t>421 793</a:t>
                      </a:r>
                      <a:endParaRPr lang="fr-FR" sz="1000" b="0" i="0" u="none" strike="noStrike" dirty="0">
                        <a:effectLst/>
                        <a:latin typeface="Arial"/>
                      </a:endParaRPr>
                    </a:p>
                  </a:txBody>
                  <a:tcPr marL="7531" marR="7531" marT="7531"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15" name="Graphique 14"/>
          <p:cNvGraphicFramePr>
            <a:graphicFrameLocks/>
          </p:cNvGraphicFramePr>
          <p:nvPr>
            <p:extLst>
              <p:ext uri="{D42A27DB-BD31-4B8C-83A1-F6EECF244321}">
                <p14:modId xmlns:p14="http://schemas.microsoft.com/office/powerpoint/2010/main" val="2338942789"/>
              </p:ext>
            </p:extLst>
          </p:nvPr>
        </p:nvGraphicFramePr>
        <p:xfrm>
          <a:off x="2077387" y="1518432"/>
          <a:ext cx="7066409" cy="4992779"/>
        </p:xfrm>
        <a:graphic>
          <a:graphicData uri="http://schemas.openxmlformats.org/drawingml/2006/chart">
            <c:chart xmlns:c="http://schemas.openxmlformats.org/drawingml/2006/chart" xmlns:r="http://schemas.openxmlformats.org/officeDocument/2006/relationships" r:id="rId3"/>
          </a:graphicData>
        </a:graphic>
      </p:graphicFrame>
      <p:sp>
        <p:nvSpPr>
          <p:cNvPr id="13"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3953228184"/>
      </p:ext>
    </p:extLst>
  </p:cSld>
  <p:clrMapOvr>
    <a:masterClrMapping/>
  </p:clrMapOvr>
  <mc:AlternateContent xmlns:mc="http://schemas.openxmlformats.org/markup-compatibility/2006" xmlns:p14="http://schemas.microsoft.com/office/powerpoint/2010/main">
    <mc:Choice Requires="p14">
      <p:transition spd="slow" p14:dur="175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3" name="ZoneTexte 2"/>
          <p:cNvSpPr txBox="1"/>
          <p:nvPr/>
        </p:nvSpPr>
        <p:spPr>
          <a:xfrm>
            <a:off x="1835696" y="397877"/>
            <a:ext cx="5688632" cy="307777"/>
          </a:xfrm>
          <a:prstGeom prst="rect">
            <a:avLst/>
          </a:prstGeom>
          <a:noFill/>
        </p:spPr>
        <p:txBody>
          <a:bodyPr wrap="square" rtlCol="0">
            <a:spAutoFit/>
          </a:bodyPr>
          <a:lstStyle/>
          <a:p>
            <a:r>
              <a:rPr lang="en-US" sz="1400" b="1" dirty="0" err="1" smtClean="0">
                <a:latin typeface="Arial" panose="020B0604020202020204" pitchFamily="34" charset="0"/>
                <a:cs typeface="Arial" panose="020B0604020202020204" pitchFamily="34" charset="0"/>
              </a:rPr>
              <a:t>Comparação</a:t>
            </a:r>
            <a:r>
              <a:rPr lang="en-US" sz="1400" b="1" dirty="0" smtClean="0">
                <a:latin typeface="Arial" panose="020B0604020202020204" pitchFamily="34" charset="0"/>
                <a:cs typeface="Arial" panose="020B0604020202020204" pitchFamily="34" charset="0"/>
              </a:rPr>
              <a:t>: </a:t>
            </a:r>
            <a:r>
              <a:rPr lang="en-US" sz="1400" b="1" dirty="0" err="1" smtClean="0">
                <a:latin typeface="Arial" panose="020B0604020202020204" pitchFamily="34" charset="0"/>
                <a:cs typeface="Arial" panose="020B0604020202020204" pitchFamily="34" charset="0"/>
              </a:rPr>
              <a:t>índice</a:t>
            </a:r>
            <a:r>
              <a:rPr lang="en-US" sz="1400" b="1" dirty="0" smtClean="0">
                <a:latin typeface="Arial" panose="020B0604020202020204" pitchFamily="34" charset="0"/>
                <a:cs typeface="Arial" panose="020B0604020202020204" pitchFamily="34" charset="0"/>
              </a:rPr>
              <a:t> de </a:t>
            </a:r>
            <a:r>
              <a:rPr lang="en-US" sz="1400" b="1" dirty="0" err="1" smtClean="0">
                <a:latin typeface="Arial" panose="020B0604020202020204" pitchFamily="34" charset="0"/>
                <a:cs typeface="Arial" panose="020B0604020202020204" pitchFamily="34" charset="0"/>
              </a:rPr>
              <a:t>preços</a:t>
            </a:r>
            <a:r>
              <a:rPr lang="en-US" sz="1400" b="1" dirty="0" smtClean="0">
                <a:latin typeface="Arial" panose="020B0604020202020204" pitchFamily="34" charset="0"/>
                <a:cs typeface="Arial" panose="020B0604020202020204" pitchFamily="34" charset="0"/>
              </a:rPr>
              <a:t> no </a:t>
            </a:r>
            <a:r>
              <a:rPr lang="en-US" sz="1400" b="1" dirty="0" err="1" smtClean="0">
                <a:latin typeface="Arial" panose="020B0604020202020204" pitchFamily="34" charset="0"/>
                <a:cs typeface="Arial" panose="020B0604020202020204" pitchFamily="34" charset="0"/>
              </a:rPr>
              <a:t>consumidor</a:t>
            </a:r>
            <a:r>
              <a:rPr lang="fr-FR" sz="1400" b="1" dirty="0" smtClean="0">
                <a:latin typeface="Arial" panose="020B0604020202020204" pitchFamily="34" charset="0"/>
                <a:cs typeface="Arial" panose="020B0604020202020204" pitchFamily="34" charset="0"/>
              </a:rPr>
              <a:t> </a:t>
            </a:r>
            <a:r>
              <a:rPr lang="en-US" sz="1400" b="1" dirty="0" smtClean="0">
                <a:latin typeface="Arial" panose="020B0604020202020204" pitchFamily="34" charset="0"/>
                <a:cs typeface="Arial" panose="020B0604020202020204" pitchFamily="34" charset="0"/>
              </a:rPr>
              <a:t>e </a:t>
            </a:r>
            <a:r>
              <a:rPr lang="en-US" sz="1400" b="1" dirty="0" err="1" smtClean="0">
                <a:latin typeface="Arial" panose="020B0604020202020204" pitchFamily="34" charset="0"/>
                <a:cs typeface="Arial" panose="020B0604020202020204" pitchFamily="34" charset="0"/>
              </a:rPr>
              <a:t>preço</a:t>
            </a:r>
            <a:r>
              <a:rPr lang="en-US" sz="1400" b="1" dirty="0" smtClean="0">
                <a:latin typeface="Arial" panose="020B0604020202020204" pitchFamily="34" charset="0"/>
                <a:cs typeface="Arial" panose="020B0604020202020204" pitchFamily="34" charset="0"/>
              </a:rPr>
              <a:t> </a:t>
            </a:r>
            <a:r>
              <a:rPr lang="en-US" sz="1400" b="1" dirty="0">
                <a:latin typeface="Arial" panose="020B0604020202020204" pitchFamily="34" charset="0"/>
                <a:cs typeface="Arial" panose="020B0604020202020204" pitchFamily="34" charset="0"/>
              </a:rPr>
              <a:t>do </a:t>
            </a:r>
            <a:r>
              <a:rPr lang="en-US" sz="1400" b="1" dirty="0" err="1">
                <a:latin typeface="Arial" panose="020B0604020202020204" pitchFamily="34" charset="0"/>
                <a:cs typeface="Arial" panose="020B0604020202020204" pitchFamily="34" charset="0"/>
              </a:rPr>
              <a:t>livro</a:t>
            </a:r>
            <a:endParaRPr lang="fr-FR" sz="1400" b="1" dirty="0">
              <a:latin typeface="Arial" panose="020B0604020202020204" pitchFamily="34" charset="0"/>
              <a:cs typeface="Arial" panose="020B0604020202020204" pitchFamily="34" charset="0"/>
            </a:endParaRPr>
          </a:p>
        </p:txBody>
      </p:sp>
      <p:sp>
        <p:nvSpPr>
          <p:cNvPr id="8" name="ZoneTexte 7"/>
          <p:cNvSpPr txBox="1"/>
          <p:nvPr/>
        </p:nvSpPr>
        <p:spPr>
          <a:xfrm>
            <a:off x="2071670" y="5805264"/>
            <a:ext cx="7072330" cy="981038"/>
          </a:xfrm>
          <a:prstGeom prst="rect">
            <a:avLst/>
          </a:prstGeom>
          <a:noFill/>
        </p:spPr>
        <p:txBody>
          <a:bodyPr wrap="square" rtlCol="0">
            <a:spAutoFit/>
          </a:bodyPr>
          <a:lstStyle/>
          <a:p>
            <a:r>
              <a:rPr lang="fr-FR" sz="1050" dirty="0" smtClean="0">
                <a:cs typeface="Arial" panose="020B0604020202020204" pitchFamily="34" charset="0"/>
              </a:rPr>
              <a:t>NOTAS: </a:t>
            </a:r>
            <a:endParaRPr lang="fr-FR" sz="1050" dirty="0">
              <a:cs typeface="Arial" panose="020B0604020202020204" pitchFamily="34" charset="0"/>
            </a:endParaRPr>
          </a:p>
          <a:p>
            <a:pPr marL="171450" indent="-171450">
              <a:lnSpc>
                <a:spcPct val="150000"/>
              </a:lnSpc>
              <a:buFont typeface="Arial" panose="020B0604020202020204" pitchFamily="34" charset="0"/>
              <a:buChar char="•"/>
            </a:pPr>
            <a:r>
              <a:rPr lang="en-US" sz="1050" dirty="0"/>
              <a:t>Dados </a:t>
            </a:r>
            <a:r>
              <a:rPr lang="en-US" sz="1050" dirty="0" err="1"/>
              <a:t>estabelecidos</a:t>
            </a:r>
            <a:r>
              <a:rPr lang="en-US" sz="1050" dirty="0"/>
              <a:t> </a:t>
            </a:r>
            <a:r>
              <a:rPr lang="en-US" sz="1050" dirty="0" err="1" smtClean="0"/>
              <a:t>pelo</a:t>
            </a:r>
            <a:r>
              <a:rPr lang="en-US" sz="1050" dirty="0" smtClean="0"/>
              <a:t> </a:t>
            </a:r>
            <a:r>
              <a:rPr lang="en-US" sz="1050" dirty="0" err="1" smtClean="0"/>
              <a:t>Instituto</a:t>
            </a:r>
            <a:r>
              <a:rPr lang="en-US" sz="1050" dirty="0" smtClean="0"/>
              <a:t> Nacional de </a:t>
            </a:r>
            <a:r>
              <a:rPr lang="en-US" sz="1050" dirty="0" err="1" smtClean="0"/>
              <a:t>Estatística</a:t>
            </a:r>
            <a:r>
              <a:rPr lang="en-US" sz="1050" dirty="0" smtClean="0"/>
              <a:t> e dos </a:t>
            </a:r>
            <a:r>
              <a:rPr lang="en-US" sz="1050" dirty="0" err="1" smtClean="0"/>
              <a:t>Estudos</a:t>
            </a:r>
            <a:r>
              <a:rPr lang="en-US" sz="1050" dirty="0" smtClean="0"/>
              <a:t> </a:t>
            </a:r>
            <a:r>
              <a:rPr lang="en-US" sz="1050" dirty="0" err="1" smtClean="0"/>
              <a:t>Económicos</a:t>
            </a:r>
            <a:r>
              <a:rPr lang="en-US" sz="1050" dirty="0" smtClean="0"/>
              <a:t> (</a:t>
            </a:r>
            <a:r>
              <a:rPr lang="en-US" sz="1050" dirty="0" err="1" smtClean="0"/>
              <a:t>INSEE</a:t>
            </a:r>
            <a:r>
              <a:rPr lang="en-US" sz="1050" dirty="0" smtClean="0"/>
              <a:t>) </a:t>
            </a:r>
            <a:r>
              <a:rPr lang="fr-FR" sz="1050" dirty="0" err="1">
                <a:cs typeface="Arial" panose="020B0604020202020204" pitchFamily="34" charset="0"/>
              </a:rPr>
              <a:t>índice</a:t>
            </a:r>
            <a:r>
              <a:rPr lang="fr-FR" sz="1050" dirty="0" smtClean="0">
                <a:cs typeface="Arial" panose="020B0604020202020204" pitchFamily="34" charset="0"/>
              </a:rPr>
              <a:t> Base 100 </a:t>
            </a:r>
            <a:r>
              <a:rPr lang="fr-FR" sz="1050" dirty="0" err="1" smtClean="0">
                <a:cs typeface="Arial" panose="020B0604020202020204" pitchFamily="34" charset="0"/>
              </a:rPr>
              <a:t>em</a:t>
            </a:r>
            <a:r>
              <a:rPr lang="fr-FR" sz="1050" dirty="0" smtClean="0">
                <a:cs typeface="Arial" panose="020B0604020202020204" pitchFamily="34" charset="0"/>
              </a:rPr>
              <a:t> 1998</a:t>
            </a:r>
          </a:p>
          <a:p>
            <a:pPr marL="171450" indent="-171450">
              <a:lnSpc>
                <a:spcPct val="150000"/>
              </a:lnSpc>
              <a:buFont typeface="Arial" panose="020B0604020202020204" pitchFamily="34" charset="0"/>
              <a:buChar char="•"/>
            </a:pPr>
            <a:r>
              <a:rPr lang="en-US" sz="1050" dirty="0" err="1" smtClean="0"/>
              <a:t>Não</a:t>
            </a:r>
            <a:r>
              <a:rPr lang="en-US" sz="1050" dirty="0" smtClean="0"/>
              <a:t> </a:t>
            </a:r>
            <a:r>
              <a:rPr lang="en-US" sz="1050" dirty="0" err="1" smtClean="0"/>
              <a:t>existe</a:t>
            </a:r>
            <a:r>
              <a:rPr lang="en-US" sz="1050" dirty="0" smtClean="0"/>
              <a:t> </a:t>
            </a:r>
            <a:r>
              <a:rPr lang="en-US" sz="1050" dirty="0" err="1" smtClean="0"/>
              <a:t>índice</a:t>
            </a:r>
            <a:r>
              <a:rPr lang="en-US" sz="1050" dirty="0" smtClean="0"/>
              <a:t> </a:t>
            </a:r>
            <a:r>
              <a:rPr lang="en-US" sz="1050" dirty="0" err="1" smtClean="0"/>
              <a:t>pelo</a:t>
            </a:r>
            <a:r>
              <a:rPr lang="en-US" sz="1050" dirty="0" smtClean="0"/>
              <a:t> </a:t>
            </a:r>
            <a:r>
              <a:rPr lang="en-US" sz="1050" dirty="0" err="1" smtClean="0"/>
              <a:t>preço</a:t>
            </a:r>
            <a:r>
              <a:rPr lang="en-US" sz="1050" dirty="0" smtClean="0"/>
              <a:t> do </a:t>
            </a:r>
            <a:r>
              <a:rPr lang="en-US" sz="1050" dirty="0" err="1"/>
              <a:t>livro</a:t>
            </a:r>
            <a:r>
              <a:rPr lang="en-US" sz="1050" dirty="0"/>
              <a:t> antes do 1990</a:t>
            </a:r>
            <a:r>
              <a:rPr lang="en-US" sz="1050" dirty="0" smtClean="0"/>
              <a:t>.</a:t>
            </a:r>
          </a:p>
          <a:p>
            <a:pPr marL="171450" indent="-171450">
              <a:lnSpc>
                <a:spcPct val="150000"/>
              </a:lnSpc>
              <a:buFont typeface="Arial" panose="020B0604020202020204" pitchFamily="34" charset="0"/>
              <a:buChar char="•"/>
            </a:pPr>
            <a:r>
              <a:rPr lang="en-US" sz="1050" dirty="0" err="1" smtClean="0"/>
              <a:t>Índice</a:t>
            </a:r>
            <a:r>
              <a:rPr lang="en-US" sz="1050" dirty="0" smtClean="0"/>
              <a:t> de </a:t>
            </a:r>
            <a:r>
              <a:rPr lang="en-US" sz="1050" dirty="0" err="1" smtClean="0"/>
              <a:t>preços</a:t>
            </a:r>
            <a:r>
              <a:rPr lang="en-US" sz="1050" dirty="0" smtClean="0"/>
              <a:t> no </a:t>
            </a:r>
            <a:r>
              <a:rPr lang="en-US" sz="1050" dirty="0" err="1" smtClean="0"/>
              <a:t>consumidor</a:t>
            </a:r>
            <a:endParaRPr lang="fr-FR" sz="1050" dirty="0"/>
          </a:p>
        </p:txBody>
      </p:sp>
      <p:sp>
        <p:nvSpPr>
          <p:cNvPr id="12" name="Espace réservé du pied de page 5"/>
          <p:cNvSpPr>
            <a:spLocks noGrp="1"/>
          </p:cNvSpPr>
          <p:nvPr>
            <p:ph type="ftr" sz="quarter" idx="11"/>
          </p:nvPr>
        </p:nvSpPr>
        <p:spPr>
          <a:xfrm>
            <a:off x="179512" y="6492875"/>
            <a:ext cx="1224136" cy="365125"/>
          </a:xfrm>
        </p:spPr>
        <p:txBody>
          <a:bodyPr/>
          <a:lstStyle/>
          <a:p>
            <a:pPr algn="l"/>
            <a:r>
              <a:rPr lang="fr-FR" sz="1000" dirty="0" smtClean="0"/>
              <a:t>BIEF JGB - 06/15</a:t>
            </a:r>
            <a:endParaRPr lang="fr-FR" sz="1000" dirty="0"/>
          </a:p>
        </p:txBody>
      </p:sp>
      <p:graphicFrame>
        <p:nvGraphicFramePr>
          <p:cNvPr id="10" name="Graphique 9"/>
          <p:cNvGraphicFramePr>
            <a:graphicFrameLocks/>
          </p:cNvGraphicFramePr>
          <p:nvPr>
            <p:extLst>
              <p:ext uri="{D42A27DB-BD31-4B8C-83A1-F6EECF244321}">
                <p14:modId xmlns:p14="http://schemas.microsoft.com/office/powerpoint/2010/main" val="197376285"/>
              </p:ext>
            </p:extLst>
          </p:nvPr>
        </p:nvGraphicFramePr>
        <p:xfrm>
          <a:off x="2151189" y="1268760"/>
          <a:ext cx="5661171" cy="446449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Tableau 10"/>
          <p:cNvGraphicFramePr>
            <a:graphicFrameLocks noGrp="1"/>
          </p:cNvGraphicFramePr>
          <p:nvPr>
            <p:extLst>
              <p:ext uri="{D42A27DB-BD31-4B8C-83A1-F6EECF244321}">
                <p14:modId xmlns:p14="http://schemas.microsoft.com/office/powerpoint/2010/main" val="2959250176"/>
              </p:ext>
            </p:extLst>
          </p:nvPr>
        </p:nvGraphicFramePr>
        <p:xfrm>
          <a:off x="251520" y="1239394"/>
          <a:ext cx="1752477" cy="4525957"/>
        </p:xfrm>
        <a:graphic>
          <a:graphicData uri="http://schemas.openxmlformats.org/drawingml/2006/table">
            <a:tbl>
              <a:tblPr/>
              <a:tblGrid>
                <a:gridCol w="584159"/>
                <a:gridCol w="584159"/>
                <a:gridCol w="584159"/>
              </a:tblGrid>
              <a:tr h="335257">
                <a:tc>
                  <a:txBody>
                    <a:bodyPr/>
                    <a:lstStyle/>
                    <a:p>
                      <a:pPr algn="ctr" fontAlgn="ctr"/>
                      <a:r>
                        <a:rPr lang="fr-FR" sz="1000" b="0" i="0" u="none" strike="noStrike" dirty="0" smtClean="0">
                          <a:effectLst/>
                          <a:latin typeface="Arial"/>
                        </a:rPr>
                        <a:t>Ano</a:t>
                      </a:r>
                      <a:endParaRPr lang="fr-FR" sz="1000" b="0" i="0" u="none" strike="noStrike" dirty="0">
                        <a:effectLst/>
                        <a:latin typeface="Arial"/>
                      </a:endParaRPr>
                    </a:p>
                  </a:txBody>
                  <a:tcPr marL="7619" marR="7619" marT="7619" marB="0" anchor="ctr">
                    <a:lnL>
                      <a:noFill/>
                    </a:lnL>
                    <a:lnR>
                      <a:noFill/>
                    </a:lnR>
                    <a:lnT>
                      <a:noFill/>
                    </a:lnT>
                    <a:lnB>
                      <a:noFill/>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Livro</a:t>
                      </a:r>
                      <a:endParaRPr kumimoji="0" lang="fr-FR" sz="10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i="0" dirty="0" smtClean="0">
                          <a:effectLst/>
                          <a:latin typeface="Arial" panose="020B0604020202020204" pitchFamily="34" charset="0"/>
                          <a:cs typeface="Arial" panose="020B0604020202020204" pitchFamily="34" charset="0"/>
                        </a:rPr>
                        <a:t>Índice geral </a:t>
                      </a:r>
                      <a:endParaRPr lang="fr-FR" sz="1000" b="0" i="0" u="none" strike="noStrike" dirty="0">
                        <a:effectLst/>
                        <a:latin typeface="Arial" panose="020B0604020202020204" pitchFamily="34" charset="0"/>
                        <a:cs typeface="Arial" panose="020B0604020202020204" pitchFamily="34" charset="0"/>
                      </a:endParaRP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1990</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80,1</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86,2</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1991</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83,8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89,0</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1992</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88,9</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91,1</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1993</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91,5</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93,0</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1994</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93,9</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94,6</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1995</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95,5</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96,2</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1996</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97,7</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98,1</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1997</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98,8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99,3</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100,0</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100,0</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1999</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100,8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100,6</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2000</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100,7</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102,2</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2001</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102,3</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103,9</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2002</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103,3</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105,9</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2003</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104,8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108,1</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2004</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106,2</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110,4</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2005</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107,0</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112,4</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2006</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108,4</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114,2</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2007</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109,4</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115,9</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110,4</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119,2</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2009</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111,2</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119,3</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2010</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112,5</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121,1</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2011</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115,0</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123,7</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2012</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118,3</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126,1</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2013</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118,9</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127,2</a:t>
                      </a:r>
                    </a:p>
                  </a:txBody>
                  <a:tcPr marL="7619" marR="7619" marT="7619" marB="0" anchor="ctr">
                    <a:lnL>
                      <a:noFill/>
                    </a:lnL>
                    <a:lnR>
                      <a:noFill/>
                    </a:lnR>
                    <a:lnT>
                      <a:noFill/>
                    </a:lnT>
                    <a:lnB>
                      <a:noFill/>
                    </a:lnB>
                    <a:solidFill>
                      <a:schemeClr val="bg1">
                        <a:lumMod val="85000"/>
                      </a:schemeClr>
                    </a:solidFill>
                  </a:tcPr>
                </a:tc>
              </a:tr>
              <a:tr h="167628">
                <a:tc>
                  <a:txBody>
                    <a:bodyPr/>
                    <a:lstStyle/>
                    <a:p>
                      <a:pPr algn="ctr" fontAlgn="ctr"/>
                      <a:r>
                        <a:rPr lang="fr-FR" sz="1000" b="0" i="0" u="none" strike="noStrike">
                          <a:effectLst/>
                          <a:latin typeface="Arial"/>
                        </a:rPr>
                        <a:t>2014</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a:effectLst/>
                          <a:latin typeface="Arial"/>
                        </a:rPr>
                        <a:t>119,8</a:t>
                      </a:r>
                    </a:p>
                  </a:txBody>
                  <a:tcPr marL="7619" marR="7619" marT="7619" marB="0" anchor="ctr">
                    <a:lnL>
                      <a:noFill/>
                    </a:lnL>
                    <a:lnR>
                      <a:noFill/>
                    </a:lnR>
                    <a:lnT>
                      <a:noFill/>
                    </a:lnT>
                    <a:lnB>
                      <a:noFill/>
                    </a:lnB>
                    <a:solidFill>
                      <a:schemeClr val="bg1">
                        <a:lumMod val="85000"/>
                      </a:schemeClr>
                    </a:solidFill>
                  </a:tcPr>
                </a:tc>
                <a:tc>
                  <a:txBody>
                    <a:bodyPr/>
                    <a:lstStyle/>
                    <a:p>
                      <a:pPr algn="ctr" fontAlgn="ctr"/>
                      <a:r>
                        <a:rPr lang="fr-FR" sz="1000" b="0" i="0" u="none" strike="noStrike" dirty="0">
                          <a:effectLst/>
                          <a:latin typeface="Arial"/>
                        </a:rPr>
                        <a:t>127,7</a:t>
                      </a:r>
                    </a:p>
                  </a:txBody>
                  <a:tcPr marL="7619" marR="7619" marT="7619" marB="0" anchor="ctr">
                    <a:lnL>
                      <a:noFill/>
                    </a:lnL>
                    <a:lnR>
                      <a:noFill/>
                    </a:lnR>
                    <a:lnT>
                      <a:noFill/>
                    </a:lnT>
                    <a:lnB>
                      <a:noFill/>
                    </a:lnB>
                    <a:solidFill>
                      <a:schemeClr val="bg1">
                        <a:lumMod val="85000"/>
                      </a:schemeClr>
                    </a:solidFill>
                  </a:tcPr>
                </a:tc>
              </a:tr>
            </a:tbl>
          </a:graphicData>
        </a:graphic>
      </p:graphicFrame>
      <p:cxnSp>
        <p:nvCxnSpPr>
          <p:cNvPr id="5" name="Connecteur droit 4"/>
          <p:cNvCxnSpPr/>
          <p:nvPr/>
        </p:nvCxnSpPr>
        <p:spPr>
          <a:xfrm>
            <a:off x="7903368" y="3429000"/>
            <a:ext cx="21602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7903368" y="3690739"/>
            <a:ext cx="216024" cy="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sp>
        <p:nvSpPr>
          <p:cNvPr id="6" name="ZoneTexte 5"/>
          <p:cNvSpPr txBox="1"/>
          <p:nvPr/>
        </p:nvSpPr>
        <p:spPr>
          <a:xfrm>
            <a:off x="8135341" y="3312468"/>
            <a:ext cx="959977" cy="230832"/>
          </a:xfrm>
          <a:prstGeom prst="rect">
            <a:avLst/>
          </a:prstGeom>
          <a:noFill/>
        </p:spPr>
        <p:txBody>
          <a:bodyPr wrap="square" rtlCol="0">
            <a:spAutoFit/>
          </a:bodyPr>
          <a:lstStyle/>
          <a:p>
            <a:r>
              <a:rPr lang="en-US" sz="900" dirty="0" smtClean="0">
                <a:latin typeface="Arial" panose="020B0604020202020204" pitchFamily="34" charset="0"/>
                <a:cs typeface="Arial" panose="020B0604020202020204" pitchFamily="34" charset="0"/>
              </a:rPr>
              <a:t> </a:t>
            </a:r>
            <a:r>
              <a:rPr lang="en-US" sz="900" dirty="0" err="1" smtClean="0">
                <a:latin typeface="Arial" panose="020B0604020202020204" pitchFamily="34" charset="0"/>
                <a:cs typeface="Arial" panose="020B0604020202020204" pitchFamily="34" charset="0"/>
              </a:rPr>
              <a:t>livro</a:t>
            </a:r>
            <a:endParaRPr lang="fr-FR" sz="900" dirty="0">
              <a:latin typeface="Arial" panose="020B0604020202020204" pitchFamily="34" charset="0"/>
              <a:cs typeface="Arial" panose="020B0604020202020204" pitchFamily="34" charset="0"/>
            </a:endParaRPr>
          </a:p>
        </p:txBody>
      </p:sp>
      <p:sp>
        <p:nvSpPr>
          <p:cNvPr id="7" name="ZoneTexte 6"/>
          <p:cNvSpPr txBox="1"/>
          <p:nvPr/>
        </p:nvSpPr>
        <p:spPr>
          <a:xfrm>
            <a:off x="8176913" y="3547864"/>
            <a:ext cx="792089" cy="230832"/>
          </a:xfrm>
          <a:prstGeom prst="rect">
            <a:avLst/>
          </a:prstGeom>
          <a:noFill/>
        </p:spPr>
        <p:txBody>
          <a:bodyPr wrap="square" rtlCol="0">
            <a:spAutoFit/>
          </a:bodyPr>
          <a:lstStyle/>
          <a:p>
            <a:r>
              <a:rPr lang="fr-FR" sz="900" dirty="0" err="1">
                <a:latin typeface="Arial" panose="020B0604020202020204" pitchFamily="34" charset="0"/>
                <a:cs typeface="Arial" panose="020B0604020202020204" pitchFamily="34" charset="0"/>
              </a:rPr>
              <a:t>índice</a:t>
            </a:r>
            <a:r>
              <a:rPr lang="fr-FR" sz="900" dirty="0">
                <a:latin typeface="Arial" panose="020B0604020202020204" pitchFamily="34" charset="0"/>
                <a:cs typeface="Arial" panose="020B0604020202020204" pitchFamily="34" charset="0"/>
              </a:rPr>
              <a:t> </a:t>
            </a:r>
            <a:r>
              <a:rPr lang="fr-FR" sz="900" dirty="0" err="1">
                <a:latin typeface="Arial" panose="020B0604020202020204" pitchFamily="34" charset="0"/>
                <a:cs typeface="Arial" panose="020B0604020202020204" pitchFamily="34" charset="0"/>
              </a:rPr>
              <a:t>geral</a:t>
            </a:r>
            <a:r>
              <a:rPr lang="fr-FR" sz="9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73910269"/>
      </p:ext>
    </p:extLst>
  </p:cSld>
  <p:clrMapOvr>
    <a:masterClrMapping/>
  </p:clrMapOvr>
  <mc:AlternateContent xmlns:mc="http://schemas.openxmlformats.org/markup-compatibility/2006" xmlns:p14="http://schemas.microsoft.com/office/powerpoint/2010/main">
    <mc:Choice Requires="p14">
      <p:transition spd="slow" p14:dur="1750">
        <p:fad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922114"/>
          </a:xfrm>
        </p:spPr>
        <p:txBody>
          <a:bodyPr>
            <a:normAutofit/>
          </a:bodyPr>
          <a:lstStyle/>
          <a:p>
            <a:r>
              <a:rPr lang="pt-BR" sz="2000" cap="all" dirty="0" smtClean="0">
                <a:latin typeface="Century Gothic" panose="020B0502020202020204" pitchFamily="34" charset="0"/>
              </a:rPr>
              <a:t>Produção </a:t>
            </a:r>
            <a:r>
              <a:rPr lang="pt-BR" sz="2000" cap="all" dirty="0">
                <a:latin typeface="Century Gothic" panose="020B0502020202020204" pitchFamily="34" charset="0"/>
              </a:rPr>
              <a:t>em Número de Títulos</a:t>
            </a:r>
            <a:endParaRPr lang="fr-FR" sz="2000" cap="all" dirty="0">
              <a:latin typeface="Century Gothic" panose="020B0502020202020204" pitchFamily="34" charset="0"/>
            </a:endParaRPr>
          </a:p>
        </p:txBody>
      </p:sp>
      <p:sp>
        <p:nvSpPr>
          <p:cNvPr id="5" name="ZoneTexte 4"/>
          <p:cNvSpPr txBox="1"/>
          <p:nvPr/>
        </p:nvSpPr>
        <p:spPr>
          <a:xfrm>
            <a:off x="8207692" y="6604084"/>
            <a:ext cx="936104" cy="253916"/>
          </a:xfrm>
          <a:prstGeom prst="rect">
            <a:avLst/>
          </a:prstGeom>
          <a:noFill/>
        </p:spPr>
        <p:txBody>
          <a:bodyPr wrap="square" rtlCol="0">
            <a:spAutoFit/>
          </a:bodyPr>
          <a:lstStyle/>
          <a:p>
            <a:r>
              <a:rPr lang="fr-FR" sz="1000" i="1" dirty="0" smtClean="0">
                <a:solidFill>
                  <a:schemeClr val="bg1">
                    <a:lumMod val="50000"/>
                  </a:schemeClr>
                </a:solidFill>
              </a:rPr>
              <a:t>Fonte: SNE</a:t>
            </a:r>
            <a:endParaRPr lang="fr-FR" sz="1000" i="1" dirty="0">
              <a:solidFill>
                <a:schemeClr val="bg1">
                  <a:lumMod val="50000"/>
                </a:scheme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4126003421"/>
              </p:ext>
            </p:extLst>
          </p:nvPr>
        </p:nvGraphicFramePr>
        <p:xfrm>
          <a:off x="441979" y="1628800"/>
          <a:ext cx="8229598" cy="3161358"/>
        </p:xfrm>
        <a:graphic>
          <a:graphicData uri="http://schemas.openxmlformats.org/drawingml/2006/table">
            <a:tbl>
              <a:tblPr/>
              <a:tblGrid>
                <a:gridCol w="1938377"/>
                <a:gridCol w="668797"/>
                <a:gridCol w="702803"/>
                <a:gridCol w="702803"/>
                <a:gridCol w="702803"/>
                <a:gridCol w="702803"/>
                <a:gridCol w="702803"/>
                <a:gridCol w="702803"/>
                <a:gridCol w="702803"/>
                <a:gridCol w="702803"/>
              </a:tblGrid>
              <a:tr h="333265">
                <a:tc>
                  <a:txBody>
                    <a:bodyPr/>
                    <a:lstStyle/>
                    <a:p>
                      <a:pPr algn="ctr" fontAlgn="b"/>
                      <a:r>
                        <a:rPr lang="fr-FR" sz="1000" b="0" i="0" u="none" strike="noStrike" dirty="0">
                          <a:solidFill>
                            <a:srgbClr val="FFFFFF"/>
                          </a:solidFill>
                          <a:effectLst/>
                          <a:latin typeface="Calibri"/>
                        </a:rPr>
                        <a:t> </a:t>
                      </a:r>
                    </a:p>
                  </a:txBody>
                  <a:tcPr marL="6801" marR="6801" marT="6801" marB="0" anchor="b">
                    <a:lnL w="6350" cap="flat" cmpd="sng" algn="ctr">
                      <a:solidFill>
                        <a:srgbClr val="4F81BD"/>
                      </a:solidFill>
                      <a:prstDash val="solid"/>
                      <a:round/>
                      <a:headEnd type="none" w="med" len="med"/>
                      <a:tailEnd type="none" w="med" len="med"/>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dirty="0">
                          <a:solidFill>
                            <a:srgbClr val="FFFFFF"/>
                          </a:solidFill>
                          <a:effectLst/>
                          <a:latin typeface="Calibri"/>
                        </a:rPr>
                        <a:t>1990</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1 995</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2000</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2005</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2010</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2011</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2012</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2013</a:t>
                      </a:r>
                    </a:p>
                  </a:txBody>
                  <a:tcPr marL="6801" marR="6801" marT="6801" marB="0" anchor="ctr">
                    <a:lnL>
                      <a:noFill/>
                    </a:lnL>
                    <a:lnR>
                      <a:noFill/>
                    </a:lnR>
                    <a:lnT w="6350" cap="flat" cmpd="sng" algn="ctr">
                      <a:solidFill>
                        <a:srgbClr val="4F81BD"/>
                      </a:solidFill>
                      <a:prstDash val="solid"/>
                      <a:round/>
                      <a:headEnd type="none" w="med" len="med"/>
                      <a:tailEnd type="none" w="med" len="med"/>
                    </a:lnT>
                    <a:lnB>
                      <a:noFill/>
                    </a:lnB>
                    <a:solidFill>
                      <a:srgbClr val="95B3D7"/>
                    </a:solidFill>
                  </a:tcPr>
                </a:tc>
                <a:tc>
                  <a:txBody>
                    <a:bodyPr/>
                    <a:lstStyle/>
                    <a:p>
                      <a:pPr algn="ctr" fontAlgn="ctr"/>
                      <a:r>
                        <a:rPr lang="fr-FR" sz="1000" b="1" i="0" u="none" strike="noStrike">
                          <a:solidFill>
                            <a:srgbClr val="FFFFFF"/>
                          </a:solidFill>
                          <a:effectLst/>
                          <a:latin typeface="Calibri"/>
                        </a:rPr>
                        <a:t>2014</a:t>
                      </a:r>
                    </a:p>
                  </a:txBody>
                  <a:tcPr marL="6801" marR="6801" marT="6801" marB="0" anchor="ctr">
                    <a:lnL>
                      <a:noFill/>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a:noFill/>
                    </a:lnB>
                    <a:solidFill>
                      <a:srgbClr val="95B3D7"/>
                    </a:solidFill>
                  </a:tcPr>
                </a:tc>
              </a:tr>
              <a:tr h="163232">
                <a:tc>
                  <a:txBody>
                    <a:bodyPr/>
                    <a:lstStyle/>
                    <a:p>
                      <a:pPr algn="l" fontAlgn="b"/>
                      <a:r>
                        <a:rPr lang="pt-BR" sz="1000" b="0" i="0" u="none" strike="noStrike">
                          <a:solidFill>
                            <a:srgbClr val="FFFFFF"/>
                          </a:solidFill>
                          <a:effectLst/>
                          <a:latin typeface="Calibri"/>
                        </a:rPr>
                        <a:t>Produção em Número de Títulos</a:t>
                      </a:r>
                    </a:p>
                  </a:txBody>
                  <a:tcPr marL="6801" marR="6801" marT="6801" marB="0" anchor="b">
                    <a:lnL w="6350" cap="flat" cmpd="sng" algn="ctr">
                      <a:solidFill>
                        <a:srgbClr val="4F81BD"/>
                      </a:solidFill>
                      <a:prstDash val="solid"/>
                      <a:round/>
                      <a:headEnd type="none" w="med" len="med"/>
                      <a:tailEnd type="none" w="med" len="med"/>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w="6350" cap="flat" cmpd="sng" algn="ctr">
                      <a:solidFill>
                        <a:srgbClr val="4F81BD"/>
                      </a:solidFill>
                      <a:prstDash val="solid"/>
                      <a:round/>
                      <a:headEnd type="none" w="med" len="med"/>
                      <a:tailEnd type="none" w="med" len="med"/>
                    </a:lnR>
                    <a:lnT>
                      <a:noFill/>
                    </a:lnT>
                    <a:lnB>
                      <a:noFill/>
                    </a:lnB>
                    <a:solidFill>
                      <a:srgbClr val="366092"/>
                    </a:solidFill>
                  </a:tcPr>
                </a:tc>
              </a:tr>
              <a:tr h="204040">
                <a:tc>
                  <a:txBody>
                    <a:bodyPr/>
                    <a:lstStyle/>
                    <a:p>
                      <a:pPr algn="l" fontAlgn="b"/>
                      <a:r>
                        <a:rPr lang="pt-BR" sz="1000" b="0" i="0" u="none" strike="noStrike">
                          <a:solidFill>
                            <a:srgbClr val="000000"/>
                          </a:solidFill>
                          <a:effectLst/>
                          <a:latin typeface="Calibri"/>
                        </a:rPr>
                        <a:t>  Lançamentos</a:t>
                      </a:r>
                    </a:p>
                  </a:txBody>
                  <a:tcPr marL="6801" marR="6801" marT="6801" marB="0" anchor="b">
                    <a:lnL w="6350" cap="flat" cmpd="sng" algn="ctr">
                      <a:solidFill>
                        <a:srgbClr val="4F81BD"/>
                      </a:solidFill>
                      <a:prstDash val="solid"/>
                      <a:round/>
                      <a:headEnd type="none" w="med" len="med"/>
                      <a:tailEnd type="none" w="med" len="med"/>
                    </a:lnL>
                    <a:lnR>
                      <a:noFill/>
                    </a:lnR>
                    <a:lnT>
                      <a:noFill/>
                    </a:lnT>
                    <a:lnB>
                      <a:noFill/>
                    </a:lnB>
                  </a:tcPr>
                </a:tc>
                <a:tc>
                  <a:txBody>
                    <a:bodyPr/>
                    <a:lstStyle/>
                    <a:p>
                      <a:pPr algn="ctr" fontAlgn="b"/>
                      <a:r>
                        <a:rPr lang="fr-FR" sz="1000" b="0" i="0" u="none" strike="noStrike">
                          <a:solidFill>
                            <a:srgbClr val="000000"/>
                          </a:solidFill>
                          <a:effectLst/>
                          <a:latin typeface="Calibri"/>
                        </a:rPr>
                        <a:t>20 252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21 998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25 832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33 740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40 021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41 902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44 678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46 619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43 600  </a:t>
                      </a:r>
                    </a:p>
                  </a:txBody>
                  <a:tcPr marL="6801" marR="6801" marT="6801" marB="0" anchor="b">
                    <a:lnL>
                      <a:noFill/>
                    </a:lnL>
                    <a:lnR w="6350" cap="flat" cmpd="sng" algn="ctr">
                      <a:solidFill>
                        <a:srgbClr val="4F81BD"/>
                      </a:solidFill>
                      <a:prstDash val="solid"/>
                      <a:round/>
                      <a:headEnd type="none" w="med" len="med"/>
                      <a:tailEnd type="none" w="med" len="med"/>
                    </a:lnR>
                    <a:lnT>
                      <a:noFill/>
                    </a:lnT>
                    <a:lnB>
                      <a:noFill/>
                    </a:lnB>
                  </a:tcPr>
                </a:tc>
              </a:tr>
              <a:tr h="204040">
                <a:tc>
                  <a:txBody>
                    <a:bodyPr/>
                    <a:lstStyle/>
                    <a:p>
                      <a:pPr algn="l" fontAlgn="b"/>
                      <a:r>
                        <a:rPr lang="pt-BR" sz="1000" b="0" i="0" u="none" strike="noStrike">
                          <a:solidFill>
                            <a:srgbClr val="000000"/>
                          </a:solidFill>
                          <a:effectLst/>
                          <a:latin typeface="Calibri"/>
                        </a:rPr>
                        <a:t>  Reimpressões</a:t>
                      </a:r>
                    </a:p>
                  </a:txBody>
                  <a:tcPr marL="6801" marR="6801" marT="6801" marB="0" anchor="b">
                    <a:lnL w="6350" cap="flat" cmpd="sng" algn="ctr">
                      <a:solidFill>
                        <a:srgbClr val="4F81BD"/>
                      </a:solidFill>
                      <a:prstDash val="solid"/>
                      <a:round/>
                      <a:headEnd type="none" w="med" len="med"/>
                      <a:tailEnd type="none" w="med" len="med"/>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18 162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20 999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26 045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32 988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39 287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39 366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41 616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48 865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54 706  </a:t>
                      </a:r>
                    </a:p>
                  </a:txBody>
                  <a:tcPr marL="6801" marR="6801" marT="6801" marB="0" anchor="b">
                    <a:lnL>
                      <a:noFill/>
                    </a:lnL>
                    <a:lnR w="6350" cap="flat" cmpd="sng" algn="ctr">
                      <a:solidFill>
                        <a:srgbClr val="4F81BD"/>
                      </a:solidFill>
                      <a:prstDash val="solid"/>
                      <a:round/>
                      <a:headEnd type="none" w="med" len="med"/>
                      <a:tailEnd type="none" w="med" len="med"/>
                    </a:lnR>
                    <a:lnT>
                      <a:noFill/>
                    </a:lnT>
                    <a:lnB w="6350" cap="flat" cmpd="sng" algn="ctr">
                      <a:solidFill>
                        <a:srgbClr val="4F81BD"/>
                      </a:solidFill>
                      <a:prstDash val="solid"/>
                      <a:round/>
                      <a:headEnd type="none" w="med" len="med"/>
                      <a:tailEnd type="none" w="med" len="med"/>
                    </a:lnB>
                  </a:tcPr>
                </a:tc>
              </a:tr>
              <a:tr h="204040">
                <a:tc>
                  <a:txBody>
                    <a:bodyPr/>
                    <a:lstStyle/>
                    <a:p>
                      <a:pPr algn="l" fontAlgn="b"/>
                      <a:r>
                        <a:rPr lang="pt-BR" sz="1000" b="1" i="0" u="none" strike="noStrike">
                          <a:solidFill>
                            <a:srgbClr val="000000"/>
                          </a:solidFill>
                          <a:effectLst/>
                          <a:latin typeface="Calibri"/>
                        </a:rPr>
                        <a:t>  Total de títulos produzidos</a:t>
                      </a:r>
                    </a:p>
                  </a:txBody>
                  <a:tcPr marL="6801" marR="6801" marT="6801" marB="0" anchor="b">
                    <a:lnL w="6350" cap="flat" cmpd="sng" algn="ctr">
                      <a:solidFill>
                        <a:srgbClr val="0070C0"/>
                      </a:solidFill>
                      <a:prstDash val="solid"/>
                      <a:round/>
                      <a:headEnd type="none" w="med" len="med"/>
                      <a:tailEnd type="none" w="med" len="med"/>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38 414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42 997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51 877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66 728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79 308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81 268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86 294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95 484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98 306  </a:t>
                      </a:r>
                    </a:p>
                  </a:txBody>
                  <a:tcPr marL="6801" marR="6801" marT="6801" marB="0" anchor="b">
                    <a:lnL>
                      <a:noFill/>
                    </a:lnL>
                    <a:lnR w="6350" cap="flat" cmpd="sng" algn="ctr">
                      <a:solidFill>
                        <a:srgbClr val="0070C0"/>
                      </a:solidFill>
                      <a:prstDash val="solid"/>
                      <a:round/>
                      <a:headEnd type="none" w="med" len="med"/>
                      <a:tailEnd type="none" w="med" len="med"/>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r>
              <a:tr h="170033">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c>
                  <a:txBody>
                    <a:bodyPr/>
                    <a:lstStyle/>
                    <a:p>
                      <a:pPr algn="l" fontAlgn="b"/>
                      <a:endParaRPr lang="fr-FR" sz="1000" b="1" i="0" u="none" strike="noStrike">
                        <a:solidFill>
                          <a:srgbClr val="000000"/>
                        </a:solidFill>
                        <a:effectLst/>
                        <a:latin typeface="Calibri"/>
                      </a:endParaRP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tcPr>
                </a:tc>
              </a:tr>
              <a:tr h="163232">
                <a:tc>
                  <a:txBody>
                    <a:bodyPr/>
                    <a:lstStyle/>
                    <a:p>
                      <a:pPr algn="l" fontAlgn="b"/>
                      <a:r>
                        <a:rPr lang="pt-BR" sz="1000" b="0" i="0" u="none" strike="noStrike">
                          <a:solidFill>
                            <a:srgbClr val="FFFFFF"/>
                          </a:solidFill>
                          <a:effectLst/>
                          <a:latin typeface="Calibri"/>
                        </a:rPr>
                        <a:t>Produção em milhares de exemplares</a:t>
                      </a:r>
                    </a:p>
                  </a:txBody>
                  <a:tcPr marL="6801" marR="6801" marT="6801" marB="0" anchor="b">
                    <a:lnL w="6350" cap="flat" cmpd="sng" algn="ctr">
                      <a:solidFill>
                        <a:srgbClr val="4F81BD"/>
                      </a:solidFill>
                      <a:prstDash val="solid"/>
                      <a:round/>
                      <a:headEnd type="none" w="med" len="med"/>
                      <a:tailEnd type="none" w="med" len="med"/>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a:noFill/>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w="6350" cap="flat" cmpd="sng" algn="ctr">
                      <a:solidFill>
                        <a:srgbClr val="4F81BD"/>
                      </a:solidFill>
                      <a:prstDash val="solid"/>
                      <a:round/>
                      <a:headEnd type="none" w="med" len="med"/>
                      <a:tailEnd type="none" w="med" len="med"/>
                    </a:lnR>
                    <a:lnT>
                      <a:noFill/>
                    </a:lnT>
                    <a:lnB>
                      <a:noFill/>
                    </a:lnB>
                    <a:solidFill>
                      <a:srgbClr val="366092"/>
                    </a:solidFill>
                  </a:tcPr>
                </a:tc>
              </a:tr>
              <a:tr h="204040">
                <a:tc>
                  <a:txBody>
                    <a:bodyPr/>
                    <a:lstStyle/>
                    <a:p>
                      <a:pPr algn="l" fontAlgn="b"/>
                      <a:r>
                        <a:rPr lang="pt-BR" sz="1000" b="0" i="0" u="none" strike="noStrike">
                          <a:solidFill>
                            <a:srgbClr val="000000"/>
                          </a:solidFill>
                          <a:effectLst/>
                          <a:latin typeface="Calibri"/>
                        </a:rPr>
                        <a:t>  Lançamentos</a:t>
                      </a:r>
                    </a:p>
                  </a:txBody>
                  <a:tcPr marL="6801" marR="6801" marT="6801" marB="0" anchor="b">
                    <a:lnL w="6350" cap="flat" cmpd="sng" algn="ctr">
                      <a:solidFill>
                        <a:srgbClr val="4F81BD"/>
                      </a:solidFill>
                      <a:prstDash val="solid"/>
                      <a:round/>
                      <a:headEnd type="none" w="med" len="med"/>
                      <a:tailEnd type="none" w="med" len="med"/>
                    </a:lnL>
                    <a:lnR>
                      <a:noFill/>
                    </a:lnR>
                    <a:lnT>
                      <a:noFill/>
                    </a:lnT>
                    <a:lnB>
                      <a:noFill/>
                    </a:lnB>
                  </a:tcPr>
                </a:tc>
                <a:tc>
                  <a:txBody>
                    <a:bodyPr/>
                    <a:lstStyle/>
                    <a:p>
                      <a:pPr algn="ctr" fontAlgn="b"/>
                      <a:r>
                        <a:rPr lang="fr-FR" sz="1000" b="0" i="0" u="none" strike="noStrike">
                          <a:solidFill>
                            <a:srgbClr val="000000"/>
                          </a:solidFill>
                          <a:effectLst/>
                          <a:latin typeface="Calibri"/>
                        </a:rPr>
                        <a:t>212 311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220 497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242 951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350 539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386 439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379 483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387 389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353 393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344 246  </a:t>
                      </a:r>
                    </a:p>
                  </a:txBody>
                  <a:tcPr marL="6801" marR="6801" marT="6801" marB="0" anchor="b">
                    <a:lnL>
                      <a:noFill/>
                    </a:lnL>
                    <a:lnR w="6350" cap="flat" cmpd="sng" algn="ctr">
                      <a:solidFill>
                        <a:srgbClr val="4F81BD"/>
                      </a:solidFill>
                      <a:prstDash val="solid"/>
                      <a:round/>
                      <a:headEnd type="none" w="med" len="med"/>
                      <a:tailEnd type="none" w="med" len="med"/>
                    </a:lnR>
                    <a:lnT>
                      <a:noFill/>
                    </a:lnT>
                    <a:lnB>
                      <a:noFill/>
                    </a:lnB>
                  </a:tcPr>
                </a:tc>
              </a:tr>
              <a:tr h="204040">
                <a:tc>
                  <a:txBody>
                    <a:bodyPr/>
                    <a:lstStyle/>
                    <a:p>
                      <a:pPr algn="l" fontAlgn="b"/>
                      <a:r>
                        <a:rPr lang="pt-BR" sz="1000" b="0" i="0" u="none" strike="noStrike">
                          <a:solidFill>
                            <a:srgbClr val="000000"/>
                          </a:solidFill>
                          <a:effectLst/>
                          <a:latin typeface="Calibri"/>
                        </a:rPr>
                        <a:t>  Reimpressões</a:t>
                      </a:r>
                    </a:p>
                  </a:txBody>
                  <a:tcPr marL="6801" marR="6801" marT="6801" marB="0" anchor="b">
                    <a:lnL w="6350" cap="flat" cmpd="sng" algn="ctr">
                      <a:solidFill>
                        <a:srgbClr val="4F81BD"/>
                      </a:solidFill>
                      <a:prstDash val="solid"/>
                      <a:round/>
                      <a:headEnd type="none" w="med" len="med"/>
                      <a:tailEnd type="none" w="med" len="med"/>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173 854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165 665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179 910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208 393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245 489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240 579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243 524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218 640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208 995  </a:t>
                      </a:r>
                    </a:p>
                  </a:txBody>
                  <a:tcPr marL="6801" marR="6801" marT="6801" marB="0" anchor="b">
                    <a:lnL>
                      <a:noFill/>
                    </a:lnL>
                    <a:lnR w="6350" cap="flat" cmpd="sng" algn="ctr">
                      <a:solidFill>
                        <a:srgbClr val="4F81BD"/>
                      </a:solidFill>
                      <a:prstDash val="solid"/>
                      <a:round/>
                      <a:headEnd type="none" w="med" len="med"/>
                      <a:tailEnd type="none" w="med" len="med"/>
                    </a:lnR>
                    <a:lnT>
                      <a:noFill/>
                    </a:lnT>
                    <a:lnB w="6350" cap="flat" cmpd="sng" algn="ctr">
                      <a:solidFill>
                        <a:srgbClr val="4F81BD"/>
                      </a:solidFill>
                      <a:prstDash val="solid"/>
                      <a:round/>
                      <a:headEnd type="none" w="med" len="med"/>
                      <a:tailEnd type="none" w="med" len="med"/>
                    </a:lnB>
                  </a:tcPr>
                </a:tc>
              </a:tr>
              <a:tr h="204040">
                <a:tc>
                  <a:txBody>
                    <a:bodyPr/>
                    <a:lstStyle/>
                    <a:p>
                      <a:pPr algn="l" fontAlgn="b"/>
                      <a:r>
                        <a:rPr lang="pt-BR" sz="1000" b="1" i="0" u="none" strike="noStrike">
                          <a:solidFill>
                            <a:srgbClr val="000000"/>
                          </a:solidFill>
                          <a:effectLst/>
                          <a:latin typeface="Calibri"/>
                        </a:rPr>
                        <a:t>  Total de exemplares produzidos</a:t>
                      </a:r>
                    </a:p>
                  </a:txBody>
                  <a:tcPr marL="6801" marR="6801" marT="6801" marB="0" anchor="b">
                    <a:lnL w="6350" cap="flat" cmpd="sng" algn="ctr">
                      <a:solidFill>
                        <a:srgbClr val="4F81BD"/>
                      </a:solidFill>
                      <a:prstDash val="solid"/>
                      <a:round/>
                      <a:headEnd type="none" w="med" len="med"/>
                      <a:tailEnd type="none" w="med" len="med"/>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386 165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386 162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422 861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558 932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631 928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620 062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630 913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572 033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553 241  </a:t>
                      </a:r>
                    </a:p>
                  </a:txBody>
                  <a:tcPr marL="6801" marR="6801" marT="6801" marB="0" anchor="b">
                    <a:lnL>
                      <a:noFill/>
                    </a:lnL>
                    <a:lnR w="6350" cap="flat" cmpd="sng" algn="ctr">
                      <a:solidFill>
                        <a:srgbClr val="4F81BD"/>
                      </a:solidFill>
                      <a:prstDash val="solid"/>
                      <a:round/>
                      <a:headEnd type="none" w="med" len="med"/>
                      <a:tailEnd type="none" w="med" len="med"/>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r>
              <a:tr h="176834">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l" fontAlgn="b"/>
                      <a:r>
                        <a:rPr lang="fr-FR" sz="1000" b="1"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r>
              <a:tr h="170033">
                <a:tc>
                  <a:txBody>
                    <a:bodyPr/>
                    <a:lstStyle/>
                    <a:p>
                      <a:pPr algn="l" fontAlgn="b"/>
                      <a:r>
                        <a:rPr lang="pt-BR" sz="1000" b="0" i="0" u="none" strike="noStrike">
                          <a:solidFill>
                            <a:srgbClr val="FFFFFF"/>
                          </a:solidFill>
                          <a:effectLst/>
                          <a:latin typeface="Calibri"/>
                        </a:rPr>
                        <a:t>Tiragem média  em exemplares</a:t>
                      </a:r>
                    </a:p>
                  </a:txBody>
                  <a:tcPr marL="6801" marR="6801" marT="6801" marB="0" anchor="b">
                    <a:lnL w="6350" cap="flat" cmpd="sng" algn="ctr">
                      <a:solidFill>
                        <a:srgbClr val="4F81BD"/>
                      </a:solidFill>
                      <a:prstDash val="solid"/>
                      <a:round/>
                      <a:headEnd type="none" w="med" len="med"/>
                      <a:tailEnd type="none" w="med" len="med"/>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a:noFill/>
                    </a:lnR>
                    <a:lnT w="25400" cap="flat" cmpd="dbl" algn="ctr">
                      <a:solidFill>
                        <a:srgbClr val="4F81BD"/>
                      </a:solidFill>
                      <a:prstDash val="solid"/>
                      <a:round/>
                      <a:headEnd type="none" w="med" len="med"/>
                      <a:tailEnd type="none" w="med" len="med"/>
                    </a:lnT>
                    <a:lnB>
                      <a:noFill/>
                    </a:lnB>
                    <a:solidFill>
                      <a:srgbClr val="366092"/>
                    </a:solidFill>
                  </a:tcPr>
                </a:tc>
                <a:tc>
                  <a:txBody>
                    <a:bodyPr/>
                    <a:lstStyle/>
                    <a:p>
                      <a:pPr algn="l" fontAlgn="b"/>
                      <a:r>
                        <a:rPr lang="fr-FR" sz="1000" b="0" i="0" u="none" strike="noStrike">
                          <a:solidFill>
                            <a:srgbClr val="000000"/>
                          </a:solidFill>
                          <a:effectLst/>
                          <a:latin typeface="Calibri"/>
                        </a:rPr>
                        <a:t> </a:t>
                      </a:r>
                    </a:p>
                  </a:txBody>
                  <a:tcPr marL="6801" marR="6801" marT="6801" marB="0" anchor="b">
                    <a:lnL>
                      <a:noFill/>
                    </a:lnL>
                    <a:lnR w="6350" cap="flat" cmpd="sng" algn="ctr">
                      <a:solidFill>
                        <a:srgbClr val="4F81BD"/>
                      </a:solidFill>
                      <a:prstDash val="solid"/>
                      <a:round/>
                      <a:headEnd type="none" w="med" len="med"/>
                      <a:tailEnd type="none" w="med" len="med"/>
                    </a:lnR>
                    <a:lnT w="25400" cap="flat" cmpd="dbl" algn="ctr">
                      <a:solidFill>
                        <a:srgbClr val="4F81BD"/>
                      </a:solidFill>
                      <a:prstDash val="solid"/>
                      <a:round/>
                      <a:headEnd type="none" w="med" len="med"/>
                      <a:tailEnd type="none" w="med" len="med"/>
                    </a:lnT>
                    <a:lnB>
                      <a:noFill/>
                    </a:lnB>
                    <a:solidFill>
                      <a:srgbClr val="366092"/>
                    </a:solidFill>
                  </a:tcPr>
                </a:tc>
              </a:tr>
              <a:tr h="204040">
                <a:tc>
                  <a:txBody>
                    <a:bodyPr/>
                    <a:lstStyle/>
                    <a:p>
                      <a:pPr algn="l" fontAlgn="b"/>
                      <a:r>
                        <a:rPr lang="pt-BR" sz="1000" b="0" i="0" u="none" strike="noStrike">
                          <a:solidFill>
                            <a:srgbClr val="000000"/>
                          </a:solidFill>
                          <a:effectLst/>
                          <a:latin typeface="Calibri"/>
                        </a:rPr>
                        <a:t>  Lançamentos</a:t>
                      </a:r>
                    </a:p>
                  </a:txBody>
                  <a:tcPr marL="6801" marR="6801" marT="6801" marB="0" anchor="b">
                    <a:lnL w="6350" cap="flat" cmpd="sng" algn="ctr">
                      <a:solidFill>
                        <a:srgbClr val="4F81BD"/>
                      </a:solidFill>
                      <a:prstDash val="solid"/>
                      <a:round/>
                      <a:headEnd type="none" w="med" len="med"/>
                      <a:tailEnd type="none" w="med" len="med"/>
                    </a:lnL>
                    <a:lnR>
                      <a:noFill/>
                    </a:lnR>
                    <a:lnT>
                      <a:noFill/>
                    </a:lnT>
                    <a:lnB>
                      <a:noFill/>
                    </a:lnB>
                  </a:tcPr>
                </a:tc>
                <a:tc>
                  <a:txBody>
                    <a:bodyPr/>
                    <a:lstStyle/>
                    <a:p>
                      <a:pPr algn="ctr" fontAlgn="b"/>
                      <a:r>
                        <a:rPr lang="fr-FR" sz="1000" b="0" i="0" u="none" strike="noStrike">
                          <a:solidFill>
                            <a:srgbClr val="000000"/>
                          </a:solidFill>
                          <a:effectLst/>
                          <a:latin typeface="Calibri"/>
                        </a:rPr>
                        <a:t>10 483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10 024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9 405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10 389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9 656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9 056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8 671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7 580  </a:t>
                      </a:r>
                    </a:p>
                  </a:txBody>
                  <a:tcPr marL="6801" marR="6801" marT="6801" marB="0" anchor="b">
                    <a:lnL>
                      <a:noFill/>
                    </a:lnL>
                    <a:lnR>
                      <a:noFill/>
                    </a:lnR>
                    <a:lnT>
                      <a:noFill/>
                    </a:lnT>
                    <a:lnB>
                      <a:noFill/>
                    </a:lnB>
                  </a:tcPr>
                </a:tc>
                <a:tc>
                  <a:txBody>
                    <a:bodyPr/>
                    <a:lstStyle/>
                    <a:p>
                      <a:pPr algn="ctr" fontAlgn="b"/>
                      <a:r>
                        <a:rPr lang="fr-FR" sz="1000" b="0" i="0" u="none" strike="noStrike">
                          <a:solidFill>
                            <a:srgbClr val="000000"/>
                          </a:solidFill>
                          <a:effectLst/>
                          <a:latin typeface="Calibri"/>
                        </a:rPr>
                        <a:t>7 896  </a:t>
                      </a:r>
                    </a:p>
                  </a:txBody>
                  <a:tcPr marL="6801" marR="6801" marT="6801" marB="0" anchor="b">
                    <a:lnL>
                      <a:noFill/>
                    </a:lnL>
                    <a:lnR w="6350" cap="flat" cmpd="sng" algn="ctr">
                      <a:solidFill>
                        <a:srgbClr val="4F81BD"/>
                      </a:solidFill>
                      <a:prstDash val="solid"/>
                      <a:round/>
                      <a:headEnd type="none" w="med" len="med"/>
                      <a:tailEnd type="none" w="med" len="med"/>
                    </a:lnR>
                    <a:lnT>
                      <a:noFill/>
                    </a:lnT>
                    <a:lnB>
                      <a:noFill/>
                    </a:lnB>
                  </a:tcPr>
                </a:tc>
              </a:tr>
              <a:tr h="204040">
                <a:tc>
                  <a:txBody>
                    <a:bodyPr/>
                    <a:lstStyle/>
                    <a:p>
                      <a:pPr algn="l" fontAlgn="b"/>
                      <a:r>
                        <a:rPr lang="pt-BR" sz="1000" b="0" i="0" u="none" strike="noStrike">
                          <a:solidFill>
                            <a:srgbClr val="000000"/>
                          </a:solidFill>
                          <a:effectLst/>
                          <a:latin typeface="Calibri"/>
                        </a:rPr>
                        <a:t>  Reimpressões</a:t>
                      </a:r>
                    </a:p>
                  </a:txBody>
                  <a:tcPr marL="6801" marR="6801" marT="6801" marB="0" anchor="b">
                    <a:lnL w="6350" cap="flat" cmpd="sng" algn="ctr">
                      <a:solidFill>
                        <a:srgbClr val="4F81BD"/>
                      </a:solidFill>
                      <a:prstDash val="solid"/>
                      <a:round/>
                      <a:headEnd type="none" w="med" len="med"/>
                      <a:tailEnd type="none" w="med" len="med"/>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9 572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7 889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6 908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6 317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6 249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6 111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5 852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4 474  </a:t>
                      </a:r>
                    </a:p>
                  </a:txBody>
                  <a:tcPr marL="6801" marR="6801" marT="6801" marB="0" anchor="b">
                    <a:lnL>
                      <a:noFill/>
                    </a:lnL>
                    <a:lnR>
                      <a:noFill/>
                    </a:lnR>
                    <a:lnT>
                      <a:noFill/>
                    </a:lnT>
                    <a:lnB w="6350" cap="flat" cmpd="sng" algn="ctr">
                      <a:solidFill>
                        <a:srgbClr val="4F81BD"/>
                      </a:solidFill>
                      <a:prstDash val="solid"/>
                      <a:round/>
                      <a:headEnd type="none" w="med" len="med"/>
                      <a:tailEnd type="none" w="med" len="med"/>
                    </a:lnB>
                  </a:tcPr>
                </a:tc>
                <a:tc>
                  <a:txBody>
                    <a:bodyPr/>
                    <a:lstStyle/>
                    <a:p>
                      <a:pPr algn="ctr" fontAlgn="b"/>
                      <a:r>
                        <a:rPr lang="fr-FR" sz="1000" b="0" i="0" u="none" strike="noStrike">
                          <a:solidFill>
                            <a:srgbClr val="000000"/>
                          </a:solidFill>
                          <a:effectLst/>
                          <a:latin typeface="Calibri"/>
                        </a:rPr>
                        <a:t>3 820  </a:t>
                      </a:r>
                    </a:p>
                  </a:txBody>
                  <a:tcPr marL="6801" marR="6801" marT="6801" marB="0" anchor="b">
                    <a:lnL>
                      <a:noFill/>
                    </a:lnL>
                    <a:lnR w="6350" cap="flat" cmpd="sng" algn="ctr">
                      <a:solidFill>
                        <a:srgbClr val="4F81BD"/>
                      </a:solidFill>
                      <a:prstDash val="solid"/>
                      <a:round/>
                      <a:headEnd type="none" w="med" len="med"/>
                      <a:tailEnd type="none" w="med" len="med"/>
                    </a:lnR>
                    <a:lnT>
                      <a:noFill/>
                    </a:lnT>
                    <a:lnB w="6350" cap="flat" cmpd="sng" algn="ctr">
                      <a:solidFill>
                        <a:srgbClr val="4F81BD"/>
                      </a:solidFill>
                      <a:prstDash val="solid"/>
                      <a:round/>
                      <a:headEnd type="none" w="med" len="med"/>
                      <a:tailEnd type="none" w="med" len="med"/>
                    </a:lnB>
                  </a:tcPr>
                </a:tc>
              </a:tr>
              <a:tr h="204040">
                <a:tc>
                  <a:txBody>
                    <a:bodyPr/>
                    <a:lstStyle/>
                    <a:p>
                      <a:pPr algn="l" fontAlgn="b"/>
                      <a:r>
                        <a:rPr lang="pt-BR" sz="1000" b="1" i="0" u="none" strike="noStrike">
                          <a:solidFill>
                            <a:srgbClr val="000000"/>
                          </a:solidFill>
                          <a:effectLst/>
                          <a:latin typeface="Calibri"/>
                        </a:rPr>
                        <a:t>Total tiragem média</a:t>
                      </a:r>
                    </a:p>
                  </a:txBody>
                  <a:tcPr marL="6801" marR="6801" marT="6801" marB="0" anchor="b">
                    <a:lnL w="6350" cap="flat" cmpd="sng" algn="ctr">
                      <a:solidFill>
                        <a:srgbClr val="000000"/>
                      </a:solidFill>
                      <a:prstDash val="solid"/>
                      <a:round/>
                      <a:headEnd type="none" w="med" len="med"/>
                      <a:tailEnd type="none" w="med" len="med"/>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10 053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8 981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8 151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8 376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7 968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7 630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7 311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a:solidFill>
                            <a:srgbClr val="000000"/>
                          </a:solidFill>
                          <a:effectLst/>
                          <a:latin typeface="Calibri"/>
                        </a:rPr>
                        <a:t>5 991  </a:t>
                      </a:r>
                    </a:p>
                  </a:txBody>
                  <a:tcPr marL="6801" marR="6801" marT="6801" marB="0" anchor="b">
                    <a:lnL>
                      <a:noFill/>
                    </a:lnL>
                    <a:lnR>
                      <a:noFill/>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c>
                  <a:txBody>
                    <a:bodyPr/>
                    <a:lstStyle/>
                    <a:p>
                      <a:pPr algn="ctr" fontAlgn="b"/>
                      <a:r>
                        <a:rPr lang="fr-FR" sz="1000" b="1" i="0" u="none" strike="noStrike" dirty="0">
                          <a:solidFill>
                            <a:srgbClr val="000000"/>
                          </a:solidFill>
                          <a:effectLst/>
                          <a:latin typeface="Calibri"/>
                        </a:rPr>
                        <a:t>5 628  </a:t>
                      </a:r>
                    </a:p>
                  </a:txBody>
                  <a:tcPr marL="6801" marR="6801" marT="6801" marB="0" anchor="b">
                    <a:lnL>
                      <a:noFill/>
                    </a:lnL>
                    <a:lnR w="6350" cap="flat" cmpd="sng" algn="ctr">
                      <a:solidFill>
                        <a:srgbClr val="000000"/>
                      </a:solidFill>
                      <a:prstDash val="solid"/>
                      <a:round/>
                      <a:headEnd type="none" w="med" len="med"/>
                      <a:tailEnd type="none" w="med" len="med"/>
                    </a:lnR>
                    <a:lnT w="6350" cap="flat" cmpd="sng" algn="ctr">
                      <a:solidFill>
                        <a:srgbClr val="4F81BD"/>
                      </a:solidFill>
                      <a:prstDash val="solid"/>
                      <a:round/>
                      <a:headEnd type="none" w="med" len="med"/>
                      <a:tailEnd type="none" w="med" len="med"/>
                    </a:lnT>
                    <a:lnB w="25400" cap="flat" cmpd="dbl" algn="ctr">
                      <a:solidFill>
                        <a:srgbClr val="4F81BD"/>
                      </a:solidFill>
                      <a:prstDash val="solid"/>
                      <a:round/>
                      <a:headEnd type="none" w="med" len="med"/>
                      <a:tailEnd type="none" w="med" len="med"/>
                    </a:lnB>
                  </a:tcPr>
                </a:tc>
              </a:tr>
            </a:tbl>
          </a:graphicData>
        </a:graphic>
      </p:graphicFrame>
      <p:sp>
        <p:nvSpPr>
          <p:cNvPr id="7"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4285994413"/>
      </p:ext>
    </p:extLst>
  </p:cSld>
  <p:clrMapOvr>
    <a:masterClrMapping/>
  </p:clrMapOvr>
  <mc:AlternateContent xmlns:mc="http://schemas.openxmlformats.org/markup-compatibility/2006" xmlns:p14="http://schemas.microsoft.com/office/powerpoint/2010/main">
    <mc:Choice Requires="p14">
      <p:transition spd="slow" p14:dur="175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850106"/>
          </a:xfrm>
        </p:spPr>
        <p:txBody>
          <a:bodyPr>
            <a:normAutofit/>
          </a:bodyPr>
          <a:lstStyle/>
          <a:p>
            <a:r>
              <a:rPr lang="pt-BR" sz="2000" cap="all" dirty="0" smtClean="0"/>
              <a:t>2014 : </a:t>
            </a:r>
            <a:r>
              <a:rPr lang="pt-BR" sz="2000" cap="all" dirty="0"/>
              <a:t>Divisão por categoria editorial (%)</a:t>
            </a:r>
            <a:endParaRPr lang="fr-FR" sz="2000" cap="all" dirty="0"/>
          </a:p>
        </p:txBody>
      </p:sp>
      <p:sp>
        <p:nvSpPr>
          <p:cNvPr id="10" name="ZoneTexte 9"/>
          <p:cNvSpPr txBox="1"/>
          <p:nvPr/>
        </p:nvSpPr>
        <p:spPr>
          <a:xfrm>
            <a:off x="8207692" y="6604084"/>
            <a:ext cx="936104" cy="253916"/>
          </a:xfrm>
          <a:prstGeom prst="rect">
            <a:avLst/>
          </a:prstGeom>
          <a:noFill/>
        </p:spPr>
        <p:txBody>
          <a:bodyPr wrap="square" rtlCol="0">
            <a:spAutoFit/>
          </a:bodyPr>
          <a:lstStyle/>
          <a:p>
            <a:r>
              <a:rPr lang="fr-FR" sz="1000" i="1" dirty="0" smtClean="0">
                <a:solidFill>
                  <a:schemeClr val="bg1">
                    <a:lumMod val="50000"/>
                  </a:schemeClr>
                </a:solidFill>
              </a:rPr>
              <a:t>Fonte: SNE</a:t>
            </a:r>
            <a:endParaRPr lang="fr-FR" sz="1000" i="1" dirty="0">
              <a:solidFill>
                <a:schemeClr val="bg1">
                  <a:lumMod val="50000"/>
                </a:schemeClr>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2707507747"/>
              </p:ext>
            </p:extLst>
          </p:nvPr>
        </p:nvGraphicFramePr>
        <p:xfrm>
          <a:off x="939940" y="1412776"/>
          <a:ext cx="7264119" cy="4525961"/>
        </p:xfrm>
        <a:graphic>
          <a:graphicData uri="http://schemas.openxmlformats.org/drawingml/2006/table">
            <a:tbl>
              <a:tblPr/>
              <a:tblGrid>
                <a:gridCol w="2392742"/>
                <a:gridCol w="1533809"/>
                <a:gridCol w="1533809"/>
                <a:gridCol w="1803759"/>
              </a:tblGrid>
              <a:tr h="647881">
                <a:tc>
                  <a:txBody>
                    <a:bodyPr/>
                    <a:lstStyle/>
                    <a:p>
                      <a:pPr algn="ctr" fontAlgn="ctr"/>
                      <a:r>
                        <a:rPr lang="fr-FR" sz="1200" b="0" i="0" u="none" strike="noStrike" dirty="0">
                          <a:solidFill>
                            <a:srgbClr val="000000"/>
                          </a:solidFill>
                          <a:effectLst/>
                          <a:latin typeface="Calibri"/>
                        </a:rPr>
                        <a:t>CATEGORIA</a:t>
                      </a:r>
                    </a:p>
                  </a:txBody>
                  <a:tcPr marL="7362" marR="7362" marT="736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r>
                        <a:rPr lang="pt-BR" sz="1200" b="0" i="0" u="none" strike="noStrike" dirty="0">
                          <a:solidFill>
                            <a:srgbClr val="000000"/>
                          </a:solidFill>
                          <a:effectLst/>
                          <a:latin typeface="Calibri"/>
                        </a:rPr>
                        <a:t> RENDA </a:t>
                      </a:r>
                      <a:endParaRPr lang="fr-FR" sz="1200" b="0" i="0" u="none" strike="noStrike" dirty="0">
                        <a:solidFill>
                          <a:srgbClr val="000000"/>
                        </a:solidFill>
                        <a:effectLst/>
                        <a:latin typeface="Calibri"/>
                      </a:endParaRPr>
                    </a:p>
                  </a:txBody>
                  <a:tcPr marL="7362" marR="7362" marT="7362" marB="0" anchor="ctr">
                    <a:lnL>
                      <a:noFill/>
                    </a:lnL>
                    <a:lnR>
                      <a:noFill/>
                    </a:lnR>
                    <a:lnT w="6350" cap="flat" cmpd="sng" algn="ctr">
                      <a:solidFill>
                        <a:srgbClr val="80808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r>
                        <a:rPr lang="pt-BR" sz="1200" b="0" i="0" u="none" strike="noStrike">
                          <a:solidFill>
                            <a:srgbClr val="000000"/>
                          </a:solidFill>
                          <a:effectLst/>
                          <a:latin typeface="Calibri"/>
                        </a:rPr>
                        <a:t>TÍTULOS PUBLICADOS</a:t>
                      </a:r>
                      <a:endParaRPr lang="fr-FR" sz="1200" b="0" i="0" u="none" strike="noStrike">
                        <a:solidFill>
                          <a:srgbClr val="000000"/>
                        </a:solidFill>
                        <a:effectLst/>
                        <a:latin typeface="Calibri"/>
                      </a:endParaRPr>
                    </a:p>
                  </a:txBody>
                  <a:tcPr marL="7362" marR="7362" marT="7362" marB="0" anchor="ctr">
                    <a:lnL>
                      <a:noFill/>
                    </a:lnL>
                    <a:lnR>
                      <a:noFill/>
                    </a:lnR>
                    <a:lnT w="6350" cap="flat" cmpd="sng" algn="ctr">
                      <a:solidFill>
                        <a:srgbClr val="80808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c>
                  <a:txBody>
                    <a:bodyPr/>
                    <a:lstStyle/>
                    <a:p>
                      <a:pPr algn="ctr" fontAlgn="ctr"/>
                      <a:r>
                        <a:rPr lang="pt-BR" sz="1200" b="0" i="0" u="none" strike="noStrike">
                          <a:solidFill>
                            <a:srgbClr val="000000"/>
                          </a:solidFill>
                          <a:effectLst/>
                          <a:latin typeface="Calibri"/>
                        </a:rPr>
                        <a:t>EXEMPLARES VENDIDOS</a:t>
                      </a:r>
                      <a:endParaRPr lang="fr-FR" sz="1200" b="0" i="0" u="none" strike="noStrike">
                        <a:solidFill>
                          <a:srgbClr val="000000"/>
                        </a:solidFill>
                        <a:effectLst/>
                        <a:latin typeface="Calibri"/>
                      </a:endParaRPr>
                    </a:p>
                  </a:txBody>
                  <a:tcPr marL="7362" marR="7362" marT="736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3CCCC"/>
                    </a:solidFill>
                  </a:tcPr>
                </a:tc>
              </a:tr>
              <a:tr h="277926">
                <a:tc>
                  <a:txBody>
                    <a:bodyPr/>
                    <a:lstStyle/>
                    <a:p>
                      <a:pPr algn="l" fontAlgn="b"/>
                      <a:r>
                        <a:rPr lang="pt-BR" sz="1200" b="0" i="0" u="none" strike="noStrike" dirty="0">
                          <a:solidFill>
                            <a:srgbClr val="000000"/>
                          </a:solidFill>
                          <a:effectLst/>
                          <a:latin typeface="Calibri"/>
                        </a:rPr>
                        <a:t>Escolar</a:t>
                      </a:r>
                      <a:endParaRPr lang="fr-FR" sz="1200" b="0" i="0" u="none" strike="noStrike" dirty="0">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2"/>
                    </a:solidFill>
                  </a:tcPr>
                </a:tc>
                <a:tc>
                  <a:txBody>
                    <a:bodyPr/>
                    <a:lstStyle/>
                    <a:p>
                      <a:pPr algn="ctr" fontAlgn="b"/>
                      <a:r>
                        <a:rPr lang="fr-FR" sz="1200" b="0" i="0" u="none" strike="noStrike">
                          <a:solidFill>
                            <a:srgbClr val="000000"/>
                          </a:solidFill>
                          <a:effectLst/>
                          <a:latin typeface="Calibri"/>
                        </a:rPr>
                        <a:t>12,2</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2"/>
                    </a:solidFill>
                  </a:tcPr>
                </a:tc>
                <a:tc>
                  <a:txBody>
                    <a:bodyPr/>
                    <a:lstStyle/>
                    <a:p>
                      <a:pPr algn="ctr" fontAlgn="b"/>
                      <a:r>
                        <a:rPr lang="fr-FR" sz="1200" b="0" i="0" u="none" strike="noStrike">
                          <a:solidFill>
                            <a:srgbClr val="000000"/>
                          </a:solidFill>
                          <a:effectLst/>
                          <a:latin typeface="Calibri"/>
                        </a:rPr>
                        <a:t>10,0</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2"/>
                    </a:solidFill>
                  </a:tcPr>
                </a:tc>
                <a:tc>
                  <a:txBody>
                    <a:bodyPr/>
                    <a:lstStyle/>
                    <a:p>
                      <a:pPr algn="ctr" fontAlgn="b"/>
                      <a:r>
                        <a:rPr lang="fr-FR" sz="1200" b="0" i="0" u="none" strike="noStrike">
                          <a:solidFill>
                            <a:srgbClr val="000000"/>
                          </a:solidFill>
                          <a:effectLst/>
                          <a:latin typeface="Calibri"/>
                        </a:rPr>
                        <a:t>13,8</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2"/>
                    </a:solidFill>
                  </a:tcPr>
                </a:tc>
              </a:tr>
              <a:tr h="277926">
                <a:tc>
                  <a:txBody>
                    <a:bodyPr/>
                    <a:lstStyle/>
                    <a:p>
                      <a:pPr algn="l" fontAlgn="b"/>
                      <a:r>
                        <a:rPr lang="pt-BR" sz="1200" b="0" i="0" u="none" strike="noStrike">
                          <a:solidFill>
                            <a:srgbClr val="000000"/>
                          </a:solidFill>
                          <a:effectLst/>
                          <a:latin typeface="Calibri"/>
                        </a:rPr>
                        <a:t>Ciências técnicas e medicais e Gestão</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3,1</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4,5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1,2</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Direito</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5,0</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1,3</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0,7</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Ciências Humanas e Sociais</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5,3</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18,0</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3,6</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Religião e Esoterismo</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5,5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1,4</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Dicionário e Enciclopédia</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2,6</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0,6</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3,4</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Literatura</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24,9</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18,2</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25,2</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Ensaios e documentos</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3,5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6,4</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2,7</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Público juvenil</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14,2</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14,1</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20,7</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Revistas em Quadrinhos</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9,3</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6,4</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9,1</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Livros de Belas Artes</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3,5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3,5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1,9</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Livros Práticos</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13,2</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a:solidFill>
                            <a:srgbClr val="000000"/>
                          </a:solidFill>
                          <a:effectLst/>
                          <a:latin typeface="Calibri"/>
                        </a:rPr>
                        <a:t>9,5</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c>
                  <a:txBody>
                    <a:bodyPr/>
                    <a:lstStyle/>
                    <a:p>
                      <a:pPr algn="ctr" fontAlgn="b"/>
                      <a:r>
                        <a:rPr lang="fr-FR" sz="1200" b="0" i="0" u="none" strike="noStrike" dirty="0">
                          <a:solidFill>
                            <a:srgbClr val="000000"/>
                          </a:solidFill>
                          <a:effectLst/>
                          <a:latin typeface="Calibri"/>
                        </a:rPr>
                        <a:t>13,3</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solidFill>
                      <a:schemeClr val="bg2"/>
                    </a:solidFill>
                  </a:tcPr>
                </a:tc>
              </a:tr>
              <a:tr h="277926">
                <a:tc>
                  <a:txBody>
                    <a:bodyPr/>
                    <a:lstStyle/>
                    <a:p>
                      <a:pPr algn="l" fontAlgn="b"/>
                      <a:r>
                        <a:rPr lang="pt-BR" sz="1200" b="0" i="0" u="none" strike="noStrike">
                          <a:solidFill>
                            <a:srgbClr val="000000"/>
                          </a:solidFill>
                          <a:effectLst/>
                          <a:latin typeface="Calibri"/>
                        </a:rPr>
                        <a:t>Mapas e Atlas</a:t>
                      </a:r>
                      <a:endParaRPr lang="fr-FR" sz="1200" b="0" i="0" u="none" strike="noStrike">
                        <a:solidFill>
                          <a:srgbClr val="000000"/>
                        </a:solidFill>
                        <a:effectLst/>
                        <a:latin typeface="Calibri"/>
                      </a:endParaRP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w="6350" cap="flat" cmpd="sng" algn="ctr">
                      <a:solidFill>
                        <a:srgbClr val="808080"/>
                      </a:solidFill>
                      <a:prstDash val="solid"/>
                      <a:round/>
                      <a:headEnd type="none" w="med" len="med"/>
                      <a:tailEnd type="none" w="med" len="med"/>
                    </a:lnB>
                    <a:solidFill>
                      <a:schemeClr val="bg2"/>
                    </a:solidFill>
                  </a:tcPr>
                </a:tc>
                <a:tc>
                  <a:txBody>
                    <a:bodyPr/>
                    <a:lstStyle/>
                    <a:p>
                      <a:pPr algn="ctr" fontAlgn="b"/>
                      <a:r>
                        <a:rPr lang="fr-FR" sz="1200" b="0" i="0" u="none" strike="noStrike">
                          <a:solidFill>
                            <a:srgbClr val="000000"/>
                          </a:solidFill>
                          <a:effectLst/>
                          <a:latin typeface="Calibri"/>
                        </a:rPr>
                        <a:t>1,7</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w="6350" cap="flat" cmpd="sng" algn="ctr">
                      <a:solidFill>
                        <a:srgbClr val="808080"/>
                      </a:solidFill>
                      <a:prstDash val="solid"/>
                      <a:round/>
                      <a:headEnd type="none" w="med" len="med"/>
                      <a:tailEnd type="none" w="med" len="med"/>
                    </a:lnB>
                    <a:solidFill>
                      <a:schemeClr val="bg2"/>
                    </a:solidFill>
                  </a:tcPr>
                </a:tc>
                <a:tc>
                  <a:txBody>
                    <a:bodyPr/>
                    <a:lstStyle/>
                    <a:p>
                      <a:pPr algn="ctr" fontAlgn="b"/>
                      <a:r>
                        <a:rPr lang="fr-FR" sz="1200" b="0" i="0" u="none" strike="noStrike">
                          <a:solidFill>
                            <a:srgbClr val="000000"/>
                          </a:solidFill>
                          <a:effectLst/>
                          <a:latin typeface="Calibri"/>
                        </a:rPr>
                        <a:t>2,0</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w="6350" cap="flat" cmpd="sng" algn="ctr">
                      <a:solidFill>
                        <a:srgbClr val="808080"/>
                      </a:solidFill>
                      <a:prstDash val="solid"/>
                      <a:round/>
                      <a:headEnd type="none" w="med" len="med"/>
                      <a:tailEnd type="none" w="med" len="med"/>
                    </a:lnB>
                    <a:solidFill>
                      <a:schemeClr val="bg2"/>
                    </a:solidFill>
                  </a:tcPr>
                </a:tc>
                <a:tc>
                  <a:txBody>
                    <a:bodyPr/>
                    <a:lstStyle/>
                    <a:p>
                      <a:pPr algn="ctr" fontAlgn="b"/>
                      <a:r>
                        <a:rPr lang="fr-FR" sz="1200" b="0" i="0" u="none" strike="noStrike" dirty="0">
                          <a:solidFill>
                            <a:srgbClr val="000000"/>
                          </a:solidFill>
                          <a:effectLst/>
                          <a:latin typeface="Calibri"/>
                        </a:rPr>
                        <a:t>3,0</a:t>
                      </a:r>
                    </a:p>
                  </a:txBody>
                  <a:tcPr marL="7362" marR="7362" marT="7362"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w="6350" cap="flat" cmpd="sng" algn="ctr">
                      <a:solidFill>
                        <a:srgbClr val="808080"/>
                      </a:solidFill>
                      <a:prstDash val="solid"/>
                      <a:round/>
                      <a:headEnd type="none" w="med" len="med"/>
                      <a:tailEnd type="none" w="med" len="med"/>
                    </a:lnB>
                    <a:solidFill>
                      <a:schemeClr val="bg2"/>
                    </a:solidFill>
                  </a:tcPr>
                </a:tc>
              </a:tr>
              <a:tr h="265042">
                <a:tc>
                  <a:txBody>
                    <a:bodyPr/>
                    <a:lstStyle/>
                    <a:p>
                      <a:pPr algn="l" fontAlgn="b"/>
                      <a:r>
                        <a:rPr lang="fr-FR" sz="1200" b="1" i="0" u="none" strike="noStrike" dirty="0">
                          <a:solidFill>
                            <a:srgbClr val="000000"/>
                          </a:solidFill>
                          <a:effectLst/>
                          <a:latin typeface="Calibri"/>
                        </a:rPr>
                        <a:t>Total</a:t>
                      </a:r>
                    </a:p>
                  </a:txBody>
                  <a:tcPr marL="7362" marR="7362" marT="7362" marB="0" anchor="b">
                    <a:lnL>
                      <a:noFill/>
                    </a:lnL>
                    <a:lnR>
                      <a:noFill/>
                    </a:lnR>
                    <a:lnT w="6350" cap="flat" cmpd="sng" algn="ctr">
                      <a:solidFill>
                        <a:srgbClr val="808080"/>
                      </a:solidFill>
                      <a:prstDash val="solid"/>
                      <a:round/>
                      <a:headEnd type="none" w="med" len="med"/>
                      <a:tailEnd type="none" w="med" len="med"/>
                    </a:lnT>
                    <a:lnB w="25400" cap="flat" cmpd="dbl" algn="ctr">
                      <a:solidFill>
                        <a:srgbClr val="963634"/>
                      </a:solidFill>
                      <a:prstDash val="solid"/>
                      <a:round/>
                      <a:headEnd type="none" w="med" len="med"/>
                      <a:tailEnd type="none" w="med" len="med"/>
                    </a:lnB>
                    <a:solidFill>
                      <a:schemeClr val="bg2"/>
                    </a:solidFill>
                  </a:tcPr>
                </a:tc>
                <a:tc>
                  <a:txBody>
                    <a:bodyPr/>
                    <a:lstStyle/>
                    <a:p>
                      <a:pPr algn="ctr" fontAlgn="b"/>
                      <a:r>
                        <a:rPr lang="fr-FR" sz="1200" b="1" i="0" u="none" strike="noStrike" dirty="0">
                          <a:solidFill>
                            <a:srgbClr val="000000"/>
                          </a:solidFill>
                          <a:effectLst/>
                          <a:latin typeface="Calibri"/>
                        </a:rPr>
                        <a:t>100,0  </a:t>
                      </a:r>
                    </a:p>
                  </a:txBody>
                  <a:tcPr marL="7362" marR="7362" marT="7362" marB="0" anchor="b">
                    <a:lnL>
                      <a:noFill/>
                    </a:lnL>
                    <a:lnR>
                      <a:noFill/>
                    </a:lnR>
                    <a:lnT w="6350" cap="flat" cmpd="sng" algn="ctr">
                      <a:solidFill>
                        <a:srgbClr val="808080"/>
                      </a:solidFill>
                      <a:prstDash val="solid"/>
                      <a:round/>
                      <a:headEnd type="none" w="med" len="med"/>
                      <a:tailEnd type="none" w="med" len="med"/>
                    </a:lnT>
                    <a:lnB w="25400" cap="flat" cmpd="dbl" algn="ctr">
                      <a:solidFill>
                        <a:srgbClr val="963634"/>
                      </a:solidFill>
                      <a:prstDash val="solid"/>
                      <a:round/>
                      <a:headEnd type="none" w="med" len="med"/>
                      <a:tailEnd type="none" w="med" len="med"/>
                    </a:lnB>
                    <a:solidFill>
                      <a:schemeClr val="bg2"/>
                    </a:solidFill>
                  </a:tcPr>
                </a:tc>
                <a:tc>
                  <a:txBody>
                    <a:bodyPr/>
                    <a:lstStyle/>
                    <a:p>
                      <a:pPr algn="ctr" fontAlgn="b"/>
                      <a:r>
                        <a:rPr lang="fr-FR" sz="1200" b="1" i="0" u="none" strike="noStrike" dirty="0">
                          <a:solidFill>
                            <a:srgbClr val="000000"/>
                          </a:solidFill>
                          <a:effectLst/>
                          <a:latin typeface="Calibri"/>
                        </a:rPr>
                        <a:t>100,0  </a:t>
                      </a:r>
                    </a:p>
                  </a:txBody>
                  <a:tcPr marL="7362" marR="7362" marT="7362" marB="0" anchor="b">
                    <a:lnL>
                      <a:noFill/>
                    </a:lnL>
                    <a:lnR>
                      <a:noFill/>
                    </a:lnR>
                    <a:lnT w="6350" cap="flat" cmpd="sng" algn="ctr">
                      <a:solidFill>
                        <a:srgbClr val="808080"/>
                      </a:solidFill>
                      <a:prstDash val="solid"/>
                      <a:round/>
                      <a:headEnd type="none" w="med" len="med"/>
                      <a:tailEnd type="none" w="med" len="med"/>
                    </a:lnT>
                    <a:lnB w="25400" cap="flat" cmpd="dbl" algn="ctr">
                      <a:solidFill>
                        <a:srgbClr val="963634"/>
                      </a:solidFill>
                      <a:prstDash val="solid"/>
                      <a:round/>
                      <a:headEnd type="none" w="med" len="med"/>
                      <a:tailEnd type="none" w="med" len="med"/>
                    </a:lnB>
                    <a:solidFill>
                      <a:schemeClr val="bg2"/>
                    </a:solidFill>
                  </a:tcPr>
                </a:tc>
                <a:tc>
                  <a:txBody>
                    <a:bodyPr/>
                    <a:lstStyle/>
                    <a:p>
                      <a:pPr algn="ctr" fontAlgn="b"/>
                      <a:r>
                        <a:rPr lang="fr-FR" sz="1200" b="1" i="0" u="none" strike="noStrike" dirty="0">
                          <a:solidFill>
                            <a:srgbClr val="000000"/>
                          </a:solidFill>
                          <a:effectLst/>
                          <a:latin typeface="Calibri"/>
                        </a:rPr>
                        <a:t>100,0  </a:t>
                      </a:r>
                    </a:p>
                  </a:txBody>
                  <a:tcPr marL="7362" marR="7362" marT="7362" marB="0" anchor="b">
                    <a:lnL>
                      <a:noFill/>
                    </a:lnL>
                    <a:lnR>
                      <a:noFill/>
                    </a:lnR>
                    <a:lnT w="6350" cap="flat" cmpd="sng" algn="ctr">
                      <a:solidFill>
                        <a:srgbClr val="808080"/>
                      </a:solidFill>
                      <a:prstDash val="solid"/>
                      <a:round/>
                      <a:headEnd type="none" w="med" len="med"/>
                      <a:tailEnd type="none" w="med" len="med"/>
                    </a:lnT>
                    <a:lnB w="25400" cap="flat" cmpd="dbl" algn="ctr">
                      <a:solidFill>
                        <a:srgbClr val="963634"/>
                      </a:solidFill>
                      <a:prstDash val="solid"/>
                      <a:round/>
                      <a:headEnd type="none" w="med" len="med"/>
                      <a:tailEnd type="none" w="med" len="med"/>
                    </a:lnB>
                    <a:solidFill>
                      <a:schemeClr val="bg2"/>
                    </a:solidFill>
                  </a:tcPr>
                </a:tc>
              </a:tr>
            </a:tbl>
          </a:graphicData>
        </a:graphic>
      </p:graphicFrame>
      <p:sp>
        <p:nvSpPr>
          <p:cNvPr id="6"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2936782066"/>
      </p:ext>
    </p:extLst>
  </p:cSld>
  <p:clrMapOvr>
    <a:masterClrMapping/>
  </p:clrMapOvr>
  <mc:AlternateContent xmlns:mc="http://schemas.openxmlformats.org/markup-compatibility/2006" xmlns:p14="http://schemas.microsoft.com/office/powerpoint/2010/main">
    <mc:Choice Requires="p14">
      <p:transition spd="slow" p14:dur="175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2878938832"/>
              </p:ext>
            </p:extLst>
          </p:nvPr>
        </p:nvGraphicFramePr>
        <p:xfrm>
          <a:off x="457200" y="404664"/>
          <a:ext cx="8229600" cy="1153510"/>
        </p:xfrm>
        <a:graphic>
          <a:graphicData uri="http://schemas.openxmlformats.org/drawingml/2006/table">
            <a:tbl>
              <a:tblPr/>
              <a:tblGrid>
                <a:gridCol w="8229600"/>
              </a:tblGrid>
              <a:tr h="205740">
                <a:tc>
                  <a:txBody>
                    <a:bodyPr/>
                    <a:lstStyle/>
                    <a:p>
                      <a:pPr algn="ctr" fontAlgn="ctr"/>
                      <a:r>
                        <a:rPr lang="pt-BR" sz="2000" b="0" i="0" u="none" strike="noStrike" cap="all" baseline="0" dirty="0" smtClean="0">
                          <a:solidFill>
                            <a:srgbClr val="000000"/>
                          </a:solidFill>
                          <a:effectLst/>
                          <a:latin typeface="Century Gothic"/>
                        </a:rPr>
                        <a:t>Locais de Compra </a:t>
                      </a:r>
                    </a:p>
                    <a:p>
                      <a:pPr algn="ctr" fontAlgn="ctr">
                        <a:lnSpc>
                          <a:spcPct val="150000"/>
                        </a:lnSpc>
                      </a:pPr>
                      <a:r>
                        <a:rPr lang="pt-BR" sz="1200" b="0" i="0" u="none" strike="noStrike" dirty="0" smtClean="0">
                          <a:solidFill>
                            <a:srgbClr val="000000"/>
                          </a:solidFill>
                          <a:effectLst/>
                          <a:latin typeface="Century Gothic"/>
                        </a:rPr>
                        <a:t>(exceto livros escolares) </a:t>
                      </a:r>
                    </a:p>
                    <a:p>
                      <a:pPr algn="ctr" fontAlgn="ctr"/>
                      <a:endParaRPr lang="fr-FR" sz="2000" b="0" i="0" u="none" strike="noStrike" dirty="0">
                        <a:solidFill>
                          <a:srgbClr val="000000"/>
                        </a:solidFill>
                        <a:effectLst/>
                        <a:latin typeface="Century Gothic"/>
                      </a:endParaRPr>
                    </a:p>
                  </a:txBody>
                  <a:tcPr marL="7094" marR="7094" marT="7094" marB="0" anchor="ctr">
                    <a:lnL>
                      <a:noFill/>
                    </a:lnL>
                    <a:lnR>
                      <a:noFill/>
                    </a:lnR>
                    <a:lnT>
                      <a:noFill/>
                    </a:lnT>
                    <a:lnB>
                      <a:noFill/>
                    </a:lnB>
                  </a:tcPr>
                </a:tc>
              </a:tr>
              <a:tr h="262496">
                <a:tc>
                  <a:txBody>
                    <a:bodyPr/>
                    <a:lstStyle/>
                    <a:p>
                      <a:pPr algn="ctr" fontAlgn="ctr"/>
                      <a:endParaRPr lang="fr-FR" sz="1000" b="0" i="1" u="none" strike="noStrike" dirty="0">
                        <a:solidFill>
                          <a:srgbClr val="000000"/>
                        </a:solidFill>
                        <a:effectLst/>
                        <a:latin typeface="Century Gothic"/>
                      </a:endParaRPr>
                    </a:p>
                  </a:txBody>
                  <a:tcPr marL="7094" marR="7094" marT="7094" marB="0" anchor="ctr">
                    <a:lnL>
                      <a:noFill/>
                    </a:lnL>
                    <a:lnR>
                      <a:noFill/>
                    </a:lnR>
                    <a:lnT>
                      <a:noFill/>
                    </a:lnT>
                    <a:lnB>
                      <a:noFill/>
                    </a:lnB>
                  </a:tcPr>
                </a:tc>
              </a:tr>
            </a:tbl>
          </a:graphicData>
        </a:graphic>
      </p:graphicFrame>
      <p:graphicFrame>
        <p:nvGraphicFramePr>
          <p:cNvPr id="4" name="Tableau 3"/>
          <p:cNvGraphicFramePr>
            <a:graphicFrameLocks noGrp="1"/>
          </p:cNvGraphicFramePr>
          <p:nvPr>
            <p:extLst>
              <p:ext uri="{D42A27DB-BD31-4B8C-83A1-F6EECF244321}">
                <p14:modId xmlns:p14="http://schemas.microsoft.com/office/powerpoint/2010/main" val="973487683"/>
              </p:ext>
            </p:extLst>
          </p:nvPr>
        </p:nvGraphicFramePr>
        <p:xfrm>
          <a:off x="539552" y="1628800"/>
          <a:ext cx="5472608" cy="373380"/>
        </p:xfrm>
        <a:graphic>
          <a:graphicData uri="http://schemas.openxmlformats.org/drawingml/2006/table">
            <a:tbl>
              <a:tblPr/>
              <a:tblGrid>
                <a:gridCol w="5472608"/>
              </a:tblGrid>
              <a:tr h="175260">
                <a:tc>
                  <a:txBody>
                    <a:bodyPr/>
                    <a:lstStyle/>
                    <a:p>
                      <a:pPr algn="l" fontAlgn="ctr"/>
                      <a:r>
                        <a:rPr lang="pt-BR" sz="1200" b="0" i="0" u="sng" strike="noStrike" dirty="0" smtClean="0">
                          <a:solidFill>
                            <a:srgbClr val="31869B"/>
                          </a:solidFill>
                          <a:effectLst/>
                          <a:latin typeface="Century Gothic"/>
                        </a:rPr>
                        <a:t>Divisão das compras de livros novos (%): Evolução </a:t>
                      </a:r>
                    </a:p>
                    <a:p>
                      <a:pPr algn="l" fontAlgn="ctr"/>
                      <a:endParaRPr lang="fr-FR" sz="1200" b="0" i="0" u="sng" strike="noStrike" dirty="0">
                        <a:solidFill>
                          <a:srgbClr val="31869B"/>
                        </a:solidFill>
                        <a:effectLst/>
                        <a:latin typeface="Century Gothic"/>
                      </a:endParaRPr>
                    </a:p>
                  </a:txBody>
                  <a:tcPr marL="7620" marR="7620" marT="7620" marB="0" anchor="ctr">
                    <a:lnL>
                      <a:noFill/>
                    </a:lnL>
                    <a:lnR>
                      <a:noFill/>
                    </a:lnR>
                    <a:lnT>
                      <a:noFill/>
                    </a:lnT>
                    <a:lnB>
                      <a:noFill/>
                    </a:lnB>
                  </a:tcPr>
                </a:tc>
              </a:tr>
            </a:tbl>
          </a:graphicData>
        </a:graphic>
      </p:graphicFrame>
      <p:sp>
        <p:nvSpPr>
          <p:cNvPr id="7" name="Rectangle 6"/>
          <p:cNvSpPr/>
          <p:nvPr/>
        </p:nvSpPr>
        <p:spPr>
          <a:xfrm>
            <a:off x="5854005" y="6476512"/>
            <a:ext cx="3137098" cy="246221"/>
          </a:xfrm>
          <a:prstGeom prst="rect">
            <a:avLst/>
          </a:prstGeom>
        </p:spPr>
        <p:txBody>
          <a:bodyPr wrap="square">
            <a:spAutoFit/>
          </a:bodyPr>
          <a:lstStyle/>
          <a:p>
            <a:r>
              <a:rPr lang="pt-BR" sz="1000" i="1" dirty="0" smtClean="0">
                <a:solidFill>
                  <a:schemeClr val="bg1">
                    <a:lumMod val="50000"/>
                  </a:schemeClr>
                </a:solidFill>
              </a:rPr>
              <a:t>Fonte: Sofres para </a:t>
            </a:r>
            <a:r>
              <a:rPr lang="pt-BR" sz="1000" i="1" dirty="0">
                <a:solidFill>
                  <a:schemeClr val="bg1">
                    <a:lumMod val="50000"/>
                  </a:schemeClr>
                </a:solidFill>
              </a:rPr>
              <a:t>o Ministério da Cultura e Comunicação </a:t>
            </a:r>
            <a:endParaRPr lang="fr-FR" sz="1000" i="1" dirty="0">
              <a:solidFill>
                <a:schemeClr val="bg1">
                  <a:lumMod val="50000"/>
                </a:schemeClr>
              </a:solidFill>
            </a:endParaRPr>
          </a:p>
        </p:txBody>
      </p:sp>
      <p:graphicFrame>
        <p:nvGraphicFramePr>
          <p:cNvPr id="2" name="Tableau 1"/>
          <p:cNvGraphicFramePr>
            <a:graphicFrameLocks noGrp="1"/>
          </p:cNvGraphicFramePr>
          <p:nvPr>
            <p:extLst>
              <p:ext uri="{D42A27DB-BD31-4B8C-83A1-F6EECF244321}">
                <p14:modId xmlns:p14="http://schemas.microsoft.com/office/powerpoint/2010/main" val="735089414"/>
              </p:ext>
            </p:extLst>
          </p:nvPr>
        </p:nvGraphicFramePr>
        <p:xfrm>
          <a:off x="457202" y="2447054"/>
          <a:ext cx="8229595" cy="2832254"/>
        </p:xfrm>
        <a:graphic>
          <a:graphicData uri="http://schemas.openxmlformats.org/drawingml/2006/table">
            <a:tbl>
              <a:tblPr/>
              <a:tblGrid>
                <a:gridCol w="2377188"/>
                <a:gridCol w="532037"/>
                <a:gridCol w="532037"/>
                <a:gridCol w="532037"/>
                <a:gridCol w="532037"/>
                <a:gridCol w="532037"/>
                <a:gridCol w="532037"/>
                <a:gridCol w="532037"/>
                <a:gridCol w="532037"/>
                <a:gridCol w="532037"/>
                <a:gridCol w="532037"/>
                <a:gridCol w="532037"/>
              </a:tblGrid>
              <a:tr h="305639">
                <a:tc>
                  <a:txBody>
                    <a:bodyPr/>
                    <a:lstStyle/>
                    <a:p>
                      <a:pPr algn="l" fontAlgn="ctr"/>
                      <a:r>
                        <a:rPr lang="fr-FR" sz="900" b="1" i="0" u="none" strike="noStrike" dirty="0">
                          <a:solidFill>
                            <a:srgbClr val="31869B"/>
                          </a:solidFill>
                          <a:effectLst/>
                          <a:latin typeface="Century Gothic"/>
                        </a:rPr>
                        <a:t>LOCAIS DE COMPRA</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dirty="0">
                          <a:solidFill>
                            <a:srgbClr val="31869B"/>
                          </a:solidFill>
                          <a:effectLst/>
                          <a:latin typeface="Century Gothic"/>
                        </a:rPr>
                        <a:t>1994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1197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dirty="0">
                          <a:solidFill>
                            <a:srgbClr val="31869B"/>
                          </a:solidFill>
                          <a:effectLst/>
                          <a:latin typeface="Century Gothic"/>
                        </a:rPr>
                        <a:t>2000</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2003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dirty="0">
                          <a:solidFill>
                            <a:srgbClr val="31869B"/>
                          </a:solidFill>
                          <a:effectLst/>
                          <a:latin typeface="Century Gothic"/>
                        </a:rPr>
                        <a:t>2006</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2009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dirty="0">
                          <a:solidFill>
                            <a:srgbClr val="31869B"/>
                          </a:solidFill>
                          <a:effectLst/>
                          <a:latin typeface="Century Gothic"/>
                        </a:rPr>
                        <a:t>2010</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2011</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2012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2013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c>
                  <a:txBody>
                    <a:bodyPr/>
                    <a:lstStyle/>
                    <a:p>
                      <a:pPr algn="ctr" fontAlgn="ctr"/>
                      <a:r>
                        <a:rPr lang="fr-FR" sz="900" b="1" i="0" u="none" strike="noStrike">
                          <a:solidFill>
                            <a:srgbClr val="31869B"/>
                          </a:solidFill>
                          <a:effectLst/>
                          <a:latin typeface="Century Gothic"/>
                        </a:rPr>
                        <a:t>2014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FFF66"/>
                    </a:solidFill>
                  </a:tcPr>
                </a:tc>
              </a:tr>
              <a:tr h="305639">
                <a:tc>
                  <a:txBody>
                    <a:bodyPr/>
                    <a:lstStyle/>
                    <a:p>
                      <a:pPr algn="l" fontAlgn="ctr"/>
                      <a:r>
                        <a:rPr lang="pt-BR" sz="900" b="0" i="0" u="none" strike="noStrike">
                          <a:solidFill>
                            <a:srgbClr val="000000"/>
                          </a:solidFill>
                          <a:effectLst/>
                          <a:latin typeface="Century Gothic"/>
                        </a:rPr>
                        <a:t>Livrarias (todas as redes incluídas)</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33,2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33,7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31,3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28,5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25,8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24,7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23,4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23,2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r>
              <a:tr h="387142">
                <a:tc>
                  <a:txBody>
                    <a:bodyPr/>
                    <a:lstStyle/>
                    <a:p>
                      <a:pPr algn="l" fontAlgn="ctr"/>
                      <a:r>
                        <a:rPr lang="pt-BR" sz="800" b="0" i="1" u="none" strike="noStrike">
                          <a:solidFill>
                            <a:srgbClr val="000000"/>
                          </a:solidFill>
                          <a:effectLst/>
                          <a:latin typeface="Century Gothic"/>
                        </a:rPr>
                        <a:t>Livrarias (grandes livrarias e livrarias especializadas) e livrarias de lojas de departamentos</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21,5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21,7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20,8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18,3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18,8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18,3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18,6</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dirty="0">
                          <a:solidFill>
                            <a:srgbClr val="000000"/>
                          </a:solidFill>
                          <a:effectLst/>
                          <a:latin typeface="Century Gothic"/>
                        </a:rPr>
                        <a:t>18,5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r>
              <a:tr h="305639">
                <a:tc>
                  <a:txBody>
                    <a:bodyPr/>
                    <a:lstStyle/>
                    <a:p>
                      <a:pPr algn="l" fontAlgn="ctr"/>
                      <a:r>
                        <a:rPr lang="pt-BR" sz="800" b="0" i="1" u="none" strike="noStrike">
                          <a:solidFill>
                            <a:srgbClr val="000000"/>
                          </a:solidFill>
                          <a:effectLst/>
                          <a:latin typeface="Century Gothic"/>
                        </a:rPr>
                        <a:t>Bancas de revistas, livrarias e papelarias, quiosques, estações de trens e aeroportos</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11,7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10,5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10,2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6,4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5,5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4,6</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c>
                  <a:txBody>
                    <a:bodyPr/>
                    <a:lstStyle/>
                    <a:p>
                      <a:pPr algn="ctr" fontAlgn="b"/>
                      <a:r>
                        <a:rPr lang="fr-FR" sz="800" b="0" i="0" u="none" strike="noStrike">
                          <a:solidFill>
                            <a:srgbClr val="000000"/>
                          </a:solidFill>
                          <a:effectLst/>
                          <a:latin typeface="Century Gothic"/>
                        </a:rPr>
                        <a:t>3,5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66FF99"/>
                    </a:solidFill>
                  </a:tcPr>
                </a:tc>
              </a:tr>
              <a:tr h="305639">
                <a:tc>
                  <a:txBody>
                    <a:bodyPr/>
                    <a:lstStyle/>
                    <a:p>
                      <a:pPr algn="l" fontAlgn="ctr"/>
                      <a:r>
                        <a:rPr lang="pt-BR" sz="900" b="0" i="0" u="none" strike="noStrike">
                          <a:solidFill>
                            <a:srgbClr val="000000"/>
                          </a:solidFill>
                          <a:effectLst/>
                          <a:latin typeface="Century Gothic"/>
                        </a:rPr>
                        <a:t>Grandes lojas culturais especializadas (FNAC, etc.)</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11,3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14,8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17,2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20,4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21,8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22,1</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22,3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22,3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22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r>
              <a:tr h="305639">
                <a:tc>
                  <a:txBody>
                    <a:bodyPr/>
                    <a:lstStyle/>
                    <a:p>
                      <a:pPr algn="l" fontAlgn="ctr"/>
                      <a:r>
                        <a:rPr lang="pt-BR" sz="900" b="0" i="0" u="none" strike="noStrike">
                          <a:solidFill>
                            <a:srgbClr val="000000"/>
                          </a:solidFill>
                          <a:effectLst/>
                          <a:latin typeface="Century Gothic"/>
                        </a:rPr>
                        <a:t>Grandes lojas não especializadas (incluindo espaços culturais)</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13,7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15,9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17,8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20,1</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21,2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20,7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19,1</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19,2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19,5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19,5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r>
              <a:tr h="305639">
                <a:tc>
                  <a:txBody>
                    <a:bodyPr/>
                    <a:lstStyle/>
                    <a:p>
                      <a:pPr algn="l" fontAlgn="ctr"/>
                      <a:r>
                        <a:rPr lang="fr-FR" sz="900" b="0" i="0" u="none" strike="noStrike">
                          <a:solidFill>
                            <a:srgbClr val="000000"/>
                          </a:solidFill>
                          <a:effectLst/>
                          <a:latin typeface="Century Gothic"/>
                        </a:rPr>
                        <a:t>Vendas por internet</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0</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0</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0,9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3,2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6,8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10</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13,1</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14,9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18,5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r>
              <a:tr h="305639">
                <a:tc>
                  <a:txBody>
                    <a:bodyPr/>
                    <a:lstStyle/>
                    <a:p>
                      <a:pPr algn="l" fontAlgn="ctr"/>
                      <a:r>
                        <a:rPr lang="pt-BR" sz="900" b="0" i="0" u="none" strike="noStrike">
                          <a:solidFill>
                            <a:srgbClr val="000000"/>
                          </a:solidFill>
                          <a:effectLst/>
                          <a:latin typeface="Century Gothic"/>
                        </a:rPr>
                        <a:t>Vendas por correspondência, vendas porta-a-porta e clubes (exceto internet)</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33,9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8,6</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18,3</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15,9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16</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14,8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15,5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14,5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14,5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r>
              <a:tr h="305639">
                <a:tc>
                  <a:txBody>
                    <a:bodyPr/>
                    <a:lstStyle/>
                    <a:p>
                      <a:pPr algn="l" fontAlgn="ctr"/>
                      <a:r>
                        <a:rPr lang="pt-BR" sz="900" b="0" i="0" u="none" strike="noStrike">
                          <a:solidFill>
                            <a:srgbClr val="000000"/>
                          </a:solidFill>
                          <a:effectLst/>
                          <a:latin typeface="Century Gothic"/>
                        </a:rPr>
                        <a:t>Outros (liquidações, escolas e feiras)</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7,9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27</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24,8</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9,5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8,5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6,5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7,2</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4,9</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a:solidFill>
                            <a:srgbClr val="000000"/>
                          </a:solidFill>
                          <a:effectLst/>
                          <a:latin typeface="Century Gothic"/>
                        </a:rPr>
                        <a:t>4</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c>
                  <a:txBody>
                    <a:bodyPr/>
                    <a:lstStyle/>
                    <a:p>
                      <a:pPr algn="ctr" fontAlgn="b"/>
                      <a:r>
                        <a:rPr lang="fr-FR" sz="900" b="0" i="0" u="none" strike="noStrike" dirty="0">
                          <a:solidFill>
                            <a:srgbClr val="000000"/>
                          </a:solidFill>
                          <a:effectLst/>
                          <a:latin typeface="Century Gothic"/>
                        </a:rPr>
                        <a:t>3,5</a:t>
                      </a:r>
                    </a:p>
                  </a:txBody>
                  <a:tcPr marL="6792" marR="6792" marT="6792" marB="0" anchor="ctr">
                    <a:lnL w="6350" cap="flat" cmpd="sng" algn="ctr">
                      <a:solidFill>
                        <a:srgbClr val="B2B2B2"/>
                      </a:solidFill>
                      <a:prstDash val="solid"/>
                      <a:round/>
                      <a:headEnd type="none" w="med" len="med"/>
                      <a:tailEnd type="none" w="med" len="med"/>
                    </a:lnL>
                    <a:lnR w="6350" cap="flat" cmpd="sng" algn="ctr">
                      <a:solidFill>
                        <a:srgbClr val="B2B2B2"/>
                      </a:solidFill>
                      <a:prstDash val="solid"/>
                      <a:round/>
                      <a:headEnd type="none" w="med" len="med"/>
                      <a:tailEnd type="none" w="med" len="med"/>
                    </a:lnR>
                    <a:lnT w="6350" cap="flat" cmpd="sng" algn="ctr">
                      <a:solidFill>
                        <a:srgbClr val="B2B2B2"/>
                      </a:solidFill>
                      <a:prstDash val="solid"/>
                      <a:round/>
                      <a:headEnd type="none" w="med" len="med"/>
                      <a:tailEnd type="none" w="med" len="med"/>
                    </a:lnT>
                    <a:lnB w="6350" cap="flat" cmpd="sng" algn="ctr">
                      <a:solidFill>
                        <a:srgbClr val="B2B2B2"/>
                      </a:solidFill>
                      <a:prstDash val="solid"/>
                      <a:round/>
                      <a:headEnd type="none" w="med" len="med"/>
                      <a:tailEnd type="none" w="med" len="med"/>
                    </a:lnB>
                    <a:solidFill>
                      <a:srgbClr val="F2F2F2"/>
                    </a:solidFill>
                  </a:tcPr>
                </a:tc>
              </a:tr>
            </a:tbl>
          </a:graphicData>
        </a:graphic>
      </p:graphicFrame>
      <p:sp>
        <p:nvSpPr>
          <p:cNvPr id="9"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1993022682"/>
      </p:ext>
    </p:extLst>
  </p:cSld>
  <p:clrMapOvr>
    <a:masterClrMapping/>
  </p:clrMapOvr>
  <mc:AlternateContent xmlns:mc="http://schemas.openxmlformats.org/markup-compatibility/2006" xmlns:p14="http://schemas.microsoft.com/office/powerpoint/2010/main">
    <mc:Choice Requires="p14">
      <p:transition spd="slow" p14:dur="175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Rectangle 2"/>
          <p:cNvSpPr/>
          <p:nvPr/>
        </p:nvSpPr>
        <p:spPr>
          <a:xfrm>
            <a:off x="1115616" y="1186558"/>
            <a:ext cx="7056784" cy="5331716"/>
          </a:xfrm>
          <a:prstGeom prst="rect">
            <a:avLst/>
          </a:prstGeom>
        </p:spPr>
        <p:txBody>
          <a:bodyPr wrap="square">
            <a:spAutoFit/>
          </a:bodyPr>
          <a:lstStyle/>
          <a:p>
            <a:pPr>
              <a:lnSpc>
                <a:spcPct val="115000"/>
              </a:lnSpc>
              <a:spcAft>
                <a:spcPts val="1000"/>
              </a:spcAft>
            </a:pPr>
            <a:r>
              <a:rPr lang="pt-BR" sz="1400" u="sng" dirty="0" smtClean="0">
                <a:solidFill>
                  <a:srgbClr val="1F497D"/>
                </a:solidFill>
                <a:latin typeface="Arial" panose="020B0604020202020204" pitchFamily="34" charset="0"/>
                <a:ea typeface="Calibri"/>
                <a:cs typeface="Arial" panose="020B0604020202020204" pitchFamily="34" charset="0"/>
              </a:rPr>
              <a:t>Artigo </a:t>
            </a:r>
            <a:r>
              <a:rPr lang="pt-BR" sz="1400" u="sng" dirty="0">
                <a:solidFill>
                  <a:srgbClr val="1F497D"/>
                </a:solidFill>
                <a:latin typeface="Arial" panose="020B0604020202020204" pitchFamily="34" charset="0"/>
                <a:ea typeface="Calibri"/>
                <a:cs typeface="Arial" panose="020B0604020202020204" pitchFamily="34" charset="0"/>
              </a:rPr>
              <a:t>1</a:t>
            </a:r>
            <a:endParaRPr lang="fr-FR" sz="1400" dirty="0">
              <a:latin typeface="Arial" panose="020B0604020202020204" pitchFamily="34" charset="0"/>
              <a:ea typeface="Calibri"/>
              <a:cs typeface="Arial" panose="020B0604020202020204" pitchFamily="34" charset="0"/>
            </a:endParaRPr>
          </a:p>
          <a:p>
            <a:pPr>
              <a:spcAft>
                <a:spcPts val="1000"/>
              </a:spcAft>
            </a:pP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Toda pessoa física ou moral que edita</a:t>
            </a:r>
            <a:r>
              <a:rPr lang="pt-BR" sz="1200" dirty="0">
                <a:solidFill>
                  <a:srgbClr val="1F497D"/>
                </a:solidFill>
                <a:latin typeface="Arial" panose="020B0604020202020204" pitchFamily="34" charset="0"/>
                <a:ea typeface="Calibri"/>
                <a:cs typeface="Arial" panose="020B0604020202020204" pitchFamily="34" charset="0"/>
              </a:rPr>
              <a:t> ou importa livros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é obrigada a fixar</a:t>
            </a:r>
            <a:r>
              <a:rPr lang="pt-BR" sz="1200" dirty="0">
                <a:solidFill>
                  <a:srgbClr val="1F497D"/>
                </a:solidFill>
                <a:latin typeface="Arial" panose="020B0604020202020204" pitchFamily="34" charset="0"/>
                <a:ea typeface="Calibri"/>
                <a:cs typeface="Arial" panose="020B0604020202020204" pitchFamily="34" charset="0"/>
              </a:rPr>
              <a:t>, para os livros que ela edita ou importa,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um preço de venda ao </a:t>
            </a:r>
            <a:r>
              <a:rPr lang="pt-BR" sz="1200" dirty="0" smtClean="0">
                <a:solidFill>
                  <a:srgbClr val="1F497D"/>
                </a:solidFill>
                <a:highlight>
                  <a:srgbClr val="FFFF00"/>
                </a:highlight>
                <a:latin typeface="Arial" panose="020B0604020202020204" pitchFamily="34" charset="0"/>
                <a:ea typeface="Calibri"/>
                <a:cs typeface="Arial" panose="020B0604020202020204" pitchFamily="34" charset="0"/>
              </a:rPr>
              <a:t>público</a:t>
            </a:r>
            <a:r>
              <a:rPr lang="pt-BR" sz="1200" dirty="0" smtClean="0">
                <a:solidFill>
                  <a:srgbClr val="1F497D"/>
                </a:solidFill>
                <a:latin typeface="Arial" panose="020B0604020202020204" pitchFamily="34" charset="0"/>
                <a:ea typeface="Calibri"/>
                <a:cs typeface="Arial" panose="020B0604020202020204" pitchFamily="34" charset="0"/>
              </a:rPr>
              <a:t>.</a:t>
            </a:r>
            <a:endParaRPr lang="fr-FR" sz="1200" dirty="0" smtClean="0">
              <a:latin typeface="Arial" panose="020B0604020202020204" pitchFamily="34" charset="0"/>
              <a:ea typeface="Calibri"/>
              <a:cs typeface="Arial" panose="020B0604020202020204" pitchFamily="34" charset="0"/>
            </a:endParaRPr>
          </a:p>
          <a:p>
            <a:pPr>
              <a:spcAft>
                <a:spcPts val="1000"/>
              </a:spcAft>
            </a:pPr>
            <a:r>
              <a:rPr lang="pt-BR" sz="1200" dirty="0" smtClean="0">
                <a:solidFill>
                  <a:srgbClr val="1F497D"/>
                </a:solidFill>
                <a:latin typeface="Arial" panose="020B0604020202020204" pitchFamily="34" charset="0"/>
                <a:ea typeface="Calibri"/>
                <a:cs typeface="Arial" panose="020B0604020202020204" pitchFamily="34" charset="0"/>
              </a:rPr>
              <a:t>Os </a:t>
            </a:r>
            <a:r>
              <a:rPr lang="pt-BR" sz="1200" dirty="0">
                <a:solidFill>
                  <a:srgbClr val="1F497D"/>
                </a:solidFill>
                <a:latin typeface="Arial" panose="020B0604020202020204" pitchFamily="34" charset="0"/>
                <a:ea typeface="Calibri"/>
                <a:cs typeface="Arial" panose="020B0604020202020204" pitchFamily="34" charset="0"/>
              </a:rPr>
              <a:t>varejistas devem praticar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um preço efectivo de venda</a:t>
            </a:r>
            <a:r>
              <a:rPr lang="pt-BR" sz="1200" dirty="0">
                <a:solidFill>
                  <a:srgbClr val="1F497D"/>
                </a:solidFill>
                <a:latin typeface="Arial" panose="020B0604020202020204" pitchFamily="34" charset="0"/>
                <a:ea typeface="Calibri"/>
                <a:cs typeface="Arial" panose="020B0604020202020204" pitchFamily="34" charset="0"/>
              </a:rPr>
              <a:t> ao público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compreendido entre 95% e 100% do preço</a:t>
            </a:r>
            <a:r>
              <a:rPr lang="pt-BR" sz="1200" dirty="0">
                <a:solidFill>
                  <a:srgbClr val="1F497D"/>
                </a:solidFill>
                <a:latin typeface="Arial" panose="020B0604020202020204" pitchFamily="34" charset="0"/>
                <a:ea typeface="Calibri"/>
                <a:cs typeface="Arial" panose="020B0604020202020204" pitchFamily="34" charset="0"/>
              </a:rPr>
              <a:t> fixado pelo editor ou </a:t>
            </a:r>
            <a:r>
              <a:rPr lang="pt-BR" sz="1200" dirty="0" smtClean="0">
                <a:solidFill>
                  <a:srgbClr val="1F497D"/>
                </a:solidFill>
                <a:latin typeface="Arial" panose="020B0604020202020204" pitchFamily="34" charset="0"/>
                <a:ea typeface="Calibri"/>
                <a:cs typeface="Arial" panose="020B0604020202020204" pitchFamily="34" charset="0"/>
              </a:rPr>
              <a:t>impotador.</a:t>
            </a:r>
            <a:endParaRPr lang="fr-FR" sz="1200" dirty="0" smtClean="0">
              <a:latin typeface="Arial" panose="020B0604020202020204" pitchFamily="34" charset="0"/>
              <a:ea typeface="Calibri"/>
              <a:cs typeface="Arial" panose="020B0604020202020204" pitchFamily="34" charset="0"/>
            </a:endParaRPr>
          </a:p>
          <a:p>
            <a:pPr>
              <a:lnSpc>
                <a:spcPct val="115000"/>
              </a:lnSpc>
              <a:spcAft>
                <a:spcPts val="0"/>
              </a:spcAft>
            </a:pPr>
            <a:r>
              <a:rPr lang="pt-BR" sz="1200" dirty="0" smtClean="0">
                <a:solidFill>
                  <a:srgbClr val="1F497D"/>
                </a:solidFill>
                <a:latin typeface="Arial" panose="020B0604020202020204" pitchFamily="34" charset="0"/>
                <a:ea typeface="Calibri"/>
                <a:cs typeface="Arial" panose="020B0604020202020204" pitchFamily="34" charset="0"/>
              </a:rPr>
              <a:t> </a:t>
            </a:r>
            <a:endParaRPr lang="fr-FR" sz="1200" dirty="0" smtClean="0">
              <a:latin typeface="Arial" panose="020B0604020202020204" pitchFamily="34" charset="0"/>
              <a:ea typeface="Calibri"/>
              <a:cs typeface="Arial" panose="020B0604020202020204" pitchFamily="34" charset="0"/>
            </a:endParaRPr>
          </a:p>
          <a:p>
            <a:pPr>
              <a:lnSpc>
                <a:spcPct val="115000"/>
              </a:lnSpc>
              <a:spcAft>
                <a:spcPts val="1000"/>
              </a:spcAft>
            </a:pPr>
            <a:r>
              <a:rPr lang="pt-BR" sz="1400" u="sng" dirty="0" smtClean="0">
                <a:solidFill>
                  <a:srgbClr val="1F497D"/>
                </a:solidFill>
                <a:latin typeface="Arial" panose="020B0604020202020204" pitchFamily="34" charset="0"/>
                <a:ea typeface="Calibri"/>
                <a:cs typeface="Arial" panose="020B0604020202020204" pitchFamily="34" charset="0"/>
              </a:rPr>
              <a:t>Artigo </a:t>
            </a:r>
            <a:r>
              <a:rPr lang="pt-BR" sz="1400" u="sng" dirty="0">
                <a:solidFill>
                  <a:srgbClr val="1F497D"/>
                </a:solidFill>
                <a:latin typeface="Arial" panose="020B0604020202020204" pitchFamily="34" charset="0"/>
                <a:ea typeface="Calibri"/>
                <a:cs typeface="Arial" panose="020B0604020202020204" pitchFamily="34" charset="0"/>
              </a:rPr>
              <a:t>2</a:t>
            </a:r>
            <a:endParaRPr lang="fr-FR" sz="1400" dirty="0">
              <a:latin typeface="Arial" panose="020B0604020202020204" pitchFamily="34" charset="0"/>
              <a:ea typeface="Calibri"/>
              <a:cs typeface="Arial" panose="020B0604020202020204" pitchFamily="34" charset="0"/>
            </a:endParaRPr>
          </a:p>
          <a:p>
            <a:pPr>
              <a:spcAft>
                <a:spcPts val="0"/>
              </a:spcAft>
            </a:pP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As condições de venda</a:t>
            </a:r>
            <a:r>
              <a:rPr lang="pt-BR" sz="1200" dirty="0">
                <a:solidFill>
                  <a:srgbClr val="1F497D"/>
                </a:solidFill>
                <a:latin typeface="Arial" panose="020B0604020202020204" pitchFamily="34" charset="0"/>
                <a:ea typeface="Calibri"/>
                <a:cs typeface="Arial" panose="020B0604020202020204" pitchFamily="34" charset="0"/>
              </a:rPr>
              <a:t> estabelecidas pelo editor co</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mpreedem a qualidade deos serviços feitos pelos varejistas em favor da promoção do livro.</a:t>
            </a:r>
            <a:r>
              <a:rPr lang="pt-BR" sz="1200" dirty="0">
                <a:solidFill>
                  <a:srgbClr val="1F497D"/>
                </a:solidFill>
                <a:latin typeface="Arial" panose="020B0604020202020204" pitchFamily="34" charset="0"/>
                <a:ea typeface="Calibri"/>
                <a:cs typeface="Arial" panose="020B0604020202020204" pitchFamily="34" charset="0"/>
              </a:rPr>
              <a:t> As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entregas correspondentes</a:t>
            </a:r>
            <a:r>
              <a:rPr lang="pt-BR" sz="1200" dirty="0">
                <a:solidFill>
                  <a:srgbClr val="1F497D"/>
                </a:solidFill>
                <a:latin typeface="Arial" panose="020B0604020202020204" pitchFamily="34" charset="0"/>
                <a:ea typeface="Calibri"/>
                <a:cs typeface="Arial" panose="020B0604020202020204" pitchFamily="34" charset="0"/>
              </a:rPr>
              <a:t> devem ser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superiores às resultantes de importância das quantidades adquiridas</a:t>
            </a:r>
            <a:r>
              <a:rPr lang="pt-BR" sz="1200" dirty="0">
                <a:solidFill>
                  <a:srgbClr val="1F497D"/>
                </a:solidFill>
                <a:latin typeface="Arial" panose="020B0604020202020204" pitchFamily="34" charset="0"/>
                <a:ea typeface="Calibri"/>
                <a:cs typeface="Arial" panose="020B0604020202020204" pitchFamily="34" charset="0"/>
              </a:rPr>
              <a:t> pelos varejistas.</a:t>
            </a:r>
            <a:endParaRPr lang="fr-FR" sz="1200" dirty="0">
              <a:latin typeface="Arial" panose="020B0604020202020204" pitchFamily="34" charset="0"/>
              <a:ea typeface="Calibri"/>
              <a:cs typeface="Arial" panose="020B0604020202020204" pitchFamily="34" charset="0"/>
            </a:endParaRPr>
          </a:p>
          <a:p>
            <a:pPr>
              <a:lnSpc>
                <a:spcPct val="115000"/>
              </a:lnSpc>
              <a:spcAft>
                <a:spcPts val="0"/>
              </a:spcAft>
            </a:pPr>
            <a:r>
              <a:rPr lang="pt-BR" sz="1200" dirty="0">
                <a:solidFill>
                  <a:srgbClr val="1F497D"/>
                </a:solidFill>
                <a:latin typeface="Arial" panose="020B0604020202020204" pitchFamily="34" charset="0"/>
                <a:ea typeface="Calibri"/>
                <a:cs typeface="Arial" panose="020B0604020202020204" pitchFamily="34" charset="0"/>
              </a:rPr>
              <a:t> </a:t>
            </a:r>
            <a:endParaRPr lang="fr-FR" sz="1200" dirty="0">
              <a:latin typeface="Arial" panose="020B0604020202020204" pitchFamily="34" charset="0"/>
              <a:ea typeface="Calibri"/>
              <a:cs typeface="Arial" panose="020B0604020202020204" pitchFamily="34" charset="0"/>
            </a:endParaRPr>
          </a:p>
          <a:p>
            <a:pPr>
              <a:lnSpc>
                <a:spcPct val="115000"/>
              </a:lnSpc>
              <a:spcAft>
                <a:spcPts val="1000"/>
              </a:spcAft>
            </a:pPr>
            <a:r>
              <a:rPr lang="pt-BR" sz="1400" u="sng" dirty="0">
                <a:solidFill>
                  <a:srgbClr val="1F497D"/>
                </a:solidFill>
                <a:latin typeface="Arial" panose="020B0604020202020204" pitchFamily="34" charset="0"/>
                <a:ea typeface="Calibri"/>
                <a:cs typeface="Arial" panose="020B0604020202020204" pitchFamily="34" charset="0"/>
              </a:rPr>
              <a:t>Artigo 3</a:t>
            </a:r>
            <a:endParaRPr lang="fr-FR" sz="1400" dirty="0">
              <a:latin typeface="Arial" panose="020B0604020202020204" pitchFamily="34" charset="0"/>
              <a:ea typeface="Calibri"/>
              <a:cs typeface="Arial" panose="020B0604020202020204" pitchFamily="34" charset="0"/>
            </a:endParaRPr>
          </a:p>
          <a:p>
            <a:pPr>
              <a:spcAft>
                <a:spcPts val="1000"/>
              </a:spcAft>
            </a:pPr>
            <a:r>
              <a:rPr lang="pt-BR" sz="1200" dirty="0">
                <a:solidFill>
                  <a:srgbClr val="1F497D"/>
                </a:solidFill>
                <a:latin typeface="Arial" panose="020B0604020202020204" pitchFamily="34" charset="0"/>
                <a:ea typeface="Calibri"/>
                <a:cs typeface="Arial" panose="020B0604020202020204" pitchFamily="34" charset="0"/>
              </a:rPr>
              <a:t>O preço efetivo de venda de livros pode ser compreendido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entre 91% e 100%</a:t>
            </a:r>
            <a:r>
              <a:rPr lang="pt-BR" sz="1200" dirty="0">
                <a:solidFill>
                  <a:srgbClr val="1F497D"/>
                </a:solidFill>
                <a:latin typeface="Arial" panose="020B0604020202020204" pitchFamily="34" charset="0"/>
                <a:ea typeface="Calibri"/>
                <a:cs typeface="Arial" panose="020B0604020202020204" pitchFamily="34" charset="0"/>
              </a:rPr>
              <a:t> do preço de venda ao público. </a:t>
            </a:r>
            <a:endParaRPr lang="fr-FR" sz="1200" dirty="0">
              <a:latin typeface="Arial" panose="020B0604020202020204" pitchFamily="34" charset="0"/>
              <a:ea typeface="Calibri"/>
              <a:cs typeface="Arial" panose="020B0604020202020204" pitchFamily="34" charset="0"/>
            </a:endParaRPr>
          </a:p>
          <a:p>
            <a:pPr>
              <a:spcAft>
                <a:spcPts val="1000"/>
              </a:spcAft>
            </a:pP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Para suas próprias necessidades, exceto a revenda,</a:t>
            </a:r>
            <a:r>
              <a:rPr lang="pt-BR" sz="1200" dirty="0">
                <a:solidFill>
                  <a:srgbClr val="1F497D"/>
                </a:solidFill>
                <a:latin typeface="Arial" panose="020B0604020202020204" pitchFamily="34" charset="0"/>
                <a:ea typeface="Calibri"/>
                <a:cs typeface="Arial" panose="020B0604020202020204" pitchFamily="34" charset="0"/>
              </a:rPr>
              <a:t> pelo Estado, pelas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coletividades territoriais</a:t>
            </a:r>
            <a:r>
              <a:rPr lang="pt-BR" sz="1200" dirty="0">
                <a:solidFill>
                  <a:srgbClr val="1F497D"/>
                </a:solidFill>
                <a:latin typeface="Arial" panose="020B0604020202020204" pitchFamily="34" charset="0"/>
                <a:ea typeface="Calibri"/>
                <a:cs typeface="Arial" panose="020B0604020202020204" pitchFamily="34" charset="0"/>
              </a:rPr>
              <a:t> e pelos estabelecimentos de ensino.</a:t>
            </a:r>
            <a:endParaRPr lang="fr-FR" sz="1200" dirty="0">
              <a:latin typeface="Arial" panose="020B0604020202020204" pitchFamily="34" charset="0"/>
              <a:ea typeface="Calibri"/>
              <a:cs typeface="Arial" panose="020B0604020202020204" pitchFamily="34" charset="0"/>
            </a:endParaRPr>
          </a:p>
          <a:p>
            <a:pPr>
              <a:spcAft>
                <a:spcPts val="0"/>
              </a:spcAft>
            </a:pPr>
            <a:r>
              <a:rPr lang="pt-BR" sz="1200" dirty="0">
                <a:solidFill>
                  <a:srgbClr val="1F497D"/>
                </a:solidFill>
                <a:latin typeface="Arial" panose="020B0604020202020204" pitchFamily="34" charset="0"/>
                <a:ea typeface="Calibri"/>
                <a:cs typeface="Arial" panose="020B0604020202020204" pitchFamily="34" charset="0"/>
              </a:rPr>
              <a:t>O preço de venda dos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livros escolares</a:t>
            </a:r>
            <a:r>
              <a:rPr lang="pt-BR" sz="1200" dirty="0">
                <a:solidFill>
                  <a:srgbClr val="1F497D"/>
                </a:solidFill>
                <a:latin typeface="Arial" panose="020B0604020202020204" pitchFamily="34" charset="0"/>
                <a:ea typeface="Calibri"/>
                <a:cs typeface="Arial" panose="020B0604020202020204" pitchFamily="34" charset="0"/>
              </a:rPr>
              <a:t> pode ser </a:t>
            </a:r>
            <a:r>
              <a:rPr lang="pt-BR" sz="1200" dirty="0">
                <a:solidFill>
                  <a:srgbClr val="1F497D"/>
                </a:solidFill>
                <a:highlight>
                  <a:srgbClr val="FFFF00"/>
                </a:highlight>
                <a:latin typeface="Arial" panose="020B0604020202020204" pitchFamily="34" charset="0"/>
                <a:ea typeface="Calibri"/>
                <a:cs typeface="Arial" panose="020B0604020202020204" pitchFamily="34" charset="0"/>
              </a:rPr>
              <a:t>fixado livremente desde que a compra é efetuada por uma associação facilitando a aquisição de livros escolares</a:t>
            </a:r>
            <a:r>
              <a:rPr lang="pt-BR" sz="1200" dirty="0">
                <a:solidFill>
                  <a:srgbClr val="1F497D"/>
                </a:solidFill>
                <a:latin typeface="Arial" panose="020B0604020202020204" pitchFamily="34" charset="0"/>
                <a:ea typeface="Calibri"/>
                <a:cs typeface="Arial" panose="020B0604020202020204" pitchFamily="34" charset="0"/>
              </a:rPr>
              <a:t> pelos seus membros.</a:t>
            </a:r>
            <a:endParaRPr lang="fr-FR" sz="1200" dirty="0">
              <a:latin typeface="Arial" panose="020B0604020202020204" pitchFamily="34" charset="0"/>
              <a:ea typeface="Calibri"/>
              <a:cs typeface="Arial" panose="020B0604020202020204" pitchFamily="34" charset="0"/>
            </a:endParaRPr>
          </a:p>
          <a:p>
            <a:pPr>
              <a:lnSpc>
                <a:spcPct val="115000"/>
              </a:lnSpc>
              <a:spcAft>
                <a:spcPts val="0"/>
              </a:spcAft>
            </a:pPr>
            <a:r>
              <a:rPr lang="pt-BR" sz="1200" dirty="0">
                <a:solidFill>
                  <a:srgbClr val="1F497D"/>
                </a:solidFill>
                <a:latin typeface="Arial" panose="020B0604020202020204" pitchFamily="34" charset="0"/>
                <a:ea typeface="Calibri"/>
                <a:cs typeface="Arial" panose="020B0604020202020204" pitchFamily="34" charset="0"/>
              </a:rPr>
              <a:t> </a:t>
            </a:r>
            <a:endParaRPr lang="fr-FR" sz="1200" dirty="0">
              <a:latin typeface="Arial" panose="020B0604020202020204" pitchFamily="34" charset="0"/>
              <a:ea typeface="Calibri"/>
              <a:cs typeface="Arial" panose="020B0604020202020204" pitchFamily="34" charset="0"/>
            </a:endParaRPr>
          </a:p>
          <a:p>
            <a:pPr>
              <a:lnSpc>
                <a:spcPct val="115000"/>
              </a:lnSpc>
              <a:spcAft>
                <a:spcPts val="1000"/>
              </a:spcAft>
            </a:pPr>
            <a:r>
              <a:rPr lang="pt-BR" sz="1400" u="sng" dirty="0">
                <a:solidFill>
                  <a:srgbClr val="1F497D"/>
                </a:solidFill>
                <a:latin typeface="Arial" panose="020B0604020202020204" pitchFamily="34" charset="0"/>
                <a:ea typeface="Calibri"/>
                <a:cs typeface="Arial" panose="020B0604020202020204" pitchFamily="34" charset="0"/>
              </a:rPr>
              <a:t>Artigo 7</a:t>
            </a:r>
            <a:endParaRPr lang="fr-FR" sz="1400" dirty="0">
              <a:latin typeface="Arial" panose="020B0604020202020204" pitchFamily="34" charset="0"/>
              <a:ea typeface="Calibri"/>
              <a:cs typeface="Arial" panose="020B0604020202020204" pitchFamily="34" charset="0"/>
            </a:endParaRPr>
          </a:p>
          <a:p>
            <a:pPr>
              <a:spcAft>
                <a:spcPts val="1000"/>
              </a:spcAft>
            </a:pPr>
            <a:r>
              <a:rPr lang="pt-BR" sz="1200" dirty="0">
                <a:solidFill>
                  <a:srgbClr val="1F497D"/>
                </a:solidFill>
                <a:latin typeface="Arial" panose="020B0604020202020204" pitchFamily="34" charset="0"/>
                <a:ea typeface="Calibri"/>
                <a:cs typeface="Arial" panose="020B0604020202020204" pitchFamily="34" charset="0"/>
              </a:rPr>
              <a:t>Toda publicidade anunciando preços inferiores é proibida fora dos locais de venda.</a:t>
            </a:r>
            <a:endParaRPr lang="fr-FR" sz="1200" dirty="0">
              <a:latin typeface="Arial" panose="020B0604020202020204" pitchFamily="34" charset="0"/>
              <a:ea typeface="Calibri"/>
              <a:cs typeface="Arial" panose="020B0604020202020204" pitchFamily="34" charset="0"/>
            </a:endParaRPr>
          </a:p>
        </p:txBody>
      </p:sp>
      <p:sp>
        <p:nvSpPr>
          <p:cNvPr id="5" name="ZoneTexte 4"/>
          <p:cNvSpPr txBox="1"/>
          <p:nvPr/>
        </p:nvSpPr>
        <p:spPr>
          <a:xfrm>
            <a:off x="791580" y="205830"/>
            <a:ext cx="7524836" cy="857671"/>
          </a:xfrm>
          <a:prstGeom prst="rect">
            <a:avLst/>
          </a:prstGeom>
          <a:noFill/>
        </p:spPr>
        <p:txBody>
          <a:bodyPr wrap="square" rtlCol="0">
            <a:spAutoFit/>
          </a:bodyPr>
          <a:lstStyle/>
          <a:p>
            <a:pPr algn="ctr">
              <a:lnSpc>
                <a:spcPct val="115000"/>
              </a:lnSpc>
              <a:spcAft>
                <a:spcPts val="1000"/>
              </a:spcAft>
            </a:pPr>
            <a:r>
              <a:rPr lang="pt-BR" sz="2200" dirty="0">
                <a:solidFill>
                  <a:srgbClr val="1F497D"/>
                </a:solidFill>
                <a:latin typeface="Arial" panose="020B0604020202020204" pitchFamily="34" charset="0"/>
                <a:ea typeface="Calibri"/>
                <a:cs typeface="Arial" panose="020B0604020202020204" pitchFamily="34" charset="0"/>
              </a:rPr>
              <a:t>Lei de 10 de agosto de 1981 referente ao preço do livro</a:t>
            </a:r>
            <a:endParaRPr lang="fr-FR" sz="2200" dirty="0">
              <a:latin typeface="Arial" panose="020B0604020202020204" pitchFamily="34" charset="0"/>
              <a:ea typeface="Calibri"/>
              <a:cs typeface="Arial" panose="020B0604020202020204" pitchFamily="34" charset="0"/>
            </a:endParaRPr>
          </a:p>
          <a:p>
            <a:pPr algn="ctr">
              <a:lnSpc>
                <a:spcPct val="115000"/>
              </a:lnSpc>
              <a:spcAft>
                <a:spcPts val="1000"/>
              </a:spcAft>
            </a:pPr>
            <a:r>
              <a:rPr lang="pt-BR" sz="1400" b="1" dirty="0">
                <a:solidFill>
                  <a:srgbClr val="1F497D"/>
                </a:solidFill>
                <a:latin typeface="Arial" panose="020B0604020202020204" pitchFamily="34" charset="0"/>
                <a:ea typeface="Calibri"/>
                <a:cs typeface="Arial" panose="020B0604020202020204" pitchFamily="34" charset="0"/>
              </a:rPr>
              <a:t>EXTRATOS</a:t>
            </a:r>
          </a:p>
        </p:txBody>
      </p:sp>
      <p:sp>
        <p:nvSpPr>
          <p:cNvPr id="6"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713344370"/>
      </p:ext>
    </p:extLst>
  </p:cSld>
  <p:clrMapOvr>
    <a:masterClrMapping/>
  </p:clrMapOvr>
  <mc:AlternateContent xmlns:mc="http://schemas.openxmlformats.org/markup-compatibility/2006" xmlns:p14="http://schemas.microsoft.com/office/powerpoint/2010/main">
    <mc:Choice Requires="p14">
      <p:transition spd="slow" p14:dur="1750">
        <p:wipe/>
      </p:transition>
    </mc:Choice>
    <mc:Fallback xmlns="">
      <p:transition spd="slow">
        <p:wip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Rectangle 2"/>
          <p:cNvSpPr/>
          <p:nvPr/>
        </p:nvSpPr>
        <p:spPr>
          <a:xfrm>
            <a:off x="1727684" y="1340768"/>
            <a:ext cx="5688632" cy="4881336"/>
          </a:xfrm>
          <a:prstGeom prst="rect">
            <a:avLst/>
          </a:prstGeom>
        </p:spPr>
        <p:txBody>
          <a:bodyPr wrap="square">
            <a:spAutoFit/>
          </a:bodyPr>
          <a:lstStyle/>
          <a:p>
            <a:pPr>
              <a:spcAft>
                <a:spcPts val="1000"/>
              </a:spcAft>
            </a:pPr>
            <a:r>
              <a:rPr lang="pt-BR" sz="1400" u="sng" dirty="0" smtClean="0">
                <a:solidFill>
                  <a:srgbClr val="1F497D"/>
                </a:solidFill>
                <a:latin typeface="Arial" panose="020B0604020202020204" pitchFamily="34" charset="0"/>
                <a:ea typeface="Calibri"/>
                <a:cs typeface="Arial" panose="020B0604020202020204" pitchFamily="34" charset="0"/>
              </a:rPr>
              <a:t>Artigo </a:t>
            </a:r>
            <a:r>
              <a:rPr lang="pt-BR" sz="1400" u="sng" dirty="0">
                <a:solidFill>
                  <a:srgbClr val="1F497D"/>
                </a:solidFill>
                <a:latin typeface="Arial" panose="020B0604020202020204" pitchFamily="34" charset="0"/>
                <a:ea typeface="Calibri"/>
                <a:cs typeface="Arial" panose="020B0604020202020204" pitchFamily="34" charset="0"/>
              </a:rPr>
              <a:t>1</a:t>
            </a:r>
            <a:endParaRPr lang="fr-FR" sz="1400" dirty="0">
              <a:latin typeface="Arial" panose="020B0604020202020204" pitchFamily="34" charset="0"/>
              <a:ea typeface="Calibri"/>
              <a:cs typeface="Arial" panose="020B0604020202020204" pitchFamily="34" charset="0"/>
            </a:endParaRPr>
          </a:p>
          <a:p>
            <a:pPr>
              <a:lnSpc>
                <a:spcPct val="150000"/>
              </a:lnSpc>
              <a:spcAft>
                <a:spcPts val="0"/>
              </a:spcAft>
            </a:pPr>
            <a:r>
              <a:rPr lang="pt-BR" sz="1200" dirty="0" smtClean="0">
                <a:solidFill>
                  <a:srgbClr val="1F497D"/>
                </a:solidFill>
                <a:latin typeface="Arial" panose="020B0604020202020204" pitchFamily="34" charset="0"/>
                <a:ea typeface="Calibri"/>
                <a:cs typeface="Arial" panose="020B0604020202020204" pitchFamily="34" charset="0"/>
              </a:rPr>
              <a:t>A </a:t>
            </a:r>
            <a:r>
              <a:rPr lang="pt-BR" sz="1200" dirty="0">
                <a:solidFill>
                  <a:srgbClr val="1F497D"/>
                </a:solidFill>
                <a:latin typeface="Arial" panose="020B0604020202020204" pitchFamily="34" charset="0"/>
                <a:ea typeface="Calibri"/>
                <a:cs typeface="Arial" panose="020B0604020202020204" pitchFamily="34" charset="0"/>
              </a:rPr>
              <a:t>presente lei sa aplica ao livro digital a partir do momento em que trata-se de uma obra criada por um ou vários autores e que ele é comercializado sob forma digital e publicado sob forma impressa; ou que ele é, pelo seu conteúdo e sua composição, suscetível de ser impresso, exceto os elementos acessórios próprios às edições digitais</a:t>
            </a:r>
            <a:r>
              <a:rPr lang="pt-BR" sz="1200" dirty="0" smtClean="0">
                <a:solidFill>
                  <a:srgbClr val="1F497D"/>
                </a:solidFill>
                <a:latin typeface="Arial" panose="020B0604020202020204" pitchFamily="34" charset="0"/>
                <a:ea typeface="Calibri"/>
                <a:cs typeface="Arial" panose="020B0604020202020204" pitchFamily="34" charset="0"/>
              </a:rPr>
              <a:t>.</a:t>
            </a:r>
            <a:endParaRPr lang="fr-FR" sz="1200" dirty="0">
              <a:latin typeface="Arial" panose="020B0604020202020204" pitchFamily="34" charset="0"/>
              <a:ea typeface="Calibri"/>
              <a:cs typeface="Arial" panose="020B0604020202020204" pitchFamily="34" charset="0"/>
            </a:endParaRPr>
          </a:p>
          <a:p>
            <a:pPr>
              <a:spcAft>
                <a:spcPts val="0"/>
              </a:spcAft>
            </a:pPr>
            <a:r>
              <a:rPr lang="pt-BR" sz="1200" dirty="0">
                <a:solidFill>
                  <a:srgbClr val="1F497D"/>
                </a:solidFill>
                <a:latin typeface="Arial" panose="020B0604020202020204" pitchFamily="34" charset="0"/>
                <a:ea typeface="Calibri"/>
                <a:cs typeface="Arial" panose="020B0604020202020204" pitchFamily="34" charset="0"/>
              </a:rPr>
              <a:t> </a:t>
            </a:r>
            <a:endParaRPr lang="fr-FR" sz="1200" dirty="0">
              <a:latin typeface="Arial" panose="020B0604020202020204" pitchFamily="34" charset="0"/>
              <a:ea typeface="Calibri"/>
              <a:cs typeface="Arial" panose="020B0604020202020204" pitchFamily="34" charset="0"/>
            </a:endParaRPr>
          </a:p>
          <a:p>
            <a:pPr>
              <a:lnSpc>
                <a:spcPct val="115000"/>
              </a:lnSpc>
              <a:spcAft>
                <a:spcPts val="1000"/>
              </a:spcAft>
            </a:pPr>
            <a:r>
              <a:rPr lang="pt-BR" sz="1400" u="sng" dirty="0">
                <a:solidFill>
                  <a:srgbClr val="1F497D"/>
                </a:solidFill>
                <a:latin typeface="Arial" panose="020B0604020202020204" pitchFamily="34" charset="0"/>
                <a:ea typeface="Calibri"/>
                <a:cs typeface="Arial" panose="020B0604020202020204" pitchFamily="34" charset="0"/>
              </a:rPr>
              <a:t>Artigo 2</a:t>
            </a:r>
            <a:endParaRPr lang="fr-FR" sz="1400" dirty="0">
              <a:latin typeface="Arial" panose="020B0604020202020204" pitchFamily="34" charset="0"/>
              <a:ea typeface="Calibri"/>
              <a:cs typeface="Arial" panose="020B0604020202020204" pitchFamily="34" charset="0"/>
            </a:endParaRPr>
          </a:p>
          <a:p>
            <a:pPr>
              <a:lnSpc>
                <a:spcPct val="150000"/>
              </a:lnSpc>
              <a:spcAft>
                <a:spcPts val="0"/>
              </a:spcAft>
            </a:pPr>
            <a:r>
              <a:rPr lang="pt-BR" sz="1200" dirty="0">
                <a:solidFill>
                  <a:srgbClr val="1F497D"/>
                </a:solidFill>
                <a:highlight>
                  <a:srgbClr val="00FF00"/>
                </a:highlight>
                <a:latin typeface="Arial" panose="020B0604020202020204" pitchFamily="34" charset="0"/>
                <a:ea typeface="Calibri"/>
                <a:cs typeface="Arial" panose="020B0604020202020204" pitchFamily="34" charset="0"/>
              </a:rPr>
              <a:t>Toda pessoa residente na França que edita um livro digital é obrigada a fixar um  preço de venda ao público</a:t>
            </a:r>
            <a:r>
              <a:rPr lang="pt-BR" sz="1200" dirty="0">
                <a:solidFill>
                  <a:srgbClr val="1F497D"/>
                </a:solidFill>
                <a:latin typeface="Arial" panose="020B0604020202020204" pitchFamily="34" charset="0"/>
                <a:ea typeface="Calibri"/>
                <a:cs typeface="Arial" panose="020B0604020202020204" pitchFamily="34" charset="0"/>
              </a:rPr>
              <a:t> para todo tipo de oferta de unidade ou em grupo.</a:t>
            </a:r>
            <a:endParaRPr lang="fr-FR" sz="1200" dirty="0">
              <a:latin typeface="Arial" panose="020B0604020202020204" pitchFamily="34" charset="0"/>
              <a:ea typeface="Calibri"/>
              <a:cs typeface="Arial" panose="020B0604020202020204" pitchFamily="34" charset="0"/>
            </a:endParaRPr>
          </a:p>
          <a:p>
            <a:pPr>
              <a:lnSpc>
                <a:spcPct val="150000"/>
              </a:lnSpc>
              <a:spcAft>
                <a:spcPts val="0"/>
              </a:spcAft>
            </a:pPr>
            <a:r>
              <a:rPr lang="pt-BR" sz="1200" dirty="0">
                <a:solidFill>
                  <a:srgbClr val="1F497D"/>
                </a:solidFill>
                <a:latin typeface="Arial" panose="020B0604020202020204" pitchFamily="34" charset="0"/>
                <a:ea typeface="Calibri"/>
                <a:cs typeface="Arial" panose="020B0604020202020204" pitchFamily="34" charset="0"/>
              </a:rPr>
              <a:t>Este preço pode diferenciar em função do conteúdo da oferta e de suas modalidades de acesso ou de uso</a:t>
            </a:r>
            <a:r>
              <a:rPr lang="pt-BR" sz="1200" dirty="0" smtClean="0">
                <a:solidFill>
                  <a:srgbClr val="1F497D"/>
                </a:solidFill>
                <a:latin typeface="Arial" panose="020B0604020202020204" pitchFamily="34" charset="0"/>
                <a:ea typeface="Calibri"/>
                <a:cs typeface="Arial" panose="020B0604020202020204" pitchFamily="34" charset="0"/>
              </a:rPr>
              <a:t>.</a:t>
            </a:r>
            <a:endParaRPr lang="fr-FR" sz="1200" dirty="0">
              <a:latin typeface="Arial" panose="020B0604020202020204" pitchFamily="34" charset="0"/>
              <a:ea typeface="Calibri"/>
              <a:cs typeface="Arial" panose="020B0604020202020204" pitchFamily="34" charset="0"/>
            </a:endParaRPr>
          </a:p>
          <a:p>
            <a:pPr>
              <a:spcAft>
                <a:spcPts val="0"/>
              </a:spcAft>
            </a:pPr>
            <a:endParaRPr lang="fr-FR" sz="1200" dirty="0">
              <a:latin typeface="Arial" panose="020B0604020202020204" pitchFamily="34" charset="0"/>
              <a:ea typeface="Calibri"/>
              <a:cs typeface="Arial" panose="020B0604020202020204" pitchFamily="34" charset="0"/>
            </a:endParaRPr>
          </a:p>
          <a:p>
            <a:pPr>
              <a:lnSpc>
                <a:spcPct val="115000"/>
              </a:lnSpc>
              <a:spcAft>
                <a:spcPts val="1000"/>
              </a:spcAft>
            </a:pPr>
            <a:r>
              <a:rPr lang="pt-BR" sz="1400" u="sng" dirty="0">
                <a:solidFill>
                  <a:srgbClr val="1F497D"/>
                </a:solidFill>
                <a:latin typeface="Arial" panose="020B0604020202020204" pitchFamily="34" charset="0"/>
                <a:ea typeface="Calibri"/>
                <a:cs typeface="Arial" panose="020B0604020202020204" pitchFamily="34" charset="0"/>
              </a:rPr>
              <a:t>Artigo 3</a:t>
            </a:r>
            <a:endParaRPr lang="fr-FR" sz="1400" dirty="0">
              <a:latin typeface="Arial" panose="020B0604020202020204" pitchFamily="34" charset="0"/>
              <a:ea typeface="Calibri"/>
              <a:cs typeface="Arial" panose="020B0604020202020204" pitchFamily="34" charset="0"/>
            </a:endParaRPr>
          </a:p>
          <a:p>
            <a:pPr>
              <a:lnSpc>
                <a:spcPct val="150000"/>
              </a:lnSpc>
              <a:spcAft>
                <a:spcPts val="1000"/>
              </a:spcAft>
            </a:pPr>
            <a:r>
              <a:rPr lang="pt-BR" sz="1200" dirty="0">
                <a:solidFill>
                  <a:srgbClr val="1F497D"/>
                </a:solidFill>
                <a:latin typeface="Arial" panose="020B0604020202020204" pitchFamily="34" charset="0"/>
                <a:ea typeface="Calibri"/>
                <a:cs typeface="Arial" panose="020B0604020202020204" pitchFamily="34" charset="0"/>
              </a:rPr>
              <a:t>O preço de venda, fixado em condições determinadas no artigo 2, se impõe  às pessoas que propõem ofertas de </a:t>
            </a:r>
            <a:r>
              <a:rPr lang="pt-BR" sz="1200" dirty="0">
                <a:solidFill>
                  <a:srgbClr val="1F497D"/>
                </a:solidFill>
                <a:highlight>
                  <a:srgbClr val="00FF00"/>
                </a:highlight>
                <a:latin typeface="Arial" panose="020B0604020202020204" pitchFamily="34" charset="0"/>
                <a:ea typeface="Calibri"/>
                <a:cs typeface="Arial" panose="020B0604020202020204" pitchFamily="34" charset="0"/>
              </a:rPr>
              <a:t>livros digitais aos compradores situados na </a:t>
            </a:r>
            <a:r>
              <a:rPr lang="pt-BR" sz="1200" dirty="0" smtClean="0">
                <a:solidFill>
                  <a:srgbClr val="1F497D"/>
                </a:solidFill>
                <a:highlight>
                  <a:srgbClr val="00FF00"/>
                </a:highlight>
                <a:latin typeface="Arial" panose="020B0604020202020204" pitchFamily="34" charset="0"/>
                <a:ea typeface="Calibri"/>
                <a:cs typeface="Arial" panose="020B0604020202020204" pitchFamily="34" charset="0"/>
              </a:rPr>
              <a:t>França.</a:t>
            </a:r>
            <a:r>
              <a:rPr lang="pt-BR" sz="1200" dirty="0" smtClean="0">
                <a:solidFill>
                  <a:srgbClr val="1F497D"/>
                </a:solidFill>
                <a:latin typeface="Arial" panose="020B0604020202020204" pitchFamily="34" charset="0"/>
                <a:ea typeface="Calibri"/>
                <a:cs typeface="Arial" panose="020B0604020202020204" pitchFamily="34" charset="0"/>
              </a:rPr>
              <a:t> </a:t>
            </a:r>
            <a:endParaRPr lang="fr-FR" sz="1100" dirty="0">
              <a:latin typeface="Arial" panose="020B0604020202020204" pitchFamily="34" charset="0"/>
              <a:ea typeface="Calibri"/>
              <a:cs typeface="Arial" panose="020B0604020202020204" pitchFamily="34" charset="0"/>
            </a:endParaRPr>
          </a:p>
        </p:txBody>
      </p:sp>
      <p:sp>
        <p:nvSpPr>
          <p:cNvPr id="5" name="ZoneTexte 4"/>
          <p:cNvSpPr txBox="1"/>
          <p:nvPr/>
        </p:nvSpPr>
        <p:spPr>
          <a:xfrm>
            <a:off x="674567" y="404664"/>
            <a:ext cx="7794866" cy="481670"/>
          </a:xfrm>
          <a:prstGeom prst="rect">
            <a:avLst/>
          </a:prstGeom>
          <a:noFill/>
        </p:spPr>
        <p:txBody>
          <a:bodyPr wrap="square" rtlCol="0">
            <a:spAutoFit/>
          </a:bodyPr>
          <a:lstStyle/>
          <a:p>
            <a:pPr algn="ctr">
              <a:lnSpc>
                <a:spcPct val="115000"/>
              </a:lnSpc>
              <a:spcAft>
                <a:spcPts val="1000"/>
              </a:spcAft>
            </a:pPr>
            <a:r>
              <a:rPr lang="pt-BR" sz="2200" dirty="0">
                <a:solidFill>
                  <a:srgbClr val="1F497D"/>
                </a:solidFill>
                <a:latin typeface="Arial" panose="020B0604020202020204" pitchFamily="34" charset="0"/>
                <a:ea typeface="Calibri"/>
                <a:cs typeface="Arial" panose="020B0604020202020204" pitchFamily="34" charset="0"/>
              </a:rPr>
              <a:t>Lei de 26 de maio de 2011 referente ao preço do livro digital</a:t>
            </a:r>
          </a:p>
        </p:txBody>
      </p:sp>
      <p:sp>
        <p:nvSpPr>
          <p:cNvPr id="6"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3774214366"/>
      </p:ext>
    </p:extLst>
  </p:cSld>
  <p:clrMapOvr>
    <a:masterClrMapping/>
  </p:clrMapOvr>
  <mc:AlternateContent xmlns:mc="http://schemas.openxmlformats.org/markup-compatibility/2006" xmlns:p14="http://schemas.microsoft.com/office/powerpoint/2010/main">
    <mc:Choice Requires="p14">
      <p:transition spd="slow" p14:dur="1750">
        <p:wipe/>
      </p:transition>
    </mc:Choice>
    <mc:Fallback xmlns="">
      <p:transition spd="slow">
        <p:wip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Rectangle 2"/>
          <p:cNvSpPr/>
          <p:nvPr/>
        </p:nvSpPr>
        <p:spPr>
          <a:xfrm>
            <a:off x="2411760" y="1988838"/>
            <a:ext cx="4536504" cy="3821559"/>
          </a:xfrm>
          <a:prstGeom prst="rect">
            <a:avLst/>
          </a:prstGeom>
        </p:spPr>
        <p:txBody>
          <a:bodyPr wrap="square">
            <a:spAutoFit/>
          </a:bodyPr>
          <a:lstStyle/>
          <a:p>
            <a:pPr>
              <a:lnSpc>
                <a:spcPct val="150000"/>
              </a:lnSpc>
              <a:spcAft>
                <a:spcPts val="1000"/>
              </a:spcAft>
            </a:pPr>
            <a:r>
              <a:rPr lang="pt-BR" sz="1600" u="sng" dirty="0" smtClean="0">
                <a:solidFill>
                  <a:srgbClr val="1F497D"/>
                </a:solidFill>
                <a:latin typeface="Arial" panose="020B0604020202020204" pitchFamily="34" charset="0"/>
                <a:ea typeface="Calibri"/>
                <a:cs typeface="Arial" panose="020B0604020202020204" pitchFamily="34" charset="0"/>
              </a:rPr>
              <a:t>Artigo 1</a:t>
            </a:r>
            <a:endParaRPr lang="fr-FR" sz="1600" dirty="0">
              <a:latin typeface="Arial" panose="020B0604020202020204" pitchFamily="34" charset="0"/>
              <a:ea typeface="Calibri"/>
              <a:cs typeface="Arial" panose="020B0604020202020204" pitchFamily="34" charset="0"/>
            </a:endParaRPr>
          </a:p>
          <a:p>
            <a:pPr>
              <a:lnSpc>
                <a:spcPct val="150000"/>
              </a:lnSpc>
              <a:spcAft>
                <a:spcPts val="1000"/>
              </a:spcAft>
            </a:pPr>
            <a:r>
              <a:rPr lang="pt-BR" sz="1400" dirty="0">
                <a:solidFill>
                  <a:srgbClr val="1F497D"/>
                </a:solidFill>
                <a:latin typeface="Arial" panose="020B0604020202020204" pitchFamily="34" charset="0"/>
                <a:ea typeface="Calibri"/>
                <a:cs typeface="Arial" panose="020B0604020202020204" pitchFamily="34" charset="0"/>
              </a:rPr>
              <a:t>Os </a:t>
            </a:r>
            <a:r>
              <a:rPr lang="pt-BR" sz="1400" dirty="0">
                <a:solidFill>
                  <a:srgbClr val="1F497D"/>
                </a:solidFill>
                <a:highlight>
                  <a:srgbClr val="00FF00"/>
                </a:highlight>
                <a:latin typeface="Arial" panose="020B0604020202020204" pitchFamily="34" charset="0"/>
                <a:ea typeface="Calibri"/>
                <a:cs typeface="Arial" panose="020B0604020202020204" pitchFamily="34" charset="0"/>
              </a:rPr>
              <a:t>elementos acessórios próprios à edição digital compreedem</a:t>
            </a:r>
            <a:r>
              <a:rPr lang="pt-BR" sz="1400" dirty="0">
                <a:solidFill>
                  <a:srgbClr val="1F497D"/>
                </a:solidFill>
                <a:latin typeface="Arial" panose="020B0604020202020204" pitchFamily="34" charset="0"/>
                <a:ea typeface="Calibri"/>
                <a:cs typeface="Arial" panose="020B0604020202020204" pitchFamily="34" charset="0"/>
              </a:rPr>
              <a:t> variações tipográficas e de composição, modalidades de acesso às ilustrações e ao texto tais que o serviço de busca associados, as modalidades de rolagem ou de folheação dos elementos contidos, bem como as inserções de textos ou de dados relevando gêneros diferentes, sobretudo sons, músicas, imagens animadas ou fixas, limitadas em número e em importância, complementares do livro e destinados à facilitar sua compreensão.</a:t>
            </a:r>
            <a:endParaRPr lang="fr-FR" sz="1400" dirty="0">
              <a:latin typeface="Arial" panose="020B0604020202020204" pitchFamily="34" charset="0"/>
              <a:ea typeface="Calibri"/>
              <a:cs typeface="Arial" panose="020B0604020202020204" pitchFamily="34" charset="0"/>
            </a:endParaRPr>
          </a:p>
        </p:txBody>
      </p:sp>
      <p:sp>
        <p:nvSpPr>
          <p:cNvPr id="5" name="ZoneTexte 4"/>
          <p:cNvSpPr txBox="1"/>
          <p:nvPr/>
        </p:nvSpPr>
        <p:spPr>
          <a:xfrm>
            <a:off x="1904306" y="548680"/>
            <a:ext cx="5832648" cy="774571"/>
          </a:xfrm>
          <a:prstGeom prst="rect">
            <a:avLst/>
          </a:prstGeom>
          <a:noFill/>
        </p:spPr>
        <p:txBody>
          <a:bodyPr wrap="square" rtlCol="0">
            <a:spAutoFit/>
          </a:bodyPr>
          <a:lstStyle/>
          <a:p>
            <a:pPr algn="ctr">
              <a:spcAft>
                <a:spcPts val="1000"/>
              </a:spcAft>
            </a:pPr>
            <a:r>
              <a:rPr lang="pt-BR" sz="2200" dirty="0">
                <a:solidFill>
                  <a:srgbClr val="1F497D"/>
                </a:solidFill>
                <a:latin typeface="Arial" panose="020B0604020202020204" pitchFamily="34" charset="0"/>
                <a:ea typeface="Calibri"/>
                <a:cs typeface="Arial" panose="020B0604020202020204" pitchFamily="34" charset="0"/>
              </a:rPr>
              <a:t>Decreto de 10 de novembro de 2011</a:t>
            </a:r>
            <a:endParaRPr lang="fr-FR" sz="2200" dirty="0">
              <a:latin typeface="Arial" panose="020B0604020202020204" pitchFamily="34" charset="0"/>
              <a:ea typeface="Calibri"/>
              <a:cs typeface="Arial" panose="020B0604020202020204" pitchFamily="34" charset="0"/>
            </a:endParaRPr>
          </a:p>
          <a:p>
            <a:pPr algn="ctr">
              <a:spcAft>
                <a:spcPts val="1000"/>
              </a:spcAft>
            </a:pPr>
            <a:r>
              <a:rPr lang="pt-BR" sz="1400" b="1" dirty="0">
                <a:solidFill>
                  <a:srgbClr val="1F497D"/>
                </a:solidFill>
                <a:latin typeface="Arial" panose="020B0604020202020204" pitchFamily="34" charset="0"/>
                <a:ea typeface="Calibri"/>
                <a:cs typeface="Arial" panose="020B0604020202020204" pitchFamily="34" charset="0"/>
              </a:rPr>
              <a:t>RELATIVO AO PREÇO DO LIVRO DIGITAL</a:t>
            </a:r>
            <a:endParaRPr lang="fr-FR" sz="1400" b="1" dirty="0">
              <a:latin typeface="Arial" panose="020B0604020202020204" pitchFamily="34" charset="0"/>
              <a:ea typeface="Calibri"/>
              <a:cs typeface="Arial" panose="020B0604020202020204" pitchFamily="34" charset="0"/>
            </a:endParaRPr>
          </a:p>
        </p:txBody>
      </p:sp>
      <p:sp>
        <p:nvSpPr>
          <p:cNvPr id="7" name="Espace réservé du pied de page 5"/>
          <p:cNvSpPr>
            <a:spLocks noGrp="1"/>
          </p:cNvSpPr>
          <p:nvPr>
            <p:ph type="ftr" sz="quarter" idx="11"/>
          </p:nvPr>
        </p:nvSpPr>
        <p:spPr>
          <a:xfrm>
            <a:off x="179512" y="6492875"/>
            <a:ext cx="1224136" cy="365125"/>
          </a:xfrm>
        </p:spPr>
        <p:txBody>
          <a:bodyPr/>
          <a:lstStyle/>
          <a:p>
            <a:pPr algn="l"/>
            <a:r>
              <a:rPr lang="fr-FR" sz="1000" dirty="0" smtClean="0"/>
              <a:t>BIEF/JGB – 06.2015</a:t>
            </a:r>
            <a:endParaRPr lang="fr-FR" sz="1000" dirty="0"/>
          </a:p>
        </p:txBody>
      </p:sp>
    </p:spTree>
    <p:extLst>
      <p:ext uri="{BB962C8B-B14F-4D97-AF65-F5344CB8AC3E}">
        <p14:creationId xmlns:p14="http://schemas.microsoft.com/office/powerpoint/2010/main" val="2702303247"/>
      </p:ext>
    </p:extLst>
  </p:cSld>
  <p:clrMapOvr>
    <a:masterClrMapping/>
  </p:clrMapOvr>
  <mc:AlternateContent xmlns:mc="http://schemas.openxmlformats.org/markup-compatibility/2006" xmlns:p14="http://schemas.microsoft.com/office/powerpoint/2010/main">
    <mc:Choice Requires="p14">
      <p:transition spd="slow" p14:dur="1750">
        <p:wipe/>
      </p:transition>
    </mc:Choice>
    <mc:Fallback xmlns="">
      <p:transition spd="slow">
        <p:wip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2319</TotalTime>
  <Words>1263</Words>
  <Application>Microsoft Office PowerPoint</Application>
  <PresentationFormat>Affichage à l'écran (4:3)</PresentationFormat>
  <Paragraphs>631</Paragraphs>
  <Slides>11</Slides>
  <Notes>5</Notes>
  <HiddenSlides>0</HiddenSlides>
  <MMClips>0</MMClips>
  <ScaleCrop>false</ScaleCrop>
  <HeadingPairs>
    <vt:vector size="4" baseType="variant">
      <vt:variant>
        <vt:lpstr>Thème</vt:lpstr>
      </vt:variant>
      <vt:variant>
        <vt:i4>1</vt:i4>
      </vt:variant>
      <vt:variant>
        <vt:lpstr>Titres des diapositives</vt:lpstr>
      </vt:variant>
      <vt:variant>
        <vt:i4>11</vt:i4>
      </vt:variant>
    </vt:vector>
  </HeadingPairs>
  <TitlesOfParts>
    <vt:vector size="12" baseType="lpstr">
      <vt:lpstr>Thème Office</vt:lpstr>
      <vt:lpstr> Senado federal   </vt:lpstr>
      <vt:lpstr>Présentation PowerPoint</vt:lpstr>
      <vt:lpstr>Présentation PowerPoint</vt:lpstr>
      <vt:lpstr>Exemplares de Livros Vendidos (em milhares de exemplares)</vt:lpstr>
      <vt:lpstr>Présentation PowerPoint</vt:lpstr>
      <vt:lpstr>Produção em Número de Títulos</vt:lpstr>
      <vt:lpstr>2014 : Divisão por categoria editorial (%)</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catherine Stamatiou</dc:creator>
  <cp:lastModifiedBy>catherine Stamatiou</cp:lastModifiedBy>
  <cp:revision>227</cp:revision>
  <cp:lastPrinted>2015-06-15T13:29:03Z</cp:lastPrinted>
  <dcterms:created xsi:type="dcterms:W3CDTF">2014-10-29T10:43:05Z</dcterms:created>
  <dcterms:modified xsi:type="dcterms:W3CDTF">2015-06-29T13:33:19Z</dcterms:modified>
</cp:coreProperties>
</file>