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67" r:id="rId2"/>
    <p:sldId id="256" r:id="rId3"/>
    <p:sldId id="257" r:id="rId4"/>
    <p:sldId id="258" r:id="rId5"/>
    <p:sldId id="259" r:id="rId6"/>
    <p:sldId id="260" r:id="rId7"/>
    <p:sldId id="266" r:id="rId8"/>
    <p:sldId id="275" r:id="rId9"/>
    <p:sldId id="261" r:id="rId10"/>
    <p:sldId id="268" r:id="rId11"/>
    <p:sldId id="271" r:id="rId12"/>
    <p:sldId id="272" r:id="rId13"/>
    <p:sldId id="270" r:id="rId14"/>
    <p:sldId id="276" r:id="rId15"/>
    <p:sldId id="273" r:id="rId16"/>
    <p:sldId id="263" r:id="rId17"/>
    <p:sldId id="264" r:id="rId18"/>
    <p:sldId id="262" r:id="rId19"/>
    <p:sldId id="274" r:id="rId20"/>
    <p:sldId id="265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0C9B7C9-FA83-4A10-BF4C-F12A3317B1A1}">
          <p14:sldIdLst>
            <p14:sldId id="267"/>
            <p14:sldId id="256"/>
          </p14:sldIdLst>
        </p14:section>
        <p14:section name="Seção sem Título" id="{42458043-C089-4B94-B48D-62987F617D53}">
          <p14:sldIdLst>
            <p14:sldId id="257"/>
            <p14:sldId id="258"/>
            <p14:sldId id="259"/>
            <p14:sldId id="260"/>
            <p14:sldId id="266"/>
            <p14:sldId id="275"/>
            <p14:sldId id="261"/>
            <p14:sldId id="268"/>
            <p14:sldId id="271"/>
            <p14:sldId id="272"/>
            <p14:sldId id="270"/>
            <p14:sldId id="276"/>
            <p14:sldId id="273"/>
            <p14:sldId id="263"/>
            <p14:sldId id="264"/>
            <p14:sldId id="262"/>
            <p14:sldId id="274"/>
            <p14:sldId id="265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eu%20Drive\1VD_g\TXT_g\PESS_g\Sociedades\SBPC-AL\UFAL_2021_11-Senado\Dados_C-T\Tabelas%20Comparativas%20PLOA%202022%20Atualizado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Comparativo 20 anos </a:t>
            </a:r>
          </a:p>
          <a:p>
            <a:pPr>
              <a:defRPr/>
            </a:pPr>
            <a:r>
              <a:rPr lang="pt-BR"/>
              <a:t>LOA MCTI </a:t>
            </a:r>
          </a:p>
          <a:p>
            <a:pPr>
              <a:defRPr/>
            </a:pPr>
            <a:r>
              <a:rPr lang="pt-BR"/>
              <a:t>Atualizada a valores correntes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'Tabelas Gerais'!$B$34</c:f>
              <c:strCache>
                <c:ptCount val="1"/>
                <c:pt idx="0">
                  <c:v>LOA</c:v>
                </c:pt>
              </c:strCache>
            </c:strRef>
          </c:tx>
          <c:spPr>
            <a:solidFill>
              <a:srgbClr val="00A2A4"/>
            </a:solidFill>
            <a:ln>
              <a:noFill/>
            </a:ln>
            <a:effectLst/>
          </c:spPr>
          <c:invertIfNegative val="0"/>
          <c:cat>
            <c:strRef>
              <c:f>'Tabelas Gerais'!$C$33:$W$33</c:f>
              <c:strCach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2022*</c:v>
                </c:pt>
              </c:strCache>
            </c:strRef>
          </c:cat>
          <c:val>
            <c:numRef>
              <c:f>'Tabelas Gerais'!$C$34:$W$34</c:f>
              <c:numCache>
                <c:formatCode>#,##0</c:formatCode>
                <c:ptCount val="21"/>
                <c:pt idx="0">
                  <c:v>7785126450.71</c:v>
                </c:pt>
                <c:pt idx="1">
                  <c:v>9449539183.8799992</c:v>
                </c:pt>
                <c:pt idx="2">
                  <c:v>8878746743.5599995</c:v>
                </c:pt>
                <c:pt idx="3">
                  <c:v>11117272122.549999</c:v>
                </c:pt>
                <c:pt idx="4">
                  <c:v>10652904939.299999</c:v>
                </c:pt>
                <c:pt idx="5">
                  <c:v>10538174905.200001</c:v>
                </c:pt>
                <c:pt idx="6">
                  <c:v>11405402606.540001</c:v>
                </c:pt>
                <c:pt idx="7">
                  <c:v>10850846546.299999</c:v>
                </c:pt>
                <c:pt idx="8">
                  <c:v>13391233626.219999</c:v>
                </c:pt>
                <c:pt idx="9">
                  <c:v>12018764865.870001</c:v>
                </c:pt>
                <c:pt idx="10">
                  <c:v>12946420674.23</c:v>
                </c:pt>
                <c:pt idx="11">
                  <c:v>13321202751.030001</c:v>
                </c:pt>
                <c:pt idx="12">
                  <c:v>12800165307.639999</c:v>
                </c:pt>
                <c:pt idx="13">
                  <c:v>12576813749.219999</c:v>
                </c:pt>
                <c:pt idx="14">
                  <c:v>10115936811.530001</c:v>
                </c:pt>
                <c:pt idx="15">
                  <c:v>17420243970.16</c:v>
                </c:pt>
                <c:pt idx="16">
                  <c:v>13796282296.49</c:v>
                </c:pt>
                <c:pt idx="17">
                  <c:v>15721053555.879999</c:v>
                </c:pt>
                <c:pt idx="18">
                  <c:v>13044148198.799999</c:v>
                </c:pt>
                <c:pt idx="19">
                  <c:v>10889007350.51</c:v>
                </c:pt>
                <c:pt idx="20">
                  <c:v>9929859964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71-4588-AE1A-FCF9C8CDD449}"/>
            </c:ext>
          </c:extLst>
        </c:ser>
        <c:ser>
          <c:idx val="1"/>
          <c:order val="1"/>
          <c:tx>
            <c:v>Reserva de Contingência</c:v>
          </c:tx>
          <c:spPr>
            <a:solidFill>
              <a:srgbClr val="D7345D"/>
            </a:solidFill>
            <a:ln>
              <a:solidFill>
                <a:srgbClr val="D7345D"/>
              </a:solidFill>
            </a:ln>
            <a:effectLst/>
          </c:spPr>
          <c:invertIfNegative val="0"/>
          <c:cat>
            <c:strRef>
              <c:f>'Tabelas Gerais'!$C$33:$W$33</c:f>
              <c:strCach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2022*</c:v>
                </c:pt>
              </c:strCache>
            </c:strRef>
          </c:cat>
          <c:val>
            <c:numRef>
              <c:f>'Tabelas Gerais'!$C$35:$W$35</c:f>
              <c:numCache>
                <c:formatCode>#,##0</c:formatCode>
                <c:ptCount val="21"/>
                <c:pt idx="0" formatCode="General">
                  <c:v>0</c:v>
                </c:pt>
                <c:pt idx="1">
                  <c:v>1846446551.8299999</c:v>
                </c:pt>
                <c:pt idx="2">
                  <c:v>2137967361.22</c:v>
                </c:pt>
                <c:pt idx="3">
                  <c:v>2207418536.79</c:v>
                </c:pt>
                <c:pt idx="4">
                  <c:v>2722630734.8800001</c:v>
                </c:pt>
                <c:pt idx="5">
                  <c:v>1427826413.4400001</c:v>
                </c:pt>
                <c:pt idx="6">
                  <c:v>2077799809.7</c:v>
                </c:pt>
                <c:pt idx="7">
                  <c:v>1633006190.1800001</c:v>
                </c:pt>
                <c:pt idx="8" formatCode="General">
                  <c:v>0</c:v>
                </c:pt>
                <c:pt idx="9">
                  <c:v>1122552083.6900001</c:v>
                </c:pt>
                <c:pt idx="10" formatCode="General">
                  <c:v>0</c:v>
                </c:pt>
                <c:pt idx="11">
                  <c:v>25277690.359999999</c:v>
                </c:pt>
                <c:pt idx="12">
                  <c:v>39008364.32</c:v>
                </c:pt>
                <c:pt idx="13" formatCode="General">
                  <c:v>0</c:v>
                </c:pt>
                <c:pt idx="14">
                  <c:v>2175566838.9699998</c:v>
                </c:pt>
                <c:pt idx="15">
                  <c:v>6209599753.2200003</c:v>
                </c:pt>
                <c:pt idx="16">
                  <c:v>4279579185.6399999</c:v>
                </c:pt>
                <c:pt idx="17">
                  <c:v>5492643787.2299995</c:v>
                </c:pt>
                <c:pt idx="18">
                  <c:v>5676907528.6599998</c:v>
                </c:pt>
                <c:pt idx="19">
                  <c:v>5431711286.3299999</c:v>
                </c:pt>
                <c:pt idx="20">
                  <c:v>151061597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71-4588-AE1A-FCF9C8CDD449}"/>
            </c:ext>
          </c:extLst>
        </c:ser>
        <c:ser>
          <c:idx val="2"/>
          <c:order val="2"/>
          <c:tx>
            <c:v>Comunicações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f>'Tabelas Gerais'!$C$33:$W$33</c:f>
              <c:strCach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2022*</c:v>
                </c:pt>
              </c:strCache>
            </c:strRef>
          </c:cat>
          <c:val>
            <c:numRef>
              <c:f>'Tabelas Gerais'!$C$36:$W$36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 formatCode="#,##0">
                  <c:v>1005481179.1</c:v>
                </c:pt>
                <c:pt idx="15" formatCode="#,##0">
                  <c:v>752380088.37</c:v>
                </c:pt>
                <c:pt idx="16" formatCode="#,##0">
                  <c:v>788405985.20000005</c:v>
                </c:pt>
                <c:pt idx="17" formatCode="#,##0">
                  <c:v>792635031.01999998</c:v>
                </c:pt>
                <c:pt idx="18" formatCode="#,##0">
                  <c:v>1298785112.98</c:v>
                </c:pt>
                <c:pt idx="19" formatCode="#,##0">
                  <c:v>2674179827.1999998</c:v>
                </c:pt>
                <c:pt idx="2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71-4588-AE1A-FCF9C8CDD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37192816"/>
        <c:axId val="-2037195536"/>
      </c:barChart>
      <c:lineChart>
        <c:grouping val="standard"/>
        <c:varyColors val="0"/>
        <c:ser>
          <c:idx val="3"/>
          <c:order val="3"/>
          <c:tx>
            <c:v>Total, após exclusões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'Tabelas Gerais'!$C$33:$W$33</c:f>
              <c:strCach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2022*</c:v>
                </c:pt>
              </c:strCache>
            </c:strRef>
          </c:cat>
          <c:val>
            <c:numRef>
              <c:f>'Tabelas Gerais'!$C$37:$W$37</c:f>
              <c:numCache>
                <c:formatCode>#,##0;[Red]#,##0</c:formatCode>
                <c:ptCount val="21"/>
                <c:pt idx="0" formatCode="#,##0">
                  <c:v>7785126451</c:v>
                </c:pt>
                <c:pt idx="1">
                  <c:v>7603092632</c:v>
                </c:pt>
                <c:pt idx="2">
                  <c:v>6740779383</c:v>
                </c:pt>
                <c:pt idx="3">
                  <c:v>8909853586</c:v>
                </c:pt>
                <c:pt idx="4">
                  <c:v>7930274204</c:v>
                </c:pt>
                <c:pt idx="5">
                  <c:v>9110348492</c:v>
                </c:pt>
                <c:pt idx="6">
                  <c:v>9327602797</c:v>
                </c:pt>
                <c:pt idx="7">
                  <c:v>9217840356</c:v>
                </c:pt>
                <c:pt idx="8" formatCode="#,##0">
                  <c:v>13391233626.219999</c:v>
                </c:pt>
                <c:pt idx="9">
                  <c:v>10896212782</c:v>
                </c:pt>
                <c:pt idx="10" formatCode="#,##0">
                  <c:v>12946420674</c:v>
                </c:pt>
                <c:pt idx="11">
                  <c:v>13295925061</c:v>
                </c:pt>
                <c:pt idx="12">
                  <c:v>12761156944</c:v>
                </c:pt>
                <c:pt idx="13" formatCode="#,##0">
                  <c:v>12576813749</c:v>
                </c:pt>
                <c:pt idx="14">
                  <c:v>6934888794</c:v>
                </c:pt>
                <c:pt idx="15">
                  <c:v>10458264129</c:v>
                </c:pt>
                <c:pt idx="16">
                  <c:v>8728297125</c:v>
                </c:pt>
                <c:pt idx="17">
                  <c:v>9435774738</c:v>
                </c:pt>
                <c:pt idx="18">
                  <c:v>6068455557</c:v>
                </c:pt>
                <c:pt idx="19">
                  <c:v>2783116238</c:v>
                </c:pt>
                <c:pt idx="20">
                  <c:v>9778798367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671-4588-AE1A-FCF9C8CDD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7192816"/>
        <c:axId val="-2037195536"/>
      </c:lineChart>
      <c:catAx>
        <c:axId val="-203719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37195536"/>
        <c:crosses val="autoZero"/>
        <c:auto val="1"/>
        <c:lblAlgn val="ctr"/>
        <c:lblOffset val="100"/>
        <c:noMultiLvlLbl val="0"/>
      </c:catAx>
      <c:valAx>
        <c:axId val="-203719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3719281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0.93515</cdr:x>
      <cdr:y>0.9515</cdr:y>
    </cdr:from>
    <cdr:to>
      <cdr:x>1</cdr:x>
      <cdr:y>0.98457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xmlns="" id="{69907062-AF8C-8145-85DE-3FA9254AC81B}"/>
            </a:ext>
          </a:extLst>
        </cdr:cNvPr>
        <cdr:cNvSpPr txBox="1"/>
      </cdr:nvSpPr>
      <cdr:spPr>
        <a:xfrm xmlns:a="http://schemas.openxmlformats.org/drawingml/2006/main">
          <a:off x="8546043" y="4567767"/>
          <a:ext cx="592666" cy="158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800"/>
            <a:t>*</a:t>
          </a:r>
          <a:r>
            <a:rPr lang="pt-BR" sz="800" baseline="0"/>
            <a:t> Previsto</a:t>
          </a:r>
          <a:endParaRPr lang="pt-BR" sz="800"/>
        </a:p>
      </cdr:txBody>
    </cdr:sp>
  </cdr:relSizeAnchor>
  <cdr:relSizeAnchor xmlns:cdr="http://schemas.openxmlformats.org/drawingml/2006/chartDrawing">
    <cdr:from>
      <cdr:x>0.06452</cdr:x>
      <cdr:y>0.01997</cdr:y>
    </cdr:from>
    <cdr:to>
      <cdr:x>0.13456</cdr:x>
      <cdr:y>0.15191</cdr:y>
    </cdr:to>
    <cdr:pic>
      <cdr:nvPicPr>
        <cdr:cNvPr id="3" name="Imagem 2">
          <a:extLst xmlns:a="http://schemas.openxmlformats.org/drawingml/2006/main">
            <a:ext uri="{FF2B5EF4-FFF2-40B4-BE49-F238E27FC236}">
              <a16:creationId xmlns:a16="http://schemas.microsoft.com/office/drawing/2014/main" xmlns="" id="{C05805ED-CFBB-304A-950F-686C88ECDA9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70686" y="121360"/>
          <a:ext cx="836622" cy="80186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0.96011</cdr:y>
    </cdr:from>
    <cdr:to>
      <cdr:x>0.09182</cdr:x>
      <cdr:y>0.9829</cdr:y>
    </cdr:to>
    <cdr:sp macro="" textlink="">
      <cdr:nvSpPr>
        <cdr:cNvPr id="4" name="CaixaDeTexto 1">
          <a:extLst xmlns:a="http://schemas.openxmlformats.org/drawingml/2006/main">
            <a:ext uri="{FF2B5EF4-FFF2-40B4-BE49-F238E27FC236}">
              <a16:creationId xmlns:a16="http://schemas.microsoft.com/office/drawing/2014/main" xmlns="" id="{CE83D6FD-C903-9D4A-8D47-99D3E98F24ED}"/>
            </a:ext>
          </a:extLst>
        </cdr:cNvPr>
        <cdr:cNvSpPr txBox="1"/>
      </cdr:nvSpPr>
      <cdr:spPr>
        <a:xfrm xmlns:a="http://schemas.openxmlformats.org/drawingml/2006/main">
          <a:off x="0" y="5835072"/>
          <a:ext cx="1096818" cy="138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800"/>
            <a:t>Fonte: SIOP e BCB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0E514-374D-434C-B821-34554D86518D}" type="datetimeFigureOut">
              <a:rPr lang="pt-BR" smtClean="0"/>
              <a:t>11/11/2021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011D7-3712-4BC1-9FEE-1F7FFC7D19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194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99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1173" y="6366861"/>
            <a:ext cx="570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7E5AF-D7DF-4741-B9E0-AD8229E76F36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DB9A01C-91E2-4118-8577-D911CD3D7944}"/>
              </a:ext>
            </a:extLst>
          </p:cNvPr>
          <p:cNvSpPr txBox="1"/>
          <p:nvPr userDrawn="1"/>
        </p:nvSpPr>
        <p:spPr>
          <a:xfrm>
            <a:off x="2906110" y="214727"/>
            <a:ext cx="6379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Comissão de Ciência e Tecnologia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Senado Federal</a:t>
            </a: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xmlns="" id="{3B49CF39-24CD-4716-8904-40A5BB057C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66" y="214727"/>
            <a:ext cx="1025494" cy="1030891"/>
          </a:xfrm>
          <a:prstGeom prst="rect">
            <a:avLst/>
          </a:prstGeom>
        </p:spPr>
      </p:pic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xmlns="" id="{3AF5C00F-F40D-4ED7-912F-CE16CD74BC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4" y="249111"/>
            <a:ext cx="854475" cy="85447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D962F021-9823-4D71-80D2-257EC24196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5889" y="584059"/>
            <a:ext cx="1355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42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capes.capes.gov.br/geocape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inep.gov.br/transparencia-finep/projetos-contratados-e-valores-liberados" TargetMode="External"/><Relationship Id="rId4" Type="http://schemas.openxmlformats.org/officeDocument/2006/relationships/hyperlink" Target="http://dadosabertos.cnpq.br/pt_BR/organization/cnpq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capes.capes.gov.br/geocapes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inep.gov.br/transparencia-finep/projetos-contratados-e-valores-liberados" TargetMode="External"/><Relationship Id="rId4" Type="http://schemas.openxmlformats.org/officeDocument/2006/relationships/hyperlink" Target="http://dadosabertos.cnpq.br/pt_BR/organization/cnp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capes.capes.gov.br/geocapes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inep.gov.br/transparencia-finep/projetos-contratados-e-valores-liberados" TargetMode="External"/><Relationship Id="rId4" Type="http://schemas.openxmlformats.org/officeDocument/2006/relationships/hyperlink" Target="http://dadosabertos.cnpq.br/pt_BR/organization/cnpq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capes.capes.gov.br/geocapes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inep.gov.br/transparencia-finep/projetos-contratados-e-valores-liberados" TargetMode="External"/><Relationship Id="rId4" Type="http://schemas.openxmlformats.org/officeDocument/2006/relationships/hyperlink" Target="http://dadosabertos.cnpq.br/pt_BR/organization/cnpq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18" Type="http://schemas.openxmlformats.org/officeDocument/2006/relationships/image" Target="../media/image49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7.wmf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7.jpe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36.wmf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11" Type="http://schemas.openxmlformats.org/officeDocument/2006/relationships/image" Target="../media/image49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capes.capes.gov.br/geocapes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inep.gov.br/transparencia-finep/projetos-contratados-e-valores-liberados" TargetMode="External"/><Relationship Id="rId4" Type="http://schemas.openxmlformats.org/officeDocument/2006/relationships/hyperlink" Target="http://dadosabertos.cnpq.br/pt_BR/organization/cnp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vandick.batista@icbs.ufal.br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capes.capes.gov.br/geocape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inep.gov.br/transparencia-finep/projetos-contratados-e-valores-liberados" TargetMode="External"/><Relationship Id="rId4" Type="http://schemas.openxmlformats.org/officeDocument/2006/relationships/hyperlink" Target="http://dadosabertos.cnpq.br/pt_BR/organization/cnpq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7D9CFCDA-2676-4EF5-9629-8B397F1EEA38}"/>
              </a:ext>
            </a:extLst>
          </p:cNvPr>
          <p:cNvSpPr txBox="1"/>
          <p:nvPr/>
        </p:nvSpPr>
        <p:spPr>
          <a:xfrm>
            <a:off x="2849217" y="270344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o amanhã para a Ciência? </a:t>
            </a:r>
            <a:endParaRPr lang="pt-BR" sz="36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9200C90-DB24-43E1-A1C3-72EC25EB1656}"/>
              </a:ext>
            </a:extLst>
          </p:cNvPr>
          <p:cNvSpPr/>
          <p:nvPr/>
        </p:nvSpPr>
        <p:spPr>
          <a:xfrm>
            <a:off x="0" y="1371599"/>
            <a:ext cx="12192000" cy="54863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Céu com estrelas e planetas&#10;&#10;Descrição gerada automaticamente com confiança baixa">
            <a:extLst>
              <a:ext uri="{FF2B5EF4-FFF2-40B4-BE49-F238E27FC236}">
                <a16:creationId xmlns:a16="http://schemas.microsoft.com/office/drawing/2014/main" xmlns="" id="{0974EDCC-B15F-4105-B33D-36E40C465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99"/>
            <a:ext cx="12192000" cy="5501586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FBC50425-3D4C-4F56-998D-DEE67FF3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3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D563742-3137-4D97-AF70-40D335A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10</a:t>
            </a:fld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46160BFE-2C5F-4998-B26C-CE470D814482}"/>
              </a:ext>
            </a:extLst>
          </p:cNvPr>
          <p:cNvSpPr txBox="1"/>
          <p:nvPr/>
        </p:nvSpPr>
        <p:spPr>
          <a:xfrm>
            <a:off x="124148" y="4564182"/>
            <a:ext cx="37378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Base para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vendas de produtos e serviços, ensino, política, administração, e saúde mental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entre outros na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antropologia, psicologia, sociologia, história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/>
          </a:p>
        </p:txBody>
      </p:sp>
      <p:pic>
        <p:nvPicPr>
          <p:cNvPr id="9218" name="Picture 2" descr="Marketing de Conteúdo">
            <a:extLst>
              <a:ext uri="{FF2B5EF4-FFF2-40B4-BE49-F238E27FC236}">
                <a16:creationId xmlns:a16="http://schemas.microsoft.com/office/drawing/2014/main" xmlns="" id="{42F7FC94-184E-4377-925B-1360B90BDC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8" y="1555154"/>
            <a:ext cx="3808183" cy="283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E4A540EF-F5EF-40F9-8F85-73B39E0CE069}"/>
              </a:ext>
            </a:extLst>
          </p:cNvPr>
          <p:cNvSpPr txBox="1"/>
          <p:nvPr/>
        </p:nvSpPr>
        <p:spPr>
          <a:xfrm>
            <a:off x="105104" y="6475847"/>
            <a:ext cx="3304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https://static.wixstatic.com/media/833077_08cbaf772f5a4374b1f468c856386551~mv2.gif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15CE00D8-0446-47B7-AAF8-660F24BFDB0E}"/>
              </a:ext>
            </a:extLst>
          </p:cNvPr>
          <p:cNvSpPr txBox="1"/>
          <p:nvPr/>
        </p:nvSpPr>
        <p:spPr>
          <a:xfrm>
            <a:off x="3464512" y="6446373"/>
            <a:ext cx="2062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https://adamhardingwillis.com/ibm-resource-management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8CD00AE8-7A6E-478E-BB70-466C239D32D8}"/>
              </a:ext>
            </a:extLst>
          </p:cNvPr>
          <p:cNvGrpSpPr/>
          <p:nvPr/>
        </p:nvGrpSpPr>
        <p:grpSpPr>
          <a:xfrm>
            <a:off x="4115071" y="3343721"/>
            <a:ext cx="4253406" cy="2913674"/>
            <a:chOff x="4115071" y="3343721"/>
            <a:chExt cx="4253406" cy="2913674"/>
          </a:xfrm>
        </p:grpSpPr>
        <p:pic>
          <p:nvPicPr>
            <p:cNvPr id="9" name="Imagem 8" descr="Imagem de vídeo game&#10;&#10;Descrição gerada automaticamente com confiança média">
              <a:extLst>
                <a:ext uri="{FF2B5EF4-FFF2-40B4-BE49-F238E27FC236}">
                  <a16:creationId xmlns:a16="http://schemas.microsoft.com/office/drawing/2014/main" xmlns="" id="{FA35EFF6-2930-463C-B851-8B501C0A7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6774" y="4114270"/>
              <a:ext cx="3810000" cy="2143125"/>
            </a:xfrm>
            <a:prstGeom prst="rect">
              <a:avLst/>
            </a:pr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xmlns="" id="{CF5EDED3-BC1D-478B-AA69-4648F6712206}"/>
                </a:ext>
              </a:extLst>
            </p:cNvPr>
            <p:cNvSpPr txBox="1"/>
            <p:nvPr/>
          </p:nvSpPr>
          <p:spPr>
            <a:xfrm>
              <a:off x="4115071" y="3343721"/>
              <a:ext cx="42534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Gestão e eficiência: modelo burocrático e sistêmico, entre outros</a:t>
              </a:r>
              <a:endParaRPr lang="pt-BR" dirty="0"/>
            </a:p>
          </p:txBody>
        </p:sp>
      </p:grpSp>
      <p:pic>
        <p:nvPicPr>
          <p:cNvPr id="9220" name="Picture 4" descr="The Twenty Percent That Will Save Your Life.... — Steemit">
            <a:extLst>
              <a:ext uri="{FF2B5EF4-FFF2-40B4-BE49-F238E27FC236}">
                <a16:creationId xmlns:a16="http://schemas.microsoft.com/office/drawing/2014/main" xmlns="" id="{A4B7906C-99A9-46CA-838C-AD625417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79" y="1613794"/>
            <a:ext cx="2655042" cy="165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CA34A4CB-2F94-4AE3-8029-205965F3FBB1}"/>
              </a:ext>
            </a:extLst>
          </p:cNvPr>
          <p:cNvSpPr txBox="1"/>
          <p:nvPr/>
        </p:nvSpPr>
        <p:spPr>
          <a:xfrm>
            <a:off x="5527227" y="6336907"/>
            <a:ext cx="393838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https://news.files.bbci.co.uk/include/newsspec/26373-amazon-threats/assets/app-project-assets/img/infographics/gif-tree-loss-en.gif?v=1.0.131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91CF6C8A-1973-4432-B689-6C1F54495FE6}"/>
              </a:ext>
            </a:extLst>
          </p:cNvPr>
          <p:cNvSpPr txBox="1"/>
          <p:nvPr/>
        </p:nvSpPr>
        <p:spPr>
          <a:xfrm>
            <a:off x="9301454" y="6336907"/>
            <a:ext cx="19695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https://i.pinimg.com/originals/8e/99/20/8e9920c284d86f61dce2325ec3608c7a.gif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xmlns="" id="{C7B3F4F1-55FC-469D-A9F7-827AABF00E57}"/>
              </a:ext>
            </a:extLst>
          </p:cNvPr>
          <p:cNvGrpSpPr/>
          <p:nvPr/>
        </p:nvGrpSpPr>
        <p:grpSpPr>
          <a:xfrm>
            <a:off x="8523241" y="1230362"/>
            <a:ext cx="3596968" cy="4880040"/>
            <a:chOff x="8523241" y="1230362"/>
            <a:chExt cx="3596968" cy="4880040"/>
          </a:xfrm>
        </p:grpSpPr>
        <p:pic>
          <p:nvPicPr>
            <p:cNvPr id="9222" name="Picture 6">
              <a:extLst>
                <a:ext uri="{FF2B5EF4-FFF2-40B4-BE49-F238E27FC236}">
                  <a16:creationId xmlns:a16="http://schemas.microsoft.com/office/drawing/2014/main" xmlns="" id="{F7C88FD9-17FC-4DC9-936F-8651366B05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241" y="1230362"/>
              <a:ext cx="1606998" cy="2142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m 27" descr="Mapa&#10;&#10;Descrição gerada automaticamente">
              <a:extLst>
                <a:ext uri="{FF2B5EF4-FFF2-40B4-BE49-F238E27FC236}">
                  <a16:creationId xmlns:a16="http://schemas.microsoft.com/office/drawing/2014/main" xmlns="" id="{5A3D48D3-9601-4E5A-AB40-FD3D54D5A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009" y="3502989"/>
              <a:ext cx="3437843" cy="2607413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xmlns="" id="{B1D7EEE0-DD0A-4537-A0AA-3E1F091D88C7}"/>
                </a:ext>
              </a:extLst>
            </p:cNvPr>
            <p:cNvSpPr txBox="1"/>
            <p:nvPr/>
          </p:nvSpPr>
          <p:spPr>
            <a:xfrm>
              <a:off x="10130239" y="1840029"/>
              <a:ext cx="198997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Usar </a:t>
              </a:r>
              <a:r>
                <a:rPr lang="pt-B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produtivamente</a:t>
              </a:r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 sem esgotar</a:t>
              </a:r>
              <a:endParaRPr lang="pt-BR" dirty="0"/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D31AE6F0-8BB8-48CB-A7AC-9F83EAE1841B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1568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1AFCB8A-2AC7-4026-86EA-23B75685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11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A66DF83-FE84-4B05-ACDD-95B251B55ACA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C4ECEED9-0AB1-4D6A-8052-619B53D6DA5C}"/>
              </a:ext>
            </a:extLst>
          </p:cNvPr>
          <p:cNvGrpSpPr/>
          <p:nvPr/>
        </p:nvGrpSpPr>
        <p:grpSpPr>
          <a:xfrm>
            <a:off x="139148" y="1360731"/>
            <a:ext cx="11628782" cy="5371255"/>
            <a:chOff x="139148" y="1360731"/>
            <a:chExt cx="11628782" cy="537125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1B4D47DB-E7D6-4924-8F35-D8ED9E51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6522" y="1360731"/>
              <a:ext cx="9065401" cy="4920799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xmlns="" id="{303A354C-EB46-4B2D-AE47-4583D25B3508}"/>
                </a:ext>
              </a:extLst>
            </p:cNvPr>
            <p:cNvSpPr txBox="1"/>
            <p:nvPr/>
          </p:nvSpPr>
          <p:spPr>
            <a:xfrm>
              <a:off x="139148" y="6501154"/>
              <a:ext cx="11628782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900" dirty="0"/>
                <a:t>Fonte: CONFAP, via 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https://geocapes.capes.gov.br/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geocapes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/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; </a:t>
              </a:r>
              <a:r>
                <a:rPr lang="pt-BR" sz="9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http://dadosabertos.cnpq.br/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pt_BR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organization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cnpq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; </a:t>
              </a:r>
              <a:r>
                <a:rPr lang="pt-BR" sz="9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5"/>
                </a:rPr>
                <a:t>http://www.finep.gov.br/transparencia-finep/projetos-contratados-e-valores-liberados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 </a:t>
              </a:r>
              <a:endParaRPr lang="pt-BR" sz="900" dirty="0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2E5CA8F-9F5B-47AF-85C8-94BA6581FC4C}"/>
              </a:ext>
            </a:extLst>
          </p:cNvPr>
          <p:cNvSpPr txBox="1"/>
          <p:nvPr/>
        </p:nvSpPr>
        <p:spPr>
          <a:xfrm>
            <a:off x="9757741" y="2578413"/>
            <a:ext cx="21636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Uma potência em crescimento com evolução evidente, com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vida real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e na produtividade.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439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5B636CB-F41D-40D9-8DB5-B3B16F1C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3" y="1567066"/>
            <a:ext cx="9371978" cy="4750651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42594C87-6A6F-4A87-B4FB-AC245B1B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12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B546423B-63D6-432A-87D0-FCE5A4CB0D33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8D7ABF6-3624-42C6-ACB8-9F1B89B75BF8}"/>
              </a:ext>
            </a:extLst>
          </p:cNvPr>
          <p:cNvSpPr txBox="1"/>
          <p:nvPr/>
        </p:nvSpPr>
        <p:spPr>
          <a:xfrm>
            <a:off x="139148" y="6501154"/>
            <a:ext cx="116287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Fonte: CONFAP, via 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https://geocapes.capes.gov.br/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geocapes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/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; 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http://dadosabertos.cnpq.br/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pt_BR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organization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cnpq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; 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5"/>
              </a:rPr>
              <a:t>http://www.finep.gov.br/transparencia-finep/projetos-contratados-e-valores-liberados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 </a:t>
            </a:r>
            <a:endParaRPr lang="pt-BR" sz="9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DBFC648-4763-4865-BFE8-4889BAB4AD69}"/>
              </a:ext>
            </a:extLst>
          </p:cNvPr>
          <p:cNvSpPr txBox="1"/>
          <p:nvPr/>
        </p:nvSpPr>
        <p:spPr>
          <a:xfrm>
            <a:off x="9757741" y="3078479"/>
            <a:ext cx="21636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potência comprometida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que se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sabota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com retirada de incentivos ao estudo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700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D563742-3137-4D97-AF70-40D335A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13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CB9E46A-728B-4AFF-B7D8-530BAF045423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C711CA43-C1C4-4FFF-927B-F6586CB6938C}"/>
              </a:ext>
            </a:extLst>
          </p:cNvPr>
          <p:cNvGrpSpPr/>
          <p:nvPr/>
        </p:nvGrpSpPr>
        <p:grpSpPr>
          <a:xfrm>
            <a:off x="-636104" y="1543050"/>
            <a:ext cx="10535478" cy="5188936"/>
            <a:chOff x="-636104" y="1771550"/>
            <a:chExt cx="10535478" cy="4960436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76F32D3F-FF1A-4062-BF9C-DE0B1F9B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052" y="1771550"/>
              <a:ext cx="9124584" cy="4516669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DA994ABA-6171-4634-AD10-E21031443A9E}"/>
                </a:ext>
              </a:extLst>
            </p:cNvPr>
            <p:cNvSpPr txBox="1"/>
            <p:nvPr/>
          </p:nvSpPr>
          <p:spPr>
            <a:xfrm>
              <a:off x="-636104" y="6501154"/>
              <a:ext cx="10535478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900" dirty="0"/>
                <a:t>Fonte: CONFAP, via 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https://geocapes.capes.gov.br/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geocapes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/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; </a:t>
              </a:r>
              <a:r>
                <a:rPr lang="pt-BR" sz="9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http://dadosabertos.cnpq.br/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pt_BR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organization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cnpq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; </a:t>
              </a:r>
              <a:r>
                <a:rPr lang="pt-BR" sz="9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5"/>
                </a:rPr>
                <a:t>http://www.finep.gov.br/transparencia-finep/projetos-contratados-e-valores-liberados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 </a:t>
              </a:r>
              <a:endParaRPr lang="pt-BR" sz="900" dirty="0"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7567F37-CB02-4DA4-9C3D-3BAA0D650EFE}"/>
              </a:ext>
            </a:extLst>
          </p:cNvPr>
          <p:cNvSpPr txBox="1"/>
          <p:nvPr/>
        </p:nvSpPr>
        <p:spPr>
          <a:xfrm>
            <a:off x="9757740" y="4423662"/>
            <a:ext cx="22989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Auto sabota saúde, economia, educação, gestão, e outros. Viramos a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república das fofocas e não das evidências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4592F0A-7235-41B9-9947-E54EEE299FAC}"/>
              </a:ext>
            </a:extLst>
          </p:cNvPr>
          <p:cNvSpPr txBox="1"/>
          <p:nvPr/>
        </p:nvSpPr>
        <p:spPr>
          <a:xfrm>
            <a:off x="9541566" y="1383629"/>
            <a:ext cx="26504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Que se auto sabota ao dar uma bolsa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pouco maior que o salário mínimo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para um profissional gerar conhecimento! Sem direitos que não o de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aprender para produzir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460C99CE-C786-42E4-9A18-7B37B1E6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14</a:t>
            </a:fld>
            <a:endParaRPr lang="pt-BR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32D9C7FE-8706-ED4A-8E41-22F159C86E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487403"/>
              </p:ext>
            </p:extLst>
          </p:nvPr>
        </p:nvGraphicFramePr>
        <p:xfrm>
          <a:off x="164272" y="1208451"/>
          <a:ext cx="9566137" cy="5340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9206F0D-FB07-4AB5-A6A4-9EA7E873A9F6}"/>
              </a:ext>
            </a:extLst>
          </p:cNvPr>
          <p:cNvSpPr txBox="1"/>
          <p:nvPr/>
        </p:nvSpPr>
        <p:spPr>
          <a:xfrm>
            <a:off x="9563301" y="2717561"/>
            <a:ext cx="26286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Como terra devastada,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são exauridos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, estabilidade e previsibilidade foram para o espaço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87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40E480B-1782-48E7-A77C-7D389EB9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63" y="1353903"/>
            <a:ext cx="9533446" cy="5159187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2868C80B-8E08-49B2-AFCB-EECF4E74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15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39AC5EE-5423-4445-B945-952997A197A5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6FA9CD6-029C-47C6-992B-2CB8B44BD521}"/>
              </a:ext>
            </a:extLst>
          </p:cNvPr>
          <p:cNvSpPr txBox="1"/>
          <p:nvPr/>
        </p:nvSpPr>
        <p:spPr>
          <a:xfrm>
            <a:off x="139148" y="6501154"/>
            <a:ext cx="116287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Fonte: CONFAP, via 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https://geocapes.capes.gov.br/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geocapes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/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; 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http://dadosabertos.cnpq.br/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pt_BR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organization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cnpq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; 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5"/>
              </a:rPr>
              <a:t>http://www.finep.gov.br/transparencia-finep/projetos-contratados-e-valores-liberados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 </a:t>
            </a:r>
            <a:endParaRPr lang="pt-BR" sz="9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882DE1B-0AEB-44C8-A82F-81604DC4D1D3}"/>
              </a:ext>
            </a:extLst>
          </p:cNvPr>
          <p:cNvSpPr txBox="1"/>
          <p:nvPr/>
        </p:nvSpPr>
        <p:spPr>
          <a:xfrm>
            <a:off x="9720470" y="1962186"/>
            <a:ext cx="247153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CNPq, a casa do pesquisador já tinha perdido muito, perdeu as portas, as janelas, as paredes e agora 635 milhões que ajudariam a manter o operacional.</a:t>
            </a: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Estamos virando pesquisadores sem teto!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D563742-3137-4D97-AF70-40D335A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16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CF51405-EFC0-4ED9-8258-D53C6BF84EAC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sp>
        <p:nvSpPr>
          <p:cNvPr id="4" name="AutoShape 2" descr="Climate Reanalyzer">
            <a:extLst>
              <a:ext uri="{FF2B5EF4-FFF2-40B4-BE49-F238E27FC236}">
                <a16:creationId xmlns:a16="http://schemas.microsoft.com/office/drawing/2014/main" xmlns="" id="{7923341C-207A-4C58-A105-7A5D7C8428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288535CF-8E0A-4327-9FD1-D658420F54F3}"/>
              </a:ext>
            </a:extLst>
          </p:cNvPr>
          <p:cNvGrpSpPr/>
          <p:nvPr/>
        </p:nvGrpSpPr>
        <p:grpSpPr>
          <a:xfrm>
            <a:off x="270641" y="1901649"/>
            <a:ext cx="11385386" cy="4956351"/>
            <a:chOff x="270641" y="1901649"/>
            <a:chExt cx="11385386" cy="4956351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xmlns="" id="{E004D804-0CC7-41C7-AEFA-536F7BBD9347}"/>
                </a:ext>
              </a:extLst>
            </p:cNvPr>
            <p:cNvGrpSpPr/>
            <p:nvPr/>
          </p:nvGrpSpPr>
          <p:grpSpPr>
            <a:xfrm>
              <a:off x="270641" y="1901649"/>
              <a:ext cx="5766370" cy="3987264"/>
              <a:chOff x="269918" y="1858915"/>
              <a:chExt cx="5766370" cy="3987264"/>
            </a:xfrm>
          </p:grpSpPr>
          <p:pic>
            <p:nvPicPr>
              <p:cNvPr id="4100" name="Picture 4" descr="Long Term Ecological Research (LTER) Poland">
                <a:extLst>
                  <a:ext uri="{FF2B5EF4-FFF2-40B4-BE49-F238E27FC236}">
                    <a16:creationId xmlns:a16="http://schemas.microsoft.com/office/drawing/2014/main" xmlns="" id="{10052034-261A-40F8-9C72-8380DB8268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8294" y="1858915"/>
                <a:ext cx="3181350" cy="1438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 descr="Genesis, goals and achievements of Long-Term Ecological Research at the  global scale: A critical review of ILTER and future directions -  ScienceDirect">
                <a:extLst>
                  <a:ext uri="{FF2B5EF4-FFF2-40B4-BE49-F238E27FC236}">
                    <a16:creationId xmlns:a16="http://schemas.microsoft.com/office/drawing/2014/main" xmlns="" id="{F7CC47BB-5661-474B-9C83-3F6D604D40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18" y="3408190"/>
                <a:ext cx="5766370" cy="2437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xmlns="" id="{930D02E7-2873-4339-81FA-9E1E5E1B4FF6}"/>
                </a:ext>
              </a:extLst>
            </p:cNvPr>
            <p:cNvGrpSpPr/>
            <p:nvPr/>
          </p:nvGrpSpPr>
          <p:grpSpPr>
            <a:xfrm>
              <a:off x="381723" y="1995184"/>
              <a:ext cx="11274304" cy="4862816"/>
              <a:chOff x="381000" y="1980752"/>
              <a:chExt cx="11274304" cy="4862816"/>
            </a:xfrm>
          </p:grpSpPr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xmlns="" id="{01D8C583-5EF5-4F33-98B2-782D3B5D4C20}"/>
                  </a:ext>
                </a:extLst>
              </p:cNvPr>
              <p:cNvSpPr txBox="1"/>
              <p:nvPr/>
            </p:nvSpPr>
            <p:spPr>
              <a:xfrm>
                <a:off x="4566745" y="6474236"/>
                <a:ext cx="33633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900" dirty="0"/>
                  <a:t>https://climatereanalyzer.org/clim/animations/scycle/World_ERAI_T2_scycle.gif</a:t>
                </a: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xmlns="" id="{FA0EA068-3516-4AF9-B01C-6BFDB27EB321}"/>
                  </a:ext>
                </a:extLst>
              </p:cNvPr>
              <p:cNvSpPr txBox="1"/>
              <p:nvPr/>
            </p:nvSpPr>
            <p:spPr>
              <a:xfrm>
                <a:off x="381000" y="6474236"/>
                <a:ext cx="27721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900" dirty="0"/>
                  <a:t>https://harvardforest.fas.harvard.edu/sites/default/files/Five-scenario-lg.gif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xmlns="" id="{8971551A-AA2F-4448-9877-028AB4266146}"/>
                  </a:ext>
                </a:extLst>
              </p:cNvPr>
              <p:cNvSpPr txBox="1"/>
              <p:nvPr/>
            </p:nvSpPr>
            <p:spPr>
              <a:xfrm>
                <a:off x="8669721" y="6474236"/>
                <a:ext cx="26814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900" dirty="0"/>
                  <a:t>https://vividmaps.com/changes-in-concentration-of-nitrogen/</a:t>
                </a:r>
              </a:p>
            </p:txBody>
          </p: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xmlns="" id="{C329CAC7-1FAF-47CE-BDFE-47EBB849FA7F}"/>
                  </a:ext>
                </a:extLst>
              </p:cNvPr>
              <p:cNvGrpSpPr/>
              <p:nvPr/>
            </p:nvGrpSpPr>
            <p:grpSpPr>
              <a:xfrm>
                <a:off x="6248398" y="1980752"/>
                <a:ext cx="5406906" cy="4291027"/>
                <a:chOff x="6248398" y="1964252"/>
                <a:chExt cx="5406906" cy="4291027"/>
              </a:xfrm>
            </p:grpSpPr>
            <p:pic>
              <p:nvPicPr>
                <p:cNvPr id="4104" name="Picture 8" descr="Cedar Creek Ecosystem Science Reserve">
                  <a:extLst>
                    <a:ext uri="{FF2B5EF4-FFF2-40B4-BE49-F238E27FC236}">
                      <a16:creationId xmlns:a16="http://schemas.microsoft.com/office/drawing/2014/main" xmlns="" id="{33ACB669-7AC1-467F-80B4-7D3D8E455E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57780" y="1964252"/>
                  <a:ext cx="4371975" cy="1047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Imagem 10" descr="Mapa&#10;&#10;Descrição gerada automaticamente">
                  <a:extLst>
                    <a:ext uri="{FF2B5EF4-FFF2-40B4-BE49-F238E27FC236}">
                      <a16:creationId xmlns:a16="http://schemas.microsoft.com/office/drawing/2014/main" xmlns="" id="{7309928B-9C23-454D-A7F5-6E6748A549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48398" y="3213894"/>
                  <a:ext cx="5406906" cy="304138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E9178CC-0F35-421B-8D0F-4B1D38C7C7CE}"/>
              </a:ext>
            </a:extLst>
          </p:cNvPr>
          <p:cNvSpPr txBox="1"/>
          <p:nvPr/>
        </p:nvSpPr>
        <p:spPr>
          <a:xfrm>
            <a:off x="3048000" y="141602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Um amanhã de curta ou longa duração?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8F0B73A7-FDF5-4568-8A19-C08F0AAB9EB0}"/>
              </a:ext>
            </a:extLst>
          </p:cNvPr>
          <p:cNvSpPr txBox="1"/>
          <p:nvPr/>
        </p:nvSpPr>
        <p:spPr>
          <a:xfrm>
            <a:off x="1258294" y="706520"/>
            <a:ext cx="2511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esperança?</a:t>
            </a:r>
            <a:endParaRPr lang="pt-BR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D563742-3137-4D97-AF70-40D335A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17</a:t>
            </a:fld>
            <a:endParaRPr lang="pt-BR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xmlns="" id="{7D6E801C-359A-4C52-81D2-95D815BED9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411092"/>
              </p:ext>
            </p:extLst>
          </p:nvPr>
        </p:nvGraphicFramePr>
        <p:xfrm>
          <a:off x="622839" y="1683554"/>
          <a:ext cx="2590111" cy="2569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Imagem de Bitmap" r:id="rId3" imgW="3055680" imgH="3032640" progId="Paint.Picture">
                  <p:embed/>
                </p:oleObj>
              </mc:Choice>
              <mc:Fallback>
                <p:oleObj name="Imagem de Bitmap" r:id="rId3" imgW="3055680" imgH="3032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839" y="1683554"/>
                        <a:ext cx="2590111" cy="2569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8" name="Picture 14">
            <a:extLst>
              <a:ext uri="{FF2B5EF4-FFF2-40B4-BE49-F238E27FC236}">
                <a16:creationId xmlns:a16="http://schemas.microsoft.com/office/drawing/2014/main" xmlns="" id="{5148833B-214C-49BE-B414-43658403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78" y="1853321"/>
            <a:ext cx="3602306" cy="210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xmlns="" id="{4D84D94A-A665-4742-AE45-AEFEEFD8A5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807597"/>
              </p:ext>
            </p:extLst>
          </p:nvPr>
        </p:nvGraphicFramePr>
        <p:xfrm>
          <a:off x="3681426" y="1853321"/>
          <a:ext cx="4531129" cy="2569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Imagem de Bitmap" r:id="rId6" imgW="6179760" imgH="3505320" progId="Paint.Picture">
                  <p:embed/>
                </p:oleObj>
              </mc:Choice>
              <mc:Fallback>
                <p:oleObj name="Imagem de Bitmap" r:id="rId6" imgW="6179760" imgH="350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81426" y="1853321"/>
                        <a:ext cx="4531129" cy="2569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B9C86A9B-4237-4C3D-B01F-FBE89C334325}"/>
              </a:ext>
            </a:extLst>
          </p:cNvPr>
          <p:cNvGrpSpPr/>
          <p:nvPr/>
        </p:nvGrpSpPr>
        <p:grpSpPr>
          <a:xfrm>
            <a:off x="0" y="4413048"/>
            <a:ext cx="12000872" cy="2318938"/>
            <a:chOff x="0" y="4398834"/>
            <a:chExt cx="12000872" cy="2318938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xmlns="" id="{806009BA-1B1C-44E6-816B-8438479D7027}"/>
                </a:ext>
              </a:extLst>
            </p:cNvPr>
            <p:cNvGrpSpPr/>
            <p:nvPr/>
          </p:nvGrpSpPr>
          <p:grpSpPr>
            <a:xfrm>
              <a:off x="0" y="4528957"/>
              <a:ext cx="3872266" cy="2020466"/>
              <a:chOff x="0" y="4528957"/>
              <a:chExt cx="3872266" cy="2020466"/>
            </a:xfrm>
          </p:grpSpPr>
          <p:pic>
            <p:nvPicPr>
              <p:cNvPr id="6148" name="Picture 4" descr="PELD Catimbau - Página inicial | Facebook">
                <a:extLst>
                  <a:ext uri="{FF2B5EF4-FFF2-40B4-BE49-F238E27FC236}">
                    <a16:creationId xmlns:a16="http://schemas.microsoft.com/office/drawing/2014/main" xmlns="" id="{B698ECF3-A8B3-476E-A77A-EC178B2A9A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128" y="5695504"/>
                <a:ext cx="1436362" cy="85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 descr="PELD - Pesquisa Ecológica de Longa Duração - PELD">
                <a:extLst>
                  <a:ext uri="{FF2B5EF4-FFF2-40B4-BE49-F238E27FC236}">
                    <a16:creationId xmlns:a16="http://schemas.microsoft.com/office/drawing/2014/main" xmlns="" id="{A2957D18-1405-4E11-B8B3-75AE33895D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28957"/>
                <a:ext cx="2606566" cy="657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4" name="Picture 10" descr="Home - PELD Ilhas Oceânicas Brasileiras">
                <a:extLst>
                  <a:ext uri="{FF2B5EF4-FFF2-40B4-BE49-F238E27FC236}">
                    <a16:creationId xmlns:a16="http://schemas.microsoft.com/office/drawing/2014/main" xmlns="" id="{E448301A-80C5-42F6-B48F-C3273D20E9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5983" y="5878067"/>
                <a:ext cx="1197700" cy="671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6" name="Picture 12" descr="Links - Pesquisa Ecológica de Longa Duração - PELD">
                <a:extLst>
                  <a:ext uri="{FF2B5EF4-FFF2-40B4-BE49-F238E27FC236}">
                    <a16:creationId xmlns:a16="http://schemas.microsoft.com/office/drawing/2014/main" xmlns="" id="{18C3A236-1FB2-48AA-82EC-A8C658CED5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7587" y="5226452"/>
                <a:ext cx="827811" cy="1005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8" name="Picture 24" descr="PELD - Participantes">
                <a:extLst>
                  <a:ext uri="{FF2B5EF4-FFF2-40B4-BE49-F238E27FC236}">
                    <a16:creationId xmlns:a16="http://schemas.microsoft.com/office/drawing/2014/main" xmlns="" id="{AE1F6B9B-3793-41AE-88AE-2FBBE8CB99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703" y="4623941"/>
                <a:ext cx="1071563" cy="1071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xmlns="" id="{FD4D4A10-65B1-4AC5-BBE6-6C62771FE3E2}"/>
                </a:ext>
              </a:extLst>
            </p:cNvPr>
            <p:cNvGrpSpPr/>
            <p:nvPr/>
          </p:nvGrpSpPr>
          <p:grpSpPr>
            <a:xfrm>
              <a:off x="8223340" y="4398834"/>
              <a:ext cx="3777532" cy="2318938"/>
              <a:chOff x="8223340" y="4398834"/>
              <a:chExt cx="3777532" cy="2318938"/>
            </a:xfrm>
          </p:grpSpPr>
          <p:pic>
            <p:nvPicPr>
              <p:cNvPr id="6152" name="Picture 8" descr="Peld">
                <a:extLst>
                  <a:ext uri="{FF2B5EF4-FFF2-40B4-BE49-F238E27FC236}">
                    <a16:creationId xmlns:a16="http://schemas.microsoft.com/office/drawing/2014/main" xmlns="" id="{0EB2ABB9-D706-4AC3-BDA1-026AFE5D02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8133" y="4398834"/>
                <a:ext cx="1523392" cy="6805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0" name="Picture 16" descr="PELD - Notícias">
                <a:extLst>
                  <a:ext uri="{FF2B5EF4-FFF2-40B4-BE49-F238E27FC236}">
                    <a16:creationId xmlns:a16="http://schemas.microsoft.com/office/drawing/2014/main" xmlns="" id="{C7461D76-C5F9-425C-94FE-43B04CA68E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3340" y="6038776"/>
                <a:ext cx="961640" cy="678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2" name="Picture 18" descr="Apresentação - PPGBOT - Pós Graduação em Botânica Aplicada">
                <a:extLst>
                  <a:ext uri="{FF2B5EF4-FFF2-40B4-BE49-F238E27FC236}">
                    <a16:creationId xmlns:a16="http://schemas.microsoft.com/office/drawing/2014/main" xmlns="" id="{A373EBE4-8D5C-47F2-B2CB-6BDDE233CE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0908" y="4459068"/>
                <a:ext cx="1044138" cy="933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4" name="Picture 20" descr="Labvert UFRJ">
                <a:extLst>
                  <a:ext uri="{FF2B5EF4-FFF2-40B4-BE49-F238E27FC236}">
                    <a16:creationId xmlns:a16="http://schemas.microsoft.com/office/drawing/2014/main" xmlns="" id="{57834253-C21E-476F-81D4-2310556ED9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2447" y="5171934"/>
                <a:ext cx="1197700" cy="847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0" name="Picture 26" descr="PELD - TMSG - Home | Facebook">
                <a:extLst>
                  <a:ext uri="{FF2B5EF4-FFF2-40B4-BE49-F238E27FC236}">
                    <a16:creationId xmlns:a16="http://schemas.microsoft.com/office/drawing/2014/main" xmlns="" id="{A7F5EC97-DEC6-473B-AF8D-99538FF1D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8601" y="5597832"/>
                <a:ext cx="1702271" cy="678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F2D09718-6E63-4CCA-A4E2-D92F1A6B7C1D}"/>
              </a:ext>
            </a:extLst>
          </p:cNvPr>
          <p:cNvGrpSpPr/>
          <p:nvPr/>
        </p:nvGrpSpPr>
        <p:grpSpPr>
          <a:xfrm>
            <a:off x="4523746" y="4808616"/>
            <a:ext cx="3144507" cy="1755021"/>
            <a:chOff x="4513027" y="4796506"/>
            <a:chExt cx="3144507" cy="1755021"/>
          </a:xfrm>
        </p:grpSpPr>
        <p:pic>
          <p:nvPicPr>
            <p:cNvPr id="6166" name="Picture 22" descr="Apresentação do PowerPoint">
              <a:extLst>
                <a:ext uri="{FF2B5EF4-FFF2-40B4-BE49-F238E27FC236}">
                  <a16:creationId xmlns:a16="http://schemas.microsoft.com/office/drawing/2014/main" xmlns="" id="{1AC4527D-A362-4F5B-9EEE-03AD2D21F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027" y="4796506"/>
              <a:ext cx="3144507" cy="1241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xmlns="" id="{17E807CE-AA6E-4BAF-ADEF-1D10246063E7}"/>
                </a:ext>
              </a:extLst>
            </p:cNvPr>
            <p:cNvSpPr txBox="1"/>
            <p:nvPr/>
          </p:nvSpPr>
          <p:spPr>
            <a:xfrm>
              <a:off x="5172860" y="6182195"/>
              <a:ext cx="19673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Socioambiental</a:t>
              </a:r>
              <a:endParaRPr lang="pt-BR" dirty="0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E1C735D2-DABF-4269-A8C2-C6075EB5203A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63674A0B-5192-4596-8980-CE2856AD44A4}"/>
              </a:ext>
            </a:extLst>
          </p:cNvPr>
          <p:cNvSpPr txBox="1"/>
          <p:nvPr/>
        </p:nvSpPr>
        <p:spPr>
          <a:xfrm>
            <a:off x="3048000" y="141602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Um amanhã de curta ou longa duração?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00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D563742-3137-4D97-AF70-40D335A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18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14F3B8F-5002-4969-9051-80401543872B}"/>
              </a:ext>
            </a:extLst>
          </p:cNvPr>
          <p:cNvSpPr txBox="1"/>
          <p:nvPr/>
        </p:nvSpPr>
        <p:spPr>
          <a:xfrm>
            <a:off x="92831" y="6454987"/>
            <a:ext cx="3370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/>
              <a:t>https://www.facebook.com/peldccalagoas/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875BA67-B945-4C26-AE86-2458E1A48EA0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5A143889-ABEC-4E12-9A68-CEC1E49DB85B}"/>
              </a:ext>
            </a:extLst>
          </p:cNvPr>
          <p:cNvSpPr txBox="1"/>
          <p:nvPr/>
        </p:nvSpPr>
        <p:spPr>
          <a:xfrm>
            <a:off x="3048000" y="141602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Um amanhã de curta ou longa duração?</a:t>
            </a:r>
            <a:endParaRPr lang="pt-BR" dirty="0"/>
          </a:p>
        </p:txBody>
      </p:sp>
      <p:pic>
        <p:nvPicPr>
          <p:cNvPr id="10242" name="Picture 2" descr="Fapeal divulga resultado para pesquisas no Canal do Sertão – Alagoas na Net">
            <a:extLst>
              <a:ext uri="{FF2B5EF4-FFF2-40B4-BE49-F238E27FC236}">
                <a16:creationId xmlns:a16="http://schemas.microsoft.com/office/drawing/2014/main" xmlns="" id="{11DCFAE4-06CC-472F-8C10-3806A70F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567" y="5647222"/>
            <a:ext cx="508966" cy="6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APEAL – Fundação de Amparo à Pesquisa do Estado de Alagoas – A casa do  Pesquisador Alagoano">
            <a:extLst>
              <a:ext uri="{FF2B5EF4-FFF2-40B4-BE49-F238E27FC236}">
                <a16:creationId xmlns:a16="http://schemas.microsoft.com/office/drawing/2014/main" xmlns="" id="{D3BF0E1B-7918-44B6-8A48-AD21D6D0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85" y="5452497"/>
            <a:ext cx="1342441" cy="10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rofessora do DEDIR é nomeada Coordenadora Adjunta da CAPES | Universidade  Federal de Ouro Preto - UFOP">
            <a:extLst>
              <a:ext uri="{FF2B5EF4-FFF2-40B4-BE49-F238E27FC236}">
                <a16:creationId xmlns:a16="http://schemas.microsoft.com/office/drawing/2014/main" xmlns="" id="{F5C2A341-ED2E-40C7-8224-D9D7C5ECE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06" y="6268075"/>
            <a:ext cx="1283184" cy="6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BAF4216D-7F2B-4C19-B84F-ECA93DFC50C5}"/>
              </a:ext>
            </a:extLst>
          </p:cNvPr>
          <p:cNvGrpSpPr/>
          <p:nvPr/>
        </p:nvGrpSpPr>
        <p:grpSpPr>
          <a:xfrm>
            <a:off x="159892" y="1813584"/>
            <a:ext cx="7513116" cy="4096468"/>
            <a:chOff x="159892" y="1813584"/>
            <a:chExt cx="7513116" cy="4096468"/>
          </a:xfrm>
        </p:grpSpPr>
        <p:pic>
          <p:nvPicPr>
            <p:cNvPr id="7" name="Imagem 6" descr="Interface gráfica do usuário, Site&#10;&#10;Descrição gerada automaticamente">
              <a:extLst>
                <a:ext uri="{FF2B5EF4-FFF2-40B4-BE49-F238E27FC236}">
                  <a16:creationId xmlns:a16="http://schemas.microsoft.com/office/drawing/2014/main" xmlns="" id="{02BF1F4A-D5B1-4241-90E0-D19FB0BB4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209" y="1813584"/>
              <a:ext cx="2455799" cy="2170995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41EEA38A-813D-45FE-8E34-7FD98D6C2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892" y="1813584"/>
              <a:ext cx="3477853" cy="4096468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E2C34E91-1550-4472-BF12-85F94F70ECE0}"/>
                </a:ext>
              </a:extLst>
            </p:cNvPr>
            <p:cNvSpPr txBox="1"/>
            <p:nvPr/>
          </p:nvSpPr>
          <p:spPr>
            <a:xfrm>
              <a:off x="3599553" y="2390676"/>
              <a:ext cx="169194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Mar a vista</a:t>
              </a:r>
            </a:p>
            <a:p>
              <a:pPr algn="ctr"/>
              <a:endParaRPr lang="pt-B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Iniciativa premiada</a:t>
              </a:r>
              <a:endParaRPr lang="pt-BR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F99265FF-A2FA-4DA7-AF43-A0B39DF4A362}"/>
              </a:ext>
            </a:extLst>
          </p:cNvPr>
          <p:cNvGrpSpPr/>
          <p:nvPr/>
        </p:nvGrpSpPr>
        <p:grpSpPr>
          <a:xfrm>
            <a:off x="8605506" y="1273019"/>
            <a:ext cx="3423146" cy="3014555"/>
            <a:chOff x="8605506" y="1273019"/>
            <a:chExt cx="3423146" cy="3014555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D0995050-6997-4539-BCAC-4772E9D63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05506" y="2116579"/>
              <a:ext cx="3423146" cy="2170995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A678CE7E-94A2-40F7-9771-9E204FB6AEFA}"/>
                </a:ext>
              </a:extLst>
            </p:cNvPr>
            <p:cNvSpPr txBox="1"/>
            <p:nvPr/>
          </p:nvSpPr>
          <p:spPr>
            <a:xfrm>
              <a:off x="8961154" y="1273019"/>
              <a:ext cx="296020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PELD Óleo</a:t>
              </a:r>
            </a:p>
            <a:p>
              <a:pPr algn="ctr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Monitoramento com Ação com comunidades</a:t>
              </a:r>
              <a:endParaRPr lang="pt-BR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10D19408-8A80-4719-AAE9-F045D19FEEBE}"/>
              </a:ext>
            </a:extLst>
          </p:cNvPr>
          <p:cNvGrpSpPr/>
          <p:nvPr/>
        </p:nvGrpSpPr>
        <p:grpSpPr>
          <a:xfrm>
            <a:off x="4060786" y="4209288"/>
            <a:ext cx="7460264" cy="2475619"/>
            <a:chOff x="4060786" y="4212118"/>
            <a:chExt cx="7460264" cy="2475619"/>
          </a:xfrm>
        </p:grpSpPr>
        <p:pic>
          <p:nvPicPr>
            <p:cNvPr id="8" name="WhatsApp Video 2021-11-06 at 13.49.00">
              <a:hlinkClick r:id="" action="ppaction://media"/>
              <a:extLst>
                <a:ext uri="{FF2B5EF4-FFF2-40B4-BE49-F238E27FC236}">
                  <a16:creationId xmlns:a16="http://schemas.microsoft.com/office/drawing/2014/main" xmlns="" id="{CBF8D05B-471F-4CDB-AAB6-111EDE7F95B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4060786" y="4212118"/>
              <a:ext cx="4500059" cy="2475619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9DF00FC8-5AC9-4E9E-B6BB-D0E680C48B00}"/>
                </a:ext>
              </a:extLst>
            </p:cNvPr>
            <p:cNvSpPr txBox="1"/>
            <p:nvPr/>
          </p:nvSpPr>
          <p:spPr>
            <a:xfrm>
              <a:off x="8560845" y="4739001"/>
              <a:ext cx="296020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PELD é comunidade</a:t>
              </a:r>
            </a:p>
            <a:p>
              <a:pPr algn="ctr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Levando conhecimento aos municípios</a:t>
              </a:r>
              <a:endParaRPr lang="pt-BR" dirty="0"/>
            </a:p>
          </p:txBody>
        </p:sp>
      </p:grpSp>
      <p:pic>
        <p:nvPicPr>
          <p:cNvPr id="24" name="Picture 22" descr="Apresentação do PowerPoint">
            <a:extLst>
              <a:ext uri="{FF2B5EF4-FFF2-40B4-BE49-F238E27FC236}">
                <a16:creationId xmlns:a16="http://schemas.microsoft.com/office/drawing/2014/main" xmlns="" id="{4CA9DE9E-ADE4-4CF2-8FD3-9FCEF6F39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29" y="797397"/>
            <a:ext cx="2152423" cy="85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C415602-FCA7-426E-8CDE-E5AB03F7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7" y="1515704"/>
            <a:ext cx="9052235" cy="4668164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E5A847A-3B44-4DE7-96F5-CF380A67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19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52A19A8-39B9-4D86-A0CB-37B248147039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4FBC4DE-0067-40AD-ABF2-21AAB71ADDDF}"/>
              </a:ext>
            </a:extLst>
          </p:cNvPr>
          <p:cNvSpPr txBox="1"/>
          <p:nvPr/>
        </p:nvSpPr>
        <p:spPr>
          <a:xfrm>
            <a:off x="139148" y="6501154"/>
            <a:ext cx="116287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Fonte: CONFAP, via 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https://geocapes.capes.gov.br/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geocapes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3"/>
              </a:rPr>
              <a:t>/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; 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http://dadosabertos.cnpq.br/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pt_BR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organization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/</a:t>
            </a:r>
            <a:r>
              <a:rPr lang="pt-BR" sz="900" b="0" i="0" u="none" strike="noStrike" baseline="0" dirty="0" err="1">
                <a:solidFill>
                  <a:srgbClr val="9554C4"/>
                </a:solidFill>
                <a:latin typeface="Calibri" panose="020F0502020204030204" pitchFamily="34" charset="0"/>
                <a:hlinkClick r:id="rId4"/>
              </a:rPr>
              <a:t>cnpq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; 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  <a:hlinkClick r:id="rId5"/>
              </a:rPr>
              <a:t>http://www.finep.gov.br/transparencia-finep/projetos-contratados-e-valores-liberados</a:t>
            </a:r>
            <a:r>
              <a:rPr lang="pt-BR" sz="900" b="0" i="0" u="none" strike="noStrike" baseline="0" dirty="0">
                <a:solidFill>
                  <a:srgbClr val="9554C4"/>
                </a:solidFill>
                <a:latin typeface="Calibri" panose="020F0502020204030204" pitchFamily="34" charset="0"/>
              </a:rPr>
              <a:t> </a:t>
            </a:r>
            <a:endParaRPr lang="pt-BR" sz="9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03F17B1-2A27-4AF2-B9FD-390CB26E994E}"/>
              </a:ext>
            </a:extLst>
          </p:cNvPr>
          <p:cNvSpPr txBox="1"/>
          <p:nvPr/>
        </p:nvSpPr>
        <p:spPr>
          <a:xfrm>
            <a:off x="9806152" y="2111273"/>
            <a:ext cx="22727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Para potencial virar real e gerar Real, temos de unir forças e reverter as perdas. </a:t>
            </a:r>
          </a:p>
          <a:p>
            <a:pPr algn="ctr"/>
            <a:endParaRPr lang="pt-BR" b="1" dirty="0">
              <a:solidFill>
                <a:srgbClr val="0070C0"/>
              </a:solidFill>
            </a:endParaRPr>
          </a:p>
          <a:p>
            <a:pPr algn="ctr"/>
            <a:r>
              <a:rPr lang="pt-BR" b="1" dirty="0">
                <a:solidFill>
                  <a:srgbClr val="0070C0"/>
                </a:solidFill>
              </a:rPr>
              <a:t>A essencial ação das </a:t>
            </a:r>
            <a:r>
              <a:rPr lang="pt-BR" b="1" dirty="0" err="1">
                <a:solidFill>
                  <a:srgbClr val="0070C0"/>
                </a:solidFill>
              </a:rPr>
              <a:t>FAPs</a:t>
            </a:r>
            <a:endParaRPr lang="pt-B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712185C-97DE-46D1-AA48-46EB8ED89D73}"/>
              </a:ext>
            </a:extLst>
          </p:cNvPr>
          <p:cNvSpPr txBox="1"/>
          <p:nvPr/>
        </p:nvSpPr>
        <p:spPr>
          <a:xfrm>
            <a:off x="1818861" y="2203353"/>
            <a:ext cx="87861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Ontem a Ciência deixou lições/ações,</a:t>
            </a:r>
          </a:p>
          <a:p>
            <a:pPr algn="ctr"/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hoje é o momento dela salvar os vivos,</a:t>
            </a:r>
          </a:p>
          <a:p>
            <a:pPr algn="ctr"/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teremos nossa Ciência para o amanhã?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5343BBF-4AE7-4EAE-BC58-0F6260199428}"/>
              </a:ext>
            </a:extLst>
          </p:cNvPr>
          <p:cNvSpPr txBox="1"/>
          <p:nvPr/>
        </p:nvSpPr>
        <p:spPr>
          <a:xfrm>
            <a:off x="3515553" y="4377392"/>
            <a:ext cx="51608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Oc. Prof. Dr. Vandick da Silva Batista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Universidade Federal de Alagoas</a:t>
            </a:r>
          </a:p>
          <a:p>
            <a:pPr algn="ctr"/>
            <a:r>
              <a:rPr lang="pt-BR" b="1" dirty="0"/>
              <a:t>PELD-APACCAL PPG-DIBICT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31A7BBEF-64B5-4FA9-85A6-696187BE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271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5AE6CDF0-F0DC-43FC-95FD-83F24F77A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674337"/>
              </p:ext>
            </p:extLst>
          </p:nvPr>
        </p:nvGraphicFramePr>
        <p:xfrm>
          <a:off x="2663683" y="1383629"/>
          <a:ext cx="3955777" cy="255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Imagem de Bitmap" r:id="rId3" imgW="7642800" imgH="4930200" progId="Paint.Picture">
                  <p:embed/>
                </p:oleObj>
              </mc:Choice>
              <mc:Fallback>
                <p:oleObj name="Imagem de Bitmap" r:id="rId3" imgW="7642800" imgH="4930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3683" y="1383629"/>
                        <a:ext cx="3955777" cy="2552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284F148B-9619-44C2-AC36-688E09E629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13354"/>
              </p:ext>
            </p:extLst>
          </p:nvPr>
        </p:nvGraphicFramePr>
        <p:xfrm>
          <a:off x="389313" y="4035288"/>
          <a:ext cx="4361591" cy="2423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Imagem de Bitmap" r:id="rId5" imgW="9517320" imgH="5288400" progId="Paint.Picture">
                  <p:embed/>
                </p:oleObj>
              </mc:Choice>
              <mc:Fallback>
                <p:oleObj name="Imagem de Bitmap" r:id="rId5" imgW="9517320" imgH="5288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313" y="4035288"/>
                        <a:ext cx="4361591" cy="2423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BEBD6BAB-868A-4D59-8EAE-6927590B7B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027750"/>
              </p:ext>
            </p:extLst>
          </p:nvPr>
        </p:nvGraphicFramePr>
        <p:xfrm>
          <a:off x="7123044" y="1688812"/>
          <a:ext cx="4461013" cy="2927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Imagem de Bitmap" r:id="rId7" imgW="8001000" imgH="5250240" progId="Paint.Picture">
                  <p:embed/>
                </p:oleObj>
              </mc:Choice>
              <mc:Fallback>
                <p:oleObj name="Imagem de Bitmap" r:id="rId7" imgW="8001000" imgH="5250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23044" y="1688812"/>
                        <a:ext cx="4461013" cy="2927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D0DA10A-B331-41D1-8859-0CE160353E14}"/>
              </a:ext>
            </a:extLst>
          </p:cNvPr>
          <p:cNvSpPr txBox="1"/>
          <p:nvPr/>
        </p:nvSpPr>
        <p:spPr>
          <a:xfrm>
            <a:off x="-1656" y="6396335"/>
            <a:ext cx="4361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https://noticias.portaldaindustria.com.br/noticias/inovacao-e-tecnologia/conselho-diretor-do-fndct-aprova-recomendacao-de-liberacao-total-dos-recursos-de-2021/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A0189DA-B780-4D3B-86AD-E42CF22D926F}"/>
              </a:ext>
            </a:extLst>
          </p:cNvPr>
          <p:cNvSpPr txBox="1"/>
          <p:nvPr/>
        </p:nvSpPr>
        <p:spPr>
          <a:xfrm>
            <a:off x="9144002" y="6396335"/>
            <a:ext cx="2440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http://portal.sbpcnet.org.br/noticias/cientistas-pedem-liberacao-total-do-fndct/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1B786D8E-6182-4716-B73E-E5E504D08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20</a:t>
            </a:fld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F50E1F2-D127-45C3-A035-2DC1B39FBCF0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877FF0A-1180-4D45-AA4C-33BDE5EA9F51}"/>
              </a:ext>
            </a:extLst>
          </p:cNvPr>
          <p:cNvSpPr txBox="1"/>
          <p:nvPr/>
        </p:nvSpPr>
        <p:spPr>
          <a:xfrm>
            <a:off x="5526468" y="4767458"/>
            <a:ext cx="53767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Para potencial virar real e gerar Real, temos de unir forças e reverter as perdas. </a:t>
            </a:r>
          </a:p>
          <a:p>
            <a:pPr algn="ctr"/>
            <a:endParaRPr lang="pt-BR" b="1" dirty="0">
              <a:solidFill>
                <a:srgbClr val="0070C0"/>
              </a:solidFill>
            </a:endParaRPr>
          </a:p>
          <a:p>
            <a:pPr algn="ctr"/>
            <a:r>
              <a:rPr lang="pt-BR" b="1" dirty="0">
                <a:solidFill>
                  <a:srgbClr val="0070C0"/>
                </a:solidFill>
              </a:rPr>
              <a:t>A essencial união da academia geradora dos insumos RH e conhecimentos com o setor produtivo</a:t>
            </a:r>
          </a:p>
        </p:txBody>
      </p:sp>
    </p:spTree>
    <p:extLst>
      <p:ext uri="{BB962C8B-B14F-4D97-AF65-F5344CB8AC3E}">
        <p14:creationId xmlns:p14="http://schemas.microsoft.com/office/powerpoint/2010/main" val="16097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C63EACED-905E-48B9-863D-E5F52B53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21</a:t>
            </a:fld>
            <a:endParaRPr lang="pt-BR"/>
          </a:p>
        </p:txBody>
      </p:sp>
      <p:pic>
        <p:nvPicPr>
          <p:cNvPr id="3" name="Picture 2" descr="Fapeal divulga resultado para pesquisas no Canal do Sertão – Alagoas na Net">
            <a:extLst>
              <a:ext uri="{FF2B5EF4-FFF2-40B4-BE49-F238E27FC236}">
                <a16:creationId xmlns:a16="http://schemas.microsoft.com/office/drawing/2014/main" xmlns="" id="{BBAB6FE3-2ECF-4B30-AE82-822702E73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19" y="3289781"/>
            <a:ext cx="1021475" cy="13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APEAL – Fundação de Amparo à Pesquisa do Estado de Alagoas – A casa do  Pesquisador Alagoano">
            <a:extLst>
              <a:ext uri="{FF2B5EF4-FFF2-40B4-BE49-F238E27FC236}">
                <a16:creationId xmlns:a16="http://schemas.microsoft.com/office/drawing/2014/main" xmlns="" id="{A685F322-4C34-46A7-9765-E6002ABB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77" y="4504951"/>
            <a:ext cx="2694227" cy="20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rofessora do DEDIR é nomeada Coordenadora Adjunta da CAPES | Universidade  Federal de Ouro Preto - UFOP">
            <a:extLst>
              <a:ext uri="{FF2B5EF4-FFF2-40B4-BE49-F238E27FC236}">
                <a16:creationId xmlns:a16="http://schemas.microsoft.com/office/drawing/2014/main" xmlns="" id="{4D082E5B-B98B-4DD7-A3D0-DA8B6C5FB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10" y="3356360"/>
            <a:ext cx="2575301" cy="124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42904ED-69AC-4325-8C4D-D32C1CEF6D82}"/>
              </a:ext>
            </a:extLst>
          </p:cNvPr>
          <p:cNvSpPr txBox="1"/>
          <p:nvPr/>
        </p:nvSpPr>
        <p:spPr>
          <a:xfrm>
            <a:off x="3600864" y="1435412"/>
            <a:ext cx="4990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OBRIGADO !!</a:t>
            </a:r>
            <a:endParaRPr lang="pt-BR" sz="36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A71EE85-C46E-4A11-9600-3DA42F9252EC}"/>
              </a:ext>
            </a:extLst>
          </p:cNvPr>
          <p:cNvSpPr txBox="1"/>
          <p:nvPr/>
        </p:nvSpPr>
        <p:spPr>
          <a:xfrm>
            <a:off x="3745448" y="2353049"/>
            <a:ext cx="480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Vandick da Silva Batista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vandick.batista@icbs.ufal.br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431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3B24271-437D-40F0-9DBD-E317E7350F01}"/>
              </a:ext>
            </a:extLst>
          </p:cNvPr>
          <p:cNvSpPr txBox="1"/>
          <p:nvPr/>
        </p:nvSpPr>
        <p:spPr>
          <a:xfrm>
            <a:off x="3047172" y="1062490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ontem passou e deixou lições</a:t>
            </a:r>
            <a:endParaRPr lang="pt-BR" sz="2000" dirty="0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xmlns="" id="{95860260-606D-4FE4-833B-2CCC1CED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3</a:t>
            </a:fld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575DB69E-9C3C-492A-AF88-97947ACF15D8}"/>
              </a:ext>
            </a:extLst>
          </p:cNvPr>
          <p:cNvGrpSpPr/>
          <p:nvPr/>
        </p:nvGrpSpPr>
        <p:grpSpPr>
          <a:xfrm>
            <a:off x="6993587" y="1750108"/>
            <a:ext cx="5054750" cy="4402612"/>
            <a:chOff x="108432" y="1679970"/>
            <a:chExt cx="5054750" cy="4402612"/>
          </a:xfrm>
        </p:grpSpPr>
        <p:graphicFrame>
          <p:nvGraphicFramePr>
            <p:cNvPr id="6" name="Objeto 5">
              <a:extLst>
                <a:ext uri="{FF2B5EF4-FFF2-40B4-BE49-F238E27FC236}">
                  <a16:creationId xmlns:a16="http://schemas.microsoft.com/office/drawing/2014/main" xmlns="" id="{E4B6CF12-AB52-4FF9-AAB6-090CDFC42AE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2662495"/>
                </p:ext>
              </p:extLst>
            </p:nvPr>
          </p:nvGraphicFramePr>
          <p:xfrm>
            <a:off x="108432" y="1679970"/>
            <a:ext cx="5054750" cy="3895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0" name="Imagem de Bitmap" r:id="rId3" imgW="6042600" imgH="4655880" progId="Paint.Picture">
                    <p:embed/>
                  </p:oleObj>
                </mc:Choice>
                <mc:Fallback>
                  <p:oleObj name="Imagem de Bitmap" r:id="rId3" imgW="6042600" imgH="465588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8432" y="1679970"/>
                          <a:ext cx="5054750" cy="38953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8B5D379C-1CEE-4008-AF63-6AC395276347}"/>
                </a:ext>
              </a:extLst>
            </p:cNvPr>
            <p:cNvSpPr txBox="1"/>
            <p:nvPr/>
          </p:nvSpPr>
          <p:spPr>
            <a:xfrm>
              <a:off x="1108175" y="5713250"/>
              <a:ext cx="29056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FNDCT criado em 1969</a:t>
              </a:r>
              <a:endParaRPr lang="pt-BR" dirty="0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F9EB3987-515F-41BE-832D-EA857F11E5B1}"/>
              </a:ext>
            </a:extLst>
          </p:cNvPr>
          <p:cNvGrpSpPr/>
          <p:nvPr/>
        </p:nvGrpSpPr>
        <p:grpSpPr>
          <a:xfrm>
            <a:off x="39756" y="4272625"/>
            <a:ext cx="6806203" cy="2322618"/>
            <a:chOff x="3433858" y="1662973"/>
            <a:chExt cx="7042048" cy="2322618"/>
          </a:xfrm>
        </p:grpSpPr>
        <p:graphicFrame>
          <p:nvGraphicFramePr>
            <p:cNvPr id="7" name="Objeto 6">
              <a:extLst>
                <a:ext uri="{FF2B5EF4-FFF2-40B4-BE49-F238E27FC236}">
                  <a16:creationId xmlns:a16="http://schemas.microsoft.com/office/drawing/2014/main" xmlns="" id="{BB419581-A04E-43D6-84C8-3CDA7D529DB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9777022"/>
                </p:ext>
              </p:extLst>
            </p:nvPr>
          </p:nvGraphicFramePr>
          <p:xfrm>
            <a:off x="5371903" y="1662973"/>
            <a:ext cx="5104003" cy="23226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1" name="Imagem de Bitmap" r:id="rId5" imgW="8724960" imgH="3970080" progId="Paint.Picture">
                    <p:embed/>
                  </p:oleObj>
                </mc:Choice>
                <mc:Fallback>
                  <p:oleObj name="Imagem de Bitmap" r:id="rId5" imgW="8724960" imgH="397008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371903" y="1662973"/>
                          <a:ext cx="5104003" cy="23226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3B37716C-B2E1-4A06-AF87-BD5176F8D59C}"/>
                </a:ext>
              </a:extLst>
            </p:cNvPr>
            <p:cNvSpPr txBox="1"/>
            <p:nvPr/>
          </p:nvSpPr>
          <p:spPr>
            <a:xfrm>
              <a:off x="3433858" y="2362617"/>
              <a:ext cx="205670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Base jurídica da Pós-graduação definida em 1965</a:t>
              </a:r>
              <a:endParaRPr lang="pt-BR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0A990686-558F-4DC9-94E6-2A264AC6A08D}"/>
              </a:ext>
            </a:extLst>
          </p:cNvPr>
          <p:cNvGrpSpPr/>
          <p:nvPr/>
        </p:nvGrpSpPr>
        <p:grpSpPr>
          <a:xfrm>
            <a:off x="259956" y="1557187"/>
            <a:ext cx="5753333" cy="2526263"/>
            <a:chOff x="5555819" y="4205723"/>
            <a:chExt cx="5753333" cy="2526263"/>
          </a:xfrm>
        </p:grpSpPr>
        <p:graphicFrame>
          <p:nvGraphicFramePr>
            <p:cNvPr id="4" name="Objeto 3">
              <a:extLst>
                <a:ext uri="{FF2B5EF4-FFF2-40B4-BE49-F238E27FC236}">
                  <a16:creationId xmlns:a16="http://schemas.microsoft.com/office/drawing/2014/main" xmlns="" id="{773076CF-4F8A-4D6C-993A-8144CB1BEB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570684"/>
                </p:ext>
              </p:extLst>
            </p:nvPr>
          </p:nvGraphicFramePr>
          <p:xfrm>
            <a:off x="5555819" y="4205723"/>
            <a:ext cx="4162956" cy="252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2" name="Imagem de Bitmap" r:id="rId7" imgW="7261920" imgH="4732200" progId="Paint.Picture">
                    <p:embed/>
                  </p:oleObj>
                </mc:Choice>
                <mc:Fallback>
                  <p:oleObj name="Imagem de Bitmap" r:id="rId7" imgW="7261920" imgH="473220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555819" y="4205723"/>
                          <a:ext cx="4162956" cy="2526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90F9374E-F957-418F-A300-808D4BACA711}"/>
                </a:ext>
              </a:extLst>
            </p:cNvPr>
            <p:cNvSpPr txBox="1"/>
            <p:nvPr/>
          </p:nvSpPr>
          <p:spPr>
            <a:xfrm>
              <a:off x="9642659" y="5097965"/>
              <a:ext cx="16664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CNPq criado em 1951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4447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14A18FB-C08A-4FE9-823F-57A060AA44F4}"/>
              </a:ext>
            </a:extLst>
          </p:cNvPr>
          <p:cNvSpPr txBox="1"/>
          <p:nvPr/>
        </p:nvSpPr>
        <p:spPr>
          <a:xfrm>
            <a:off x="3047172" y="1054578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hoje é o momento dos vivos</a:t>
            </a:r>
            <a:endParaRPr lang="pt-BR" sz="2000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DB1CA84D-BCF0-4277-8817-2B0C8DDBAF45}"/>
              </a:ext>
            </a:extLst>
          </p:cNvPr>
          <p:cNvGrpSpPr/>
          <p:nvPr/>
        </p:nvGrpSpPr>
        <p:grpSpPr>
          <a:xfrm>
            <a:off x="1750943" y="6407594"/>
            <a:ext cx="9101761" cy="377951"/>
            <a:chOff x="2754796" y="6387716"/>
            <a:chExt cx="9101761" cy="377951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9F45EB33-BBA1-457B-B519-C0C2C27A4F89}"/>
                </a:ext>
              </a:extLst>
            </p:cNvPr>
            <p:cNvSpPr txBox="1"/>
            <p:nvPr/>
          </p:nvSpPr>
          <p:spPr>
            <a:xfrm>
              <a:off x="8515353" y="6396335"/>
              <a:ext cx="33412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00" dirty="0"/>
                <a:t>https://reygif.com/media/7/uso-de-internet-en-diferentes-horas-del-dia-a-nivel-mundial-91566.gif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EE88D258-C1C5-42F4-AFAC-844332E3E839}"/>
                </a:ext>
              </a:extLst>
            </p:cNvPr>
            <p:cNvSpPr txBox="1"/>
            <p:nvPr/>
          </p:nvSpPr>
          <p:spPr>
            <a:xfrm>
              <a:off x="2754796" y="6389289"/>
              <a:ext cx="21054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900" dirty="0"/>
                <a:t>https://i.makeagif.com/media/2-24-2015/Cr1nUj.gif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xmlns="" id="{DC38EA29-5D74-448A-B634-72D6801D374A}"/>
                </a:ext>
              </a:extLst>
            </p:cNvPr>
            <p:cNvSpPr txBox="1"/>
            <p:nvPr/>
          </p:nvSpPr>
          <p:spPr>
            <a:xfrm>
              <a:off x="5251591" y="6387716"/>
              <a:ext cx="3316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00" dirty="0"/>
                <a:t>https://www.greenpeace.org/static/planet4-brasil-stateless/2019/07/6262159b-3.gif</a:t>
              </a:r>
            </a:p>
          </p:txBody>
        </p:sp>
      </p:grpSp>
      <p:sp>
        <p:nvSpPr>
          <p:cNvPr id="24" name="Espaço Reservado para Número de Slide 23">
            <a:extLst>
              <a:ext uri="{FF2B5EF4-FFF2-40B4-BE49-F238E27FC236}">
                <a16:creationId xmlns:a16="http://schemas.microsoft.com/office/drawing/2014/main" xmlns="" id="{11A98239-49B2-4B08-9B22-628D2D5C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4</a:t>
            </a:fld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2893F440-D9A7-49B4-B901-1E7AF64C6F68}"/>
              </a:ext>
            </a:extLst>
          </p:cNvPr>
          <p:cNvGrpSpPr/>
          <p:nvPr/>
        </p:nvGrpSpPr>
        <p:grpSpPr>
          <a:xfrm>
            <a:off x="277746" y="1810481"/>
            <a:ext cx="4124739" cy="3930160"/>
            <a:chOff x="367748" y="1732343"/>
            <a:chExt cx="3833192" cy="3571313"/>
          </a:xfrm>
        </p:grpSpPr>
        <p:pic>
          <p:nvPicPr>
            <p:cNvPr id="13" name="Imagem 12" descr="Uma imagem contendo comida, mesa, cheio, verde&#10;&#10;Descrição gerada automaticamente">
              <a:extLst>
                <a:ext uri="{FF2B5EF4-FFF2-40B4-BE49-F238E27FC236}">
                  <a16:creationId xmlns:a16="http://schemas.microsoft.com/office/drawing/2014/main" xmlns="" id="{82DF7B0A-B694-4527-B7F8-C71506DA0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48" y="2155413"/>
              <a:ext cx="3833192" cy="3148243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110FA885-C953-425A-A4FE-24507A22BBA3}"/>
                </a:ext>
              </a:extLst>
            </p:cNvPr>
            <p:cNvSpPr txBox="1"/>
            <p:nvPr/>
          </p:nvSpPr>
          <p:spPr>
            <a:xfrm>
              <a:off x="367748" y="1732343"/>
              <a:ext cx="23878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C&amp;T no agronegócio</a:t>
              </a:r>
              <a:endParaRPr lang="pt-BR" dirty="0"/>
            </a:p>
          </p:txBody>
        </p:sp>
      </p:grpSp>
      <p:pic>
        <p:nvPicPr>
          <p:cNvPr id="17" name="Imagem 16" descr="Caminhão de brinquedo&#10;&#10;Descrição gerada automaticamente com confiança média">
            <a:extLst>
              <a:ext uri="{FF2B5EF4-FFF2-40B4-BE49-F238E27FC236}">
                <a16:creationId xmlns:a16="http://schemas.microsoft.com/office/drawing/2014/main" xmlns="" id="{A3F28C97-53AC-4AA8-BD73-AF5FAF22A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28" y="1868651"/>
            <a:ext cx="5338225" cy="3220184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CC1FC7B1-6F11-443C-8A5A-16A468134272}"/>
              </a:ext>
            </a:extLst>
          </p:cNvPr>
          <p:cNvGrpSpPr/>
          <p:nvPr/>
        </p:nvGrpSpPr>
        <p:grpSpPr>
          <a:xfrm>
            <a:off x="5606086" y="1468541"/>
            <a:ext cx="6558303" cy="4816042"/>
            <a:chOff x="5606086" y="1468541"/>
            <a:chExt cx="6558303" cy="4816042"/>
          </a:xfrm>
        </p:grpSpPr>
        <p:pic>
          <p:nvPicPr>
            <p:cNvPr id="19" name="Imagem 18" descr="Homem em pé ao lado de uma árvore&#10;&#10;Descrição gerada automaticamente">
              <a:extLst>
                <a:ext uri="{FF2B5EF4-FFF2-40B4-BE49-F238E27FC236}">
                  <a16:creationId xmlns:a16="http://schemas.microsoft.com/office/drawing/2014/main" xmlns="" id="{00E93663-75ED-49DD-A7B8-B8CC49C3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484" y="1468541"/>
              <a:ext cx="5135905" cy="4733764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55452070-DA11-48C1-9FD8-E7BA05D78099}"/>
                </a:ext>
              </a:extLst>
            </p:cNvPr>
            <p:cNvSpPr txBox="1"/>
            <p:nvPr/>
          </p:nvSpPr>
          <p:spPr>
            <a:xfrm>
              <a:off x="5606086" y="5361253"/>
              <a:ext cx="15401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C&amp;T na agricultura familiar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19462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14A18FB-C08A-4FE9-823F-57A060AA44F4}"/>
              </a:ext>
            </a:extLst>
          </p:cNvPr>
          <p:cNvSpPr txBox="1"/>
          <p:nvPr/>
        </p:nvSpPr>
        <p:spPr>
          <a:xfrm>
            <a:off x="3047172" y="1117360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hoje é o momento dos vivos</a:t>
            </a:r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F45EB33-BBA1-457B-B519-C0C2C27A4F89}"/>
              </a:ext>
            </a:extLst>
          </p:cNvPr>
          <p:cNvSpPr txBox="1"/>
          <p:nvPr/>
        </p:nvSpPr>
        <p:spPr>
          <a:xfrm>
            <a:off x="2509216" y="6593486"/>
            <a:ext cx="71735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https://reygif.com/media/7/uso-de-internet-en-diferentes-horas-del-dia-a-nivel-mundial-91566.gif</a:t>
            </a:r>
          </a:p>
        </p:txBody>
      </p:sp>
      <p:pic>
        <p:nvPicPr>
          <p:cNvPr id="11" name="Imagem 10" descr="Mapa&#10;&#10;Descrição gerada automaticamente">
            <a:extLst>
              <a:ext uri="{FF2B5EF4-FFF2-40B4-BE49-F238E27FC236}">
                <a16:creationId xmlns:a16="http://schemas.microsoft.com/office/drawing/2014/main" xmlns="" id="{786A7093-C3E5-45D9-93B9-1976529DD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1" y="1624219"/>
            <a:ext cx="7961243" cy="4498734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EB0D5455-9F9E-4677-BA0D-9080DFEF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5</a:t>
            </a:fld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2F570A4-86C5-4086-885D-B795FCA97B93}"/>
              </a:ext>
            </a:extLst>
          </p:cNvPr>
          <p:cNvSpPr txBox="1"/>
          <p:nvPr/>
        </p:nvSpPr>
        <p:spPr>
          <a:xfrm>
            <a:off x="186359" y="3020705"/>
            <a:ext cx="1592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Internet, uma invenção acadêmica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3A4D076-E5B3-4D0D-A32C-07A13034F5F5}"/>
              </a:ext>
            </a:extLst>
          </p:cNvPr>
          <p:cNvSpPr txBox="1"/>
          <p:nvPr/>
        </p:nvSpPr>
        <p:spPr>
          <a:xfrm>
            <a:off x="10038521" y="1624219"/>
            <a:ext cx="2057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ORIGEM: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Rede internacional (USA, UK, FR &amp; outros) desde 1960 para ter protocolos TCP/IP apenas na década de 70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DAE5E464-E45B-4069-B9AA-F635630CF3F6}"/>
              </a:ext>
            </a:extLst>
          </p:cNvPr>
          <p:cNvSpPr txBox="1"/>
          <p:nvPr/>
        </p:nvSpPr>
        <p:spPr>
          <a:xfrm>
            <a:off x="10188437" y="4922624"/>
            <a:ext cx="19074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Fortíssimo suporte financeiro governamental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D563742-3137-4D97-AF70-40D335A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6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45029CB-6D3D-43C5-ABD8-9528BAA265E4}"/>
              </a:ext>
            </a:extLst>
          </p:cNvPr>
          <p:cNvSpPr txBox="1"/>
          <p:nvPr/>
        </p:nvSpPr>
        <p:spPr>
          <a:xfrm>
            <a:off x="39756" y="6302038"/>
            <a:ext cx="229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https://www.telessaude.unifesp.br/images/noticias/covid.gif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9A53837-9D11-4350-BAAD-2666706BB706}"/>
              </a:ext>
            </a:extLst>
          </p:cNvPr>
          <p:cNvSpPr txBox="1"/>
          <p:nvPr/>
        </p:nvSpPr>
        <p:spPr>
          <a:xfrm>
            <a:off x="3047172" y="1117360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hoje é o momento dos vivos</a:t>
            </a:r>
            <a:endParaRPr lang="pt-BR" sz="2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B0E649B-B5E0-4DFD-8856-6FE14F54601D}"/>
              </a:ext>
            </a:extLst>
          </p:cNvPr>
          <p:cNvSpPr txBox="1"/>
          <p:nvPr/>
        </p:nvSpPr>
        <p:spPr>
          <a:xfrm>
            <a:off x="2648470" y="6311938"/>
            <a:ext cx="2487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https://media.giphy.com/media/DDWYeYpXla7BRL7oD8/giphy.gif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622379C-D270-4D10-8300-442797C2C845}"/>
              </a:ext>
            </a:extLst>
          </p:cNvPr>
          <p:cNvSpPr txBox="1"/>
          <p:nvPr/>
        </p:nvSpPr>
        <p:spPr>
          <a:xfrm>
            <a:off x="5912853" y="6311938"/>
            <a:ext cx="2487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https://media.giphy.com/media/HoYvkclW6qd2T6VGTW/giphy.gif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1E470ED0-1F69-4EBD-BDE6-A62F0CF3C899}"/>
              </a:ext>
            </a:extLst>
          </p:cNvPr>
          <p:cNvSpPr txBox="1"/>
          <p:nvPr/>
        </p:nvSpPr>
        <p:spPr>
          <a:xfrm>
            <a:off x="9458339" y="6307730"/>
            <a:ext cx="2217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https://media.giphy.com/media/3fk0i2VKOX1TEZQbcJ/giphy.gif</a:t>
            </a:r>
          </a:p>
        </p:txBody>
      </p:sp>
      <p:pic>
        <p:nvPicPr>
          <p:cNvPr id="1028" name="Picture 4" descr="Vacinas COVID 19 | Educa Mais Brasil">
            <a:extLst>
              <a:ext uri="{FF2B5EF4-FFF2-40B4-BE49-F238E27FC236}">
                <a16:creationId xmlns:a16="http://schemas.microsoft.com/office/drawing/2014/main" xmlns="" id="{B9E1D3B7-8B94-465B-A6C4-CB0C49AD22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284" y="1480314"/>
            <a:ext cx="3772075" cy="21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0AFBE7ED-D892-41BC-93B8-EF52E71426B1}"/>
              </a:ext>
            </a:extLst>
          </p:cNvPr>
          <p:cNvGrpSpPr/>
          <p:nvPr/>
        </p:nvGrpSpPr>
        <p:grpSpPr>
          <a:xfrm>
            <a:off x="45182" y="1800745"/>
            <a:ext cx="7220959" cy="3555394"/>
            <a:chOff x="45182" y="1800745"/>
            <a:chExt cx="7220959" cy="3555394"/>
          </a:xfrm>
        </p:grpSpPr>
        <p:pic>
          <p:nvPicPr>
            <p:cNvPr id="5" name="Imagem 4" descr="Uma imagem contendo réptil, olhando, luz, grande&#10;&#10;Descrição gerada automaticamente">
              <a:extLst>
                <a:ext uri="{FF2B5EF4-FFF2-40B4-BE49-F238E27FC236}">
                  <a16:creationId xmlns:a16="http://schemas.microsoft.com/office/drawing/2014/main" xmlns="" id="{65ABA71B-D55A-4EE0-8CF0-7E38EDD5A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0" y="2584912"/>
              <a:ext cx="5011559" cy="2771227"/>
            </a:xfrm>
            <a:prstGeom prst="rect">
              <a:avLst/>
            </a:prstGeom>
          </p:spPr>
        </p:pic>
        <p:pic>
          <p:nvPicPr>
            <p:cNvPr id="10" name="Imagem 9" descr="Desenho de uma pessoa&#10;&#10;Descrição gerada automaticamente com confiança média">
              <a:extLst>
                <a:ext uri="{FF2B5EF4-FFF2-40B4-BE49-F238E27FC236}">
                  <a16:creationId xmlns:a16="http://schemas.microsoft.com/office/drawing/2014/main" xmlns="" id="{DD3FDC98-2319-4DCC-B3FD-145DC880F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903" y="1800745"/>
              <a:ext cx="2284238" cy="228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9B19870D-842C-4A71-9D1B-DA31B2AC01DE}"/>
                </a:ext>
              </a:extLst>
            </p:cNvPr>
            <p:cNvSpPr txBox="1"/>
            <p:nvPr/>
          </p:nvSpPr>
          <p:spPr>
            <a:xfrm>
              <a:off x="45182" y="1894879"/>
              <a:ext cx="49367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Vacina, conquista desde o século 17, </a:t>
              </a:r>
              <a:r>
                <a:rPr lang="pt-B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salvando vidas </a:t>
              </a:r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na revolução do século XXI</a:t>
              </a:r>
              <a:endParaRPr lang="pt-BR" dirty="0"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BF4D6D5-1998-4F58-BC29-C93FC6B04B77}"/>
              </a:ext>
            </a:extLst>
          </p:cNvPr>
          <p:cNvSpPr txBox="1"/>
          <p:nvPr/>
        </p:nvSpPr>
        <p:spPr>
          <a:xfrm>
            <a:off x="0" y="6647226"/>
            <a:ext cx="1208229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https://www.immune.org.nz/</a:t>
            </a:r>
            <a:r>
              <a:rPr lang="pt-BR" sz="900" dirty="0" err="1"/>
              <a:t>vaccines</a:t>
            </a:r>
            <a:r>
              <a:rPr lang="pt-BR" sz="900" dirty="0"/>
              <a:t>/</a:t>
            </a:r>
            <a:r>
              <a:rPr lang="pt-BR" sz="900" dirty="0" err="1"/>
              <a:t>vaccine-development</a:t>
            </a:r>
            <a:r>
              <a:rPr lang="pt-BR" sz="900" dirty="0"/>
              <a:t>/</a:t>
            </a:r>
            <a:r>
              <a:rPr lang="pt-BR" sz="900" dirty="0" err="1"/>
              <a:t>brief-history-vaccination</a:t>
            </a:r>
            <a:r>
              <a:rPr lang="pt-BR" sz="900" dirty="0"/>
              <a:t>#:~:text=Edward%20Jenner%20is%20considered%20the,first%20smallpox%20vaccine%20was%20developed.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DC1BC71F-9E0A-4F68-82DA-92A85F9C4E20}"/>
              </a:ext>
            </a:extLst>
          </p:cNvPr>
          <p:cNvGrpSpPr/>
          <p:nvPr/>
        </p:nvGrpSpPr>
        <p:grpSpPr>
          <a:xfrm>
            <a:off x="6041146" y="3635135"/>
            <a:ext cx="6010802" cy="2136094"/>
            <a:chOff x="6041146" y="3635135"/>
            <a:chExt cx="6010802" cy="2136094"/>
          </a:xfrm>
        </p:grpSpPr>
        <p:pic>
          <p:nvPicPr>
            <p:cNvPr id="1026" name="Picture 2" descr="Vacinas COVID 19 | Educa Mais Brasil">
              <a:extLst>
                <a:ext uri="{FF2B5EF4-FFF2-40B4-BE49-F238E27FC236}">
                  <a16:creationId xmlns:a16="http://schemas.microsoft.com/office/drawing/2014/main" xmlns="" id="{E9528FCE-DDD2-4A14-8A88-52CABA895E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146" y="3635135"/>
              <a:ext cx="3797500" cy="2136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3724AD6E-C25D-4324-BC53-4CB61487DDA5}"/>
                </a:ext>
              </a:extLst>
            </p:cNvPr>
            <p:cNvSpPr txBox="1"/>
            <p:nvPr/>
          </p:nvSpPr>
          <p:spPr>
            <a:xfrm>
              <a:off x="9834265" y="3723541"/>
              <a:ext cx="2217683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Máscaras rusticas desde século 6, mas </a:t>
              </a:r>
              <a:r>
                <a:rPr lang="pt-B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aperfeiçoada</a:t>
              </a:r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 desde século 19 considerando o movimento Browniano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8529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32BA18F6-801C-4008-91F5-C0A9B7D90B3D}"/>
              </a:ext>
            </a:extLst>
          </p:cNvPr>
          <p:cNvGrpSpPr/>
          <p:nvPr/>
        </p:nvGrpSpPr>
        <p:grpSpPr>
          <a:xfrm>
            <a:off x="126723" y="1403507"/>
            <a:ext cx="11938553" cy="5474371"/>
            <a:chOff x="126723" y="1383629"/>
            <a:chExt cx="11938553" cy="5474371"/>
          </a:xfrm>
        </p:grpSpPr>
        <p:graphicFrame>
          <p:nvGraphicFramePr>
            <p:cNvPr id="2" name="Objeto 1">
              <a:extLst>
                <a:ext uri="{FF2B5EF4-FFF2-40B4-BE49-F238E27FC236}">
                  <a16:creationId xmlns:a16="http://schemas.microsoft.com/office/drawing/2014/main" xmlns="" id="{B5D804C4-76C0-4427-8180-EB798BA3FBC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9171589"/>
                </p:ext>
              </p:extLst>
            </p:nvPr>
          </p:nvGraphicFramePr>
          <p:xfrm>
            <a:off x="1257438" y="1815317"/>
            <a:ext cx="9380538" cy="471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" name="Imagem de Bitmap" r:id="rId3" imgW="9380160" imgH="4716720" progId="Paint.Picture">
                    <p:embed/>
                  </p:oleObj>
                </mc:Choice>
                <mc:Fallback>
                  <p:oleObj name="Imagem de Bitmap" r:id="rId3" imgW="9380160" imgH="471672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57438" y="1815317"/>
                          <a:ext cx="9380538" cy="47164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xmlns="" id="{2768483C-5C3E-401B-8089-80608C02EB93}"/>
                </a:ext>
              </a:extLst>
            </p:cNvPr>
            <p:cNvSpPr txBox="1"/>
            <p:nvPr/>
          </p:nvSpPr>
          <p:spPr>
            <a:xfrm>
              <a:off x="126723" y="6611779"/>
              <a:ext cx="1193855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000" dirty="0"/>
                <a:t>IPEA_DISET_2021 82 - Previsão de arrecadação de recursos do fundo nacional de desenvolvimento científico e tecnológico (FNDCT) para o período 2021-2024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xmlns="" id="{9C9AB9D3-28DE-4690-A9A6-B762713ADCE2}"/>
                </a:ext>
              </a:extLst>
            </p:cNvPr>
            <p:cNvSpPr txBox="1"/>
            <p:nvPr/>
          </p:nvSpPr>
          <p:spPr>
            <a:xfrm>
              <a:off x="3009899" y="1383629"/>
              <a:ext cx="6172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/>
                <a:t>Evolução da arrecadação não executada dos recursos do FNDCT</a:t>
              </a:r>
            </a:p>
          </p:txBody>
        </p:sp>
      </p:grp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85A57F3-CB2F-4867-A94F-8CAF3934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7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3DEBDCF-B1B8-4C64-985F-DC4B733AFB6D}"/>
              </a:ext>
            </a:extLst>
          </p:cNvPr>
          <p:cNvSpPr txBox="1"/>
          <p:nvPr/>
        </p:nvSpPr>
        <p:spPr>
          <a:xfrm>
            <a:off x="3047999" y="99282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838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E59D093-549F-4687-8DE6-306EF978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8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6689ED7-9AED-48B6-BAA2-1E00CC921032}"/>
              </a:ext>
            </a:extLst>
          </p:cNvPr>
          <p:cNvSpPr txBox="1"/>
          <p:nvPr/>
        </p:nvSpPr>
        <p:spPr>
          <a:xfrm>
            <a:off x="3049656" y="9835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Ciência para o amanhã? </a:t>
            </a:r>
            <a:endParaRPr lang="pt-BR" sz="2000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83B981C3-9E9F-4764-8551-745E78EFA183}"/>
              </a:ext>
            </a:extLst>
          </p:cNvPr>
          <p:cNvGrpSpPr/>
          <p:nvPr/>
        </p:nvGrpSpPr>
        <p:grpSpPr>
          <a:xfrm>
            <a:off x="139148" y="1564109"/>
            <a:ext cx="11628782" cy="5167877"/>
            <a:chOff x="139148" y="1564109"/>
            <a:chExt cx="11628782" cy="5167877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19EE0891-851C-401C-BFCF-0C01AD2B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374" y="1564109"/>
              <a:ext cx="9143816" cy="4896326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353B2B9A-BEF4-4BF2-A43C-F7E9B8A440EA}"/>
                </a:ext>
              </a:extLst>
            </p:cNvPr>
            <p:cNvSpPr txBox="1"/>
            <p:nvPr/>
          </p:nvSpPr>
          <p:spPr>
            <a:xfrm>
              <a:off x="139148" y="6501154"/>
              <a:ext cx="11628782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900" dirty="0"/>
                <a:t>Fonte: CONFAP, via 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https://geocapes.capes.gov.br/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geocapes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3"/>
                </a:rPr>
                <a:t>/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; </a:t>
              </a:r>
              <a:r>
                <a:rPr lang="pt-BR" sz="9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http://dadosabertos.cnpq.br/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pt_BR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organization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/</a:t>
              </a:r>
              <a:r>
                <a:rPr lang="pt-BR" sz="900" b="0" i="0" u="none" strike="noStrike" baseline="0" dirty="0" err="1">
                  <a:solidFill>
                    <a:srgbClr val="9554C4"/>
                  </a:solidFill>
                  <a:latin typeface="Calibri" panose="020F0502020204030204" pitchFamily="34" charset="0"/>
                  <a:hlinkClick r:id="rId4"/>
                </a:rPr>
                <a:t>cnpq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; </a:t>
              </a:r>
              <a:r>
                <a:rPr lang="pt-BR" sz="9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  <a:hlinkClick r:id="rId5"/>
                </a:rPr>
                <a:t>http://www.finep.gov.br/transparencia-finep/projetos-contratados-e-valores-liberados</a:t>
              </a:r>
              <a:r>
                <a:rPr lang="pt-BR" sz="900" b="0" i="0" u="none" strike="noStrike" baseline="0" dirty="0">
                  <a:solidFill>
                    <a:srgbClr val="9554C4"/>
                  </a:solidFill>
                  <a:latin typeface="Calibri" panose="020F0502020204030204" pitchFamily="34" charset="0"/>
                </a:rPr>
                <a:t> </a:t>
              </a:r>
              <a:endParaRPr lang="pt-BR" sz="900" dirty="0"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DD329160-8FC3-4D72-A257-E65F1E7330FC}"/>
              </a:ext>
            </a:extLst>
          </p:cNvPr>
          <p:cNvSpPr txBox="1"/>
          <p:nvPr/>
        </p:nvSpPr>
        <p:spPr>
          <a:xfrm>
            <a:off x="9698793" y="2344412"/>
            <a:ext cx="22225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 FNDCT é peça de ficção? </a:t>
            </a: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É estratégia para um País em desenvolvimento?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26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D563742-3137-4D97-AF70-40D335A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E5AF-D7DF-4741-B9E0-AD8229E76F36}" type="slidenum">
              <a:rPr lang="pt-BR" smtClean="0"/>
              <a:t>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A3C4E18-EA1B-4259-8C66-107E6962C0BD}"/>
              </a:ext>
            </a:extLst>
          </p:cNvPr>
          <p:cNvSpPr txBox="1"/>
          <p:nvPr/>
        </p:nvSpPr>
        <p:spPr>
          <a:xfrm>
            <a:off x="3048000" y="113486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Teremos Ciência para o amanhã? </a:t>
            </a:r>
            <a:endParaRPr lang="pt-BR" sz="2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826C23B-578A-45A4-B49B-0B57B3D57974}"/>
              </a:ext>
            </a:extLst>
          </p:cNvPr>
          <p:cNvSpPr txBox="1"/>
          <p:nvPr/>
        </p:nvSpPr>
        <p:spPr>
          <a:xfrm>
            <a:off x="105104" y="6330937"/>
            <a:ext cx="30585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https://d3q93wnyp4lkf8.cloudfront.net/revista/post_images/3824/6bb823b2b56b7fb2ea0d303e8271e197c5f5b396.gif?1503417035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F8D8E5E5-6D5F-4836-B721-2F493FCEE1B6}"/>
              </a:ext>
            </a:extLst>
          </p:cNvPr>
          <p:cNvSpPr txBox="1"/>
          <p:nvPr/>
        </p:nvSpPr>
        <p:spPr>
          <a:xfrm>
            <a:off x="4025463" y="6389589"/>
            <a:ext cx="2564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https://media.giphy.com/media/xUOxeXbmrEwU0T106A/giphy.gif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BEFE7DC2-B30C-4062-BFC0-C84707EB0177}"/>
              </a:ext>
            </a:extLst>
          </p:cNvPr>
          <p:cNvSpPr txBox="1"/>
          <p:nvPr/>
        </p:nvSpPr>
        <p:spPr>
          <a:xfrm>
            <a:off x="7015656" y="6423269"/>
            <a:ext cx="239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https://i.makeagif.com/media/3-08-2017/FbgFe-.gif</a:t>
            </a:r>
          </a:p>
        </p:txBody>
      </p:sp>
      <p:pic>
        <p:nvPicPr>
          <p:cNvPr id="14" name="Imagem 13" descr="Pessoa de óculos com a boca aberta&#10;&#10;Descrição gerada automaticamente com confiança média">
            <a:extLst>
              <a:ext uri="{FF2B5EF4-FFF2-40B4-BE49-F238E27FC236}">
                <a16:creationId xmlns:a16="http://schemas.microsoft.com/office/drawing/2014/main" xmlns="" id="{60856024-D929-43FF-ADE4-8A764283F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5" y="1911231"/>
            <a:ext cx="4340581" cy="1860249"/>
          </a:xfrm>
          <a:prstGeom prst="rect">
            <a:avLst/>
          </a:prstGeom>
        </p:spPr>
      </p:pic>
      <p:pic>
        <p:nvPicPr>
          <p:cNvPr id="16" name="Imagem 15" descr="Imagem editada de homem sorrindo&#10;&#10;Descrição gerada automaticamente">
            <a:extLst>
              <a:ext uri="{FF2B5EF4-FFF2-40B4-BE49-F238E27FC236}">
                <a16:creationId xmlns:a16="http://schemas.microsoft.com/office/drawing/2014/main" xmlns="" id="{9E3A795D-A892-4C30-8F3D-AB6D01EF7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47" y="3588026"/>
            <a:ext cx="3934298" cy="221304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BE01A528-1683-43A8-B29B-1B402849B01A}"/>
              </a:ext>
            </a:extLst>
          </p:cNvPr>
          <p:cNvSpPr txBox="1"/>
          <p:nvPr/>
        </p:nvSpPr>
        <p:spPr>
          <a:xfrm>
            <a:off x="9502666" y="6437858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http://paineira.usp.br/aun/wp-content/uploads/eYOAGXR.gif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46160BFE-2C5F-4998-B26C-CE470D814482}"/>
              </a:ext>
            </a:extLst>
          </p:cNvPr>
          <p:cNvSpPr txBox="1"/>
          <p:nvPr/>
        </p:nvSpPr>
        <p:spPr>
          <a:xfrm>
            <a:off x="0" y="3964050"/>
            <a:ext cx="32405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Base para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remédios, transportes, comunicação, climatologia, e energia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entre outros na 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física, química, biologia</a:t>
            </a:r>
            <a:endParaRPr lang="pt-BR" dirty="0">
              <a:solidFill>
                <a:srgbClr val="0070C0"/>
              </a:solidFill>
            </a:endParaRPr>
          </a:p>
        </p:txBody>
      </p:sp>
      <p:pic>
        <p:nvPicPr>
          <p:cNvPr id="17" name="Imagem 16" descr="Imagem editada de homem sorrindo&#10;&#10;Descrição gerada automaticamente">
            <a:extLst>
              <a:ext uri="{FF2B5EF4-FFF2-40B4-BE49-F238E27FC236}">
                <a16:creationId xmlns:a16="http://schemas.microsoft.com/office/drawing/2014/main" xmlns="" id="{E6DA3C79-194A-4F12-985D-DFDAFB015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7" y="3740426"/>
            <a:ext cx="3934298" cy="2213043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431C1768-7461-4B2B-8C35-F39564A8D035}"/>
              </a:ext>
            </a:extLst>
          </p:cNvPr>
          <p:cNvGrpSpPr/>
          <p:nvPr/>
        </p:nvGrpSpPr>
        <p:grpSpPr>
          <a:xfrm>
            <a:off x="6320228" y="1687374"/>
            <a:ext cx="5689727" cy="4360601"/>
            <a:chOff x="6320228" y="1687374"/>
            <a:chExt cx="5689727" cy="4360601"/>
          </a:xfrm>
        </p:grpSpPr>
        <p:pic>
          <p:nvPicPr>
            <p:cNvPr id="3074" name="Picture 2" descr="Ciencia Nanotecnologia on Make a GIF">
              <a:extLst>
                <a:ext uri="{FF2B5EF4-FFF2-40B4-BE49-F238E27FC236}">
                  <a16:creationId xmlns:a16="http://schemas.microsoft.com/office/drawing/2014/main" xmlns="" id="{7372320A-F25F-4F66-AE41-DB532FD8572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28" y="1687374"/>
              <a:ext cx="3048000" cy="247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xmlns="" id="{1A9D05BB-67E0-4320-A498-71594855B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976" y="3305505"/>
              <a:ext cx="2880979" cy="2742470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53E60514-73E7-41F1-BABA-03CE151C8820}"/>
                </a:ext>
              </a:extLst>
            </p:cNvPr>
            <p:cNvSpPr txBox="1"/>
            <p:nvPr/>
          </p:nvSpPr>
          <p:spPr>
            <a:xfrm>
              <a:off x="9631019" y="1733143"/>
              <a:ext cx="232122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Novos </a:t>
              </a:r>
              <a:r>
                <a:rPr lang="pt-B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materiais</a:t>
              </a:r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, tecnologias e </a:t>
              </a:r>
              <a:r>
                <a:rPr lang="pt-B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modelos climáticos </a:t>
              </a:r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e de </a:t>
              </a:r>
              <a:r>
                <a:rPr lang="pt-B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produção sustentável</a:t>
              </a:r>
              <a:endParaRPr lang="pt-BR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25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3397</TotalTime>
  <Words>823</Words>
  <Application>Microsoft Office PowerPoint</Application>
  <PresentationFormat>Widescreen</PresentationFormat>
  <Paragraphs>131</Paragraphs>
  <Slides>21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Office Theme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Vandick S Batista</dc:creator>
  <cp:lastModifiedBy>Jazer Jose de Melo</cp:lastModifiedBy>
  <cp:revision>18</cp:revision>
  <dcterms:created xsi:type="dcterms:W3CDTF">2021-11-08T18:33:50Z</dcterms:created>
  <dcterms:modified xsi:type="dcterms:W3CDTF">2021-11-11T13:09:05Z</dcterms:modified>
</cp:coreProperties>
</file>