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35"/>
  </p:notesMasterIdLst>
  <p:handoutMasterIdLst>
    <p:handoutMasterId r:id="rId36"/>
  </p:handoutMasterIdLst>
  <p:sldIdLst>
    <p:sldId id="305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</p:sldIdLst>
  <p:sldSz cx="9144000" cy="5715000" type="screen16x10"/>
  <p:notesSz cx="6819900" cy="9931400"/>
  <p:defaultTextStyle>
    <a:defPPr>
      <a:defRPr lang="pt-B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B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26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D2AF-6248-4CB1-920A-44CDE24A218A}" type="datetimeFigureOut">
              <a:rPr lang="pt-BR" smtClean="0"/>
              <a:t>28/06/2016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52622-184A-4103-AA44-79A72CB797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37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CB129-3026-4385-A4D4-1E4FAA0C0843}" type="datetimeFigureOut">
              <a:rPr lang="pt-BR" smtClean="0"/>
              <a:t>28/06/2016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241425"/>
            <a:ext cx="53594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87B2-BB2E-4A30-A25B-4082E7FCA84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51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DAA2-47B6-407D-9014-F8F7E5D6AAC7}" type="datetimeFigureOut">
              <a:rPr lang="pt-BR" smtClean="0"/>
              <a:t>28/06/2016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B81-8DC0-439E-B87D-797233E3A96B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28" y="0"/>
            <a:ext cx="149482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4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6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90" y="3730"/>
            <a:ext cx="1494822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2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90" y="3730"/>
            <a:ext cx="1494822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42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1"/>
            <a:ext cx="4163892" cy="5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 userDrawn="1"/>
        </p:nvSpPr>
        <p:spPr>
          <a:xfrm>
            <a:off x="3862553" y="5389502"/>
            <a:ext cx="522920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67" b="1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SBRB - Aeroporto Internacional de Rio Branco – Plácido de Castro</a:t>
            </a:r>
            <a:endParaRPr lang="pt-BR" sz="1167" b="1" i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7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1"/>
            <a:ext cx="4163892" cy="5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 userDrawn="1"/>
        </p:nvSpPr>
        <p:spPr>
          <a:xfrm>
            <a:off x="3862553" y="5389502"/>
            <a:ext cx="522920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67" b="1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SBRB - Aeroporto Internacional de Rio Branco – Plácido de Castro</a:t>
            </a:r>
            <a:endParaRPr lang="pt-BR" sz="1167" b="1" i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7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90" y="3730"/>
            <a:ext cx="1494822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78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4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41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6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2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4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BB85E7-97A1-489E-A2E6-11EA0A0B9DC3}" type="datetimeFigureOut">
              <a:rPr lang="pt-BR" smtClean="0">
                <a:solidFill>
                  <a:prstClr val="black"/>
                </a:solidFill>
              </a:rPr>
              <a:pPr/>
              <a:t>28/06/2016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8899D05-CC6E-4525-A93F-FDD9BF305FF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90" y="3730"/>
            <a:ext cx="1494822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1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482DAA2-47B6-407D-9014-F8F7E5D6AAC7}" type="datetimeFigureOut">
              <a:rPr lang="pt-BR" smtClean="0"/>
              <a:t>28/06/2016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93BD2B81-8DC0-439E-B87D-797233E3A96B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28" y="0"/>
            <a:ext cx="149482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82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3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3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2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ABB85E7-97A1-489E-A2E6-11EA0A0B9DC3}" type="datetimeFigureOut">
              <a:rPr lang="pt-BR" sz="1800" smtClean="0">
                <a:solidFill>
                  <a:prstClr val="black"/>
                </a:solidFill>
              </a:rPr>
              <a:pPr defTabSz="914400"/>
              <a:t>28/06/2016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8899D05-CC6E-4525-A93F-FDD9BF305FF8}" type="slidenum">
              <a:rPr lang="pt-BR" sz="1800" smtClean="0">
                <a:solidFill>
                  <a:prstClr val="black"/>
                </a:solidFill>
              </a:rPr>
              <a:pPr defTabSz="914400"/>
              <a:t>‹nº›</a:t>
            </a:fld>
            <a:endParaRPr lang="pt-B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6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DAA2-47B6-407D-9014-F8F7E5D6AAC7}" type="datetimeFigureOut">
              <a:rPr lang="pt-BR" smtClean="0"/>
              <a:t>28/06/2016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2B81-8DC0-439E-B87D-797233E3A96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0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3" r:id="rId13"/>
    <p:sldLayoutId id="2147483724" r:id="rId14"/>
    <p:sldLayoutId id="2147483726" r:id="rId15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18" Type="http://schemas.openxmlformats.org/officeDocument/2006/relationships/slide" Target="slide27.xml"/><Relationship Id="rId26" Type="http://schemas.openxmlformats.org/officeDocument/2006/relationships/slide" Target="slide15.xml"/><Relationship Id="rId3" Type="http://schemas.openxmlformats.org/officeDocument/2006/relationships/slide" Target="slide14.xml"/><Relationship Id="rId21" Type="http://schemas.openxmlformats.org/officeDocument/2006/relationships/slide" Target="slide25.xml"/><Relationship Id="rId7" Type="http://schemas.openxmlformats.org/officeDocument/2006/relationships/slide" Target="slide9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slide" Target="slide32.xml"/><Relationship Id="rId2" Type="http://schemas.openxmlformats.org/officeDocument/2006/relationships/image" Target="../media/image8.png"/><Relationship Id="rId16" Type="http://schemas.openxmlformats.org/officeDocument/2006/relationships/slide" Target="slide26.xml"/><Relationship Id="rId20" Type="http://schemas.openxmlformats.org/officeDocument/2006/relationships/slide" Target="slide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31.xml"/><Relationship Id="rId24" Type="http://schemas.openxmlformats.org/officeDocument/2006/relationships/slide" Target="slide30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23" Type="http://schemas.openxmlformats.org/officeDocument/2006/relationships/slide" Target="slide11.xml"/><Relationship Id="rId28" Type="http://schemas.openxmlformats.org/officeDocument/2006/relationships/slide" Target="slide20.xml"/><Relationship Id="rId10" Type="http://schemas.openxmlformats.org/officeDocument/2006/relationships/slide" Target="slide28.xml"/><Relationship Id="rId19" Type="http://schemas.openxmlformats.org/officeDocument/2006/relationships/slide" Target="slide22.xml"/><Relationship Id="rId4" Type="http://schemas.openxmlformats.org/officeDocument/2006/relationships/slide" Target="slide13.xml"/><Relationship Id="rId9" Type="http://schemas.openxmlformats.org/officeDocument/2006/relationships/slide" Target="slide23.xml"/><Relationship Id="rId14" Type="http://schemas.openxmlformats.org/officeDocument/2006/relationships/slide" Target="slide7.xml"/><Relationship Id="rId22" Type="http://schemas.openxmlformats.org/officeDocument/2006/relationships/slide" Target="slide12.xml"/><Relationship Id="rId27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188"/>
            <a:ext cx="9144000" cy="5715000"/>
          </a:xfrm>
          <a:prstGeom prst="rect">
            <a:avLst/>
          </a:prstGeom>
        </p:spPr>
      </p:pic>
      <p:sp>
        <p:nvSpPr>
          <p:cNvPr id="8" name="Lua 11"/>
          <p:cNvSpPr/>
          <p:nvPr/>
        </p:nvSpPr>
        <p:spPr>
          <a:xfrm rot="16765902">
            <a:off x="2501299" y="363667"/>
            <a:ext cx="3867730" cy="10063589"/>
          </a:xfrm>
          <a:custGeom>
            <a:avLst/>
            <a:gdLst>
              <a:gd name="connsiteX0" fmla="*/ 2232248 w 2232248"/>
              <a:gd name="connsiteY0" fmla="*/ 9959730 h 9959730"/>
              <a:gd name="connsiteX1" fmla="*/ 0 w 2232248"/>
              <a:gd name="connsiteY1" fmla="*/ 4979865 h 9959730"/>
              <a:gd name="connsiteX2" fmla="*/ 2232248 w 2232248"/>
              <a:gd name="connsiteY2" fmla="*/ 0 h 9959730"/>
              <a:gd name="connsiteX3" fmla="*/ 1116124 w 2232248"/>
              <a:gd name="connsiteY3" fmla="*/ 4979865 h 9959730"/>
              <a:gd name="connsiteX4" fmla="*/ 2232248 w 2232248"/>
              <a:gd name="connsiteY4" fmla="*/ 9959730 h 9959730"/>
              <a:gd name="connsiteX0" fmla="*/ 2995490 w 2995490"/>
              <a:gd name="connsiteY0" fmla="*/ 10202708 h 10202708"/>
              <a:gd name="connsiteX1" fmla="*/ 763242 w 2995490"/>
              <a:gd name="connsiteY1" fmla="*/ 5222843 h 10202708"/>
              <a:gd name="connsiteX2" fmla="*/ 124952 w 2995490"/>
              <a:gd name="connsiteY2" fmla="*/ 900781 h 10202708"/>
              <a:gd name="connsiteX3" fmla="*/ 2995490 w 2995490"/>
              <a:gd name="connsiteY3" fmla="*/ 242978 h 10202708"/>
              <a:gd name="connsiteX4" fmla="*/ 1879366 w 2995490"/>
              <a:gd name="connsiteY4" fmla="*/ 5222843 h 10202708"/>
              <a:gd name="connsiteX5" fmla="*/ 2995490 w 2995490"/>
              <a:gd name="connsiteY5" fmla="*/ 10202708 h 10202708"/>
              <a:gd name="connsiteX0" fmla="*/ 2995490 w 2995490"/>
              <a:gd name="connsiteY0" fmla="*/ 10116238 h 10116238"/>
              <a:gd name="connsiteX1" fmla="*/ 763242 w 2995490"/>
              <a:gd name="connsiteY1" fmla="*/ 5136373 h 10116238"/>
              <a:gd name="connsiteX2" fmla="*/ 124952 w 2995490"/>
              <a:gd name="connsiteY2" fmla="*/ 814311 h 10116238"/>
              <a:gd name="connsiteX3" fmla="*/ 2995490 w 2995490"/>
              <a:gd name="connsiteY3" fmla="*/ 156508 h 10116238"/>
              <a:gd name="connsiteX4" fmla="*/ 1879366 w 2995490"/>
              <a:gd name="connsiteY4" fmla="*/ 5136373 h 10116238"/>
              <a:gd name="connsiteX5" fmla="*/ 2995490 w 2995490"/>
              <a:gd name="connsiteY5" fmla="*/ 10116238 h 10116238"/>
              <a:gd name="connsiteX0" fmla="*/ 2995490 w 2995490"/>
              <a:gd name="connsiteY0" fmla="*/ 9959730 h 9959730"/>
              <a:gd name="connsiteX1" fmla="*/ 763242 w 2995490"/>
              <a:gd name="connsiteY1" fmla="*/ 4979865 h 9959730"/>
              <a:gd name="connsiteX2" fmla="*/ 124952 w 2995490"/>
              <a:gd name="connsiteY2" fmla="*/ 657803 h 9959730"/>
              <a:gd name="connsiteX3" fmla="*/ 2995490 w 2995490"/>
              <a:gd name="connsiteY3" fmla="*/ 0 h 9959730"/>
              <a:gd name="connsiteX4" fmla="*/ 1879366 w 2995490"/>
              <a:gd name="connsiteY4" fmla="*/ 4979865 h 9959730"/>
              <a:gd name="connsiteX5" fmla="*/ 2995490 w 2995490"/>
              <a:gd name="connsiteY5" fmla="*/ 9959730 h 9959730"/>
              <a:gd name="connsiteX0" fmla="*/ 3192334 w 3192334"/>
              <a:gd name="connsiteY0" fmla="*/ 9320722 h 9320722"/>
              <a:gd name="connsiteX1" fmla="*/ 767421 w 3192334"/>
              <a:gd name="connsiteY1" fmla="*/ 4979865 h 9320722"/>
              <a:gd name="connsiteX2" fmla="*/ 129131 w 3192334"/>
              <a:gd name="connsiteY2" fmla="*/ 657803 h 9320722"/>
              <a:gd name="connsiteX3" fmla="*/ 2999669 w 3192334"/>
              <a:gd name="connsiteY3" fmla="*/ 0 h 9320722"/>
              <a:gd name="connsiteX4" fmla="*/ 1883545 w 3192334"/>
              <a:gd name="connsiteY4" fmla="*/ 4979865 h 9320722"/>
              <a:gd name="connsiteX5" fmla="*/ 3192334 w 3192334"/>
              <a:gd name="connsiteY5" fmla="*/ 9320722 h 9320722"/>
              <a:gd name="connsiteX0" fmla="*/ 3166785 w 3168141"/>
              <a:gd name="connsiteY0" fmla="*/ 9320722 h 9825100"/>
              <a:gd name="connsiteX1" fmla="*/ 1794982 w 3168141"/>
              <a:gd name="connsiteY1" fmla="*/ 9337574 h 9825100"/>
              <a:gd name="connsiteX2" fmla="*/ 741872 w 3168141"/>
              <a:gd name="connsiteY2" fmla="*/ 4979865 h 9825100"/>
              <a:gd name="connsiteX3" fmla="*/ 103582 w 3168141"/>
              <a:gd name="connsiteY3" fmla="*/ 657803 h 9825100"/>
              <a:gd name="connsiteX4" fmla="*/ 2974120 w 3168141"/>
              <a:gd name="connsiteY4" fmla="*/ 0 h 9825100"/>
              <a:gd name="connsiteX5" fmla="*/ 1857996 w 3168141"/>
              <a:gd name="connsiteY5" fmla="*/ 4979865 h 9825100"/>
              <a:gd name="connsiteX6" fmla="*/ 3166785 w 3168141"/>
              <a:gd name="connsiteY6" fmla="*/ 9320722 h 9825100"/>
              <a:gd name="connsiteX0" fmla="*/ 3169290 w 3170889"/>
              <a:gd name="connsiteY0" fmla="*/ 9320722 h 9970406"/>
              <a:gd name="connsiteX1" fmla="*/ 1956365 w 3170889"/>
              <a:gd name="connsiteY1" fmla="*/ 9576401 h 9970406"/>
              <a:gd name="connsiteX2" fmla="*/ 744377 w 3170889"/>
              <a:gd name="connsiteY2" fmla="*/ 4979865 h 9970406"/>
              <a:gd name="connsiteX3" fmla="*/ 106087 w 3170889"/>
              <a:gd name="connsiteY3" fmla="*/ 657803 h 9970406"/>
              <a:gd name="connsiteX4" fmla="*/ 2976625 w 3170889"/>
              <a:gd name="connsiteY4" fmla="*/ 0 h 9970406"/>
              <a:gd name="connsiteX5" fmla="*/ 1860501 w 3170889"/>
              <a:gd name="connsiteY5" fmla="*/ 4979865 h 9970406"/>
              <a:gd name="connsiteX6" fmla="*/ 3169290 w 3170889"/>
              <a:gd name="connsiteY6" fmla="*/ 9320722 h 9970406"/>
              <a:gd name="connsiteX0" fmla="*/ 3169290 w 3170920"/>
              <a:gd name="connsiteY0" fmla="*/ 9320722 h 9651997"/>
              <a:gd name="connsiteX1" fmla="*/ 1956365 w 3170920"/>
              <a:gd name="connsiteY1" fmla="*/ 9576401 h 9651997"/>
              <a:gd name="connsiteX2" fmla="*/ 744377 w 3170920"/>
              <a:gd name="connsiteY2" fmla="*/ 4979865 h 9651997"/>
              <a:gd name="connsiteX3" fmla="*/ 106087 w 3170920"/>
              <a:gd name="connsiteY3" fmla="*/ 657803 h 9651997"/>
              <a:gd name="connsiteX4" fmla="*/ 2976625 w 3170920"/>
              <a:gd name="connsiteY4" fmla="*/ 0 h 9651997"/>
              <a:gd name="connsiteX5" fmla="*/ 1860501 w 3170920"/>
              <a:gd name="connsiteY5" fmla="*/ 4979865 h 9651997"/>
              <a:gd name="connsiteX6" fmla="*/ 3169290 w 3170920"/>
              <a:gd name="connsiteY6" fmla="*/ 9320722 h 9651997"/>
              <a:gd name="connsiteX0" fmla="*/ 3169290 w 3169290"/>
              <a:gd name="connsiteY0" fmla="*/ 9320722 h 9576401"/>
              <a:gd name="connsiteX1" fmla="*/ 1956365 w 3169290"/>
              <a:gd name="connsiteY1" fmla="*/ 9576401 h 9576401"/>
              <a:gd name="connsiteX2" fmla="*/ 744377 w 3169290"/>
              <a:gd name="connsiteY2" fmla="*/ 4979865 h 9576401"/>
              <a:gd name="connsiteX3" fmla="*/ 106087 w 3169290"/>
              <a:gd name="connsiteY3" fmla="*/ 657803 h 9576401"/>
              <a:gd name="connsiteX4" fmla="*/ 2976625 w 3169290"/>
              <a:gd name="connsiteY4" fmla="*/ 0 h 9576401"/>
              <a:gd name="connsiteX5" fmla="*/ 1860501 w 3169290"/>
              <a:gd name="connsiteY5" fmla="*/ 4979865 h 9576401"/>
              <a:gd name="connsiteX6" fmla="*/ 3169290 w 3169290"/>
              <a:gd name="connsiteY6" fmla="*/ 9320722 h 9576401"/>
              <a:gd name="connsiteX0" fmla="*/ 3179253 w 3179253"/>
              <a:gd name="connsiteY0" fmla="*/ 9320722 h 9576401"/>
              <a:gd name="connsiteX1" fmla="*/ 1966328 w 3179253"/>
              <a:gd name="connsiteY1" fmla="*/ 9576401 h 9576401"/>
              <a:gd name="connsiteX2" fmla="*/ 754340 w 3179253"/>
              <a:gd name="connsiteY2" fmla="*/ 4979865 h 9576401"/>
              <a:gd name="connsiteX3" fmla="*/ 105128 w 3179253"/>
              <a:gd name="connsiteY3" fmla="*/ 605669 h 9576401"/>
              <a:gd name="connsiteX4" fmla="*/ 2986588 w 3179253"/>
              <a:gd name="connsiteY4" fmla="*/ 0 h 9576401"/>
              <a:gd name="connsiteX5" fmla="*/ 1870464 w 3179253"/>
              <a:gd name="connsiteY5" fmla="*/ 4979865 h 9576401"/>
              <a:gd name="connsiteX6" fmla="*/ 3179253 w 3179253"/>
              <a:gd name="connsiteY6" fmla="*/ 9320722 h 9576401"/>
              <a:gd name="connsiteX0" fmla="*/ 3179253 w 3179253"/>
              <a:gd name="connsiteY0" fmla="*/ 9320722 h 9576401"/>
              <a:gd name="connsiteX1" fmla="*/ 1966328 w 3179253"/>
              <a:gd name="connsiteY1" fmla="*/ 9576401 h 9576401"/>
              <a:gd name="connsiteX2" fmla="*/ 754340 w 3179253"/>
              <a:gd name="connsiteY2" fmla="*/ 4979865 h 9576401"/>
              <a:gd name="connsiteX3" fmla="*/ 105128 w 3179253"/>
              <a:gd name="connsiteY3" fmla="*/ 605669 h 9576401"/>
              <a:gd name="connsiteX4" fmla="*/ 2986588 w 3179253"/>
              <a:gd name="connsiteY4" fmla="*/ 0 h 9576401"/>
              <a:gd name="connsiteX5" fmla="*/ 1870464 w 3179253"/>
              <a:gd name="connsiteY5" fmla="*/ 4979865 h 9576401"/>
              <a:gd name="connsiteX6" fmla="*/ 3179253 w 3179253"/>
              <a:gd name="connsiteY6" fmla="*/ 9320722 h 9576401"/>
              <a:gd name="connsiteX0" fmla="*/ 3179253 w 3179253"/>
              <a:gd name="connsiteY0" fmla="*/ 9320722 h 9576401"/>
              <a:gd name="connsiteX1" fmla="*/ 1966328 w 3179253"/>
              <a:gd name="connsiteY1" fmla="*/ 9576401 h 9576401"/>
              <a:gd name="connsiteX2" fmla="*/ 754340 w 3179253"/>
              <a:gd name="connsiteY2" fmla="*/ 4979865 h 9576401"/>
              <a:gd name="connsiteX3" fmla="*/ 105128 w 3179253"/>
              <a:gd name="connsiteY3" fmla="*/ 605669 h 9576401"/>
              <a:gd name="connsiteX4" fmla="*/ 2986588 w 3179253"/>
              <a:gd name="connsiteY4" fmla="*/ 0 h 9576401"/>
              <a:gd name="connsiteX5" fmla="*/ 1870464 w 3179253"/>
              <a:gd name="connsiteY5" fmla="*/ 4979865 h 9576401"/>
              <a:gd name="connsiteX6" fmla="*/ 3179253 w 3179253"/>
              <a:gd name="connsiteY6" fmla="*/ 9320722 h 9576401"/>
              <a:gd name="connsiteX0" fmla="*/ 3618919 w 3618919"/>
              <a:gd name="connsiteY0" fmla="*/ 9320722 h 9576401"/>
              <a:gd name="connsiteX1" fmla="*/ 2405994 w 3618919"/>
              <a:gd name="connsiteY1" fmla="*/ 9576401 h 9576401"/>
              <a:gd name="connsiteX2" fmla="*/ 1194006 w 3618919"/>
              <a:gd name="connsiteY2" fmla="*/ 4979865 h 9576401"/>
              <a:gd name="connsiteX3" fmla="*/ 75586 w 3618919"/>
              <a:gd name="connsiteY3" fmla="*/ 703966 h 9576401"/>
              <a:gd name="connsiteX4" fmla="*/ 3426254 w 3618919"/>
              <a:gd name="connsiteY4" fmla="*/ 0 h 9576401"/>
              <a:gd name="connsiteX5" fmla="*/ 2310130 w 3618919"/>
              <a:gd name="connsiteY5" fmla="*/ 4979865 h 9576401"/>
              <a:gd name="connsiteX6" fmla="*/ 3618919 w 3618919"/>
              <a:gd name="connsiteY6" fmla="*/ 9320722 h 9576401"/>
              <a:gd name="connsiteX0" fmla="*/ 3615103 w 3615103"/>
              <a:gd name="connsiteY0" fmla="*/ 9320722 h 9674698"/>
              <a:gd name="connsiteX1" fmla="*/ 1932970 w 3615103"/>
              <a:gd name="connsiteY1" fmla="*/ 9674698 h 9674698"/>
              <a:gd name="connsiteX2" fmla="*/ 1190190 w 3615103"/>
              <a:gd name="connsiteY2" fmla="*/ 4979865 h 9674698"/>
              <a:gd name="connsiteX3" fmla="*/ 71770 w 3615103"/>
              <a:gd name="connsiteY3" fmla="*/ 703966 h 9674698"/>
              <a:gd name="connsiteX4" fmla="*/ 3422438 w 3615103"/>
              <a:gd name="connsiteY4" fmla="*/ 0 h 9674698"/>
              <a:gd name="connsiteX5" fmla="*/ 2306314 w 3615103"/>
              <a:gd name="connsiteY5" fmla="*/ 4979865 h 9674698"/>
              <a:gd name="connsiteX6" fmla="*/ 3615103 w 3615103"/>
              <a:gd name="connsiteY6" fmla="*/ 9320722 h 9674698"/>
              <a:gd name="connsiteX0" fmla="*/ 3618744 w 3618744"/>
              <a:gd name="connsiteY0" fmla="*/ 9338100 h 9674698"/>
              <a:gd name="connsiteX1" fmla="*/ 1932970 w 3618744"/>
              <a:gd name="connsiteY1" fmla="*/ 9674698 h 9674698"/>
              <a:gd name="connsiteX2" fmla="*/ 1190190 w 3618744"/>
              <a:gd name="connsiteY2" fmla="*/ 4979865 h 9674698"/>
              <a:gd name="connsiteX3" fmla="*/ 71770 w 3618744"/>
              <a:gd name="connsiteY3" fmla="*/ 703966 h 9674698"/>
              <a:gd name="connsiteX4" fmla="*/ 3422438 w 3618744"/>
              <a:gd name="connsiteY4" fmla="*/ 0 h 9674698"/>
              <a:gd name="connsiteX5" fmla="*/ 2306314 w 3618744"/>
              <a:gd name="connsiteY5" fmla="*/ 4979865 h 9674698"/>
              <a:gd name="connsiteX6" fmla="*/ 3618744 w 3618744"/>
              <a:gd name="connsiteY6" fmla="*/ 9338100 h 9674698"/>
              <a:gd name="connsiteX0" fmla="*/ 3618744 w 3618744"/>
              <a:gd name="connsiteY0" fmla="*/ 9338100 h 9674698"/>
              <a:gd name="connsiteX1" fmla="*/ 1932970 w 3618744"/>
              <a:gd name="connsiteY1" fmla="*/ 9674698 h 9674698"/>
              <a:gd name="connsiteX2" fmla="*/ 1190190 w 3618744"/>
              <a:gd name="connsiteY2" fmla="*/ 4979865 h 9674698"/>
              <a:gd name="connsiteX3" fmla="*/ 71770 w 3618744"/>
              <a:gd name="connsiteY3" fmla="*/ 703966 h 9674698"/>
              <a:gd name="connsiteX4" fmla="*/ 3422438 w 3618744"/>
              <a:gd name="connsiteY4" fmla="*/ 0 h 9674698"/>
              <a:gd name="connsiteX5" fmla="*/ 2306314 w 3618744"/>
              <a:gd name="connsiteY5" fmla="*/ 4979865 h 9674698"/>
              <a:gd name="connsiteX6" fmla="*/ 3618744 w 3618744"/>
              <a:gd name="connsiteY6" fmla="*/ 9338100 h 9674698"/>
              <a:gd name="connsiteX0" fmla="*/ 3632703 w 3632703"/>
              <a:gd name="connsiteY0" fmla="*/ 9338100 h 9674698"/>
              <a:gd name="connsiteX1" fmla="*/ 1946929 w 3632703"/>
              <a:gd name="connsiteY1" fmla="*/ 9674698 h 9674698"/>
              <a:gd name="connsiteX2" fmla="*/ 964496 w 3632703"/>
              <a:gd name="connsiteY2" fmla="*/ 5048213 h 9674698"/>
              <a:gd name="connsiteX3" fmla="*/ 85729 w 3632703"/>
              <a:gd name="connsiteY3" fmla="*/ 703966 h 9674698"/>
              <a:gd name="connsiteX4" fmla="*/ 3436397 w 3632703"/>
              <a:gd name="connsiteY4" fmla="*/ 0 h 9674698"/>
              <a:gd name="connsiteX5" fmla="*/ 2320273 w 3632703"/>
              <a:gd name="connsiteY5" fmla="*/ 4979865 h 9674698"/>
              <a:gd name="connsiteX6" fmla="*/ 3632703 w 3632703"/>
              <a:gd name="connsiteY6" fmla="*/ 9338100 h 9674698"/>
              <a:gd name="connsiteX0" fmla="*/ 3546974 w 3546974"/>
              <a:gd name="connsiteY0" fmla="*/ 9338100 h 9674698"/>
              <a:gd name="connsiteX1" fmla="*/ 1861200 w 3546974"/>
              <a:gd name="connsiteY1" fmla="*/ 9674698 h 9674698"/>
              <a:gd name="connsiteX2" fmla="*/ 878767 w 3546974"/>
              <a:gd name="connsiteY2" fmla="*/ 5048213 h 9674698"/>
              <a:gd name="connsiteX3" fmla="*/ 0 w 3546974"/>
              <a:gd name="connsiteY3" fmla="*/ 703966 h 9674698"/>
              <a:gd name="connsiteX4" fmla="*/ 3350668 w 3546974"/>
              <a:gd name="connsiteY4" fmla="*/ 0 h 9674698"/>
              <a:gd name="connsiteX5" fmla="*/ 2234544 w 3546974"/>
              <a:gd name="connsiteY5" fmla="*/ 4979865 h 9674698"/>
              <a:gd name="connsiteX6" fmla="*/ 3546974 w 3546974"/>
              <a:gd name="connsiteY6" fmla="*/ 9338100 h 9674698"/>
              <a:gd name="connsiteX0" fmla="*/ 3546974 w 3546974"/>
              <a:gd name="connsiteY0" fmla="*/ 9338100 h 9674698"/>
              <a:gd name="connsiteX1" fmla="*/ 1861200 w 3546974"/>
              <a:gd name="connsiteY1" fmla="*/ 9674698 h 9674698"/>
              <a:gd name="connsiteX2" fmla="*/ 878767 w 3546974"/>
              <a:gd name="connsiteY2" fmla="*/ 5048213 h 9674698"/>
              <a:gd name="connsiteX3" fmla="*/ 0 w 3546974"/>
              <a:gd name="connsiteY3" fmla="*/ 703966 h 9674698"/>
              <a:gd name="connsiteX4" fmla="*/ 3350668 w 3546974"/>
              <a:gd name="connsiteY4" fmla="*/ 0 h 9674698"/>
              <a:gd name="connsiteX5" fmla="*/ 2234544 w 3546974"/>
              <a:gd name="connsiteY5" fmla="*/ 4979865 h 9674698"/>
              <a:gd name="connsiteX6" fmla="*/ 3546974 w 3546974"/>
              <a:gd name="connsiteY6" fmla="*/ 9338100 h 9674698"/>
              <a:gd name="connsiteX0" fmla="*/ 3546974 w 3546974"/>
              <a:gd name="connsiteY0" fmla="*/ 9338100 h 9674698"/>
              <a:gd name="connsiteX1" fmla="*/ 1861200 w 3546974"/>
              <a:gd name="connsiteY1" fmla="*/ 9674698 h 9674698"/>
              <a:gd name="connsiteX2" fmla="*/ 878767 w 3546974"/>
              <a:gd name="connsiteY2" fmla="*/ 5048213 h 9674698"/>
              <a:gd name="connsiteX3" fmla="*/ 0 w 3546974"/>
              <a:gd name="connsiteY3" fmla="*/ 703966 h 9674698"/>
              <a:gd name="connsiteX4" fmla="*/ 3350668 w 3546974"/>
              <a:gd name="connsiteY4" fmla="*/ 0 h 9674698"/>
              <a:gd name="connsiteX5" fmla="*/ 2234544 w 3546974"/>
              <a:gd name="connsiteY5" fmla="*/ 4979865 h 9674698"/>
              <a:gd name="connsiteX6" fmla="*/ 3546974 w 3546974"/>
              <a:gd name="connsiteY6" fmla="*/ 9338100 h 9674698"/>
              <a:gd name="connsiteX0" fmla="*/ 3546974 w 3546974"/>
              <a:gd name="connsiteY0" fmla="*/ 9338100 h 9674698"/>
              <a:gd name="connsiteX1" fmla="*/ 1861200 w 3546974"/>
              <a:gd name="connsiteY1" fmla="*/ 9674698 h 9674698"/>
              <a:gd name="connsiteX2" fmla="*/ 878767 w 3546974"/>
              <a:gd name="connsiteY2" fmla="*/ 5048213 h 9674698"/>
              <a:gd name="connsiteX3" fmla="*/ 0 w 3546974"/>
              <a:gd name="connsiteY3" fmla="*/ 703966 h 9674698"/>
              <a:gd name="connsiteX4" fmla="*/ 3350668 w 3546974"/>
              <a:gd name="connsiteY4" fmla="*/ 0 h 9674698"/>
              <a:gd name="connsiteX5" fmla="*/ 2663976 w 3546974"/>
              <a:gd name="connsiteY5" fmla="*/ 4717153 h 9674698"/>
              <a:gd name="connsiteX6" fmla="*/ 3546974 w 3546974"/>
              <a:gd name="connsiteY6" fmla="*/ 9338100 h 967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974" h="9674698">
                <a:moveTo>
                  <a:pt x="3546974" y="9338100"/>
                </a:moveTo>
                <a:cubicBezTo>
                  <a:pt x="1815702" y="9687157"/>
                  <a:pt x="2282586" y="9614511"/>
                  <a:pt x="1861200" y="9674698"/>
                </a:cubicBezTo>
                <a:cubicBezTo>
                  <a:pt x="861391" y="5085982"/>
                  <a:pt x="1188967" y="6543335"/>
                  <a:pt x="878767" y="5048213"/>
                </a:cubicBezTo>
                <a:cubicBezTo>
                  <a:pt x="568567" y="3553091"/>
                  <a:pt x="839273" y="4900398"/>
                  <a:pt x="0" y="703966"/>
                </a:cubicBezTo>
                <a:lnTo>
                  <a:pt x="3350668" y="0"/>
                </a:lnTo>
                <a:cubicBezTo>
                  <a:pt x="2648052" y="1175587"/>
                  <a:pt x="2631258" y="3160803"/>
                  <a:pt x="2663976" y="4717153"/>
                </a:cubicBezTo>
                <a:cubicBezTo>
                  <a:pt x="2696694" y="6273503"/>
                  <a:pt x="2844358" y="8162513"/>
                  <a:pt x="3546974" y="9338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86" y="4785887"/>
            <a:ext cx="2472168" cy="4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1924496" y="4452229"/>
            <a:ext cx="914400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i="1" dirty="0" smtClean="0">
                <a:solidFill>
                  <a:prstClr val="black"/>
                </a:solidFill>
              </a:rPr>
              <a:t>Plano de Aviação Regional</a:t>
            </a:r>
          </a:p>
        </p:txBody>
      </p:sp>
    </p:spTree>
    <p:extLst>
      <p:ext uri="{BB962C8B-B14F-4D97-AF65-F5344CB8AC3E}">
        <p14:creationId xmlns:p14="http://schemas.microsoft.com/office/powerpoint/2010/main" val="12836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5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Bagé - SBBG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58844"/>
            <a:ext cx="7383920" cy="166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ATR42, com 100% de PMD para TPS e Pátios para demanda 2035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Adequação/Recuperação PPD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Vias de Serviço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CUT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Estacionamento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R$ 11,25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20" y="676894"/>
            <a:ext cx="3412548" cy="2310676"/>
          </a:xfrm>
          <a:prstGeom prst="rect">
            <a:avLst/>
          </a:prstGeom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4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781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Pelotas - SBPK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58844"/>
            <a:ext cx="7383920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 </a:t>
            </a:r>
          </a:p>
          <a:p>
            <a:r>
              <a:rPr lang="pt-BR" dirty="0">
                <a:solidFill>
                  <a:srgbClr val="002060"/>
                </a:solidFill>
              </a:rPr>
              <a:t>ATR72-500, </a:t>
            </a:r>
            <a:r>
              <a:rPr lang="pt-BR" dirty="0" smtClean="0">
                <a:solidFill>
                  <a:srgbClr val="002060"/>
                </a:solidFill>
              </a:rPr>
              <a:t>operando com 90% de PMD, considerando demanda para 2035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Nova SCI, Nova Via de acesso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</a:t>
            </a:r>
            <a:r>
              <a:rPr lang="pt-BR" dirty="0"/>
              <a:t>Pátio Aviação </a:t>
            </a:r>
            <a:r>
              <a:rPr lang="pt-BR" dirty="0" smtClean="0"/>
              <a:t>Regular e Geral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Estacionamento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15,72 </a:t>
            </a:r>
            <a:r>
              <a:rPr lang="pt-BR" sz="1600" b="1" dirty="0"/>
              <a:t>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58" y="641521"/>
            <a:ext cx="5762193" cy="2395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0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02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Corumbá - SBCR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58844"/>
            <a:ext cx="7383920" cy="191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A319, operando com 90% de PMD, considerando demanda para 2035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/>
              <a:t>Ampliação/Redução PPD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/>
              <a:t>RESAS, Nova TWY, Nova SCI, Via de Acesso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Ampliação TPS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Estacionamento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R$ 82,6 </a:t>
            </a:r>
            <a:r>
              <a:rPr lang="pt-BR" sz="1600" b="1" dirty="0" smtClean="0"/>
              <a:t>milhões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sz="1400" dirty="0" smtClean="0"/>
              <a:t>*Desapropriações: </a:t>
            </a:r>
            <a:r>
              <a:rPr lang="pt-BR" sz="1400" b="1" dirty="0" smtClean="0"/>
              <a:t>63 milhões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5" y="697878"/>
            <a:ext cx="6722492" cy="2401986"/>
          </a:xfrm>
          <a:prstGeom prst="rect">
            <a:avLst/>
          </a:prstGeom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4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97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Londrina - SBLO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55062" y="2940061"/>
            <a:ext cx="4609532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01 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B737-800 </a:t>
            </a:r>
            <a:r>
              <a:rPr lang="pt-BR" dirty="0">
                <a:solidFill>
                  <a:srgbClr val="0000FF"/>
                </a:solidFill>
              </a:rPr>
              <a:t>com 80% de PMD TPS e Pátio para 2025 </a:t>
            </a:r>
            <a:r>
              <a:rPr lang="pt-BR" dirty="0"/>
              <a:t>	</a:t>
            </a:r>
            <a:endParaRPr lang="pt-BR" dirty="0" smtClean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Ampliação/Recuperação PPD atual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Implantação</a:t>
            </a:r>
            <a:r>
              <a:rPr lang="pt-BR" dirty="0" smtClean="0"/>
              <a:t> RESA e Via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TWY e recuperação/adequação da TWY atual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da Aviação Regular e Aviação Geral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</a:t>
            </a:r>
            <a:r>
              <a:rPr lang="pt-BR" dirty="0" smtClean="0"/>
              <a:t>SCI e Via de Acesso 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</a:t>
            </a:r>
            <a:r>
              <a:rPr lang="pt-BR" dirty="0" smtClean="0"/>
              <a:t>TPS, </a:t>
            </a:r>
            <a:r>
              <a:rPr lang="pt-BR" dirty="0"/>
              <a:t>Novo Campo de </a:t>
            </a:r>
            <a:r>
              <a:rPr lang="pt-BR" dirty="0" smtClean="0"/>
              <a:t>Antenas e ed. Garagem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*Desapropriações: </a:t>
            </a:r>
            <a:r>
              <a:rPr lang="pt-BR" b="1" dirty="0" smtClean="0"/>
              <a:t>R$ 25,6 milhões </a:t>
            </a:r>
            <a:r>
              <a:rPr lang="pt-BR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= </a:t>
            </a:r>
            <a:r>
              <a:rPr lang="pt-BR" sz="1600" b="1" dirty="0" smtClean="0"/>
              <a:t>R$ 164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2778" t="38064" r="13492" b="33999"/>
          <a:stretch/>
        </p:blipFill>
        <p:spPr>
          <a:xfrm>
            <a:off x="699386" y="782870"/>
            <a:ext cx="7922261" cy="1876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CaixaDeTexto 11"/>
          <p:cNvSpPr txBox="1"/>
          <p:nvPr/>
        </p:nvSpPr>
        <p:spPr>
          <a:xfrm>
            <a:off x="3183369" y="2693842"/>
            <a:ext cx="21130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Área em processo de desapropriação</a:t>
            </a:r>
            <a:endParaRPr lang="pt-BR" sz="1000" dirty="0"/>
          </a:p>
        </p:txBody>
      </p:sp>
      <p:sp>
        <p:nvSpPr>
          <p:cNvPr id="14" name="Retângulo 13"/>
          <p:cNvSpPr/>
          <p:nvPr/>
        </p:nvSpPr>
        <p:spPr>
          <a:xfrm>
            <a:off x="3000857" y="2762886"/>
            <a:ext cx="195416" cy="108131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2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46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Foz do Iguaçu - SBFI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79" y="2869193"/>
            <a:ext cx="6952352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01 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A330-200 </a:t>
            </a:r>
            <a:r>
              <a:rPr lang="pt-BR" dirty="0">
                <a:solidFill>
                  <a:srgbClr val="0000FF"/>
                </a:solidFill>
              </a:rPr>
              <a:t>com 80% de PMD Pista e Pátio para 2035 e TPS para 2025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Implantação </a:t>
            </a:r>
            <a:r>
              <a:rPr lang="pt-BR" dirty="0" smtClean="0"/>
              <a:t>RESA e Vias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TWY, Adequação/Recuperação da TWY Atual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Pátio da Aviação Regular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Área de Equipamento de Rampa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</a:t>
            </a:r>
            <a:r>
              <a:rPr lang="pt-BR" dirty="0" smtClean="0"/>
              <a:t>SCI e Via de Acesso 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TPS existente, Novo Estacionamento, Novo acesso Viário e Nova CUT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*Desapropriações:</a:t>
            </a:r>
            <a:r>
              <a:rPr lang="pt-BR" b="1" dirty="0" smtClean="0"/>
              <a:t> R$ 2,55 milhões</a:t>
            </a:r>
            <a:endParaRPr lang="pt-BR" b="1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164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183369" y="2693842"/>
            <a:ext cx="21130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Área em processo de desapropriação</a:t>
            </a:r>
            <a:endParaRPr lang="pt-BR" sz="1000" dirty="0"/>
          </a:p>
        </p:txBody>
      </p:sp>
      <p:sp>
        <p:nvSpPr>
          <p:cNvPr id="14" name="Retângulo 13"/>
          <p:cNvSpPr/>
          <p:nvPr/>
        </p:nvSpPr>
        <p:spPr>
          <a:xfrm>
            <a:off x="3000857" y="2762886"/>
            <a:ext cx="195416" cy="108131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524" t="28476" r="12738" b="23143"/>
          <a:stretch/>
        </p:blipFill>
        <p:spPr>
          <a:xfrm>
            <a:off x="472379" y="676918"/>
            <a:ext cx="8149267" cy="1989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Seta para a direita 14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1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53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Paulo Afonso - SBUF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923673"/>
            <a:ext cx="4910319" cy="2745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 </a:t>
            </a:r>
          </a:p>
          <a:p>
            <a:r>
              <a:rPr lang="pt-BR" dirty="0">
                <a:solidFill>
                  <a:srgbClr val="0000FF"/>
                </a:solidFill>
              </a:rPr>
              <a:t>Aeronave ATR-72 com 90% de PMD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Adequação/Recuperação da atual 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Implantação</a:t>
            </a:r>
            <a:r>
              <a:rPr lang="pt-BR" dirty="0" smtClean="0"/>
              <a:t> </a:t>
            </a:r>
            <a:r>
              <a:rPr lang="pt-BR" dirty="0"/>
              <a:t>RESA e Vias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Nova TWY e adequação/recuperação da TWY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Pátio da Aviação </a:t>
            </a:r>
            <a:r>
              <a:rPr lang="pt-BR" dirty="0" smtClean="0"/>
              <a:t>Regular e Aviação Geral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</a:t>
            </a:r>
            <a:r>
              <a:rPr lang="pt-BR" dirty="0"/>
              <a:t>SCI e </a:t>
            </a:r>
            <a:r>
              <a:rPr lang="pt-BR" dirty="0" smtClean="0"/>
              <a:t>Via </a:t>
            </a:r>
            <a:r>
              <a:rPr lang="pt-BR" dirty="0"/>
              <a:t>de </a:t>
            </a:r>
            <a:r>
              <a:rPr lang="pt-BR" dirty="0" smtClean="0"/>
              <a:t>Acesso PPD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TPS, </a:t>
            </a:r>
            <a:r>
              <a:rPr lang="pt-BR" dirty="0" smtClean="0"/>
              <a:t>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CUT e Área Administrativa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 </a:t>
            </a:r>
            <a:r>
              <a:rPr lang="pt-BR" b="1" dirty="0" smtClean="0"/>
              <a:t>1 ano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</a:t>
            </a:r>
            <a:r>
              <a:rPr lang="pt-BR" dirty="0"/>
              <a:t>: </a:t>
            </a:r>
            <a:r>
              <a:rPr lang="pt-BR" b="1" dirty="0"/>
              <a:t>R$ </a:t>
            </a:r>
            <a:r>
              <a:rPr lang="pt-BR" b="1" dirty="0" smtClean="0"/>
              <a:t>18,7 milhões</a:t>
            </a:r>
            <a:endParaRPr lang="pt-BR" b="1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28,9 </a:t>
            </a:r>
            <a:r>
              <a:rPr lang="pt-BR" sz="1400" b="1" dirty="0" smtClean="0"/>
              <a:t>milhões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905" t="28285" r="14048" b="24858"/>
          <a:stretch/>
        </p:blipFill>
        <p:spPr>
          <a:xfrm>
            <a:off x="577523" y="728078"/>
            <a:ext cx="8044124" cy="1848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Retângulo 14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505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Juazeiro do Norte - SBJU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866814"/>
            <a:ext cx="6014147" cy="2745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01 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80% de PMD TPS para 2025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RESA e Vias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</a:t>
            </a:r>
            <a:r>
              <a:rPr lang="pt-BR" dirty="0"/>
              <a:t>TWY e adequação/recuperação da TWY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Pátio da Aviação Regular e </a:t>
            </a:r>
            <a:r>
              <a:rPr lang="pt-BR" dirty="0" smtClean="0"/>
              <a:t>Adequação do Pátio da Aviação </a:t>
            </a:r>
            <a:r>
              <a:rPr lang="pt-BR" dirty="0"/>
              <a:t>Geral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Nova Área de Equipamentos de Rampa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SCI e </a:t>
            </a:r>
            <a:r>
              <a:rPr lang="pt-BR" dirty="0" smtClean="0"/>
              <a:t>Via </a:t>
            </a:r>
            <a:r>
              <a:rPr lang="pt-BR" dirty="0"/>
              <a:t>de </a:t>
            </a:r>
            <a:r>
              <a:rPr lang="pt-BR" dirty="0" smtClean="0"/>
              <a:t>Acesso PPD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TPS, </a:t>
            </a:r>
            <a:r>
              <a:rPr lang="pt-BR" dirty="0" smtClean="0"/>
              <a:t>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TWR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 </a:t>
            </a:r>
            <a:r>
              <a:rPr lang="pt-BR" b="1" dirty="0" smtClean="0"/>
              <a:t>1 ano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b="1" dirty="0"/>
              <a:t>Desapropriações: R$ </a:t>
            </a:r>
            <a:r>
              <a:rPr lang="pt-BR" b="1" dirty="0" smtClean="0"/>
              <a:t>1.447.964,94 </a:t>
            </a:r>
            <a:r>
              <a:rPr lang="pt-BR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65.451.170,32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643" t="31524" r="11310" b="32476"/>
          <a:stretch/>
        </p:blipFill>
        <p:spPr>
          <a:xfrm>
            <a:off x="472380" y="728079"/>
            <a:ext cx="8149267" cy="18826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98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Uberaba - SBUR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923673"/>
            <a:ext cx="6014147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01 </a:t>
            </a:r>
          </a:p>
          <a:p>
            <a:r>
              <a:rPr lang="pt-BR" dirty="0">
                <a:solidFill>
                  <a:srgbClr val="0000FF"/>
                </a:solidFill>
              </a:rPr>
              <a:t>A319 com 80% de PMD TPS 2025, pátio e pista 2035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Adequação/Recuperação </a:t>
            </a:r>
            <a:r>
              <a:rPr lang="pt-BR" dirty="0"/>
              <a:t>da atual </a:t>
            </a:r>
            <a:r>
              <a:rPr lang="pt-BR" dirty="0" smtClean="0"/>
              <a:t>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de RESA e Vias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Nova TWY e adequação/recuperação da TWY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</a:t>
            </a:r>
            <a:r>
              <a:rPr lang="pt-BR" dirty="0"/>
              <a:t>Pátio da Aviação Regular e </a:t>
            </a:r>
            <a:r>
              <a:rPr lang="pt-BR" dirty="0" smtClean="0"/>
              <a:t>Adequação do Pátio da Aviação </a:t>
            </a:r>
            <a:r>
              <a:rPr lang="pt-BR" dirty="0"/>
              <a:t>Geral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Via </a:t>
            </a:r>
            <a:r>
              <a:rPr lang="pt-BR" dirty="0"/>
              <a:t>de </a:t>
            </a:r>
            <a:r>
              <a:rPr lang="pt-BR" dirty="0" smtClean="0"/>
              <a:t>Acesso PPD da SCI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TPS, </a:t>
            </a:r>
            <a:r>
              <a:rPr lang="pt-BR" dirty="0" smtClean="0"/>
              <a:t>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*Desapropriações: </a:t>
            </a:r>
            <a:r>
              <a:rPr lang="pt-BR" b="1" dirty="0" smtClean="0"/>
              <a:t>R</a:t>
            </a:r>
            <a:r>
              <a:rPr lang="pt-BR" b="1" dirty="0"/>
              <a:t>$ </a:t>
            </a:r>
            <a:r>
              <a:rPr lang="pt-BR" b="1" dirty="0" smtClean="0"/>
              <a:t>1,4 milhões </a:t>
            </a:r>
            <a:r>
              <a:rPr lang="pt-BR" b="1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83,8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183369" y="2693842"/>
            <a:ext cx="21130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Área em processo de desapropriação</a:t>
            </a:r>
            <a:endParaRPr lang="pt-BR" sz="1000" dirty="0"/>
          </a:p>
        </p:txBody>
      </p:sp>
      <p:sp>
        <p:nvSpPr>
          <p:cNvPr id="15" name="Retângulo 14"/>
          <p:cNvSpPr/>
          <p:nvPr/>
        </p:nvSpPr>
        <p:spPr>
          <a:xfrm>
            <a:off x="3000857" y="2762886"/>
            <a:ext cx="195416" cy="108131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1548" t="28857" r="21428" b="31333"/>
          <a:stretch/>
        </p:blipFill>
        <p:spPr>
          <a:xfrm>
            <a:off x="472380" y="728079"/>
            <a:ext cx="8149267" cy="18167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Seta para a direita 15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5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Petrolina - SBPL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923673"/>
            <a:ext cx="5074402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02</a:t>
            </a:r>
          </a:p>
          <a:p>
            <a:r>
              <a:rPr lang="pt-BR" dirty="0">
                <a:solidFill>
                  <a:srgbClr val="0000FF"/>
                </a:solidFill>
              </a:rPr>
              <a:t>B747-400 com 90% de PMD TPS para 2025, Pista e Pátio para 2035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de RESA e Vias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Nova TWY e adequação/recuperação da TWY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 do </a:t>
            </a:r>
            <a:r>
              <a:rPr lang="pt-BR" dirty="0"/>
              <a:t>Pátio da Aviação Regular </a:t>
            </a:r>
            <a:endParaRPr lang="pt-BR" dirty="0" smtClean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Via </a:t>
            </a:r>
            <a:r>
              <a:rPr lang="pt-BR" dirty="0"/>
              <a:t>de </a:t>
            </a:r>
            <a:r>
              <a:rPr lang="pt-BR" dirty="0" smtClean="0"/>
              <a:t>Acesso PPD da SCI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</a:t>
            </a:r>
            <a:r>
              <a:rPr lang="pt-BR" dirty="0" smtClean="0"/>
              <a:t>TPS e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CUT, Novo CEMAN, Nova Área Administrativa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TWR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48,7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286" t="40857" r="17381" b="31905"/>
          <a:stretch/>
        </p:blipFill>
        <p:spPr>
          <a:xfrm>
            <a:off x="485777" y="837661"/>
            <a:ext cx="8135870" cy="17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1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551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São José dos Campos - SBSJ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923673"/>
            <a:ext cx="4422877" cy="166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02</a:t>
            </a:r>
          </a:p>
          <a:p>
            <a:r>
              <a:rPr lang="pt-BR" dirty="0">
                <a:solidFill>
                  <a:srgbClr val="0000FF"/>
                </a:solidFill>
              </a:rPr>
              <a:t>B737-800 TPS 2025, Pátio e Pista 2035, 90% do PMD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Adequação/recuperação </a:t>
            </a:r>
            <a:r>
              <a:rPr lang="pt-BR" dirty="0"/>
              <a:t>da TWY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Reforma da SCI existente e Novo Acesso PPD SCI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99,4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7130" t="34571" r="13823" b="29619"/>
          <a:stretch/>
        </p:blipFill>
        <p:spPr>
          <a:xfrm>
            <a:off x="472380" y="665477"/>
            <a:ext cx="8149266" cy="1913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679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Programa de Investimento em Logística: Aeroportos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"/>
          <a:stretch>
            <a:fillRect/>
          </a:stretch>
        </p:blipFill>
        <p:spPr bwMode="auto">
          <a:xfrm>
            <a:off x="3205163" y="828136"/>
            <a:ext cx="5938837" cy="39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45736" y="4835030"/>
            <a:ext cx="31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29</a:t>
            </a:r>
            <a:r>
              <a:rPr lang="pt-BR" sz="1800" dirty="0" smtClean="0"/>
              <a:t> Administrados pela Infraero</a:t>
            </a:r>
            <a:endParaRPr lang="pt-BR" sz="1800" dirty="0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4690872" y="4590288"/>
            <a:ext cx="18288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86" y="4962760"/>
            <a:ext cx="438150" cy="23222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257" y="937659"/>
            <a:ext cx="2693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Objetivos do Programa: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257" y="1418460"/>
            <a:ext cx="30629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latin typeface="Calibri" pitchFamily="34" charset="0"/>
              </a:rPr>
              <a:t>Integração</a:t>
            </a:r>
            <a:r>
              <a:rPr lang="pt-BR" sz="1600" dirty="0">
                <a:latin typeface="Calibri" pitchFamily="34" charset="0"/>
              </a:rPr>
              <a:t> do território nacional</a:t>
            </a:r>
          </a:p>
          <a:p>
            <a:pPr marL="177800" lvl="1" indent="-177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latin typeface="Calibri" pitchFamily="34" charset="0"/>
              </a:rPr>
              <a:t>Desenvolvimento</a:t>
            </a:r>
            <a:r>
              <a:rPr lang="pt-BR" sz="1600" dirty="0">
                <a:latin typeface="Calibri" pitchFamily="34" charset="0"/>
              </a:rPr>
              <a:t> dos polos regionais</a:t>
            </a:r>
          </a:p>
          <a:p>
            <a:pPr marL="177800" lvl="1" indent="-177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Calibri" pitchFamily="34" charset="0"/>
              </a:rPr>
              <a:t>Fortalecimento dos centros de </a:t>
            </a:r>
            <a:r>
              <a:rPr lang="pt-BR" sz="1600" b="1" dirty="0">
                <a:latin typeface="Calibri" pitchFamily="34" charset="0"/>
              </a:rPr>
              <a:t>turismo</a:t>
            </a:r>
          </a:p>
          <a:p>
            <a:pPr marL="177800" lvl="1" indent="-177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Calibri" pitchFamily="34" charset="0"/>
              </a:rPr>
              <a:t>Garantia de </a:t>
            </a:r>
            <a:r>
              <a:rPr lang="pt-BR" sz="1600" b="1" dirty="0">
                <a:latin typeface="Calibri" pitchFamily="34" charset="0"/>
              </a:rPr>
              <a:t>acesso</a:t>
            </a:r>
            <a:r>
              <a:rPr lang="pt-BR" sz="1600" dirty="0">
                <a:latin typeface="Calibri" pitchFamily="34" charset="0"/>
              </a:rPr>
              <a:t> às comunidades da </a:t>
            </a:r>
            <a:r>
              <a:rPr lang="pt-BR" sz="1600" b="1" dirty="0">
                <a:latin typeface="Calibri" pitchFamily="34" charset="0"/>
              </a:rPr>
              <a:t>Amazônia Legal</a:t>
            </a:r>
            <a:endParaRPr lang="pt-BR" sz="1800" b="1" dirty="0">
              <a:latin typeface="Calibri" pitchFamily="34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03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39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Uruguaiana - SBUG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923673"/>
            <a:ext cx="4854021" cy="2097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>
                <a:solidFill>
                  <a:srgbClr val="0000FF"/>
                </a:solidFill>
              </a:rPr>
              <a:t>B737-800 TPS 2025, Pátio e Pista 2035, 90% do PMD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Adequação do Pátio da Aviação Regular </a:t>
            </a:r>
            <a:endParaRPr lang="pt-BR" dirty="0" smtClean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SCI e Nova Via de Acesso PPD SCI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TPS, Novo Estacionamento e Novo Acesso Viário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</a:t>
            </a:r>
            <a:r>
              <a:rPr lang="pt-BR" dirty="0"/>
              <a:t>: </a:t>
            </a:r>
            <a:r>
              <a:rPr lang="pt-BR" b="1" dirty="0"/>
              <a:t>R$ </a:t>
            </a:r>
            <a:r>
              <a:rPr lang="pt-BR" b="1" dirty="0" smtClean="0"/>
              <a:t>16,4 milhões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26,4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069" t="44867" r="11838" b="25345"/>
          <a:stretch/>
        </p:blipFill>
        <p:spPr>
          <a:xfrm>
            <a:off x="549128" y="769818"/>
            <a:ext cx="8072519" cy="18840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70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Carajás - SBCJ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923673"/>
            <a:ext cx="7588103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B737-800 </a:t>
            </a:r>
            <a:r>
              <a:rPr lang="pt-BR" dirty="0">
                <a:solidFill>
                  <a:srgbClr val="0000FF"/>
                </a:solidFill>
              </a:rPr>
              <a:t>Pátio e Pista 2035, 90% do PMD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da 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Implantação 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Adequação/recuperação </a:t>
            </a:r>
            <a:r>
              <a:rPr lang="pt-BR" dirty="0"/>
              <a:t>da TWY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Área de Equipamentos de Rampa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Via de Acesso PPD SCI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TPS existente, Novo Estacionamento, Novo Acesso Viário e Desvio na Rodovia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*Desapropriações: </a:t>
            </a:r>
            <a:r>
              <a:rPr lang="pt-BR" b="1" dirty="0" smtClean="0"/>
              <a:t>R$ 18,5 milhões </a:t>
            </a:r>
            <a:r>
              <a:rPr lang="pt-BR" b="1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115,4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0714" t="34381" r="17023" b="38000"/>
          <a:stretch/>
        </p:blipFill>
        <p:spPr>
          <a:xfrm>
            <a:off x="472379" y="728079"/>
            <a:ext cx="8149267" cy="18635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95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Altamira - SBHT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771273"/>
            <a:ext cx="4765792" cy="2745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>
                <a:solidFill>
                  <a:srgbClr val="0000FF"/>
                </a:solidFill>
              </a:rPr>
              <a:t>B737-800 </a:t>
            </a:r>
            <a:r>
              <a:rPr lang="pt-BR" dirty="0" smtClean="0">
                <a:solidFill>
                  <a:srgbClr val="0000FF"/>
                </a:solidFill>
              </a:rPr>
              <a:t>Pátio </a:t>
            </a:r>
            <a:r>
              <a:rPr lang="pt-BR" dirty="0">
                <a:solidFill>
                  <a:srgbClr val="0000FF"/>
                </a:solidFill>
              </a:rPr>
              <a:t>e Pista 2035, 90% do PMD </a:t>
            </a:r>
            <a:endParaRPr lang="pt-BR" dirty="0" smtClean="0">
              <a:solidFill>
                <a:srgbClr val="0000FF"/>
              </a:solidFill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 e recuperação da PPD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Implantação 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TWY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da Aviação Regular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Reforma da SCI existente, Nova Via de Acesso da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TPS, 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CUT, </a:t>
            </a:r>
            <a:r>
              <a:rPr lang="pt-BR" dirty="0" smtClean="0"/>
              <a:t>Nova </a:t>
            </a:r>
            <a:r>
              <a:rPr lang="pt-BR" dirty="0"/>
              <a:t>Área </a:t>
            </a:r>
            <a:r>
              <a:rPr lang="pt-BR" dirty="0" smtClean="0"/>
              <a:t>Administrativa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TWR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100,5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810" t="35880" r="15899" b="30762"/>
          <a:stretch/>
        </p:blipFill>
        <p:spPr>
          <a:xfrm>
            <a:off x="475626" y="710657"/>
            <a:ext cx="8146021" cy="1887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2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83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Joinville - SBJV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771273"/>
            <a:ext cx="4765792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01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80% PMD TPS 2025, Pista e Pátio </a:t>
            </a:r>
            <a:r>
              <a:rPr lang="pt-BR" dirty="0" smtClean="0">
                <a:solidFill>
                  <a:srgbClr val="0000FF"/>
                </a:solidFill>
              </a:rPr>
              <a:t>2035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 e recuperação da PPD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</a:t>
            </a:r>
            <a:r>
              <a:rPr lang="pt-BR" dirty="0"/>
              <a:t>TWY </a:t>
            </a:r>
            <a:endParaRPr lang="pt-BR" dirty="0" smtClean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da Aviação Regular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Via de Acesso da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TPS, 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</a:t>
            </a:r>
            <a:r>
              <a:rPr lang="pt-BR" dirty="0"/>
              <a:t>: </a:t>
            </a:r>
            <a:r>
              <a:rPr lang="pt-BR" b="1" dirty="0"/>
              <a:t>R$ </a:t>
            </a:r>
            <a:r>
              <a:rPr lang="pt-BR" b="1" dirty="0" smtClean="0"/>
              <a:t>18,5 milhões </a:t>
            </a:r>
            <a:r>
              <a:rPr lang="pt-BR" b="1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51,9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4885" t="40304" r="26590" b="31972"/>
          <a:stretch/>
        </p:blipFill>
        <p:spPr>
          <a:xfrm>
            <a:off x="472380" y="728079"/>
            <a:ext cx="8049050" cy="18967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7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96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Marabá - SBMA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771273"/>
            <a:ext cx="5815759" cy="296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03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80% </a:t>
            </a:r>
            <a:r>
              <a:rPr lang="pt-BR" dirty="0" smtClean="0">
                <a:solidFill>
                  <a:srgbClr val="0000FF"/>
                </a:solidFill>
              </a:rPr>
              <a:t>PMD </a:t>
            </a:r>
            <a:r>
              <a:rPr lang="pt-BR" dirty="0">
                <a:solidFill>
                  <a:srgbClr val="0000FF"/>
                </a:solidFill>
              </a:rPr>
              <a:t>Pista e Pátio </a:t>
            </a:r>
            <a:r>
              <a:rPr lang="pt-BR" dirty="0" smtClean="0">
                <a:solidFill>
                  <a:srgbClr val="0000FF"/>
                </a:solidFill>
              </a:rPr>
              <a:t>2035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 e recuperação da PPD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</a:t>
            </a:r>
            <a:r>
              <a:rPr lang="pt-BR" dirty="0"/>
              <a:t>TWY </a:t>
            </a:r>
            <a:endParaRPr lang="pt-BR" dirty="0" smtClean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da Aviação Geral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Reforma e Ampliação da SCI existente e Nova Via de Acesso da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TPS, 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CUT, Nova Área </a:t>
            </a:r>
            <a:r>
              <a:rPr lang="pt-BR" dirty="0" smtClean="0"/>
              <a:t>Administrativa e Infraestrutura Básica - Redes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Nova TWR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</a:t>
            </a:r>
            <a:r>
              <a:rPr lang="pt-BR" dirty="0"/>
              <a:t>:</a:t>
            </a:r>
            <a:r>
              <a:rPr lang="pt-BR" b="1" dirty="0"/>
              <a:t> R</a:t>
            </a:r>
            <a:r>
              <a:rPr lang="pt-BR" b="1" dirty="0" smtClean="0"/>
              <a:t>$ 1,6 milhões</a:t>
            </a:r>
            <a:r>
              <a:rPr lang="pt-BR" b="1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61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1667" t="46382" r="10119" b="29047"/>
          <a:stretch/>
        </p:blipFill>
        <p:spPr>
          <a:xfrm>
            <a:off x="472380" y="699631"/>
            <a:ext cx="8149267" cy="1919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05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Tabatinga - SBTT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771273"/>
            <a:ext cx="6083717" cy="2313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80% </a:t>
            </a:r>
            <a:r>
              <a:rPr lang="pt-BR" dirty="0" smtClean="0">
                <a:solidFill>
                  <a:srgbClr val="0000FF"/>
                </a:solidFill>
              </a:rPr>
              <a:t>PMD </a:t>
            </a:r>
            <a:r>
              <a:rPr lang="pt-BR" dirty="0">
                <a:solidFill>
                  <a:srgbClr val="0000FF"/>
                </a:solidFill>
              </a:rPr>
              <a:t>Pista e Pátio </a:t>
            </a:r>
            <a:r>
              <a:rPr lang="pt-BR" dirty="0" smtClean="0">
                <a:solidFill>
                  <a:srgbClr val="0000FF"/>
                </a:solidFill>
              </a:rPr>
              <a:t>2035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Adequação e recuperação da PPD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</a:t>
            </a:r>
            <a:r>
              <a:rPr lang="pt-BR" dirty="0"/>
              <a:t>TWY </a:t>
            </a:r>
            <a:endParaRPr lang="pt-BR" dirty="0" smtClean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da Aviação Regular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Reforma e Ampliação da SCI existente e Nova Via de Acesso da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TPS existente, 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63,9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1785" t="37238" r="12024" b="36096"/>
          <a:stretch/>
        </p:blipFill>
        <p:spPr>
          <a:xfrm>
            <a:off x="472380" y="728079"/>
            <a:ext cx="8290620" cy="19020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0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99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Campina Grande - SBKG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771273"/>
            <a:ext cx="6695423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03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80%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Ampliação, Adequação e recuperação da PPD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Adequação da TWY </a:t>
            </a:r>
            <a:r>
              <a:rPr lang="pt-BR" dirty="0" smtClean="0"/>
              <a:t>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Pátio da Aviação Regular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SCI e Nova Via de Acesso da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TPS existente, Ampliação do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</a:t>
            </a:r>
            <a:r>
              <a:rPr lang="pt-BR" dirty="0"/>
              <a:t>:</a:t>
            </a:r>
            <a:r>
              <a:rPr lang="pt-BR" b="1" dirty="0"/>
              <a:t> R$ </a:t>
            </a:r>
            <a:r>
              <a:rPr lang="pt-BR" b="1" dirty="0" smtClean="0"/>
              <a:t>156,1 milhões </a:t>
            </a:r>
            <a:r>
              <a:rPr lang="pt-BR" b="1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269,3 milhões 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548" t="42192" r="10595" b="28475"/>
          <a:stretch/>
        </p:blipFill>
        <p:spPr>
          <a:xfrm>
            <a:off x="381257" y="837661"/>
            <a:ext cx="8240389" cy="17924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eta para a direita 13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79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Macaé - SBME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771273"/>
            <a:ext cx="6695423" cy="252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</a:t>
            </a:r>
            <a:r>
              <a:rPr lang="pt-BR" dirty="0" smtClean="0">
                <a:solidFill>
                  <a:srgbClr val="0000FF"/>
                </a:solidFill>
              </a:rPr>
              <a:t>90</a:t>
            </a:r>
            <a:r>
              <a:rPr lang="pt-BR" dirty="0">
                <a:solidFill>
                  <a:srgbClr val="0000FF"/>
                </a:solidFill>
              </a:rPr>
              <a:t>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Ampliação, Adequação e recuperação da PPD 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RESA e Vias de </a:t>
            </a:r>
            <a:r>
              <a:rPr lang="pt-BR" dirty="0" smtClean="0"/>
              <a:t>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Adequação da TWY </a:t>
            </a:r>
            <a:r>
              <a:rPr lang="pt-BR" dirty="0" smtClean="0"/>
              <a:t>existente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Pátio da Aviação Regular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SCI e Nova Via de Acesso da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do TPS existente, Ampliação do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</a:t>
            </a:r>
            <a:r>
              <a:rPr lang="pt-BR" b="1" dirty="0"/>
              <a:t> </a:t>
            </a:r>
            <a:r>
              <a:rPr lang="pt-BR" b="1" dirty="0" smtClean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</a:t>
            </a:r>
            <a:r>
              <a:rPr lang="pt-BR" dirty="0"/>
              <a:t>:</a:t>
            </a:r>
            <a:r>
              <a:rPr lang="pt-BR" b="1" dirty="0"/>
              <a:t> R$ </a:t>
            </a:r>
            <a:r>
              <a:rPr lang="pt-BR" b="1" dirty="0" smtClean="0"/>
              <a:t>4,3 milhões </a:t>
            </a:r>
            <a:r>
              <a:rPr lang="pt-BR" b="1" dirty="0"/>
              <a:t>	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 smtClean="0"/>
              <a:t>R$193,3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23" y="597773"/>
            <a:ext cx="4782165" cy="21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06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Imperatriz - SBIZ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874509"/>
            <a:ext cx="3908955" cy="188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03</a:t>
            </a:r>
          </a:p>
          <a:p>
            <a:r>
              <a:rPr lang="pt-BR" dirty="0">
                <a:solidFill>
                  <a:srgbClr val="0000FF"/>
                </a:solidFill>
              </a:rPr>
              <a:t>B737-800 com </a:t>
            </a:r>
            <a:r>
              <a:rPr lang="pt-BR" dirty="0" smtClean="0">
                <a:solidFill>
                  <a:srgbClr val="0000FF"/>
                </a:solidFill>
              </a:rPr>
              <a:t>80</a:t>
            </a:r>
            <a:r>
              <a:rPr lang="pt-BR" dirty="0">
                <a:solidFill>
                  <a:srgbClr val="0000FF"/>
                </a:solidFill>
              </a:rPr>
              <a:t>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</a:t>
            </a:r>
            <a:r>
              <a:rPr lang="pt-BR" dirty="0"/>
              <a:t>do </a:t>
            </a:r>
            <a:r>
              <a:rPr lang="pt-BR" dirty="0" smtClean="0"/>
              <a:t>pátio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Terminal </a:t>
            </a:r>
            <a:r>
              <a:rPr lang="pt-BR" dirty="0"/>
              <a:t>de </a:t>
            </a:r>
            <a:r>
              <a:rPr lang="pt-BR" dirty="0" smtClean="0"/>
              <a:t>Passageiros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Estacionamento </a:t>
            </a:r>
            <a:r>
              <a:rPr lang="pt-BR" dirty="0"/>
              <a:t>de </a:t>
            </a:r>
            <a:r>
              <a:rPr lang="pt-BR" dirty="0" smtClean="0"/>
              <a:t>automóveis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Construção </a:t>
            </a:r>
            <a:r>
              <a:rPr lang="pt-BR" dirty="0"/>
              <a:t>de torre de controle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 smtClean="0"/>
              <a:t>R$96,6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13" y="547390"/>
            <a:ext cx="4757347" cy="22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Campos dos Goytacazes - SBCP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26992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27065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27755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2874509"/>
            <a:ext cx="4061048" cy="188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ATR72-500 </a:t>
            </a:r>
            <a:r>
              <a:rPr lang="pt-BR" dirty="0">
                <a:solidFill>
                  <a:srgbClr val="0000FF"/>
                </a:solidFill>
              </a:rPr>
              <a:t>com </a:t>
            </a:r>
            <a:r>
              <a:rPr lang="pt-BR" dirty="0" smtClean="0">
                <a:solidFill>
                  <a:srgbClr val="0000FF"/>
                </a:solidFill>
              </a:rPr>
              <a:t>90</a:t>
            </a:r>
            <a:r>
              <a:rPr lang="pt-BR" dirty="0">
                <a:solidFill>
                  <a:srgbClr val="0000FF"/>
                </a:solidFill>
              </a:rPr>
              <a:t>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Terminal </a:t>
            </a:r>
            <a:r>
              <a:rPr lang="pt-BR" dirty="0"/>
              <a:t>de </a:t>
            </a:r>
            <a:r>
              <a:rPr lang="pt-BR" dirty="0" smtClean="0"/>
              <a:t>Passageiros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Implantação </a:t>
            </a:r>
            <a:r>
              <a:rPr lang="pt-BR" dirty="0"/>
              <a:t>de </a:t>
            </a:r>
            <a:r>
              <a:rPr lang="pt-BR" dirty="0" err="1" smtClean="0"/>
              <a:t>heliponto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Estacionamento </a:t>
            </a:r>
            <a:r>
              <a:rPr lang="pt-BR" dirty="0"/>
              <a:t>de Veículos com 385 </a:t>
            </a:r>
            <a:r>
              <a:rPr lang="pt-BR" dirty="0" smtClean="0"/>
              <a:t>vagas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*Desapropriações: </a:t>
            </a:r>
            <a:r>
              <a:rPr lang="pt-BR" b="1" dirty="0" smtClean="0"/>
              <a:t>R$ 3,8 milhões</a:t>
            </a:r>
            <a:endParaRPr lang="pt-BR" b="1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 smtClean="0"/>
              <a:t>R$ 64,96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27755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4" y="661850"/>
            <a:ext cx="5940232" cy="20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679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Programa de Investimento em Logística: Aeroportos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2" name="Retângulo 4"/>
          <p:cNvSpPr>
            <a:spLocks noChangeArrowheads="1"/>
          </p:cNvSpPr>
          <p:nvPr/>
        </p:nvSpPr>
        <p:spPr bwMode="auto">
          <a:xfrm>
            <a:off x="114300" y="1018350"/>
            <a:ext cx="8791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latin typeface="Calibri" panose="020F0502020204030204" pitchFamily="34" charset="0"/>
              </a:rPr>
              <a:t>Subsídios do Programa:</a:t>
            </a:r>
            <a:endParaRPr lang="pt-BR" altLang="pt-BR" sz="2400" b="1" dirty="0">
              <a:latin typeface="Calibri" panose="020F0502020204030204" pitchFamily="34" charset="0"/>
            </a:endParaRPr>
          </a:p>
          <a:p>
            <a:pPr lvl="1"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altLang="pt-BR" sz="100" dirty="0">
              <a:latin typeface="Calibri" panose="020F0502020204030204" pitchFamily="34" charset="0"/>
            </a:endParaRPr>
          </a:p>
          <a:p>
            <a:pPr lvl="1"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</a:rPr>
              <a:t>Para tarifas aeroportuárias e passagens aéreas em voos regionais –  aeroportos com </a:t>
            </a:r>
            <a:r>
              <a:rPr lang="pt-BR" altLang="pt-BR" sz="2000" b="1" dirty="0">
                <a:latin typeface="Calibri" panose="020F0502020204030204" pitchFamily="34" charset="0"/>
              </a:rPr>
              <a:t>até 600 mil passageiros/ano </a:t>
            </a:r>
            <a:r>
              <a:rPr lang="pt-BR" altLang="pt-BR" sz="2000" dirty="0">
                <a:latin typeface="Calibri" panose="020F0502020204030204" pitchFamily="34" charset="0"/>
              </a:rPr>
              <a:t>(800 mil na Amazônia Legal)</a:t>
            </a:r>
          </a:p>
          <a:p>
            <a:pPr lvl="1"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</a:rPr>
              <a:t>Condicionado aos assentos ocupados, limitados a </a:t>
            </a:r>
            <a:r>
              <a:rPr lang="pt-BR" altLang="pt-BR" sz="2000" b="1" dirty="0">
                <a:latin typeface="Calibri" panose="020F0502020204030204" pitchFamily="34" charset="0"/>
              </a:rPr>
              <a:t>50% da aeronave </a:t>
            </a:r>
            <a:r>
              <a:rPr lang="pt-BR" altLang="pt-BR" sz="2000" dirty="0">
                <a:latin typeface="Calibri" panose="020F0502020204030204" pitchFamily="34" charset="0"/>
              </a:rPr>
              <a:t>e até 60 assentos (à exceção da Amazônia Legal)</a:t>
            </a:r>
          </a:p>
          <a:p>
            <a:pPr lvl="1"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</a:rPr>
              <a:t>Reduzirá</a:t>
            </a:r>
            <a:r>
              <a:rPr lang="pt-BR" altLang="pt-BR" sz="2000" dirty="0">
                <a:latin typeface="Calibri" panose="020F0502020204030204" pitchFamily="34" charset="0"/>
              </a:rPr>
              <a:t>  a  diferença  entre  as  passagens  aérea  e rodoviária – </a:t>
            </a:r>
            <a:r>
              <a:rPr lang="pt-BR" altLang="pt-BR" sz="2000" b="1" dirty="0">
                <a:latin typeface="Calibri" panose="020F0502020204030204" pitchFamily="34" charset="0"/>
              </a:rPr>
              <a:t>Popularização</a:t>
            </a:r>
          </a:p>
          <a:p>
            <a:pPr lvl="1"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</a:rPr>
              <a:t>Estimulará</a:t>
            </a:r>
            <a:r>
              <a:rPr lang="pt-BR" altLang="pt-BR" sz="2000" dirty="0">
                <a:latin typeface="Calibri" panose="020F0502020204030204" pitchFamily="34" charset="0"/>
              </a:rPr>
              <a:t> novas rotas regionais</a:t>
            </a:r>
          </a:p>
        </p:txBody>
      </p:sp>
    </p:spTree>
    <p:extLst>
      <p:ext uri="{BB962C8B-B14F-4D97-AF65-F5344CB8AC3E}">
        <p14:creationId xmlns:p14="http://schemas.microsoft.com/office/powerpoint/2010/main" val="2279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55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Forquilhinha - SBCM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19327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20061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26965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326965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3325931"/>
            <a:ext cx="4124847" cy="2313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A319 </a:t>
            </a:r>
            <a:r>
              <a:rPr lang="pt-BR" dirty="0">
                <a:solidFill>
                  <a:srgbClr val="0000FF"/>
                </a:solidFill>
              </a:rPr>
              <a:t>com </a:t>
            </a:r>
            <a:r>
              <a:rPr lang="pt-BR" dirty="0" smtClean="0">
                <a:solidFill>
                  <a:srgbClr val="0000FF"/>
                </a:solidFill>
              </a:rPr>
              <a:t>90</a:t>
            </a:r>
            <a:r>
              <a:rPr lang="pt-BR" dirty="0">
                <a:solidFill>
                  <a:srgbClr val="0000FF"/>
                </a:solidFill>
              </a:rPr>
              <a:t>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Sistema de Pistas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Sistema </a:t>
            </a:r>
            <a:r>
              <a:rPr lang="pt-BR" dirty="0"/>
              <a:t>Terminal de Passageiros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Áreas </a:t>
            </a:r>
            <a:r>
              <a:rPr lang="pt-BR" dirty="0"/>
              <a:t>de Apoio – SESCINC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Infraestrutura </a:t>
            </a:r>
            <a:r>
              <a:rPr lang="pt-BR" dirty="0"/>
              <a:t>Básica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Equipamentos </a:t>
            </a:r>
            <a:r>
              <a:rPr lang="pt-BR" dirty="0"/>
              <a:t>e Auxílios à Navegação </a:t>
            </a:r>
            <a:r>
              <a:rPr lang="pt-BR" dirty="0" smtClean="0"/>
              <a:t>Aérea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*Desapropriações: </a:t>
            </a:r>
            <a:r>
              <a:rPr lang="pt-BR" b="1" dirty="0" smtClean="0"/>
              <a:t>R$ 19,8 milhões</a:t>
            </a:r>
            <a:endParaRPr lang="pt-BR" b="1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 smtClean="0"/>
              <a:t>R$ 61,59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326965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10" y="598189"/>
            <a:ext cx="4568947" cy="2550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9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09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Santarém - SBSN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19327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20061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26965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326965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3325931"/>
            <a:ext cx="4124847" cy="2097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A332 </a:t>
            </a:r>
            <a:r>
              <a:rPr lang="pt-BR" dirty="0">
                <a:solidFill>
                  <a:srgbClr val="0000FF"/>
                </a:solidFill>
              </a:rPr>
              <a:t>com </a:t>
            </a:r>
            <a:r>
              <a:rPr lang="pt-BR" dirty="0" smtClean="0">
                <a:solidFill>
                  <a:srgbClr val="0000FF"/>
                </a:solidFill>
              </a:rPr>
              <a:t>90</a:t>
            </a:r>
            <a:r>
              <a:rPr lang="pt-BR" dirty="0">
                <a:solidFill>
                  <a:srgbClr val="0000FF"/>
                </a:solidFill>
              </a:rPr>
              <a:t>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Sistema </a:t>
            </a:r>
            <a:r>
              <a:rPr lang="pt-BR" dirty="0"/>
              <a:t>de Pistas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Sistema </a:t>
            </a:r>
            <a:r>
              <a:rPr lang="pt-BR" dirty="0"/>
              <a:t>Terminal de Passageiros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Áreas </a:t>
            </a:r>
            <a:r>
              <a:rPr lang="pt-BR" dirty="0"/>
              <a:t>de Apoio – SESCINC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Infraestrutura </a:t>
            </a:r>
            <a:r>
              <a:rPr lang="pt-BR" dirty="0"/>
              <a:t>Básica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Equipamentos </a:t>
            </a:r>
            <a:r>
              <a:rPr lang="pt-BR" dirty="0"/>
              <a:t>e Auxílios à Navegação </a:t>
            </a:r>
            <a:r>
              <a:rPr lang="pt-BR" dirty="0" smtClean="0"/>
              <a:t>Aérea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</a:t>
            </a:r>
            <a:r>
              <a:rPr lang="pt-BR" dirty="0"/>
              <a:t>Desapropriações</a:t>
            </a:r>
            <a:r>
              <a:rPr lang="pt-BR" dirty="0" smtClean="0"/>
              <a:t>: </a:t>
            </a:r>
            <a:r>
              <a:rPr lang="pt-BR" b="1" dirty="0" smtClean="0"/>
              <a:t>R$ 3,3 milhões</a:t>
            </a:r>
            <a:endParaRPr lang="pt-BR" b="1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 smtClean="0"/>
              <a:t>R$ 61,59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326965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24" y="598189"/>
            <a:ext cx="3809753" cy="25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Parnaíba - SBPB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19327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20061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26965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76898" y="326965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2380" y="3325931"/>
            <a:ext cx="3679982" cy="166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02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A319 </a:t>
            </a:r>
            <a:r>
              <a:rPr lang="pt-BR" dirty="0">
                <a:solidFill>
                  <a:srgbClr val="0000FF"/>
                </a:solidFill>
              </a:rPr>
              <a:t>com </a:t>
            </a:r>
            <a:r>
              <a:rPr lang="pt-BR" dirty="0" smtClean="0">
                <a:solidFill>
                  <a:srgbClr val="0000FF"/>
                </a:solidFill>
              </a:rPr>
              <a:t>90</a:t>
            </a:r>
            <a:r>
              <a:rPr lang="pt-BR" dirty="0">
                <a:solidFill>
                  <a:srgbClr val="0000FF"/>
                </a:solidFill>
              </a:rPr>
              <a:t>% de PMD TPS e Pátio para 2035 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Construção </a:t>
            </a:r>
            <a:r>
              <a:rPr lang="pt-BR" dirty="0"/>
              <a:t>de pista de </a:t>
            </a:r>
            <a:r>
              <a:rPr lang="pt-BR" dirty="0" smtClean="0"/>
              <a:t>rolamento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</a:t>
            </a:r>
            <a:r>
              <a:rPr lang="pt-BR" dirty="0"/>
              <a:t>da </a:t>
            </a:r>
            <a:r>
              <a:rPr lang="pt-BR" dirty="0" smtClean="0"/>
              <a:t>SESCINC</a:t>
            </a:r>
            <a:endParaRPr lang="pt-BR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</a:t>
            </a:r>
            <a:r>
              <a:rPr lang="pt-BR" dirty="0"/>
              <a:t>da </a:t>
            </a:r>
            <a:r>
              <a:rPr lang="pt-BR" dirty="0" smtClean="0"/>
              <a:t>CEMAN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</a:t>
            </a:r>
            <a:r>
              <a:rPr lang="pt-BR" dirty="0"/>
              <a:t>Desapropriações</a:t>
            </a:r>
            <a:r>
              <a:rPr lang="pt-BR" dirty="0" smtClean="0"/>
              <a:t>: </a:t>
            </a:r>
            <a:r>
              <a:rPr lang="pt-BR" b="1" dirty="0" smtClean="0"/>
              <a:t>R$ 260 mil</a:t>
            </a:r>
            <a:endParaRPr lang="pt-BR" b="1" dirty="0"/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 smtClean="0"/>
              <a:t>R$ 9,88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3884" y="54622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376898" y="326965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71" y="569721"/>
            <a:ext cx="6040098" cy="26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01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Aeroportos Regionais Infraero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7" y="837661"/>
            <a:ext cx="5207298" cy="4912219"/>
          </a:xfrm>
          <a:prstGeom prst="rect">
            <a:avLst/>
          </a:prstGeom>
        </p:spPr>
      </p:pic>
      <p:sp>
        <p:nvSpPr>
          <p:cNvPr id="66" name="Fluxograma: Conector 65"/>
          <p:cNvSpPr/>
          <p:nvPr/>
        </p:nvSpPr>
        <p:spPr>
          <a:xfrm>
            <a:off x="3731207" y="4438061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67" name="CaixaDeTexto 66">
            <a:hlinkClick r:id="rId3" action="ppaction://hlinksldjump"/>
          </p:cNvPr>
          <p:cNvSpPr txBox="1"/>
          <p:nvPr/>
        </p:nvSpPr>
        <p:spPr>
          <a:xfrm>
            <a:off x="3720233" y="4309119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SBFI</a:t>
            </a:r>
          </a:p>
        </p:txBody>
      </p:sp>
      <p:sp>
        <p:nvSpPr>
          <p:cNvPr id="68" name="Fluxograma: Conector 67"/>
          <p:cNvSpPr/>
          <p:nvPr/>
        </p:nvSpPr>
        <p:spPr>
          <a:xfrm>
            <a:off x="3901512" y="4176318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69" name="CaixaDeTexto 68">
            <a:hlinkClick r:id="rId4" action="ppaction://hlinksldjump"/>
          </p:cNvPr>
          <p:cNvSpPr txBox="1"/>
          <p:nvPr/>
        </p:nvSpPr>
        <p:spPr>
          <a:xfrm>
            <a:off x="3512098" y="4032921"/>
            <a:ext cx="51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SBLO</a:t>
            </a:r>
          </a:p>
        </p:txBody>
      </p:sp>
      <p:sp>
        <p:nvSpPr>
          <p:cNvPr id="70" name="Fluxograma: Conector 69"/>
          <p:cNvSpPr/>
          <p:nvPr/>
        </p:nvSpPr>
        <p:spPr>
          <a:xfrm>
            <a:off x="4307271" y="4582077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4320538" y="4510371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SBNF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72" name="Fluxograma: Conector 71"/>
          <p:cNvSpPr/>
          <p:nvPr/>
        </p:nvSpPr>
        <p:spPr>
          <a:xfrm>
            <a:off x="4091247" y="3645973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73" name="CaixaDeTexto 72">
            <a:hlinkClick r:id="rId5" action="ppaction://hlinksldjump"/>
          </p:cNvPr>
          <p:cNvSpPr txBox="1"/>
          <p:nvPr/>
        </p:nvSpPr>
        <p:spPr>
          <a:xfrm>
            <a:off x="3857464" y="343694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SBUL</a:t>
            </a:r>
          </a:p>
        </p:txBody>
      </p:sp>
      <p:sp>
        <p:nvSpPr>
          <p:cNvPr id="74" name="Fluxograma: Conector 73"/>
          <p:cNvSpPr/>
          <p:nvPr/>
        </p:nvSpPr>
        <p:spPr>
          <a:xfrm>
            <a:off x="4523295" y="3422900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75" name="CaixaDeTexto 74">
            <a:hlinkClick r:id="rId6" action="ppaction://hlinksldjump"/>
          </p:cNvPr>
          <p:cNvSpPr txBox="1"/>
          <p:nvPr/>
        </p:nvSpPr>
        <p:spPr>
          <a:xfrm>
            <a:off x="4311807" y="3225566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SBMK</a:t>
            </a:r>
          </a:p>
        </p:txBody>
      </p:sp>
      <p:sp>
        <p:nvSpPr>
          <p:cNvPr id="76" name="Fluxograma: Conector 75"/>
          <p:cNvSpPr/>
          <p:nvPr/>
        </p:nvSpPr>
        <p:spPr>
          <a:xfrm>
            <a:off x="5074785" y="3225571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77" name="CaixaDeTexto 76">
            <a:hlinkClick r:id="rId7" action="ppaction://hlinksldjump"/>
          </p:cNvPr>
          <p:cNvSpPr txBox="1"/>
          <p:nvPr/>
        </p:nvSpPr>
        <p:spPr>
          <a:xfrm>
            <a:off x="4770605" y="302350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SBIL</a:t>
            </a:r>
          </a:p>
        </p:txBody>
      </p:sp>
      <p:sp>
        <p:nvSpPr>
          <p:cNvPr id="78" name="Fluxograma: Conector 77"/>
          <p:cNvSpPr/>
          <p:nvPr/>
        </p:nvSpPr>
        <p:spPr>
          <a:xfrm>
            <a:off x="4451287" y="4164403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79" name="CaixaDeTexto 78">
            <a:hlinkClick r:id="rId8" action="ppaction://hlinksldjump"/>
          </p:cNvPr>
          <p:cNvSpPr txBox="1"/>
          <p:nvPr/>
        </p:nvSpPr>
        <p:spPr>
          <a:xfrm>
            <a:off x="4099719" y="4014906"/>
            <a:ext cx="466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SBSJ</a:t>
            </a:r>
          </a:p>
        </p:txBody>
      </p:sp>
      <p:sp>
        <p:nvSpPr>
          <p:cNvPr id="80" name="Fluxograma: Conector 79"/>
          <p:cNvSpPr/>
          <p:nvPr/>
        </p:nvSpPr>
        <p:spPr>
          <a:xfrm>
            <a:off x="4284411" y="4505969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1" name="CaixaDeTexto 80">
            <a:hlinkClick r:id="rId9" action="ppaction://hlinksldjump"/>
          </p:cNvPr>
          <p:cNvSpPr txBox="1"/>
          <p:nvPr/>
        </p:nvSpPr>
        <p:spPr>
          <a:xfrm>
            <a:off x="4279687" y="4296740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SBJV</a:t>
            </a:r>
          </a:p>
        </p:txBody>
      </p:sp>
      <p:sp>
        <p:nvSpPr>
          <p:cNvPr id="82" name="Fluxograma: Conector 81"/>
          <p:cNvSpPr/>
          <p:nvPr/>
        </p:nvSpPr>
        <p:spPr>
          <a:xfrm>
            <a:off x="3803215" y="2016078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3" name="CaixaDeTexto 82">
            <a:hlinkClick r:id="rId10" action="ppaction://hlinksldjump"/>
          </p:cNvPr>
          <p:cNvSpPr txBox="1"/>
          <p:nvPr/>
        </p:nvSpPr>
        <p:spPr>
          <a:xfrm>
            <a:off x="3682564" y="180047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rgbClr val="C00000"/>
                </a:solidFill>
              </a:defRPr>
            </a:lvl1pPr>
          </a:lstStyle>
          <a:p>
            <a:r>
              <a:rPr lang="pt-BR" sz="1200" dirty="0">
                <a:solidFill>
                  <a:srgbClr val="002060"/>
                </a:solidFill>
              </a:rPr>
              <a:t>SBIZ</a:t>
            </a:r>
          </a:p>
        </p:txBody>
      </p:sp>
      <p:sp>
        <p:nvSpPr>
          <p:cNvPr id="84" name="Fluxograma: Conector 83"/>
          <p:cNvSpPr/>
          <p:nvPr/>
        </p:nvSpPr>
        <p:spPr>
          <a:xfrm>
            <a:off x="2677376" y="1728046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5" name="CaixaDeTexto 84">
            <a:hlinkClick r:id="rId11" action="ppaction://hlinksldjump"/>
          </p:cNvPr>
          <p:cNvSpPr txBox="1"/>
          <p:nvPr/>
        </p:nvSpPr>
        <p:spPr>
          <a:xfrm>
            <a:off x="2458474" y="149484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SBSN</a:t>
            </a:r>
          </a:p>
        </p:txBody>
      </p:sp>
      <p:sp>
        <p:nvSpPr>
          <p:cNvPr id="86" name="Fluxograma: Conector 85"/>
          <p:cNvSpPr/>
          <p:nvPr/>
        </p:nvSpPr>
        <p:spPr>
          <a:xfrm>
            <a:off x="4739319" y="2512458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7" name="CaixaDeTexto 86">
            <a:hlinkClick r:id="rId12" action="ppaction://hlinksldjump"/>
          </p:cNvPr>
          <p:cNvSpPr txBox="1"/>
          <p:nvPr/>
        </p:nvSpPr>
        <p:spPr>
          <a:xfrm>
            <a:off x="4538626" y="250866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SBPL</a:t>
            </a:r>
          </a:p>
        </p:txBody>
      </p:sp>
      <p:sp>
        <p:nvSpPr>
          <p:cNvPr id="88" name="Fluxograma: Conector 87"/>
          <p:cNvSpPr/>
          <p:nvPr/>
        </p:nvSpPr>
        <p:spPr>
          <a:xfrm>
            <a:off x="3443175" y="2061797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9" name="CaixaDeTexto 88">
            <a:hlinkClick r:id="rId13" action="ppaction://hlinksldjump"/>
          </p:cNvPr>
          <p:cNvSpPr txBox="1"/>
          <p:nvPr/>
        </p:nvSpPr>
        <p:spPr>
          <a:xfrm>
            <a:off x="3218158" y="1820102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SBMA</a:t>
            </a:r>
          </a:p>
        </p:txBody>
      </p:sp>
      <p:sp>
        <p:nvSpPr>
          <p:cNvPr id="91" name="CaixaDeTexto 90">
            <a:hlinkClick r:id="rId14" action="ppaction://hlinksldjump"/>
          </p:cNvPr>
          <p:cNvSpPr txBox="1"/>
          <p:nvPr/>
        </p:nvSpPr>
        <p:spPr>
          <a:xfrm>
            <a:off x="733328" y="230068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SBCZ</a:t>
            </a:r>
          </a:p>
        </p:txBody>
      </p:sp>
      <p:sp>
        <p:nvSpPr>
          <p:cNvPr id="92" name="Fluxograma: Conector 91"/>
          <p:cNvSpPr/>
          <p:nvPr/>
        </p:nvSpPr>
        <p:spPr>
          <a:xfrm>
            <a:off x="4147284" y="3719669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93" name="CaixaDeTexto 92">
            <a:hlinkClick r:id="rId15" action="ppaction://hlinksldjump"/>
          </p:cNvPr>
          <p:cNvSpPr txBox="1"/>
          <p:nvPr/>
        </p:nvSpPr>
        <p:spPr>
          <a:xfrm>
            <a:off x="4155421" y="359706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SBUR</a:t>
            </a:r>
          </a:p>
        </p:txBody>
      </p:sp>
      <p:sp>
        <p:nvSpPr>
          <p:cNvPr id="94" name="Fluxograma: Conector 93"/>
          <p:cNvSpPr/>
          <p:nvPr/>
        </p:nvSpPr>
        <p:spPr>
          <a:xfrm>
            <a:off x="5194827" y="2347395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95" name="CaixaDeTexto 94">
            <a:hlinkClick r:id="rId16" action="ppaction://hlinksldjump"/>
          </p:cNvPr>
          <p:cNvSpPr txBox="1"/>
          <p:nvPr/>
        </p:nvSpPr>
        <p:spPr>
          <a:xfrm>
            <a:off x="5203204" y="2226814"/>
            <a:ext cx="520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rgbClr val="C00000"/>
                </a:solidFill>
              </a:defRPr>
            </a:lvl1pPr>
          </a:lstStyle>
          <a:p>
            <a:r>
              <a:rPr lang="pt-BR" sz="1200" dirty="0">
                <a:solidFill>
                  <a:srgbClr val="002060"/>
                </a:solidFill>
              </a:rPr>
              <a:t>SBKG</a:t>
            </a:r>
          </a:p>
        </p:txBody>
      </p:sp>
      <p:sp>
        <p:nvSpPr>
          <p:cNvPr id="96" name="Fluxograma: Conector 95"/>
          <p:cNvSpPr/>
          <p:nvPr/>
        </p:nvSpPr>
        <p:spPr>
          <a:xfrm>
            <a:off x="4775172" y="2262490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97" name="CaixaDeTexto 96">
            <a:hlinkClick r:id="rId17" action="ppaction://hlinksldjump"/>
          </p:cNvPr>
          <p:cNvSpPr txBox="1"/>
          <p:nvPr/>
        </p:nvSpPr>
        <p:spPr>
          <a:xfrm>
            <a:off x="4576524" y="204850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rgbClr val="C00000"/>
                </a:solidFill>
              </a:defRPr>
            </a:lvl1pPr>
          </a:lstStyle>
          <a:p>
            <a:r>
              <a:rPr lang="pt-BR" sz="1200" dirty="0">
                <a:solidFill>
                  <a:srgbClr val="002060"/>
                </a:solidFill>
              </a:rPr>
              <a:t>SBJU</a:t>
            </a:r>
          </a:p>
        </p:txBody>
      </p:sp>
      <p:sp>
        <p:nvSpPr>
          <p:cNvPr id="98" name="Fluxograma: Conector 97"/>
          <p:cNvSpPr/>
          <p:nvPr/>
        </p:nvSpPr>
        <p:spPr>
          <a:xfrm>
            <a:off x="4822788" y="4097920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99" name="CaixaDeTexto 98">
            <a:hlinkClick r:id="rId18" action="ppaction://hlinksldjump"/>
          </p:cNvPr>
          <p:cNvSpPr txBox="1"/>
          <p:nvPr/>
        </p:nvSpPr>
        <p:spPr>
          <a:xfrm>
            <a:off x="4599425" y="389788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SBME</a:t>
            </a:r>
          </a:p>
        </p:txBody>
      </p:sp>
      <p:sp>
        <p:nvSpPr>
          <p:cNvPr id="100" name="Fluxograma: Conector 99"/>
          <p:cNvSpPr/>
          <p:nvPr/>
        </p:nvSpPr>
        <p:spPr>
          <a:xfrm>
            <a:off x="3064689" y="1908763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01" name="CaixaDeTexto 100">
            <a:hlinkClick r:id="rId19" action="ppaction://hlinksldjump"/>
          </p:cNvPr>
          <p:cNvSpPr txBox="1"/>
          <p:nvPr/>
        </p:nvSpPr>
        <p:spPr>
          <a:xfrm>
            <a:off x="2839134" y="1919468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SBHT</a:t>
            </a:r>
          </a:p>
        </p:txBody>
      </p:sp>
      <p:sp>
        <p:nvSpPr>
          <p:cNvPr id="103" name="CaixaDeTexto 102">
            <a:hlinkClick r:id="rId20" action="ppaction://hlinksldjump"/>
          </p:cNvPr>
          <p:cNvSpPr txBox="1"/>
          <p:nvPr/>
        </p:nvSpPr>
        <p:spPr>
          <a:xfrm>
            <a:off x="1152631" y="1590838"/>
            <a:ext cx="487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SBTF</a:t>
            </a:r>
          </a:p>
        </p:txBody>
      </p:sp>
      <p:sp>
        <p:nvSpPr>
          <p:cNvPr id="102" name="Fluxograma: Conector 101"/>
          <p:cNvSpPr/>
          <p:nvPr/>
        </p:nvSpPr>
        <p:spPr>
          <a:xfrm>
            <a:off x="1356589" y="1806862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05" name="CaixaDeTexto 104">
            <a:hlinkClick r:id="rId21" action="ppaction://hlinksldjump"/>
          </p:cNvPr>
          <p:cNvSpPr txBox="1"/>
          <p:nvPr/>
        </p:nvSpPr>
        <p:spPr>
          <a:xfrm>
            <a:off x="752271" y="2047650"/>
            <a:ext cx="495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SBTT</a:t>
            </a:r>
          </a:p>
        </p:txBody>
      </p:sp>
      <p:sp>
        <p:nvSpPr>
          <p:cNvPr id="106" name="Fluxograma: Conector 105"/>
          <p:cNvSpPr/>
          <p:nvPr/>
        </p:nvSpPr>
        <p:spPr>
          <a:xfrm>
            <a:off x="3035341" y="3744042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07" name="CaixaDeTexto 106">
            <a:hlinkClick r:id="rId22" action="ppaction://hlinksldjump"/>
          </p:cNvPr>
          <p:cNvSpPr txBox="1"/>
          <p:nvPr/>
        </p:nvSpPr>
        <p:spPr>
          <a:xfrm>
            <a:off x="3036526" y="3623467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SBCR</a:t>
            </a:r>
          </a:p>
        </p:txBody>
      </p:sp>
      <p:sp>
        <p:nvSpPr>
          <p:cNvPr id="108" name="Fluxograma: Conector 107"/>
          <p:cNvSpPr/>
          <p:nvPr/>
        </p:nvSpPr>
        <p:spPr>
          <a:xfrm>
            <a:off x="4045528" y="5121376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09" name="CaixaDeTexto 108">
            <a:hlinkClick r:id="rId23" action="ppaction://hlinksldjump"/>
          </p:cNvPr>
          <p:cNvSpPr txBox="1"/>
          <p:nvPr/>
        </p:nvSpPr>
        <p:spPr>
          <a:xfrm>
            <a:off x="3871793" y="512310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SBPK</a:t>
            </a:r>
          </a:p>
        </p:txBody>
      </p:sp>
      <p:sp>
        <p:nvSpPr>
          <p:cNvPr id="110" name="Fluxograma: Conector 109"/>
          <p:cNvSpPr/>
          <p:nvPr/>
        </p:nvSpPr>
        <p:spPr>
          <a:xfrm>
            <a:off x="4326969" y="4737840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11" name="CaixaDeTexto 110">
            <a:hlinkClick r:id="rId24" action="ppaction://hlinksldjump"/>
          </p:cNvPr>
          <p:cNvSpPr txBox="1"/>
          <p:nvPr/>
        </p:nvSpPr>
        <p:spPr>
          <a:xfrm>
            <a:off x="4272230" y="4735235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SBCM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112" name="Fluxograma: Conector 111"/>
          <p:cNvSpPr/>
          <p:nvPr/>
        </p:nvSpPr>
        <p:spPr>
          <a:xfrm>
            <a:off x="4379279" y="1812048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13" name="CaixaDeTexto 112">
            <a:hlinkClick r:id="rId25" action="ppaction://hlinksldjump"/>
          </p:cNvPr>
          <p:cNvSpPr txBox="1"/>
          <p:nvPr/>
        </p:nvSpPr>
        <p:spPr>
          <a:xfrm>
            <a:off x="4177774" y="1604935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SBPB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114" name="Fluxograma: Conector 113"/>
          <p:cNvSpPr/>
          <p:nvPr/>
        </p:nvSpPr>
        <p:spPr>
          <a:xfrm>
            <a:off x="5013597" y="2600862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15" name="CaixaDeTexto 114">
            <a:hlinkClick r:id="rId26" action="ppaction://hlinksldjump"/>
          </p:cNvPr>
          <p:cNvSpPr txBox="1"/>
          <p:nvPr/>
        </p:nvSpPr>
        <p:spPr>
          <a:xfrm>
            <a:off x="4922470" y="2600861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SBUF</a:t>
            </a:r>
          </a:p>
        </p:txBody>
      </p:sp>
      <p:sp>
        <p:nvSpPr>
          <p:cNvPr id="116" name="Fluxograma: Conector 115"/>
          <p:cNvSpPr/>
          <p:nvPr/>
        </p:nvSpPr>
        <p:spPr>
          <a:xfrm>
            <a:off x="3848934" y="5021462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17" name="CaixaDeTexto 116">
            <a:hlinkClick r:id="rId27" action="ppaction://hlinksldjump"/>
          </p:cNvPr>
          <p:cNvSpPr txBox="1"/>
          <p:nvPr/>
        </p:nvSpPr>
        <p:spPr>
          <a:xfrm>
            <a:off x="3552999" y="5028202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SBBG</a:t>
            </a:r>
          </a:p>
        </p:txBody>
      </p:sp>
      <p:sp>
        <p:nvSpPr>
          <p:cNvPr id="118" name="Fluxograma: Conector 117"/>
          <p:cNvSpPr/>
          <p:nvPr/>
        </p:nvSpPr>
        <p:spPr>
          <a:xfrm>
            <a:off x="3487702" y="4918591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19" name="CaixaDeTexto 118">
            <a:hlinkClick r:id="rId28" action="ppaction://hlinksldjump"/>
          </p:cNvPr>
          <p:cNvSpPr txBox="1"/>
          <p:nvPr/>
        </p:nvSpPr>
        <p:spPr>
          <a:xfrm>
            <a:off x="3073122" y="4843806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SBUG</a:t>
            </a:r>
          </a:p>
        </p:txBody>
      </p:sp>
      <p:sp>
        <p:nvSpPr>
          <p:cNvPr id="120" name="Fluxograma: Conector 119"/>
          <p:cNvSpPr/>
          <p:nvPr/>
        </p:nvSpPr>
        <p:spPr>
          <a:xfrm>
            <a:off x="3374115" y="2183731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21" name="CaixaDeTexto 120">
            <a:hlinkClick r:id="rId29" action="ppaction://hlinksldjump"/>
          </p:cNvPr>
          <p:cNvSpPr txBox="1"/>
          <p:nvPr/>
        </p:nvSpPr>
        <p:spPr>
          <a:xfrm>
            <a:off x="2991802" y="2178781"/>
            <a:ext cx="477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SBCJ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181" name="Fluxograma: Conector 180"/>
          <p:cNvSpPr/>
          <p:nvPr/>
        </p:nvSpPr>
        <p:spPr>
          <a:xfrm>
            <a:off x="937036" y="2077477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82" name="Fluxograma: Conector 181"/>
          <p:cNvSpPr/>
          <p:nvPr/>
        </p:nvSpPr>
        <p:spPr>
          <a:xfrm>
            <a:off x="717527" y="2422312"/>
            <a:ext cx="45719" cy="4571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67233" y="963408"/>
            <a:ext cx="28500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2,3</a:t>
            </a:r>
            <a:r>
              <a:rPr lang="pt-BR" sz="1800" dirty="0" smtClean="0"/>
              <a:t> </a:t>
            </a:r>
            <a:r>
              <a:rPr lang="pt-BR" sz="2000" dirty="0" smtClean="0"/>
              <a:t>bilhões de investimentos estimados</a:t>
            </a:r>
          </a:p>
          <a:p>
            <a:r>
              <a:rPr lang="pt-BR" sz="2000" dirty="0" smtClean="0"/>
              <a:t>(de acordo com EVT)</a:t>
            </a:r>
          </a:p>
          <a:p>
            <a:endParaRPr lang="pt-BR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Sistema </a:t>
            </a:r>
            <a:r>
              <a:rPr lang="pt-BR" sz="1600" dirty="0"/>
              <a:t>de </a:t>
            </a:r>
            <a:r>
              <a:rPr lang="pt-BR" sz="1600" dirty="0" smtClean="0"/>
              <a:t>Pistas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Pátio </a:t>
            </a:r>
            <a:r>
              <a:rPr lang="pt-BR" sz="1600" dirty="0"/>
              <a:t>de </a:t>
            </a:r>
            <a:r>
              <a:rPr lang="pt-BR" sz="1600" dirty="0" smtClean="0"/>
              <a:t>Aeronaves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Seção Contra Incêndio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Torres </a:t>
            </a:r>
            <a:r>
              <a:rPr lang="pt-BR" sz="1600" dirty="0"/>
              <a:t>de </a:t>
            </a:r>
            <a:r>
              <a:rPr lang="pt-BR" sz="1600" dirty="0" smtClean="0"/>
              <a:t>Controle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Auxílios </a:t>
            </a:r>
            <a:r>
              <a:rPr lang="pt-BR" sz="1600" dirty="0"/>
              <a:t>de navegação aérea e </a:t>
            </a:r>
            <a:r>
              <a:rPr lang="pt-BR" sz="1600" dirty="0" smtClean="0"/>
              <a:t>meteorológicos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Cercamentos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Terminal </a:t>
            </a:r>
            <a:r>
              <a:rPr lang="pt-BR" sz="1600" dirty="0"/>
              <a:t>de </a:t>
            </a:r>
            <a:r>
              <a:rPr lang="pt-BR" sz="1600" dirty="0" smtClean="0"/>
              <a:t>Passageiros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Acesso </a:t>
            </a:r>
            <a:r>
              <a:rPr lang="pt-BR" sz="1600" dirty="0"/>
              <a:t>viário </a:t>
            </a:r>
            <a:r>
              <a:rPr lang="pt-BR" sz="1600" dirty="0" smtClean="0"/>
              <a:t>interno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Estacionamento </a:t>
            </a:r>
            <a:r>
              <a:rPr lang="pt-BR" sz="1600" dirty="0"/>
              <a:t>e Obras complementares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175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26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Uberlândia - SBUL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3" y="782870"/>
            <a:ext cx="8023326" cy="2277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21059"/>
            <a:ext cx="5125699" cy="2313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CENÁRIO 01 </a:t>
            </a:r>
            <a:endParaRPr lang="pt-BR" sz="1600" b="1" dirty="0" smtClean="0"/>
          </a:p>
          <a:p>
            <a:r>
              <a:rPr lang="pt-BR" dirty="0" smtClean="0">
                <a:solidFill>
                  <a:srgbClr val="002060"/>
                </a:solidFill>
              </a:rPr>
              <a:t>A330-200 </a:t>
            </a:r>
            <a:r>
              <a:rPr lang="pt-BR" dirty="0">
                <a:solidFill>
                  <a:srgbClr val="002060"/>
                </a:solidFill>
              </a:rPr>
              <a:t>com 80% de PMD Pista e Pátio para 2035 e TPS para </a:t>
            </a:r>
            <a:r>
              <a:rPr lang="pt-BR" dirty="0" smtClean="0">
                <a:solidFill>
                  <a:srgbClr val="002060"/>
                </a:solidFill>
              </a:rPr>
              <a:t>2025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Ampliação </a:t>
            </a:r>
            <a:r>
              <a:rPr lang="pt-BR" dirty="0"/>
              <a:t>da pista de </a:t>
            </a:r>
            <a:r>
              <a:rPr lang="pt-BR" dirty="0" smtClean="0"/>
              <a:t>pouso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Adequação/recuperação de </a:t>
            </a:r>
            <a:r>
              <a:rPr lang="pt-BR" dirty="0" smtClean="0"/>
              <a:t>PPD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Vias de Serviço,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Aviação Regular e Geral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estacionamento e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Prazo </a:t>
            </a:r>
            <a:r>
              <a:rPr lang="pt-BR" dirty="0"/>
              <a:t>de obra = </a:t>
            </a:r>
            <a:r>
              <a:rPr lang="pt-BR" b="1" dirty="0"/>
              <a:t>2 anos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171.104.065,11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sp>
        <p:nvSpPr>
          <p:cNvPr id="10" name="Seta para a direita 9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2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78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Montes Claros - SBMK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21059"/>
            <a:ext cx="7383920" cy="212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03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B738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smtClean="0">
                <a:solidFill>
                  <a:srgbClr val="002060"/>
                </a:solidFill>
              </a:rPr>
              <a:t>com 80</a:t>
            </a:r>
            <a:r>
              <a:rPr lang="pt-BR" dirty="0">
                <a:solidFill>
                  <a:srgbClr val="002060"/>
                </a:solidFill>
              </a:rPr>
              <a:t>% </a:t>
            </a:r>
            <a:r>
              <a:rPr lang="pt-BR" dirty="0" smtClean="0">
                <a:solidFill>
                  <a:srgbClr val="002060"/>
                </a:solidFill>
              </a:rPr>
              <a:t>de PMD PPD </a:t>
            </a:r>
            <a:r>
              <a:rPr lang="pt-BR" dirty="0">
                <a:solidFill>
                  <a:srgbClr val="002060"/>
                </a:solidFill>
              </a:rPr>
              <a:t>e </a:t>
            </a:r>
            <a:r>
              <a:rPr lang="pt-BR" dirty="0" smtClean="0">
                <a:solidFill>
                  <a:srgbClr val="002060"/>
                </a:solidFill>
              </a:rPr>
              <a:t>Pátio, </a:t>
            </a:r>
            <a:r>
              <a:rPr lang="pt-BR" dirty="0">
                <a:solidFill>
                  <a:srgbClr val="002060"/>
                </a:solidFill>
              </a:rPr>
              <a:t>com demanda </a:t>
            </a:r>
            <a:r>
              <a:rPr lang="pt-BR" dirty="0" smtClean="0">
                <a:solidFill>
                  <a:srgbClr val="002060"/>
                </a:solidFill>
              </a:rPr>
              <a:t>para 2035 e TPS para 2035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Vias de Serviço, SCI, Nova TWR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Pátio Aviação Regular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Nova área equipamento rampa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TPS, Campo de Antenas, CUT e ADM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108,9 milhões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sz="1400" dirty="0"/>
              <a:t>*Desapropriações: </a:t>
            </a:r>
            <a:r>
              <a:rPr lang="pt-BR" sz="1400" b="1" dirty="0" smtClean="0"/>
              <a:t>1,18 milhões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10" y="566341"/>
            <a:ext cx="5821441" cy="2501161"/>
          </a:xfrm>
          <a:prstGeom prst="rect">
            <a:avLst/>
          </a:prstGeom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9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473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Cruzeiro do Sul - SBCZ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21059"/>
            <a:ext cx="7383920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B738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smtClean="0">
                <a:solidFill>
                  <a:srgbClr val="002060"/>
                </a:solidFill>
              </a:rPr>
              <a:t>com 90</a:t>
            </a:r>
            <a:r>
              <a:rPr lang="pt-BR" dirty="0">
                <a:solidFill>
                  <a:srgbClr val="002060"/>
                </a:solidFill>
              </a:rPr>
              <a:t>% </a:t>
            </a:r>
            <a:r>
              <a:rPr lang="pt-BR" dirty="0" smtClean="0">
                <a:solidFill>
                  <a:srgbClr val="002060"/>
                </a:solidFill>
              </a:rPr>
              <a:t>de PMD PPD </a:t>
            </a:r>
            <a:r>
              <a:rPr lang="pt-BR" dirty="0">
                <a:solidFill>
                  <a:srgbClr val="002060"/>
                </a:solidFill>
              </a:rPr>
              <a:t>e </a:t>
            </a:r>
            <a:r>
              <a:rPr lang="pt-BR" dirty="0" smtClean="0">
                <a:solidFill>
                  <a:srgbClr val="002060"/>
                </a:solidFill>
              </a:rPr>
              <a:t>Pátio, </a:t>
            </a:r>
            <a:r>
              <a:rPr lang="pt-BR" dirty="0">
                <a:solidFill>
                  <a:srgbClr val="002060"/>
                </a:solidFill>
              </a:rPr>
              <a:t>com demanda </a:t>
            </a:r>
            <a:r>
              <a:rPr lang="pt-BR" dirty="0" smtClean="0">
                <a:solidFill>
                  <a:srgbClr val="002060"/>
                </a:solidFill>
              </a:rPr>
              <a:t>para 2035 e TPS para 2035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Vias de Serviço, SCI, Via de acesso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acesso Viário, Desvio Rodovia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99,98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8" y="742074"/>
            <a:ext cx="8507696" cy="2151371"/>
          </a:xfrm>
          <a:prstGeom prst="rect">
            <a:avLst/>
          </a:prstGeom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3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32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Tefé - SBTF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58844"/>
            <a:ext cx="7383920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04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B738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smtClean="0">
                <a:solidFill>
                  <a:srgbClr val="002060"/>
                </a:solidFill>
              </a:rPr>
              <a:t>com 90</a:t>
            </a:r>
            <a:r>
              <a:rPr lang="pt-BR" dirty="0">
                <a:solidFill>
                  <a:srgbClr val="002060"/>
                </a:solidFill>
              </a:rPr>
              <a:t>% </a:t>
            </a:r>
            <a:r>
              <a:rPr lang="pt-BR" dirty="0" smtClean="0">
                <a:solidFill>
                  <a:srgbClr val="002060"/>
                </a:solidFill>
              </a:rPr>
              <a:t>de PMD PPD </a:t>
            </a:r>
            <a:r>
              <a:rPr lang="pt-BR" dirty="0">
                <a:solidFill>
                  <a:srgbClr val="002060"/>
                </a:solidFill>
              </a:rPr>
              <a:t>e </a:t>
            </a:r>
            <a:r>
              <a:rPr lang="pt-BR" dirty="0" smtClean="0">
                <a:solidFill>
                  <a:srgbClr val="002060"/>
                </a:solidFill>
              </a:rPr>
              <a:t>Pátio, </a:t>
            </a:r>
            <a:r>
              <a:rPr lang="pt-BR" dirty="0">
                <a:solidFill>
                  <a:srgbClr val="002060"/>
                </a:solidFill>
              </a:rPr>
              <a:t>com demanda </a:t>
            </a:r>
            <a:r>
              <a:rPr lang="pt-BR" dirty="0" smtClean="0">
                <a:solidFill>
                  <a:srgbClr val="002060"/>
                </a:solidFill>
              </a:rPr>
              <a:t>para 2035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Nova TWY, Vias de Serviço, Nova SCI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Estacionamento, Novo acesso Viário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R$ 72,92 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20" y="616434"/>
            <a:ext cx="6830454" cy="2438485"/>
          </a:xfrm>
          <a:prstGeom prst="rect">
            <a:avLst/>
          </a:prstGeom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4300" y="85725"/>
            <a:ext cx="349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Aeroporto de Ilhéus - SBIL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162" y="728079"/>
            <a:ext cx="5938837" cy="1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0451" y="306750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Edificações existentes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46710" y="307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Implantações propostas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7145594" y="3143888"/>
            <a:ext cx="195416" cy="108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/>
          <p:cNvSpPr/>
          <p:nvPr/>
        </p:nvSpPr>
        <p:spPr>
          <a:xfrm>
            <a:off x="5364198" y="3143886"/>
            <a:ext cx="195416" cy="1081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2943" y="3258844"/>
            <a:ext cx="7383920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CENÁRIO </a:t>
            </a:r>
            <a:r>
              <a:rPr lang="pt-BR" sz="1600" b="1" dirty="0" smtClean="0"/>
              <a:t>01 </a:t>
            </a:r>
          </a:p>
          <a:p>
            <a:r>
              <a:rPr lang="pt-BR" dirty="0">
                <a:solidFill>
                  <a:srgbClr val="002060"/>
                </a:solidFill>
              </a:rPr>
              <a:t>B737-700 com 80% de PMD TPS e Pátio para </a:t>
            </a:r>
            <a:r>
              <a:rPr lang="pt-BR" dirty="0" smtClean="0">
                <a:solidFill>
                  <a:srgbClr val="002060"/>
                </a:solidFill>
              </a:rPr>
              <a:t>2025</a:t>
            </a:r>
          </a:p>
          <a:p>
            <a:pPr marL="7175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RESAS, Nova TWY, Vias de Serviço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TPS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/>
              <a:t>Novo Pátio Aviação Regular e </a:t>
            </a:r>
            <a:r>
              <a:rPr lang="pt-BR" dirty="0" smtClean="0"/>
              <a:t>Geral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Infraestrutura Básica, ETE, CEMAN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Novo Edifício Garagem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pt-BR" dirty="0" smtClean="0"/>
              <a:t>*Custo </a:t>
            </a:r>
            <a:r>
              <a:rPr lang="pt-BR" dirty="0"/>
              <a:t>= </a:t>
            </a:r>
            <a:r>
              <a:rPr lang="pt-BR" sz="1600" b="1" dirty="0"/>
              <a:t>R$ </a:t>
            </a:r>
            <a:r>
              <a:rPr lang="pt-BR" sz="1600" b="1" dirty="0" smtClean="0"/>
              <a:t>113,08 </a:t>
            </a:r>
            <a:r>
              <a:rPr lang="pt-BR" sz="1600" b="1" dirty="0"/>
              <a:t>milhões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08484" y="5411402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*Custo baseado no EVT Banco do Brasil/SAC</a:t>
            </a: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03" y="554215"/>
            <a:ext cx="4666052" cy="2535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 rot="10800000">
            <a:off x="8789271" y="5241796"/>
            <a:ext cx="195553" cy="1696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4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B4C9FB-5B8C-4E40-98CD-F1A0A267A5B9}" vid="{C18A2FF0-951A-42A0-ACBE-84061203CCE5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2260</TotalTime>
  <Words>2265</Words>
  <Application>Microsoft Office PowerPoint</Application>
  <PresentationFormat>Apresentação na tela (16:10)</PresentationFormat>
  <Paragraphs>437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Tema1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Kleyton Peixoto Mendes</dc:creator>
  <cp:lastModifiedBy>Joao Marcio Jordao</cp:lastModifiedBy>
  <cp:revision>312</cp:revision>
  <cp:lastPrinted>2016-06-27T23:17:39Z</cp:lastPrinted>
  <dcterms:created xsi:type="dcterms:W3CDTF">2016-06-03T12:34:41Z</dcterms:created>
  <dcterms:modified xsi:type="dcterms:W3CDTF">2016-06-28T18:21:27Z</dcterms:modified>
</cp:coreProperties>
</file>