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44"/>
  </p:notesMasterIdLst>
  <p:sldIdLst>
    <p:sldId id="256" r:id="rId2"/>
    <p:sldId id="257" r:id="rId3"/>
    <p:sldId id="317" r:id="rId4"/>
    <p:sldId id="280" r:id="rId5"/>
    <p:sldId id="318" r:id="rId6"/>
    <p:sldId id="282" r:id="rId7"/>
    <p:sldId id="283" r:id="rId8"/>
    <p:sldId id="284" r:id="rId9"/>
    <p:sldId id="319" r:id="rId10"/>
    <p:sldId id="285" r:id="rId11"/>
    <p:sldId id="320" r:id="rId12"/>
    <p:sldId id="321" r:id="rId13"/>
    <p:sldId id="291" r:id="rId14"/>
    <p:sldId id="259" r:id="rId15"/>
    <p:sldId id="260" r:id="rId16"/>
    <p:sldId id="263" r:id="rId17"/>
    <p:sldId id="278" r:id="rId18"/>
    <p:sldId id="307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4" r:id="rId31"/>
    <p:sldId id="305" r:id="rId32"/>
    <p:sldId id="310" r:id="rId33"/>
    <p:sldId id="311" r:id="rId34"/>
    <p:sldId id="309" r:id="rId35"/>
    <p:sldId id="281" r:id="rId36"/>
    <p:sldId id="308" r:id="rId37"/>
    <p:sldId id="312" r:id="rId38"/>
    <p:sldId id="287" r:id="rId39"/>
    <p:sldId id="313" r:id="rId40"/>
    <p:sldId id="314" r:id="rId41"/>
    <p:sldId id="289" r:id="rId42"/>
    <p:sldId id="316" r:id="rId43"/>
  </p:sldIdLst>
  <p:sldSz cx="13004800" cy="9753600"/>
  <p:notesSz cx="6858000" cy="9144000"/>
  <p:embeddedFontLst>
    <p:embeddedFont>
      <p:font typeface="Helvetica Neue" panose="02000503000000020004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000000"/>
          </p15:clr>
        </p15:guide>
        <p15:guide id="2" pos="4096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AFF"/>
    <a:srgbClr val="EC710D"/>
    <a:srgbClr val="D26609"/>
    <a:srgbClr val="FF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4"/>
    <p:restoredTop sz="94606"/>
  </p:normalViewPr>
  <p:slideViewPr>
    <p:cSldViewPr snapToGrid="0">
      <p:cViewPr varScale="1">
        <p:scale>
          <a:sx n="66" d="100"/>
          <a:sy n="66" d="100"/>
        </p:scale>
        <p:origin x="1824" y="2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9620E-D5E8-CA46-9EAC-A7226E88640B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40594B1-7237-7645-B1F7-05E18A8467EF}">
      <dgm:prSet phldrT="[Texto]"/>
      <dgm:spPr/>
      <dgm:t>
        <a:bodyPr/>
        <a:lstStyle/>
        <a:p>
          <a:r>
            <a:rPr lang="pt-BR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Pesquisa de mercado</a:t>
          </a:r>
        </a:p>
      </dgm:t>
    </dgm:pt>
    <dgm:pt modelId="{4B9E0041-9B9A-7448-932D-E59472E3CFD5}" type="parTrans" cxnId="{5EBB2AC2-5280-ED4D-B4E5-202097CE3477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D09CCA24-8FD1-684E-8A80-B5C69B10838D}" type="sibTrans" cxnId="{5EBB2AC2-5280-ED4D-B4E5-202097CE3477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7A09F687-A81D-7A40-AFF1-0DFAB0E6CCB2}">
      <dgm:prSet phldrT="[Texto]"/>
      <dgm:spPr/>
      <dgm:t>
        <a:bodyPr/>
        <a:lstStyle/>
        <a:p>
          <a:r>
            <a:rPr lang="pt-BR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Autorregulação</a:t>
          </a:r>
        </a:p>
      </dgm:t>
    </dgm:pt>
    <dgm:pt modelId="{34A748E2-7F9A-F348-B075-5DC197A6423A}" type="parTrans" cxnId="{CA488895-38E5-D142-8044-4ADBB78A3E14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0F29AA2D-8CE2-3B47-A9EE-40DFD7454DB1}" type="sibTrans" cxnId="{CA488895-38E5-D142-8044-4ADBB78A3E14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2D058081-DC60-144D-863B-EBACAE640746}">
      <dgm:prSet phldrT="[Texto]"/>
      <dgm:spPr/>
      <dgm:t>
        <a:bodyPr/>
        <a:lstStyle/>
        <a:p>
          <a:r>
            <a:rPr lang="pt-BR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Índice BTC/BRL</a:t>
          </a:r>
        </a:p>
      </dgm:t>
    </dgm:pt>
    <dgm:pt modelId="{AA56BCA9-6F75-174E-A299-EE1FC4F2B3AD}" type="parTrans" cxnId="{C9008408-5523-A84A-AE33-C6513B18C36F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A96F4569-305F-394E-A8DF-170CCB6AFF37}" type="sibTrans" cxnId="{C9008408-5523-A84A-AE33-C6513B18C36F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C178B025-FF1C-2F46-9114-AD03A3B6A8CB}">
      <dgm:prSet phldrT="[Texto]"/>
      <dgm:spPr/>
      <dgm:t>
        <a:bodyPr/>
        <a:lstStyle/>
        <a:p>
          <a:r>
            <a:rPr lang="pt-BR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Relações Governamentais</a:t>
          </a:r>
        </a:p>
      </dgm:t>
    </dgm:pt>
    <dgm:pt modelId="{8B2E6634-5570-964F-A656-652C88FAF44F}" type="parTrans" cxnId="{86485875-E5E8-6744-8F4B-951DA894B2E2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1CD41A23-7B5A-3845-B9C9-5EF6B3FFC5EF}" type="sibTrans" cxnId="{86485875-E5E8-6744-8F4B-951DA894B2E2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FA466335-6201-AB45-AE30-70BB7FFB27BE}">
      <dgm:prSet phldrT="[Texto]"/>
      <dgm:spPr/>
      <dgm:t>
        <a:bodyPr/>
        <a:lstStyle/>
        <a:p>
          <a:r>
            <a:rPr lang="pt-BR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Relacionamento Bancário</a:t>
          </a:r>
        </a:p>
      </dgm:t>
    </dgm:pt>
    <dgm:pt modelId="{FFEE25D6-0724-E348-BAC5-A41C3B2A666A}" type="parTrans" cxnId="{F4ACCE47-53CA-8447-A66C-4D59FEE23472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E2652C49-D641-7249-868A-5AEF80452D7B}" type="sibTrans" cxnId="{F4ACCE47-53CA-8447-A66C-4D59FEE23472}">
      <dgm:prSet/>
      <dgm:spPr/>
      <dgm:t>
        <a:bodyPr/>
        <a:lstStyle/>
        <a:p>
          <a:endParaRPr lang="pt-BR">
            <a:effectLst>
              <a:outerShdw blurRad="50800" dist="50800" dir="5400000" algn="ctr" rotWithShape="0">
                <a:srgbClr val="F8FAFF"/>
              </a:outerShdw>
            </a:effectLst>
          </a:endParaRPr>
        </a:p>
      </dgm:t>
    </dgm:pt>
    <dgm:pt modelId="{4C101CA4-EEC8-A144-AA0D-12EC1024F3C2}" type="pres">
      <dgm:prSet presAssocID="{6CE9620E-D5E8-CA46-9EAC-A7226E88640B}" presName="cycle" presStyleCnt="0">
        <dgm:presLayoutVars>
          <dgm:dir/>
          <dgm:resizeHandles val="exact"/>
        </dgm:presLayoutVars>
      </dgm:prSet>
      <dgm:spPr/>
    </dgm:pt>
    <dgm:pt modelId="{937456F8-9122-8944-9572-5B6B1CE3B649}" type="pres">
      <dgm:prSet presAssocID="{740594B1-7237-7645-B1F7-05E18A8467EF}" presName="node" presStyleLbl="node1" presStyleIdx="0" presStyleCnt="5">
        <dgm:presLayoutVars>
          <dgm:bulletEnabled val="1"/>
        </dgm:presLayoutVars>
      </dgm:prSet>
      <dgm:spPr/>
    </dgm:pt>
    <dgm:pt modelId="{D4EC8044-CC32-4143-B682-017E34CAE21B}" type="pres">
      <dgm:prSet presAssocID="{D09CCA24-8FD1-684E-8A80-B5C69B10838D}" presName="sibTrans" presStyleLbl="sibTrans2D1" presStyleIdx="0" presStyleCnt="5"/>
      <dgm:spPr/>
    </dgm:pt>
    <dgm:pt modelId="{F0CC5D05-D358-494C-9C9D-227B09468B75}" type="pres">
      <dgm:prSet presAssocID="{D09CCA24-8FD1-684E-8A80-B5C69B10838D}" presName="connectorText" presStyleLbl="sibTrans2D1" presStyleIdx="0" presStyleCnt="5"/>
      <dgm:spPr/>
    </dgm:pt>
    <dgm:pt modelId="{B07B924B-EB6C-9B47-B0B1-5A545A1BBBB9}" type="pres">
      <dgm:prSet presAssocID="{7A09F687-A81D-7A40-AFF1-0DFAB0E6CCB2}" presName="node" presStyleLbl="node1" presStyleIdx="1" presStyleCnt="5">
        <dgm:presLayoutVars>
          <dgm:bulletEnabled val="1"/>
        </dgm:presLayoutVars>
      </dgm:prSet>
      <dgm:spPr/>
    </dgm:pt>
    <dgm:pt modelId="{9E577454-9A3F-CA4E-B920-904B52DCB6FD}" type="pres">
      <dgm:prSet presAssocID="{0F29AA2D-8CE2-3B47-A9EE-40DFD7454DB1}" presName="sibTrans" presStyleLbl="sibTrans2D1" presStyleIdx="1" presStyleCnt="5"/>
      <dgm:spPr/>
    </dgm:pt>
    <dgm:pt modelId="{6414D28E-920F-B84C-8409-EC7B29334377}" type="pres">
      <dgm:prSet presAssocID="{0F29AA2D-8CE2-3B47-A9EE-40DFD7454DB1}" presName="connectorText" presStyleLbl="sibTrans2D1" presStyleIdx="1" presStyleCnt="5"/>
      <dgm:spPr/>
    </dgm:pt>
    <dgm:pt modelId="{70E256EF-DF09-5641-8B01-FB42261D9404}" type="pres">
      <dgm:prSet presAssocID="{2D058081-DC60-144D-863B-EBACAE640746}" presName="node" presStyleLbl="node1" presStyleIdx="2" presStyleCnt="5" custRadScaleRad="100545" custRadScaleInc="625">
        <dgm:presLayoutVars>
          <dgm:bulletEnabled val="1"/>
        </dgm:presLayoutVars>
      </dgm:prSet>
      <dgm:spPr/>
    </dgm:pt>
    <dgm:pt modelId="{0E2E5E04-34B3-2740-8CD9-6079229C996A}" type="pres">
      <dgm:prSet presAssocID="{A96F4569-305F-394E-A8DF-170CCB6AFF37}" presName="sibTrans" presStyleLbl="sibTrans2D1" presStyleIdx="2" presStyleCnt="5"/>
      <dgm:spPr/>
    </dgm:pt>
    <dgm:pt modelId="{C4023B6D-881E-2A4F-912D-BA948BA130D8}" type="pres">
      <dgm:prSet presAssocID="{A96F4569-305F-394E-A8DF-170CCB6AFF37}" presName="connectorText" presStyleLbl="sibTrans2D1" presStyleIdx="2" presStyleCnt="5"/>
      <dgm:spPr/>
    </dgm:pt>
    <dgm:pt modelId="{1DD9F776-40B4-8F42-A856-9427DD92A1B0}" type="pres">
      <dgm:prSet presAssocID="{C178B025-FF1C-2F46-9114-AD03A3B6A8CB}" presName="node" presStyleLbl="node1" presStyleIdx="3" presStyleCnt="5">
        <dgm:presLayoutVars>
          <dgm:bulletEnabled val="1"/>
        </dgm:presLayoutVars>
      </dgm:prSet>
      <dgm:spPr/>
    </dgm:pt>
    <dgm:pt modelId="{BA74322B-8708-6F4E-8587-9DB858E086A8}" type="pres">
      <dgm:prSet presAssocID="{1CD41A23-7B5A-3845-B9C9-5EF6B3FFC5EF}" presName="sibTrans" presStyleLbl="sibTrans2D1" presStyleIdx="3" presStyleCnt="5"/>
      <dgm:spPr/>
    </dgm:pt>
    <dgm:pt modelId="{DAA51A83-A6D0-B14D-B764-1ADB7F071018}" type="pres">
      <dgm:prSet presAssocID="{1CD41A23-7B5A-3845-B9C9-5EF6B3FFC5EF}" presName="connectorText" presStyleLbl="sibTrans2D1" presStyleIdx="3" presStyleCnt="5"/>
      <dgm:spPr/>
    </dgm:pt>
    <dgm:pt modelId="{92A48761-19EF-B940-8CE8-7203AD8E0B30}" type="pres">
      <dgm:prSet presAssocID="{FA466335-6201-AB45-AE30-70BB7FFB27BE}" presName="node" presStyleLbl="node1" presStyleIdx="4" presStyleCnt="5">
        <dgm:presLayoutVars>
          <dgm:bulletEnabled val="1"/>
        </dgm:presLayoutVars>
      </dgm:prSet>
      <dgm:spPr/>
    </dgm:pt>
    <dgm:pt modelId="{83213B55-1918-6F4B-93C5-A481A210C143}" type="pres">
      <dgm:prSet presAssocID="{E2652C49-D641-7249-868A-5AEF80452D7B}" presName="sibTrans" presStyleLbl="sibTrans2D1" presStyleIdx="4" presStyleCnt="5"/>
      <dgm:spPr/>
    </dgm:pt>
    <dgm:pt modelId="{F8D4AB9F-158F-9349-9F63-29303E5B865A}" type="pres">
      <dgm:prSet presAssocID="{E2652C49-D641-7249-868A-5AEF80452D7B}" presName="connectorText" presStyleLbl="sibTrans2D1" presStyleIdx="4" presStyleCnt="5"/>
      <dgm:spPr/>
    </dgm:pt>
  </dgm:ptLst>
  <dgm:cxnLst>
    <dgm:cxn modelId="{C9008408-5523-A84A-AE33-C6513B18C36F}" srcId="{6CE9620E-D5E8-CA46-9EAC-A7226E88640B}" destId="{2D058081-DC60-144D-863B-EBACAE640746}" srcOrd="2" destOrd="0" parTransId="{AA56BCA9-6F75-174E-A299-EE1FC4F2B3AD}" sibTransId="{A96F4569-305F-394E-A8DF-170CCB6AFF37}"/>
    <dgm:cxn modelId="{E29BBF09-4248-224C-A57F-562A7C79EEE2}" type="presOf" srcId="{6CE9620E-D5E8-CA46-9EAC-A7226E88640B}" destId="{4C101CA4-EEC8-A144-AA0D-12EC1024F3C2}" srcOrd="0" destOrd="0" presId="urn:microsoft.com/office/officeart/2005/8/layout/cycle2"/>
    <dgm:cxn modelId="{C8A76017-355C-C643-86D6-0114746145D0}" type="presOf" srcId="{E2652C49-D641-7249-868A-5AEF80452D7B}" destId="{F8D4AB9F-158F-9349-9F63-29303E5B865A}" srcOrd="1" destOrd="0" presId="urn:microsoft.com/office/officeart/2005/8/layout/cycle2"/>
    <dgm:cxn modelId="{D2507E27-6FB0-7643-ACC1-44F226CA28A0}" type="presOf" srcId="{1CD41A23-7B5A-3845-B9C9-5EF6B3FFC5EF}" destId="{BA74322B-8708-6F4E-8587-9DB858E086A8}" srcOrd="0" destOrd="0" presId="urn:microsoft.com/office/officeart/2005/8/layout/cycle2"/>
    <dgm:cxn modelId="{E361ED2C-B0CE-B04B-9C15-0CD1867D929C}" type="presOf" srcId="{2D058081-DC60-144D-863B-EBACAE640746}" destId="{70E256EF-DF09-5641-8B01-FB42261D9404}" srcOrd="0" destOrd="0" presId="urn:microsoft.com/office/officeart/2005/8/layout/cycle2"/>
    <dgm:cxn modelId="{ECD7DC3B-914A-AF40-AA67-97ED6E7A5DD0}" type="presOf" srcId="{7A09F687-A81D-7A40-AFF1-0DFAB0E6CCB2}" destId="{B07B924B-EB6C-9B47-B0B1-5A545A1BBBB9}" srcOrd="0" destOrd="0" presId="urn:microsoft.com/office/officeart/2005/8/layout/cycle2"/>
    <dgm:cxn modelId="{54AC8E3E-1F54-574D-A8B4-3D436B01F031}" type="presOf" srcId="{C178B025-FF1C-2F46-9114-AD03A3B6A8CB}" destId="{1DD9F776-40B4-8F42-A856-9427DD92A1B0}" srcOrd="0" destOrd="0" presId="urn:microsoft.com/office/officeart/2005/8/layout/cycle2"/>
    <dgm:cxn modelId="{F4ACCE47-53CA-8447-A66C-4D59FEE23472}" srcId="{6CE9620E-D5E8-CA46-9EAC-A7226E88640B}" destId="{FA466335-6201-AB45-AE30-70BB7FFB27BE}" srcOrd="4" destOrd="0" parTransId="{FFEE25D6-0724-E348-BAC5-A41C3B2A666A}" sibTransId="{E2652C49-D641-7249-868A-5AEF80452D7B}"/>
    <dgm:cxn modelId="{86485875-E5E8-6744-8F4B-951DA894B2E2}" srcId="{6CE9620E-D5E8-CA46-9EAC-A7226E88640B}" destId="{C178B025-FF1C-2F46-9114-AD03A3B6A8CB}" srcOrd="3" destOrd="0" parTransId="{8B2E6634-5570-964F-A656-652C88FAF44F}" sibTransId="{1CD41A23-7B5A-3845-B9C9-5EF6B3FFC5EF}"/>
    <dgm:cxn modelId="{02DB927A-977E-2148-90BA-A07EEE9CE310}" type="presOf" srcId="{740594B1-7237-7645-B1F7-05E18A8467EF}" destId="{937456F8-9122-8944-9572-5B6B1CE3B649}" srcOrd="0" destOrd="0" presId="urn:microsoft.com/office/officeart/2005/8/layout/cycle2"/>
    <dgm:cxn modelId="{CA488895-38E5-D142-8044-4ADBB78A3E14}" srcId="{6CE9620E-D5E8-CA46-9EAC-A7226E88640B}" destId="{7A09F687-A81D-7A40-AFF1-0DFAB0E6CCB2}" srcOrd="1" destOrd="0" parTransId="{34A748E2-7F9A-F348-B075-5DC197A6423A}" sibTransId="{0F29AA2D-8CE2-3B47-A9EE-40DFD7454DB1}"/>
    <dgm:cxn modelId="{A433209D-7DCF-1A4E-B514-800024A0DEC7}" type="presOf" srcId="{A96F4569-305F-394E-A8DF-170CCB6AFF37}" destId="{0E2E5E04-34B3-2740-8CD9-6079229C996A}" srcOrd="0" destOrd="0" presId="urn:microsoft.com/office/officeart/2005/8/layout/cycle2"/>
    <dgm:cxn modelId="{9B9AB09D-0AE8-7D47-9AE0-FDB124C306DE}" type="presOf" srcId="{D09CCA24-8FD1-684E-8A80-B5C69B10838D}" destId="{D4EC8044-CC32-4143-B682-017E34CAE21B}" srcOrd="0" destOrd="0" presId="urn:microsoft.com/office/officeart/2005/8/layout/cycle2"/>
    <dgm:cxn modelId="{3C7CE4A1-5724-044E-B10A-6CE291781758}" type="presOf" srcId="{FA466335-6201-AB45-AE30-70BB7FFB27BE}" destId="{92A48761-19EF-B940-8CE8-7203AD8E0B30}" srcOrd="0" destOrd="0" presId="urn:microsoft.com/office/officeart/2005/8/layout/cycle2"/>
    <dgm:cxn modelId="{02515DA9-2533-E043-B457-FA3AE946C91C}" type="presOf" srcId="{E2652C49-D641-7249-868A-5AEF80452D7B}" destId="{83213B55-1918-6F4B-93C5-A481A210C143}" srcOrd="0" destOrd="0" presId="urn:microsoft.com/office/officeart/2005/8/layout/cycle2"/>
    <dgm:cxn modelId="{5EBB2AC2-5280-ED4D-B4E5-202097CE3477}" srcId="{6CE9620E-D5E8-CA46-9EAC-A7226E88640B}" destId="{740594B1-7237-7645-B1F7-05E18A8467EF}" srcOrd="0" destOrd="0" parTransId="{4B9E0041-9B9A-7448-932D-E59472E3CFD5}" sibTransId="{D09CCA24-8FD1-684E-8A80-B5C69B10838D}"/>
    <dgm:cxn modelId="{C4EF3CE2-E3AD-4840-B303-3DD232C3717A}" type="presOf" srcId="{A96F4569-305F-394E-A8DF-170CCB6AFF37}" destId="{C4023B6D-881E-2A4F-912D-BA948BA130D8}" srcOrd="1" destOrd="0" presId="urn:microsoft.com/office/officeart/2005/8/layout/cycle2"/>
    <dgm:cxn modelId="{53B517E9-175F-3C4B-B6F4-90E896938D90}" type="presOf" srcId="{1CD41A23-7B5A-3845-B9C9-5EF6B3FFC5EF}" destId="{DAA51A83-A6D0-B14D-B764-1ADB7F071018}" srcOrd="1" destOrd="0" presId="urn:microsoft.com/office/officeart/2005/8/layout/cycle2"/>
    <dgm:cxn modelId="{26B022EE-8F75-6D44-BF9D-E5C05CE6315B}" type="presOf" srcId="{D09CCA24-8FD1-684E-8A80-B5C69B10838D}" destId="{F0CC5D05-D358-494C-9C9D-227B09468B75}" srcOrd="1" destOrd="0" presId="urn:microsoft.com/office/officeart/2005/8/layout/cycle2"/>
    <dgm:cxn modelId="{5CF036F4-A420-064D-B807-780BB444EA38}" type="presOf" srcId="{0F29AA2D-8CE2-3B47-A9EE-40DFD7454DB1}" destId="{6414D28E-920F-B84C-8409-EC7B29334377}" srcOrd="1" destOrd="0" presId="urn:microsoft.com/office/officeart/2005/8/layout/cycle2"/>
    <dgm:cxn modelId="{59EBBCF9-B7B0-7342-8E3E-F975C3D40104}" type="presOf" srcId="{0F29AA2D-8CE2-3B47-A9EE-40DFD7454DB1}" destId="{9E577454-9A3F-CA4E-B920-904B52DCB6FD}" srcOrd="0" destOrd="0" presId="urn:microsoft.com/office/officeart/2005/8/layout/cycle2"/>
    <dgm:cxn modelId="{FFD358DC-79C4-5A48-B275-2133A838FA41}" type="presParOf" srcId="{4C101CA4-EEC8-A144-AA0D-12EC1024F3C2}" destId="{937456F8-9122-8944-9572-5B6B1CE3B649}" srcOrd="0" destOrd="0" presId="urn:microsoft.com/office/officeart/2005/8/layout/cycle2"/>
    <dgm:cxn modelId="{5EAB602A-1BFD-2C48-81A7-EAD7850C8299}" type="presParOf" srcId="{4C101CA4-EEC8-A144-AA0D-12EC1024F3C2}" destId="{D4EC8044-CC32-4143-B682-017E34CAE21B}" srcOrd="1" destOrd="0" presId="urn:microsoft.com/office/officeart/2005/8/layout/cycle2"/>
    <dgm:cxn modelId="{BFA8E0FA-29AB-EA4D-80AF-266A3BAA075B}" type="presParOf" srcId="{D4EC8044-CC32-4143-B682-017E34CAE21B}" destId="{F0CC5D05-D358-494C-9C9D-227B09468B75}" srcOrd="0" destOrd="0" presId="urn:microsoft.com/office/officeart/2005/8/layout/cycle2"/>
    <dgm:cxn modelId="{8E1CB0FF-C51A-5647-859D-EDD6178CE5D7}" type="presParOf" srcId="{4C101CA4-EEC8-A144-AA0D-12EC1024F3C2}" destId="{B07B924B-EB6C-9B47-B0B1-5A545A1BBBB9}" srcOrd="2" destOrd="0" presId="urn:microsoft.com/office/officeart/2005/8/layout/cycle2"/>
    <dgm:cxn modelId="{311B9389-9914-484F-A809-898279C7175A}" type="presParOf" srcId="{4C101CA4-EEC8-A144-AA0D-12EC1024F3C2}" destId="{9E577454-9A3F-CA4E-B920-904B52DCB6FD}" srcOrd="3" destOrd="0" presId="urn:microsoft.com/office/officeart/2005/8/layout/cycle2"/>
    <dgm:cxn modelId="{75EE990F-C898-3249-ABB2-C43A9CEF4CCB}" type="presParOf" srcId="{9E577454-9A3F-CA4E-B920-904B52DCB6FD}" destId="{6414D28E-920F-B84C-8409-EC7B29334377}" srcOrd="0" destOrd="0" presId="urn:microsoft.com/office/officeart/2005/8/layout/cycle2"/>
    <dgm:cxn modelId="{9583D788-19BB-604A-832A-3E70A7317D3F}" type="presParOf" srcId="{4C101CA4-EEC8-A144-AA0D-12EC1024F3C2}" destId="{70E256EF-DF09-5641-8B01-FB42261D9404}" srcOrd="4" destOrd="0" presId="urn:microsoft.com/office/officeart/2005/8/layout/cycle2"/>
    <dgm:cxn modelId="{D74345DD-5DBC-1948-9D34-A4FC79E1EA50}" type="presParOf" srcId="{4C101CA4-EEC8-A144-AA0D-12EC1024F3C2}" destId="{0E2E5E04-34B3-2740-8CD9-6079229C996A}" srcOrd="5" destOrd="0" presId="urn:microsoft.com/office/officeart/2005/8/layout/cycle2"/>
    <dgm:cxn modelId="{E25B7FBB-8243-6B43-8214-35DEAA817DA0}" type="presParOf" srcId="{0E2E5E04-34B3-2740-8CD9-6079229C996A}" destId="{C4023B6D-881E-2A4F-912D-BA948BA130D8}" srcOrd="0" destOrd="0" presId="urn:microsoft.com/office/officeart/2005/8/layout/cycle2"/>
    <dgm:cxn modelId="{02A19992-9D2E-0544-BB82-C3057116B23A}" type="presParOf" srcId="{4C101CA4-EEC8-A144-AA0D-12EC1024F3C2}" destId="{1DD9F776-40B4-8F42-A856-9427DD92A1B0}" srcOrd="6" destOrd="0" presId="urn:microsoft.com/office/officeart/2005/8/layout/cycle2"/>
    <dgm:cxn modelId="{7085F542-715F-AD45-9ADF-A6532BAC9359}" type="presParOf" srcId="{4C101CA4-EEC8-A144-AA0D-12EC1024F3C2}" destId="{BA74322B-8708-6F4E-8587-9DB858E086A8}" srcOrd="7" destOrd="0" presId="urn:microsoft.com/office/officeart/2005/8/layout/cycle2"/>
    <dgm:cxn modelId="{B421A8B3-8CC0-344F-83B7-D9063C0E7A03}" type="presParOf" srcId="{BA74322B-8708-6F4E-8587-9DB858E086A8}" destId="{DAA51A83-A6D0-B14D-B764-1ADB7F071018}" srcOrd="0" destOrd="0" presId="urn:microsoft.com/office/officeart/2005/8/layout/cycle2"/>
    <dgm:cxn modelId="{14A64A3F-30F5-C447-8B72-444DFC9900A0}" type="presParOf" srcId="{4C101CA4-EEC8-A144-AA0D-12EC1024F3C2}" destId="{92A48761-19EF-B940-8CE8-7203AD8E0B30}" srcOrd="8" destOrd="0" presId="urn:microsoft.com/office/officeart/2005/8/layout/cycle2"/>
    <dgm:cxn modelId="{DADCBF1E-36DB-8C42-83F6-64F0BC1C3DF9}" type="presParOf" srcId="{4C101CA4-EEC8-A144-AA0D-12EC1024F3C2}" destId="{83213B55-1918-6F4B-93C5-A481A210C143}" srcOrd="9" destOrd="0" presId="urn:microsoft.com/office/officeart/2005/8/layout/cycle2"/>
    <dgm:cxn modelId="{C4C4EAB5-624E-3744-B2D7-6C81605DBDA0}" type="presParOf" srcId="{83213B55-1918-6F4B-93C5-A481A210C143}" destId="{F8D4AB9F-158F-9349-9F63-29303E5B865A}" srcOrd="0" destOrd="0" presId="urn:microsoft.com/office/officeart/2005/8/layout/cycle2"/>
  </dgm:cxnLst>
  <dgm:bg>
    <a:solidFill>
      <a:srgbClr val="F8FAFF"/>
    </a:solidFill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456F8-9122-8944-9572-5B6B1CE3B649}">
      <dsp:nvSpPr>
        <dsp:cNvPr id="0" name=""/>
        <dsp:cNvSpPr/>
      </dsp:nvSpPr>
      <dsp:spPr>
        <a:xfrm>
          <a:off x="4492057" y="1089"/>
          <a:ext cx="2153576" cy="2153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Pesquisa de mercado</a:t>
          </a:r>
        </a:p>
      </dsp:txBody>
      <dsp:txXfrm>
        <a:off x="4807441" y="316473"/>
        <a:ext cx="1522808" cy="1522808"/>
      </dsp:txXfrm>
    </dsp:sp>
    <dsp:sp modelId="{D4EC8044-CC32-4143-B682-017E34CAE21B}">
      <dsp:nvSpPr>
        <dsp:cNvPr id="0" name=""/>
        <dsp:cNvSpPr/>
      </dsp:nvSpPr>
      <dsp:spPr>
        <a:xfrm rot="2160000">
          <a:off x="6577172" y="1654422"/>
          <a:ext cx="570835" cy="726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>
            <a:effectLst>
              <a:outerShdw blurRad="50800" dist="50800" dir="5400000" algn="ctr" rotWithShape="0">
                <a:srgbClr val="F8FAFF"/>
              </a:outerShdw>
            </a:effectLst>
          </a:endParaRPr>
        </a:p>
      </dsp:txBody>
      <dsp:txXfrm>
        <a:off x="6593525" y="1749459"/>
        <a:ext cx="399585" cy="436100"/>
      </dsp:txXfrm>
    </dsp:sp>
    <dsp:sp modelId="{B07B924B-EB6C-9B47-B0B1-5A545A1BBBB9}">
      <dsp:nvSpPr>
        <dsp:cNvPr id="0" name=""/>
        <dsp:cNvSpPr/>
      </dsp:nvSpPr>
      <dsp:spPr>
        <a:xfrm>
          <a:off x="7105686" y="1900003"/>
          <a:ext cx="2153576" cy="2153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Autorregulação</a:t>
          </a:r>
        </a:p>
      </dsp:txBody>
      <dsp:txXfrm>
        <a:off x="7421070" y="2215387"/>
        <a:ext cx="1522808" cy="1522808"/>
      </dsp:txXfrm>
    </dsp:sp>
    <dsp:sp modelId="{9E577454-9A3F-CA4E-B920-904B52DCB6FD}">
      <dsp:nvSpPr>
        <dsp:cNvPr id="0" name=""/>
        <dsp:cNvSpPr/>
      </dsp:nvSpPr>
      <dsp:spPr>
        <a:xfrm rot="6479629">
          <a:off x="7402627" y="4134793"/>
          <a:ext cx="571382" cy="726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>
            <a:effectLst>
              <a:outerShdw blurRad="50800" dist="50800" dir="5400000" algn="ctr" rotWithShape="0">
                <a:srgbClr val="F8FAFF"/>
              </a:outerShdw>
            </a:effectLst>
          </a:endParaRPr>
        </a:p>
      </dsp:txBody>
      <dsp:txXfrm rot="10800000">
        <a:off x="7514811" y="4198643"/>
        <a:ext cx="399967" cy="436100"/>
      </dsp:txXfrm>
    </dsp:sp>
    <dsp:sp modelId="{70E256EF-DF09-5641-8B01-FB42261D9404}">
      <dsp:nvSpPr>
        <dsp:cNvPr id="0" name=""/>
        <dsp:cNvSpPr/>
      </dsp:nvSpPr>
      <dsp:spPr>
        <a:xfrm>
          <a:off x="6107381" y="4973599"/>
          <a:ext cx="2153576" cy="2153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Índice BTC/BRL</a:t>
          </a:r>
        </a:p>
      </dsp:txBody>
      <dsp:txXfrm>
        <a:off x="6422765" y="5288983"/>
        <a:ext cx="1522808" cy="1522808"/>
      </dsp:txXfrm>
    </dsp:sp>
    <dsp:sp modelId="{0E2E5E04-34B3-2740-8CD9-6079229C996A}">
      <dsp:nvSpPr>
        <dsp:cNvPr id="0" name=""/>
        <dsp:cNvSpPr/>
      </dsp:nvSpPr>
      <dsp:spPr>
        <a:xfrm rot="10801160">
          <a:off x="5299586" y="5686432"/>
          <a:ext cx="570841" cy="726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>
            <a:effectLst>
              <a:outerShdw blurRad="50800" dist="50800" dir="5400000" algn="ctr" rotWithShape="0">
                <a:srgbClr val="F8FAFF"/>
              </a:outerShdw>
            </a:effectLst>
          </a:endParaRPr>
        </a:p>
      </dsp:txBody>
      <dsp:txXfrm rot="10800000">
        <a:off x="5470838" y="5831827"/>
        <a:ext cx="399589" cy="436100"/>
      </dsp:txXfrm>
    </dsp:sp>
    <dsp:sp modelId="{1DD9F776-40B4-8F42-A856-9427DD92A1B0}">
      <dsp:nvSpPr>
        <dsp:cNvPr id="0" name=""/>
        <dsp:cNvSpPr/>
      </dsp:nvSpPr>
      <dsp:spPr>
        <a:xfrm>
          <a:off x="2876744" y="4972509"/>
          <a:ext cx="2153576" cy="2153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Relações Governamentais</a:t>
          </a:r>
        </a:p>
      </dsp:txBody>
      <dsp:txXfrm>
        <a:off x="3192128" y="5287893"/>
        <a:ext cx="1522808" cy="1522808"/>
      </dsp:txXfrm>
    </dsp:sp>
    <dsp:sp modelId="{BA74322B-8708-6F4E-8587-9DB858E086A8}">
      <dsp:nvSpPr>
        <dsp:cNvPr id="0" name=""/>
        <dsp:cNvSpPr/>
      </dsp:nvSpPr>
      <dsp:spPr>
        <a:xfrm rot="15120000">
          <a:off x="3173949" y="4164993"/>
          <a:ext cx="570835" cy="726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>
            <a:effectLst>
              <a:outerShdw blurRad="50800" dist="50800" dir="5400000" algn="ctr" rotWithShape="0">
                <a:srgbClr val="F8FAFF"/>
              </a:outerShdw>
            </a:effectLst>
          </a:endParaRPr>
        </a:p>
      </dsp:txBody>
      <dsp:txXfrm rot="10800000">
        <a:off x="3286034" y="4391793"/>
        <a:ext cx="399585" cy="436100"/>
      </dsp:txXfrm>
    </dsp:sp>
    <dsp:sp modelId="{92A48761-19EF-B940-8CE8-7203AD8E0B30}">
      <dsp:nvSpPr>
        <dsp:cNvPr id="0" name=""/>
        <dsp:cNvSpPr/>
      </dsp:nvSpPr>
      <dsp:spPr>
        <a:xfrm>
          <a:off x="1878427" y="1900003"/>
          <a:ext cx="2153576" cy="2153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rgbClr val="F8FAFF"/>
              </a:solidFill>
              <a:effectLst>
                <a:outerShdw blurRad="50800" dist="50800" dir="5400000" algn="ctr" rotWithShape="0">
                  <a:srgbClr val="F8FAFF"/>
                </a:outerShdw>
              </a:effectLst>
            </a:rPr>
            <a:t>Relacionamento Bancário</a:t>
          </a:r>
        </a:p>
      </dsp:txBody>
      <dsp:txXfrm>
        <a:off x="2193811" y="2215387"/>
        <a:ext cx="1522808" cy="1522808"/>
      </dsp:txXfrm>
    </dsp:sp>
    <dsp:sp modelId="{83213B55-1918-6F4B-93C5-A481A210C143}">
      <dsp:nvSpPr>
        <dsp:cNvPr id="0" name=""/>
        <dsp:cNvSpPr/>
      </dsp:nvSpPr>
      <dsp:spPr>
        <a:xfrm rot="19440000">
          <a:off x="3963542" y="1673414"/>
          <a:ext cx="570835" cy="726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>
            <a:effectLst>
              <a:outerShdw blurRad="50800" dist="50800" dir="5400000" algn="ctr" rotWithShape="0">
                <a:srgbClr val="F8FAFF"/>
              </a:outerShdw>
            </a:effectLst>
          </a:endParaRPr>
        </a:p>
      </dsp:txBody>
      <dsp:txXfrm>
        <a:off x="3979895" y="1869109"/>
        <a:ext cx="399585" cy="436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65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15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109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3599ea6d7_6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43599ea6d7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SENACON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5502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14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f6ecf96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f6ecf9696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508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g3f6ecf9696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95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99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3599ea6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3599ea6d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599ea6d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599ea6d7_1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3599ea6d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3599ea6d7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30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to - Horizontal" type="tx">
  <p:cSld name="TITLE_AND_BODY">
    <p:bg>
      <p:bgPr>
        <a:solidFill>
          <a:srgbClr val="22222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0"/>
              <a:buFont typeface="Arial"/>
              <a:buNone/>
              <a:defRPr sz="17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Marcadores e Foto">
  <p:cSld name="Título, Marcadores e Foto">
    <p:bg>
      <p:bgPr>
        <a:solidFill>
          <a:srgbClr val="22222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>
            <a:spLocks noGrp="1"/>
          </p:cNvSpPr>
          <p:nvPr>
            <p:ph type="pic" idx="2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41528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940"/>
              <a:buFont typeface="Avenir"/>
              <a:buChar char="▸"/>
              <a:defRPr sz="28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1528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940"/>
              <a:buFont typeface="Avenir"/>
              <a:buChar char="▸"/>
              <a:defRPr sz="28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1528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940"/>
              <a:buFont typeface="Avenir"/>
              <a:buChar char="▸"/>
              <a:defRPr sz="28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1528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940"/>
              <a:buFont typeface="Avenir"/>
              <a:buChar char="▸"/>
              <a:defRPr sz="28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1528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940"/>
              <a:buFont typeface="Avenir"/>
              <a:buChar char="▸"/>
              <a:defRPr sz="28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cadores">
  <p:cSld name="Marcadores">
    <p:bg>
      <p:bgPr>
        <a:solidFill>
          <a:srgbClr val="22222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rês Fotos">
  <p:cSld name="Três Fotos">
    <p:bg>
      <p:bgPr>
        <a:solidFill>
          <a:srgbClr val="22222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>
            <a:spLocks noGrp="1"/>
          </p:cNvSpPr>
          <p:nvPr>
            <p:ph type="pic" idx="2"/>
          </p:nvPr>
        </p:nvSpPr>
        <p:spPr>
          <a:xfrm>
            <a:off x="6503154" y="0"/>
            <a:ext cx="6502401" cy="48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3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>
            <a:spLocks noGrp="1"/>
          </p:cNvSpPr>
          <p:nvPr>
            <p:ph type="pic" idx="4"/>
          </p:nvPr>
        </p:nvSpPr>
        <p:spPr>
          <a:xfrm>
            <a:off x="0" y="0"/>
            <a:ext cx="6468534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to">
  <p:cSld name="Foto">
    <p:bg>
      <p:bgPr>
        <a:solidFill>
          <a:srgbClr val="22222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 Alt.">
  <p:cSld name="Em Branco Alt.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8198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ção Alt.">
  <p:cSld name="Citação Alt.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Avenir"/>
              <a:buNone/>
              <a:defRPr sz="9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3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6000"/>
              <a:buFont typeface="Avenir"/>
              <a:buNone/>
              <a:defRPr sz="60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>
  <p:cSld name="Título e Marcadores">
    <p:bg>
      <p:bgPr>
        <a:solidFill>
          <a:srgbClr val="22222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e Subtítulo" type="title">
  <p:cSld name="TITLE">
    <p:bg>
      <p:bgPr>
        <a:solidFill>
          <a:srgbClr val="22222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6"/>
          <p:cNvCxnSpPr/>
          <p:nvPr/>
        </p:nvCxnSpPr>
        <p:spPr>
          <a:xfrm rot="10800000" flipH="1">
            <a:off x="406400" y="6140894"/>
            <a:ext cx="12192000" cy="263"/>
          </a:xfrm>
          <a:prstGeom prst="straightConnector1">
            <a:avLst/>
          </a:prstGeom>
          <a:noFill/>
          <a:ln w="381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0"/>
              <a:buFont typeface="Arial"/>
              <a:buNone/>
              <a:defRPr sz="17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e Subtítulo Alt.">
  <p:cSld name="Título e Subtítulo Alt.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7"/>
          <p:cNvCxnSpPr/>
          <p:nvPr/>
        </p:nvCxnSpPr>
        <p:spPr>
          <a:xfrm rot="10800000" flipH="1">
            <a:off x="406400" y="6140894"/>
            <a:ext cx="12192000" cy="263"/>
          </a:xfrm>
          <a:prstGeom prst="straightConnector1">
            <a:avLst/>
          </a:prstGeom>
          <a:noFill/>
          <a:ln w="381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0"/>
              <a:buFont typeface="Arial"/>
              <a:buNone/>
              <a:defRPr sz="17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- Centro">
  <p:cSld name="Título - Centro">
    <p:bg>
      <p:bgPr>
        <a:solidFill>
          <a:srgbClr val="22222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0"/>
              <a:buFont typeface="Arial"/>
              <a:buNone/>
              <a:defRPr sz="17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to - Vertical">
  <p:cSld name="Foto - Vertical">
    <p:bg>
      <p:bgPr>
        <a:solidFill>
          <a:srgbClr val="22222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9"/>
          <p:cNvCxnSpPr/>
          <p:nvPr/>
        </p:nvCxnSpPr>
        <p:spPr>
          <a:xfrm rot="10800000" flipH="1">
            <a:off x="5892800" y="6141012"/>
            <a:ext cx="6705600" cy="145"/>
          </a:xfrm>
          <a:prstGeom prst="straightConnector1">
            <a:avLst/>
          </a:prstGeom>
          <a:noFill/>
          <a:ln w="381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2" name="Google Shape;42;p9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0"/>
              <a:buFont typeface="Arial"/>
              <a:buNone/>
              <a:defRPr sz="17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A6AAA9"/>
              </a:buClr>
              <a:buSzPts val="5400"/>
              <a:buFont typeface="Avenir"/>
              <a:buNone/>
              <a:defRPr sz="5400" b="0" i="0" u="none" strike="noStrike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 Alt.">
  <p:cSld name="Título e Marcadores Alt.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venir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570"/>
              <a:buFont typeface="Avenir"/>
              <a:buChar char="▸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 rot="10800000" flipH="1">
            <a:off x="406400" y="993160"/>
            <a:ext cx="12192000" cy="263"/>
          </a:xfrm>
          <a:prstGeom prst="straightConnector1">
            <a:avLst/>
          </a:prstGeom>
          <a:noFill/>
          <a:ln w="254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R="0" lvl="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457200" marR="0" lvl="0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55292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570"/>
              <a:buFont typeface="Avenir"/>
              <a:buChar char="‣"/>
              <a:defRPr sz="3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3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jpg"/><Relationship Id="rId27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marketcap.com/exchanges/difference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loc.gov/law/help/cryptocurrency/cryptocurrency-world-survey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oc.gov/law/help/bitcoin-survey/regulation-of-bitcoin.pdf" TargetMode="External"/><Relationship Id="rId5" Type="http://schemas.openxmlformats.org/officeDocument/2006/relationships/hyperlink" Target="https://www.fatf-gafi.org/media/fatf/documents/reports/mer4/MER-United-Kingdom-2018.pdf" TargetMode="External"/><Relationship Id="rId10" Type="http://schemas.openxmlformats.org/officeDocument/2006/relationships/hyperlink" Target="https://www.jbs.cam.ac.uk/fileadmin/user_upload/research/centres/alternative-finance/downloads/2019-ccaf-global-cryptoasset-regulatory-landscape-study.pdf" TargetMode="External"/><Relationship Id="rId4" Type="http://schemas.openxmlformats.org/officeDocument/2006/relationships/hyperlink" Target="https://cdn2.hubspot.net/hubfs/3883533/downloads/Bitcoin%20Laundering.pdf" TargetMode="External"/><Relationship Id="rId9" Type="http://schemas.openxmlformats.org/officeDocument/2006/relationships/hyperlink" Target="https://www.abcripto.com.br/copia-grupos-de-trabalh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-95250" y="-38100"/>
            <a:ext cx="13201500" cy="988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0770" y="7677151"/>
            <a:ext cx="606225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 descr="Captura de Tela 2017-12-12 às 16.39.24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5403" b="5430"/>
          <a:stretch/>
        </p:blipFill>
        <p:spPr>
          <a:xfrm>
            <a:off x="228600" y="419100"/>
            <a:ext cx="9391500" cy="70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541;p28"/>
          <p:cNvSpPr/>
          <p:nvPr/>
        </p:nvSpPr>
        <p:spPr>
          <a:xfrm>
            <a:off x="12013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867" name="Google Shape;542;p28"/>
          <p:cNvSpPr txBox="1"/>
          <p:nvPr/>
        </p:nvSpPr>
        <p:spPr>
          <a:xfrm>
            <a:off x="1422400" y="3280267"/>
            <a:ext cx="10160001" cy="128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5120"/>
              <a:t>goo.gl/DW4JF8</a:t>
            </a:r>
          </a:p>
          <a:p>
            <a:pPr marR="5419" indent="13547" algn="ctr"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920"/>
              <a:t>estudo da elliptic e FDD sobre lavagem de dinheiro com criptomoedas.</a:t>
            </a:r>
          </a:p>
        </p:txBody>
      </p:sp>
      <p:sp>
        <p:nvSpPr>
          <p:cNvPr id="868" name="Google Shape;543;p28"/>
          <p:cNvSpPr/>
          <p:nvPr/>
        </p:nvSpPr>
        <p:spPr>
          <a:xfrm rot="5400000">
            <a:off x="4396800" y="8676907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  <p:grpSp>
        <p:nvGrpSpPr>
          <p:cNvPr id="914" name="Google Shape;545;p28"/>
          <p:cNvGrpSpPr/>
          <p:nvPr/>
        </p:nvGrpSpPr>
        <p:grpSpPr>
          <a:xfrm>
            <a:off x="11025742" y="7058303"/>
            <a:ext cx="2857926" cy="3374169"/>
            <a:chOff x="-1" y="0"/>
            <a:chExt cx="2679304" cy="3163282"/>
          </a:xfrm>
        </p:grpSpPr>
        <p:sp>
          <p:nvSpPr>
            <p:cNvPr id="870" name="Google Shape;546;p28"/>
            <p:cNvSpPr/>
            <p:nvPr/>
          </p:nvSpPr>
          <p:spPr>
            <a:xfrm>
              <a:off x="1431052" y="57769"/>
              <a:ext cx="135592" cy="135592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1" name="Google Shape;547;p28"/>
            <p:cNvSpPr/>
            <p:nvPr/>
          </p:nvSpPr>
          <p:spPr>
            <a:xfrm>
              <a:off x="1034418" y="-1"/>
              <a:ext cx="135592" cy="13559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2" name="Google Shape;548;p28"/>
            <p:cNvSpPr/>
            <p:nvPr/>
          </p:nvSpPr>
          <p:spPr>
            <a:xfrm flipH="1" flipV="1">
              <a:off x="1215073" y="874750"/>
              <a:ext cx="850489" cy="1084908"/>
            </a:xfrm>
            <a:prstGeom prst="line">
              <a:avLst/>
            </a:pr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73" name="Google Shape;549;p28"/>
            <p:cNvSpPr/>
            <p:nvPr/>
          </p:nvSpPr>
          <p:spPr>
            <a:xfrm flipH="1" flipV="1">
              <a:off x="565113" y="1000479"/>
              <a:ext cx="627789" cy="677404"/>
            </a:xfrm>
            <a:prstGeom prst="line">
              <a:avLst/>
            </a:pr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74" name="Google Shape;550;p28"/>
            <p:cNvSpPr/>
            <p:nvPr/>
          </p:nvSpPr>
          <p:spPr>
            <a:xfrm>
              <a:off x="1192901" y="1677883"/>
              <a:ext cx="613930" cy="754130"/>
            </a:xfrm>
            <a:prstGeom prst="line">
              <a:avLst/>
            </a:pr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75" name="Google Shape;551;p28"/>
            <p:cNvSpPr/>
            <p:nvPr/>
          </p:nvSpPr>
          <p:spPr>
            <a:xfrm>
              <a:off x="1934737" y="2747088"/>
              <a:ext cx="135592" cy="135592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6" name="Google Shape;552;p28"/>
            <p:cNvSpPr/>
            <p:nvPr/>
          </p:nvSpPr>
          <p:spPr>
            <a:xfrm>
              <a:off x="1246535" y="3027690"/>
              <a:ext cx="135592" cy="135592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7" name="Google Shape;553;p28"/>
            <p:cNvSpPr/>
            <p:nvPr/>
          </p:nvSpPr>
          <p:spPr>
            <a:xfrm>
              <a:off x="739094" y="2881476"/>
              <a:ext cx="135592" cy="135592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8" name="Google Shape;554;p28"/>
            <p:cNvSpPr/>
            <p:nvPr/>
          </p:nvSpPr>
          <p:spPr>
            <a:xfrm>
              <a:off x="122619" y="2963880"/>
              <a:ext cx="135592" cy="135592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79" name="Google Shape;555;p28"/>
            <p:cNvSpPr/>
            <p:nvPr/>
          </p:nvSpPr>
          <p:spPr>
            <a:xfrm>
              <a:off x="32178" y="2509297"/>
              <a:ext cx="135592" cy="135592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0" name="Google Shape;556;p28"/>
            <p:cNvSpPr/>
            <p:nvPr/>
          </p:nvSpPr>
          <p:spPr>
            <a:xfrm>
              <a:off x="2232856" y="2512167"/>
              <a:ext cx="135592" cy="135592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1" name="Google Shape;557;p28"/>
            <p:cNvSpPr/>
            <p:nvPr/>
          </p:nvSpPr>
          <p:spPr>
            <a:xfrm>
              <a:off x="1725347" y="2365953"/>
              <a:ext cx="135592" cy="135592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2" name="Google Shape;558;p28"/>
            <p:cNvSpPr/>
            <p:nvPr/>
          </p:nvSpPr>
          <p:spPr>
            <a:xfrm>
              <a:off x="982685" y="2760852"/>
              <a:ext cx="135592" cy="135592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3" name="Google Shape;559;p28"/>
            <p:cNvSpPr/>
            <p:nvPr/>
          </p:nvSpPr>
          <p:spPr>
            <a:xfrm>
              <a:off x="892258" y="2306268"/>
              <a:ext cx="135592" cy="135592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4" name="Google Shape;560;p28"/>
            <p:cNvSpPr/>
            <p:nvPr/>
          </p:nvSpPr>
          <p:spPr>
            <a:xfrm>
              <a:off x="2202960" y="1215693"/>
              <a:ext cx="130507" cy="135592"/>
            </a:xfrm>
            <a:prstGeom prst="rect">
              <a:avLst/>
            </a:prstGeom>
            <a:blipFill rotWithShape="1">
              <a:blip r:embed="rId11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5" name="Google Shape;561;p28"/>
            <p:cNvSpPr/>
            <p:nvPr/>
          </p:nvSpPr>
          <p:spPr>
            <a:xfrm>
              <a:off x="501435" y="938799"/>
              <a:ext cx="135592" cy="135592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6" name="Google Shape;562;p28"/>
            <p:cNvSpPr/>
            <p:nvPr/>
          </p:nvSpPr>
          <p:spPr>
            <a:xfrm>
              <a:off x="411007" y="484203"/>
              <a:ext cx="135592" cy="135592"/>
            </a:xfrm>
            <a:prstGeom prst="rect">
              <a:avLst/>
            </a:prstGeom>
            <a:blipFill rotWithShape="1">
              <a:blip r:embed="rId13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7" name="Google Shape;563;p28"/>
            <p:cNvSpPr/>
            <p:nvPr/>
          </p:nvSpPr>
          <p:spPr>
            <a:xfrm>
              <a:off x="1996084" y="1896995"/>
              <a:ext cx="135592" cy="135592"/>
            </a:xfrm>
            <a:prstGeom prst="rect">
              <a:avLst/>
            </a:prstGeom>
            <a:blipFill rotWithShape="1">
              <a:blip r:embed="rId14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8" name="Google Shape;564;p28"/>
            <p:cNvSpPr/>
            <p:nvPr/>
          </p:nvSpPr>
          <p:spPr>
            <a:xfrm>
              <a:off x="2548797" y="1233990"/>
              <a:ext cx="130507" cy="135592"/>
            </a:xfrm>
            <a:prstGeom prst="rect">
              <a:avLst/>
            </a:prstGeom>
            <a:blipFill rotWithShape="1">
              <a:blip r:embed="rId15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89" name="Google Shape;565;p28"/>
            <p:cNvSpPr/>
            <p:nvPr/>
          </p:nvSpPr>
          <p:spPr>
            <a:xfrm>
              <a:off x="396585" y="2212635"/>
              <a:ext cx="135592" cy="135592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0" name="Google Shape;566;p28"/>
            <p:cNvSpPr/>
            <p:nvPr/>
          </p:nvSpPr>
          <p:spPr>
            <a:xfrm>
              <a:off x="1972883" y="2374192"/>
              <a:ext cx="135592" cy="135592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1" name="Google Shape;567;p28"/>
            <p:cNvSpPr/>
            <p:nvPr/>
          </p:nvSpPr>
          <p:spPr>
            <a:xfrm>
              <a:off x="54684" y="1286954"/>
              <a:ext cx="135592" cy="135592"/>
            </a:xfrm>
            <a:prstGeom prst="rect">
              <a:avLst/>
            </a:prstGeom>
            <a:blipFill rotWithShape="1">
              <a:blip r:embed="rId17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2" name="Google Shape;568;p28"/>
            <p:cNvSpPr/>
            <p:nvPr/>
          </p:nvSpPr>
          <p:spPr>
            <a:xfrm>
              <a:off x="-2" y="2154876"/>
              <a:ext cx="135592" cy="135592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3" name="Google Shape;569;p28"/>
            <p:cNvSpPr/>
            <p:nvPr/>
          </p:nvSpPr>
          <p:spPr>
            <a:xfrm>
              <a:off x="1773538" y="726610"/>
              <a:ext cx="135592" cy="135592"/>
            </a:xfrm>
            <a:prstGeom prst="rect">
              <a:avLst/>
            </a:prstGeom>
            <a:blipFill rotWithShape="1">
              <a:blip r:embed="rId19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4" name="Google Shape;570;p28"/>
            <p:cNvSpPr/>
            <p:nvPr/>
          </p:nvSpPr>
          <p:spPr>
            <a:xfrm>
              <a:off x="1157038" y="809015"/>
              <a:ext cx="135592" cy="135592"/>
            </a:xfrm>
            <a:prstGeom prst="rect">
              <a:avLst/>
            </a:prstGeom>
            <a:blipFill rotWithShape="1">
              <a:blip r:embed="rId20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5" name="Google Shape;571;p28"/>
            <p:cNvSpPr/>
            <p:nvPr/>
          </p:nvSpPr>
          <p:spPr>
            <a:xfrm>
              <a:off x="1066598" y="354432"/>
              <a:ext cx="135592" cy="135592"/>
            </a:xfrm>
            <a:prstGeom prst="rect">
              <a:avLst/>
            </a:prstGeom>
            <a:blipFill rotWithShape="1">
              <a:blip r:embed="rId21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6" name="Google Shape;572;p28"/>
            <p:cNvSpPr/>
            <p:nvPr/>
          </p:nvSpPr>
          <p:spPr>
            <a:xfrm>
              <a:off x="2017129" y="605987"/>
              <a:ext cx="135592" cy="135592"/>
            </a:xfrm>
            <a:prstGeom prst="rect">
              <a:avLst/>
            </a:prstGeom>
            <a:blipFill rotWithShape="1">
              <a:blip r:embed="rId22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7" name="Google Shape;573;p28"/>
            <p:cNvSpPr/>
            <p:nvPr/>
          </p:nvSpPr>
          <p:spPr>
            <a:xfrm>
              <a:off x="1926725" y="151403"/>
              <a:ext cx="135592" cy="135592"/>
            </a:xfrm>
            <a:prstGeom prst="rect">
              <a:avLst/>
            </a:prstGeom>
            <a:blipFill rotWithShape="1">
              <a:blip r:embed="rId23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8" name="Google Shape;574;p28"/>
            <p:cNvSpPr/>
            <p:nvPr/>
          </p:nvSpPr>
          <p:spPr>
            <a:xfrm>
              <a:off x="2370139" y="1507130"/>
              <a:ext cx="135592" cy="135592"/>
            </a:xfrm>
            <a:prstGeom prst="rect">
              <a:avLst/>
            </a:prstGeom>
            <a:blipFill rotWithShape="1">
              <a:blip r:embed="rId24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99" name="Google Shape;575;p28"/>
            <p:cNvSpPr/>
            <p:nvPr/>
          </p:nvSpPr>
          <p:spPr>
            <a:xfrm>
              <a:off x="2001585" y="2437942"/>
              <a:ext cx="300431" cy="380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8341"/>
                  </a:lnTo>
                  <a:lnTo>
                    <a:pt x="2805" y="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0" name="Google Shape;576;p28"/>
            <p:cNvSpPr/>
            <p:nvPr/>
          </p:nvSpPr>
          <p:spPr>
            <a:xfrm>
              <a:off x="1788367" y="2436123"/>
              <a:ext cx="252262" cy="38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2"/>
                  </a:lnTo>
                  <a:lnTo>
                    <a:pt x="1825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1" name="Google Shape;577;p28"/>
            <p:cNvSpPr/>
            <p:nvPr/>
          </p:nvSpPr>
          <p:spPr>
            <a:xfrm>
              <a:off x="965107" y="2375794"/>
              <a:ext cx="828105" cy="441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835"/>
                  </a:lnTo>
                  <a:lnTo>
                    <a:pt x="2268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2" name="Google Shape;578;p28"/>
            <p:cNvSpPr/>
            <p:nvPr/>
          </p:nvSpPr>
          <p:spPr>
            <a:xfrm>
              <a:off x="965107" y="1677883"/>
              <a:ext cx="1101711" cy="758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41" y="21600"/>
                  </a:moveTo>
                  <a:lnTo>
                    <a:pt x="21600" y="7688"/>
                  </a:lnTo>
                  <a:lnTo>
                    <a:pt x="0" y="19881"/>
                  </a:lnTo>
                  <a:lnTo>
                    <a:pt x="4466" y="0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3" name="Google Shape;579;p28"/>
            <p:cNvSpPr/>
            <p:nvPr/>
          </p:nvSpPr>
          <p:spPr>
            <a:xfrm>
              <a:off x="120407" y="1351588"/>
              <a:ext cx="349939" cy="925419"/>
            </a:xfrm>
            <a:prstGeom prst="line">
              <a:avLst/>
            </a:pr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904" name="Google Shape;580;p28"/>
            <p:cNvSpPr/>
            <p:nvPr/>
          </p:nvSpPr>
          <p:spPr>
            <a:xfrm>
              <a:off x="67097" y="2223660"/>
              <a:ext cx="403248" cy="37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3064"/>
                  </a:lnTo>
                  <a:lnTo>
                    <a:pt x="179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5" name="Google Shape;581;p28"/>
            <p:cNvSpPr/>
            <p:nvPr/>
          </p:nvSpPr>
          <p:spPr>
            <a:xfrm>
              <a:off x="188869" y="2277006"/>
              <a:ext cx="776240" cy="752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832" y="0"/>
                  </a:lnTo>
                  <a:lnTo>
                    <a:pt x="21600" y="2836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6" name="Google Shape;582;p28"/>
            <p:cNvSpPr/>
            <p:nvPr/>
          </p:nvSpPr>
          <p:spPr>
            <a:xfrm>
              <a:off x="99265" y="2375794"/>
              <a:ext cx="865831" cy="65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879"/>
                  </a:moveTo>
                  <a:lnTo>
                    <a:pt x="2235" y="21600"/>
                  </a:lnTo>
                  <a:lnTo>
                    <a:pt x="17736" y="18938"/>
                  </a:lnTo>
                  <a:lnTo>
                    <a:pt x="21600" y="0"/>
                  </a:lnTo>
                  <a:lnTo>
                    <a:pt x="0" y="6879"/>
                  </a:lnTo>
                  <a:close/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7" name="Google Shape;583;p28"/>
            <p:cNvSpPr/>
            <p:nvPr/>
          </p:nvSpPr>
          <p:spPr>
            <a:xfrm>
              <a:off x="1050836" y="2417229"/>
              <a:ext cx="748295" cy="67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537" y="21600"/>
                  </a:lnTo>
                  <a:lnTo>
                    <a:pt x="0" y="13104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8" name="Google Shape;584;p28"/>
            <p:cNvSpPr/>
            <p:nvPr/>
          </p:nvSpPr>
          <p:spPr>
            <a:xfrm>
              <a:off x="807748" y="679471"/>
              <a:ext cx="1816293" cy="229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99" y="5349"/>
                  </a:lnTo>
                  <a:lnTo>
                    <a:pt x="21600" y="6030"/>
                  </a:lnTo>
                  <a:lnTo>
                    <a:pt x="15661" y="0"/>
                  </a:lnTo>
                  <a:lnTo>
                    <a:pt x="17298" y="6134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09" name="Google Shape;585;p28"/>
            <p:cNvSpPr/>
            <p:nvPr/>
          </p:nvSpPr>
          <p:spPr>
            <a:xfrm>
              <a:off x="186369" y="1282768"/>
              <a:ext cx="2429383" cy="181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9" y="7919"/>
                  </a:moveTo>
                  <a:lnTo>
                    <a:pt x="20049" y="3509"/>
                  </a:lnTo>
                  <a:lnTo>
                    <a:pt x="18785" y="472"/>
                  </a:lnTo>
                  <a:lnTo>
                    <a:pt x="16636" y="8114"/>
                  </a:lnTo>
                  <a:lnTo>
                    <a:pt x="16471" y="14007"/>
                  </a:lnTo>
                  <a:lnTo>
                    <a:pt x="20092" y="2942"/>
                  </a:lnTo>
                  <a:lnTo>
                    <a:pt x="21600" y="0"/>
                  </a:lnTo>
                  <a:lnTo>
                    <a:pt x="18717" y="15437"/>
                  </a:lnTo>
                  <a:lnTo>
                    <a:pt x="15906" y="18544"/>
                  </a:lnTo>
                  <a:lnTo>
                    <a:pt x="10007" y="21600"/>
                  </a:lnTo>
                  <a:lnTo>
                    <a:pt x="0" y="21085"/>
                  </a:lnTo>
                  <a:lnTo>
                    <a:pt x="6929" y="12946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10" name="Google Shape;586;p28"/>
            <p:cNvSpPr/>
            <p:nvPr/>
          </p:nvSpPr>
          <p:spPr>
            <a:xfrm>
              <a:off x="70707" y="141489"/>
              <a:ext cx="1801368" cy="204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928"/>
                  </a:moveTo>
                  <a:lnTo>
                    <a:pt x="14194" y="7401"/>
                  </a:lnTo>
                  <a:lnTo>
                    <a:pt x="12650" y="3329"/>
                  </a:lnTo>
                  <a:lnTo>
                    <a:pt x="12317" y="0"/>
                  </a:lnTo>
                  <a:lnTo>
                    <a:pt x="5357" y="4067"/>
                  </a:lnTo>
                  <a:lnTo>
                    <a:pt x="782" y="12408"/>
                  </a:lnTo>
                  <a:lnTo>
                    <a:pt x="0" y="21600"/>
                  </a:lnTo>
                  <a:lnTo>
                    <a:pt x="13170" y="16190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11" name="Google Shape;587;p28"/>
            <p:cNvSpPr/>
            <p:nvPr/>
          </p:nvSpPr>
          <p:spPr>
            <a:xfrm>
              <a:off x="466254" y="66451"/>
              <a:ext cx="1800914" cy="161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1" y="21600"/>
                  </a:moveTo>
                  <a:lnTo>
                    <a:pt x="9296" y="10533"/>
                  </a:lnTo>
                  <a:lnTo>
                    <a:pt x="0" y="6573"/>
                  </a:lnTo>
                  <a:lnTo>
                    <a:pt x="7953" y="4748"/>
                  </a:lnTo>
                  <a:lnTo>
                    <a:pt x="16434" y="9740"/>
                  </a:lnTo>
                  <a:lnTo>
                    <a:pt x="19492" y="7837"/>
                  </a:lnTo>
                  <a:lnTo>
                    <a:pt x="18292" y="2069"/>
                  </a:lnTo>
                  <a:lnTo>
                    <a:pt x="16375" y="10377"/>
                  </a:lnTo>
                  <a:lnTo>
                    <a:pt x="7236" y="0"/>
                  </a:lnTo>
                  <a:lnTo>
                    <a:pt x="12328" y="1065"/>
                  </a:lnTo>
                  <a:lnTo>
                    <a:pt x="7997" y="4270"/>
                  </a:lnTo>
                  <a:lnTo>
                    <a:pt x="17992" y="2195"/>
                  </a:lnTo>
                  <a:lnTo>
                    <a:pt x="12387" y="428"/>
                  </a:lnTo>
                  <a:lnTo>
                    <a:pt x="21600" y="16284"/>
                  </a:lnTo>
                  <a:lnTo>
                    <a:pt x="9315" y="21314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12" name="Google Shape;588;p28"/>
            <p:cNvSpPr/>
            <p:nvPr/>
          </p:nvSpPr>
          <p:spPr>
            <a:xfrm>
              <a:off x="120456" y="878409"/>
              <a:ext cx="1130385" cy="80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8497" y="3272"/>
                  </a:lnTo>
                  <a:lnTo>
                    <a:pt x="0" y="12683"/>
                  </a:lnTo>
                  <a:lnTo>
                    <a:pt x="20689" y="21600"/>
                  </a:lnTo>
                </a:path>
              </a:pathLst>
            </a:custGeom>
            <a:noFill/>
            <a:ln w="12700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913" name="Google Shape;589;p28"/>
            <p:cNvSpPr/>
            <p:nvPr/>
          </p:nvSpPr>
          <p:spPr>
            <a:xfrm>
              <a:off x="1135334" y="1616429"/>
              <a:ext cx="135592" cy="135592"/>
            </a:xfrm>
            <a:prstGeom prst="rect">
              <a:avLst/>
            </a:prstGeom>
            <a:blipFill rotWithShape="1">
              <a:blip r:embed="rId25"/>
              <a:srcRect/>
              <a:stretch>
                <a:fillRect/>
              </a:stretch>
            </a:blipFill>
            <a:ln w="9525" cap="flat">
              <a:solidFill>
                <a:srgbClr val="66666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1891448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295" y="3067413"/>
            <a:ext cx="10838260" cy="567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 txBox="1"/>
          <p:nvPr/>
        </p:nvSpPr>
        <p:spPr>
          <a:xfrm>
            <a:off x="904111" y="8159920"/>
            <a:ext cx="1241664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r>
              <a:rPr lang="pt-BR" sz="853" b="1" i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Sources: coinhills.com 10/01/18</a:t>
            </a:r>
            <a:endParaRPr sz="1493" b="1" i="1"/>
          </a:p>
        </p:txBody>
      </p:sp>
      <p:sp>
        <p:nvSpPr>
          <p:cNvPr id="142" name="Google Shape;142;p16"/>
          <p:cNvSpPr/>
          <p:nvPr/>
        </p:nvSpPr>
        <p:spPr>
          <a:xfrm>
            <a:off x="0" y="0"/>
            <a:ext cx="231926" cy="9753600"/>
          </a:xfrm>
          <a:prstGeom prst="rect">
            <a:avLst/>
          </a:prstGeom>
          <a:solidFill>
            <a:srgbClr val="E25352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algn="ctr"/>
            <a:endParaRPr sz="19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6"/>
          <p:cNvSpPr txBox="1"/>
          <p:nvPr/>
        </p:nvSpPr>
        <p:spPr>
          <a:xfrm>
            <a:off x="538587" y="331900"/>
            <a:ext cx="8912640" cy="1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sz="3200" b="1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Mercado de Bitcoin ao redor do mundo</a:t>
            </a:r>
            <a:endParaRPr sz="3200" b="1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-16762" y="968938"/>
            <a:ext cx="7681600" cy="66880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 w="9525" cap="flat" cmpd="sng">
            <a:solidFill>
              <a:srgbClr val="E25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endParaRPr sz="1493"/>
          </a:p>
        </p:txBody>
      </p:sp>
      <p:cxnSp>
        <p:nvCxnSpPr>
          <p:cNvPr id="146" name="Google Shape;146;p16"/>
          <p:cNvCxnSpPr/>
          <p:nvPr/>
        </p:nvCxnSpPr>
        <p:spPr>
          <a:xfrm>
            <a:off x="2674400" y="6784933"/>
            <a:ext cx="140448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16"/>
          <p:cNvSpPr txBox="1"/>
          <p:nvPr/>
        </p:nvSpPr>
        <p:spPr>
          <a:xfrm>
            <a:off x="459387" y="6304693"/>
            <a:ext cx="2215360" cy="11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13547" marR="5419" algn="ctr">
              <a:buSzPts val="16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0,05%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of bitcoin global market share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>
              <a:buSzPts val="16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2,231,255 USD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 traded daily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10319680" y="2435413"/>
            <a:ext cx="2006720" cy="11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13547" marR="5419" algn="ctr">
              <a:buClr>
                <a:schemeClr val="dk1"/>
              </a:buClr>
              <a:buSzPts val="16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44%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of bitcoin market share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2,152,962,500 USD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traded daily</a:t>
            </a:r>
            <a:endParaRPr sz="1493">
              <a:solidFill>
                <a:srgbClr val="3B3B3B"/>
              </a:solidFill>
            </a:endParaRPr>
          </a:p>
        </p:txBody>
      </p:sp>
      <p:cxnSp>
        <p:nvCxnSpPr>
          <p:cNvPr id="149" name="Google Shape;149;p16"/>
          <p:cNvCxnSpPr/>
          <p:nvPr/>
        </p:nvCxnSpPr>
        <p:spPr>
          <a:xfrm rot="10800000" flipH="1">
            <a:off x="10236213" y="3535653"/>
            <a:ext cx="706240" cy="15539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16"/>
          <p:cNvCxnSpPr/>
          <p:nvPr/>
        </p:nvCxnSpPr>
        <p:spPr>
          <a:xfrm flipH="1">
            <a:off x="6187120" y="3385093"/>
            <a:ext cx="188160" cy="16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16"/>
          <p:cNvCxnSpPr/>
          <p:nvPr/>
        </p:nvCxnSpPr>
        <p:spPr>
          <a:xfrm>
            <a:off x="9783067" y="5385093"/>
            <a:ext cx="848640" cy="8723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16"/>
          <p:cNvCxnSpPr/>
          <p:nvPr/>
        </p:nvCxnSpPr>
        <p:spPr>
          <a:xfrm rot="10800000">
            <a:off x="2156747" y="3743040"/>
            <a:ext cx="809600" cy="11958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16"/>
          <p:cNvSpPr txBox="1"/>
          <p:nvPr/>
        </p:nvSpPr>
        <p:spPr>
          <a:xfrm>
            <a:off x="668187" y="2647760"/>
            <a:ext cx="2006720" cy="99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13547" marR="5419" algn="ctr"/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46%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of bitcoin market share 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>
              <a:buClr>
                <a:schemeClr val="dk1"/>
              </a:buClr>
              <a:buSzPts val="11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2,218,021,000 USD</a:t>
            </a:r>
            <a:endParaRPr sz="1493" b="1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>
              <a:buClr>
                <a:schemeClr val="dk1"/>
              </a:buClr>
              <a:buSzPts val="1100"/>
            </a:pP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traded daily</a:t>
            </a:r>
            <a:endParaRPr sz="1493">
              <a:solidFill>
                <a:srgbClr val="3B3B3B"/>
              </a:solidFill>
            </a:endParaRPr>
          </a:p>
          <a:p>
            <a:pPr marL="13547" marR="5419" algn="ctr"/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5419" algn="ctr"/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493">
              <a:solidFill>
                <a:srgbClr val="3B3B3B"/>
              </a:solidFill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5678133" y="2334751"/>
            <a:ext cx="2215360" cy="99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13547" marR="5419" algn="ctr"/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2,69%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 of bitcoin global market share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/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127,392,330 USD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traded daily</a:t>
            </a:r>
            <a:endParaRPr sz="1493">
              <a:solidFill>
                <a:srgbClr val="3B3B3B"/>
              </a:solidFill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10405707" y="6004320"/>
            <a:ext cx="2215360" cy="106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13547" marR="5419" algn="ctr">
              <a:buClr>
                <a:schemeClr val="dk1"/>
              </a:buClr>
              <a:buSzPts val="1100"/>
            </a:pPr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5,21%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of bitcoin market share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/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250,139,500 USD </a:t>
            </a:r>
            <a:r>
              <a:rPr lang="pt-BR" sz="1493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traded daily</a:t>
            </a:r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547" marR="5419" algn="ctr"/>
            <a:endParaRPr sz="1493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4994907" y="8112400"/>
            <a:ext cx="4719680" cy="38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r>
              <a:rPr lang="pt-BR" sz="1493" b="1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Daily Global trade volume USD 4,804,506,200</a:t>
            </a:r>
            <a:endParaRPr sz="1493" b="1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4880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1;p28">
            <a:extLst>
              <a:ext uri="{FF2B5EF4-FFF2-40B4-BE49-F238E27FC236}">
                <a16:creationId xmlns:a16="http://schemas.microsoft.com/office/drawing/2014/main" id="{85C25E81-CACA-1245-A3BE-6BEB566EA877}"/>
              </a:ext>
            </a:extLst>
          </p:cNvPr>
          <p:cNvSpPr/>
          <p:nvPr/>
        </p:nvSpPr>
        <p:spPr>
          <a:xfrm>
            <a:off x="12013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B382D6-7C41-B44C-91F9-2BE21AB7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" y="0"/>
            <a:ext cx="1300480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9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99;p14">
            <a:extLst>
              <a:ext uri="{FF2B5EF4-FFF2-40B4-BE49-F238E27FC236}">
                <a16:creationId xmlns:a16="http://schemas.microsoft.com/office/drawing/2014/main" id="{29D64124-83BE-8A46-A920-7AE1BCF00BE2}"/>
              </a:ext>
            </a:extLst>
          </p:cNvPr>
          <p:cNvCxnSpPr>
            <a:cxnSpLocks/>
          </p:cNvCxnSpPr>
          <p:nvPr/>
        </p:nvCxnSpPr>
        <p:spPr>
          <a:xfrm flipH="1">
            <a:off x="0" y="1490535"/>
            <a:ext cx="12237616" cy="0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8"/>
          <p:cNvSpPr txBox="1">
            <a:spLocks noGrp="1"/>
          </p:cNvSpPr>
          <p:nvPr>
            <p:ph type="body" idx="4294967295"/>
          </p:nvPr>
        </p:nvSpPr>
        <p:spPr>
          <a:xfrm>
            <a:off x="666238" y="457847"/>
            <a:ext cx="12192000" cy="10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5200"/>
              <a:buFont typeface="Avenir"/>
              <a:buNone/>
            </a:pPr>
            <a:r>
              <a:rPr lang="en-US" sz="5200" dirty="0">
                <a:solidFill>
                  <a:srgbClr val="38A3D5"/>
                </a:solidFill>
                <a:latin typeface="Avenir Roman" panose="02000503020000020003" pitchFamily="2" charset="0"/>
                <a:ea typeface="Arial"/>
                <a:cs typeface="Arial"/>
                <a:sym typeface="Arial"/>
              </a:rPr>
              <a:t>AP</a:t>
            </a:r>
            <a:r>
              <a:rPr lang="en-US" sz="5200" b="0" i="0" u="none" strike="noStrike" cap="none" dirty="0">
                <a:solidFill>
                  <a:srgbClr val="38A3D5"/>
                </a:solidFill>
                <a:latin typeface="Avenir Roman" panose="02000503020000020003" pitchFamily="2" charset="0"/>
                <a:ea typeface="Arial"/>
                <a:cs typeface="Arial"/>
                <a:sym typeface="Arial"/>
              </a:rPr>
              <a:t>RESENTAÇÃO</a:t>
            </a:r>
            <a:endParaRPr sz="5200" b="0" i="0" u="none" strike="noStrike" cap="none" dirty="0">
              <a:solidFill>
                <a:srgbClr val="38A3D5"/>
              </a:solidFill>
              <a:latin typeface="Avenir Roman" panose="02000503020000020003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668175" y="2055515"/>
            <a:ext cx="11668500" cy="6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Avenir"/>
              <a:buNone/>
            </a:pP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associação foi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idealizada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em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201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e formalizada em 2017, hoje reúne os principais </a:t>
            </a:r>
            <a:r>
              <a:rPr lang="en-US" sz="2900" b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players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do setor da criptoeconomia do país.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Avenir"/>
              <a:buNone/>
            </a:pP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Com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olhar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ocado na aceleração do progresso e na colaboração de projetos baseados em blockchain e criptoativos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j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á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representamos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o setor junto </a:t>
            </a:r>
            <a:r>
              <a:rPr lang="en-US" sz="2900" b="0" i="0" u="none" strike="noStrike" cap="none" dirty="0" err="1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aos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900" b="0" i="0" u="none" strike="noStrike" cap="none" dirty="0" err="1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projetos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de lei que </a:t>
            </a:r>
            <a:r>
              <a:rPr lang="en-US" sz="2900" b="0" i="0" u="none" strike="noStrike" cap="none" dirty="0" err="1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visam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regular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o </a:t>
            </a:r>
            <a:r>
              <a:rPr lang="en-US" sz="2900" dirty="0" err="1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setor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US" sz="2900" dirty="0" err="1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projeto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de lei 2303/2015 e 2060/2019)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Avenir"/>
              <a:buNone/>
            </a:pP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Acreditamos na construção de uma rede que una especialistas e organizações, conectando formuladores de políticas, desenvolvedores da tecnologia blockchain, investidores, entusiastas e instituições interessadas para uma ação retórica junto ao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s poderes executivo e legislativo, além de órgãos reguladores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e que </a:t>
            </a:r>
            <a:r>
              <a:rPr lang="en-US" sz="2900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incentive</a:t>
            </a:r>
            <a:r>
              <a:rPr lang="en-US" sz="2900" b="0" i="0" u="none" strike="noStrike" cap="none" dirty="0">
                <a:solidFill>
                  <a:srgbClr val="585858"/>
                </a:solidFill>
                <a:latin typeface="Avenir"/>
                <a:ea typeface="Avenir"/>
                <a:cs typeface="Avenir"/>
                <a:sym typeface="Avenir"/>
              </a:rPr>
              <a:t> o desenvolvimento do ecossistema.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endParaRPr sz="6000" b="0" i="0" u="none" strike="noStrike" cap="none" dirty="0">
              <a:solidFill>
                <a:srgbClr val="58585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5854" y="579442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07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99;p14">
            <a:extLst>
              <a:ext uri="{FF2B5EF4-FFF2-40B4-BE49-F238E27FC236}">
                <a16:creationId xmlns:a16="http://schemas.microsoft.com/office/drawing/2014/main" id="{94DED343-6FEC-7542-9F94-0AB4D9A9993C}"/>
              </a:ext>
            </a:extLst>
          </p:cNvPr>
          <p:cNvCxnSpPr>
            <a:cxnSpLocks/>
          </p:cNvCxnSpPr>
          <p:nvPr/>
        </p:nvCxnSpPr>
        <p:spPr>
          <a:xfrm flipH="1">
            <a:off x="0" y="1075708"/>
            <a:ext cx="11387850" cy="0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20"/>
          <p:cNvSpPr txBox="1"/>
          <p:nvPr/>
        </p:nvSpPr>
        <p:spPr>
          <a:xfrm>
            <a:off x="644000" y="290979"/>
            <a:ext cx="8700300" cy="19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5400"/>
              <a:buFont typeface="Avenir"/>
              <a:buNone/>
            </a:pPr>
            <a:r>
              <a:rPr lang="en-US" sz="5400" dirty="0">
                <a:solidFill>
                  <a:srgbClr val="38A3D5"/>
                </a:solidFill>
                <a:latin typeface="Avenir Roman" panose="02000503020000020003" pitchFamily="2" charset="0"/>
              </a:rPr>
              <a:t>ASSOCIADOS</a:t>
            </a:r>
            <a:endParaRPr sz="5400" dirty="0">
              <a:solidFill>
                <a:srgbClr val="38A3D5"/>
              </a:solidFill>
              <a:latin typeface="Avenir Roman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3697" y="522876"/>
            <a:ext cx="880821" cy="103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00" y="1753900"/>
            <a:ext cx="20002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3394400" y="1709975"/>
            <a:ext cx="3276300" cy="89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9125" y="1714425"/>
            <a:ext cx="30181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0725" y="948025"/>
            <a:ext cx="2000250" cy="25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988" y="3439775"/>
            <a:ext cx="2408025" cy="433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6250" y="8564813"/>
            <a:ext cx="2762250" cy="83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53850" y="1768175"/>
            <a:ext cx="232410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74988" y="6225700"/>
            <a:ext cx="225742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70238" y="5679231"/>
            <a:ext cx="1647825" cy="12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0179" y="4693038"/>
            <a:ext cx="20478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59729" y="7397000"/>
            <a:ext cx="2562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10941" y="3112650"/>
            <a:ext cx="1809900" cy="119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94046" y="3439775"/>
            <a:ext cx="21907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70058" y="3196950"/>
            <a:ext cx="1952636" cy="8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08375" y="4697813"/>
            <a:ext cx="15621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89300" y="5882800"/>
            <a:ext cx="200025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19">
            <a:alphaModFix/>
          </a:blip>
          <a:srcRect t="28561" b="26060"/>
          <a:stretch/>
        </p:blipFill>
        <p:spPr>
          <a:xfrm>
            <a:off x="4089200" y="4571975"/>
            <a:ext cx="1809900" cy="8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27538" y="5725588"/>
            <a:ext cx="1433139" cy="14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879804" y="7168675"/>
            <a:ext cx="1647825" cy="106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44050" y="8818025"/>
            <a:ext cx="20002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9435150" y="4716888"/>
            <a:ext cx="1952700" cy="600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23">
            <a:alphaModFix/>
          </a:blip>
          <a:srcRect t="31653" b="31875"/>
          <a:stretch/>
        </p:blipFill>
        <p:spPr>
          <a:xfrm>
            <a:off x="802525" y="8684750"/>
            <a:ext cx="2324124" cy="6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221325" y="8363002"/>
            <a:ext cx="1433125" cy="92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410953" y="4679963"/>
            <a:ext cx="2047875" cy="81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865400" y="7452650"/>
            <a:ext cx="2408100" cy="466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35900" y="7459125"/>
            <a:ext cx="21907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3827400" y="7357925"/>
            <a:ext cx="2562300" cy="67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908450" y="7416900"/>
            <a:ext cx="2762250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6109178" y="3713199"/>
            <a:ext cx="6705601" cy="139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venir"/>
              <a:buNone/>
            </a:pPr>
            <a:r>
              <a:rPr lang="en-US" sz="5200" dirty="0">
                <a:latin typeface="Avenir Roman" panose="02000503020000020003" pitchFamily="2" charset="0"/>
              </a:rPr>
              <a:t>GRUPOS DE TRABALHO</a:t>
            </a:r>
            <a:endParaRPr sz="5200" b="0" i="0" u="none" strike="noStrike" cap="none" dirty="0">
              <a:solidFill>
                <a:srgbClr val="FFFFFF"/>
              </a:solidFill>
              <a:latin typeface="Avenir Roman" panose="02000503020000020003" pitchFamily="2" charset="0"/>
              <a:sym typeface="Arial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231183C-C10A-8248-867C-CB59EAC17AB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1973" r="11973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0604" y="32708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312100" y="234075"/>
            <a:ext cx="38628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GRUPOS DE TRABALHO</a:t>
            </a:r>
            <a:endParaRPr dirty="0">
              <a:latin typeface="Avenir Roman" panose="02000503020000020003" pitchFamily="2" charset="0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9EBA4C10-0D87-024D-BC68-75C4567AB628}"/>
              </a:ext>
            </a:extLst>
          </p:cNvPr>
          <p:cNvCxnSpPr>
            <a:cxnSpLocks/>
          </p:cNvCxnSpPr>
          <p:nvPr/>
        </p:nvCxnSpPr>
        <p:spPr>
          <a:xfrm flipH="1">
            <a:off x="406400" y="997825"/>
            <a:ext cx="11414204" cy="0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52B9D29-0660-BF46-A466-144CF40A3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249228"/>
              </p:ext>
            </p:extLst>
          </p:nvPr>
        </p:nvGraphicFramePr>
        <p:xfrm>
          <a:off x="1004341" y="1986844"/>
          <a:ext cx="11137691" cy="712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D16E63DC-68C9-B74D-B362-EC4C856D05D7}"/>
              </a:ext>
            </a:extLst>
          </p:cNvPr>
          <p:cNvSpPr txBox="1"/>
          <p:nvPr/>
        </p:nvSpPr>
        <p:spPr>
          <a:xfrm>
            <a:off x="7582756" y="1437971"/>
            <a:ext cx="3117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 principal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objetivo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desse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grupo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é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realizar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pesquisas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mercado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para que a criptoeconomia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tenha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números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fidedignos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para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apresentar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sociedade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DB3954A-E04D-D74A-8C77-C193F4E196E6}"/>
              </a:ext>
            </a:extLst>
          </p:cNvPr>
          <p:cNvSpPr txBox="1"/>
          <p:nvPr/>
        </p:nvSpPr>
        <p:spPr>
          <a:xfrm>
            <a:off x="10452687" y="3855270"/>
            <a:ext cx="2423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2"/>
                </a:solidFill>
                <a:latin typeface="Avenir"/>
              </a:rPr>
              <a:t>Com intuito de beneficiar mais de 1 milhão de clientes deste segmento, o grupo de trabalho tem o objetivo de analisar regras para garantir um elevado padrão de exigência para o mercado e principais players. </a:t>
            </a: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0DAA02-C6C2-1248-8415-6CB0944EA6C1}"/>
              </a:ext>
            </a:extLst>
          </p:cNvPr>
          <p:cNvSpPr txBox="1"/>
          <p:nvPr/>
        </p:nvSpPr>
        <p:spPr>
          <a:xfrm>
            <a:off x="9374549" y="7513582"/>
            <a:ext cx="30213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grupo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tem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como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objetivo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desenvolver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aplicar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uma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metodologia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cálculo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que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resulte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no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preço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referência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uma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unidade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bitcoin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em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reais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longo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do tempo.</a:t>
            </a: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3989AC-446A-E64C-9DA1-D59B77266465}"/>
              </a:ext>
            </a:extLst>
          </p:cNvPr>
          <p:cNvSpPr txBox="1"/>
          <p:nvPr/>
        </p:nvSpPr>
        <p:spPr>
          <a:xfrm>
            <a:off x="1049525" y="7298138"/>
            <a:ext cx="2759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grupo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tem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como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objetivo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diálogo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com 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órgãos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governamentais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 com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intuito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fornecer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subsídios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proporcionar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piso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jurídico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adequado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segmento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criptoativos.</a:t>
            </a:r>
          </a:p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2FA968-D0FA-4841-BEAA-328B04F38C4A}"/>
              </a:ext>
            </a:extLst>
          </p:cNvPr>
          <p:cNvSpPr txBox="1"/>
          <p:nvPr/>
        </p:nvSpPr>
        <p:spPr>
          <a:xfrm>
            <a:off x="1065180" y="2474896"/>
            <a:ext cx="2775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O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grupo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tem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como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meta 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possibilidade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constituição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uma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Instituição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Pagamento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(IP)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própria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bem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como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a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distribuição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pagamento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com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acesso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direto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ao</a:t>
            </a:r>
            <a:r>
              <a:rPr lang="en-US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 SPB (BACEN).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710D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body" idx="1"/>
          </p:nvPr>
        </p:nvSpPr>
        <p:spPr>
          <a:xfrm>
            <a:off x="5892800" y="3046335"/>
            <a:ext cx="6705600" cy="75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venir"/>
              <a:buNone/>
            </a:pPr>
            <a:r>
              <a:rPr lang="pt-BR" sz="5200" dirty="0">
                <a:latin typeface="Avenir Roman" panose="02000503020000020003" pitchFamily="2" charset="0"/>
              </a:rPr>
              <a:t>JURISDIÇÕES QUE JÁ REGULARAM CRIPTOATIVOS</a:t>
            </a:r>
            <a:endParaRPr sz="5200" b="0" i="0" u="none" strike="noStrike" cap="none" dirty="0">
              <a:solidFill>
                <a:srgbClr val="FFFFFF"/>
              </a:solidFill>
              <a:latin typeface="Avenir Roman" panose="02000503020000020003" pitchFamily="2" charset="0"/>
              <a:ea typeface="MS Gothic" panose="020B0609070205080204" pitchFamily="49" charset="-128"/>
              <a:sym typeface="Arial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E46B939-355A-7D4C-9F89-AEBC83F2234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1523" r="21523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/>
        </p:nvSpPr>
        <p:spPr>
          <a:xfrm>
            <a:off x="447012" y="161631"/>
            <a:ext cx="38628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2"/>
                </a:solidFill>
                <a:latin typeface="Avenir Roman" panose="02000503020000020003" pitchFamily="2" charset="0"/>
              </a:rPr>
              <a:t>JAPÃO</a:t>
            </a:r>
            <a:endParaRPr sz="4800" b="1"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306202" y="2046937"/>
            <a:ext cx="6910998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marR="207010" indent="-342900" algn="just">
              <a:spcBef>
                <a:spcPts val="2985"/>
              </a:spcBef>
              <a:buClr>
                <a:srgbClr val="FF7B00"/>
              </a:buClr>
              <a:buFont typeface="Lucida Grande" panose="020B0600040502020204" pitchFamily="34" charset="0"/>
              <a:buChar char="►"/>
              <a:tabLst>
                <a:tab pos="378460" algn="l"/>
              </a:tabLst>
            </a:pPr>
            <a:r>
              <a:rPr lang="pt-BR" sz="2800" spc="-23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Usado </a:t>
            </a:r>
            <a:r>
              <a:rPr lang="pt-BR" sz="2800" spc="-3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para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executar </a:t>
            </a:r>
            <a:r>
              <a:rPr lang="pt-BR" sz="2800" spc="-254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obrigações </a:t>
            </a:r>
            <a:r>
              <a:rPr lang="pt-BR" sz="2800" spc="-38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em </a:t>
            </a:r>
            <a:r>
              <a:rPr lang="pt-BR" sz="2800" spc="-29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compensação </a:t>
            </a:r>
            <a:r>
              <a:rPr lang="pt-BR" sz="2800" spc="-20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por </a:t>
            </a:r>
            <a:r>
              <a:rPr lang="pt-BR" sz="2800" spc="-29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compra 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8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empréstimo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 bens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3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serviços </a:t>
            </a:r>
            <a:r>
              <a:rPr lang="pt-BR" sz="2800" spc="-24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contra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pessoas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não 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especiﬁcadas;</a:t>
            </a:r>
            <a:endParaRPr lang="pt-BR" sz="2800" dirty="0">
              <a:latin typeface="Avenir Roman" panose="02000503020000020003" pitchFamily="2" charset="0"/>
              <a:cs typeface="DejaVu Sans"/>
            </a:endParaRPr>
          </a:p>
          <a:p>
            <a:pPr algn="just">
              <a:spcBef>
                <a:spcPts val="40"/>
              </a:spcBef>
              <a:buClr>
                <a:srgbClr val="2B3B4B"/>
              </a:buClr>
              <a:buFont typeface="DejaVu Sans"/>
              <a:buAutoNum type="romanLcParenBoth"/>
            </a:pPr>
            <a:endParaRPr lang="pt-BR" sz="3200" dirty="0">
              <a:latin typeface="Avenir Roman" panose="02000503020000020003" pitchFamily="2" charset="0"/>
              <a:cs typeface="Times New Roman"/>
            </a:endParaRPr>
          </a:p>
          <a:p>
            <a:pPr marL="365760" marR="5080" indent="-342900" algn="just">
              <a:buClr>
                <a:srgbClr val="FF7B00"/>
              </a:buClr>
              <a:buFont typeface="Lucida Grande" panose="020B0600040502020204" pitchFamily="34" charset="0"/>
              <a:buChar char="►"/>
              <a:tabLst>
                <a:tab pos="454025" algn="l"/>
              </a:tabLst>
            </a:pPr>
            <a:r>
              <a:rPr lang="pt-BR" sz="2800" spc="-25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Comprado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4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vendido </a:t>
            </a:r>
            <a:r>
              <a:rPr lang="pt-BR" sz="2800" spc="-38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a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pessoas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não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especiﬁcadas e é  </a:t>
            </a:r>
            <a:r>
              <a:rPr lang="pt-BR" sz="2800" spc="-23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transferível </a:t>
            </a:r>
            <a:r>
              <a:rPr lang="pt-BR" sz="2800" spc="-20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por </a:t>
            </a:r>
            <a:r>
              <a:rPr lang="pt-BR" sz="2800" spc="-3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um </a:t>
            </a:r>
            <a:r>
              <a:rPr lang="pt-BR" sz="2800" spc="-29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sistema </a:t>
            </a:r>
            <a:r>
              <a:rPr lang="pt-BR" sz="2800" spc="-22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eletrônico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processamento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 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dados,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desde </a:t>
            </a:r>
            <a:r>
              <a:rPr lang="pt-BR" sz="2800" spc="-26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que </a:t>
            </a:r>
            <a:r>
              <a:rPr lang="pt-BR" sz="2800" spc="-25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este </a:t>
            </a:r>
            <a:r>
              <a:rPr lang="pt-BR" sz="2800" spc="-24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valor </a:t>
            </a:r>
            <a:r>
              <a:rPr lang="pt-BR" sz="2800" spc="-28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seja </a:t>
            </a:r>
            <a:r>
              <a:rPr lang="pt-BR" sz="2800" spc="-25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limitado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àqueles </a:t>
            </a:r>
            <a:r>
              <a:rPr lang="pt-BR" sz="2800" spc="-29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gravados </a:t>
            </a:r>
            <a:r>
              <a:rPr lang="pt-BR" sz="2800" spc="-38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em 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aparelho </a:t>
            </a:r>
            <a:r>
              <a:rPr lang="pt-BR" sz="2800" spc="-22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eletrônico, </a:t>
            </a:r>
            <a:r>
              <a:rPr lang="pt-BR" sz="2800" spc="-229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etc. </a:t>
            </a:r>
            <a:r>
              <a:rPr lang="pt-BR" sz="2800" spc="-38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em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forma </a:t>
            </a:r>
            <a:r>
              <a:rPr lang="pt-BR" sz="2800" spc="-24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eletrônica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não </a:t>
            </a:r>
            <a:r>
              <a:rPr lang="pt-BR" sz="2800" spc="-24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inclua </a:t>
            </a:r>
            <a:r>
              <a:rPr lang="pt-BR" sz="2800" spc="-31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moedas 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japonesa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estrangeira,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4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ativos </a:t>
            </a:r>
            <a:r>
              <a:rPr lang="pt-BR" sz="2800" spc="-27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denominados </a:t>
            </a:r>
            <a:r>
              <a:rPr lang="pt-BR" sz="2800" spc="-38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em </a:t>
            </a:r>
            <a:r>
              <a:rPr lang="pt-BR" sz="2800" spc="-25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tais </a:t>
            </a:r>
            <a:r>
              <a:rPr lang="pt-BR" sz="2800" spc="-3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moedas,  </a:t>
            </a:r>
            <a:r>
              <a:rPr lang="pt-BR" sz="2800" spc="-2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ou </a:t>
            </a:r>
            <a:r>
              <a:rPr lang="pt-BR" sz="2800" spc="-24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valor </a:t>
            </a:r>
            <a:r>
              <a:rPr lang="pt-BR" sz="2800" spc="-26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que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é </a:t>
            </a:r>
            <a:r>
              <a:rPr lang="pt-BR" sz="2800" spc="-30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mutuamente </a:t>
            </a:r>
            <a:r>
              <a:rPr lang="pt-BR" sz="2800" spc="-28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permutável </a:t>
            </a:r>
            <a:r>
              <a:rPr lang="pt-BR" sz="2800" spc="-31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com </a:t>
            </a:r>
            <a:r>
              <a:rPr lang="pt-BR" sz="2800" spc="-1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o </a:t>
            </a:r>
            <a:r>
              <a:rPr lang="pt-BR" sz="2800" spc="-24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valor </a:t>
            </a:r>
            <a:r>
              <a:rPr lang="pt-BR" sz="2800" spc="-22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descrito </a:t>
            </a:r>
            <a:r>
              <a:rPr lang="pt-BR" sz="2800" spc="-229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nos  itens </a:t>
            </a:r>
            <a:r>
              <a:rPr lang="pt-BR" sz="2800" spc="-33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acima </a:t>
            </a:r>
            <a:r>
              <a:rPr lang="pt-BR" sz="2800" spc="-25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entre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pessoas </a:t>
            </a:r>
            <a:r>
              <a:rPr lang="pt-BR" sz="2800" spc="-26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não</a:t>
            </a:r>
            <a:r>
              <a:rPr lang="pt-BR" sz="2800" spc="-30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 </a:t>
            </a:r>
            <a:r>
              <a:rPr lang="pt-BR" sz="2800" spc="-275" dirty="0">
                <a:solidFill>
                  <a:srgbClr val="2B3B4B"/>
                </a:solidFill>
                <a:latin typeface="Avenir Roman" panose="02000503020000020003" pitchFamily="2" charset="0"/>
                <a:cs typeface="DejaVu Sans"/>
              </a:rPr>
              <a:t>especiﬁcadas.</a:t>
            </a:r>
            <a:endParaRPr lang="pt-BR" sz="2800" dirty="0">
              <a:latin typeface="Avenir Roman" panose="02000503020000020003" pitchFamily="2" charset="0"/>
              <a:cs typeface="DejaVu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306202" y="1063180"/>
            <a:ext cx="6379413" cy="72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/>
                </a:solidFill>
                <a:latin typeface="Avenir Roman" panose="02000503020000020003" pitchFamily="2" charset="0"/>
              </a:rPr>
              <a:t>Definição</a:t>
            </a:r>
            <a:r>
              <a:rPr lang="en-US" sz="3200" b="1" dirty="0">
                <a:solidFill>
                  <a:schemeClr val="bg2"/>
                </a:solidFill>
                <a:latin typeface="Avenir Roman" panose="02000503020000020003" pitchFamily="2" charset="0"/>
              </a:rPr>
              <a:t> de criptoativos:</a:t>
            </a:r>
            <a:endParaRPr sz="3200" b="1"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>
            <a:off x="306202" y="989345"/>
            <a:ext cx="7113929" cy="0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0EA172CF-6929-9746-B342-0F4A4914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31" y="0"/>
            <a:ext cx="5584669" cy="9753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58F5E39-82FA-FA4D-9AF2-8BA1A6530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3" name="Google Shape;276;p38">
            <a:extLst>
              <a:ext uri="{FF2B5EF4-FFF2-40B4-BE49-F238E27FC236}">
                <a16:creationId xmlns:a16="http://schemas.microsoft.com/office/drawing/2014/main" id="{1F9B5569-C126-074A-A9A6-C480F298F0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501" y="161631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296F6AD-BD01-124B-B5F5-3B0063D14D48}"/>
              </a:ext>
            </a:extLst>
          </p:cNvPr>
          <p:cNvSpPr/>
          <p:nvPr/>
        </p:nvSpPr>
        <p:spPr>
          <a:xfrm>
            <a:off x="737766" y="4725792"/>
            <a:ext cx="6978921" cy="4645475"/>
          </a:xfrm>
          <a:prstGeom prst="rect">
            <a:avLst/>
          </a:prstGeom>
          <a:solidFill>
            <a:srgbClr val="F8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CB5FFD-D8E6-A549-9E04-4123479D5488}"/>
              </a:ext>
            </a:extLst>
          </p:cNvPr>
          <p:cNvSpPr txBox="1"/>
          <p:nvPr/>
        </p:nvSpPr>
        <p:spPr>
          <a:xfrm>
            <a:off x="872627" y="4930677"/>
            <a:ext cx="67123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AutoNum type="romanLcParenBoth"/>
            </a:pPr>
            <a:r>
              <a:rPr lang="pt-BR" sz="2000" dirty="0"/>
              <a:t>O </a:t>
            </a:r>
            <a:r>
              <a:rPr lang="pt-BR" sz="2000" dirty="0" err="1"/>
              <a:t>Payment</a:t>
            </a:r>
            <a:r>
              <a:rPr lang="pt-BR" sz="2000" dirty="0"/>
              <a:t> Services </a:t>
            </a:r>
            <a:r>
              <a:rPr lang="pt-BR" sz="2000" dirty="0" err="1"/>
              <a:t>Act</a:t>
            </a:r>
            <a:r>
              <a:rPr lang="pt-BR" sz="2000" dirty="0"/>
              <a:t> distingue entre dois tipos de moedas virtuais. A primeira categoria de moedas virtuais é definida principalmente como: um meio de pagamento, ou seja, para um número indeterminado de pessoas para compra de bens, arrendamento de bens ou como remuneração por serviços prestados, registrados eletronicamente, e não denominados em moeda fiduciária. </a:t>
            </a:r>
          </a:p>
          <a:p>
            <a:pPr marL="400050" indent="-400050" algn="just">
              <a:buAutoNum type="romanLcParenBoth"/>
            </a:pPr>
            <a:endParaRPr lang="pt-BR" sz="2000" dirty="0"/>
          </a:p>
          <a:p>
            <a:pPr marL="400050" indent="-400050" algn="just">
              <a:buAutoNum type="romanLcParenBoth"/>
            </a:pPr>
            <a:r>
              <a:rPr lang="pt-BR" sz="2000" dirty="0"/>
              <a:t>A segunda categoria consiste naqueles criptoativos que podem ser mutuamente trocados com a primeira categoria com pessoas não especificadas e podem ser transferidos por meio de sistemas de processamento de dados eletrônicos.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D657BB2-B03B-9148-B43B-C43994A8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7" name="Google Shape;276;p38">
            <a:extLst>
              <a:ext uri="{FF2B5EF4-FFF2-40B4-BE49-F238E27FC236}">
                <a16:creationId xmlns:a16="http://schemas.microsoft.com/office/drawing/2014/main" id="{C0FF8CC0-DE97-4C46-9365-9BB05B9110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252007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715149-644A-8547-A4DD-523FDD220E21}"/>
              </a:ext>
            </a:extLst>
          </p:cNvPr>
          <p:cNvSpPr/>
          <p:nvPr/>
        </p:nvSpPr>
        <p:spPr>
          <a:xfrm>
            <a:off x="593911" y="1648917"/>
            <a:ext cx="6805534" cy="5486400"/>
          </a:xfrm>
          <a:prstGeom prst="rect">
            <a:avLst/>
          </a:prstGeom>
          <a:solidFill>
            <a:srgbClr val="F8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F1822E-40BC-814A-B5FD-1C93FBA408F3}"/>
              </a:ext>
            </a:extLst>
          </p:cNvPr>
          <p:cNvSpPr txBox="1"/>
          <p:nvPr/>
        </p:nvSpPr>
        <p:spPr>
          <a:xfrm>
            <a:off x="704539" y="1639728"/>
            <a:ext cx="669490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dirty="0"/>
            </a:br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Previsões legislativas relevantes:</a:t>
            </a:r>
            <a:endParaRPr lang="pt-BR" sz="3600" b="1" dirty="0"/>
          </a:p>
          <a:p>
            <a:pPr algn="just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Nos termos do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Payment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Services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os serviços de troca de moeda virtual são categorizados em compra e venda de moedas virtuais ou troca por outras moedas virtuais; qualquer intermediário, corretora ou agência para os propósitos acima; gerenciamento do dinheiro do usuário ou moedas virtuais em relação às duas atividades anteriores (Exchanges e serviços de custódia).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 necessária uma autorização para proceder com o câmbio virtual dos ativos.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maiores Exchanges se juntaram e estabeleceram uma autorregulação para o setor. 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0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body" idx="4294967295"/>
          </p:nvPr>
        </p:nvSpPr>
        <p:spPr>
          <a:xfrm>
            <a:off x="6517409" y="2181715"/>
            <a:ext cx="2616608" cy="10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5200"/>
              <a:buFont typeface="Avenir"/>
              <a:buNone/>
            </a:pPr>
            <a:r>
              <a:rPr lang="en-US" sz="5200" b="0" i="0" u="none" strike="noStrike" cap="none" dirty="0">
                <a:solidFill>
                  <a:srgbClr val="38A3D5"/>
                </a:solidFill>
                <a:latin typeface="Avenir Roman" panose="02000503020000020003" pitchFamily="2" charset="0"/>
                <a:ea typeface="Arial"/>
                <a:cs typeface="Arial"/>
                <a:sym typeface="Arial"/>
              </a:rPr>
              <a:t>INDEX</a:t>
            </a:r>
            <a:endParaRPr sz="5200" b="0" i="0" u="none" strike="noStrike" cap="none" dirty="0">
              <a:solidFill>
                <a:srgbClr val="38A3D5"/>
              </a:solidFill>
              <a:latin typeface="Avenir Roman" panose="02000503020000020003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86775" y="45784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8;p14">
            <a:extLst>
              <a:ext uri="{FF2B5EF4-FFF2-40B4-BE49-F238E27FC236}">
                <a16:creationId xmlns:a16="http://schemas.microsoft.com/office/drawing/2014/main" id="{B2B999C2-1F49-9744-8D7A-7D9C079A8127}"/>
              </a:ext>
            </a:extLst>
          </p:cNvPr>
          <p:cNvSpPr/>
          <p:nvPr/>
        </p:nvSpPr>
        <p:spPr>
          <a:xfrm>
            <a:off x="6517409" y="42198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Google Shape;104;p14">
            <a:extLst>
              <a:ext uri="{FF2B5EF4-FFF2-40B4-BE49-F238E27FC236}">
                <a16:creationId xmlns:a16="http://schemas.microsoft.com/office/drawing/2014/main" id="{B17EB223-F644-4542-9C6B-FF353F65F97C}"/>
              </a:ext>
            </a:extLst>
          </p:cNvPr>
          <p:cNvSpPr txBox="1"/>
          <p:nvPr/>
        </p:nvSpPr>
        <p:spPr>
          <a:xfrm>
            <a:off x="7268432" y="42199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O que é a ABCRIPTO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Google Shape;105;p14">
            <a:extLst>
              <a:ext uri="{FF2B5EF4-FFF2-40B4-BE49-F238E27FC236}">
                <a16:creationId xmlns:a16="http://schemas.microsoft.com/office/drawing/2014/main" id="{DC09A14A-E4D4-EC4E-9765-3425B457E756}"/>
              </a:ext>
            </a:extLst>
          </p:cNvPr>
          <p:cNvSpPr txBox="1"/>
          <p:nvPr/>
        </p:nvSpPr>
        <p:spPr>
          <a:xfrm>
            <a:off x="7268432" y="47533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Associados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8" name="Google Shape;106;p14">
            <a:extLst>
              <a:ext uri="{FF2B5EF4-FFF2-40B4-BE49-F238E27FC236}">
                <a16:creationId xmlns:a16="http://schemas.microsoft.com/office/drawing/2014/main" id="{ED4B26AC-CA6A-D340-B314-0C399E98D221}"/>
              </a:ext>
            </a:extLst>
          </p:cNvPr>
          <p:cNvSpPr txBox="1"/>
          <p:nvPr/>
        </p:nvSpPr>
        <p:spPr>
          <a:xfrm>
            <a:off x="7268432" y="52867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Grupos de Trabalho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Google Shape;107;p14">
            <a:extLst>
              <a:ext uri="{FF2B5EF4-FFF2-40B4-BE49-F238E27FC236}">
                <a16:creationId xmlns:a16="http://schemas.microsoft.com/office/drawing/2014/main" id="{E840883B-D41C-FD4B-BE88-A788D931EF9C}"/>
              </a:ext>
            </a:extLst>
          </p:cNvPr>
          <p:cNvSpPr txBox="1"/>
          <p:nvPr/>
        </p:nvSpPr>
        <p:spPr>
          <a:xfrm>
            <a:off x="7268432" y="58201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Direito comparado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10" name="Google Shape;108;p14">
            <a:extLst>
              <a:ext uri="{FF2B5EF4-FFF2-40B4-BE49-F238E27FC236}">
                <a16:creationId xmlns:a16="http://schemas.microsoft.com/office/drawing/2014/main" id="{2A026774-3ED1-F944-B753-8A263FE83F1F}"/>
              </a:ext>
            </a:extLst>
          </p:cNvPr>
          <p:cNvSpPr txBox="1"/>
          <p:nvPr/>
        </p:nvSpPr>
        <p:spPr>
          <a:xfrm>
            <a:off x="7268432" y="63535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Boas práticas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11" name="Google Shape;109;p14">
            <a:extLst>
              <a:ext uri="{FF2B5EF4-FFF2-40B4-BE49-F238E27FC236}">
                <a16:creationId xmlns:a16="http://schemas.microsoft.com/office/drawing/2014/main" id="{D318C02D-96C8-5842-B6E2-49996D94176B}"/>
              </a:ext>
            </a:extLst>
          </p:cNvPr>
          <p:cNvSpPr txBox="1"/>
          <p:nvPr/>
        </p:nvSpPr>
        <p:spPr>
          <a:xfrm>
            <a:off x="7268432" y="68869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Precisamos de vocês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12" name="Google Shape;110;p14">
            <a:extLst>
              <a:ext uri="{FF2B5EF4-FFF2-40B4-BE49-F238E27FC236}">
                <a16:creationId xmlns:a16="http://schemas.microsoft.com/office/drawing/2014/main" id="{30DE61A9-DF81-5B4C-A7A5-434666EB5FC0}"/>
              </a:ext>
            </a:extLst>
          </p:cNvPr>
          <p:cNvSpPr txBox="1"/>
          <p:nvPr/>
        </p:nvSpPr>
        <p:spPr>
          <a:xfrm>
            <a:off x="7268432" y="7420376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Perguntas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13" name="Google Shape;111;p14">
            <a:extLst>
              <a:ext uri="{FF2B5EF4-FFF2-40B4-BE49-F238E27FC236}">
                <a16:creationId xmlns:a16="http://schemas.microsoft.com/office/drawing/2014/main" id="{35076E6A-1AC7-5342-8171-AC598294381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42732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4" name="Google Shape;112;p14">
            <a:extLst>
              <a:ext uri="{FF2B5EF4-FFF2-40B4-BE49-F238E27FC236}">
                <a16:creationId xmlns:a16="http://schemas.microsoft.com/office/drawing/2014/main" id="{FA48EED2-13A6-7A44-ACFA-392236F09A43}"/>
              </a:ext>
            </a:extLst>
          </p:cNvPr>
          <p:cNvSpPr/>
          <p:nvPr/>
        </p:nvSpPr>
        <p:spPr>
          <a:xfrm>
            <a:off x="6517409" y="47532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15" name="Google Shape;113;p14">
            <a:extLst>
              <a:ext uri="{FF2B5EF4-FFF2-40B4-BE49-F238E27FC236}">
                <a16:creationId xmlns:a16="http://schemas.microsoft.com/office/drawing/2014/main" id="{1273D077-0825-1048-BC6A-8F551E8203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48066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6" name="Google Shape;114;p14">
            <a:extLst>
              <a:ext uri="{FF2B5EF4-FFF2-40B4-BE49-F238E27FC236}">
                <a16:creationId xmlns:a16="http://schemas.microsoft.com/office/drawing/2014/main" id="{275E4B61-3198-9E45-8FB8-718C79227903}"/>
              </a:ext>
            </a:extLst>
          </p:cNvPr>
          <p:cNvSpPr/>
          <p:nvPr/>
        </p:nvSpPr>
        <p:spPr>
          <a:xfrm>
            <a:off x="6517409" y="52866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17" name="Google Shape;115;p14">
            <a:extLst>
              <a:ext uri="{FF2B5EF4-FFF2-40B4-BE49-F238E27FC236}">
                <a16:creationId xmlns:a16="http://schemas.microsoft.com/office/drawing/2014/main" id="{6C1F2638-F0B7-5F48-91C4-37A0E9CB96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53400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8" name="Google Shape;116;p14">
            <a:extLst>
              <a:ext uri="{FF2B5EF4-FFF2-40B4-BE49-F238E27FC236}">
                <a16:creationId xmlns:a16="http://schemas.microsoft.com/office/drawing/2014/main" id="{C064BA54-0B10-4F4E-A32F-C9C16B9CAFDC}"/>
              </a:ext>
            </a:extLst>
          </p:cNvPr>
          <p:cNvSpPr/>
          <p:nvPr/>
        </p:nvSpPr>
        <p:spPr>
          <a:xfrm>
            <a:off x="6517409" y="58200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19" name="Google Shape;117;p14">
            <a:extLst>
              <a:ext uri="{FF2B5EF4-FFF2-40B4-BE49-F238E27FC236}">
                <a16:creationId xmlns:a16="http://schemas.microsoft.com/office/drawing/2014/main" id="{DB3E8CAC-AA45-7B48-BA07-9982C87A18E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58734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0" name="Google Shape;118;p14">
            <a:extLst>
              <a:ext uri="{FF2B5EF4-FFF2-40B4-BE49-F238E27FC236}">
                <a16:creationId xmlns:a16="http://schemas.microsoft.com/office/drawing/2014/main" id="{765F867F-8DAC-6C4F-9648-09A940C84D81}"/>
              </a:ext>
            </a:extLst>
          </p:cNvPr>
          <p:cNvSpPr/>
          <p:nvPr/>
        </p:nvSpPr>
        <p:spPr>
          <a:xfrm>
            <a:off x="6517409" y="63534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21" name="Google Shape;119;p14">
            <a:extLst>
              <a:ext uri="{FF2B5EF4-FFF2-40B4-BE49-F238E27FC236}">
                <a16:creationId xmlns:a16="http://schemas.microsoft.com/office/drawing/2014/main" id="{F28B9C67-82A4-5341-9DFB-9E8CCF2743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64068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2" name="Google Shape;120;p14">
            <a:extLst>
              <a:ext uri="{FF2B5EF4-FFF2-40B4-BE49-F238E27FC236}">
                <a16:creationId xmlns:a16="http://schemas.microsoft.com/office/drawing/2014/main" id="{54386CB8-1553-DA4A-A68D-841A4BC7FDB2}"/>
              </a:ext>
            </a:extLst>
          </p:cNvPr>
          <p:cNvSpPr/>
          <p:nvPr/>
        </p:nvSpPr>
        <p:spPr>
          <a:xfrm>
            <a:off x="6517409" y="68868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23" name="Google Shape;121;p14">
            <a:extLst>
              <a:ext uri="{FF2B5EF4-FFF2-40B4-BE49-F238E27FC236}">
                <a16:creationId xmlns:a16="http://schemas.microsoft.com/office/drawing/2014/main" id="{7992131E-77BE-8F45-BAFF-86648BFBCA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69402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4" name="Google Shape;122;p14">
            <a:extLst>
              <a:ext uri="{FF2B5EF4-FFF2-40B4-BE49-F238E27FC236}">
                <a16:creationId xmlns:a16="http://schemas.microsoft.com/office/drawing/2014/main" id="{BE1BAD34-8E2B-9746-B145-D4F4626C1A7E}"/>
              </a:ext>
            </a:extLst>
          </p:cNvPr>
          <p:cNvSpPr/>
          <p:nvPr/>
        </p:nvSpPr>
        <p:spPr>
          <a:xfrm>
            <a:off x="6517409" y="7420226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25" name="Google Shape;123;p14">
            <a:extLst>
              <a:ext uri="{FF2B5EF4-FFF2-40B4-BE49-F238E27FC236}">
                <a16:creationId xmlns:a16="http://schemas.microsoft.com/office/drawing/2014/main" id="{E11DD398-3E7F-8044-9FB2-3076AD00FA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4" y="7473611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cxnSp>
        <p:nvCxnSpPr>
          <p:cNvPr id="26" name="Google Shape;99;p14">
            <a:extLst>
              <a:ext uri="{FF2B5EF4-FFF2-40B4-BE49-F238E27FC236}">
                <a16:creationId xmlns:a16="http://schemas.microsoft.com/office/drawing/2014/main" id="{FB3B9E57-80E2-4649-8D53-A124A08F5355}"/>
              </a:ext>
            </a:extLst>
          </p:cNvPr>
          <p:cNvCxnSpPr/>
          <p:nvPr/>
        </p:nvCxnSpPr>
        <p:spPr>
          <a:xfrm rot="10800000">
            <a:off x="6071016" y="3214404"/>
            <a:ext cx="7100100" cy="0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Imagem 26">
            <a:extLst>
              <a:ext uri="{FF2B5EF4-FFF2-40B4-BE49-F238E27FC236}">
                <a16:creationId xmlns:a16="http://schemas.microsoft.com/office/drawing/2014/main" id="{04CD9AF7-72A7-C84D-81B3-956A32F44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6071016" cy="9753601"/>
          </a:xfrm>
          <a:prstGeom prst="rect">
            <a:avLst/>
          </a:prstGeom>
        </p:spPr>
      </p:pic>
      <p:sp>
        <p:nvSpPr>
          <p:cNvPr id="28" name="Google Shape;98;p14">
            <a:extLst>
              <a:ext uri="{FF2B5EF4-FFF2-40B4-BE49-F238E27FC236}">
                <a16:creationId xmlns:a16="http://schemas.microsoft.com/office/drawing/2014/main" id="{7DFB6E04-CC08-314C-A08F-3638E1820E22}"/>
              </a:ext>
            </a:extLst>
          </p:cNvPr>
          <p:cNvSpPr/>
          <p:nvPr/>
        </p:nvSpPr>
        <p:spPr>
          <a:xfrm>
            <a:off x="6517409" y="3716667"/>
            <a:ext cx="691500" cy="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sp>
        <p:nvSpPr>
          <p:cNvPr id="29" name="Google Shape;104;p14">
            <a:extLst>
              <a:ext uri="{FF2B5EF4-FFF2-40B4-BE49-F238E27FC236}">
                <a16:creationId xmlns:a16="http://schemas.microsoft.com/office/drawing/2014/main" id="{3DAB68DA-2753-9A49-ADE9-3E2FA66759A2}"/>
              </a:ext>
            </a:extLst>
          </p:cNvPr>
          <p:cNvSpPr txBox="1"/>
          <p:nvPr/>
        </p:nvSpPr>
        <p:spPr>
          <a:xfrm>
            <a:off x="7268432" y="3716667"/>
            <a:ext cx="3042000" cy="442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2"/>
                </a:solidFill>
                <a:latin typeface="Avenir Roman" panose="02000503020000020003" pitchFamily="2" charset="0"/>
                <a:sym typeface="Montserrat"/>
              </a:rPr>
              <a:t>Bitcoin e Blockchain </a:t>
            </a:r>
            <a:endParaRPr dirty="0">
              <a:solidFill>
                <a:schemeClr val="bg2"/>
              </a:solidFill>
              <a:latin typeface="Avenir Roman" panose="02000503020000020003" pitchFamily="2" charset="0"/>
            </a:endParaRPr>
          </a:p>
        </p:txBody>
      </p:sp>
      <p:pic>
        <p:nvPicPr>
          <p:cNvPr id="30" name="Google Shape;111;p14">
            <a:extLst>
              <a:ext uri="{FF2B5EF4-FFF2-40B4-BE49-F238E27FC236}">
                <a16:creationId xmlns:a16="http://schemas.microsoft.com/office/drawing/2014/main" id="{79FFA03E-4EAE-134A-84A4-FE3275C37B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3255" y="3804970"/>
            <a:ext cx="432575" cy="319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58DE62-BC92-E340-B35A-D14454AD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4DD3E243-5FD3-964E-9072-18A1F1D8CC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25200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8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B2F65B-64CC-D54F-BA99-943EA351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Google Shape;276;p38">
            <a:extLst>
              <a:ext uri="{FF2B5EF4-FFF2-40B4-BE49-F238E27FC236}">
                <a16:creationId xmlns:a16="http://schemas.microsoft.com/office/drawing/2014/main" id="{9BDE3CD1-9A8B-0C4D-8881-EC97F17B8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0760" y="222026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518A6E0-D7BA-0244-B7B2-27BB06B75069}"/>
              </a:ext>
            </a:extLst>
          </p:cNvPr>
          <p:cNvSpPr/>
          <p:nvPr/>
        </p:nvSpPr>
        <p:spPr>
          <a:xfrm>
            <a:off x="5261548" y="3237875"/>
            <a:ext cx="6880485" cy="6235909"/>
          </a:xfrm>
          <a:prstGeom prst="rect">
            <a:avLst/>
          </a:prstGeom>
          <a:solidFill>
            <a:srgbClr val="F8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6BC6C3-A68B-914B-A759-1388FDEFCE9B}"/>
              </a:ext>
            </a:extLst>
          </p:cNvPr>
          <p:cNvSpPr txBox="1"/>
          <p:nvPr/>
        </p:nvSpPr>
        <p:spPr>
          <a:xfrm>
            <a:off x="5411449" y="3237875"/>
            <a:ext cx="628087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br>
              <a:rPr lang="pt-BR" dirty="0"/>
            </a:br>
            <a:r>
              <a:rPr lang="pt-BR" sz="2000" dirty="0"/>
              <a:t>A Lei e Regras de PLD define a moeda digital como: 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Uma representação digital de valor que: </a:t>
            </a:r>
          </a:p>
          <a:p>
            <a:pPr lvl="8" algn="just"/>
            <a:r>
              <a:rPr lang="pt-BR" sz="2000" dirty="0"/>
              <a:t>	(</a:t>
            </a:r>
            <a:r>
              <a:rPr lang="pt-BR" sz="2000" dirty="0" err="1"/>
              <a:t>i</a:t>
            </a:r>
            <a:r>
              <a:rPr lang="pt-BR" sz="2000" dirty="0"/>
              <a:t>) funciona como meio de troca, reserva de valor econômico ou unidade de conta;</a:t>
            </a:r>
          </a:p>
          <a:p>
            <a:pPr lvl="8" algn="just"/>
            <a:r>
              <a:rPr lang="pt-BR" sz="2000" dirty="0"/>
              <a:t>	(</a:t>
            </a:r>
            <a:r>
              <a:rPr lang="pt-BR" sz="2000" dirty="0" err="1"/>
              <a:t>ii</a:t>
            </a:r>
            <a:r>
              <a:rPr lang="pt-BR" sz="2000" dirty="0"/>
              <a:t>) não é emitido por ou sob a autoridade de um órgão governamental;</a:t>
            </a:r>
          </a:p>
          <a:p>
            <a:pPr lvl="8" algn="just"/>
            <a:r>
              <a:rPr lang="pt-BR" sz="2000" dirty="0"/>
              <a:t>	(</a:t>
            </a:r>
            <a:r>
              <a:rPr lang="pt-BR" sz="2000" dirty="0" err="1"/>
              <a:t>iii</a:t>
            </a:r>
            <a:r>
              <a:rPr lang="pt-BR" sz="2000" dirty="0"/>
              <a:t>) é intercambiável com dinheiro (inclusive através do crédito de uma conta) e pode ser usado como remuneração pelo fornecimento de bens ou serviços;</a:t>
            </a:r>
          </a:p>
          <a:p>
            <a:pPr lvl="8" algn="just"/>
            <a:r>
              <a:rPr lang="pt-BR" sz="2000" dirty="0"/>
              <a:t>	(</a:t>
            </a:r>
            <a:r>
              <a:rPr lang="pt-BR" sz="2000" dirty="0" err="1"/>
              <a:t>iv</a:t>
            </a:r>
            <a:r>
              <a:rPr lang="pt-BR" sz="2000" dirty="0"/>
              <a:t>) está geralmente disponível para os membros do público sem qualquer restrição ao seu uso como consideração; ou</a:t>
            </a:r>
          </a:p>
          <a:p>
            <a:pPr lvl="8" algn="just"/>
            <a:endParaRPr lang="pt-BR" sz="2000" dirty="0"/>
          </a:p>
          <a:p>
            <a:pPr marL="342900" lvl="8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Um meio de troca ou processo digital ou crédito declarado como moeda digital pelas Regras de PLD.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543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AB36F3-6388-B640-8819-CFFD7003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8BD4039F-A18F-E84A-BE99-9056ADD316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0760" y="222026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06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FE66A0-1A0F-B543-BA7A-05F139EE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B44FAEAC-82FC-C940-BA95-41E1252D2D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86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B116CD-8D3F-5541-A27E-8155AE89E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5BF51997-FFA1-0341-8B6C-ECD0D5ED57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15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D97D45-E1F1-0B4E-A111-4C47EDD8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EA5771B4-35DD-8945-AA6A-9FCA8F4DD2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301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B9F195-349B-E943-882D-599AEF45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DB6FE3C7-ABE0-A443-BD80-3D3ECD1BC6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112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3364D3-5825-8E43-B0F1-2B2F04B5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DDA7092A-E803-7448-A985-31A10C7735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819" y="252006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47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0256F6-CB0E-9849-9380-544CDB7B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00A69FF0-D172-5242-8DA6-ECC8A10C6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1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32331B-5333-2345-93AB-C12F780B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A0857502-9445-E24D-A246-7459C5D26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03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1961;p95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677" name="Google Shape;1962;p95"/>
          <p:cNvSpPr/>
          <p:nvPr/>
        </p:nvSpPr>
        <p:spPr>
          <a:xfrm flipH="1" flipV="1">
            <a:off x="6396693" y="3867354"/>
            <a:ext cx="7822080" cy="2"/>
          </a:xfrm>
          <a:prstGeom prst="line">
            <a:avLst/>
          </a:prstGeom>
          <a:ln w="28575">
            <a:solidFill>
              <a:srgbClr val="E25352"/>
            </a:solidFill>
          </a:ln>
        </p:spPr>
        <p:txBody>
          <a:bodyPr lIns="48766" tIns="48766" rIns="48766" bIns="48766"/>
          <a:lstStyle/>
          <a:p>
            <a:endParaRPr sz="1493"/>
          </a:p>
        </p:txBody>
      </p:sp>
      <p:sp>
        <p:nvSpPr>
          <p:cNvPr id="678" name="Google Shape;1963;p95"/>
          <p:cNvSpPr txBox="1"/>
          <p:nvPr/>
        </p:nvSpPr>
        <p:spPr>
          <a:xfrm>
            <a:off x="7579200" y="4028345"/>
            <a:ext cx="9051521" cy="1181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indent="13547">
              <a:defRPr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/>
              <a:t>Um pouco sobre</a:t>
            </a:r>
          </a:p>
          <a:p>
            <a:pPr indent="13547"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/>
              <a:t>BITCOIN e BLOCKCHAIN...</a:t>
            </a:r>
          </a:p>
        </p:txBody>
      </p:sp>
      <p:pic>
        <p:nvPicPr>
          <p:cNvPr id="681" name="Google Shape;1966;p95" descr="Google Shape;1966;p95"/>
          <p:cNvPicPr>
            <a:picLocks noChangeAspect="1"/>
          </p:cNvPicPr>
          <p:nvPr/>
        </p:nvPicPr>
        <p:blipFill>
          <a:blip r:embed="rId2">
            <a:extLst/>
          </a:blip>
          <a:srcRect l="5005" r="26804"/>
          <a:stretch>
            <a:fillRect/>
          </a:stretch>
        </p:blipFill>
        <p:spPr>
          <a:xfrm>
            <a:off x="-1" y="0"/>
            <a:ext cx="7472612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05541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B27532-F47C-3C4D-9DC1-964665F6B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11FD6711-9282-994D-9089-FD6D74DE61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01" y="311967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501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1BAE3F-698F-DE41-8FCE-4E15ED7D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Google Shape;276;p38">
            <a:extLst>
              <a:ext uri="{FF2B5EF4-FFF2-40B4-BE49-F238E27FC236}">
                <a16:creationId xmlns:a16="http://schemas.microsoft.com/office/drawing/2014/main" id="{510B3952-13A5-7246-BE23-954A6664A7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5849" y="252006"/>
            <a:ext cx="880821" cy="103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261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BC08C5-392F-D041-9CCD-0BD500C84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2" y="149901"/>
            <a:ext cx="12187003" cy="92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21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59E020-CB52-F746-AAC7-A6219ECD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50308" cy="9753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31459A-91AD-2944-8307-C625C533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08" y="2008682"/>
            <a:ext cx="5854492" cy="52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4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7579" y="34591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312099" y="234075"/>
            <a:ext cx="10390877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CONSIDERAÇÕES ANTES DE SE REGULAR CRIPTOATIVOS NO BRASIL</a:t>
            </a:r>
            <a:endParaRPr sz="2400" dirty="0">
              <a:solidFill>
                <a:schemeClr val="lt1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302600" y="1641251"/>
            <a:ext cx="122958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Reconhecer que o </a:t>
            </a:r>
            <a:r>
              <a:rPr lang="pt-PT" sz="2800" dirty="0" err="1">
                <a:solidFill>
                  <a:srgbClr val="999999"/>
                </a:solidFill>
                <a:latin typeface="Avenir"/>
              </a:rPr>
              <a:t>criptoativo</a:t>
            </a:r>
            <a:r>
              <a:rPr lang="pt-PT" sz="2800" dirty="0">
                <a:solidFill>
                  <a:srgbClr val="999999"/>
                </a:solidFill>
                <a:latin typeface="Avenir"/>
              </a:rPr>
              <a:t> não é um conceito homogêneo, mas um termo genérico para descrever uma matriz de tokens que exibem uma ampla gama de características e utilidades;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Criar uma tipologia baseada na natureza e na forma desses tokens;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Usar uma abordagem baseada em evidências para desenvolver uma compreensão diferenciada dos tipos de tokens e suas funções, infraestrutura subjacente e outros atributos-chave;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Identificar danos potenciais para os mercados financeiros, investidores e consumidores;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Engajar-se com partes interessadas relevantes para entender suas atividades e modelos de negócios;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PT" sz="2800" dirty="0">
                <a:solidFill>
                  <a:srgbClr val="999999"/>
                </a:solidFill>
                <a:latin typeface="Avenir"/>
              </a:rPr>
              <a:t>Considerar mandatos estatutários e marcos legais para estabelecer um perímetro regulatório claro.</a:t>
            </a:r>
            <a:endParaRPr sz="2800" dirty="0">
              <a:solidFill>
                <a:srgbClr val="999999"/>
              </a:solidFill>
              <a:latin typeface="Avenir"/>
              <a:sym typeface="Avenir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 flipV="1">
            <a:off x="306201" y="989344"/>
            <a:ext cx="11411378" cy="8481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8443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>
            <a:spLocks noGrp="1"/>
          </p:cNvSpPr>
          <p:nvPr>
            <p:ph type="body" idx="4294967295"/>
          </p:nvPr>
        </p:nvSpPr>
        <p:spPr>
          <a:xfrm>
            <a:off x="6299200" y="4497387"/>
            <a:ext cx="6705600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2BCDE"/>
              </a:buClr>
              <a:buSzPts val="4320"/>
              <a:buFont typeface="Arial"/>
              <a:buNone/>
            </a:pPr>
            <a:r>
              <a:rPr lang="pt-BR" sz="4320" b="1" dirty="0">
                <a:solidFill>
                  <a:schemeClr val="bg2"/>
                </a:solidFill>
              </a:rPr>
              <a:t>BOAS PRÁTICAS</a:t>
            </a:r>
            <a:endParaRPr sz="4320" b="1" dirty="0">
              <a:solidFill>
                <a:schemeClr val="bg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venir"/>
              <a:buNone/>
            </a:pPr>
            <a:endParaRPr sz="5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80B8EE-32CB-9543-97D3-C61E5D689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7" y="0"/>
            <a:ext cx="5486401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7579" y="34591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312100" y="234075"/>
            <a:ext cx="38628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BOAS PRÁTICAS</a:t>
            </a:r>
            <a:endParaRPr sz="2400" dirty="0">
              <a:solidFill>
                <a:schemeClr val="lt1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97669" y="1506517"/>
            <a:ext cx="122958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Manter separadamente os fundos dos seus clientes (contas segregadas);</a:t>
            </a:r>
          </a:p>
          <a:p>
            <a:pPr marL="9206" lvl="0" algn="just">
              <a:lnSpc>
                <a:spcPct val="115000"/>
              </a:lnSpc>
              <a:buClr>
                <a:srgbClr val="38A3D5"/>
              </a:buClr>
              <a:buSzPts val="2900"/>
            </a:pPr>
            <a:endParaRPr lang="pt-BR" sz="36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Fornecer aos usuários explicações detalhadas dos riscos de investimento;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endParaRPr lang="pt-BR" sz="36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Implementar mecanismos de “</a:t>
            </a:r>
            <a:r>
              <a:rPr lang="pt-BR" sz="3600" i="1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KYC</a:t>
            </a: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” exigindo documentação do cliente e comprovação da capacidade financeira do mesmo para transacionar criptoativos;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endParaRPr lang="pt-BR" sz="36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Estabelecer um sistema adequado contra lavagem de dinheiro;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endParaRPr lang="pt-BR" sz="28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 flipV="1">
            <a:off x="306201" y="989344"/>
            <a:ext cx="11411378" cy="8481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6125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7579" y="34591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312100" y="234075"/>
            <a:ext cx="38628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BOAS PRÁTICAS</a:t>
            </a:r>
            <a:endParaRPr sz="2400" dirty="0">
              <a:solidFill>
                <a:schemeClr val="lt1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97669" y="1506517"/>
            <a:ext cx="122958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Ter um sistema de proteção de ativos, como a dispersão de chaves privadas;</a:t>
            </a: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endParaRPr lang="pt-BR" sz="36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Aumentar a transparência ao divulgar os detalhes da transação para os clientes (extratos detalhados);</a:t>
            </a:r>
          </a:p>
          <a:p>
            <a:pPr marL="9206" lvl="0" algn="just">
              <a:lnSpc>
                <a:spcPct val="115000"/>
              </a:lnSpc>
              <a:buClr>
                <a:srgbClr val="38A3D5"/>
              </a:buClr>
              <a:buSzPts val="2900"/>
            </a:pPr>
            <a:endParaRPr lang="pt-BR" sz="36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35608" lvl="0" indent="-426402" algn="just">
              <a:lnSpc>
                <a:spcPct val="115000"/>
              </a:lnSpc>
              <a:buClr>
                <a:srgbClr val="38A3D5"/>
              </a:buClr>
              <a:buSzPts val="2900"/>
              <a:buFont typeface="Avenir"/>
              <a:buChar char="▸"/>
            </a:pP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Informe de rendimentos mensais com as transações de cada mês, com alerta para recolhimento do IRPF para as movimentações acima de </a:t>
            </a:r>
            <a:r>
              <a:rPr lang="pt-BR" sz="3600" dirty="0" err="1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R</a:t>
            </a:r>
            <a:r>
              <a:rPr lang="pt-BR" sz="360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$ 35.000,00 (trinta e cinco mil reais) em que foi auferido lucro sobre a compra do ativo.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 flipV="1">
            <a:off x="306201" y="989344"/>
            <a:ext cx="11411378" cy="8481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7474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>
            <a:spLocks noGrp="1"/>
          </p:cNvSpPr>
          <p:nvPr>
            <p:ph type="body" idx="1"/>
          </p:nvPr>
        </p:nvSpPr>
        <p:spPr>
          <a:xfrm>
            <a:off x="6850504" y="3045104"/>
            <a:ext cx="4841823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>
              <a:buSzPts val="5200"/>
            </a:pPr>
            <a:r>
              <a:rPr lang="en-US" sz="5200" i="1" dirty="0">
                <a:latin typeface="Avenir Roman" panose="02000503020000020003" pitchFamily="2" charset="0"/>
              </a:rPr>
              <a:t>“Não </a:t>
            </a:r>
            <a:r>
              <a:rPr lang="en-US" sz="5200" i="1" dirty="0" err="1">
                <a:latin typeface="Avenir Roman" panose="02000503020000020003" pitchFamily="2" charset="0"/>
              </a:rPr>
              <a:t>podemos</a:t>
            </a:r>
            <a:r>
              <a:rPr lang="en-US" sz="5200" i="1" dirty="0">
                <a:latin typeface="Avenir Roman" panose="02000503020000020003" pitchFamily="2" charset="0"/>
              </a:rPr>
              <a:t> </a:t>
            </a:r>
            <a:r>
              <a:rPr lang="en-US" sz="5200" i="1" dirty="0" err="1">
                <a:latin typeface="Avenir Roman" panose="02000503020000020003" pitchFamily="2" charset="0"/>
              </a:rPr>
              <a:t>punir</a:t>
            </a:r>
            <a:r>
              <a:rPr lang="en-US" sz="5200" i="1" dirty="0">
                <a:latin typeface="Avenir Roman" panose="02000503020000020003" pitchFamily="2" charset="0"/>
              </a:rPr>
              <a:t> o meio que é utilizado para </a:t>
            </a:r>
            <a:r>
              <a:rPr lang="en-US" sz="5200" i="1" dirty="0" err="1">
                <a:latin typeface="Avenir Roman" panose="02000503020000020003" pitchFamily="2" charset="0"/>
              </a:rPr>
              <a:t>perpetrar</a:t>
            </a:r>
            <a:r>
              <a:rPr lang="en-US" sz="5200" i="1" dirty="0">
                <a:latin typeface="Avenir Roman" panose="02000503020000020003" pitchFamily="2" charset="0"/>
              </a:rPr>
              <a:t> o crime”</a:t>
            </a:r>
            <a:endParaRPr i="1" dirty="0">
              <a:latin typeface="Avenir Roman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BBBE77-093E-A944-8E06-211826EBE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96856"/>
            <a:ext cx="4165600" cy="96567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5D435A4-032B-9147-87ED-F05102181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3" y="6976047"/>
            <a:ext cx="3263900" cy="2400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33078CE-E823-AF48-9A7C-4FB6131DA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571" y="0"/>
            <a:ext cx="9302229" cy="92189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B42BAF3-81F7-B442-AFCD-8FD138AA0F8B}"/>
              </a:ext>
            </a:extLst>
          </p:cNvPr>
          <p:cNvSpPr/>
          <p:nvPr/>
        </p:nvSpPr>
        <p:spPr>
          <a:xfrm>
            <a:off x="3672590" y="8634334"/>
            <a:ext cx="2533338" cy="4497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FB4396-2127-184F-ACFB-7B3FF7E10FD1}"/>
              </a:ext>
            </a:extLst>
          </p:cNvPr>
          <p:cNvSpPr/>
          <p:nvPr/>
        </p:nvSpPr>
        <p:spPr>
          <a:xfrm>
            <a:off x="359765" y="2976586"/>
            <a:ext cx="30130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SzPts val="5200"/>
            </a:pPr>
            <a:r>
              <a:rPr lang="en-US" sz="4000" i="1" dirty="0">
                <a:latin typeface="Avenir Roman" panose="02000503020000020003" pitchFamily="2" charset="0"/>
              </a:rPr>
              <a:t>Criptoativos não </a:t>
            </a:r>
            <a:r>
              <a:rPr lang="en-US" sz="4000" i="1" dirty="0" err="1">
                <a:latin typeface="Avenir Roman" panose="02000503020000020003" pitchFamily="2" charset="0"/>
              </a:rPr>
              <a:t>são</a:t>
            </a:r>
            <a:r>
              <a:rPr lang="en-US" sz="4000" i="1" dirty="0">
                <a:latin typeface="Avenir Roman" panose="02000503020000020003" pitchFamily="2" charset="0"/>
              </a:rPr>
              <a:t> os </a:t>
            </a:r>
            <a:r>
              <a:rPr lang="en-US" sz="4000" i="1" dirty="0" err="1">
                <a:latin typeface="Avenir Roman" panose="02000503020000020003" pitchFamily="2" charset="0"/>
              </a:rPr>
              <a:t>vilões</a:t>
            </a:r>
            <a:r>
              <a:rPr lang="en-US" sz="4000" i="1" dirty="0">
                <a:latin typeface="Avenir Roman" panose="02000503020000020003" pitchFamily="2" charset="0"/>
              </a:rPr>
              <a:t>. São </a:t>
            </a:r>
            <a:r>
              <a:rPr lang="en-US" sz="4000" i="1" dirty="0" err="1">
                <a:latin typeface="Avenir Roman" panose="02000503020000020003" pitchFamily="2" charset="0"/>
              </a:rPr>
              <a:t>rastreáveis</a:t>
            </a:r>
            <a:r>
              <a:rPr lang="en-US" sz="4000" i="1" dirty="0">
                <a:latin typeface="Avenir Roman" panose="02000503020000020003" pitchFamily="2" charset="0"/>
              </a:rPr>
              <a:t> e não </a:t>
            </a:r>
            <a:r>
              <a:rPr lang="en-US" sz="4000" i="1" dirty="0" err="1">
                <a:latin typeface="Avenir Roman" panose="02000503020000020003" pitchFamily="2" charset="0"/>
              </a:rPr>
              <a:t>são</a:t>
            </a:r>
            <a:r>
              <a:rPr lang="en-US" sz="4000" i="1" dirty="0">
                <a:latin typeface="Avenir Roman" panose="02000503020000020003" pitchFamily="2" charset="0"/>
              </a:rPr>
              <a:t> </a:t>
            </a:r>
            <a:r>
              <a:rPr lang="en-US" sz="4000" i="1" dirty="0" err="1">
                <a:latin typeface="Avenir Roman" panose="02000503020000020003" pitchFamily="2" charset="0"/>
              </a:rPr>
              <a:t>anôminos</a:t>
            </a:r>
            <a:r>
              <a:rPr lang="en-US" sz="4000" i="1" dirty="0">
                <a:latin typeface="Avenir Roman" panose="0200050302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86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301;p23"/>
          <p:cNvSpPr/>
          <p:nvPr/>
        </p:nvSpPr>
        <p:spPr>
          <a:xfrm>
            <a:off x="-134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689" name="Google Shape;302;p23"/>
          <p:cNvSpPr/>
          <p:nvPr/>
        </p:nvSpPr>
        <p:spPr>
          <a:xfrm rot="5400000">
            <a:off x="4396800" y="8676907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  <p:sp>
        <p:nvSpPr>
          <p:cNvPr id="691" name="Google Shape;304;p23"/>
          <p:cNvSpPr txBox="1"/>
          <p:nvPr/>
        </p:nvSpPr>
        <p:spPr>
          <a:xfrm>
            <a:off x="1422400" y="3280267"/>
            <a:ext cx="10160000" cy="2166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5120" dirty="0" err="1"/>
              <a:t>Quanto</a:t>
            </a:r>
            <a:r>
              <a:rPr sz="5120" dirty="0"/>
              <a:t> vale 1 bitcoin ? </a:t>
            </a:r>
          </a:p>
          <a:p>
            <a:pPr algn="ctr"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840" dirty="0" err="1"/>
              <a:t>Reais</a:t>
            </a:r>
            <a:r>
              <a:rPr sz="3840" dirty="0"/>
              <a:t> = R$ </a:t>
            </a:r>
            <a:r>
              <a:rPr lang="pt-BR" sz="3840" dirty="0"/>
              <a:t>44</a:t>
            </a:r>
            <a:r>
              <a:rPr sz="3840" dirty="0"/>
              <a:t>.</a:t>
            </a:r>
            <a:r>
              <a:rPr lang="pt-BR" sz="3840" dirty="0"/>
              <a:t>50</a:t>
            </a:r>
            <a:r>
              <a:rPr sz="3840" dirty="0"/>
              <a:t>0,00</a:t>
            </a:r>
            <a:br>
              <a:rPr sz="3840" dirty="0"/>
            </a:br>
            <a:r>
              <a:rPr sz="3840" dirty="0" err="1"/>
              <a:t>Dólares</a:t>
            </a:r>
            <a:r>
              <a:rPr sz="3840" dirty="0"/>
              <a:t> = $ </a:t>
            </a:r>
            <a:r>
              <a:rPr lang="pt-BR" sz="3840" dirty="0"/>
              <a:t>113</a:t>
            </a:r>
            <a:r>
              <a:rPr sz="3840" dirty="0"/>
              <a:t>88.</a:t>
            </a:r>
            <a:r>
              <a:rPr lang="pt-BR" sz="3840" dirty="0"/>
              <a:t>00</a:t>
            </a:r>
            <a:endParaRPr sz="3840" dirty="0"/>
          </a:p>
        </p:txBody>
      </p:sp>
    </p:spTree>
    <p:extLst>
      <p:ext uri="{BB962C8B-B14F-4D97-AF65-F5344CB8AC3E}">
        <p14:creationId xmlns:p14="http://schemas.microsoft.com/office/powerpoint/2010/main" val="41647687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7579" y="34591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312100" y="234075"/>
            <a:ext cx="701809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PRECISAMOS DE AJUDA PARA EVOLUIR MAIS</a:t>
            </a:r>
            <a:endParaRPr sz="2400" dirty="0">
              <a:solidFill>
                <a:schemeClr val="lt1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37707" y="1378605"/>
            <a:ext cx="122958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444499" algn="just"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en-US" sz="3600" dirty="0" err="1">
                <a:solidFill>
                  <a:srgbClr val="999999"/>
                </a:solidFill>
                <a:latin typeface="Avenir"/>
                <a:sym typeface="Avenir"/>
              </a:rPr>
              <a:t>Registro</a:t>
            </a:r>
            <a:r>
              <a:rPr lang="en-US" sz="3600" dirty="0">
                <a:solidFill>
                  <a:srgbClr val="999999"/>
                </a:solidFill>
                <a:latin typeface="Avenir"/>
                <a:sym typeface="Avenir"/>
              </a:rPr>
              <a:t> </a:t>
            </a:r>
            <a:r>
              <a:rPr lang="en-US" sz="3600" dirty="0" err="1">
                <a:solidFill>
                  <a:srgbClr val="999999"/>
                </a:solidFill>
                <a:latin typeface="Avenir"/>
                <a:sym typeface="Avenir"/>
              </a:rPr>
              <a:t>especifico</a:t>
            </a:r>
            <a:r>
              <a:rPr lang="en-US" sz="3600" dirty="0">
                <a:solidFill>
                  <a:srgbClr val="999999"/>
                </a:solidFill>
                <a:latin typeface="Avenir"/>
                <a:sym typeface="Avenir"/>
              </a:rPr>
              <a:t> para </a:t>
            </a:r>
            <a:r>
              <a:rPr lang="en-US" sz="3600" dirty="0" err="1">
                <a:solidFill>
                  <a:srgbClr val="999999"/>
                </a:solidFill>
                <a:latin typeface="Avenir"/>
                <a:sym typeface="Avenir"/>
              </a:rPr>
              <a:t>empresas</a:t>
            </a:r>
            <a:r>
              <a:rPr lang="en-US" sz="3600" dirty="0">
                <a:solidFill>
                  <a:srgbClr val="999999"/>
                </a:solidFill>
                <a:latin typeface="Avenir"/>
                <a:sym typeface="Avenir"/>
              </a:rPr>
              <a:t> de criptoativos no COAF;</a:t>
            </a: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en-US" sz="3600" dirty="0" err="1">
                <a:solidFill>
                  <a:srgbClr val="999999"/>
                </a:solidFill>
                <a:latin typeface="Avenir"/>
              </a:rPr>
              <a:t>Mecanismos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de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proteção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do mercado (volumes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falsos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,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washtrade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,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pirâmides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financeiras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,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etc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);</a:t>
            </a:r>
            <a:endParaRPr lang="en-US" sz="3600" dirty="0">
              <a:solidFill>
                <a:srgbClr val="999999"/>
              </a:solidFill>
              <a:latin typeface="Avenir"/>
              <a:sym typeface="Avenir"/>
            </a:endParaRP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en-US" sz="3600" dirty="0">
                <a:solidFill>
                  <a:srgbClr val="999999"/>
                </a:solidFill>
                <a:latin typeface="Avenir"/>
              </a:rPr>
              <a:t>Canal de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denúncias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para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órgãos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investigativos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;</a:t>
            </a: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en-US" sz="3600" dirty="0" err="1">
                <a:solidFill>
                  <a:srgbClr val="999999"/>
                </a:solidFill>
                <a:latin typeface="Avenir"/>
              </a:rPr>
              <a:t>Aprimoramento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da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inteligência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contra crimes utilizando criptoativos;</a:t>
            </a: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en-US" sz="3600" dirty="0" err="1">
                <a:solidFill>
                  <a:srgbClr val="999999"/>
                </a:solidFill>
                <a:latin typeface="Avenir"/>
              </a:rPr>
              <a:t>Mecanismos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de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segurança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para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os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consumidores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(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segregação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de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custódia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,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informação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para o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investidor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,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aproximação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 com </a:t>
            </a:r>
            <a:r>
              <a:rPr lang="en-US" sz="3600" dirty="0" err="1">
                <a:solidFill>
                  <a:srgbClr val="999999"/>
                </a:solidFill>
                <a:latin typeface="Avenir"/>
              </a:rPr>
              <a:t>regulador</a:t>
            </a:r>
            <a:r>
              <a:rPr lang="en-US" sz="3600" dirty="0">
                <a:solidFill>
                  <a:srgbClr val="999999"/>
                </a:solidFill>
                <a:latin typeface="Avenir"/>
              </a:rPr>
              <a:t>).</a:t>
            </a: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endParaRPr lang="en-US" sz="3600" dirty="0">
              <a:solidFill>
                <a:schemeClr val="bg2"/>
              </a:solidFill>
              <a:latin typeface="Avenir Roman" panose="02000503020000020003" pitchFamily="2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 flipV="1">
            <a:off x="306201" y="989344"/>
            <a:ext cx="11411378" cy="8481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CFB10B-DF52-994D-AD17-D0C0D6661258}"/>
              </a:ext>
            </a:extLst>
          </p:cNvPr>
          <p:cNvSpPr txBox="1"/>
          <p:nvPr/>
        </p:nvSpPr>
        <p:spPr>
          <a:xfrm>
            <a:off x="8618706" y="25291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357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venir"/>
              <a:buNone/>
            </a:pPr>
            <a:r>
              <a:rPr lang="en-US"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endParaRPr/>
          </a:p>
        </p:txBody>
      </p:sp>
      <p:sp>
        <p:nvSpPr>
          <p:cNvPr id="368" name="Google Shape;368;p50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endParaRPr sz="6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50" descr="revisao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72"/>
            <a:ext cx="13004802" cy="528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0" descr="revisao-01.jpg"/>
          <p:cNvPicPr preferRelativeResize="0"/>
          <p:nvPr/>
        </p:nvPicPr>
        <p:blipFill rotWithShape="1">
          <a:blip r:embed="rId3">
            <a:alphaModFix/>
          </a:blip>
          <a:srcRect l="53542" b="82998"/>
          <a:stretch/>
        </p:blipFill>
        <p:spPr>
          <a:xfrm>
            <a:off x="6917822" y="898626"/>
            <a:ext cx="5474120" cy="81394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/>
          <p:cNvSpPr txBox="1"/>
          <p:nvPr/>
        </p:nvSpPr>
        <p:spPr>
          <a:xfrm>
            <a:off x="8683995" y="6154629"/>
            <a:ext cx="39144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latin typeface="Arial"/>
                <a:ea typeface="Arial"/>
                <a:cs typeface="Arial"/>
                <a:sym typeface="Arial"/>
              </a:rPr>
              <a:t>OBRIGADA!</a:t>
            </a:r>
            <a:r>
              <a:rPr lang="en-US" sz="5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8" indent="18288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62656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7095" y="7304730"/>
            <a:ext cx="4204916" cy="144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7579" y="345918"/>
            <a:ext cx="880821" cy="10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312099" y="234075"/>
            <a:ext cx="8891861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Roman" panose="02000503020000020003" pitchFamily="2" charset="0"/>
              </a:rPr>
              <a:t>RELATÓRIOS UTILIZADOS NESSA APRESENTAÇÃO</a:t>
            </a:r>
            <a:endParaRPr sz="2400" dirty="0">
              <a:solidFill>
                <a:schemeClr val="lt1"/>
              </a:solidFill>
              <a:latin typeface="Avenir Roman" panose="02000503020000020003" pitchFamily="2" charset="0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302600" y="1610781"/>
            <a:ext cx="122958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444499" algn="just"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4"/>
              </a:rPr>
              <a:t>https://cdn2.hubspot.net/hubfs/3883533/downloads/Bitcoin%20Laundering.pdf</a:t>
            </a:r>
            <a:endParaRPr lang="en-US" sz="2800" dirty="0">
              <a:solidFill>
                <a:srgbClr val="999999"/>
              </a:solidFill>
              <a:latin typeface="Avenir"/>
              <a:sym typeface="Avenir"/>
            </a:endParaRP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5"/>
              </a:rPr>
              <a:t>https://www.fatf-gafi.org/media/fatf/documents/reports/mer4/MER-United-Kingdom-2018.pdf</a:t>
            </a:r>
            <a:endParaRPr lang="pt-BR" sz="2800" dirty="0"/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6"/>
              </a:rPr>
              <a:t>https://www.loc.gov/law/help/bitcoin-survey/regulation-of-bitcoin.pdf</a:t>
            </a:r>
            <a:endParaRPr lang="pt-BR" sz="2800" dirty="0"/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7"/>
              </a:rPr>
              <a:t>https://www.loc.gov/law/help/cryptocurrency/cryptocurrency-world-survey.pdf</a:t>
            </a:r>
            <a:endParaRPr lang="pt-BR" sz="2800" dirty="0"/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8"/>
              </a:rPr>
              <a:t>https://openmarketcap.com/exchanges/difference</a:t>
            </a:r>
            <a:endParaRPr lang="pt-BR" sz="2800" dirty="0"/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9"/>
              </a:rPr>
              <a:t>https://www.abcripto.com.br/copia-grupos-de-trabalho</a:t>
            </a:r>
            <a:endParaRPr lang="pt-BR" sz="2800" dirty="0"/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r>
              <a:rPr lang="pt-BR" sz="2800" dirty="0">
                <a:hlinkClick r:id="rId10"/>
              </a:rPr>
              <a:t>https://www.jbs.cam.ac.uk/fileadmin/user_upload/research/centres/alternative-finance/downloads/2019-ccaf-global-cryptoasset-regulatory-landscape-study.pdf</a:t>
            </a:r>
            <a:endParaRPr lang="en-US" sz="2800" dirty="0">
              <a:solidFill>
                <a:srgbClr val="999999"/>
              </a:solidFill>
              <a:latin typeface="Avenir"/>
              <a:sym typeface="Avenir"/>
            </a:endParaRPr>
          </a:p>
          <a:p>
            <a:pPr marL="444500" lvl="0" indent="-444499" algn="just">
              <a:spcBef>
                <a:spcPts val="2800"/>
              </a:spcBef>
              <a:buClr>
                <a:schemeClr val="accent4"/>
              </a:buClr>
              <a:buSzPts val="3045"/>
              <a:buFont typeface="Avenir"/>
              <a:buChar char="▸"/>
            </a:pPr>
            <a:endParaRPr lang="en-US" sz="3600" dirty="0">
              <a:solidFill>
                <a:schemeClr val="bg2"/>
              </a:solidFill>
              <a:latin typeface="Avenir Roman" panose="02000503020000020003" pitchFamily="2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" name="Google Shape;99;p14">
            <a:extLst>
              <a:ext uri="{FF2B5EF4-FFF2-40B4-BE49-F238E27FC236}">
                <a16:creationId xmlns:a16="http://schemas.microsoft.com/office/drawing/2014/main" id="{ED64F3A4-913A-3943-BA63-A6E63DD7DC58}"/>
              </a:ext>
            </a:extLst>
          </p:cNvPr>
          <p:cNvCxnSpPr>
            <a:cxnSpLocks/>
          </p:cNvCxnSpPr>
          <p:nvPr/>
        </p:nvCxnSpPr>
        <p:spPr>
          <a:xfrm flipH="1" flipV="1">
            <a:off x="306201" y="989344"/>
            <a:ext cx="11411378" cy="8481"/>
          </a:xfrm>
          <a:prstGeom prst="straightConnector1">
            <a:avLst/>
          </a:prstGeom>
          <a:noFill/>
          <a:ln w="28575" cap="flat" cmpd="sng">
            <a:solidFill>
              <a:srgbClr val="E2535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5977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310;p24"/>
          <p:cNvSpPr/>
          <p:nvPr/>
        </p:nvSpPr>
        <p:spPr>
          <a:xfrm>
            <a:off x="-134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695" name="Google Shape;311;p24"/>
          <p:cNvSpPr txBox="1"/>
          <p:nvPr/>
        </p:nvSpPr>
        <p:spPr>
          <a:xfrm>
            <a:off x="1696506" y="5168372"/>
            <a:ext cx="9611523" cy="16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/>
              <a:t>“</a:t>
            </a:r>
            <a:r>
              <a:rPr sz="3200" b="1"/>
              <a:t>Blockchain </a:t>
            </a:r>
            <a:r>
              <a:rPr sz="3200"/>
              <a:t>é um </a:t>
            </a:r>
            <a:r>
              <a:rPr sz="3200" b="1"/>
              <a:t>banco de dados público distribuído e descentralizado</a:t>
            </a:r>
            <a:r>
              <a:rPr sz="3200"/>
              <a:t>,.”</a:t>
            </a:r>
            <a:br>
              <a:rPr sz="3200"/>
            </a:br>
            <a:endParaRPr sz="3200"/>
          </a:p>
        </p:txBody>
      </p:sp>
      <p:pic>
        <p:nvPicPr>
          <p:cNvPr id="697" name="Google Shape;313;p24" descr="Google Shape;313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7344" y="2464965"/>
            <a:ext cx="2429845" cy="2429844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Google Shape;314;p24"/>
          <p:cNvSpPr/>
          <p:nvPr/>
        </p:nvSpPr>
        <p:spPr>
          <a:xfrm rot="5400000">
            <a:off x="4396800" y="9357867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</p:spTree>
    <p:extLst>
      <p:ext uri="{BB962C8B-B14F-4D97-AF65-F5344CB8AC3E}">
        <p14:creationId xmlns:p14="http://schemas.microsoft.com/office/powerpoint/2010/main" val="38541665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320;p25"/>
          <p:cNvSpPr/>
          <p:nvPr/>
        </p:nvSpPr>
        <p:spPr>
          <a:xfrm>
            <a:off x="-134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703" name="Google Shape;322;p25"/>
          <p:cNvSpPr/>
          <p:nvPr/>
        </p:nvSpPr>
        <p:spPr>
          <a:xfrm>
            <a:off x="3344903" y="3421266"/>
            <a:ext cx="4904961" cy="4680963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493"/>
          </a:p>
        </p:txBody>
      </p:sp>
      <p:sp>
        <p:nvSpPr>
          <p:cNvPr id="704" name="Google Shape;323;p25"/>
          <p:cNvSpPr txBox="1"/>
          <p:nvPr/>
        </p:nvSpPr>
        <p:spPr>
          <a:xfrm>
            <a:off x="721978" y="3248867"/>
            <a:ext cx="3499520" cy="474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>
              <a:lnSpc>
                <a:spcPct val="115000"/>
              </a:lnSpc>
              <a:defRPr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347" dirty="0"/>
              <a:t>Blockchain </a:t>
            </a:r>
            <a:r>
              <a:rPr sz="2347" dirty="0" err="1"/>
              <a:t>permite</a:t>
            </a:r>
            <a:r>
              <a:rPr sz="2347" dirty="0"/>
              <a:t> que as </a:t>
            </a:r>
            <a:r>
              <a:rPr sz="2347" dirty="0" err="1"/>
              <a:t>informações</a:t>
            </a:r>
            <a:r>
              <a:rPr sz="2347" dirty="0"/>
              <a:t> </a:t>
            </a:r>
            <a:r>
              <a:rPr sz="2347" dirty="0" err="1"/>
              <a:t>sejam</a:t>
            </a:r>
            <a:r>
              <a:rPr sz="2347" dirty="0"/>
              <a:t> </a:t>
            </a:r>
            <a:r>
              <a:rPr sz="2347" b="1" dirty="0" err="1"/>
              <a:t>descentralizadas</a:t>
            </a:r>
            <a:r>
              <a:rPr sz="2347" dirty="0"/>
              <a:t> e </a:t>
            </a:r>
            <a:r>
              <a:rPr sz="2347" dirty="0" err="1"/>
              <a:t>verificadas</a:t>
            </a:r>
            <a:r>
              <a:rPr sz="2347" dirty="0"/>
              <a:t> </a:t>
            </a:r>
            <a:r>
              <a:rPr sz="2347" dirty="0" err="1"/>
              <a:t>por</a:t>
            </a:r>
            <a:r>
              <a:rPr sz="2347" dirty="0"/>
              <a:t> </a:t>
            </a:r>
            <a:r>
              <a:rPr sz="2347" dirty="0" err="1"/>
              <a:t>qualquer</a:t>
            </a:r>
            <a:r>
              <a:rPr sz="2347" dirty="0"/>
              <a:t> </a:t>
            </a:r>
            <a:r>
              <a:rPr sz="2347" dirty="0" err="1"/>
              <a:t>pessoa</a:t>
            </a:r>
            <a:r>
              <a:rPr sz="2347" dirty="0"/>
              <a:t> que </a:t>
            </a:r>
            <a:r>
              <a:rPr sz="2347" dirty="0" err="1"/>
              <a:t>tenha</a:t>
            </a:r>
            <a:r>
              <a:rPr sz="2347" dirty="0"/>
              <a:t> </a:t>
            </a:r>
            <a:r>
              <a:rPr sz="2347" dirty="0" err="1"/>
              <a:t>acesso</a:t>
            </a:r>
            <a:r>
              <a:rPr sz="2347" dirty="0"/>
              <a:t> </a:t>
            </a:r>
            <a:r>
              <a:rPr sz="2347" dirty="0" err="1"/>
              <a:t>à</a:t>
            </a:r>
            <a:r>
              <a:rPr sz="2347" dirty="0"/>
              <a:t> Internet, </a:t>
            </a:r>
            <a:r>
              <a:rPr sz="2347" dirty="0" err="1"/>
              <a:t>não</a:t>
            </a:r>
            <a:r>
              <a:rPr sz="2347" dirty="0"/>
              <a:t> </a:t>
            </a:r>
            <a:r>
              <a:rPr sz="2347" dirty="0" err="1"/>
              <a:t>podendo</a:t>
            </a:r>
            <a:r>
              <a:rPr sz="2347" dirty="0"/>
              <a:t> </a:t>
            </a:r>
            <a:r>
              <a:rPr sz="2347" dirty="0" err="1"/>
              <a:t>ser</a:t>
            </a:r>
            <a:r>
              <a:rPr sz="2347" dirty="0"/>
              <a:t> </a:t>
            </a:r>
            <a:r>
              <a:rPr sz="2347" dirty="0" err="1"/>
              <a:t>hackeado</a:t>
            </a:r>
            <a:r>
              <a:rPr sz="2347" dirty="0"/>
              <a:t> </a:t>
            </a:r>
            <a:r>
              <a:rPr sz="2347" dirty="0" err="1"/>
              <a:t>ou</a:t>
            </a:r>
            <a:r>
              <a:rPr sz="2347" dirty="0"/>
              <a:t> </a:t>
            </a:r>
            <a:r>
              <a:rPr sz="2347" dirty="0" err="1"/>
              <a:t>controlado</a:t>
            </a:r>
            <a:r>
              <a:rPr sz="2347" dirty="0"/>
              <a:t> </a:t>
            </a:r>
            <a:r>
              <a:rPr sz="2347" dirty="0" err="1"/>
              <a:t>por</a:t>
            </a:r>
            <a:r>
              <a:rPr sz="2347" dirty="0"/>
              <a:t> </a:t>
            </a:r>
            <a:r>
              <a:rPr sz="2347" b="1" dirty="0" err="1"/>
              <a:t>nenhuma</a:t>
            </a:r>
            <a:r>
              <a:rPr sz="2347" dirty="0"/>
              <a:t> </a:t>
            </a:r>
            <a:r>
              <a:rPr sz="2347" b="1" dirty="0" err="1"/>
              <a:t>entidade</a:t>
            </a:r>
            <a:r>
              <a:rPr sz="2347" dirty="0"/>
              <a:t> </a:t>
            </a:r>
            <a:r>
              <a:rPr sz="2347" b="1" dirty="0"/>
              <a:t>central</a:t>
            </a:r>
            <a:r>
              <a:rPr sz="2347" dirty="0"/>
              <a:t>.</a:t>
            </a:r>
            <a:br>
              <a:rPr sz="2347" dirty="0"/>
            </a:br>
            <a:endParaRPr sz="2347" dirty="0"/>
          </a:p>
          <a:p>
            <a:pPr>
              <a:lnSpc>
                <a:spcPct val="115000"/>
              </a:lnSpc>
              <a:defRPr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2347" dirty="0"/>
          </a:p>
        </p:txBody>
      </p:sp>
      <p:sp>
        <p:nvSpPr>
          <p:cNvPr id="707" name="Google Shape;326;p25"/>
          <p:cNvSpPr txBox="1"/>
          <p:nvPr/>
        </p:nvSpPr>
        <p:spPr>
          <a:xfrm>
            <a:off x="5017644" y="3084987"/>
            <a:ext cx="205120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707" dirty="0"/>
              <a:t>CENTRALIZADO</a:t>
            </a:r>
          </a:p>
          <a:p>
            <a: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707" dirty="0"/>
              <a:t>ESTRUTURA</a:t>
            </a:r>
          </a:p>
        </p:txBody>
      </p:sp>
      <p:grpSp>
        <p:nvGrpSpPr>
          <p:cNvPr id="759" name="Google Shape;327;p25"/>
          <p:cNvGrpSpPr/>
          <p:nvPr/>
        </p:nvGrpSpPr>
        <p:grpSpPr>
          <a:xfrm>
            <a:off x="4882540" y="3972344"/>
            <a:ext cx="2336674" cy="2848273"/>
            <a:chOff x="0" y="0"/>
            <a:chExt cx="2190631" cy="2670254"/>
          </a:xfrm>
        </p:grpSpPr>
        <p:sp>
          <p:nvSpPr>
            <p:cNvPr id="708" name="Google Shape;328;p25"/>
            <p:cNvSpPr/>
            <p:nvPr/>
          </p:nvSpPr>
          <p:spPr>
            <a:xfrm>
              <a:off x="1073784" y="1138204"/>
              <a:ext cx="272027" cy="272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7929" y="386"/>
                  </a:lnTo>
                  <a:lnTo>
                    <a:pt x="5349" y="1474"/>
                  </a:lnTo>
                  <a:lnTo>
                    <a:pt x="3163" y="3163"/>
                  </a:lnTo>
                  <a:lnTo>
                    <a:pt x="1474" y="5349"/>
                  </a:lnTo>
                  <a:lnTo>
                    <a:pt x="386" y="7929"/>
                  </a:lnTo>
                  <a:lnTo>
                    <a:pt x="0" y="10800"/>
                  </a:lnTo>
                  <a:lnTo>
                    <a:pt x="386" y="13671"/>
                  </a:lnTo>
                  <a:lnTo>
                    <a:pt x="1474" y="16251"/>
                  </a:lnTo>
                  <a:lnTo>
                    <a:pt x="3163" y="18437"/>
                  </a:lnTo>
                  <a:lnTo>
                    <a:pt x="5349" y="20126"/>
                  </a:lnTo>
                  <a:lnTo>
                    <a:pt x="7929" y="21214"/>
                  </a:lnTo>
                  <a:lnTo>
                    <a:pt x="10800" y="21600"/>
                  </a:lnTo>
                  <a:lnTo>
                    <a:pt x="13671" y="21214"/>
                  </a:lnTo>
                  <a:lnTo>
                    <a:pt x="16251" y="20126"/>
                  </a:lnTo>
                  <a:lnTo>
                    <a:pt x="18437" y="18437"/>
                  </a:lnTo>
                  <a:lnTo>
                    <a:pt x="20126" y="16251"/>
                  </a:lnTo>
                  <a:lnTo>
                    <a:pt x="21214" y="13671"/>
                  </a:lnTo>
                  <a:lnTo>
                    <a:pt x="21600" y="10800"/>
                  </a:lnTo>
                  <a:lnTo>
                    <a:pt x="21214" y="7929"/>
                  </a:lnTo>
                  <a:lnTo>
                    <a:pt x="20126" y="5349"/>
                  </a:lnTo>
                  <a:lnTo>
                    <a:pt x="18437" y="3163"/>
                  </a:lnTo>
                  <a:lnTo>
                    <a:pt x="16251" y="1474"/>
                  </a:lnTo>
                  <a:lnTo>
                    <a:pt x="13671" y="38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8989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09" name="Google Shape;329;p25"/>
            <p:cNvSpPr/>
            <p:nvPr/>
          </p:nvSpPr>
          <p:spPr>
            <a:xfrm>
              <a:off x="379410" y="336455"/>
              <a:ext cx="114646" cy="114646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0" name="Google Shape;330;p25"/>
            <p:cNvSpPr/>
            <p:nvPr/>
          </p:nvSpPr>
          <p:spPr>
            <a:xfrm>
              <a:off x="930607" y="42956"/>
              <a:ext cx="114646" cy="11464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1" name="Google Shape;331;p25"/>
            <p:cNvSpPr/>
            <p:nvPr/>
          </p:nvSpPr>
          <p:spPr>
            <a:xfrm>
              <a:off x="1367294" y="121694"/>
              <a:ext cx="114646" cy="11464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2" name="Google Shape;332;p25"/>
            <p:cNvSpPr/>
            <p:nvPr/>
          </p:nvSpPr>
          <p:spPr>
            <a:xfrm>
              <a:off x="1875543" y="0"/>
              <a:ext cx="114646" cy="114646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3" name="Google Shape;333;p25"/>
            <p:cNvSpPr/>
            <p:nvPr/>
          </p:nvSpPr>
          <p:spPr>
            <a:xfrm>
              <a:off x="1990083" y="372246"/>
              <a:ext cx="114646" cy="114646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4" name="Google Shape;334;p25"/>
            <p:cNvSpPr/>
            <p:nvPr/>
          </p:nvSpPr>
          <p:spPr>
            <a:xfrm>
              <a:off x="150331" y="558371"/>
              <a:ext cx="114646" cy="11464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5" name="Google Shape;335;p25"/>
            <p:cNvSpPr/>
            <p:nvPr/>
          </p:nvSpPr>
          <p:spPr>
            <a:xfrm>
              <a:off x="587007" y="637109"/>
              <a:ext cx="114646" cy="114646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6" name="Google Shape;336;p25"/>
            <p:cNvSpPr/>
            <p:nvPr/>
          </p:nvSpPr>
          <p:spPr>
            <a:xfrm>
              <a:off x="1173995" y="243398"/>
              <a:ext cx="114646" cy="114646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7" name="Google Shape;337;p25"/>
            <p:cNvSpPr/>
            <p:nvPr/>
          </p:nvSpPr>
          <p:spPr>
            <a:xfrm>
              <a:off x="1288545" y="615635"/>
              <a:ext cx="114646" cy="114646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8" name="Google Shape;338;p25"/>
            <p:cNvSpPr/>
            <p:nvPr/>
          </p:nvSpPr>
          <p:spPr>
            <a:xfrm>
              <a:off x="290634" y="1639310"/>
              <a:ext cx="110137" cy="114646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19" name="Google Shape;339;p25"/>
            <p:cNvSpPr/>
            <p:nvPr/>
          </p:nvSpPr>
          <p:spPr>
            <a:xfrm>
              <a:off x="1732376" y="1725202"/>
              <a:ext cx="114646" cy="114646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0" name="Google Shape;340;p25"/>
            <p:cNvSpPr/>
            <p:nvPr/>
          </p:nvSpPr>
          <p:spPr>
            <a:xfrm>
              <a:off x="1846906" y="2097459"/>
              <a:ext cx="114646" cy="114646"/>
            </a:xfrm>
            <a:prstGeom prst="rect">
              <a:avLst/>
            </a:prstGeom>
            <a:blipFill rotWithShape="1">
              <a:blip r:embed="rId1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1" name="Google Shape;341;p25"/>
            <p:cNvSpPr/>
            <p:nvPr/>
          </p:nvSpPr>
          <p:spPr>
            <a:xfrm>
              <a:off x="400884" y="1052311"/>
              <a:ext cx="114646" cy="114646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2" name="Google Shape;342;p25"/>
            <p:cNvSpPr/>
            <p:nvPr/>
          </p:nvSpPr>
          <p:spPr>
            <a:xfrm>
              <a:off x="-1" y="1653629"/>
              <a:ext cx="110137" cy="114646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3" name="Google Shape;343;p25"/>
            <p:cNvSpPr/>
            <p:nvPr/>
          </p:nvSpPr>
          <p:spPr>
            <a:xfrm>
              <a:off x="2068821" y="1739521"/>
              <a:ext cx="114646" cy="114646"/>
            </a:xfrm>
            <a:prstGeom prst="rect">
              <a:avLst/>
            </a:prstGeom>
            <a:blipFill rotWithShape="1">
              <a:blip r:embed="rId1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4" name="Google Shape;344;p25"/>
            <p:cNvSpPr/>
            <p:nvPr/>
          </p:nvSpPr>
          <p:spPr>
            <a:xfrm>
              <a:off x="1710893" y="651427"/>
              <a:ext cx="114646" cy="114646"/>
            </a:xfrm>
            <a:prstGeom prst="rect">
              <a:avLst/>
            </a:prstGeom>
            <a:blipFill rotWithShape="1">
              <a:blip r:embed="rId1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5" name="Google Shape;345;p25"/>
            <p:cNvSpPr/>
            <p:nvPr/>
          </p:nvSpPr>
          <p:spPr>
            <a:xfrm>
              <a:off x="379410" y="651427"/>
              <a:ext cx="114646" cy="114646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6" name="Google Shape;346;p25"/>
            <p:cNvSpPr/>
            <p:nvPr/>
          </p:nvSpPr>
          <p:spPr>
            <a:xfrm>
              <a:off x="2075986" y="1395922"/>
              <a:ext cx="114646" cy="11464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7" name="Google Shape;347;p25"/>
            <p:cNvSpPr/>
            <p:nvPr/>
          </p:nvSpPr>
          <p:spPr>
            <a:xfrm>
              <a:off x="2047348" y="665736"/>
              <a:ext cx="114646" cy="114646"/>
            </a:xfrm>
            <a:prstGeom prst="rect">
              <a:avLst/>
            </a:prstGeom>
            <a:blipFill rotWithShape="1">
              <a:blip r:embed="rId1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8" name="Google Shape;348;p25"/>
            <p:cNvSpPr/>
            <p:nvPr/>
          </p:nvSpPr>
          <p:spPr>
            <a:xfrm>
              <a:off x="687218" y="2011557"/>
              <a:ext cx="114646" cy="114646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29" name="Google Shape;349;p25"/>
            <p:cNvSpPr/>
            <p:nvPr/>
          </p:nvSpPr>
          <p:spPr>
            <a:xfrm>
              <a:off x="1195478" y="1889863"/>
              <a:ext cx="114646" cy="114646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0" name="Google Shape;350;p25"/>
            <p:cNvSpPr/>
            <p:nvPr/>
          </p:nvSpPr>
          <p:spPr>
            <a:xfrm>
              <a:off x="1310018" y="2262109"/>
              <a:ext cx="114646" cy="114646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1" name="Google Shape;351;p25"/>
            <p:cNvSpPr/>
            <p:nvPr/>
          </p:nvSpPr>
          <p:spPr>
            <a:xfrm>
              <a:off x="493940" y="2133251"/>
              <a:ext cx="114646" cy="114646"/>
            </a:xfrm>
            <a:prstGeom prst="rect">
              <a:avLst/>
            </a:prstGeom>
            <a:blipFill rotWithShape="1">
              <a:blip r:embed="rId1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2" name="Google Shape;352;p25"/>
            <p:cNvSpPr/>
            <p:nvPr/>
          </p:nvSpPr>
          <p:spPr>
            <a:xfrm>
              <a:off x="608481" y="2505498"/>
              <a:ext cx="114646" cy="114646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3" name="Google Shape;353;p25"/>
            <p:cNvSpPr/>
            <p:nvPr/>
          </p:nvSpPr>
          <p:spPr>
            <a:xfrm>
              <a:off x="1030838" y="2541290"/>
              <a:ext cx="114646" cy="114646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4" name="Google Shape;354;p25"/>
            <p:cNvSpPr/>
            <p:nvPr/>
          </p:nvSpPr>
          <p:spPr>
            <a:xfrm>
              <a:off x="1367294" y="2555609"/>
              <a:ext cx="114646" cy="114646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5" name="Google Shape;355;p25"/>
            <p:cNvSpPr/>
            <p:nvPr/>
          </p:nvSpPr>
          <p:spPr>
            <a:xfrm>
              <a:off x="121704" y="1410240"/>
              <a:ext cx="114646" cy="114646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36" name="Google Shape;356;p25"/>
            <p:cNvSpPr/>
            <p:nvPr/>
          </p:nvSpPr>
          <p:spPr>
            <a:xfrm>
              <a:off x="1205788" y="1269756"/>
              <a:ext cx="50243" cy="67323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37" name="Google Shape;357;p25"/>
            <p:cNvSpPr/>
            <p:nvPr/>
          </p:nvSpPr>
          <p:spPr>
            <a:xfrm flipH="1" flipV="1">
              <a:off x="1210812" y="1274780"/>
              <a:ext cx="582800" cy="512462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38" name="Google Shape;358;p25"/>
            <p:cNvSpPr/>
            <p:nvPr/>
          </p:nvSpPr>
          <p:spPr>
            <a:xfrm flipH="1" flipV="1">
              <a:off x="1210813" y="1274780"/>
              <a:ext cx="924439" cy="180871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39" name="Google Shape;359;p25"/>
            <p:cNvSpPr/>
            <p:nvPr/>
          </p:nvSpPr>
          <p:spPr>
            <a:xfrm flipH="1" flipV="1">
              <a:off x="1210812" y="1274780"/>
              <a:ext cx="914393" cy="522511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0" name="Google Shape;360;p25"/>
            <p:cNvSpPr/>
            <p:nvPr/>
          </p:nvSpPr>
          <p:spPr>
            <a:xfrm flipH="1" flipV="1">
              <a:off x="1210812" y="1274780"/>
              <a:ext cx="693331" cy="884247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1" name="Google Shape;361;p25"/>
            <p:cNvSpPr/>
            <p:nvPr/>
          </p:nvSpPr>
          <p:spPr>
            <a:xfrm flipH="1" flipV="1">
              <a:off x="1210812" y="1274780"/>
              <a:ext cx="160774" cy="1045019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2" name="Google Shape;362;p25"/>
            <p:cNvSpPr/>
            <p:nvPr/>
          </p:nvSpPr>
          <p:spPr>
            <a:xfrm flipV="1">
              <a:off x="1090234" y="1274781"/>
              <a:ext cx="120580" cy="1326370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3" name="Google Shape;363;p25"/>
            <p:cNvSpPr/>
            <p:nvPr/>
          </p:nvSpPr>
          <p:spPr>
            <a:xfrm flipV="1">
              <a:off x="748593" y="1274780"/>
              <a:ext cx="462221" cy="793813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4" name="Google Shape;364;p25"/>
            <p:cNvSpPr/>
            <p:nvPr/>
          </p:nvSpPr>
          <p:spPr>
            <a:xfrm flipV="1">
              <a:off x="668207" y="1274781"/>
              <a:ext cx="542607" cy="1286177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5" name="Google Shape;365;p25"/>
            <p:cNvSpPr/>
            <p:nvPr/>
          </p:nvSpPr>
          <p:spPr>
            <a:xfrm flipV="1">
              <a:off x="547629" y="1274780"/>
              <a:ext cx="663185" cy="914392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6" name="Google Shape;366;p25"/>
            <p:cNvSpPr/>
            <p:nvPr/>
          </p:nvSpPr>
          <p:spPr>
            <a:xfrm flipV="1">
              <a:off x="346664" y="1274780"/>
              <a:ext cx="864150" cy="42202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7" name="Google Shape;367;p25"/>
            <p:cNvSpPr/>
            <p:nvPr/>
          </p:nvSpPr>
          <p:spPr>
            <a:xfrm flipV="1">
              <a:off x="55265" y="1254684"/>
              <a:ext cx="1175645" cy="44212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8" name="Google Shape;368;p25"/>
            <p:cNvSpPr/>
            <p:nvPr/>
          </p:nvSpPr>
          <p:spPr>
            <a:xfrm flipV="1">
              <a:off x="175844" y="1264732"/>
              <a:ext cx="1034970" cy="200967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49" name="Google Shape;369;p25"/>
            <p:cNvSpPr/>
            <p:nvPr/>
          </p:nvSpPr>
          <p:spPr>
            <a:xfrm>
              <a:off x="457194" y="1114008"/>
              <a:ext cx="753620" cy="16077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0" name="Google Shape;370;p25"/>
            <p:cNvSpPr/>
            <p:nvPr/>
          </p:nvSpPr>
          <p:spPr>
            <a:xfrm>
              <a:off x="437098" y="712079"/>
              <a:ext cx="773716" cy="562703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1" name="Google Shape;371;p25"/>
            <p:cNvSpPr/>
            <p:nvPr/>
          </p:nvSpPr>
          <p:spPr>
            <a:xfrm>
              <a:off x="638063" y="671886"/>
              <a:ext cx="562703" cy="59284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2" name="Google Shape;372;p25"/>
            <p:cNvSpPr/>
            <p:nvPr/>
          </p:nvSpPr>
          <p:spPr>
            <a:xfrm>
              <a:off x="437098" y="390535"/>
              <a:ext cx="763668" cy="874199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3" name="Google Shape;373;p25"/>
            <p:cNvSpPr/>
            <p:nvPr/>
          </p:nvSpPr>
          <p:spPr>
            <a:xfrm flipH="1">
              <a:off x="1210812" y="671886"/>
              <a:ext cx="130629" cy="59284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4" name="Google Shape;374;p25"/>
            <p:cNvSpPr/>
            <p:nvPr/>
          </p:nvSpPr>
          <p:spPr>
            <a:xfrm flipH="1">
              <a:off x="1210812" y="732175"/>
              <a:ext cx="542607" cy="532559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5" name="Google Shape;375;p25"/>
            <p:cNvSpPr/>
            <p:nvPr/>
          </p:nvSpPr>
          <p:spPr>
            <a:xfrm flipH="1">
              <a:off x="1210812" y="722127"/>
              <a:ext cx="894296" cy="552655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6" name="Google Shape;376;p25"/>
            <p:cNvSpPr/>
            <p:nvPr/>
          </p:nvSpPr>
          <p:spPr>
            <a:xfrm flipH="1">
              <a:off x="1200764" y="58943"/>
              <a:ext cx="733524" cy="1205791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7" name="Google Shape;377;p25"/>
            <p:cNvSpPr/>
            <p:nvPr/>
          </p:nvSpPr>
          <p:spPr>
            <a:xfrm flipH="1">
              <a:off x="1200764" y="300101"/>
              <a:ext cx="30147" cy="964633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58" name="Google Shape;378;p25"/>
            <p:cNvSpPr/>
            <p:nvPr/>
          </p:nvSpPr>
          <p:spPr>
            <a:xfrm>
              <a:off x="989751" y="99136"/>
              <a:ext cx="211015" cy="116559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</p:grpSp>
      <p:sp>
        <p:nvSpPr>
          <p:cNvPr id="760" name="Google Shape;379;p25"/>
          <p:cNvSpPr txBox="1"/>
          <p:nvPr/>
        </p:nvSpPr>
        <p:spPr>
          <a:xfrm>
            <a:off x="8225984" y="3092601"/>
            <a:ext cx="240128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707" dirty="0"/>
              <a:t>DESCENTRALIZADO </a:t>
            </a:r>
          </a:p>
          <a:p>
            <a: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707" dirty="0"/>
              <a:t>ESTRUTURA</a:t>
            </a:r>
          </a:p>
        </p:txBody>
      </p:sp>
      <p:grpSp>
        <p:nvGrpSpPr>
          <p:cNvPr id="805" name="Google Shape;380;p25"/>
          <p:cNvGrpSpPr/>
          <p:nvPr/>
        </p:nvGrpSpPr>
        <p:grpSpPr>
          <a:xfrm>
            <a:off x="8274578" y="3913753"/>
            <a:ext cx="2401434" cy="2835220"/>
            <a:chOff x="0" y="0"/>
            <a:chExt cx="2251343" cy="2658018"/>
          </a:xfrm>
        </p:grpSpPr>
        <p:sp>
          <p:nvSpPr>
            <p:cNvPr id="761" name="Google Shape;381;p25"/>
            <p:cNvSpPr/>
            <p:nvPr/>
          </p:nvSpPr>
          <p:spPr>
            <a:xfrm>
              <a:off x="1202472" y="48542"/>
              <a:ext cx="113934" cy="113934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62" name="Google Shape;382;p25"/>
            <p:cNvSpPr/>
            <p:nvPr/>
          </p:nvSpPr>
          <p:spPr>
            <a:xfrm>
              <a:off x="869192" y="-1"/>
              <a:ext cx="113934" cy="113934"/>
            </a:xfrm>
            <a:prstGeom prst="rect">
              <a:avLst/>
            </a:prstGeom>
            <a:blipFill rotWithShape="1">
              <a:blip r:embed="rId1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63" name="Google Shape;383;p25"/>
            <p:cNvSpPr/>
            <p:nvPr/>
          </p:nvSpPr>
          <p:spPr>
            <a:xfrm flipH="1" flipV="1">
              <a:off x="1020991" y="735029"/>
              <a:ext cx="714642" cy="91161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64" name="Google Shape;384;p25"/>
            <p:cNvSpPr/>
            <p:nvPr/>
          </p:nvSpPr>
          <p:spPr>
            <a:xfrm flipH="1" flipV="1">
              <a:off x="474848" y="840676"/>
              <a:ext cx="527515" cy="56920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65" name="Google Shape;385;p25"/>
            <p:cNvSpPr/>
            <p:nvPr/>
          </p:nvSpPr>
          <p:spPr>
            <a:xfrm>
              <a:off x="1002361" y="1409879"/>
              <a:ext cx="515869" cy="63367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66" name="Google Shape;386;p25"/>
            <p:cNvSpPr/>
            <p:nvPr/>
          </p:nvSpPr>
          <p:spPr>
            <a:xfrm>
              <a:off x="1625704" y="2308301"/>
              <a:ext cx="113934" cy="113934"/>
            </a:xfrm>
            <a:prstGeom prst="rect">
              <a:avLst/>
            </a:prstGeom>
            <a:blipFill rotWithShape="1">
              <a:blip r:embed="rId2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67" name="Google Shape;387;p25"/>
            <p:cNvSpPr/>
            <p:nvPr/>
          </p:nvSpPr>
          <p:spPr>
            <a:xfrm>
              <a:off x="1047428" y="2544084"/>
              <a:ext cx="113934" cy="113934"/>
            </a:xfrm>
            <a:prstGeom prst="rect">
              <a:avLst/>
            </a:prstGeom>
            <a:blipFill rotWithShape="1">
              <a:blip r:embed="rId2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68" name="Google Shape;388;p25"/>
            <p:cNvSpPr/>
            <p:nvPr/>
          </p:nvSpPr>
          <p:spPr>
            <a:xfrm>
              <a:off x="621040" y="2421224"/>
              <a:ext cx="113934" cy="113934"/>
            </a:xfrm>
            <a:prstGeom prst="rect">
              <a:avLst/>
            </a:prstGeom>
            <a:blipFill rotWithShape="1">
              <a:blip r:embed="rId2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69" name="Google Shape;389;p25"/>
            <p:cNvSpPr/>
            <p:nvPr/>
          </p:nvSpPr>
          <p:spPr>
            <a:xfrm>
              <a:off x="103034" y="2490466"/>
              <a:ext cx="113934" cy="113934"/>
            </a:xfrm>
            <a:prstGeom prst="rect">
              <a:avLst/>
            </a:prstGeom>
            <a:blipFill rotWithShape="1">
              <a:blip r:embed="rId2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0" name="Google Shape;390;p25"/>
            <p:cNvSpPr/>
            <p:nvPr/>
          </p:nvSpPr>
          <p:spPr>
            <a:xfrm>
              <a:off x="27038" y="2108493"/>
              <a:ext cx="113934" cy="113934"/>
            </a:xfrm>
            <a:prstGeom prst="rect">
              <a:avLst/>
            </a:prstGeom>
            <a:blipFill rotWithShape="1">
              <a:blip r:embed="rId2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1" name="Google Shape;391;p25"/>
            <p:cNvSpPr/>
            <p:nvPr/>
          </p:nvSpPr>
          <p:spPr>
            <a:xfrm>
              <a:off x="1876205" y="2110904"/>
              <a:ext cx="113934" cy="113934"/>
            </a:xfrm>
            <a:prstGeom prst="rect">
              <a:avLst/>
            </a:prstGeom>
            <a:blipFill rotWithShape="1">
              <a:blip r:embed="rId2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2" name="Google Shape;392;p25"/>
            <p:cNvSpPr/>
            <p:nvPr/>
          </p:nvSpPr>
          <p:spPr>
            <a:xfrm>
              <a:off x="1449759" y="1988044"/>
              <a:ext cx="113934" cy="113934"/>
            </a:xfrm>
            <a:prstGeom prst="rect">
              <a:avLst/>
            </a:prstGeom>
            <a:blipFill rotWithShape="1">
              <a:blip r:embed="rId2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3" name="Google Shape;393;p25"/>
            <p:cNvSpPr/>
            <p:nvPr/>
          </p:nvSpPr>
          <p:spPr>
            <a:xfrm>
              <a:off x="825723" y="2319867"/>
              <a:ext cx="113934" cy="113934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4" name="Google Shape;394;p25"/>
            <p:cNvSpPr/>
            <p:nvPr/>
          </p:nvSpPr>
          <p:spPr>
            <a:xfrm>
              <a:off x="749739" y="1937893"/>
              <a:ext cx="113934" cy="113934"/>
            </a:xfrm>
            <a:prstGeom prst="rect">
              <a:avLst/>
            </a:prstGeom>
            <a:blipFill rotWithShape="1">
              <a:blip r:embed="rId2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5" name="Google Shape;395;p25"/>
            <p:cNvSpPr/>
            <p:nvPr/>
          </p:nvSpPr>
          <p:spPr>
            <a:xfrm>
              <a:off x="1851085" y="1021513"/>
              <a:ext cx="109662" cy="113934"/>
            </a:xfrm>
            <a:prstGeom prst="rect">
              <a:avLst/>
            </a:prstGeom>
            <a:blipFill rotWithShape="1">
              <a:blip r:embed="rId2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6" name="Google Shape;396;p25"/>
            <p:cNvSpPr/>
            <p:nvPr/>
          </p:nvSpPr>
          <p:spPr>
            <a:xfrm>
              <a:off x="421342" y="788846"/>
              <a:ext cx="113934" cy="113934"/>
            </a:xfrm>
            <a:prstGeom prst="rect">
              <a:avLst/>
            </a:prstGeom>
            <a:blipFill rotWithShape="1">
              <a:blip r:embed="rId2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7" name="Google Shape;397;p25"/>
            <p:cNvSpPr/>
            <p:nvPr/>
          </p:nvSpPr>
          <p:spPr>
            <a:xfrm>
              <a:off x="345357" y="406862"/>
              <a:ext cx="113934" cy="113934"/>
            </a:xfrm>
            <a:prstGeom prst="rect">
              <a:avLst/>
            </a:prstGeom>
            <a:blipFill rotWithShape="1">
              <a:blip r:embed="rId2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8" name="Google Shape;398;p25"/>
            <p:cNvSpPr/>
            <p:nvPr/>
          </p:nvSpPr>
          <p:spPr>
            <a:xfrm>
              <a:off x="1677252" y="1593993"/>
              <a:ext cx="113934" cy="113934"/>
            </a:xfrm>
            <a:prstGeom prst="rect">
              <a:avLst/>
            </a:prstGeom>
            <a:blipFill rotWithShape="1">
              <a:blip r:embed="rId3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79" name="Google Shape;399;p25"/>
            <p:cNvSpPr/>
            <p:nvPr/>
          </p:nvSpPr>
          <p:spPr>
            <a:xfrm>
              <a:off x="2141682" y="1036887"/>
              <a:ext cx="109661" cy="113934"/>
            </a:xfrm>
            <a:prstGeom prst="rect">
              <a:avLst/>
            </a:prstGeom>
            <a:blipFill rotWithShape="1">
              <a:blip r:embed="rId3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0" name="Google Shape;400;p25"/>
            <p:cNvSpPr/>
            <p:nvPr/>
          </p:nvSpPr>
          <p:spPr>
            <a:xfrm>
              <a:off x="333239" y="1859216"/>
              <a:ext cx="113934" cy="113934"/>
            </a:xfrm>
            <a:prstGeom prst="rect">
              <a:avLst/>
            </a:prstGeom>
            <a:blipFill rotWithShape="1">
              <a:blip r:embed="rId3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1" name="Google Shape;401;p25"/>
            <p:cNvSpPr/>
            <p:nvPr/>
          </p:nvSpPr>
          <p:spPr>
            <a:xfrm>
              <a:off x="1657757" y="1994967"/>
              <a:ext cx="113934" cy="113934"/>
            </a:xfrm>
            <a:prstGeom prst="rect">
              <a:avLst/>
            </a:prstGeom>
            <a:blipFill rotWithShape="1">
              <a:blip r:embed="rId3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2" name="Google Shape;402;p25"/>
            <p:cNvSpPr/>
            <p:nvPr/>
          </p:nvSpPr>
          <p:spPr>
            <a:xfrm>
              <a:off x="45950" y="1081391"/>
              <a:ext cx="113934" cy="113934"/>
            </a:xfrm>
            <a:prstGeom prst="rect">
              <a:avLst/>
            </a:prstGeom>
            <a:blipFill rotWithShape="1">
              <a:blip r:embed="rId3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3" name="Google Shape;403;p25"/>
            <p:cNvSpPr/>
            <p:nvPr/>
          </p:nvSpPr>
          <p:spPr>
            <a:xfrm>
              <a:off x="-1" y="1810683"/>
              <a:ext cx="113934" cy="113934"/>
            </a:xfrm>
            <a:prstGeom prst="rect">
              <a:avLst/>
            </a:prstGeom>
            <a:blipFill rotWithShape="1">
              <a:blip r:embed="rId3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4" name="Google Shape;404;p25"/>
            <p:cNvSpPr/>
            <p:nvPr/>
          </p:nvSpPr>
          <p:spPr>
            <a:xfrm>
              <a:off x="1490253" y="610550"/>
              <a:ext cx="113934" cy="113934"/>
            </a:xfrm>
            <a:prstGeom prst="rect">
              <a:avLst/>
            </a:prstGeom>
            <a:blipFill rotWithShape="1">
              <a:blip r:embed="rId3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5" name="Google Shape;405;p25"/>
            <p:cNvSpPr/>
            <p:nvPr/>
          </p:nvSpPr>
          <p:spPr>
            <a:xfrm>
              <a:off x="972227" y="679793"/>
              <a:ext cx="113934" cy="113934"/>
            </a:xfrm>
            <a:prstGeom prst="rect">
              <a:avLst/>
            </a:prstGeom>
            <a:blipFill rotWithShape="1">
              <a:blip r:embed="rId3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6" name="Google Shape;406;p25"/>
            <p:cNvSpPr/>
            <p:nvPr/>
          </p:nvSpPr>
          <p:spPr>
            <a:xfrm>
              <a:off x="896232" y="297819"/>
              <a:ext cx="113934" cy="113934"/>
            </a:xfrm>
            <a:prstGeom prst="rect">
              <a:avLst/>
            </a:prstGeom>
            <a:blipFill rotWithShape="1">
              <a:blip r:embed="rId3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7" name="Google Shape;407;p25"/>
            <p:cNvSpPr/>
            <p:nvPr/>
          </p:nvSpPr>
          <p:spPr>
            <a:xfrm>
              <a:off x="1694936" y="509194"/>
              <a:ext cx="113934" cy="113934"/>
            </a:xfrm>
            <a:prstGeom prst="rect">
              <a:avLst/>
            </a:prstGeom>
            <a:blipFill rotWithShape="1">
              <a:blip r:embed="rId3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8" name="Google Shape;408;p25"/>
            <p:cNvSpPr/>
            <p:nvPr/>
          </p:nvSpPr>
          <p:spPr>
            <a:xfrm>
              <a:off x="1618972" y="127220"/>
              <a:ext cx="113934" cy="113934"/>
            </a:xfrm>
            <a:prstGeom prst="rect">
              <a:avLst/>
            </a:prstGeom>
            <a:blipFill rotWithShape="1">
              <a:blip r:embed="rId3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89" name="Google Shape;409;p25"/>
            <p:cNvSpPr/>
            <p:nvPr/>
          </p:nvSpPr>
          <p:spPr>
            <a:xfrm>
              <a:off x="1991560" y="1266399"/>
              <a:ext cx="113934" cy="113934"/>
            </a:xfrm>
            <a:prstGeom prst="rect">
              <a:avLst/>
            </a:prstGeom>
            <a:blipFill rotWithShape="1">
              <a:blip r:embed="rId4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0" name="Google Shape;410;p25"/>
            <p:cNvSpPr/>
            <p:nvPr/>
          </p:nvSpPr>
          <p:spPr>
            <a:xfrm>
              <a:off x="1681875" y="2048535"/>
              <a:ext cx="252443" cy="3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8341"/>
                  </a:lnTo>
                  <a:lnTo>
                    <a:pt x="2805" y="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1" name="Google Shape;411;p25"/>
            <p:cNvSpPr/>
            <p:nvPr/>
          </p:nvSpPr>
          <p:spPr>
            <a:xfrm>
              <a:off x="1502714" y="2047007"/>
              <a:ext cx="211969" cy="32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2"/>
                  </a:lnTo>
                  <a:lnTo>
                    <a:pt x="1825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2" name="Google Shape;412;p25"/>
            <p:cNvSpPr/>
            <p:nvPr/>
          </p:nvSpPr>
          <p:spPr>
            <a:xfrm>
              <a:off x="810953" y="1996314"/>
              <a:ext cx="695832" cy="3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835"/>
                  </a:lnTo>
                  <a:lnTo>
                    <a:pt x="2268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3" name="Google Shape;413;p25"/>
            <p:cNvSpPr/>
            <p:nvPr/>
          </p:nvSpPr>
          <p:spPr>
            <a:xfrm>
              <a:off x="810953" y="1409879"/>
              <a:ext cx="925736" cy="63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41" y="21600"/>
                  </a:moveTo>
                  <a:lnTo>
                    <a:pt x="21600" y="7688"/>
                  </a:lnTo>
                  <a:lnTo>
                    <a:pt x="0" y="19881"/>
                  </a:lnTo>
                  <a:lnTo>
                    <a:pt x="4466" y="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4" name="Google Shape;414;p25"/>
            <p:cNvSpPr/>
            <p:nvPr/>
          </p:nvSpPr>
          <p:spPr>
            <a:xfrm>
              <a:off x="101175" y="1135701"/>
              <a:ext cx="294044" cy="77760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795" name="Google Shape;415;p25"/>
            <p:cNvSpPr/>
            <p:nvPr/>
          </p:nvSpPr>
          <p:spPr>
            <a:xfrm>
              <a:off x="56380" y="1868480"/>
              <a:ext cx="338838" cy="316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3064"/>
                  </a:lnTo>
                  <a:lnTo>
                    <a:pt x="179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6" name="Google Shape;416;p25"/>
            <p:cNvSpPr/>
            <p:nvPr/>
          </p:nvSpPr>
          <p:spPr>
            <a:xfrm>
              <a:off x="158702" y="1913305"/>
              <a:ext cx="652253" cy="63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832" y="0"/>
                  </a:lnTo>
                  <a:lnTo>
                    <a:pt x="21600" y="2836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7" name="Google Shape;417;p25"/>
            <p:cNvSpPr/>
            <p:nvPr/>
          </p:nvSpPr>
          <p:spPr>
            <a:xfrm>
              <a:off x="83409" y="1996314"/>
              <a:ext cx="727535" cy="5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879"/>
                  </a:moveTo>
                  <a:lnTo>
                    <a:pt x="2235" y="21600"/>
                  </a:lnTo>
                  <a:lnTo>
                    <a:pt x="17735" y="18938"/>
                  </a:lnTo>
                  <a:lnTo>
                    <a:pt x="21600" y="0"/>
                  </a:lnTo>
                  <a:lnTo>
                    <a:pt x="0" y="6879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8" name="Google Shape;418;p25"/>
            <p:cNvSpPr/>
            <p:nvPr/>
          </p:nvSpPr>
          <p:spPr>
            <a:xfrm>
              <a:off x="882988" y="2031131"/>
              <a:ext cx="628770" cy="57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537" y="21600"/>
                  </a:lnTo>
                  <a:lnTo>
                    <a:pt x="0" y="1310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799" name="Google Shape;419;p25"/>
            <p:cNvSpPr/>
            <p:nvPr/>
          </p:nvSpPr>
          <p:spPr>
            <a:xfrm>
              <a:off x="678728" y="570940"/>
              <a:ext cx="1526179" cy="192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99" y="5349"/>
                  </a:lnTo>
                  <a:lnTo>
                    <a:pt x="21600" y="6030"/>
                  </a:lnTo>
                  <a:lnTo>
                    <a:pt x="15661" y="0"/>
                  </a:lnTo>
                  <a:lnTo>
                    <a:pt x="17298" y="613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00" name="Google Shape;420;p25"/>
            <p:cNvSpPr/>
            <p:nvPr/>
          </p:nvSpPr>
          <p:spPr>
            <a:xfrm>
              <a:off x="156601" y="1077874"/>
              <a:ext cx="2041342" cy="152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9" y="7919"/>
                  </a:moveTo>
                  <a:lnTo>
                    <a:pt x="20049" y="3509"/>
                  </a:lnTo>
                  <a:lnTo>
                    <a:pt x="18785" y="472"/>
                  </a:lnTo>
                  <a:lnTo>
                    <a:pt x="16636" y="8114"/>
                  </a:lnTo>
                  <a:lnTo>
                    <a:pt x="16471" y="14007"/>
                  </a:lnTo>
                  <a:lnTo>
                    <a:pt x="20092" y="2942"/>
                  </a:lnTo>
                  <a:lnTo>
                    <a:pt x="21600" y="0"/>
                  </a:lnTo>
                  <a:lnTo>
                    <a:pt x="18717" y="15437"/>
                  </a:lnTo>
                  <a:lnTo>
                    <a:pt x="15906" y="18544"/>
                  </a:lnTo>
                  <a:lnTo>
                    <a:pt x="10007" y="21600"/>
                  </a:lnTo>
                  <a:lnTo>
                    <a:pt x="0" y="21085"/>
                  </a:lnTo>
                  <a:lnTo>
                    <a:pt x="6929" y="12946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01" name="Google Shape;421;p25"/>
            <p:cNvSpPr/>
            <p:nvPr/>
          </p:nvSpPr>
          <p:spPr>
            <a:xfrm>
              <a:off x="59413" y="118890"/>
              <a:ext cx="1513639" cy="171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928"/>
                  </a:moveTo>
                  <a:lnTo>
                    <a:pt x="14194" y="7401"/>
                  </a:lnTo>
                  <a:lnTo>
                    <a:pt x="12650" y="3329"/>
                  </a:lnTo>
                  <a:lnTo>
                    <a:pt x="12317" y="0"/>
                  </a:lnTo>
                  <a:lnTo>
                    <a:pt x="5357" y="4067"/>
                  </a:lnTo>
                  <a:lnTo>
                    <a:pt x="782" y="12408"/>
                  </a:lnTo>
                  <a:lnTo>
                    <a:pt x="0" y="21600"/>
                  </a:lnTo>
                  <a:lnTo>
                    <a:pt x="13170" y="1619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02" name="Google Shape;422;p25"/>
            <p:cNvSpPr/>
            <p:nvPr/>
          </p:nvSpPr>
          <p:spPr>
            <a:xfrm>
              <a:off x="391780" y="55838"/>
              <a:ext cx="1513257" cy="135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1" y="21600"/>
                  </a:moveTo>
                  <a:lnTo>
                    <a:pt x="9296" y="10533"/>
                  </a:lnTo>
                  <a:lnTo>
                    <a:pt x="0" y="6573"/>
                  </a:lnTo>
                  <a:lnTo>
                    <a:pt x="7953" y="4748"/>
                  </a:lnTo>
                  <a:lnTo>
                    <a:pt x="16434" y="9740"/>
                  </a:lnTo>
                  <a:lnTo>
                    <a:pt x="19492" y="7837"/>
                  </a:lnTo>
                  <a:lnTo>
                    <a:pt x="18292" y="2069"/>
                  </a:lnTo>
                  <a:lnTo>
                    <a:pt x="16375" y="10377"/>
                  </a:lnTo>
                  <a:lnTo>
                    <a:pt x="7236" y="0"/>
                  </a:lnTo>
                  <a:lnTo>
                    <a:pt x="12328" y="1065"/>
                  </a:lnTo>
                  <a:lnTo>
                    <a:pt x="7997" y="4270"/>
                  </a:lnTo>
                  <a:lnTo>
                    <a:pt x="17992" y="2195"/>
                  </a:lnTo>
                  <a:lnTo>
                    <a:pt x="12387" y="428"/>
                  </a:lnTo>
                  <a:lnTo>
                    <a:pt x="21600" y="16284"/>
                  </a:lnTo>
                  <a:lnTo>
                    <a:pt x="9315" y="2131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03" name="Google Shape;423;p25"/>
            <p:cNvSpPr/>
            <p:nvPr/>
          </p:nvSpPr>
          <p:spPr>
            <a:xfrm>
              <a:off x="101215" y="738103"/>
              <a:ext cx="949832" cy="67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8497" y="3272"/>
                  </a:lnTo>
                  <a:lnTo>
                    <a:pt x="0" y="12683"/>
                  </a:lnTo>
                  <a:lnTo>
                    <a:pt x="20689" y="2160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04" name="Google Shape;424;p25"/>
            <p:cNvSpPr/>
            <p:nvPr/>
          </p:nvSpPr>
          <p:spPr>
            <a:xfrm>
              <a:off x="953989" y="1358241"/>
              <a:ext cx="113934" cy="113934"/>
            </a:xfrm>
            <a:prstGeom prst="rect">
              <a:avLst/>
            </a:prstGeom>
            <a:blipFill rotWithShape="1">
              <a:blip r:embed="rId4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</p:grpSp>
      <p:sp>
        <p:nvSpPr>
          <p:cNvPr id="806" name="Google Shape;425;p25"/>
          <p:cNvSpPr/>
          <p:nvPr/>
        </p:nvSpPr>
        <p:spPr>
          <a:xfrm rot="5400000">
            <a:off x="4396800" y="-29974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</p:spTree>
    <p:extLst>
      <p:ext uri="{BB962C8B-B14F-4D97-AF65-F5344CB8AC3E}">
        <p14:creationId xmlns:p14="http://schemas.microsoft.com/office/powerpoint/2010/main" val="9084631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431;p26"/>
          <p:cNvSpPr/>
          <p:nvPr/>
        </p:nvSpPr>
        <p:spPr>
          <a:xfrm>
            <a:off x="-22704" y="15604"/>
            <a:ext cx="13004803" cy="9737995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grpSp>
        <p:nvGrpSpPr>
          <p:cNvPr id="856" name="Google Shape;435;p26"/>
          <p:cNvGrpSpPr/>
          <p:nvPr/>
        </p:nvGrpSpPr>
        <p:grpSpPr>
          <a:xfrm>
            <a:off x="5301676" y="2445661"/>
            <a:ext cx="2401434" cy="2835221"/>
            <a:chOff x="0" y="0"/>
            <a:chExt cx="2251343" cy="2658018"/>
          </a:xfrm>
        </p:grpSpPr>
        <p:sp>
          <p:nvSpPr>
            <p:cNvPr id="812" name="Google Shape;436;p26"/>
            <p:cNvSpPr/>
            <p:nvPr/>
          </p:nvSpPr>
          <p:spPr>
            <a:xfrm>
              <a:off x="1202472" y="48542"/>
              <a:ext cx="113934" cy="113934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13" name="Google Shape;437;p26"/>
            <p:cNvSpPr/>
            <p:nvPr/>
          </p:nvSpPr>
          <p:spPr>
            <a:xfrm>
              <a:off x="869192" y="-1"/>
              <a:ext cx="113934" cy="113934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14" name="Google Shape;438;p26"/>
            <p:cNvSpPr/>
            <p:nvPr/>
          </p:nvSpPr>
          <p:spPr>
            <a:xfrm flipH="1" flipV="1">
              <a:off x="1020991" y="735029"/>
              <a:ext cx="714642" cy="911618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15" name="Google Shape;439;p26"/>
            <p:cNvSpPr/>
            <p:nvPr/>
          </p:nvSpPr>
          <p:spPr>
            <a:xfrm flipH="1" flipV="1">
              <a:off x="474848" y="840676"/>
              <a:ext cx="527515" cy="56920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16" name="Google Shape;440;p26"/>
            <p:cNvSpPr/>
            <p:nvPr/>
          </p:nvSpPr>
          <p:spPr>
            <a:xfrm>
              <a:off x="1002361" y="1409879"/>
              <a:ext cx="515869" cy="63367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17" name="Google Shape;441;p26"/>
            <p:cNvSpPr/>
            <p:nvPr/>
          </p:nvSpPr>
          <p:spPr>
            <a:xfrm>
              <a:off x="1625704" y="2308301"/>
              <a:ext cx="113934" cy="11393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18" name="Google Shape;442;p26"/>
            <p:cNvSpPr/>
            <p:nvPr/>
          </p:nvSpPr>
          <p:spPr>
            <a:xfrm>
              <a:off x="1047428" y="2544084"/>
              <a:ext cx="113934" cy="113934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19" name="Google Shape;443;p26"/>
            <p:cNvSpPr/>
            <p:nvPr/>
          </p:nvSpPr>
          <p:spPr>
            <a:xfrm>
              <a:off x="621040" y="2421224"/>
              <a:ext cx="113934" cy="113934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0" name="Google Shape;444;p26"/>
            <p:cNvSpPr/>
            <p:nvPr/>
          </p:nvSpPr>
          <p:spPr>
            <a:xfrm>
              <a:off x="103034" y="2490466"/>
              <a:ext cx="113934" cy="113934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1" name="Google Shape;445;p26"/>
            <p:cNvSpPr/>
            <p:nvPr/>
          </p:nvSpPr>
          <p:spPr>
            <a:xfrm>
              <a:off x="27038" y="2108493"/>
              <a:ext cx="113934" cy="113934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2" name="Google Shape;446;p26"/>
            <p:cNvSpPr/>
            <p:nvPr/>
          </p:nvSpPr>
          <p:spPr>
            <a:xfrm>
              <a:off x="1876205" y="2110904"/>
              <a:ext cx="113934" cy="113934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3" name="Google Shape;447;p26"/>
            <p:cNvSpPr/>
            <p:nvPr/>
          </p:nvSpPr>
          <p:spPr>
            <a:xfrm>
              <a:off x="1449759" y="1988044"/>
              <a:ext cx="113934" cy="113934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4" name="Google Shape;448;p26"/>
            <p:cNvSpPr/>
            <p:nvPr/>
          </p:nvSpPr>
          <p:spPr>
            <a:xfrm>
              <a:off x="825723" y="2319867"/>
              <a:ext cx="113934" cy="113934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5" name="Google Shape;449;p26"/>
            <p:cNvSpPr/>
            <p:nvPr/>
          </p:nvSpPr>
          <p:spPr>
            <a:xfrm>
              <a:off x="749739" y="1937893"/>
              <a:ext cx="113934" cy="113934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6" name="Google Shape;450;p26"/>
            <p:cNvSpPr/>
            <p:nvPr/>
          </p:nvSpPr>
          <p:spPr>
            <a:xfrm>
              <a:off x="1851085" y="1021513"/>
              <a:ext cx="109662" cy="113934"/>
            </a:xfrm>
            <a:prstGeom prst="rect">
              <a:avLst/>
            </a:prstGeom>
            <a:blipFill rotWithShape="1">
              <a:blip r:embed="rId1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7" name="Google Shape;451;p26"/>
            <p:cNvSpPr/>
            <p:nvPr/>
          </p:nvSpPr>
          <p:spPr>
            <a:xfrm>
              <a:off x="421342" y="788846"/>
              <a:ext cx="113934" cy="113934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8" name="Google Shape;452;p26"/>
            <p:cNvSpPr/>
            <p:nvPr/>
          </p:nvSpPr>
          <p:spPr>
            <a:xfrm>
              <a:off x="345357" y="406862"/>
              <a:ext cx="113934" cy="113934"/>
            </a:xfrm>
            <a:prstGeom prst="rect">
              <a:avLst/>
            </a:prstGeom>
            <a:blipFill rotWithShape="1">
              <a:blip r:embed="rId1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29" name="Google Shape;453;p26"/>
            <p:cNvSpPr/>
            <p:nvPr/>
          </p:nvSpPr>
          <p:spPr>
            <a:xfrm>
              <a:off x="1677252" y="1593993"/>
              <a:ext cx="113934" cy="113934"/>
            </a:xfrm>
            <a:prstGeom prst="rect">
              <a:avLst/>
            </a:prstGeom>
            <a:blipFill rotWithShape="1">
              <a:blip r:embed="rId1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0" name="Google Shape;454;p26"/>
            <p:cNvSpPr/>
            <p:nvPr/>
          </p:nvSpPr>
          <p:spPr>
            <a:xfrm>
              <a:off x="2141682" y="1036887"/>
              <a:ext cx="109661" cy="113934"/>
            </a:xfrm>
            <a:prstGeom prst="rect">
              <a:avLst/>
            </a:prstGeom>
            <a:blipFill rotWithShape="1">
              <a:blip r:embed="rId1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1" name="Google Shape;455;p26"/>
            <p:cNvSpPr/>
            <p:nvPr/>
          </p:nvSpPr>
          <p:spPr>
            <a:xfrm>
              <a:off x="333239" y="1859216"/>
              <a:ext cx="113934" cy="113934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2" name="Google Shape;456;p26"/>
            <p:cNvSpPr/>
            <p:nvPr/>
          </p:nvSpPr>
          <p:spPr>
            <a:xfrm>
              <a:off x="1657757" y="1994967"/>
              <a:ext cx="113934" cy="113934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3" name="Google Shape;457;p26"/>
            <p:cNvSpPr/>
            <p:nvPr/>
          </p:nvSpPr>
          <p:spPr>
            <a:xfrm>
              <a:off x="45950" y="1081391"/>
              <a:ext cx="113934" cy="113934"/>
            </a:xfrm>
            <a:prstGeom prst="rect">
              <a:avLst/>
            </a:prstGeom>
            <a:blipFill rotWithShape="1">
              <a:blip r:embed="rId1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4" name="Google Shape;458;p26"/>
            <p:cNvSpPr/>
            <p:nvPr/>
          </p:nvSpPr>
          <p:spPr>
            <a:xfrm>
              <a:off x="-1" y="1810683"/>
              <a:ext cx="113934" cy="113934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5" name="Google Shape;459;p26"/>
            <p:cNvSpPr/>
            <p:nvPr/>
          </p:nvSpPr>
          <p:spPr>
            <a:xfrm>
              <a:off x="1490253" y="610550"/>
              <a:ext cx="113934" cy="113934"/>
            </a:xfrm>
            <a:prstGeom prst="rect">
              <a:avLst/>
            </a:prstGeom>
            <a:blipFill rotWithShape="1">
              <a:blip r:embed="rId1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6" name="Google Shape;460;p26"/>
            <p:cNvSpPr/>
            <p:nvPr/>
          </p:nvSpPr>
          <p:spPr>
            <a:xfrm>
              <a:off x="972227" y="679793"/>
              <a:ext cx="113934" cy="113934"/>
            </a:xfrm>
            <a:prstGeom prst="rect">
              <a:avLst/>
            </a:prstGeom>
            <a:blipFill rotWithShape="1">
              <a:blip r:embed="rId2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7" name="Google Shape;461;p26"/>
            <p:cNvSpPr/>
            <p:nvPr/>
          </p:nvSpPr>
          <p:spPr>
            <a:xfrm>
              <a:off x="896232" y="297819"/>
              <a:ext cx="113934" cy="113934"/>
            </a:xfrm>
            <a:prstGeom prst="rect">
              <a:avLst/>
            </a:prstGeom>
            <a:blipFill rotWithShape="1">
              <a:blip r:embed="rId2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8" name="Google Shape;462;p26"/>
            <p:cNvSpPr/>
            <p:nvPr/>
          </p:nvSpPr>
          <p:spPr>
            <a:xfrm>
              <a:off x="1694936" y="509194"/>
              <a:ext cx="113934" cy="113934"/>
            </a:xfrm>
            <a:prstGeom prst="rect">
              <a:avLst/>
            </a:prstGeom>
            <a:blipFill rotWithShape="1">
              <a:blip r:embed="rId2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39" name="Google Shape;463;p26"/>
            <p:cNvSpPr/>
            <p:nvPr/>
          </p:nvSpPr>
          <p:spPr>
            <a:xfrm>
              <a:off x="1618972" y="127220"/>
              <a:ext cx="113934" cy="113934"/>
            </a:xfrm>
            <a:prstGeom prst="rect">
              <a:avLst/>
            </a:prstGeom>
            <a:blipFill rotWithShape="1">
              <a:blip r:embed="rId2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0" name="Google Shape;464;p26"/>
            <p:cNvSpPr/>
            <p:nvPr/>
          </p:nvSpPr>
          <p:spPr>
            <a:xfrm>
              <a:off x="1991560" y="1266399"/>
              <a:ext cx="113934" cy="113934"/>
            </a:xfrm>
            <a:prstGeom prst="rect">
              <a:avLst/>
            </a:prstGeom>
            <a:blipFill rotWithShape="1">
              <a:blip r:embed="rId2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1" name="Google Shape;465;p26"/>
            <p:cNvSpPr/>
            <p:nvPr/>
          </p:nvSpPr>
          <p:spPr>
            <a:xfrm>
              <a:off x="1681875" y="2048535"/>
              <a:ext cx="252443" cy="3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8341"/>
                  </a:lnTo>
                  <a:lnTo>
                    <a:pt x="2805" y="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2" name="Google Shape;466;p26"/>
            <p:cNvSpPr/>
            <p:nvPr/>
          </p:nvSpPr>
          <p:spPr>
            <a:xfrm>
              <a:off x="1502714" y="2047007"/>
              <a:ext cx="211969" cy="32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2"/>
                  </a:lnTo>
                  <a:lnTo>
                    <a:pt x="1825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3" name="Google Shape;467;p26"/>
            <p:cNvSpPr/>
            <p:nvPr/>
          </p:nvSpPr>
          <p:spPr>
            <a:xfrm>
              <a:off x="810953" y="1996314"/>
              <a:ext cx="695832" cy="3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835"/>
                  </a:lnTo>
                  <a:lnTo>
                    <a:pt x="2268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4" name="Google Shape;468;p26"/>
            <p:cNvSpPr/>
            <p:nvPr/>
          </p:nvSpPr>
          <p:spPr>
            <a:xfrm>
              <a:off x="810953" y="1409879"/>
              <a:ext cx="925736" cy="63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41" y="21600"/>
                  </a:moveTo>
                  <a:lnTo>
                    <a:pt x="21600" y="7688"/>
                  </a:lnTo>
                  <a:lnTo>
                    <a:pt x="0" y="19881"/>
                  </a:lnTo>
                  <a:lnTo>
                    <a:pt x="4466" y="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5" name="Google Shape;469;p26"/>
            <p:cNvSpPr/>
            <p:nvPr/>
          </p:nvSpPr>
          <p:spPr>
            <a:xfrm>
              <a:off x="101175" y="1135701"/>
              <a:ext cx="294044" cy="777604"/>
            </a:xfrm>
            <a:prstGeom prst="line">
              <a:avLst/>
            </a:pr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endParaRPr sz="1493"/>
            </a:p>
          </p:txBody>
        </p:sp>
        <p:sp>
          <p:nvSpPr>
            <p:cNvPr id="846" name="Google Shape;470;p26"/>
            <p:cNvSpPr/>
            <p:nvPr/>
          </p:nvSpPr>
          <p:spPr>
            <a:xfrm>
              <a:off x="56380" y="1868480"/>
              <a:ext cx="338838" cy="316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3064"/>
                  </a:lnTo>
                  <a:lnTo>
                    <a:pt x="1799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7" name="Google Shape;471;p26"/>
            <p:cNvSpPr/>
            <p:nvPr/>
          </p:nvSpPr>
          <p:spPr>
            <a:xfrm>
              <a:off x="158702" y="1913305"/>
              <a:ext cx="652253" cy="63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832" y="0"/>
                  </a:lnTo>
                  <a:lnTo>
                    <a:pt x="21600" y="2836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8" name="Google Shape;472;p26"/>
            <p:cNvSpPr/>
            <p:nvPr/>
          </p:nvSpPr>
          <p:spPr>
            <a:xfrm>
              <a:off x="83409" y="1996314"/>
              <a:ext cx="727535" cy="5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879"/>
                  </a:moveTo>
                  <a:lnTo>
                    <a:pt x="2235" y="21600"/>
                  </a:lnTo>
                  <a:lnTo>
                    <a:pt x="17735" y="18938"/>
                  </a:lnTo>
                  <a:lnTo>
                    <a:pt x="21600" y="0"/>
                  </a:lnTo>
                  <a:lnTo>
                    <a:pt x="0" y="6879"/>
                  </a:lnTo>
                  <a:close/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49" name="Google Shape;473;p26"/>
            <p:cNvSpPr/>
            <p:nvPr/>
          </p:nvSpPr>
          <p:spPr>
            <a:xfrm>
              <a:off x="882988" y="2031131"/>
              <a:ext cx="628770" cy="57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537" y="21600"/>
                  </a:lnTo>
                  <a:lnTo>
                    <a:pt x="0" y="1310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0" name="Google Shape;474;p26"/>
            <p:cNvSpPr/>
            <p:nvPr/>
          </p:nvSpPr>
          <p:spPr>
            <a:xfrm>
              <a:off x="678728" y="570940"/>
              <a:ext cx="1526179" cy="192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99" y="5349"/>
                  </a:lnTo>
                  <a:lnTo>
                    <a:pt x="21600" y="6030"/>
                  </a:lnTo>
                  <a:lnTo>
                    <a:pt x="15661" y="0"/>
                  </a:lnTo>
                  <a:lnTo>
                    <a:pt x="17298" y="613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1" name="Google Shape;475;p26"/>
            <p:cNvSpPr/>
            <p:nvPr/>
          </p:nvSpPr>
          <p:spPr>
            <a:xfrm>
              <a:off x="156601" y="1077874"/>
              <a:ext cx="2041342" cy="152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9" y="7919"/>
                  </a:moveTo>
                  <a:lnTo>
                    <a:pt x="20049" y="3509"/>
                  </a:lnTo>
                  <a:lnTo>
                    <a:pt x="18785" y="472"/>
                  </a:lnTo>
                  <a:lnTo>
                    <a:pt x="16636" y="8114"/>
                  </a:lnTo>
                  <a:lnTo>
                    <a:pt x="16471" y="14007"/>
                  </a:lnTo>
                  <a:lnTo>
                    <a:pt x="20092" y="2942"/>
                  </a:lnTo>
                  <a:lnTo>
                    <a:pt x="21600" y="0"/>
                  </a:lnTo>
                  <a:lnTo>
                    <a:pt x="18717" y="15437"/>
                  </a:lnTo>
                  <a:lnTo>
                    <a:pt x="15906" y="18544"/>
                  </a:lnTo>
                  <a:lnTo>
                    <a:pt x="10007" y="21600"/>
                  </a:lnTo>
                  <a:lnTo>
                    <a:pt x="0" y="21085"/>
                  </a:lnTo>
                  <a:lnTo>
                    <a:pt x="6929" y="12946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2" name="Google Shape;476;p26"/>
            <p:cNvSpPr/>
            <p:nvPr/>
          </p:nvSpPr>
          <p:spPr>
            <a:xfrm>
              <a:off x="59413" y="118890"/>
              <a:ext cx="1513639" cy="171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928"/>
                  </a:moveTo>
                  <a:lnTo>
                    <a:pt x="14194" y="7401"/>
                  </a:lnTo>
                  <a:lnTo>
                    <a:pt x="12650" y="3329"/>
                  </a:lnTo>
                  <a:lnTo>
                    <a:pt x="12317" y="0"/>
                  </a:lnTo>
                  <a:lnTo>
                    <a:pt x="5357" y="4067"/>
                  </a:lnTo>
                  <a:lnTo>
                    <a:pt x="782" y="12408"/>
                  </a:lnTo>
                  <a:lnTo>
                    <a:pt x="0" y="21600"/>
                  </a:lnTo>
                  <a:lnTo>
                    <a:pt x="13170" y="1619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3" name="Google Shape;477;p26"/>
            <p:cNvSpPr/>
            <p:nvPr/>
          </p:nvSpPr>
          <p:spPr>
            <a:xfrm>
              <a:off x="391780" y="55838"/>
              <a:ext cx="1513257" cy="135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1" y="21600"/>
                  </a:moveTo>
                  <a:lnTo>
                    <a:pt x="9296" y="10533"/>
                  </a:lnTo>
                  <a:lnTo>
                    <a:pt x="0" y="6573"/>
                  </a:lnTo>
                  <a:lnTo>
                    <a:pt x="7953" y="4748"/>
                  </a:lnTo>
                  <a:lnTo>
                    <a:pt x="16434" y="9740"/>
                  </a:lnTo>
                  <a:lnTo>
                    <a:pt x="19492" y="7837"/>
                  </a:lnTo>
                  <a:lnTo>
                    <a:pt x="18292" y="2069"/>
                  </a:lnTo>
                  <a:lnTo>
                    <a:pt x="16375" y="10377"/>
                  </a:lnTo>
                  <a:lnTo>
                    <a:pt x="7236" y="0"/>
                  </a:lnTo>
                  <a:lnTo>
                    <a:pt x="12328" y="1065"/>
                  </a:lnTo>
                  <a:lnTo>
                    <a:pt x="7997" y="4270"/>
                  </a:lnTo>
                  <a:lnTo>
                    <a:pt x="17992" y="2195"/>
                  </a:lnTo>
                  <a:lnTo>
                    <a:pt x="12387" y="428"/>
                  </a:lnTo>
                  <a:lnTo>
                    <a:pt x="21600" y="16284"/>
                  </a:lnTo>
                  <a:lnTo>
                    <a:pt x="9315" y="21314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4" name="Google Shape;478;p26"/>
            <p:cNvSpPr/>
            <p:nvPr/>
          </p:nvSpPr>
          <p:spPr>
            <a:xfrm>
              <a:off x="101215" y="738103"/>
              <a:ext cx="949832" cy="67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8497" y="3272"/>
                  </a:lnTo>
                  <a:lnTo>
                    <a:pt x="0" y="12683"/>
                  </a:lnTo>
                  <a:lnTo>
                    <a:pt x="20689" y="21600"/>
                  </a:lnTo>
                </a:path>
              </a:pathLst>
            </a:custGeom>
            <a:noFill/>
            <a:ln w="12700" cap="flat">
              <a:solidFill>
                <a:srgbClr val="8989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  <p:sp>
          <p:nvSpPr>
            <p:cNvPr id="855" name="Google Shape;479;p26"/>
            <p:cNvSpPr/>
            <p:nvPr/>
          </p:nvSpPr>
          <p:spPr>
            <a:xfrm>
              <a:off x="953989" y="1358241"/>
              <a:ext cx="113934" cy="113934"/>
            </a:xfrm>
            <a:prstGeom prst="rect">
              <a:avLst/>
            </a:prstGeom>
            <a:blipFill rotWithShape="1">
              <a:blip r:embed="rId2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920"/>
            </a:p>
          </p:txBody>
        </p:sp>
      </p:grpSp>
      <p:sp>
        <p:nvSpPr>
          <p:cNvPr id="857" name="Google Shape;480;p26"/>
          <p:cNvSpPr/>
          <p:nvPr/>
        </p:nvSpPr>
        <p:spPr>
          <a:xfrm rot="5400000">
            <a:off x="4381813" y="-659232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  <p:sp>
        <p:nvSpPr>
          <p:cNvPr id="858" name="Google Shape;481;p26"/>
          <p:cNvSpPr txBox="1"/>
          <p:nvPr/>
        </p:nvSpPr>
        <p:spPr>
          <a:xfrm>
            <a:off x="1696506" y="5582427"/>
            <a:ext cx="9611523" cy="141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/>
              <a:t>“</a:t>
            </a:r>
            <a:r>
              <a:rPr sz="3200" b="1"/>
              <a:t>10% do PIB global estará armazenado em blockchain até 2027</a:t>
            </a:r>
            <a:r>
              <a:rPr sz="3200"/>
              <a:t>”</a:t>
            </a:r>
            <a:br>
              <a:rPr sz="3200"/>
            </a:br>
            <a:r>
              <a:rPr sz="1493"/>
              <a:t>Fórum econômico mundial.</a:t>
            </a:r>
          </a:p>
        </p:txBody>
      </p:sp>
    </p:spTree>
    <p:extLst>
      <p:ext uri="{BB962C8B-B14F-4D97-AF65-F5344CB8AC3E}">
        <p14:creationId xmlns:p14="http://schemas.microsoft.com/office/powerpoint/2010/main" val="65150591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487;p27"/>
          <p:cNvSpPr/>
          <p:nvPr/>
        </p:nvSpPr>
        <p:spPr>
          <a:xfrm>
            <a:off x="-134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861" name="Google Shape;488;p27"/>
          <p:cNvSpPr txBox="1"/>
          <p:nvPr/>
        </p:nvSpPr>
        <p:spPr>
          <a:xfrm>
            <a:off x="1490882" y="2410837"/>
            <a:ext cx="10160001" cy="384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5120" dirty="0"/>
              <a:t>BITCOIN</a:t>
            </a:r>
          </a:p>
          <a:p>
            <a:pPr marR="5419" indent="13547" algn="ctr"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br>
              <a:rPr sz="5120" dirty="0"/>
            </a:br>
            <a:r>
              <a:rPr sz="3840" dirty="0" err="1"/>
              <a:t>É</a:t>
            </a:r>
            <a:r>
              <a:rPr sz="3200" dirty="0"/>
              <a:t> </a:t>
            </a:r>
            <a:r>
              <a:rPr sz="3200" dirty="0" err="1"/>
              <a:t>uma</a:t>
            </a:r>
            <a:r>
              <a:rPr sz="3200" dirty="0"/>
              <a:t> commodity digital com </a:t>
            </a:r>
            <a:r>
              <a:rPr sz="3200" dirty="0" err="1"/>
              <a:t>funções</a:t>
            </a:r>
            <a:r>
              <a:rPr sz="3200" dirty="0"/>
              <a:t> de </a:t>
            </a:r>
            <a:r>
              <a:rPr sz="3200" dirty="0" err="1"/>
              <a:t>moeda</a:t>
            </a:r>
            <a:r>
              <a:rPr sz="3200" dirty="0"/>
              <a:t>, </a:t>
            </a:r>
            <a:r>
              <a:rPr sz="3200" dirty="0" err="1"/>
              <a:t>criada</a:t>
            </a:r>
            <a:r>
              <a:rPr sz="3200" dirty="0"/>
              <a:t> e </a:t>
            </a:r>
            <a:r>
              <a:rPr sz="3200" dirty="0" err="1"/>
              <a:t>armazenada</a:t>
            </a:r>
            <a:r>
              <a:rPr sz="3200" dirty="0"/>
              <a:t> </a:t>
            </a:r>
            <a:r>
              <a:rPr sz="3200" dirty="0" err="1"/>
              <a:t>digitalmente</a:t>
            </a:r>
            <a:r>
              <a:rPr sz="3200" dirty="0"/>
              <a:t>.</a:t>
            </a:r>
            <a:br>
              <a:rPr sz="3200" dirty="0"/>
            </a:br>
            <a:r>
              <a:rPr sz="3200" dirty="0" err="1"/>
              <a:t>Limitada</a:t>
            </a:r>
            <a:r>
              <a:rPr sz="3200" dirty="0"/>
              <a:t> a 21 </a:t>
            </a:r>
            <a:r>
              <a:rPr sz="3200" dirty="0" err="1"/>
              <a:t>milhões</a:t>
            </a:r>
            <a:r>
              <a:rPr sz="3200" dirty="0"/>
              <a:t> de </a:t>
            </a:r>
            <a:r>
              <a:rPr sz="3200" dirty="0" err="1"/>
              <a:t>unidades</a:t>
            </a:r>
            <a:r>
              <a:rPr sz="3200" dirty="0"/>
              <a:t>.</a:t>
            </a:r>
            <a:br>
              <a:rPr sz="3200" dirty="0"/>
            </a:br>
            <a:endParaRPr sz="3200" dirty="0"/>
          </a:p>
        </p:txBody>
      </p:sp>
      <p:sp>
        <p:nvSpPr>
          <p:cNvPr id="862" name="Google Shape;489;p27"/>
          <p:cNvSpPr/>
          <p:nvPr/>
        </p:nvSpPr>
        <p:spPr>
          <a:xfrm rot="5400000">
            <a:off x="4396800" y="8676907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</p:spTree>
    <p:extLst>
      <p:ext uri="{BB962C8B-B14F-4D97-AF65-F5344CB8AC3E}">
        <p14:creationId xmlns:p14="http://schemas.microsoft.com/office/powerpoint/2010/main" val="3583196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57;p31"/>
          <p:cNvSpPr/>
          <p:nvPr/>
        </p:nvSpPr>
        <p:spPr>
          <a:xfrm>
            <a:off x="-134" y="0"/>
            <a:ext cx="13004803" cy="975360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920"/>
          </a:p>
        </p:txBody>
      </p:sp>
      <p:sp>
        <p:nvSpPr>
          <p:cNvPr id="925" name="Google Shape;958;p31"/>
          <p:cNvSpPr txBox="1"/>
          <p:nvPr/>
        </p:nvSpPr>
        <p:spPr>
          <a:xfrm>
            <a:off x="1422266" y="2290916"/>
            <a:ext cx="10160001" cy="299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7518" tIns="97518" rIns="97518" bIns="97518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5400" dirty="0"/>
              <a:t>ICO - Initial coin offering</a:t>
            </a:r>
          </a:p>
          <a:p>
            <a:pPr algn="ctr"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 dirty="0" err="1"/>
              <a:t>É</a:t>
            </a:r>
            <a:r>
              <a:rPr sz="3200" dirty="0"/>
              <a:t> </a:t>
            </a:r>
            <a:r>
              <a:rPr sz="3200" dirty="0" err="1"/>
              <a:t>uma</a:t>
            </a:r>
            <a:r>
              <a:rPr sz="3200" dirty="0"/>
              <a:t> </a:t>
            </a:r>
            <a:r>
              <a:rPr sz="3200" dirty="0" err="1"/>
              <a:t>oferta</a:t>
            </a:r>
            <a:r>
              <a:rPr sz="3200" dirty="0"/>
              <a:t> </a:t>
            </a:r>
            <a:r>
              <a:rPr sz="3200" dirty="0" err="1"/>
              <a:t>pública</a:t>
            </a:r>
            <a:r>
              <a:rPr sz="3200" dirty="0"/>
              <a:t> de um token com </a:t>
            </a:r>
            <a:r>
              <a:rPr sz="3200" dirty="0" err="1"/>
              <a:t>propósito</a:t>
            </a:r>
            <a:r>
              <a:rPr sz="3200" dirty="0"/>
              <a:t> de </a:t>
            </a:r>
            <a:r>
              <a:rPr sz="3200" dirty="0" err="1"/>
              <a:t>obter</a:t>
            </a:r>
            <a:r>
              <a:rPr sz="3200" dirty="0"/>
              <a:t> capital para </a:t>
            </a:r>
            <a:r>
              <a:rPr sz="3200" dirty="0" err="1"/>
              <a:t>financiar</a:t>
            </a:r>
            <a:r>
              <a:rPr sz="3200" dirty="0"/>
              <a:t> o </a:t>
            </a:r>
            <a:r>
              <a:rPr sz="3200" dirty="0" err="1"/>
              <a:t>desenvolvimento</a:t>
            </a:r>
            <a:r>
              <a:rPr sz="3200" dirty="0"/>
              <a:t> de software, </a:t>
            </a:r>
            <a:r>
              <a:rPr sz="3200" dirty="0" err="1"/>
              <a:t>operações</a:t>
            </a:r>
            <a:r>
              <a:rPr sz="3200" dirty="0"/>
              <a:t> </a:t>
            </a:r>
            <a:r>
              <a:rPr sz="3200" dirty="0" err="1"/>
              <a:t>ou</a:t>
            </a:r>
            <a:r>
              <a:rPr sz="3200" dirty="0"/>
              <a:t> o </a:t>
            </a:r>
            <a:r>
              <a:rPr sz="3200" dirty="0" err="1"/>
              <a:t>negócio</a:t>
            </a:r>
            <a:r>
              <a:rPr sz="3200" dirty="0"/>
              <a:t>, </a:t>
            </a:r>
            <a:r>
              <a:rPr sz="3200" dirty="0" err="1"/>
              <a:t>através</a:t>
            </a:r>
            <a:r>
              <a:rPr sz="3200" dirty="0"/>
              <a:t> de </a:t>
            </a:r>
            <a:r>
              <a:rPr sz="3200" dirty="0" err="1"/>
              <a:t>gestão</a:t>
            </a:r>
            <a:r>
              <a:rPr sz="3200" dirty="0"/>
              <a:t> </a:t>
            </a:r>
            <a:r>
              <a:rPr sz="3200" dirty="0" err="1"/>
              <a:t>comunitária</a:t>
            </a:r>
            <a:r>
              <a:rPr sz="3200" dirty="0"/>
              <a:t> </a:t>
            </a:r>
            <a:r>
              <a:rPr sz="3200" dirty="0" err="1"/>
              <a:t>ou</a:t>
            </a:r>
            <a:r>
              <a:rPr sz="3200" dirty="0"/>
              <a:t> </a:t>
            </a:r>
            <a:r>
              <a:rPr sz="3200" dirty="0" err="1"/>
              <a:t>privada</a:t>
            </a:r>
            <a:r>
              <a:rPr sz="3200" dirty="0"/>
              <a:t>.</a:t>
            </a:r>
          </a:p>
        </p:txBody>
      </p:sp>
      <p:sp>
        <p:nvSpPr>
          <p:cNvPr id="926" name="Google Shape;959;p31"/>
          <p:cNvSpPr/>
          <p:nvPr/>
        </p:nvSpPr>
        <p:spPr>
          <a:xfrm rot="5400000">
            <a:off x="4396800" y="8676907"/>
            <a:ext cx="4211203" cy="136962"/>
          </a:xfrm>
          <a:prstGeom prst="roundRect">
            <a:avLst>
              <a:gd name="adj" fmla="val 50000"/>
            </a:avLst>
          </a:prstGeom>
          <a:solidFill>
            <a:srgbClr val="E25352"/>
          </a:solidFill>
          <a:ln>
            <a:solidFill>
              <a:srgbClr val="E25352"/>
            </a:solidFill>
          </a:ln>
        </p:spPr>
        <p:txBody>
          <a:bodyPr lIns="0" tIns="0" rIns="0" bIns="0" anchor="ctr"/>
          <a:lstStyle/>
          <a:p>
            <a:endParaRPr sz="1493"/>
          </a:p>
        </p:txBody>
      </p:sp>
    </p:spTree>
    <p:extLst>
      <p:ext uri="{BB962C8B-B14F-4D97-AF65-F5344CB8AC3E}">
        <p14:creationId xmlns:p14="http://schemas.microsoft.com/office/powerpoint/2010/main" val="27616240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1168</Words>
  <Application>Microsoft Macintosh PowerPoint</Application>
  <PresentationFormat>Personalizar</PresentationFormat>
  <Paragraphs>123</Paragraphs>
  <Slides>42</Slides>
  <Notes>17</Notes>
  <HiddenSlides>19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Montserrat</vt:lpstr>
      <vt:lpstr>Lucida Grande</vt:lpstr>
      <vt:lpstr>Avenir</vt:lpstr>
      <vt:lpstr>DejaVu Sans</vt:lpstr>
      <vt:lpstr>Calibri</vt:lpstr>
      <vt:lpstr>Arial</vt:lpstr>
      <vt:lpstr>Helvetica Neue</vt:lpstr>
      <vt:lpstr>Avenir Roman</vt:lpstr>
      <vt:lpstr>MS Gothic</vt:lpstr>
      <vt:lpstr>Times New Roman</vt:lpstr>
      <vt:lpstr>New_Template7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Definição de criptoativos: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Natalia Garcia</cp:lastModifiedBy>
  <cp:revision>44</cp:revision>
  <cp:lastPrinted>2019-06-25T23:32:49Z</cp:lastPrinted>
  <dcterms:modified xsi:type="dcterms:W3CDTF">2019-06-25T23:45:45Z</dcterms:modified>
</cp:coreProperties>
</file>