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04" r:id="rId3"/>
    <p:sldId id="315" r:id="rId4"/>
    <p:sldId id="303" r:id="rId5"/>
    <p:sldId id="282" r:id="rId6"/>
    <p:sldId id="278" r:id="rId7"/>
    <p:sldId id="320" r:id="rId8"/>
    <p:sldId id="321" r:id="rId9"/>
    <p:sldId id="322" r:id="rId10"/>
    <p:sldId id="29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7"/>
    <a:srgbClr val="00216D"/>
    <a:srgbClr val="B2EAFC"/>
    <a:srgbClr val="009CE0"/>
    <a:srgbClr val="0030D3"/>
    <a:srgbClr val="0C2A6B"/>
    <a:srgbClr val="F9F9F9"/>
    <a:srgbClr val="F0F0F0"/>
    <a:srgbClr val="75DAF9"/>
    <a:srgbClr val="00A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9" autoAdjust="0"/>
    <p:restoredTop sz="93937" autoAdjust="0"/>
  </p:normalViewPr>
  <p:slideViewPr>
    <p:cSldViewPr snapToGrid="0">
      <p:cViewPr varScale="1">
        <p:scale>
          <a:sx n="84" d="100"/>
          <a:sy n="84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1089" y="-67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d.docs.live.net/7f8361c2ab0a7b4e/IPEA%202/DINTE/Claudia/Comsefaz/Apresentacao%20Comsefaz%20fev%202025/apresentacao%20Comsefaz%20fev%202025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Planilha18!$B$2:$B$6</cx:f>
        <cx:lvl ptCount="5">
          <cx:pt idx="0">Europa e OCDE
de alta renda</cx:pt>
          <cx:pt idx="1">América Latina
e Caribe</cx:pt>
          <cx:pt idx="2">Demais países
de renda média</cx:pt>
          <cx:pt idx="3">Demais países
de renda baixa</cx:pt>
          <cx:pt idx="4">Brasil</cx:pt>
        </cx:lvl>
      </cx:strDim>
      <cx:numDim type="val">
        <cx:f>Planilha18!$C$2:$C$6</cx:f>
        <cx:lvl ptCount="5" formatCode="0,0">
          <cx:pt idx="0">2.9245783321175622</cx:pt>
          <cx:pt idx="1">3.4545714285714286</cx:pt>
          <cx:pt idx="2">3.0789396305926604</cx:pt>
          <cx:pt idx="3">2.6284403292520238</cx:pt>
          <cx:pt idx="4">2.7999999999999998</cx:pt>
        </cx:lvl>
      </cx:numDim>
    </cx:data>
  </cx:chartData>
  <cx:chart>
    <cx:title pos="t" align="ctr" overlay="0">
      <cx:tx>
        <cx:txData>
          <cx:v>% do PIB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>
              <a:solidFill>
                <a:sysClr val="windowText" lastClr="000000"/>
              </a:solidFill>
              <a:latin typeface="+mn-lt"/>
            </a:defRPr>
          </a:pPr>
          <a:r>
            <a:rPr lang="pt-BR" sz="1800" b="0" i="0" u="none" strike="noStrike" baseline="0">
              <a:solidFill>
                <a:sysClr val="windowText" lastClr="000000"/>
              </a:solidFill>
              <a:latin typeface="+mn-lt"/>
            </a:rPr>
            <a:t>% do PIB</a:t>
          </a:r>
        </a:p>
      </cx:txPr>
    </cx:title>
    <cx:plotArea>
      <cx:plotAreaRegion>
        <cx:series layoutId="funnel" uniqueId="{1B199701-BDAB-4ADC-B389-9651F998F7E4}">
          <cx:spPr>
            <a:pattFill prst="ltDnDiag">
              <a:fgClr>
                <a:srgbClr val="0000B7"/>
              </a:fgClr>
              <a:bgClr>
                <a:schemeClr val="bg1"/>
              </a:bgClr>
            </a:pattFill>
          </cx:spPr>
          <cx:dataLabels>
            <cx:spPr>
              <a:solidFill>
                <a:schemeClr val="bg1"/>
              </a:solidFill>
            </cx:spPr>
            <cx:txPr>
              <a:bodyPr vertOverflow="overflow" horzOverflow="overflow" wrap="square" lIns="0" tIns="0" rIns="0" bIns="0"/>
              <a:lstStyle/>
              <a:p>
                <a:pPr algn="ctr" rtl="0">
                  <a:defRPr sz="1500" b="0" i="0">
                    <a:solidFill>
                      <a:sysClr val="windowText" lastClr="000000"/>
                    </a:solidFill>
                    <a:latin typeface="+mn-lt"/>
                    <a:ea typeface="Aptos Narrow" panose="020B0004020202020204" pitchFamily="34" charset="0"/>
                    <a:cs typeface="Aptos Narrow" panose="020B0004020202020204" pitchFamily="34" charset="0"/>
                  </a:defRPr>
                </a:pPr>
                <a:endParaRPr lang="en-US" sz="1500" b="0">
                  <a:solidFill>
                    <a:sysClr val="windowText" lastClr="000000"/>
                  </a:solidFill>
                  <a:latin typeface="+mn-lt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0" i="0">
                <a:solidFill>
                  <a:sysClr val="windowText" lastClr="000000"/>
                </a:solidFill>
                <a:latin typeface="+mn-lt"/>
                <a:ea typeface="Aptos Narrow" panose="020B0004020202020204" pitchFamily="34" charset="0"/>
                <a:cs typeface="Aptos Narrow" panose="020B0004020202020204" pitchFamily="34" charset="0"/>
              </a:defRPr>
            </a:pPr>
            <a:endParaRPr lang="en-US" sz="1200">
              <a:solidFill>
                <a:sysClr val="windowText" lastClr="000000"/>
              </a:solidFill>
              <a:latin typeface="+mn-lt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AF6B-3BFB-4B76-A9B6-98577C49D374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8FE6F-4C50-4D30-A97F-853003AD0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37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8FE6F-4C50-4D30-A97F-853003AD070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11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627111D0-4C4E-D6CF-8597-B0A11310D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63e316f1f_1_0:notes">
            <a:extLst>
              <a:ext uri="{FF2B5EF4-FFF2-40B4-BE49-F238E27FC236}">
                <a16:creationId xmlns:a16="http://schemas.microsoft.com/office/drawing/2014/main" id="{B7FCC97C-5E17-3047-04E0-8069804CAF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d63e316f1f_1_0:notes">
            <a:extLst>
              <a:ext uri="{FF2B5EF4-FFF2-40B4-BE49-F238E27FC236}">
                <a16:creationId xmlns:a16="http://schemas.microsoft.com/office/drawing/2014/main" id="{57F559A4-1A5E-50FD-417F-732EFA0F65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92F3BD-0AC0-FFF6-84DE-12AFA8F0D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76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0E5225B-A5EF-811C-C95F-D055A1366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94ce500c0_0_29:notes">
            <a:extLst>
              <a:ext uri="{FF2B5EF4-FFF2-40B4-BE49-F238E27FC236}">
                <a16:creationId xmlns:a16="http://schemas.microsoft.com/office/drawing/2014/main" id="{9D8B3155-486C-B13B-6593-3307D4C9A6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194ce500c0_0_29:notes">
            <a:extLst>
              <a:ext uri="{FF2B5EF4-FFF2-40B4-BE49-F238E27FC236}">
                <a16:creationId xmlns:a16="http://schemas.microsoft.com/office/drawing/2014/main" id="{9A44F50B-D23C-F01C-C68E-4FB79FFF20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3194ce500c0_0_29:notes">
            <a:extLst>
              <a:ext uri="{FF2B5EF4-FFF2-40B4-BE49-F238E27FC236}">
                <a16:creationId xmlns:a16="http://schemas.microsoft.com/office/drawing/2014/main" id="{9CF10207-BCB4-9989-536A-FA5F7F8B04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48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F55038C-F023-C13F-F39D-80F3040BE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94ce500c0_0_0:notes">
            <a:extLst>
              <a:ext uri="{FF2B5EF4-FFF2-40B4-BE49-F238E27FC236}">
                <a16:creationId xmlns:a16="http://schemas.microsoft.com/office/drawing/2014/main" id="{17957EAA-2B9F-B3CC-E7E4-04F90B60CE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3194ce500c0_0_0:notes">
            <a:extLst>
              <a:ext uri="{FF2B5EF4-FFF2-40B4-BE49-F238E27FC236}">
                <a16:creationId xmlns:a16="http://schemas.microsoft.com/office/drawing/2014/main" id="{7739A175-0AEF-6A4B-A9E2-75683EB6A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0975" y="4400549"/>
            <a:ext cx="6553200" cy="46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b="1">
                <a:latin typeface="Arial"/>
                <a:ea typeface="Arial"/>
                <a:cs typeface="Arial"/>
                <a:sym typeface="Arial"/>
              </a:rPr>
              <a:t>OCDE (ricos):</a:t>
            </a:r>
            <a:r>
              <a:rPr lang="pt-BR" sz="1100">
                <a:latin typeface="Arial"/>
                <a:ea typeface="Arial"/>
                <a:cs typeface="Arial"/>
                <a:sym typeface="Arial"/>
              </a:rPr>
              <a:t> França (56%), Dinamarca (55%), Alemanha (46%), EUA (35%).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b="1">
                <a:latin typeface="Arial"/>
                <a:ea typeface="Arial"/>
                <a:cs typeface="Arial"/>
                <a:sym typeface="Arial"/>
              </a:rPr>
              <a:t>Desenvolvimento:</a:t>
            </a:r>
            <a:r>
              <a:rPr lang="pt-BR" sz="1100">
                <a:latin typeface="Arial"/>
                <a:ea typeface="Arial"/>
                <a:cs typeface="Arial"/>
                <a:sym typeface="Arial"/>
              </a:rPr>
              <a:t> Brasil (36%), Índia (18%), México (25%), Indonésia (19%).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b="1">
                <a:latin typeface="Arial"/>
                <a:ea typeface="Arial"/>
                <a:cs typeface="Arial"/>
                <a:sym typeface="Arial"/>
              </a:rPr>
              <a:t>Pobres:</a:t>
            </a:r>
            <a:r>
              <a:rPr lang="pt-BR" sz="1100">
                <a:latin typeface="Arial"/>
                <a:ea typeface="Arial"/>
                <a:cs typeface="Arial"/>
                <a:sym typeface="Arial"/>
              </a:rPr>
              <a:t> Etiópia (10%), Níger (8%), Haiti (12%), Afeganistão (9%).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6" name="Google Shape;96;g3194ce500c0_0_0:notes">
            <a:extLst>
              <a:ext uri="{FF2B5EF4-FFF2-40B4-BE49-F238E27FC236}">
                <a16:creationId xmlns:a16="http://schemas.microsoft.com/office/drawing/2014/main" id="{0419839F-7FA7-9713-23D0-6BC9B83020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72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3E542336-5BEB-1192-2BEC-8FE324DFE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63e316f1f_1_0:notes">
            <a:extLst>
              <a:ext uri="{FF2B5EF4-FFF2-40B4-BE49-F238E27FC236}">
                <a16:creationId xmlns:a16="http://schemas.microsoft.com/office/drawing/2014/main" id="{DB46D37C-18FF-1C59-6B30-3E9FA72D48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d63e316f1f_1_0:notes">
            <a:extLst>
              <a:ext uri="{FF2B5EF4-FFF2-40B4-BE49-F238E27FC236}">
                <a16:creationId xmlns:a16="http://schemas.microsoft.com/office/drawing/2014/main" id="{DEC8B4E6-3BFB-F358-088D-3C56DC33F15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EDE8592-425C-6AB9-FE24-EC928B8AB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11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856742DA-D93C-4F17-018D-097A544F8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63e316f1f_1_0:notes">
            <a:extLst>
              <a:ext uri="{FF2B5EF4-FFF2-40B4-BE49-F238E27FC236}">
                <a16:creationId xmlns:a16="http://schemas.microsoft.com/office/drawing/2014/main" id="{28ED2490-05A1-CE16-7FF7-E1E3393A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d63e316f1f_1_0:notes">
            <a:extLst>
              <a:ext uri="{FF2B5EF4-FFF2-40B4-BE49-F238E27FC236}">
                <a16:creationId xmlns:a16="http://schemas.microsoft.com/office/drawing/2014/main" id="{EBA3E220-295B-74F2-9924-C6EB60C61F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FAC90A7-AAE4-F570-271C-416F391BB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02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03691FDB-EC2B-1F14-BCDA-D1A127F1C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63e316f1f_1_0:notes">
            <a:extLst>
              <a:ext uri="{FF2B5EF4-FFF2-40B4-BE49-F238E27FC236}">
                <a16:creationId xmlns:a16="http://schemas.microsoft.com/office/drawing/2014/main" id="{0D6B5604-49F5-60F3-6D1A-ABA243648F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d63e316f1f_1_0:notes">
            <a:extLst>
              <a:ext uri="{FF2B5EF4-FFF2-40B4-BE49-F238E27FC236}">
                <a16:creationId xmlns:a16="http://schemas.microsoft.com/office/drawing/2014/main" id="{7B90936C-842E-4559-B5A1-A643C50B6B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6936D9B-CEEC-D2A5-5CA8-4EE821A52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239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8FE6F-4C50-4D30-A97F-853003AD070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67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97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1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05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08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2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40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75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55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52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96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90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12B7C-079C-4A6A-9089-8DEB5C1960AD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14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938DF383-1D26-0999-E238-21622A78C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20196C7-366F-C62D-4830-8ECF8B270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6" y="4997341"/>
            <a:ext cx="2818614" cy="8380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F8E5FF-93BF-9F22-A8E7-16BB0585E4CC}"/>
              </a:ext>
            </a:extLst>
          </p:cNvPr>
          <p:cNvSpPr txBox="1">
            <a:spLocks/>
          </p:cNvSpPr>
          <p:nvPr/>
        </p:nvSpPr>
        <p:spPr>
          <a:xfrm>
            <a:off x="790895" y="2548828"/>
            <a:ext cx="7367452" cy="205684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4800" b="1" dirty="0">
                <a:solidFill>
                  <a:srgbClr val="00216D"/>
                </a:solidFill>
                <a:latin typeface="Poppins" pitchFamily="2" charset="77"/>
                <a:cs typeface="Poppins" pitchFamily="2" charset="77"/>
              </a:rPr>
              <a:t>INSTRUÇÃO DO </a:t>
            </a:r>
          </a:p>
          <a:p>
            <a:pPr algn="l">
              <a:lnSpc>
                <a:spcPct val="100000"/>
              </a:lnSpc>
            </a:pPr>
            <a:r>
              <a:rPr lang="pt-BR" sz="4800" b="1" dirty="0">
                <a:solidFill>
                  <a:srgbClr val="00216D"/>
                </a:solidFill>
                <a:latin typeface="Poppins" pitchFamily="2" charset="77"/>
                <a:cs typeface="Poppins" pitchFamily="2" charset="77"/>
              </a:rPr>
              <a:t>PL 1087/2025</a:t>
            </a:r>
          </a:p>
          <a:p>
            <a:pPr algn="l">
              <a:lnSpc>
                <a:spcPct val="100000"/>
              </a:lnSpc>
            </a:pPr>
            <a:endParaRPr lang="pt-BR" sz="2400" b="1" dirty="0">
              <a:solidFill>
                <a:srgbClr val="0000B7"/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pt-BR" sz="2200" dirty="0">
                <a:solidFill>
                  <a:srgbClr val="0000B7"/>
                </a:solidFill>
                <a:latin typeface="+mn-lt"/>
              </a:rPr>
              <a:t>André Horta - Diretor do </a:t>
            </a:r>
            <a:r>
              <a:rPr lang="pt-BR" sz="2200" dirty="0" err="1">
                <a:solidFill>
                  <a:srgbClr val="0000B7"/>
                </a:solidFill>
                <a:latin typeface="+mn-lt"/>
              </a:rPr>
              <a:t>Comsefaz</a:t>
            </a:r>
            <a:r>
              <a:rPr lang="pt-BR" sz="2200" dirty="0">
                <a:solidFill>
                  <a:srgbClr val="0000B7"/>
                </a:solidFill>
                <a:latin typeface="+mn-lt"/>
              </a:rPr>
              <a:t> (21/10/2025)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9C1E8AF-B76B-A47F-A700-63C1EC213BAC}"/>
              </a:ext>
            </a:extLst>
          </p:cNvPr>
          <p:cNvSpPr txBox="1"/>
          <p:nvPr/>
        </p:nvSpPr>
        <p:spPr>
          <a:xfrm>
            <a:off x="790895" y="2139013"/>
            <a:ext cx="7247635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600" i="1" dirty="0">
                <a:solidFill>
                  <a:srgbClr val="00216D"/>
                </a:solidFill>
                <a:latin typeface="+mn-lt"/>
              </a:rPr>
              <a:t>COMISSÃO DE ASSUNTOS ECONÔMICOS DO SENADO FEDERAL</a:t>
            </a:r>
          </a:p>
        </p:txBody>
      </p:sp>
    </p:spTree>
    <p:extLst>
      <p:ext uri="{BB962C8B-B14F-4D97-AF65-F5344CB8AC3E}">
        <p14:creationId xmlns:p14="http://schemas.microsoft.com/office/powerpoint/2010/main" val="65165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2130E6A8-C5E9-8119-0504-2910B176B6F0}"/>
              </a:ext>
            </a:extLst>
          </p:cNvPr>
          <p:cNvSpPr/>
          <p:nvPr/>
        </p:nvSpPr>
        <p:spPr>
          <a:xfrm>
            <a:off x="0" y="6181725"/>
            <a:ext cx="12192000" cy="676275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B7"/>
              </a:solidFill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02D0231A-565F-03C3-C45B-C5F597405E05}"/>
              </a:ext>
            </a:extLst>
          </p:cNvPr>
          <p:cNvSpPr txBox="1"/>
          <p:nvPr/>
        </p:nvSpPr>
        <p:spPr>
          <a:xfrm>
            <a:off x="3740599" y="6350585"/>
            <a:ext cx="4710803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200" spc="67" dirty="0">
                <a:solidFill>
                  <a:schemeClr val="bg1"/>
                </a:solidFill>
              </a:rPr>
              <a:t>www.comsefaz.org.br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1B4BC4-F9AB-688B-7898-A34FED695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9" y="2172219"/>
            <a:ext cx="6232960" cy="185322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14A44E1-492F-4B39-662F-66B1384A0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83" y="0"/>
            <a:ext cx="4922617" cy="544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5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32805807-341F-9451-E347-73BD665CE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0350D33-F7A6-9C14-1449-817D20A1C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83" y="0"/>
            <a:ext cx="4922617" cy="544261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55E9AC-1818-EA40-6565-559398420928}"/>
              </a:ext>
            </a:extLst>
          </p:cNvPr>
          <p:cNvSpPr txBox="1"/>
          <p:nvPr/>
        </p:nvSpPr>
        <p:spPr>
          <a:xfrm>
            <a:off x="686011" y="2138772"/>
            <a:ext cx="10819978" cy="4340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Necessidade de </a:t>
            </a:r>
            <a:r>
              <a:rPr lang="pt-BR" sz="25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observer</a:t>
            </a: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 princípio constitucional da capacidade contributiva (C.F.: art.145, §1º).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Fim da exceção brasileira da não tributação da distribuição de dividendos.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 regressividade brasileira, é mais grave a lacuna da tributação da pessoa física que o excedente da tributação indireta.</a:t>
            </a:r>
          </a:p>
        </p:txBody>
      </p:sp>
      <p:sp>
        <p:nvSpPr>
          <p:cNvPr id="230" name="Google Shape;230;g2d63e316f1f_1_0">
            <a:extLst>
              <a:ext uri="{FF2B5EF4-FFF2-40B4-BE49-F238E27FC236}">
                <a16:creationId xmlns:a16="http://schemas.microsoft.com/office/drawing/2014/main" id="{3C69A018-5E17-DB31-6301-2C8FEE9DFA28}"/>
              </a:ext>
            </a:extLst>
          </p:cNvPr>
          <p:cNvSpPr/>
          <p:nvPr/>
        </p:nvSpPr>
        <p:spPr>
          <a:xfrm>
            <a:off x="0" y="289862"/>
            <a:ext cx="410400" cy="1559100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g2d63e316f1f_1_0">
            <a:extLst>
              <a:ext uri="{FF2B5EF4-FFF2-40B4-BE49-F238E27FC236}">
                <a16:creationId xmlns:a16="http://schemas.microsoft.com/office/drawing/2014/main" id="{FA94D963-44CE-FB59-67E5-68D15E1C36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845" y="289836"/>
            <a:ext cx="8280478" cy="15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pt-BR" sz="4000" b="1" dirty="0">
                <a:ea typeface="Montserrat"/>
                <a:cs typeface="Montserrat"/>
                <a:sym typeface="Montserrat"/>
              </a:rPr>
              <a:t>Pressupostos</a:t>
            </a:r>
            <a:endParaRPr lang="pt-BR" sz="4000" b="1" dirty="0">
              <a:solidFill>
                <a:srgbClr val="0000B7"/>
              </a:solidFill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137;p4">
            <a:extLst>
              <a:ext uri="{FF2B5EF4-FFF2-40B4-BE49-F238E27FC236}">
                <a16:creationId xmlns:a16="http://schemas.microsoft.com/office/drawing/2014/main" id="{61253A69-E457-00CE-68D7-984E53285C3E}"/>
              </a:ext>
            </a:extLst>
          </p:cNvPr>
          <p:cNvGrpSpPr/>
          <p:nvPr/>
        </p:nvGrpSpPr>
        <p:grpSpPr>
          <a:xfrm>
            <a:off x="759678" y="2249829"/>
            <a:ext cx="588404" cy="588404"/>
            <a:chOff x="105508" y="2930769"/>
            <a:chExt cx="890954" cy="890954"/>
          </a:xfrm>
        </p:grpSpPr>
        <p:sp>
          <p:nvSpPr>
            <p:cNvPr id="11" name="Google Shape;138;p4">
              <a:extLst>
                <a:ext uri="{FF2B5EF4-FFF2-40B4-BE49-F238E27FC236}">
                  <a16:creationId xmlns:a16="http://schemas.microsoft.com/office/drawing/2014/main" id="{DFDAF7E7-E799-EEBF-40BE-79193C4627D3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549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139;p4">
              <a:extLst>
                <a:ext uri="{FF2B5EF4-FFF2-40B4-BE49-F238E27FC236}">
                  <a16:creationId xmlns:a16="http://schemas.microsoft.com/office/drawing/2014/main" id="{FC09EE62-30A1-AFD5-1A9E-1C398CC3F7B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oogle Shape;137;p4">
            <a:extLst>
              <a:ext uri="{FF2B5EF4-FFF2-40B4-BE49-F238E27FC236}">
                <a16:creationId xmlns:a16="http://schemas.microsoft.com/office/drawing/2014/main" id="{AEEAA46B-415D-9B7C-87DD-3A409880B988}"/>
              </a:ext>
            </a:extLst>
          </p:cNvPr>
          <p:cNvGrpSpPr/>
          <p:nvPr/>
        </p:nvGrpSpPr>
        <p:grpSpPr>
          <a:xfrm>
            <a:off x="759678" y="3490225"/>
            <a:ext cx="588404" cy="588404"/>
            <a:chOff x="105508" y="2930769"/>
            <a:chExt cx="890954" cy="890954"/>
          </a:xfrm>
        </p:grpSpPr>
        <p:sp>
          <p:nvSpPr>
            <p:cNvPr id="4" name="Google Shape;138;p4">
              <a:extLst>
                <a:ext uri="{FF2B5EF4-FFF2-40B4-BE49-F238E27FC236}">
                  <a16:creationId xmlns:a16="http://schemas.microsoft.com/office/drawing/2014/main" id="{ABAA04DD-CB57-5978-2BD1-A560355C9D1B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549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139;p4">
              <a:extLst>
                <a:ext uri="{FF2B5EF4-FFF2-40B4-BE49-F238E27FC236}">
                  <a16:creationId xmlns:a16="http://schemas.microsoft.com/office/drawing/2014/main" id="{25EDF7B7-841B-5EA2-4F07-FFD663F72E0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oogle Shape;137;p4">
            <a:extLst>
              <a:ext uri="{FF2B5EF4-FFF2-40B4-BE49-F238E27FC236}">
                <a16:creationId xmlns:a16="http://schemas.microsoft.com/office/drawing/2014/main" id="{B3C003B2-EBFD-AF4F-907E-DD3B696DBB60}"/>
              </a:ext>
            </a:extLst>
          </p:cNvPr>
          <p:cNvGrpSpPr/>
          <p:nvPr/>
        </p:nvGrpSpPr>
        <p:grpSpPr>
          <a:xfrm>
            <a:off x="759678" y="4721842"/>
            <a:ext cx="588404" cy="588404"/>
            <a:chOff x="105508" y="2930769"/>
            <a:chExt cx="890954" cy="890954"/>
          </a:xfrm>
        </p:grpSpPr>
        <p:sp>
          <p:nvSpPr>
            <p:cNvPr id="7" name="Google Shape;138;p4">
              <a:extLst>
                <a:ext uri="{FF2B5EF4-FFF2-40B4-BE49-F238E27FC236}">
                  <a16:creationId xmlns:a16="http://schemas.microsoft.com/office/drawing/2014/main" id="{2822A80D-BE2D-F07A-ACE9-F508EBC14521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549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39;p4">
              <a:extLst>
                <a:ext uri="{FF2B5EF4-FFF2-40B4-BE49-F238E27FC236}">
                  <a16:creationId xmlns:a16="http://schemas.microsoft.com/office/drawing/2014/main" id="{9352A0FC-1CC9-3854-8AC1-36461A1EAEB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7347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A44DC0D3-45F3-F7F8-DDB4-C0DA1DA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3BBA0E-D64A-84CC-9D7B-46BF6AA3F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83" y="0"/>
            <a:ext cx="4922617" cy="5442612"/>
          </a:xfrm>
          <a:prstGeom prst="rect">
            <a:avLst/>
          </a:prstGeom>
        </p:spPr>
      </p:pic>
      <p:sp>
        <p:nvSpPr>
          <p:cNvPr id="8" name="Google Shape;119;p3">
            <a:extLst>
              <a:ext uri="{FF2B5EF4-FFF2-40B4-BE49-F238E27FC236}">
                <a16:creationId xmlns:a16="http://schemas.microsoft.com/office/drawing/2014/main" id="{56DB9614-43E4-8160-80C8-2A47BDDF43E2}"/>
              </a:ext>
            </a:extLst>
          </p:cNvPr>
          <p:cNvSpPr/>
          <p:nvPr/>
        </p:nvSpPr>
        <p:spPr>
          <a:xfrm>
            <a:off x="0" y="4017818"/>
            <a:ext cx="12192000" cy="2840182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37490EB-97B9-B047-95E4-C5B3E2C6D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183"/>
            <a:ext cx="11821391" cy="78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DF97BF11-2843-8EF7-D0B6-5F5E4C97C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FAE8AEA-9930-708D-EE4A-E162B5A43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83" y="0"/>
            <a:ext cx="4922617" cy="54426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EACED12-0E4E-710A-B126-A07BC6659B1D}"/>
              </a:ext>
            </a:extLst>
          </p:cNvPr>
          <p:cNvSpPr txBox="1"/>
          <p:nvPr/>
        </p:nvSpPr>
        <p:spPr>
          <a:xfrm>
            <a:off x="489020" y="522679"/>
            <a:ext cx="112139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dirty="0"/>
              <a:t>Impostos Indiretos: percentual do PIB e participação na arrecadação, 2005-19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E094F5B-CCE4-1E91-F56F-EDF877ECE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0441" y="5617405"/>
            <a:ext cx="504825" cy="35242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494CDC8-996B-72AF-5484-08F7374D9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31227" y="942646"/>
            <a:ext cx="14727541" cy="56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3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301E8-8209-2E01-ACF7-A94FE720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0B8A355A-41E6-1C74-651A-BF9BCF926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83" y="0"/>
            <a:ext cx="4922617" cy="5442612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1" name="Gráfico 10">
                <a:extLst>
                  <a:ext uri="{FF2B5EF4-FFF2-40B4-BE49-F238E27FC236}">
                    <a16:creationId xmlns:a16="http://schemas.microsoft.com/office/drawing/2014/main" id="{ADD549EA-53E4-337C-61F5-9F2DD4C795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19442852"/>
                  </p:ext>
                </p:extLst>
              </p:nvPr>
            </p:nvGraphicFramePr>
            <p:xfrm>
              <a:off x="488932" y="3429000"/>
              <a:ext cx="5276867" cy="305469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Gráfico 10">
                <a:extLst>
                  <a:ext uri="{FF2B5EF4-FFF2-40B4-BE49-F238E27FC236}">
                    <a16:creationId xmlns:a16="http://schemas.microsoft.com/office/drawing/2014/main" id="{ADD549EA-53E4-337C-61F5-9F2DD4C795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932" y="3429000"/>
                <a:ext cx="5276867" cy="3054699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7437C250-DC6B-23FA-B06A-95F70B7341A7}"/>
              </a:ext>
            </a:extLst>
          </p:cNvPr>
          <p:cNvSpPr txBox="1"/>
          <p:nvPr/>
        </p:nvSpPr>
        <p:spPr>
          <a:xfrm>
            <a:off x="488933" y="1807314"/>
            <a:ext cx="404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Brasil</a:t>
            </a:r>
            <a:r>
              <a:rPr lang="en-US" dirty="0"/>
              <a:t>: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alíquota</a:t>
            </a:r>
            <a:r>
              <a:rPr lang="en-US" dirty="0"/>
              <a:t> legal no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X </a:t>
            </a:r>
            <a:r>
              <a:rPr lang="en-US" dirty="0" err="1"/>
              <a:t>arrecadação</a:t>
            </a:r>
            <a:r>
              <a:rPr lang="en-US" dirty="0"/>
              <a:t> similar a outros </a:t>
            </a:r>
            <a:r>
              <a:rPr lang="en-US" dirty="0" err="1"/>
              <a:t>países</a:t>
            </a:r>
            <a:r>
              <a:rPr lang="en-US" dirty="0"/>
              <a:t> =</a:t>
            </a:r>
          </a:p>
          <a:p>
            <a:r>
              <a:rPr lang="en-US" b="1" dirty="0"/>
              <a:t>alto GAP </a:t>
            </a:r>
            <a:r>
              <a:rPr lang="en-US" b="1" dirty="0" err="1"/>
              <a:t>tributário</a:t>
            </a:r>
            <a:r>
              <a:rPr lang="en-US" b="1" dirty="0"/>
              <a:t> do IRPJ.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A91EBD-9C92-1761-62A4-1D1A28AD14F9}"/>
              </a:ext>
            </a:extLst>
          </p:cNvPr>
          <p:cNvSpPr txBox="1"/>
          <p:nvPr/>
        </p:nvSpPr>
        <p:spPr>
          <a:xfrm>
            <a:off x="489020" y="445097"/>
            <a:ext cx="112139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dirty="0"/>
              <a:t>Imposto de Renda Pessoa Jurídica: % do PIB e participação na arrecadação total </a:t>
            </a:r>
          </a:p>
        </p:txBody>
      </p:sp>
      <p:pic>
        <p:nvPicPr>
          <p:cNvPr id="10" name="Imagem 9" descr="Mapa&#10;&#10;O conteúdo gerado por IA pode estar incorreto.">
            <a:extLst>
              <a:ext uri="{FF2B5EF4-FFF2-40B4-BE49-F238E27FC236}">
                <a16:creationId xmlns:a16="http://schemas.microsoft.com/office/drawing/2014/main" id="{3595AAFF-2862-551E-1CFF-36CF8BF96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55" y="1926380"/>
            <a:ext cx="6904037" cy="3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9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301BE-C562-4442-C049-3572A875F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D39812FE-8C26-FFB3-65E9-F3F21D44C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83" y="0"/>
            <a:ext cx="4922617" cy="544261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3C39AC0-BCF5-26D4-2383-0900D7398D62}"/>
              </a:ext>
            </a:extLst>
          </p:cNvPr>
          <p:cNvSpPr txBox="1"/>
          <p:nvPr/>
        </p:nvSpPr>
        <p:spPr>
          <a:xfrm>
            <a:off x="489020" y="445097"/>
            <a:ext cx="112139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dirty="0"/>
              <a:t>Imposto de Renda Pessoa Física: como percentual do PIB e participação na arrecadação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532D6A-E3F6-2F46-815D-7BFF3378CA7B}"/>
              </a:ext>
            </a:extLst>
          </p:cNvPr>
          <p:cNvSpPr txBox="1"/>
          <p:nvPr/>
        </p:nvSpPr>
        <p:spPr>
          <a:xfrm>
            <a:off x="666500" y="2366900"/>
            <a:ext cx="12049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sz="1100" dirty="0"/>
              <a:t>% PIB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C17C898-0683-3BF7-FAA5-DC7BE2533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74923" y="2269105"/>
            <a:ext cx="7585703" cy="371215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A29F161-53F7-958F-77F1-80F31D904463}"/>
              </a:ext>
            </a:extLst>
          </p:cNvPr>
          <p:cNvSpPr txBox="1"/>
          <p:nvPr/>
        </p:nvSpPr>
        <p:spPr>
          <a:xfrm>
            <a:off x="6610268" y="2366900"/>
            <a:ext cx="32838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sz="1100" dirty="0"/>
              <a:t>% na ARRECADAÇÃO TRIBUTÁRIA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A09442DC-0A2B-F4CA-01A5-E4533AA49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2167" y="5141745"/>
            <a:ext cx="504825" cy="352425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AFFDC33A-4588-1788-51AA-BC19DA8986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94183" y="1939194"/>
            <a:ext cx="7738975" cy="4099183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FC5B712-1A15-110B-F997-7032FD440BD3}"/>
              </a:ext>
            </a:extLst>
          </p:cNvPr>
          <p:cNvCxnSpPr>
            <a:cxnSpLocks/>
          </p:cNvCxnSpPr>
          <p:nvPr/>
        </p:nvCxnSpPr>
        <p:spPr>
          <a:xfrm>
            <a:off x="6023812" y="1639333"/>
            <a:ext cx="0" cy="4341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áfico 21">
            <a:extLst>
              <a:ext uri="{FF2B5EF4-FFF2-40B4-BE49-F238E27FC236}">
                <a16:creationId xmlns:a16="http://schemas.microsoft.com/office/drawing/2014/main" id="{A4B5FD92-6CFA-E9D8-A636-281DFB6E3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83685" y="5141744"/>
            <a:ext cx="5048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164F8ADF-978A-12B2-F2B3-D7BDF7CB4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8724D80-1EAA-ED18-F0AB-2DDA75072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83" y="0"/>
            <a:ext cx="4922617" cy="544261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7B05449-CE52-6F0D-DF8C-423F50ED556E}"/>
              </a:ext>
            </a:extLst>
          </p:cNvPr>
          <p:cNvSpPr txBox="1"/>
          <p:nvPr/>
        </p:nvSpPr>
        <p:spPr>
          <a:xfrm>
            <a:off x="722845" y="2234231"/>
            <a:ext cx="109050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Projeto de lei original enviado pelo governo evitava perda de recursos por parte dos entes subnacionais: os estados e municípios teriam uma perda de </a:t>
            </a:r>
            <a:r>
              <a:rPr lang="pt-BR" sz="25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$ 2 bilhões juntos, mas enquanto a União ganharia </a:t>
            </a:r>
            <a:r>
              <a:rPr lang="pt-BR" sz="25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$ 9 bilhões.</a:t>
            </a:r>
          </a:p>
        </p:txBody>
      </p:sp>
      <p:sp>
        <p:nvSpPr>
          <p:cNvPr id="230" name="Google Shape;230;g2d63e316f1f_1_0">
            <a:extLst>
              <a:ext uri="{FF2B5EF4-FFF2-40B4-BE49-F238E27FC236}">
                <a16:creationId xmlns:a16="http://schemas.microsoft.com/office/drawing/2014/main" id="{83F84E2E-1332-00EF-80A7-A8FCEBF9396D}"/>
              </a:ext>
            </a:extLst>
          </p:cNvPr>
          <p:cNvSpPr/>
          <p:nvPr/>
        </p:nvSpPr>
        <p:spPr>
          <a:xfrm>
            <a:off x="0" y="289862"/>
            <a:ext cx="410400" cy="1559100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g2d63e316f1f_1_0">
            <a:extLst>
              <a:ext uri="{FF2B5EF4-FFF2-40B4-BE49-F238E27FC236}">
                <a16:creationId xmlns:a16="http://schemas.microsoft.com/office/drawing/2014/main" id="{5F5C0A27-A71F-078B-4568-3D244F96FA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845" y="289836"/>
            <a:ext cx="8280478" cy="15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pt-BR" sz="4000" b="1" dirty="0">
                <a:ea typeface="Montserrat"/>
                <a:cs typeface="Montserrat"/>
                <a:sym typeface="Montserrat"/>
              </a:rPr>
              <a:t>Impactos no </a:t>
            </a:r>
            <a:br>
              <a:rPr lang="pt-BR" sz="4000" b="1" dirty="0">
                <a:ea typeface="Montserrat"/>
                <a:cs typeface="Montserrat"/>
                <a:sym typeface="Montserrat"/>
              </a:rPr>
            </a:br>
            <a:r>
              <a:rPr lang="pt-BR" sz="4000" b="1" dirty="0">
                <a:solidFill>
                  <a:srgbClr val="0000B7"/>
                </a:solidFill>
                <a:ea typeface="Montserrat"/>
                <a:cs typeface="Montserrat"/>
                <a:sym typeface="Montserrat"/>
              </a:rPr>
              <a:t>Federalismo Fiscal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DF7463B-1899-D6BE-98A7-B0ABDC40B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79" y="4534723"/>
            <a:ext cx="9911918" cy="15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2665D3B2-FA1A-406D-C34B-970D3C38E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D23955C-88FB-5BB5-FEC7-9B08E425F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83" y="0"/>
            <a:ext cx="4922617" cy="544261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0157BA6-9C79-86CE-1D83-79B02618BC36}"/>
              </a:ext>
            </a:extLst>
          </p:cNvPr>
          <p:cNvSpPr txBox="1"/>
          <p:nvPr/>
        </p:nvSpPr>
        <p:spPr>
          <a:xfrm>
            <a:off x="722845" y="2162839"/>
            <a:ext cx="11010120" cy="2528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 as alterações da Câmara, talvez o ganho da União não seja suficiente para cobrir a perda dos entes subnacionais, porque a perda estimada é “líquida”; ou seja, alguns ganham e outros perdem.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Logo, a soma das perdas pode ultrapassar os  </a:t>
            </a:r>
            <a:r>
              <a:rPr lang="pt-BR" sz="25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$ 5,7 bilhões de ganho da União.</a:t>
            </a:r>
          </a:p>
        </p:txBody>
      </p:sp>
      <p:sp>
        <p:nvSpPr>
          <p:cNvPr id="230" name="Google Shape;230;g2d63e316f1f_1_0">
            <a:extLst>
              <a:ext uri="{FF2B5EF4-FFF2-40B4-BE49-F238E27FC236}">
                <a16:creationId xmlns:a16="http://schemas.microsoft.com/office/drawing/2014/main" id="{0396CF2B-338F-A03E-F5A5-BC05E8B1844E}"/>
              </a:ext>
            </a:extLst>
          </p:cNvPr>
          <p:cNvSpPr/>
          <p:nvPr/>
        </p:nvSpPr>
        <p:spPr>
          <a:xfrm>
            <a:off x="0" y="289862"/>
            <a:ext cx="410400" cy="1559100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g2d63e316f1f_1_0">
            <a:extLst>
              <a:ext uri="{FF2B5EF4-FFF2-40B4-BE49-F238E27FC236}">
                <a16:creationId xmlns:a16="http://schemas.microsoft.com/office/drawing/2014/main" id="{ADA421AF-7FEA-DD06-5370-1776D35D44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845" y="289836"/>
            <a:ext cx="8280478" cy="15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pt-BR" sz="4000" b="1" dirty="0">
                <a:ea typeface="Montserrat"/>
                <a:cs typeface="Montserrat"/>
                <a:sym typeface="Montserrat"/>
              </a:rPr>
              <a:t>Impactos no </a:t>
            </a:r>
            <a:br>
              <a:rPr lang="pt-BR" sz="4000" b="1" dirty="0">
                <a:ea typeface="Montserrat"/>
                <a:cs typeface="Montserrat"/>
                <a:sym typeface="Montserrat"/>
              </a:rPr>
            </a:br>
            <a:r>
              <a:rPr lang="pt-BR" sz="4000" b="1" dirty="0">
                <a:solidFill>
                  <a:srgbClr val="0000B7"/>
                </a:solidFill>
                <a:ea typeface="Montserrat"/>
                <a:cs typeface="Montserrat"/>
                <a:sym typeface="Montserrat"/>
              </a:rPr>
              <a:t>Federalismo Fiscal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A76377C-E06E-B6F0-BF69-753163E65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17" y="4951791"/>
            <a:ext cx="9130576" cy="1445674"/>
          </a:xfrm>
          <a:prstGeom prst="rect">
            <a:avLst/>
          </a:prstGeom>
        </p:spPr>
      </p:pic>
      <p:grpSp>
        <p:nvGrpSpPr>
          <p:cNvPr id="4" name="Google Shape;137;p4">
            <a:extLst>
              <a:ext uri="{FF2B5EF4-FFF2-40B4-BE49-F238E27FC236}">
                <a16:creationId xmlns:a16="http://schemas.microsoft.com/office/drawing/2014/main" id="{907088EE-5FB3-88A0-1376-D0610F71088C}"/>
              </a:ext>
            </a:extLst>
          </p:cNvPr>
          <p:cNvGrpSpPr/>
          <p:nvPr/>
        </p:nvGrpSpPr>
        <p:grpSpPr>
          <a:xfrm>
            <a:off x="568609" y="2162839"/>
            <a:ext cx="588404" cy="588404"/>
            <a:chOff x="105508" y="2930769"/>
            <a:chExt cx="890954" cy="890954"/>
          </a:xfrm>
        </p:grpSpPr>
        <p:sp>
          <p:nvSpPr>
            <p:cNvPr id="5" name="Google Shape;138;p4">
              <a:extLst>
                <a:ext uri="{FF2B5EF4-FFF2-40B4-BE49-F238E27FC236}">
                  <a16:creationId xmlns:a16="http://schemas.microsoft.com/office/drawing/2014/main" id="{865E0D1C-14E4-9068-80CF-E2A61D6FDE8A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549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Google Shape;139;p4">
              <a:extLst>
                <a:ext uri="{FF2B5EF4-FFF2-40B4-BE49-F238E27FC236}">
                  <a16:creationId xmlns:a16="http://schemas.microsoft.com/office/drawing/2014/main" id="{52188C34-6BE7-959C-38E3-C560E1FD3F6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oogle Shape;137;p4">
            <a:extLst>
              <a:ext uri="{FF2B5EF4-FFF2-40B4-BE49-F238E27FC236}">
                <a16:creationId xmlns:a16="http://schemas.microsoft.com/office/drawing/2014/main" id="{C1A7F39D-D6FE-34FF-8C1F-0A462D7B3C87}"/>
              </a:ext>
            </a:extLst>
          </p:cNvPr>
          <p:cNvGrpSpPr/>
          <p:nvPr/>
        </p:nvGrpSpPr>
        <p:grpSpPr>
          <a:xfrm>
            <a:off x="568609" y="3750942"/>
            <a:ext cx="588404" cy="588404"/>
            <a:chOff x="105508" y="2930769"/>
            <a:chExt cx="890954" cy="890954"/>
          </a:xfrm>
        </p:grpSpPr>
        <p:sp>
          <p:nvSpPr>
            <p:cNvPr id="8" name="Google Shape;138;p4">
              <a:extLst>
                <a:ext uri="{FF2B5EF4-FFF2-40B4-BE49-F238E27FC236}">
                  <a16:creationId xmlns:a16="http://schemas.microsoft.com/office/drawing/2014/main" id="{1A3856FB-A045-1208-2DF9-78AC824AEDED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549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39;p4">
              <a:extLst>
                <a:ext uri="{FF2B5EF4-FFF2-40B4-BE49-F238E27FC236}">
                  <a16:creationId xmlns:a16="http://schemas.microsoft.com/office/drawing/2014/main" id="{77B1E855-9630-AB14-3387-90DF79EAE98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7480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38EA227E-2FA3-F3E8-81E4-8D9DDE739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A7FF837-13B8-DBE7-7375-76BF0BDFF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83" y="0"/>
            <a:ext cx="4922617" cy="544261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DB58E73-CF1F-4B1A-CDA3-8CB37D2AC111}"/>
              </a:ext>
            </a:extLst>
          </p:cNvPr>
          <p:cNvSpPr txBox="1"/>
          <p:nvPr/>
        </p:nvSpPr>
        <p:spPr>
          <a:xfrm>
            <a:off x="686011" y="2138772"/>
            <a:ext cx="10819978" cy="4340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Estamos tratando de uma compensação temporária para estados e municípios, mas deveríamos ir além e pensar numa solução permanente e mais estrutural.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Necessidade de compensação permanente.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Recuperação da bases tributárias ainda nesse projeto, ou a garantia da União aos subnacionais passa a concorrer com seu orçamento geral.</a:t>
            </a:r>
          </a:p>
        </p:txBody>
      </p:sp>
      <p:sp>
        <p:nvSpPr>
          <p:cNvPr id="230" name="Google Shape;230;g2d63e316f1f_1_0">
            <a:extLst>
              <a:ext uri="{FF2B5EF4-FFF2-40B4-BE49-F238E27FC236}">
                <a16:creationId xmlns:a16="http://schemas.microsoft.com/office/drawing/2014/main" id="{E481E5CF-9B6D-37E8-F339-83B597E72DC4}"/>
              </a:ext>
            </a:extLst>
          </p:cNvPr>
          <p:cNvSpPr/>
          <p:nvPr/>
        </p:nvSpPr>
        <p:spPr>
          <a:xfrm>
            <a:off x="0" y="289862"/>
            <a:ext cx="410400" cy="1559100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g2d63e316f1f_1_0">
            <a:extLst>
              <a:ext uri="{FF2B5EF4-FFF2-40B4-BE49-F238E27FC236}">
                <a16:creationId xmlns:a16="http://schemas.microsoft.com/office/drawing/2014/main" id="{57966CEB-2257-8785-2954-08263AB49A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845" y="289836"/>
            <a:ext cx="8280478" cy="15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pt-BR" sz="4000" b="1" dirty="0">
                <a:ea typeface="Montserrat"/>
                <a:cs typeface="Montserrat"/>
                <a:sym typeface="Montserrat"/>
              </a:rPr>
              <a:t>Propostas</a:t>
            </a:r>
            <a:endParaRPr lang="pt-BR" sz="4000" b="1" dirty="0">
              <a:solidFill>
                <a:srgbClr val="0000B7"/>
              </a:solidFill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137;p4">
            <a:extLst>
              <a:ext uri="{FF2B5EF4-FFF2-40B4-BE49-F238E27FC236}">
                <a16:creationId xmlns:a16="http://schemas.microsoft.com/office/drawing/2014/main" id="{A69787A1-7FB9-8A69-325C-F8D9FDF97E24}"/>
              </a:ext>
            </a:extLst>
          </p:cNvPr>
          <p:cNvGrpSpPr/>
          <p:nvPr/>
        </p:nvGrpSpPr>
        <p:grpSpPr>
          <a:xfrm>
            <a:off x="759678" y="2263477"/>
            <a:ext cx="579808" cy="579808"/>
            <a:chOff x="105508" y="2930769"/>
            <a:chExt cx="890954" cy="890954"/>
          </a:xfrm>
        </p:grpSpPr>
        <p:sp>
          <p:nvSpPr>
            <p:cNvPr id="11" name="Google Shape;138;p4">
              <a:extLst>
                <a:ext uri="{FF2B5EF4-FFF2-40B4-BE49-F238E27FC236}">
                  <a16:creationId xmlns:a16="http://schemas.microsoft.com/office/drawing/2014/main" id="{FF88BB8A-ED1F-BFF8-5D4D-F5D1C860F246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549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139;p4">
              <a:extLst>
                <a:ext uri="{FF2B5EF4-FFF2-40B4-BE49-F238E27FC236}">
                  <a16:creationId xmlns:a16="http://schemas.microsoft.com/office/drawing/2014/main" id="{2534147A-7910-BB58-97D9-69F9A75BEEA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oogle Shape;137;p4">
            <a:extLst>
              <a:ext uri="{FF2B5EF4-FFF2-40B4-BE49-F238E27FC236}">
                <a16:creationId xmlns:a16="http://schemas.microsoft.com/office/drawing/2014/main" id="{80F97B28-6D0E-C0D0-1224-F3C712802068}"/>
              </a:ext>
            </a:extLst>
          </p:cNvPr>
          <p:cNvGrpSpPr/>
          <p:nvPr/>
        </p:nvGrpSpPr>
        <p:grpSpPr>
          <a:xfrm>
            <a:off x="759678" y="4014715"/>
            <a:ext cx="588404" cy="588404"/>
            <a:chOff x="105508" y="2930769"/>
            <a:chExt cx="890954" cy="890954"/>
          </a:xfrm>
        </p:grpSpPr>
        <p:sp>
          <p:nvSpPr>
            <p:cNvPr id="4" name="Google Shape;138;p4">
              <a:extLst>
                <a:ext uri="{FF2B5EF4-FFF2-40B4-BE49-F238E27FC236}">
                  <a16:creationId xmlns:a16="http://schemas.microsoft.com/office/drawing/2014/main" id="{7BB61CD0-93F8-9FF3-D422-58CC106EFF60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549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139;p4">
              <a:extLst>
                <a:ext uri="{FF2B5EF4-FFF2-40B4-BE49-F238E27FC236}">
                  <a16:creationId xmlns:a16="http://schemas.microsoft.com/office/drawing/2014/main" id="{234E6F07-5490-3482-433F-AA17CF20057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oogle Shape;137;p4">
            <a:extLst>
              <a:ext uri="{FF2B5EF4-FFF2-40B4-BE49-F238E27FC236}">
                <a16:creationId xmlns:a16="http://schemas.microsoft.com/office/drawing/2014/main" id="{4873AFA7-9ACF-08B7-E72B-0919B7CFAF20}"/>
              </a:ext>
            </a:extLst>
          </p:cNvPr>
          <p:cNvGrpSpPr/>
          <p:nvPr/>
        </p:nvGrpSpPr>
        <p:grpSpPr>
          <a:xfrm>
            <a:off x="759678" y="4772320"/>
            <a:ext cx="588404" cy="588404"/>
            <a:chOff x="105508" y="2930769"/>
            <a:chExt cx="890954" cy="890954"/>
          </a:xfrm>
        </p:grpSpPr>
        <p:sp>
          <p:nvSpPr>
            <p:cNvPr id="7" name="Google Shape;138;p4">
              <a:extLst>
                <a:ext uri="{FF2B5EF4-FFF2-40B4-BE49-F238E27FC236}">
                  <a16:creationId xmlns:a16="http://schemas.microsoft.com/office/drawing/2014/main" id="{E10846A3-3860-0A5A-2B0B-13871CD69C4F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rgbClr val="0000B7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549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39;p4">
              <a:extLst>
                <a:ext uri="{FF2B5EF4-FFF2-40B4-BE49-F238E27FC236}">
                  <a16:creationId xmlns:a16="http://schemas.microsoft.com/office/drawing/2014/main" id="{1E3B092F-6CD6-3BA6-A8DA-51725BD7A91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71615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sefaz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8611</TotalTime>
  <Words>377</Words>
  <Application>Microsoft Office PowerPoint</Application>
  <PresentationFormat>Widescreen</PresentationFormat>
  <Paragraphs>38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Montserrat</vt:lpstr>
      <vt:lpstr>Poppins</vt:lpstr>
      <vt:lpstr>Poppins Bold</vt:lpstr>
      <vt:lpstr>Tema do Office</vt:lpstr>
      <vt:lpstr>Apresentação do PowerPoint</vt:lpstr>
      <vt:lpstr>Pressupostos</vt:lpstr>
      <vt:lpstr>Apresentação do PowerPoint</vt:lpstr>
      <vt:lpstr>Apresentação do PowerPoint</vt:lpstr>
      <vt:lpstr>Apresentação do PowerPoint</vt:lpstr>
      <vt:lpstr>Apresentação do PowerPoint</vt:lpstr>
      <vt:lpstr>Impactos no  Federalismo Fiscal</vt:lpstr>
      <vt:lpstr>Impactos no  Federalismo Fiscal</vt:lpstr>
      <vt:lpstr>Propostas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DO ICMS PARA OS ESTADOS</dc:title>
  <dc:creator>Carolina Michelman</dc:creator>
  <cp:lastModifiedBy>Vanessa Mamedes da Silva</cp:lastModifiedBy>
  <cp:revision>154</cp:revision>
  <dcterms:created xsi:type="dcterms:W3CDTF">2022-05-18T19:28:36Z</dcterms:created>
  <dcterms:modified xsi:type="dcterms:W3CDTF">2025-10-21T12:23:08Z</dcterms:modified>
</cp:coreProperties>
</file>