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0" r:id="rId5"/>
    <p:sldId id="298" r:id="rId6"/>
    <p:sldId id="289" r:id="rId7"/>
    <p:sldId id="291" r:id="rId8"/>
    <p:sldId id="292" r:id="rId9"/>
    <p:sldId id="293" r:id="rId10"/>
    <p:sldId id="295" r:id="rId11"/>
    <p:sldId id="258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73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reeimages.com/pic/l/e/ev/evobrained/1442452_3361062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/>
          </a:blip>
          <a:srcRect t="88507" b="2180"/>
          <a:stretch/>
        </p:blipFill>
        <p:spPr bwMode="auto">
          <a:xfrm rot="10800000" flipH="1">
            <a:off x="0" y="-27384"/>
            <a:ext cx="9144000" cy="936103"/>
          </a:xfrm>
          <a:prstGeom prst="rect">
            <a:avLst/>
          </a:prstGeom>
          <a:gradFill>
            <a:gsLst>
              <a:gs pos="51000">
                <a:schemeClr val="bg1">
                  <a:alpha val="0"/>
                  <a:lumMod val="0"/>
                  <a:lumOff val="100000"/>
                </a:schemeClr>
              </a:gs>
              <a:gs pos="68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effectLst>
            <a:reflection endPos="0" dist="50800" dir="5400000" sy="-100000" algn="bl" rotWithShape="0"/>
          </a:effectLst>
        </p:spPr>
      </p:pic>
      <p:sp>
        <p:nvSpPr>
          <p:cNvPr id="3" name="Retângulo 2"/>
          <p:cNvSpPr/>
          <p:nvPr userDrawn="1"/>
        </p:nvSpPr>
        <p:spPr>
          <a:xfrm>
            <a:off x="554038" y="88900"/>
            <a:ext cx="7848600" cy="57943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2613025" y="676275"/>
            <a:ext cx="37449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Agência Nacional de Vigilância Sanitária - Anvisa</a:t>
            </a:r>
            <a:endParaRPr lang="pt-BR" sz="1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8A46-09C3-47B3-9B10-538A4DCB57BB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B599-AA19-45FF-80F5-FEEE7929F1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D2CE-F2CC-4583-86C4-C9D38BDCD114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0D86-06AC-4918-B693-5F8AF69A66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47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>
          <a:xfrm>
            <a:off x="-828675" y="191611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DE30-7B79-411C-9DAC-E3CFBCB00832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C9EC-9C03-4BBD-A95C-92273B8F54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8F38-2F19-4F81-A213-7BBDBA4AC3D2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EC24-F79E-4BC1-9651-098E587086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10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EDEC-327B-4800-9B02-B03A8D5CD4FF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B525-5256-482A-B5F3-0BC202F568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51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E30B-1E54-4789-BF07-7381D7900B69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E4D8-1916-4F85-8ACD-C76EA53CDF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83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CCE8F-D6F2-4D58-B9E3-518CEEF5ACB8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A393-B68A-4B91-B0E6-0E0ABB251A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2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7618-A2E9-456C-AA7E-15852163F1AA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994D-5D69-4B3C-8866-89FF70CF31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01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FFE2-D4C2-4FEA-95F7-A27248FE2338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6E27-79F3-4908-B116-F562D7CA4F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0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D310-AB69-40C9-B947-6F334DDBACA0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5282-CCEB-4C27-A80F-4F6730031A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93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0D0C-2FF8-4EA0-8744-2914F5FC6D96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F4BE-3142-4ACA-BAA9-91648CB824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7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A59B10-E43B-4713-9294-AC0E60A0C88E}" type="datetimeFigureOut">
              <a:rPr lang="pt-BR"/>
              <a:pPr>
                <a:defRPr/>
              </a:pPr>
              <a:t>11/8/2015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2D773-B06A-46C2-AD92-35604CFE13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256" y="0"/>
            <a:ext cx="9144000" cy="6871692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chemeClr val="bg1">
                  <a:alpha val="51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0" name="Picture 6" descr="http://www.freeimages.com/pic/l/e/ev/evobrained/1442452_33610620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2179"/>
          <a:stretch/>
        </p:blipFill>
        <p:spPr bwMode="auto">
          <a:xfrm rot="10800000" flipH="1">
            <a:off x="-36512" y="-32275"/>
            <a:ext cx="9180512" cy="6885384"/>
          </a:xfrm>
          <a:prstGeom prst="rect">
            <a:avLst/>
          </a:prstGeom>
          <a:gradFill>
            <a:gsLst>
              <a:gs pos="51000">
                <a:schemeClr val="bg1">
                  <a:alpha val="0"/>
                  <a:lumMod val="0"/>
                  <a:lumOff val="100000"/>
                </a:schemeClr>
              </a:gs>
              <a:gs pos="68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effectLst>
            <a:reflection endPos="0" dist="50800" dir="5400000" sy="-100000" algn="bl" rotWithShape="0"/>
          </a:effectLst>
        </p:spPr>
      </p:pic>
      <p:sp>
        <p:nvSpPr>
          <p:cNvPr id="410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103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8460" y="620688"/>
            <a:ext cx="7749964" cy="525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5" name="CaixaDeTexto 8"/>
          <p:cNvSpPr txBox="1">
            <a:spLocks noChangeArrowheads="1"/>
          </p:cNvSpPr>
          <p:nvPr/>
        </p:nvSpPr>
        <p:spPr bwMode="auto">
          <a:xfrm>
            <a:off x="5440363" y="6453188"/>
            <a:ext cx="3671887" cy="277812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1200">
                <a:latin typeface="Arial" charset="0"/>
              </a:rPr>
              <a:t>Agência Nacional de Vigilância Sanitária - Anvisa</a:t>
            </a:r>
            <a:endParaRPr lang="pt-BR" sz="1200"/>
          </a:p>
        </p:txBody>
      </p:sp>
      <p:sp>
        <p:nvSpPr>
          <p:cNvPr id="4106" name="CaixaDeTexto 10"/>
          <p:cNvSpPr txBox="1">
            <a:spLocks noChangeArrowheads="1"/>
          </p:cNvSpPr>
          <p:nvPr/>
        </p:nvSpPr>
        <p:spPr bwMode="auto">
          <a:xfrm>
            <a:off x="368300" y="980728"/>
            <a:ext cx="8020124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3600" b="1" dirty="0" smtClean="0">
                <a:solidFill>
                  <a:srgbClr val="525252"/>
                </a:solidFill>
                <a:latin typeface="+mj-lt"/>
              </a:rPr>
              <a:t>Audiência Pública</a:t>
            </a:r>
          </a:p>
          <a:p>
            <a:pPr algn="ctr"/>
            <a:endParaRPr lang="pt-BR" sz="2000" dirty="0" smtClean="0">
              <a:solidFill>
                <a:srgbClr val="525252"/>
              </a:solidFill>
              <a:latin typeface="+mj-lt"/>
            </a:endParaRPr>
          </a:p>
          <a:p>
            <a:pPr algn="ctr"/>
            <a:endParaRPr lang="pt-BR" sz="2000" dirty="0" smtClean="0">
              <a:solidFill>
                <a:srgbClr val="525252"/>
              </a:solidFill>
              <a:latin typeface="+mj-lt"/>
            </a:endParaRPr>
          </a:p>
          <a:p>
            <a:pPr algn="ctr"/>
            <a:endParaRPr lang="pt-BR" sz="2000" dirty="0" smtClean="0">
              <a:solidFill>
                <a:srgbClr val="525252"/>
              </a:solidFill>
              <a:latin typeface="+mj-lt"/>
            </a:endParaRPr>
          </a:p>
          <a:p>
            <a:pPr algn="ctr"/>
            <a:r>
              <a:rPr lang="pt-BR" sz="2400" b="1" dirty="0" smtClean="0">
                <a:latin typeface="+mn-lt"/>
              </a:rPr>
              <a:t>PLC </a:t>
            </a:r>
            <a:r>
              <a:rPr lang="pt-BR" sz="2400" b="1" dirty="0">
                <a:latin typeface="+mn-lt"/>
              </a:rPr>
              <a:t>34, de </a:t>
            </a:r>
            <a:r>
              <a:rPr lang="pt-BR" sz="2400" b="1" dirty="0" smtClean="0">
                <a:latin typeface="+mn-lt"/>
              </a:rPr>
              <a:t>2015 (Origem PL 4.148, de 2013)</a:t>
            </a:r>
          </a:p>
          <a:p>
            <a:pPr algn="ctr"/>
            <a:r>
              <a:rPr lang="pt-BR" sz="2400" b="1" dirty="0" smtClean="0">
                <a:latin typeface="+mn-lt"/>
              </a:rPr>
              <a:t>Altera a Lei  nº. 11.105, de 24 de março de 2005.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(Autoria: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Deputado Luis Carlos </a:t>
            </a:r>
            <a:r>
              <a:rPr lang="pt-BR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Heinze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(Relatoria :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</a:t>
            </a:r>
            <a:r>
              <a:rPr lang="pt-BR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andolfe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Rodrigues)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400" dirty="0">
              <a:solidFill>
                <a:srgbClr val="525252"/>
              </a:solidFill>
              <a:latin typeface="+mn-lt"/>
            </a:endParaRPr>
          </a:p>
          <a:p>
            <a:pPr algn="ctr"/>
            <a:endParaRPr lang="pt-BR" sz="1400" dirty="0" smtClean="0">
              <a:solidFill>
                <a:srgbClr val="525252"/>
              </a:solidFill>
              <a:latin typeface="+mj-lt"/>
            </a:endParaRPr>
          </a:p>
          <a:p>
            <a:pPr algn="ctr"/>
            <a:endParaRPr lang="pt-BR" sz="1400" dirty="0" smtClean="0">
              <a:solidFill>
                <a:srgbClr val="525252"/>
              </a:solidFill>
              <a:latin typeface="+mj-lt"/>
            </a:endParaRPr>
          </a:p>
          <a:p>
            <a:pPr algn="ctr"/>
            <a:r>
              <a:rPr lang="pt-BR" b="1" dirty="0" smtClean="0">
                <a:solidFill>
                  <a:srgbClr val="525252"/>
                </a:solidFill>
                <a:latin typeface="+mj-lt"/>
              </a:rPr>
              <a:t>João Tavares Neto</a:t>
            </a:r>
            <a:endParaRPr lang="pt-BR" b="1" dirty="0" smtClean="0">
              <a:solidFill>
                <a:srgbClr val="525252"/>
              </a:solidFill>
              <a:latin typeface="+mj-lt"/>
            </a:endParaRPr>
          </a:p>
          <a:p>
            <a:pPr algn="ctr"/>
            <a:r>
              <a:rPr lang="pt-BR" dirty="0" smtClean="0">
                <a:solidFill>
                  <a:srgbClr val="525252"/>
                </a:solidFill>
                <a:latin typeface="+mj-lt"/>
              </a:rPr>
              <a:t>Superintendente de Correlatos e Alimentos</a:t>
            </a:r>
            <a:endParaRPr lang="pt-BR" dirty="0" smtClean="0">
              <a:solidFill>
                <a:srgbClr val="525252"/>
              </a:solidFill>
              <a:latin typeface="+mj-lt"/>
            </a:endParaRPr>
          </a:p>
          <a:p>
            <a:pPr algn="ctr"/>
            <a:endParaRPr lang="pt-BR" dirty="0" smtClean="0">
              <a:solidFill>
                <a:srgbClr val="525252"/>
              </a:solidFill>
              <a:latin typeface="+mj-lt"/>
            </a:endParaRPr>
          </a:p>
          <a:p>
            <a:pPr algn="ctr"/>
            <a:endParaRPr lang="pt-BR" dirty="0" smtClean="0">
              <a:solidFill>
                <a:srgbClr val="525252"/>
              </a:solidFill>
              <a:latin typeface="+mj-lt"/>
            </a:endParaRPr>
          </a:p>
          <a:p>
            <a:pPr algn="ctr"/>
            <a:r>
              <a:rPr lang="pt-BR" dirty="0" smtClean="0">
                <a:solidFill>
                  <a:srgbClr val="525252"/>
                </a:solidFill>
                <a:latin typeface="+mj-lt"/>
              </a:rPr>
              <a:t>Brasília, 12 de agosto de 2015</a:t>
            </a:r>
          </a:p>
          <a:p>
            <a:pPr algn="ctr"/>
            <a:r>
              <a:rPr lang="pt-BR" sz="1200" dirty="0" smtClean="0">
                <a:solidFill>
                  <a:srgbClr val="525252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Considerações finais</a:t>
            </a:r>
            <a:endParaRPr lang="pt-BR" sz="3600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2316" y="1628800"/>
            <a:ext cx="87984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Gerar aumento dos </a:t>
            </a:r>
            <a:r>
              <a:rPr lang="pt-BR" dirty="0">
                <a:latin typeface="+mj-lt"/>
              </a:rPr>
              <a:t>custos com a rotulagem de alimentos e ingredientes alimentares que contenham ou sejam produzidos a partir de </a:t>
            </a:r>
            <a:r>
              <a:rPr lang="pt-BR" dirty="0" smtClean="0">
                <a:latin typeface="+mj-lt"/>
              </a:rPr>
              <a:t>OGM;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Redução do </a:t>
            </a:r>
            <a:r>
              <a:rPr lang="pt-BR" dirty="0">
                <a:latin typeface="+mj-lt"/>
              </a:rPr>
              <a:t>número de </a:t>
            </a:r>
            <a:r>
              <a:rPr lang="pt-BR" dirty="0" smtClean="0">
                <a:latin typeface="+mj-lt"/>
              </a:rPr>
              <a:t>alimentos identificados como transgênicos sem embasamento técnica adequada para o limite proposto;</a:t>
            </a:r>
            <a:endParaRPr lang="pt-BR" dirty="0" smtClean="0">
              <a:latin typeface="+mj-lt"/>
            </a:endParaRPr>
          </a:p>
          <a:p>
            <a:pPr algn="just"/>
            <a:endParaRPr lang="pt-BR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Desvia o foco das ações de controle </a:t>
            </a:r>
            <a:r>
              <a:rPr lang="pt-BR" dirty="0">
                <a:latin typeface="+mj-lt"/>
              </a:rPr>
              <a:t>e </a:t>
            </a:r>
            <a:r>
              <a:rPr lang="pt-BR" dirty="0" smtClean="0">
                <a:latin typeface="+mj-lt"/>
              </a:rPr>
              <a:t>fiscalização, para um modelo mais caro e </a:t>
            </a:r>
            <a:r>
              <a:rPr lang="pt-BR" dirty="0" smtClean="0">
                <a:latin typeface="+mj-lt"/>
              </a:rPr>
              <a:t>menos eficaz</a:t>
            </a:r>
            <a:r>
              <a:rPr lang="pt-BR" dirty="0" smtClean="0">
                <a:latin typeface="+mj-lt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dirty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A regulamentação do formato da informação na rotulagem por meio de lei não permitiria a flexibilidade necessária para atualização dos requisitos considerando as inovações tecnológicas, harmonização em fóruns internacionais e pesquisas de evolução da compreensão do consumidor. </a:t>
            </a:r>
            <a:endParaRPr lang="pt-BR" dirty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A regulamentação deste tipo de informação por meio de Resolução RDC cumpre o objetivo original de proteção à saúde e direito do consumidor, sendo ainda um meio apropriado para incorporar os elementos acima. </a:t>
            </a:r>
            <a:endParaRPr lang="pt-BR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05273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O texto proposto poderia: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2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 txBox="1">
            <a:spLocks/>
          </p:cNvSpPr>
          <p:nvPr/>
        </p:nvSpPr>
        <p:spPr bwMode="auto">
          <a:xfrm>
            <a:off x="684213" y="1052736"/>
            <a:ext cx="77755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000" dirty="0" smtClean="0">
                <a:solidFill>
                  <a:srgbClr val="007474"/>
                </a:solidFill>
                <a:latin typeface="Arial" charset="0"/>
              </a:rPr>
              <a:t>Obrigado!</a:t>
            </a:r>
            <a:endParaRPr lang="pt-BR" sz="20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sz="14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sz="14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sz="14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sz="14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sz="14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sz="14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1400" b="1" dirty="0" smtClean="0">
                <a:solidFill>
                  <a:srgbClr val="007474"/>
                </a:solidFill>
                <a:latin typeface="Arial" charset="0"/>
              </a:rPr>
              <a:t>João Tavares Neto</a:t>
            </a:r>
            <a:endParaRPr lang="pt-BR" sz="1400" b="1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1400" dirty="0" smtClean="0">
                <a:solidFill>
                  <a:srgbClr val="007474"/>
                </a:solidFill>
                <a:latin typeface="Arial" charset="0"/>
              </a:rPr>
              <a:t>Superintendente de Correlatos e Alimentos</a:t>
            </a:r>
            <a:endParaRPr lang="pt-BR" sz="1400" dirty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1400" dirty="0" smtClean="0">
                <a:solidFill>
                  <a:srgbClr val="007474"/>
                </a:solidFill>
                <a:latin typeface="Arial" charset="0"/>
              </a:rPr>
              <a:t/>
            </a:r>
            <a:br>
              <a:rPr lang="pt-BR" sz="1400" dirty="0" smtClean="0">
                <a:solidFill>
                  <a:srgbClr val="007474"/>
                </a:solidFill>
                <a:latin typeface="Arial" charset="0"/>
              </a:rPr>
            </a:br>
            <a:endParaRPr lang="pt-BR" sz="1400" dirty="0" smtClean="0">
              <a:solidFill>
                <a:srgbClr val="007474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 smtClean="0"/>
              <a:t>Agência </a:t>
            </a:r>
            <a:r>
              <a:rPr lang="pt-BR" baseline="30000" dirty="0"/>
              <a:t>Nacional de Vigilância Sanitária - Anvisa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SIA Trecho 5 - Área especial 57 - Lote 200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CEP: 71205-050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Brasília - DF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Telefone: 61 3462 6000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baseline="30000" dirty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www.anvisa.gov.br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www.twitter.com/anvisa_oficial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Anvisa Atende: 0800-642-9782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baseline="30000" dirty="0"/>
              <a:t>ouvidoria@anvisa.gov.br</a:t>
            </a:r>
            <a:endParaRPr lang="pt-BR" dirty="0">
              <a:solidFill>
                <a:srgbClr val="007474"/>
              </a:solidFill>
              <a:latin typeface="Arial" charset="0"/>
            </a:endParaRPr>
          </a:p>
        </p:txBody>
      </p:sp>
      <p:pic>
        <p:nvPicPr>
          <p:cNvPr id="614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5842000"/>
            <a:ext cx="45434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      </a:t>
            </a:r>
            <a:r>
              <a:rPr lang="pt-BR" sz="3600" dirty="0" smtClean="0">
                <a:latin typeface="+mn-lt"/>
              </a:rPr>
              <a:t>Atribuições da Anvisa</a:t>
            </a:r>
            <a:endParaRPr lang="pt-BR" sz="3600" dirty="0">
              <a:latin typeface="+mn-lt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41151" y="1628800"/>
            <a:ext cx="8784975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b="1" dirty="0" smtClean="0"/>
              <a:t>Lei n. 9782, de 26/1/1999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i="1" dirty="0" smtClean="0"/>
              <a:t>Art</a:t>
            </a:r>
            <a:r>
              <a:rPr lang="pt-BR" sz="2200" i="1" dirty="0"/>
              <a:t>. 8</a:t>
            </a:r>
            <a:r>
              <a:rPr lang="pt-BR" sz="2200" i="1" dirty="0"/>
              <a:t>º</a:t>
            </a:r>
            <a:r>
              <a:rPr lang="pt-BR" sz="2200" i="1" dirty="0"/>
              <a:t>  Incumbe à Agência, respeitada a legislação em vigor, regulamentar, controlar e fiscalizar os produtos e serviços que envolvam risco à saúde pública</a:t>
            </a:r>
            <a:r>
              <a:rPr lang="pt-BR" sz="2200" i="1" dirty="0" smtClean="0"/>
              <a:t>.</a:t>
            </a:r>
          </a:p>
          <a:p>
            <a:pPr marL="0" indent="0" algn="just">
              <a:buNone/>
            </a:pPr>
            <a:endParaRPr lang="pt-BR" sz="2200" i="1" dirty="0"/>
          </a:p>
          <a:p>
            <a:pPr marL="0" indent="0" algn="just">
              <a:buNone/>
            </a:pPr>
            <a:r>
              <a:rPr lang="pt-BR" sz="2200" i="1" dirty="0"/>
              <a:t>§ 1</a:t>
            </a:r>
            <a:r>
              <a:rPr lang="pt-BR" sz="2200" i="1" dirty="0"/>
              <a:t>º</a:t>
            </a:r>
            <a:r>
              <a:rPr lang="pt-BR" sz="2200" i="1" dirty="0"/>
              <a:t>  Consideram-se bens e produtos submetidos ao controle e fiscalização sanitária pela Agência</a:t>
            </a:r>
            <a:r>
              <a:rPr lang="pt-BR" sz="2200" i="1" dirty="0" smtClean="0"/>
              <a:t>:</a:t>
            </a:r>
          </a:p>
          <a:p>
            <a:pPr marL="0" indent="0" algn="just">
              <a:buNone/>
            </a:pPr>
            <a:endParaRPr lang="pt-BR" sz="2200" i="1" dirty="0" smtClean="0"/>
          </a:p>
          <a:p>
            <a:pPr marL="0" indent="0" algn="just">
              <a:buNone/>
            </a:pPr>
            <a:r>
              <a:rPr lang="pt-BR" sz="2200" i="1" dirty="0"/>
              <a:t>II - alimentos, inclusive bebidas, águas envasadas, seus insumos, suas embalagens, aditivos alimentares, limites de contaminantes orgânicos, resíduos de agrotóxicos e de medicamentos </a:t>
            </a:r>
            <a:r>
              <a:rPr lang="pt-BR" sz="2200" i="1" dirty="0" smtClean="0"/>
              <a:t>veterinários. 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434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      </a:t>
            </a:r>
            <a:r>
              <a:rPr lang="pt-BR" sz="3600" dirty="0" smtClean="0">
                <a:latin typeface="+mn-lt"/>
              </a:rPr>
              <a:t>Atribuições da Anvisa</a:t>
            </a:r>
            <a:endParaRPr lang="pt-BR" sz="36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3936" y="1312912"/>
            <a:ext cx="8640958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Exemplos de regulamentos aplicados a rotulagem de alimentos:</a:t>
            </a:r>
          </a:p>
          <a:p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</a:rPr>
              <a:t>Resolução da Diretoria Colegiada (RDC) nº. 259/2002: </a:t>
            </a:r>
            <a:r>
              <a:rPr lang="pt-BR" dirty="0" smtClean="0"/>
              <a:t>Rotulagem de Alimentos Embalados;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</a:rPr>
              <a:t>RDC nº. 360/2003: </a:t>
            </a:r>
            <a:r>
              <a:rPr lang="pt-BR" dirty="0" smtClean="0"/>
              <a:t>Rotulagem Nutricional de Alimentos Embalados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</a:rPr>
              <a:t>RDC nº. </a:t>
            </a:r>
            <a:r>
              <a:rPr lang="pt-BR" dirty="0">
                <a:solidFill>
                  <a:srgbClr val="FF0000"/>
                </a:solidFill>
              </a:rPr>
              <a:t>26/2015: </a:t>
            </a:r>
            <a:r>
              <a:rPr lang="pt-BR" dirty="0" smtClean="0"/>
              <a:t>Requisitos Para Rotulagem Obrigatória Dos Principais Alimentos Que Causam Alergias Alimentares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44960" y="4227512"/>
            <a:ext cx="773221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Regulamentos Técnicos são harmonizados no Mercosul;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Baseados em evidências científicas;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Mecanismos de transparência e participação social.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0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6632"/>
            <a:ext cx="782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+mn-lt"/>
              </a:rPr>
              <a:t>      </a:t>
            </a:r>
            <a:r>
              <a:rPr lang="pt-BR" sz="3200" dirty="0" smtClean="0">
                <a:latin typeface="+mn-lt"/>
              </a:rPr>
              <a:t>Normas relativas a alimentos com OGM</a:t>
            </a:r>
            <a:endParaRPr lang="pt-BR" sz="3200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3828" y="134076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Decreto nº. 4.680/2003: Regulamenta o direito à informação sobre alimentos que contenham ou sejam produzidos a partir de OGM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83828" y="234888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Portaria MJ nº. 2.658/2003: Institui o símbolo “T”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83828" y="312316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Instrução Normativa Interministerial nº. 1/2004: estabelece o Regulamento Técnico sobre rotulagem de alimentos e ingredientes que contenham ou sejam produzidos a partir de OGM e atribui à Anvisa, MAPA, MJ </a:t>
            </a:r>
            <a:r>
              <a:rPr lang="pt-BR" dirty="0"/>
              <a:t>e demais autoridades estaduais e municipais, no âmbito de suas respectivas </a:t>
            </a:r>
            <a:r>
              <a:rPr lang="pt-BR" dirty="0" smtClean="0"/>
              <a:t>competências, a competência para sua fiscalização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4368" y="480308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Lei nº. 11.105/2005: Atribui à CTNBio a responsabilidade pela autorização de OGM com base na avaliação de risco </a:t>
            </a:r>
            <a:r>
              <a:rPr lang="pt-BR" dirty="0" err="1" smtClean="0"/>
              <a:t>zoofitossanitário</a:t>
            </a:r>
            <a:r>
              <a:rPr lang="pt-BR" dirty="0" smtClean="0"/>
              <a:t>, à saúde humana e meio ambiente.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4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19263" y="1071588"/>
            <a:ext cx="2668561" cy="3869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/>
              <a:t>Lei nº 11.105, de 2005</a:t>
            </a:r>
          </a:p>
          <a:p>
            <a:pPr marL="0" indent="0" algn="ctr">
              <a:buNone/>
            </a:pPr>
            <a:endParaRPr lang="pt-BR" sz="1800" b="1" dirty="0" smtClean="0"/>
          </a:p>
          <a:p>
            <a:pPr marL="0" indent="0" algn="just">
              <a:buNone/>
            </a:pPr>
            <a:r>
              <a:rPr lang="pt-BR" sz="1800" dirty="0"/>
              <a:t> Art. 40. Os alimentos e ingredientes alimentares destinados ao consumo humano ou animal que contenham ou sejam produzidos a partir de OGM ou derivados deverão conter informação nesse sentido em seus rótulos, conforme regulamento.</a:t>
            </a:r>
          </a:p>
        </p:txBody>
      </p:sp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      PLC 34, de 2015 X Lei 11.105, de 2005</a:t>
            </a:r>
            <a:endParaRPr lang="pt-BR" sz="3600" dirty="0">
              <a:latin typeface="+mn-lt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131840" y="1071588"/>
            <a:ext cx="5904655" cy="5208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/>
              <a:t>PLC n. 34, de 2015</a:t>
            </a:r>
          </a:p>
          <a:p>
            <a:pPr marL="0" indent="0">
              <a:buNone/>
            </a:pPr>
            <a:endParaRPr lang="pt-BR" sz="1300" dirty="0"/>
          </a:p>
          <a:p>
            <a:pPr marL="0" indent="0" algn="just">
              <a:buNone/>
            </a:pPr>
            <a:r>
              <a:rPr lang="pt-BR" sz="1400" dirty="0" smtClean="0"/>
              <a:t>Art. 1º O art.  40 da Lei 11.105, de 24 de março de 2005, passa a vigorar com a seguinte redação: </a:t>
            </a:r>
          </a:p>
          <a:p>
            <a:pPr marL="0" indent="0" algn="just">
              <a:buNone/>
            </a:pPr>
            <a:r>
              <a:rPr lang="pt-BR" sz="1400" dirty="0" smtClean="0"/>
              <a:t>“Art</a:t>
            </a:r>
            <a:r>
              <a:rPr lang="pt-BR" sz="1400" dirty="0"/>
              <a:t>. 40 </a:t>
            </a:r>
            <a:r>
              <a:rPr lang="pt-BR" sz="1400" i="1" dirty="0"/>
              <a:t>Os rótulos dos </a:t>
            </a:r>
            <a:r>
              <a:rPr lang="pt-BR" sz="1400" i="1" dirty="0" smtClean="0"/>
              <a:t>alimentos e dos ingredientes alimentares </a:t>
            </a:r>
            <a:r>
              <a:rPr lang="pt-BR" sz="1400" i="1" dirty="0"/>
              <a:t>destinados ao consumo </a:t>
            </a:r>
            <a:r>
              <a:rPr lang="pt-BR" sz="1400" i="1" dirty="0" smtClean="0"/>
              <a:t>humano ou animal, </a:t>
            </a:r>
            <a:r>
              <a:rPr lang="pt-BR" sz="1400" i="1" dirty="0"/>
              <a:t>oferecidos em embalagem de consumo final, que </a:t>
            </a:r>
            <a:r>
              <a:rPr lang="pt-BR" sz="1400" i="1" dirty="0" smtClean="0"/>
              <a:t>contenham ou sejam produzidos a partir de OGM ou derivados com </a:t>
            </a:r>
            <a:r>
              <a:rPr lang="pt-BR" sz="1400" i="1" dirty="0"/>
              <a:t>presença superior a 1</a:t>
            </a:r>
            <a:r>
              <a:rPr lang="pt-BR" sz="1400" i="1" dirty="0" smtClean="0"/>
              <a:t>% (um por cento) </a:t>
            </a:r>
            <a:r>
              <a:rPr lang="pt-BR" sz="1400" i="1" dirty="0">
                <a:solidFill>
                  <a:srgbClr val="FF0000"/>
                </a:solidFill>
              </a:rPr>
              <a:t>de sua composição final</a:t>
            </a:r>
            <a:r>
              <a:rPr lang="pt-BR" sz="1400" i="1" dirty="0"/>
              <a:t>, </a:t>
            </a:r>
            <a:r>
              <a:rPr lang="pt-BR" sz="1400" i="1" dirty="0">
                <a:solidFill>
                  <a:srgbClr val="FF0000"/>
                </a:solidFill>
              </a:rPr>
              <a:t>detectada em análise específica</a:t>
            </a:r>
            <a:r>
              <a:rPr lang="pt-BR" sz="1400" i="1" dirty="0"/>
              <a:t>, </a:t>
            </a:r>
            <a:r>
              <a:rPr lang="pt-BR" sz="1400" i="1" dirty="0" smtClean="0"/>
              <a:t>conforme regulamento, deverão </a:t>
            </a:r>
            <a:r>
              <a:rPr lang="pt-BR" sz="1400" i="1" dirty="0"/>
              <a:t>informar o consumidor, a natureza transgênica do alimento</a:t>
            </a:r>
            <a:r>
              <a:rPr lang="pt-BR" sz="1400" i="1" dirty="0" smtClean="0"/>
              <a:t>.</a:t>
            </a:r>
          </a:p>
          <a:p>
            <a:pPr marL="0" indent="0" algn="just">
              <a:buNone/>
            </a:pPr>
            <a:r>
              <a:rPr lang="pt-BR" sz="1400" dirty="0" smtClean="0"/>
              <a:t>§</a:t>
            </a:r>
            <a:r>
              <a:rPr lang="pt-BR" sz="1400" dirty="0"/>
              <a:t>1º </a:t>
            </a:r>
            <a:r>
              <a:rPr lang="pt-BR" sz="1400" i="1" dirty="0"/>
              <a:t>A informação estabelecida neste artigo deve constar nos rótulos dos alimentos embalados na ausência do consumidor, bem como nos recipientes de alimentos vendidos à granel ou in natura diretamente ao consumidor, devendo ser grafada, em destaque, de forma legível, utilizando-se uma das seguintes expressões, </a:t>
            </a:r>
            <a:r>
              <a:rPr lang="pt-BR" sz="1400" i="1" dirty="0" smtClean="0"/>
              <a:t>conforme o caso</a:t>
            </a:r>
            <a:r>
              <a:rPr lang="pt-BR" sz="1400" i="1" dirty="0"/>
              <a:t>: </a:t>
            </a:r>
            <a:r>
              <a:rPr lang="pt-BR" sz="1400" i="1" dirty="0">
                <a:solidFill>
                  <a:srgbClr val="FF0000"/>
                </a:solidFill>
              </a:rPr>
              <a:t>“(nome do produto) transgênico” ou “contém (nome do ingrediente) transgênico</a:t>
            </a:r>
            <a:r>
              <a:rPr lang="pt-BR" sz="1400" i="1" dirty="0"/>
              <a:t>”.</a:t>
            </a:r>
            <a:endParaRPr lang="pt-BR" sz="1400" dirty="0"/>
          </a:p>
          <a:p>
            <a:pPr marL="0" indent="0" algn="just">
              <a:buNone/>
            </a:pPr>
            <a:r>
              <a:rPr lang="pt-BR" sz="1400" dirty="0" smtClean="0"/>
              <a:t>§ </a:t>
            </a:r>
            <a:r>
              <a:rPr lang="pt-BR" sz="1400" dirty="0"/>
              <a:t>2º </a:t>
            </a:r>
            <a:r>
              <a:rPr lang="pt-BR" sz="1400" i="1" dirty="0"/>
              <a:t>Aos alimentos que não contenham organismos geneticamente modificados será facultada a rotulagem “livre de </a:t>
            </a:r>
            <a:r>
              <a:rPr lang="pt-BR" sz="1400" i="1" dirty="0" smtClean="0"/>
              <a:t>transgênicos” </a:t>
            </a:r>
            <a:r>
              <a:rPr lang="pt-BR" sz="1400" i="1" dirty="0">
                <a:solidFill>
                  <a:srgbClr val="FF0000"/>
                </a:solidFill>
              </a:rPr>
              <a:t>comprovada a total ausência no alimento de organismos geneticamente modificados, através de análise específica</a:t>
            </a:r>
            <a:r>
              <a:rPr lang="pt-BR" sz="1400" i="1" dirty="0" smtClean="0">
                <a:solidFill>
                  <a:srgbClr val="FF0000"/>
                </a:solidFill>
              </a:rPr>
              <a:t>.</a:t>
            </a:r>
            <a:endParaRPr lang="pt-BR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1400" i="1" dirty="0"/>
              <a:t>§ 3º A informação de que trata o § 1º deverá atender ao tamanho mínimo de letra definida no </a:t>
            </a:r>
            <a:r>
              <a:rPr lang="pt-BR" sz="1400" i="1" dirty="0">
                <a:solidFill>
                  <a:srgbClr val="FF0000"/>
                </a:solidFill>
              </a:rPr>
              <a:t>Regulamento Técnico de Rotulagem Geral de Alimentos Embalados (NR).</a:t>
            </a:r>
          </a:p>
          <a:p>
            <a:pPr marL="0" indent="0" algn="just">
              <a:buNone/>
            </a:pPr>
            <a:endParaRPr lang="pt-BR" sz="1300" dirty="0" smtClean="0"/>
          </a:p>
          <a:p>
            <a:pPr marL="0" indent="0" algn="just">
              <a:buNone/>
            </a:pPr>
            <a:endParaRPr lang="pt-BR" sz="1300" dirty="0"/>
          </a:p>
          <a:p>
            <a:pPr marL="0" indent="0" algn="just">
              <a:buNone/>
            </a:pPr>
            <a:r>
              <a:rPr lang="pt-BR" sz="1300" dirty="0" smtClean="0"/>
              <a:t> 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2807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      Principais alterações e impactos</a:t>
            </a:r>
            <a:endParaRPr lang="pt-BR" sz="36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118349"/>
            <a:ext cx="8640960" cy="14465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BR" sz="2200" dirty="0" smtClean="0">
                <a:latin typeface="+mj-lt"/>
              </a:rPr>
              <a:t>Alteração </a:t>
            </a:r>
            <a:r>
              <a:rPr lang="pt-BR" sz="2200" dirty="0">
                <a:latin typeface="+mj-lt"/>
              </a:rPr>
              <a:t>dos critérios utilizados para rotular os produtos destinados ao consumo humano ou animal. Os critérios de rastreabilidade e de análise estabelecidos pelo artigo 2º do Decreto n. 4.680, de 24 de abril de 2003, seriam substituídos exclusivamente pelo critério analítico</a:t>
            </a:r>
            <a:r>
              <a:rPr lang="pt-BR" sz="2200" dirty="0" smtClean="0">
                <a:latin typeface="+mj-lt"/>
              </a:rPr>
              <a:t>.</a:t>
            </a:r>
            <a:endParaRPr lang="pt-BR" sz="2200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3808" y="3037016"/>
            <a:ext cx="8640960" cy="3393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50" b="1" u="sng" dirty="0" smtClean="0">
                <a:solidFill>
                  <a:srgbClr val="FF0000"/>
                </a:solidFill>
                <a:latin typeface="+mn-lt"/>
              </a:rPr>
              <a:t>Comentário: </a:t>
            </a:r>
            <a:r>
              <a:rPr lang="pt-BR" sz="1650" dirty="0" smtClean="0">
                <a:latin typeface="+mn-lt"/>
              </a:rPr>
              <a:t>A </a:t>
            </a:r>
            <a:r>
              <a:rPr lang="pt-BR" sz="1650" dirty="0">
                <a:latin typeface="+mn-lt"/>
              </a:rPr>
              <a:t>modificação </a:t>
            </a:r>
            <a:r>
              <a:rPr lang="pt-BR" sz="1650" dirty="0" smtClean="0">
                <a:latin typeface="+mn-lt"/>
              </a:rPr>
              <a:t>proposta poderia representar aumento </a:t>
            </a:r>
            <a:r>
              <a:rPr lang="pt-BR" sz="1650" dirty="0">
                <a:latin typeface="+mn-lt"/>
              </a:rPr>
              <a:t>nos custos da cadeia produtiva, pois exigiria que todos os lotes de alimentos e ingredientes alimentares destinados ao consumo humano ou animal, independentemente da existência de rastreabilidade sobre a presença ou ausência de transgênicos, </a:t>
            </a:r>
            <a:r>
              <a:rPr lang="pt-BR" sz="1650" dirty="0" smtClean="0">
                <a:latin typeface="+mn-lt"/>
              </a:rPr>
              <a:t>fossem analisados.</a:t>
            </a:r>
          </a:p>
          <a:p>
            <a:pPr algn="just"/>
            <a:endParaRPr lang="pt-BR" sz="165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50" dirty="0">
                <a:latin typeface="+mn-lt"/>
              </a:rPr>
              <a:t>Segundo as recomendações internacionais do Codex Alimentarius, organismo da FAO e da OMS responsável pela harmonização internacional de regras para alimentos, um plano de amostragem de rigor normal para um lote com 10.000 unidades exige a análise de 75 unidades. </a:t>
            </a:r>
            <a:endParaRPr lang="pt-BR" sz="1650" dirty="0" smtClean="0">
              <a:latin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50" dirty="0" smtClean="0">
                <a:latin typeface="+mn-lt"/>
              </a:rPr>
              <a:t>Análise </a:t>
            </a:r>
            <a:r>
              <a:rPr lang="pt-BR" sz="1650" dirty="0">
                <a:latin typeface="+mn-lt"/>
              </a:rPr>
              <a:t>de alimentos e ingredientes alimentares é destrutiva, ou seja, as unidades analisadas não poderão ser aproveitadas para fins de alimentação humana ou animal</a:t>
            </a:r>
            <a:r>
              <a:rPr lang="pt-BR" sz="1650" dirty="0" smtClean="0">
                <a:latin typeface="+mn-lt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50" dirty="0" smtClean="0">
                <a:latin typeface="+mn-lt"/>
              </a:rPr>
              <a:t>Produtos </a:t>
            </a:r>
            <a:r>
              <a:rPr lang="pt-BR" sz="1650" dirty="0">
                <a:latin typeface="+mn-lt"/>
              </a:rPr>
              <a:t>necessitariam ser mantidos em quarentena, aguardando os resultados analíticos para serem rotulados </a:t>
            </a:r>
            <a:r>
              <a:rPr lang="pt-BR" sz="1650" dirty="0" smtClean="0">
                <a:latin typeface="+mn-lt"/>
              </a:rPr>
              <a:t>corretamente, </a:t>
            </a:r>
            <a:r>
              <a:rPr lang="pt-BR" sz="1650" dirty="0" smtClean="0">
                <a:latin typeface="+mn-lt"/>
              </a:rPr>
              <a:t>podendo acarretar em aumento n</a:t>
            </a:r>
            <a:r>
              <a:rPr lang="pt-BR" sz="1650" dirty="0" smtClean="0">
                <a:latin typeface="+mn-lt"/>
              </a:rPr>
              <a:t>os </a:t>
            </a:r>
            <a:r>
              <a:rPr lang="pt-BR" sz="1650" dirty="0">
                <a:latin typeface="+mn-lt"/>
              </a:rPr>
              <a:t>custos de armazenamento e nas perdas oriundas da diminuição do prazo de vida útil dos </a:t>
            </a:r>
            <a:r>
              <a:rPr lang="pt-BR" sz="1650" dirty="0" smtClean="0">
                <a:latin typeface="+mn-lt"/>
              </a:rPr>
              <a:t>produtos. </a:t>
            </a:r>
            <a:endParaRPr lang="pt-BR" sz="1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96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      Principais alterações e impactos</a:t>
            </a:r>
            <a:endParaRPr lang="pt-BR" sz="36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1046" y="980728"/>
            <a:ext cx="8761907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+mj-lt"/>
              </a:rPr>
              <a:t>2. A</a:t>
            </a:r>
            <a:r>
              <a:rPr lang="pt-BR" sz="2400" dirty="0" smtClean="0">
                <a:latin typeface="+mj-lt"/>
              </a:rPr>
              <a:t>lteração </a:t>
            </a:r>
            <a:r>
              <a:rPr lang="pt-BR" sz="2400" dirty="0">
                <a:latin typeface="+mj-lt"/>
              </a:rPr>
              <a:t>na quantidade de </a:t>
            </a:r>
            <a:r>
              <a:rPr lang="pt-BR" sz="2400" dirty="0" smtClean="0">
                <a:latin typeface="+mj-lt"/>
              </a:rPr>
              <a:t>OGM: </a:t>
            </a:r>
            <a:r>
              <a:rPr lang="pt-BR" sz="2400" dirty="0">
                <a:latin typeface="+mj-lt"/>
              </a:rPr>
              <a:t>o produto seria rotulado como transgênico apenas quando </a:t>
            </a:r>
            <a:r>
              <a:rPr lang="pt-BR" sz="2400" dirty="0">
                <a:latin typeface="+mj-lt"/>
              </a:rPr>
              <a:t>fosse </a:t>
            </a:r>
            <a:r>
              <a:rPr lang="pt-BR" sz="2400" dirty="0" smtClean="0">
                <a:latin typeface="+mj-lt"/>
              </a:rPr>
              <a:t>ultrapassado </a:t>
            </a:r>
            <a:r>
              <a:rPr lang="pt-BR" sz="2400" dirty="0" smtClean="0">
                <a:latin typeface="+mj-lt"/>
              </a:rPr>
              <a:t>o </a:t>
            </a:r>
            <a:r>
              <a:rPr lang="pt-BR" sz="2400" dirty="0">
                <a:latin typeface="+mj-lt"/>
              </a:rPr>
              <a:t>limite de 1% de OGM no produto </a:t>
            </a:r>
            <a:r>
              <a:rPr lang="pt-BR" sz="2400" dirty="0" smtClean="0">
                <a:latin typeface="+mj-lt"/>
              </a:rPr>
              <a:t>final. </a:t>
            </a:r>
            <a:endParaRPr lang="pt-BR" sz="2400" dirty="0" smtClean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1046" y="2440500"/>
            <a:ext cx="8761907" cy="33239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+mj-lt"/>
              </a:rPr>
              <a:t>Art. </a:t>
            </a:r>
            <a:r>
              <a:rPr lang="pt-BR" dirty="0" smtClean="0">
                <a:latin typeface="+mj-lt"/>
              </a:rPr>
              <a:t>2</a:t>
            </a:r>
            <a:r>
              <a:rPr lang="pt-BR" baseline="30000" dirty="0" smtClean="0">
                <a:latin typeface="+mj-lt"/>
              </a:rPr>
              <a:t>º</a:t>
            </a:r>
            <a:r>
              <a:rPr lang="pt-BR" dirty="0" smtClean="0">
                <a:latin typeface="+mj-lt"/>
              </a:rPr>
              <a:t> do Decreto 4.680, de 2003:</a:t>
            </a:r>
            <a:r>
              <a:rPr lang="pt-BR" dirty="0">
                <a:latin typeface="+mj-lt"/>
              </a:rPr>
              <a:t>  </a:t>
            </a:r>
            <a:r>
              <a:rPr lang="pt-BR" i="1" dirty="0">
                <a:latin typeface="+mj-lt"/>
              </a:rPr>
              <a:t>Na comercialização de alimentos e ingredientes alimentares destinados ao consumo humano ou animal que contenham ou sejam produzidos a partir de organismos geneticamente modificados, </a:t>
            </a:r>
            <a:r>
              <a:rPr lang="pt-BR" i="1" dirty="0">
                <a:solidFill>
                  <a:srgbClr val="FF0000"/>
                </a:solidFill>
                <a:latin typeface="+mj-lt"/>
              </a:rPr>
              <a:t>com presença acima do limite de um por cento do produto,</a:t>
            </a:r>
            <a:r>
              <a:rPr lang="pt-BR" i="1" dirty="0">
                <a:latin typeface="+mj-lt"/>
              </a:rPr>
              <a:t> o consumidor deverá ser informado da natureza transgênica desse produto</a:t>
            </a:r>
            <a:r>
              <a:rPr lang="pt-BR" i="1" dirty="0" smtClean="0">
                <a:latin typeface="+mj-lt"/>
              </a:rPr>
              <a:t>.</a:t>
            </a:r>
          </a:p>
          <a:p>
            <a:pPr algn="just"/>
            <a:endParaRPr lang="pt-BR" i="1" dirty="0">
              <a:latin typeface="+mj-lt"/>
            </a:endParaRPr>
          </a:p>
          <a:p>
            <a:pPr algn="just"/>
            <a:r>
              <a:rPr lang="pt-BR" dirty="0" smtClean="0">
                <a:latin typeface="+mn-lt"/>
              </a:rPr>
              <a:t>Atualmente</a:t>
            </a:r>
            <a:r>
              <a:rPr lang="pt-BR" dirty="0">
                <a:latin typeface="+mj-lt"/>
              </a:rPr>
              <a:t>, a tolerância de 1% consubstanciada no artigo 2º do Decreto n. 4.680/03, deve ser verificada em relação a cada ingrediente do produto, conforme posicionamento do Ministério Público. </a:t>
            </a:r>
            <a:r>
              <a:rPr lang="pt-BR" dirty="0" smtClean="0">
                <a:latin typeface="+mn-lt"/>
              </a:rPr>
              <a:t>(</a:t>
            </a:r>
            <a:r>
              <a:rPr lang="pt-BR" sz="1500" i="1" dirty="0" smtClean="0">
                <a:latin typeface="+mj-lt"/>
              </a:rPr>
              <a:t>Ministério </a:t>
            </a:r>
            <a:r>
              <a:rPr lang="pt-BR" sz="1500" i="1" dirty="0">
                <a:latin typeface="+mj-lt"/>
              </a:rPr>
              <a:t>Público Federal. 4ª Câmara de Coordenação e Revisão. Nota Técnica Grupo de Trabalho Transgênicos e Agrotóxicos. Interpretação do Artigo 2º do Decreto n. 4.680/2003. </a:t>
            </a:r>
            <a:r>
              <a:rPr lang="pt-BR" sz="1500" i="1" dirty="0" smtClean="0">
                <a:latin typeface="+mj-lt"/>
              </a:rPr>
              <a:t>2012</a:t>
            </a:r>
            <a:r>
              <a:rPr lang="pt-BR" sz="1500" i="1" dirty="0" smtClean="0">
                <a:latin typeface="+mj-lt"/>
              </a:rPr>
              <a:t>).</a:t>
            </a:r>
          </a:p>
          <a:p>
            <a:pPr algn="just"/>
            <a:endParaRPr lang="pt-BR" dirty="0" smtClean="0">
              <a:latin typeface="+mn-lt"/>
            </a:endParaRPr>
          </a:p>
          <a:p>
            <a:pPr algn="just"/>
            <a:endParaRPr lang="pt-BR" sz="15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2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      Principais alterações e impactos</a:t>
            </a:r>
            <a:endParaRPr lang="pt-BR" sz="36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1046" y="980728"/>
            <a:ext cx="8761907" cy="110799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+mj-lt"/>
              </a:rPr>
              <a:t>2. </a:t>
            </a:r>
            <a:r>
              <a:rPr lang="pt-BR" sz="2200" dirty="0">
                <a:latin typeface="+mj-lt"/>
              </a:rPr>
              <a:t>Alteração na quantidade de OGM: o produto seria rotulado como transgênico apenas quando o limite de 1% de OGM no produto final fosse ultrapassado.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19" y="2335810"/>
            <a:ext cx="8640960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Comentário: </a:t>
            </a:r>
            <a:r>
              <a:rPr lang="pt-BR" sz="2000" dirty="0" smtClean="0">
                <a:latin typeface="+mn-lt"/>
              </a:rPr>
              <a:t>A </a:t>
            </a:r>
            <a:r>
              <a:rPr lang="pt-BR" sz="2000" dirty="0">
                <a:latin typeface="+mn-lt"/>
              </a:rPr>
              <a:t>alteração proposta reduziria </a:t>
            </a:r>
            <a:r>
              <a:rPr lang="pt-BR" sz="2000" dirty="0" smtClean="0">
                <a:latin typeface="+mn-lt"/>
              </a:rPr>
              <a:t>o </a:t>
            </a:r>
            <a:r>
              <a:rPr lang="pt-BR" sz="2000" dirty="0">
                <a:latin typeface="+mn-lt"/>
              </a:rPr>
              <a:t>número de alimentos </a:t>
            </a:r>
            <a:r>
              <a:rPr lang="pt-BR" sz="2000" dirty="0" smtClean="0">
                <a:latin typeface="+mn-lt"/>
              </a:rPr>
              <a:t>identificados como  </a:t>
            </a:r>
            <a:r>
              <a:rPr lang="pt-BR" sz="2000" dirty="0">
                <a:latin typeface="+mn-lt"/>
              </a:rPr>
              <a:t>transgênicos, impactando </a:t>
            </a:r>
            <a:r>
              <a:rPr lang="pt-BR" sz="2000" dirty="0" smtClean="0">
                <a:latin typeface="+mn-lt"/>
              </a:rPr>
              <a:t>o </a:t>
            </a:r>
            <a:r>
              <a:rPr lang="pt-BR" sz="2000" dirty="0">
                <a:latin typeface="+mn-lt"/>
              </a:rPr>
              <a:t>acesso dos consumidores a informações </a:t>
            </a:r>
            <a:r>
              <a:rPr lang="pt-BR" sz="2000" dirty="0" smtClean="0">
                <a:latin typeface="+mn-lt"/>
              </a:rPr>
              <a:t>sobre </a:t>
            </a:r>
            <a:r>
              <a:rPr lang="pt-BR" sz="2000" dirty="0">
                <a:latin typeface="+mn-lt"/>
              </a:rPr>
              <a:t>a natureza transgênica dos alimentos para consumo humano ou </a:t>
            </a:r>
            <a:r>
              <a:rPr lang="pt-BR" sz="2000" dirty="0" smtClean="0">
                <a:latin typeface="+mn-lt"/>
              </a:rPr>
              <a:t>animal. </a:t>
            </a:r>
          </a:p>
          <a:p>
            <a:pPr algn="just"/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pt-BR" sz="2000" dirty="0" smtClean="0">
                <a:latin typeface="+mn-lt"/>
              </a:rPr>
              <a:t>Desconhecemos os dados técnicos </a:t>
            </a:r>
            <a:r>
              <a:rPr lang="pt-BR" sz="2000" dirty="0" smtClean="0">
                <a:latin typeface="+mn-lt"/>
              </a:rPr>
              <a:t>para fundamentar essa alteração</a:t>
            </a:r>
            <a:r>
              <a:rPr lang="pt-BR" sz="2000" dirty="0" smtClean="0">
                <a:latin typeface="+mn-lt"/>
              </a:rPr>
              <a:t>, entretanto, ressaltamos que os alimentos podem ser constituídos por vários ingredientes e a avaliação apenas do produto final poderia mascarar a presença de ingrediente OGM.</a:t>
            </a:r>
            <a:endParaRPr lang="pt-B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5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 MS Anvisa SUS periodo eleioral2.jpg"/>
          <p:cNvPicPr>
            <a:picLocks noChangeAspect="1"/>
          </p:cNvPicPr>
          <p:nvPr/>
        </p:nvPicPr>
        <p:blipFill rotWithShape="1">
          <a:blip r:embed="rId2" cstate="print"/>
          <a:srcRect l="17277" r="32245"/>
          <a:stretch/>
        </p:blipFill>
        <p:spPr>
          <a:xfrm>
            <a:off x="2692946" y="6381328"/>
            <a:ext cx="2501059" cy="371979"/>
          </a:xfrm>
          <a:prstGeom prst="rect">
            <a:avLst/>
          </a:prstGeom>
        </p:spPr>
      </p:pic>
      <p:pic>
        <p:nvPicPr>
          <p:cNvPr id="7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r="26893"/>
          <a:stretch/>
        </p:blipFill>
        <p:spPr bwMode="auto">
          <a:xfrm>
            <a:off x="5457124" y="6381328"/>
            <a:ext cx="895855" cy="4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3641" r="48434" b="48527"/>
          <a:stretch/>
        </p:blipFill>
        <p:spPr bwMode="auto">
          <a:xfrm>
            <a:off x="6501614" y="6453336"/>
            <a:ext cx="796347" cy="3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SPAR\ASSESSORIA POLÍTICA\SEMANA DE VIGILÂNCIA SANITÁRIA NO CONGRESSO\2015\Logotipos\Rodap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/>
          <a:stretch/>
        </p:blipFill>
        <p:spPr bwMode="auto">
          <a:xfrm>
            <a:off x="7651048" y="6280408"/>
            <a:ext cx="1385447" cy="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331"/>
            <a:ext cx="78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n-lt"/>
              </a:rPr>
              <a:t>      Principais alterações e impactos</a:t>
            </a:r>
            <a:endParaRPr lang="pt-BR" sz="36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3998" y="1052736"/>
            <a:ext cx="8761907" cy="14465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+mn-lt"/>
              </a:rPr>
              <a:t>3.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smtClean="0">
                <a:latin typeface="+mn-lt"/>
              </a:rPr>
              <a:t>Alteração </a:t>
            </a:r>
            <a:r>
              <a:rPr lang="pt-BR" sz="2200" dirty="0">
                <a:latin typeface="+mn-lt"/>
              </a:rPr>
              <a:t>das regras para apresentação das informações sobre a presença de transgênicos, excluindo a declaração do símbolo de transgênicos exigida pelo Ministério da Justiça, por meio da Portaria n. 2.658, de 22 de dezembro de 2003</a:t>
            </a:r>
            <a:r>
              <a:rPr lang="pt-BR" sz="2200" dirty="0" smtClean="0">
                <a:latin typeface="+mn-lt"/>
              </a:rPr>
              <a:t>.</a:t>
            </a:r>
            <a:endParaRPr lang="pt-BR" sz="2200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2611" y="2780928"/>
            <a:ext cx="8761907" cy="31700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Comentário: </a:t>
            </a:r>
            <a:r>
              <a:rPr lang="pt-BR" sz="2000" dirty="0" smtClean="0">
                <a:latin typeface="+mn-lt"/>
              </a:rPr>
              <a:t>as </a:t>
            </a:r>
            <a:r>
              <a:rPr lang="pt-BR" sz="2000" dirty="0" smtClean="0">
                <a:latin typeface="+mn-lt"/>
              </a:rPr>
              <a:t>normas </a:t>
            </a:r>
            <a:r>
              <a:rPr lang="pt-BR" sz="2000" dirty="0" smtClean="0">
                <a:latin typeface="+mn-lt"/>
              </a:rPr>
              <a:t>de rotulagem </a:t>
            </a:r>
            <a:r>
              <a:rPr lang="pt-BR" sz="2000" dirty="0" smtClean="0">
                <a:latin typeface="+mn-lt"/>
              </a:rPr>
              <a:t>Mercosul </a:t>
            </a:r>
            <a:r>
              <a:rPr lang="pt-BR" sz="2000" dirty="0" smtClean="0">
                <a:latin typeface="+mn-lt"/>
              </a:rPr>
              <a:t>não contemplam </a:t>
            </a:r>
            <a:r>
              <a:rPr lang="pt-BR" sz="2000" dirty="0" smtClean="0">
                <a:latin typeface="+mn-lt"/>
              </a:rPr>
              <a:t>OGM</a:t>
            </a:r>
            <a:r>
              <a:rPr lang="pt-BR" sz="2000" dirty="0" smtClean="0">
                <a:latin typeface="+mn-lt"/>
              </a:rPr>
              <a:t>; o </a:t>
            </a:r>
            <a:r>
              <a:rPr lang="pt-BR" sz="2000" i="1" dirty="0" smtClean="0">
                <a:latin typeface="+mn-lt"/>
              </a:rPr>
              <a:t>Codex </a:t>
            </a:r>
            <a:r>
              <a:rPr lang="pt-BR" sz="2000" i="1" dirty="0" smtClean="0">
                <a:latin typeface="+mn-lt"/>
              </a:rPr>
              <a:t>Alimentarius</a:t>
            </a:r>
            <a:r>
              <a:rPr lang="pt-BR" sz="2000" dirty="0" smtClean="0">
                <a:latin typeface="+mn-lt"/>
              </a:rPr>
              <a:t> traz </a:t>
            </a:r>
            <a:r>
              <a:rPr lang="pt-BR" sz="2000" dirty="0" smtClean="0">
                <a:latin typeface="+mn-lt"/>
              </a:rPr>
              <a:t>apenas diretrizes gerais sobre a importância da informação ao consumidor sem ser específico sobre o formato.</a:t>
            </a:r>
          </a:p>
          <a:p>
            <a:pPr algn="just"/>
            <a:endParaRPr lang="pt-BR" sz="2000" b="1" dirty="0">
              <a:latin typeface="+mn-lt"/>
            </a:endParaRPr>
          </a:p>
          <a:p>
            <a:pPr algn="just"/>
            <a:r>
              <a:rPr lang="pt-BR" sz="2000" dirty="0" smtClean="0">
                <a:latin typeface="+mn-lt"/>
              </a:rPr>
              <a:t>Os elementos de informação ao consumidor devem ser estudados quanto à sua eficácia e avaliados conjuntamente com as demais informações do rótulo para que não haja err</a:t>
            </a:r>
            <a:r>
              <a:rPr lang="pt-BR" sz="2000" dirty="0" smtClean="0">
                <a:latin typeface="+mn-lt"/>
              </a:rPr>
              <a:t>o de interpretação por parte do consumidor. </a:t>
            </a:r>
          </a:p>
          <a:p>
            <a:pPr algn="just"/>
            <a:endParaRPr lang="pt-BR" sz="2000" dirty="0">
              <a:latin typeface="+mn-lt"/>
            </a:endParaRPr>
          </a:p>
          <a:p>
            <a:pPr algn="just"/>
            <a:r>
              <a:rPr lang="pt-BR" sz="2000" dirty="0" smtClean="0">
                <a:latin typeface="+mn-lt"/>
              </a:rPr>
              <a:t>Atualmente não há consenso sobre a melhor forma mais eficaz de comunicar a presença de OGM em alimentos. </a:t>
            </a:r>
            <a:endParaRPr lang="pt-B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3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1165</Words>
  <Application>Microsoft Office PowerPoint</Application>
  <PresentationFormat>Apresentação na tela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 Alpino Bigonha</dc:creator>
  <cp:lastModifiedBy>Thalita.Lima</cp:lastModifiedBy>
  <cp:revision>67</cp:revision>
  <dcterms:created xsi:type="dcterms:W3CDTF">2015-03-03T14:42:39Z</dcterms:created>
  <dcterms:modified xsi:type="dcterms:W3CDTF">2015-08-12T01:31:52Z</dcterms:modified>
</cp:coreProperties>
</file>