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470" r:id="rId3"/>
    <p:sldId id="490" r:id="rId4"/>
    <p:sldId id="474" r:id="rId5"/>
    <p:sldId id="491" r:id="rId6"/>
    <p:sldId id="492" r:id="rId7"/>
    <p:sldId id="489" r:id="rId8"/>
    <p:sldId id="494" r:id="rId9"/>
    <p:sldId id="496" r:id="rId10"/>
    <p:sldId id="487" r:id="rId11"/>
    <p:sldId id="477" r:id="rId12"/>
    <p:sldId id="482" r:id="rId13"/>
    <p:sldId id="495" r:id="rId14"/>
    <p:sldId id="466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6404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13" autoAdjust="0"/>
    <p:restoredTop sz="93770" autoAdjust="0"/>
  </p:normalViewPr>
  <p:slideViewPr>
    <p:cSldViewPr snapToGrid="0">
      <p:cViewPr>
        <p:scale>
          <a:sx n="88" d="100"/>
          <a:sy n="88" d="100"/>
        </p:scale>
        <p:origin x="1728" y="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3" d="100"/>
        <a:sy n="173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EDD548-DC64-4AE2-AA75-21313D083912}" type="datetimeFigureOut">
              <a:rPr lang="pt-BR" smtClean="0"/>
              <a:pPr/>
              <a:t>18/10/2017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C2CEE-7DDE-4813-9872-63D96407D27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2661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C2CEE-7DDE-4813-9872-63D96407D271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924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C2CEE-7DDE-4813-9872-63D96407D271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7624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C2CEE-7DDE-4813-9872-63D96407D271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2498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C2CEE-7DDE-4813-9872-63D96407D271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4705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Largest</a:t>
            </a:r>
            <a:r>
              <a:rPr lang="en-US" baseline="0" dirty="0" smtClean="0"/>
              <a:t> biodiversity offset market in the world</a:t>
            </a:r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C2CEE-7DDE-4813-9872-63D96407D271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8354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C2CEE-7DDE-4813-9872-63D96407D271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7504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C2CEE-7DDE-4813-9872-63D96407D271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75276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D40ED-3124-4D47-835E-E906D2E5F35D}" type="slidenum">
              <a:rPr lang="en-US"/>
              <a:pPr/>
              <a:t>14</a:t>
            </a:fld>
            <a:endParaRPr lang="en-US"/>
          </a:p>
        </p:txBody>
      </p:sp>
      <p:sp>
        <p:nvSpPr>
          <p:cNvPr id="69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9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711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CF783-8312-4EB8-ABBC-D888686C8A15}" type="datetimeFigureOut">
              <a:rPr lang="pt-BR" smtClean="0"/>
              <a:pPr/>
              <a:t>18/10/2017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1B675-7361-4AA0-A917-A55B061D065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CF783-8312-4EB8-ABBC-D888686C8A15}" type="datetimeFigureOut">
              <a:rPr lang="pt-BR" smtClean="0"/>
              <a:pPr/>
              <a:t>18/10/2017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1B675-7361-4AA0-A917-A55B061D065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CF783-8312-4EB8-ABBC-D888686C8A15}" type="datetimeFigureOut">
              <a:rPr lang="pt-BR" smtClean="0"/>
              <a:pPr/>
              <a:t>18/10/2017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1B675-7361-4AA0-A917-A55B061D065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1173163" y="457200"/>
            <a:ext cx="7772400" cy="563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1173163" y="626586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D0C4D22-8825-465E-B9E4-4CD3D75634BF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23958"/>
      </p:ext>
    </p:extLst>
  </p:cSld>
  <p:clrMapOvr>
    <a:masterClrMapping/>
  </p:clrMapOvr>
  <p:transition spd="med">
    <p:zoom dir="in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CF783-8312-4EB8-ABBC-D888686C8A15}" type="datetimeFigureOut">
              <a:rPr lang="pt-BR" smtClean="0"/>
              <a:pPr/>
              <a:t>18/10/2017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1B675-7361-4AA0-A917-A55B061D065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CF783-8312-4EB8-ABBC-D888686C8A15}" type="datetimeFigureOut">
              <a:rPr lang="pt-BR" smtClean="0"/>
              <a:pPr/>
              <a:t>18/10/2017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1B675-7361-4AA0-A917-A55B061D065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CF783-8312-4EB8-ABBC-D888686C8A15}" type="datetimeFigureOut">
              <a:rPr lang="pt-BR" smtClean="0"/>
              <a:pPr/>
              <a:t>18/10/2017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1B675-7361-4AA0-A917-A55B061D065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CF783-8312-4EB8-ABBC-D888686C8A15}" type="datetimeFigureOut">
              <a:rPr lang="pt-BR" smtClean="0"/>
              <a:pPr/>
              <a:t>18/10/2017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1B675-7361-4AA0-A917-A55B061D065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CF783-8312-4EB8-ABBC-D888686C8A15}" type="datetimeFigureOut">
              <a:rPr lang="pt-BR" smtClean="0"/>
              <a:pPr/>
              <a:t>18/10/2017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1B675-7361-4AA0-A917-A55B061D065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CF783-8312-4EB8-ABBC-D888686C8A15}" type="datetimeFigureOut">
              <a:rPr lang="pt-BR" smtClean="0"/>
              <a:pPr/>
              <a:t>18/10/2017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1B675-7361-4AA0-A917-A55B061D065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CF783-8312-4EB8-ABBC-D888686C8A15}" type="datetimeFigureOut">
              <a:rPr lang="pt-BR" smtClean="0"/>
              <a:pPr/>
              <a:t>18/10/2017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1B675-7361-4AA0-A917-A55B061D065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CF783-8312-4EB8-ABBC-D888686C8A15}" type="datetimeFigureOut">
              <a:rPr lang="pt-BR" smtClean="0"/>
              <a:pPr/>
              <a:t>18/10/2017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1B675-7361-4AA0-A917-A55B061D065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CF783-8312-4EB8-ABBC-D888686C8A15}" type="datetimeFigureOut">
              <a:rPr lang="pt-BR" smtClean="0"/>
              <a:pPr/>
              <a:t>18/10/2017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81B675-7361-4AA0-A917-A55B061D065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jpeg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hyperlink" Target="mailto:britaldo@csr.ufmg.br" TargetMode="External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jpe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tiff"/><Relationship Id="rId5" Type="http://schemas.openxmlformats.org/officeDocument/2006/relationships/image" Target="../media/image14.w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ctrTitle"/>
          </p:nvPr>
        </p:nvSpPr>
        <p:spPr>
          <a:xfrm>
            <a:off x="503905" y="74889"/>
            <a:ext cx="8555944" cy="1470025"/>
          </a:xfrm>
        </p:spPr>
        <p:txBody>
          <a:bodyPr>
            <a:normAutofit/>
          </a:bodyPr>
          <a:lstStyle/>
          <a:p>
            <a:r>
              <a:rPr lang="pt-B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Avanços do cadastro ambiental rural (CAR)</a:t>
            </a:r>
            <a:r>
              <a:rPr lang="pt-BR" dirty="0" smtClean="0">
                <a:solidFill>
                  <a:srgbClr val="898989"/>
                </a:solidFill>
              </a:rPr>
              <a:t> </a:t>
            </a:r>
          </a:p>
        </p:txBody>
      </p:sp>
      <p:sp>
        <p:nvSpPr>
          <p:cNvPr id="5" name="Subtítulo 2"/>
          <p:cNvSpPr>
            <a:spLocks noGrp="1"/>
          </p:cNvSpPr>
          <p:nvPr>
            <p:ph type="subTitle" idx="1"/>
          </p:nvPr>
        </p:nvSpPr>
        <p:spPr>
          <a:xfrm>
            <a:off x="1736300" y="1792485"/>
            <a:ext cx="6400800" cy="743274"/>
          </a:xfrm>
        </p:spPr>
        <p:txBody>
          <a:bodyPr/>
          <a:lstStyle/>
          <a:p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Britaldo Silveira Soares Filho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223030" y="3716789"/>
            <a:ext cx="3216275" cy="70788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pt-BR" sz="2000" b="1" dirty="0" smtClean="0">
                <a:solidFill>
                  <a:srgbClr val="000000"/>
                </a:solidFill>
              </a:rPr>
              <a:t>UNIVERSIDADE </a:t>
            </a:r>
            <a:r>
              <a:rPr lang="pt-BR" sz="2000" b="1" dirty="0">
                <a:solidFill>
                  <a:srgbClr val="000000"/>
                </a:solidFill>
              </a:rPr>
              <a:t>FEDERAL DE MINAS GERAIS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683600" y="6166292"/>
            <a:ext cx="2825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pt-BR" dirty="0" smtClean="0"/>
              <a:t>Brasília, 18 de outubro 2017</a:t>
            </a:r>
            <a:endParaRPr lang="pt-BR" u="sng" dirty="0"/>
          </a:p>
        </p:txBody>
      </p:sp>
      <p:grpSp>
        <p:nvGrpSpPr>
          <p:cNvPr id="6" name="Grupo 5"/>
          <p:cNvGrpSpPr/>
          <p:nvPr/>
        </p:nvGrpSpPr>
        <p:grpSpPr>
          <a:xfrm>
            <a:off x="3337461" y="2491558"/>
            <a:ext cx="3009901" cy="900030"/>
            <a:chOff x="618336" y="4621817"/>
            <a:chExt cx="3009901" cy="900030"/>
          </a:xfrm>
        </p:grpSpPr>
        <p:graphicFrame>
          <p:nvGraphicFramePr>
            <p:cNvPr id="7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0929893"/>
                </p:ext>
              </p:extLst>
            </p:nvPr>
          </p:nvGraphicFramePr>
          <p:xfrm>
            <a:off x="2759874" y="4655071"/>
            <a:ext cx="868363" cy="8667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83" name="Microsoft Drawing" r:id="rId4" imgW="3846600" imgH="3841920" progId="">
                    <p:embed/>
                  </p:oleObj>
                </mc:Choice>
                <mc:Fallback>
                  <p:oleObj name="Microsoft Drawing" r:id="rId4" imgW="3846600" imgH="3841920" progId="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59874" y="4655071"/>
                          <a:ext cx="868363" cy="8667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905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336" y="4621817"/>
              <a:ext cx="2082584" cy="900030"/>
            </a:xfrm>
            <a:prstGeom prst="rect">
              <a:avLst/>
            </a:prstGeom>
          </p:spPr>
        </p:pic>
      </p:grpSp>
      <p:sp>
        <p:nvSpPr>
          <p:cNvPr id="9" name="Retângulo 8"/>
          <p:cNvSpPr/>
          <p:nvPr/>
        </p:nvSpPr>
        <p:spPr>
          <a:xfrm>
            <a:off x="3183798" y="3391588"/>
            <a:ext cx="34174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pt-BR" b="1" dirty="0">
                <a:solidFill>
                  <a:srgbClr val="000000"/>
                </a:solidFill>
              </a:rPr>
              <a:t>Centro de Sensoriamento Remoto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93" y="118644"/>
            <a:ext cx="8952614" cy="1143000"/>
          </a:xfrm>
        </p:spPr>
        <p:txBody>
          <a:bodyPr>
            <a:normAutofit/>
          </a:bodyPr>
          <a:lstStyle/>
          <a:p>
            <a:r>
              <a:rPr lang="pt-BR" alt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Indo além da compensação da RL</a:t>
            </a:r>
            <a:endParaRPr lang="pt-BR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2491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pt-BR" sz="2400" dirty="0" smtClean="0">
                <a:solidFill>
                  <a:schemeClr val="bg1">
                    <a:lumMod val="50000"/>
                  </a:schemeClr>
                </a:solidFill>
              </a:rPr>
              <a:t>O mercado de CRA poderá se tornar  uma plataforma nacional para pagamentos de Serviços Ambientais (</a:t>
            </a:r>
            <a:r>
              <a:rPr lang="pt-BR" sz="2400" b="1" dirty="0" smtClean="0">
                <a:solidFill>
                  <a:schemeClr val="bg1">
                    <a:lumMod val="50000"/>
                  </a:schemeClr>
                </a:solidFill>
              </a:rPr>
              <a:t>XCRA</a:t>
            </a:r>
            <a:r>
              <a:rPr lang="pt-BR" sz="24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pt-B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329" y="2524458"/>
            <a:ext cx="6385674" cy="4148800"/>
          </a:xfrm>
          <a:prstGeom prst="rect">
            <a:avLst/>
          </a:prstGeom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7001822" y="6365481"/>
            <a:ext cx="19223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r>
              <a:rPr lang="en-US" altLang="en-US" sz="1400" dirty="0" smtClean="0">
                <a:solidFill>
                  <a:schemeClr val="bg1">
                    <a:lumMod val="50000"/>
                  </a:schemeClr>
                </a:solidFill>
                <a:latin typeface="Tw Cen MT" charset="0"/>
              </a:rPr>
              <a:t>Soares-Filho et al. 2016</a:t>
            </a:r>
            <a:endParaRPr lang="en-US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171505" y="2267912"/>
            <a:ext cx="3152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http://csr.ufmg.br/mercadocra/</a:t>
            </a:r>
          </a:p>
        </p:txBody>
      </p:sp>
    </p:spTree>
    <p:extLst>
      <p:ext uri="{BB962C8B-B14F-4D97-AF65-F5344CB8AC3E}">
        <p14:creationId xmlns:p14="http://schemas.microsoft.com/office/powerpoint/2010/main" val="214066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>
                <a:solidFill>
                  <a:schemeClr val="bg1">
                    <a:lumMod val="50000"/>
                  </a:schemeClr>
                </a:solidFill>
              </a:rPr>
              <a:t>Desafios para a restauração florestal</a:t>
            </a:r>
            <a:endParaRPr lang="pt-B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ço Reservado para Conteúdo 9"/>
          <p:cNvSpPr>
            <a:spLocks noGrp="1"/>
          </p:cNvSpPr>
          <p:nvPr>
            <p:ph idx="1"/>
          </p:nvPr>
        </p:nvSpPr>
        <p:spPr>
          <a:xfrm>
            <a:off x="512379" y="1844802"/>
            <a:ext cx="8229600" cy="4525963"/>
          </a:xfrm>
        </p:spPr>
        <p:txBody>
          <a:bodyPr>
            <a:normAutofit lnSpcReduction="10000"/>
          </a:bodyPr>
          <a:lstStyle/>
          <a:p>
            <a:endParaRPr lang="pt-BR" sz="2800" dirty="0"/>
          </a:p>
          <a:p>
            <a:endParaRPr lang="pt-BR" sz="2800" dirty="0"/>
          </a:p>
          <a:p>
            <a:endParaRPr lang="pt-BR" sz="2800" dirty="0"/>
          </a:p>
          <a:p>
            <a:endParaRPr lang="pt-BR" sz="2800" dirty="0"/>
          </a:p>
          <a:p>
            <a:endParaRPr lang="pt-BR" sz="2800" dirty="0"/>
          </a:p>
          <a:p>
            <a:endParaRPr lang="pt-BR" sz="2800" dirty="0"/>
          </a:p>
          <a:p>
            <a:endParaRPr lang="pt-BR" sz="2800" dirty="0"/>
          </a:p>
          <a:p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   </a:t>
            </a:r>
            <a:endParaRPr lang="pt-BR" sz="2800" dirty="0">
              <a:solidFill>
                <a:schemeClr val="bg1">
                  <a:lumMod val="50000"/>
                </a:schemeClr>
              </a:solidFill>
            </a:endParaRPr>
          </a:p>
          <a:p>
            <a:endParaRPr lang="pt-BR" sz="2800" dirty="0"/>
          </a:p>
          <a:p>
            <a:pPr marL="0" indent="0">
              <a:buNone/>
            </a:pPr>
            <a:endParaRPr lang="pt-BR" sz="2800" dirty="0"/>
          </a:p>
        </p:txBody>
      </p:sp>
      <p:pic>
        <p:nvPicPr>
          <p:cNvPr id="15" name="Picture 8" descr="Foto: Marcelino Ribei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149" y="1416682"/>
            <a:ext cx="2089763" cy="156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https://www.embrapa.br/documents/10180/11670815/formiga.png/4bd17ac2-0ff4-4866-b5f7-2113e8c90735?t=14695352319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690" y="1416682"/>
            <a:ext cx="2065409" cy="154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ixaDeTexto 16"/>
          <p:cNvSpPr txBox="1"/>
          <p:nvPr/>
        </p:nvSpPr>
        <p:spPr>
          <a:xfrm>
            <a:off x="1620597" y="3113912"/>
            <a:ext cx="11730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err="1" smtClean="0"/>
              <a:t>cercamento</a:t>
            </a:r>
            <a:endParaRPr lang="pt-BR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3657362" y="3097738"/>
            <a:ext cx="15779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Controle de fogo</a:t>
            </a:r>
            <a:endParaRPr lang="pt-BR" sz="1600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5928025" y="3069806"/>
            <a:ext cx="17690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Combate à formiga</a:t>
            </a:r>
            <a:endParaRPr lang="pt-BR" dirty="0"/>
          </a:p>
        </p:txBody>
      </p:sp>
      <p:pic>
        <p:nvPicPr>
          <p:cNvPr id="20" name="Picture 2" descr="Resultado de imagem para cercamento minas gera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7638"/>
            <a:ext cx="2089763" cy="156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Resultado de imagem para coroamento mudas regenerant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303" y="3583147"/>
            <a:ext cx="2070722" cy="143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084" y="3583147"/>
            <a:ext cx="2033828" cy="1437028"/>
          </a:xfrm>
          <a:prstGeom prst="rect">
            <a:avLst/>
          </a:prstGeom>
        </p:spPr>
      </p:pic>
      <p:sp>
        <p:nvSpPr>
          <p:cNvPr id="23" name="CaixaDeTexto 22"/>
          <p:cNvSpPr txBox="1"/>
          <p:nvPr/>
        </p:nvSpPr>
        <p:spPr>
          <a:xfrm>
            <a:off x="3528568" y="5047130"/>
            <a:ext cx="167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Espécies invasivas</a:t>
            </a:r>
            <a:endParaRPr lang="pt-BR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6089325" y="5063717"/>
            <a:ext cx="996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Plantação</a:t>
            </a:r>
            <a:endParaRPr lang="pt-BR" sz="1600" dirty="0"/>
          </a:p>
        </p:txBody>
      </p:sp>
      <p:pic>
        <p:nvPicPr>
          <p:cNvPr id="25" name="Picture 4" descr="https://www.embrapa.br/documents/10180/13305546/nuc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583147"/>
            <a:ext cx="2089763" cy="143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aixaDeTexto 25"/>
          <p:cNvSpPr txBox="1"/>
          <p:nvPr/>
        </p:nvSpPr>
        <p:spPr>
          <a:xfrm>
            <a:off x="1158487" y="5062519"/>
            <a:ext cx="2014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Técnicas de nucleação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284280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>
                    <a:lumMod val="50000"/>
                  </a:schemeClr>
                </a:solidFill>
              </a:rPr>
              <a:t>Resolvendo o passivo</a:t>
            </a:r>
            <a:endParaRPr lang="pt-BR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325" y="1600200"/>
            <a:ext cx="6425350" cy="4525963"/>
          </a:xfrm>
        </p:spPr>
      </p:pic>
    </p:spTree>
    <p:extLst>
      <p:ext uri="{BB962C8B-B14F-4D97-AF65-F5344CB8AC3E}">
        <p14:creationId xmlns:p14="http://schemas.microsoft.com/office/powerpoint/2010/main" val="70311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 que falta?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 smtClean="0"/>
              <a:t>Decreto federal regulamentando a CRA.</a:t>
            </a:r>
          </a:p>
          <a:p>
            <a:endParaRPr lang="pt-BR" dirty="0" smtClean="0"/>
          </a:p>
          <a:p>
            <a:r>
              <a:rPr lang="pt-BR" dirty="0" smtClean="0"/>
              <a:t>Regulamentação estadual (infraestrutura, SICAR)</a:t>
            </a:r>
          </a:p>
          <a:p>
            <a:endParaRPr lang="pt-BR" dirty="0" smtClean="0"/>
          </a:p>
          <a:p>
            <a:r>
              <a:rPr lang="pt-BR" dirty="0" smtClean="0"/>
              <a:t>Cartografia sistemática do território brasileiro na escala 1:10.000</a:t>
            </a:r>
          </a:p>
          <a:p>
            <a:endParaRPr lang="pt-BR" dirty="0"/>
          </a:p>
          <a:p>
            <a:r>
              <a:rPr lang="pt-BR" dirty="0" smtClean="0"/>
              <a:t>Integração do SICAR com cadastro de imóveis rurais (terra legal).</a:t>
            </a:r>
          </a:p>
          <a:p>
            <a:endParaRPr lang="pt-BR" dirty="0" smtClean="0"/>
          </a:p>
          <a:p>
            <a:r>
              <a:rPr lang="pt-BR" dirty="0" smtClean="0"/>
              <a:t>Pagamento de Serviços Ambientais (facilitar o cumprimento da lei, a floresta só tem valor quando derrubada).</a:t>
            </a:r>
          </a:p>
          <a:p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58517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27" name="Rectangle 3"/>
          <p:cNvSpPr>
            <a:spLocks noChangeArrowheads="1"/>
          </p:cNvSpPr>
          <p:nvPr/>
        </p:nvSpPr>
        <p:spPr bwMode="auto">
          <a:xfrm>
            <a:off x="2159000" y="0"/>
            <a:ext cx="4711700" cy="558800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pt-BR" dirty="0" smtClean="0"/>
              <a:t>1</a:t>
            </a:r>
            <a:endParaRPr lang="pt-BR" dirty="0"/>
          </a:p>
        </p:txBody>
      </p:sp>
      <p:sp>
        <p:nvSpPr>
          <p:cNvPr id="692230" name="Rectangle 6"/>
          <p:cNvSpPr>
            <a:spLocks noChangeArrowheads="1"/>
          </p:cNvSpPr>
          <p:nvPr/>
        </p:nvSpPr>
        <p:spPr bwMode="auto">
          <a:xfrm>
            <a:off x="0" y="0"/>
            <a:ext cx="8074025" cy="819150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 dirty="0">
              <a:effectLst/>
            </a:endParaRPr>
          </a:p>
        </p:txBody>
      </p:sp>
      <p:sp>
        <p:nvSpPr>
          <p:cNvPr id="692236" name="Text Box 12"/>
          <p:cNvSpPr txBox="1">
            <a:spLocks noChangeArrowheads="1"/>
          </p:cNvSpPr>
          <p:nvPr/>
        </p:nvSpPr>
        <p:spPr bwMode="auto">
          <a:xfrm>
            <a:off x="3028156" y="1367140"/>
            <a:ext cx="3535712" cy="144962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b="0" dirty="0">
                <a:effectLst/>
                <a:latin typeface="Tahoma" pitchFamily="34" charset="0"/>
              </a:rPr>
              <a:t/>
            </a:r>
            <a:br>
              <a:rPr lang="en-US" sz="1800" b="0" dirty="0">
                <a:effectLst/>
                <a:latin typeface="Tahoma" pitchFamily="34" charset="0"/>
              </a:rPr>
            </a:br>
            <a:r>
              <a:rPr lang="en-US" sz="2000" b="0" dirty="0" smtClean="0">
                <a:solidFill>
                  <a:srgbClr val="0000FF"/>
                </a:solidFill>
                <a:effectLst/>
                <a:hlinkClick r:id="rId3"/>
              </a:rPr>
              <a:t>britaldo@csr.ufmg.br</a:t>
            </a:r>
            <a:endParaRPr lang="en-US" sz="2000" b="0" dirty="0" smtClean="0">
              <a:solidFill>
                <a:srgbClr val="0000FF"/>
              </a:solidFill>
              <a:effectLst/>
            </a:endParaRPr>
          </a:p>
          <a:p>
            <a:pPr algn="ctr">
              <a:lnSpc>
                <a:spcPct val="90000"/>
              </a:lnSpc>
            </a:pPr>
            <a:endParaRPr lang="en-US" sz="2000" dirty="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</a:pPr>
            <a:endParaRPr lang="en-US" sz="2000" dirty="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</a:pPr>
            <a:r>
              <a:rPr lang="pt-BR" sz="2000" dirty="0" smtClean="0"/>
              <a:t> </a:t>
            </a:r>
            <a:endParaRPr lang="en-US" sz="2000" b="0" dirty="0">
              <a:solidFill>
                <a:srgbClr val="0000FF"/>
              </a:solidFill>
              <a:effectLst/>
            </a:endParaRP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0054" y="2394674"/>
            <a:ext cx="1459824" cy="1427669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477008" y="4130001"/>
            <a:ext cx="4839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bg1">
                    <a:lumMod val="50000"/>
                  </a:schemeClr>
                </a:solidFill>
              </a:rPr>
              <a:t>Ciência em apoio a políticas públicas</a:t>
            </a:r>
            <a:endParaRPr lang="pt-B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713" y="5899951"/>
            <a:ext cx="720835" cy="842575"/>
          </a:xfrm>
          <a:prstGeom prst="rect">
            <a:avLst/>
          </a:prstGeom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1719" y="5976647"/>
            <a:ext cx="679934" cy="689184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med"/>
          </a:ln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2286" y="5911437"/>
            <a:ext cx="1485199" cy="839130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18532" y="6121639"/>
            <a:ext cx="1983648" cy="418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79048" y="6208452"/>
            <a:ext cx="1192375" cy="245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cnpq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79051" y="6047992"/>
            <a:ext cx="1180451" cy="50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ângulo 1"/>
          <p:cNvSpPr/>
          <p:nvPr/>
        </p:nvSpPr>
        <p:spPr>
          <a:xfrm>
            <a:off x="139781" y="5690247"/>
            <a:ext cx="8864438" cy="1106599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ítulo 2"/>
          <p:cNvSpPr>
            <a:spLocks noGrp="1"/>
          </p:cNvSpPr>
          <p:nvPr>
            <p:ph type="title" idx="4294967295"/>
          </p:nvPr>
        </p:nvSpPr>
        <p:spPr>
          <a:xfrm>
            <a:off x="499539" y="653354"/>
            <a:ext cx="8229600" cy="1143000"/>
          </a:xfrm>
        </p:spPr>
        <p:txBody>
          <a:bodyPr/>
          <a:lstStyle/>
          <a:p>
            <a:pPr rtl="0" eaLnBrk="1" latinLnBrk="0" hangingPunct="1"/>
            <a:r>
              <a:rPr lang="en-US" sz="3200" b="0" kern="1200" dirty="0" smtClean="0">
                <a:solidFill>
                  <a:schemeClr val="bg1">
                    <a:lumMod val="50000"/>
                  </a:schemeClr>
                </a:solidFill>
                <a:effectLst/>
                <a:latin typeface="Tahoma" panose="020B0604030504040204" pitchFamily="34" charset="0"/>
                <a:ea typeface="+mn-ea"/>
                <a:cs typeface="+mn-cs"/>
              </a:rPr>
              <a:t>Obrigado</a:t>
            </a:r>
            <a:endParaRPr lang="pt-BR" dirty="0" smtClean="0">
              <a:solidFill>
                <a:schemeClr val="bg1">
                  <a:lumMod val="50000"/>
                </a:schemeClr>
              </a:solidFill>
              <a:effectLst/>
            </a:endParaRPr>
          </a:p>
          <a:p>
            <a:endParaRPr lang="en-US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-392415"/>
            <a:ext cx="216726" cy="7848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9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kumimoji="0" lang="pt-BR" altLang="pt-BR" sz="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t-BR" alt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t-BR" alt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459190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73687" y="457201"/>
            <a:ext cx="6384084" cy="6026726"/>
            <a:chOff x="73687" y="457201"/>
            <a:chExt cx="6384084" cy="6026726"/>
          </a:xfrm>
        </p:grpSpPr>
        <p:pic>
          <p:nvPicPr>
            <p:cNvPr id="4" name="Imagem 3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813" y="457201"/>
              <a:ext cx="6129958" cy="6026726"/>
            </a:xfrm>
            <a:prstGeom prst="rect">
              <a:avLst/>
            </a:prstGeom>
          </p:spPr>
        </p:pic>
        <p:sp>
          <p:nvSpPr>
            <p:cNvPr id="2" name="CaixaDeTexto 1"/>
            <p:cNvSpPr txBox="1"/>
            <p:nvPr/>
          </p:nvSpPr>
          <p:spPr>
            <a:xfrm>
              <a:off x="73687" y="3285898"/>
              <a:ext cx="203036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dirty="0" smtClean="0"/>
                <a:t>Nível de adequação</a:t>
              </a:r>
              <a:endParaRPr lang="pt-BR" dirty="0"/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815807" y="6112890"/>
              <a:ext cx="152489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Public lands</a:t>
              </a:r>
              <a:endParaRPr lang="en-US" sz="1400" dirty="0"/>
            </a:p>
          </p:txBody>
        </p:sp>
      </p:grpSp>
      <p:sp>
        <p:nvSpPr>
          <p:cNvPr id="5" name="CaixaDeTexto 4"/>
          <p:cNvSpPr txBox="1"/>
          <p:nvPr/>
        </p:nvSpPr>
        <p:spPr>
          <a:xfrm>
            <a:off x="6847706" y="6106544"/>
            <a:ext cx="18853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Soares-Filho et al. 2014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111911" y="378568"/>
            <a:ext cx="362111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 novo código florestal</a:t>
            </a:r>
          </a:p>
          <a:p>
            <a:endParaRPr lang="en-US" dirty="0"/>
          </a:p>
        </p:txBody>
      </p:sp>
      <p:sp>
        <p:nvSpPr>
          <p:cNvPr id="7" name="CaixaDeTexto 6"/>
          <p:cNvSpPr txBox="1"/>
          <p:nvPr/>
        </p:nvSpPr>
        <p:spPr>
          <a:xfrm>
            <a:off x="6034061" y="2880961"/>
            <a:ext cx="28182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 controversa reforma do código florestal anistia proprietários rurais ao mesmo tempo em que cria novos mecanismos para facilitar o seu cumprimento</a:t>
            </a:r>
          </a:p>
        </p:txBody>
      </p:sp>
    </p:spTree>
    <p:extLst>
      <p:ext uri="{BB962C8B-B14F-4D97-AF65-F5344CB8AC3E}">
        <p14:creationId xmlns:p14="http://schemas.microsoft.com/office/powerpoint/2010/main" val="363622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913152" y="4301346"/>
            <a:ext cx="8040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chemeClr val="bg1">
                    <a:lumMod val="50000"/>
                  </a:schemeClr>
                </a:solidFill>
              </a:rPr>
              <a:t>Instrumentos para facilitar o cumprimento do código</a:t>
            </a:r>
            <a:endParaRPr lang="pt-BR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115" descr="http://csr.ufmg.br/amazones/wp-content/uploads/2015/01/logo-300x26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606" y="1227193"/>
            <a:ext cx="2792704" cy="248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86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78852"/>
            <a:ext cx="2472934" cy="897946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276798"/>
            <a:ext cx="7767587" cy="548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82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/>
          </p:nvPr>
        </p:nvGraphicFramePr>
        <p:xfrm>
          <a:off x="296163" y="1304581"/>
          <a:ext cx="3990087" cy="4453421"/>
        </p:xfrm>
        <a:graphic>
          <a:graphicData uri="http://schemas.openxmlformats.org/drawingml/2006/table">
            <a:tbl>
              <a:tblPr/>
              <a:tblGrid>
                <a:gridCol w="975425"/>
                <a:gridCol w="78581"/>
                <a:gridCol w="1464469"/>
                <a:gridCol w="78581"/>
                <a:gridCol w="1393031"/>
              </a:tblGrid>
              <a:tr h="18839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UF</a:t>
                      </a: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Número de imóveis</a:t>
                      </a: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2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Área cadastrada (ha)</a:t>
                      </a: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964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Acre</a:t>
                      </a: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32.661</a:t>
                      </a:r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13.530.278</a:t>
                      </a:r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57964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Alagoas</a:t>
                      </a: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46.187</a:t>
                      </a:r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1.020.010</a:t>
                      </a:r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57964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Amapá</a:t>
                      </a: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3.060</a:t>
                      </a:r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3.872.598</a:t>
                      </a:r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57964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Amazonas</a:t>
                      </a: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27.016</a:t>
                      </a:r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46.881.726</a:t>
                      </a:r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57964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Bahia</a:t>
                      </a: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203.361</a:t>
                      </a:r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14.769.083</a:t>
                      </a:r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57964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Ceará</a:t>
                      </a: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51.909</a:t>
                      </a:r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4.479.148</a:t>
                      </a:r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57964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Distrito Federal</a:t>
                      </a: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10.068</a:t>
                      </a:r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655.277</a:t>
                      </a:r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57964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Espirito Santo</a:t>
                      </a: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314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57964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Goiás</a:t>
                      </a: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121.923</a:t>
                      </a:r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24.292.924</a:t>
                      </a:r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57964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Maranhão</a:t>
                      </a: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58.812</a:t>
                      </a:r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21.157.992</a:t>
                      </a:r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57964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Mato Grosso</a:t>
                      </a: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113.228</a:t>
                      </a:r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68.974.285</a:t>
                      </a:r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57964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Mato Grosso do Sul</a:t>
                      </a: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9.374</a:t>
                      </a:r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1.829.364</a:t>
                      </a:r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57964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Minas Gerais</a:t>
                      </a: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620.678</a:t>
                      </a:r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38.682.272</a:t>
                      </a:r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57964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Pará</a:t>
                      </a: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177.592</a:t>
                      </a:r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58.059.407</a:t>
                      </a:r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57964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Paraíba</a:t>
                      </a: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72.688</a:t>
                      </a:r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2.270.452</a:t>
                      </a:r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57964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Paraná</a:t>
                      </a: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372.949</a:t>
                      </a:r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15.122.831</a:t>
                      </a:r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57964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Pernambuco</a:t>
                      </a: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158.522</a:t>
                      </a:r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4.255.498</a:t>
                      </a:r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57964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Piauí</a:t>
                      </a: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95.371</a:t>
                      </a:r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9.462.911</a:t>
                      </a:r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57964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Rio de Janeiro</a:t>
                      </a: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38.068</a:t>
                      </a:r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2.431.775</a:t>
                      </a:r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57964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Rio Grande do Norte</a:t>
                      </a: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40.920</a:t>
                      </a:r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2.443.705</a:t>
                      </a:r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57964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Rio Grande do Sul</a:t>
                      </a: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472.382</a:t>
                      </a:r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17.782.672</a:t>
                      </a:r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57964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Rondônia</a:t>
                      </a: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98.189</a:t>
                      </a:r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13.984.438</a:t>
                      </a:r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57964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Roraima</a:t>
                      </a: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5.462</a:t>
                      </a:r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3.925.628</a:t>
                      </a:r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57964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Santa Catarina</a:t>
                      </a: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297.693</a:t>
                      </a:r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6.764.476</a:t>
                      </a:r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57964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São Paulo</a:t>
                      </a: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310.465</a:t>
                      </a:r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18.950.280</a:t>
                      </a:r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57964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Sergipe</a:t>
                      </a: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38.142</a:t>
                      </a:r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1.106.401</a:t>
                      </a:r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57964"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Tocantins</a:t>
                      </a: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b="0" i="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42.970</a:t>
                      </a:r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513" marR="5513" marT="551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9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</a:rPr>
                        <a:t>14.599.342</a:t>
                      </a:r>
                      <a:endParaRPr lang="pt-BR" sz="9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224725" y="5787673"/>
            <a:ext cx="213271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75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Fonte: http://www.florestal.gov.br/modulo-de-relatorios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31869" y="1080136"/>
            <a:ext cx="2561338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25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Imóveis rurais cadstrados até 30 de setembro de 2017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959396" y="2550581"/>
            <a:ext cx="20827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Brasil (total)    </a:t>
            </a:r>
          </a:p>
          <a:p>
            <a:r>
              <a:rPr lang="pt-BR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Nº de imóveis: 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3.519.691 = </a:t>
            </a:r>
            <a:r>
              <a:rPr lang="pt-BR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64%</a:t>
            </a:r>
          </a:p>
          <a:p>
            <a:r>
              <a:rPr lang="pt-BR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Área cadastrada: 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411.305.086 ha = </a:t>
            </a:r>
            <a:r>
              <a:rPr lang="pt-BR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67%</a:t>
            </a:r>
          </a:p>
        </p:txBody>
      </p:sp>
      <p:sp>
        <p:nvSpPr>
          <p:cNvPr id="9" name="Chaveta à direita 8"/>
          <p:cNvSpPr/>
          <p:nvPr/>
        </p:nvSpPr>
        <p:spPr>
          <a:xfrm>
            <a:off x="4407694" y="1304581"/>
            <a:ext cx="260444" cy="4476287"/>
          </a:xfrm>
          <a:prstGeom prst="rightBrace">
            <a:avLst/>
          </a:prstGeom>
          <a:ln w="349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pic>
        <p:nvPicPr>
          <p:cNvPr id="7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138" y="1062083"/>
            <a:ext cx="3019538" cy="484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4668137" y="4440612"/>
          <a:ext cx="3429000" cy="423387"/>
        </p:xfrm>
        <a:graphic>
          <a:graphicData uri="http://schemas.openxmlformats.org/drawingml/2006/table">
            <a:tbl>
              <a:tblPr/>
              <a:tblGrid>
                <a:gridCol w="2314575"/>
                <a:gridCol w="1114425"/>
              </a:tblGrid>
              <a:tr h="150019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</a:t>
                      </a:r>
                      <a:r>
                        <a:rPr lang="pt-BR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BRASIL/INCRA</a:t>
                      </a:r>
                      <a:endParaRPr lang="pt-BR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36684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de Imóveis rurais</a:t>
                      </a:r>
                    </a:p>
                  </a:txBody>
                  <a:tcPr marL="3175" marR="3175" marT="31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5,498,505</a:t>
                      </a:r>
                    </a:p>
                  </a:txBody>
                  <a:tcPr marL="3175" marR="3175" marT="31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684">
                <a:tc>
                  <a:txBody>
                    <a:bodyPr/>
                    <a:lstStyle/>
                    <a:p>
                      <a:pPr algn="ctr" fontAlgn="b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de área cadastrada (em hectares)</a:t>
                      </a:r>
                    </a:p>
                  </a:txBody>
                  <a:tcPr marL="3175" marR="3175" marT="31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605,387,746.06</a:t>
                      </a:r>
                    </a:p>
                  </a:txBody>
                  <a:tcPr marL="3175" marR="3175" marT="31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7671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m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0" y="885825"/>
            <a:ext cx="6156228" cy="415079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653" y="5403118"/>
            <a:ext cx="716773" cy="558290"/>
          </a:xfrm>
          <a:prstGeom prst="rect">
            <a:avLst/>
          </a:prstGeom>
        </p:spPr>
      </p:pic>
      <p:sp>
        <p:nvSpPr>
          <p:cNvPr id="23" name="Retângulo 22"/>
          <p:cNvSpPr/>
          <p:nvPr/>
        </p:nvSpPr>
        <p:spPr>
          <a:xfrm>
            <a:off x="2621148" y="2281193"/>
            <a:ext cx="519978" cy="366821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6" name="CaixaDeTexto 25"/>
          <p:cNvSpPr txBox="1"/>
          <p:nvPr/>
        </p:nvSpPr>
        <p:spPr>
          <a:xfrm>
            <a:off x="6366069" y="4883827"/>
            <a:ext cx="26093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75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*Base de dados do Serviço Florestal Brasileiro (SFB) e da Fundação Brasileira para o Desenvolvimento Sustentável (FBDS)</a:t>
            </a:r>
          </a:p>
        </p:txBody>
      </p:sp>
      <p:sp>
        <p:nvSpPr>
          <p:cNvPr id="30" name="Retângulo 29"/>
          <p:cNvSpPr/>
          <p:nvPr/>
        </p:nvSpPr>
        <p:spPr>
          <a:xfrm>
            <a:off x="3725743" y="3582403"/>
            <a:ext cx="418385" cy="24815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grpSp>
        <p:nvGrpSpPr>
          <p:cNvPr id="35" name="Grupo 34"/>
          <p:cNvGrpSpPr/>
          <p:nvPr/>
        </p:nvGrpSpPr>
        <p:grpSpPr>
          <a:xfrm>
            <a:off x="1848455" y="5139395"/>
            <a:ext cx="3044189" cy="818457"/>
            <a:chOff x="2378881" y="5709527"/>
            <a:chExt cx="4058918" cy="1091276"/>
          </a:xfrm>
        </p:grpSpPr>
        <p:sp>
          <p:nvSpPr>
            <p:cNvPr id="3" name="Retângulo 2"/>
            <p:cNvSpPr/>
            <p:nvPr/>
          </p:nvSpPr>
          <p:spPr>
            <a:xfrm>
              <a:off x="2378881" y="6284657"/>
              <a:ext cx="182880" cy="171450"/>
            </a:xfrm>
            <a:prstGeom prst="rect">
              <a:avLst/>
            </a:prstGeom>
            <a:solidFill>
              <a:srgbClr val="73B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4" name="Retângulo 3"/>
            <p:cNvSpPr/>
            <p:nvPr/>
          </p:nvSpPr>
          <p:spPr>
            <a:xfrm>
              <a:off x="2378881" y="6539212"/>
              <a:ext cx="182880" cy="171450"/>
            </a:xfrm>
            <a:prstGeom prst="rect">
              <a:avLst/>
            </a:prstGeom>
            <a:solidFill>
              <a:srgbClr val="FFFF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4587748" y="5767451"/>
              <a:ext cx="182880" cy="171450"/>
            </a:xfrm>
            <a:prstGeom prst="rect">
              <a:avLst/>
            </a:prstGeom>
            <a:solidFill>
              <a:srgbClr val="828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7" name="Retângulo 6"/>
            <p:cNvSpPr/>
            <p:nvPr/>
          </p:nvSpPr>
          <p:spPr>
            <a:xfrm>
              <a:off x="4587748" y="6022006"/>
              <a:ext cx="182880" cy="171450"/>
            </a:xfrm>
            <a:prstGeom prst="rect">
              <a:avLst/>
            </a:prstGeom>
            <a:solidFill>
              <a:srgbClr val="389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4587748" y="6286086"/>
              <a:ext cx="182880" cy="171450"/>
            </a:xfrm>
            <a:prstGeom prst="rect">
              <a:avLst/>
            </a:prstGeom>
            <a:solidFill>
              <a:srgbClr val="D7C2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4587748" y="6540641"/>
              <a:ext cx="182880" cy="171450"/>
            </a:xfrm>
            <a:prstGeom prst="rect">
              <a:avLst/>
            </a:prstGeom>
            <a:solidFill>
              <a:srgbClr val="FFA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10" name="Retângulo 9"/>
            <p:cNvSpPr/>
            <p:nvPr/>
          </p:nvSpPr>
          <p:spPr>
            <a:xfrm>
              <a:off x="2378881" y="5767967"/>
              <a:ext cx="182880" cy="171450"/>
            </a:xfrm>
            <a:prstGeom prst="rect">
              <a:avLst/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2" name="CaixaDeTexto 1"/>
            <p:cNvSpPr txBox="1"/>
            <p:nvPr/>
          </p:nvSpPr>
          <p:spPr>
            <a:xfrm>
              <a:off x="2561762" y="6226734"/>
              <a:ext cx="173162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Corpos d’água</a:t>
              </a:r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2561762" y="6492362"/>
              <a:ext cx="173162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Área antropizada</a:t>
              </a:r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4770628" y="5709527"/>
              <a:ext cx="1621088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Área edificada</a:t>
              </a:r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4770628" y="5982156"/>
              <a:ext cx="1621088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Formação florestal</a:t>
              </a:r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4770628" y="6228162"/>
              <a:ext cx="162108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Formação não florestal</a:t>
              </a:r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4816711" y="6493027"/>
              <a:ext cx="1621088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Silvicultura</a:t>
              </a: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2561762" y="5711591"/>
              <a:ext cx="184372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9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Imóveis rurais cadastrados</a:t>
              </a:r>
            </a:p>
          </p:txBody>
        </p:sp>
      </p:grpSp>
      <p:cxnSp>
        <p:nvCxnSpPr>
          <p:cNvPr id="37" name="Conexão reta 36"/>
          <p:cNvCxnSpPr/>
          <p:nvPr/>
        </p:nvCxnSpPr>
        <p:spPr>
          <a:xfrm flipV="1">
            <a:off x="3725743" y="3143384"/>
            <a:ext cx="2717159" cy="439019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xão reta 38"/>
          <p:cNvCxnSpPr/>
          <p:nvPr/>
        </p:nvCxnSpPr>
        <p:spPr>
          <a:xfrm>
            <a:off x="4144128" y="3830554"/>
            <a:ext cx="4831306" cy="1009091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m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902" y="3143383"/>
            <a:ext cx="2532533" cy="1696262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cxnSp>
        <p:nvCxnSpPr>
          <p:cNvPr id="42" name="Conexão reta 41"/>
          <p:cNvCxnSpPr/>
          <p:nvPr/>
        </p:nvCxnSpPr>
        <p:spPr>
          <a:xfrm flipV="1">
            <a:off x="2612716" y="1222092"/>
            <a:ext cx="3830186" cy="1045734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xão reta 43"/>
          <p:cNvCxnSpPr/>
          <p:nvPr/>
        </p:nvCxnSpPr>
        <p:spPr>
          <a:xfrm>
            <a:off x="2621148" y="2639147"/>
            <a:ext cx="6354286" cy="281780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m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902" y="1222093"/>
            <a:ext cx="2532533" cy="1694042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45818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93" y="118644"/>
            <a:ext cx="8952614" cy="1143000"/>
          </a:xfrm>
        </p:spPr>
        <p:txBody>
          <a:bodyPr>
            <a:normAutofit/>
          </a:bodyPr>
          <a:lstStyle/>
          <a:p>
            <a:r>
              <a:rPr lang="pt-BR" alt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transparência</a:t>
            </a:r>
            <a:endParaRPr lang="pt-BR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2491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pt-BR" sz="2400" dirty="0" smtClean="0">
                <a:solidFill>
                  <a:schemeClr val="bg1">
                    <a:lumMod val="50000"/>
                  </a:schemeClr>
                </a:solidFill>
              </a:rPr>
              <a:t>       </a:t>
            </a:r>
            <a:endParaRPr lang="pt-B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29" y="2698712"/>
            <a:ext cx="8330868" cy="3515757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 flipH="1">
            <a:off x="1149304" y="2083246"/>
            <a:ext cx="1294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CAR/SFB</a:t>
            </a:r>
            <a:endParaRPr lang="en-US" b="1" dirty="0"/>
          </a:p>
        </p:txBody>
      </p:sp>
      <p:sp>
        <p:nvSpPr>
          <p:cNvPr id="11" name="CaixaDeTexto 10"/>
          <p:cNvSpPr txBox="1"/>
          <p:nvPr/>
        </p:nvSpPr>
        <p:spPr>
          <a:xfrm flipH="1">
            <a:off x="3839952" y="2031273"/>
            <a:ext cx="1294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CAR/FBDS</a:t>
            </a:r>
            <a:endParaRPr lang="en-US" b="1" dirty="0"/>
          </a:p>
        </p:txBody>
      </p:sp>
      <p:sp>
        <p:nvSpPr>
          <p:cNvPr id="12" name="CaixaDeTexto 11"/>
          <p:cNvSpPr txBox="1"/>
          <p:nvPr/>
        </p:nvSpPr>
        <p:spPr>
          <a:xfrm flipH="1">
            <a:off x="6530600" y="1990913"/>
            <a:ext cx="1785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Soares-Filho et al. 2014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6046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319088" lvl="1" indent="-319088">
              <a:spcBef>
                <a:spcPts val="700"/>
              </a:spcBef>
              <a:buSzPct val="60000"/>
              <a:buFont typeface="Wingdings" charset="2"/>
              <a:buChar char=""/>
            </a:pPr>
            <a:r>
              <a:rPr lang="pt-BR" altLang="en-US" sz="2500" dirty="0" smtClean="0"/>
              <a:t>Cota de Reserva Ambiental (CRA): Reduzir o custo de adequação ambiental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7" y="2706247"/>
            <a:ext cx="8562613" cy="3770753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Mercado Brasileiro para transação de florestas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295360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0638" y="21002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Compensação do déficit ambiental (CRA) </a:t>
            </a:r>
            <a:br>
              <a:rPr lang="pt-B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t-B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≈ 4.2 </a:t>
            </a:r>
            <a:r>
              <a:rPr lang="pt-BR" sz="3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Mha</a:t>
            </a:r>
            <a:r>
              <a:rPr lang="pt-B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≈ R$ 20 bilhões</a:t>
            </a:r>
            <a:endParaRPr lang="pt-BR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/>
          </p:nvPr>
        </p:nvGraphicFramePr>
        <p:xfrm>
          <a:off x="808234" y="1417638"/>
          <a:ext cx="1297142" cy="42629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Image" r:id="rId4" imgW="2704680" imgH="8888760" progId="Photoshop.Image.11">
                  <p:embed/>
                </p:oleObj>
              </mc:Choice>
              <mc:Fallback>
                <p:oleObj name="Image" r:id="rId4" imgW="2704680" imgH="888876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8234" y="1417638"/>
                        <a:ext cx="1297142" cy="42629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749" y="1545228"/>
            <a:ext cx="6500489" cy="424802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6805811" y="6202407"/>
            <a:ext cx="18853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Soares-Filho et al. 2016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23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29877</TotalTime>
  <Words>438</Words>
  <Application>Microsoft Office PowerPoint</Application>
  <PresentationFormat>Apresentação na tela (4:3)</PresentationFormat>
  <Paragraphs>199</Paragraphs>
  <Slides>14</Slides>
  <Notes>8</Notes>
  <HiddenSlides>0</HiddenSlides>
  <MMClips>0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14</vt:i4>
      </vt:variant>
    </vt:vector>
  </HeadingPairs>
  <TitlesOfParts>
    <vt:vector size="23" baseType="lpstr">
      <vt:lpstr>Arial</vt:lpstr>
      <vt:lpstr>Calibri</vt:lpstr>
      <vt:lpstr>Tahoma</vt:lpstr>
      <vt:lpstr>Tw Cen MT</vt:lpstr>
      <vt:lpstr>Wingdings</vt:lpstr>
      <vt:lpstr>ヒラギノ角ゴ Pro W3</vt:lpstr>
      <vt:lpstr>Tema do Office</vt:lpstr>
      <vt:lpstr>Microsoft Drawing</vt:lpstr>
      <vt:lpstr>Image</vt:lpstr>
      <vt:lpstr>Avanços do cadastro ambiental rural (CAR)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transparência</vt:lpstr>
      <vt:lpstr>Mercado Brasileiro para transação de florestas</vt:lpstr>
      <vt:lpstr>Compensação do déficit ambiental (CRA)  ≈ 4.2 Mha ≈ R$ 20 bilhões</vt:lpstr>
      <vt:lpstr>Indo além da compensação da RL</vt:lpstr>
      <vt:lpstr>Desafios para a restauração florestal</vt:lpstr>
      <vt:lpstr>Resolvendo o passivo</vt:lpstr>
      <vt:lpstr>O que falta?</vt:lpstr>
      <vt:lpstr>Obrigado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Modeling in support of sound policy development</dc:title>
  <dc:creator>Britaldo</dc:creator>
  <cp:lastModifiedBy>Airton Luciano Aragão Júnior</cp:lastModifiedBy>
  <cp:revision>374</cp:revision>
  <dcterms:created xsi:type="dcterms:W3CDTF">2012-10-16T09:55:46Z</dcterms:created>
  <dcterms:modified xsi:type="dcterms:W3CDTF">2017-10-18T11:27:20Z</dcterms:modified>
</cp:coreProperties>
</file>