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69" r:id="rId2"/>
    <p:sldId id="373" r:id="rId3"/>
    <p:sldId id="269" r:id="rId4"/>
    <p:sldId id="351" r:id="rId5"/>
    <p:sldId id="370" r:id="rId6"/>
    <p:sldId id="352" r:id="rId7"/>
    <p:sldId id="278" r:id="rId8"/>
    <p:sldId id="353" r:id="rId9"/>
    <p:sldId id="354" r:id="rId10"/>
    <p:sldId id="374" r:id="rId11"/>
    <p:sldId id="355" r:id="rId12"/>
    <p:sldId id="371" r:id="rId13"/>
    <p:sldId id="375" r:id="rId14"/>
    <p:sldId id="361" r:id="rId15"/>
    <p:sldId id="376" r:id="rId16"/>
    <p:sldId id="363" r:id="rId17"/>
    <p:sldId id="377" r:id="rId18"/>
    <p:sldId id="364" r:id="rId19"/>
    <p:sldId id="378" r:id="rId20"/>
    <p:sldId id="365" r:id="rId21"/>
    <p:sldId id="366" r:id="rId22"/>
    <p:sldId id="367" r:id="rId23"/>
    <p:sldId id="379" r:id="rId24"/>
    <p:sldId id="368" r:id="rId25"/>
    <p:sldId id="380" r:id="rId26"/>
    <p:sldId id="291" r:id="rId27"/>
    <p:sldId id="292" r:id="rId28"/>
    <p:sldId id="293" r:id="rId29"/>
    <p:sldId id="294" r:id="rId30"/>
    <p:sldId id="381" r:id="rId3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CECE"/>
    <a:srgbClr val="EDEDE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2B876C-71C3-4300-840B-3B6A2D78095E}" v="92" dt="2024-06-17T23:31:24.7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1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1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FBE169-17F8-462C-A66C-E29E0B8339FF}" type="datetimeFigureOut">
              <a:rPr lang="pt-BR" smtClean="0"/>
              <a:t>18/06/2024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B9FFE-03C3-4609-9BBE-AFE3447ED9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6906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B3EE439-CC5F-5832-17DD-1F3349919C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9D79D8E-9497-60A1-6024-F85A426D6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57E28F1-8F88-E883-955B-9AF161586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5454-1600-446E-B78A-3D2C0F5A0D30}" type="datetimeFigureOut">
              <a:rPr lang="pt-BR" smtClean="0"/>
              <a:t>18/06/2024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93E4338-0BAF-E78F-CB49-F700C8BE3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8EB760F-6376-C697-930A-3A4DBAD82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EB9D-E6A0-4D70-9D65-05E978DA71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1811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FE71CB9-E1C7-4444-AE0A-AD5C1478A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7E1D351-C301-BB1D-D2AB-877AB5031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AB10B08-FAF1-1ED3-B97C-38C66DCD2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5454-1600-446E-B78A-3D2C0F5A0D30}" type="datetimeFigureOut">
              <a:rPr lang="pt-BR" smtClean="0"/>
              <a:t>18/06/2024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00470D0-7A01-9BE1-904A-870848990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FA9659C-9A39-A613-F41B-7F2B456FA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EB9D-E6A0-4D70-9D65-05E978DA71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5550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47F2D4F5-3101-6BFF-C729-60F4E26E70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DC0E77B4-3DB7-D01E-6036-E904E576B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25D66D4-F709-53F6-4CBA-6E64D6E7C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5454-1600-446E-B78A-3D2C0F5A0D30}" type="datetimeFigureOut">
              <a:rPr lang="pt-BR" smtClean="0"/>
              <a:t>18/06/2024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10D9DC1-F90A-0569-AA2D-F1B8EB8D4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492C2BF-BE1E-0F97-1C49-7C29A5EB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EB9D-E6A0-4D70-9D65-05E978DA71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285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E3220A8-FC16-0A50-3448-A9287BCAB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87C2AD05-52AA-14E7-DC39-C86B3600C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F392C0F0-841D-F6AD-FE35-B6F85AB08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5454-1600-446E-B78A-3D2C0F5A0D30}" type="datetimeFigureOut">
              <a:rPr lang="pt-BR" smtClean="0"/>
              <a:t>18/06/2024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9F18D97-02D5-789E-EE0D-18FC59D73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F458966-9F5A-E0BD-77CF-8EF37D570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EB9D-E6A0-4D70-9D65-05E978DA71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55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EF63CFE-65F1-4B9C-F995-65B68D614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ED1F2D8B-2F2B-7449-454E-D81F8075B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F851341-13E5-0C31-0C05-8F2E897BE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5454-1600-446E-B78A-3D2C0F5A0D30}" type="datetimeFigureOut">
              <a:rPr lang="pt-BR" smtClean="0"/>
              <a:t>18/06/2024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46F4F7A0-2099-56CE-0611-B8266A0D5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1BD2EAF-3A67-C374-FD26-9CE299908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EB9D-E6A0-4D70-9D65-05E978DA71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1956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D917FE1-E2A6-8131-4B9F-C9A726D4C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1F829B6-D1CE-F6D5-4E38-26A4A489F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E0A26A2C-7EF1-FC2F-443A-07DFFC15B2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8D1FBB1A-9F2A-E249-0DA0-7225E88BB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5454-1600-446E-B78A-3D2C0F5A0D30}" type="datetimeFigureOut">
              <a:rPr lang="pt-BR" smtClean="0"/>
              <a:t>18/06/2024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3737216F-82EF-108F-E150-25E84DA1D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637A7FA0-DF34-ED6D-F1ED-AFD8902CD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EB9D-E6A0-4D70-9D65-05E978DA71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8144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C5E0F90-BEEB-6A0F-92D4-CDDB7A260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F245D37C-EFAF-9F5F-D055-9465E6675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389F1F9A-94B8-C29A-D2B5-17F4C5D328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B8915C4C-8538-C2B0-EEEF-72148CC691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AB24785B-9D61-B5EB-99AA-CB6F91654A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3A2C13D5-3CDE-5A35-553F-A6739818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5454-1600-446E-B78A-3D2C0F5A0D30}" type="datetimeFigureOut">
              <a:rPr lang="pt-BR" smtClean="0"/>
              <a:t>18/06/2024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4AC418A3-4B22-B6D2-A3A1-4D406AF04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8973EE18-FE63-DD32-2061-0C745604E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EB9D-E6A0-4D70-9D65-05E978DA71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9177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4BCAB4E-FA72-ADD0-DA1F-C6E973EBF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ED09A77B-60C2-BB31-79C7-5A8449166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5454-1600-446E-B78A-3D2C0F5A0D30}" type="datetimeFigureOut">
              <a:rPr lang="pt-BR" smtClean="0"/>
              <a:t>18/06/2024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68BA0419-98DF-DF07-027E-C457039AA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8EBF0408-5865-E66F-17BA-CB229B108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EB9D-E6A0-4D70-9D65-05E978DA71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396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7FCF94A6-D8C4-1883-D5DD-6A32A3FC8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5454-1600-446E-B78A-3D2C0F5A0D30}" type="datetimeFigureOut">
              <a:rPr lang="pt-BR" smtClean="0"/>
              <a:t>18/06/2024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A201E394-A292-F6F2-6E4D-5E3E52FE0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37E1281E-E7DF-5FCB-DD18-470A56BA3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EB9D-E6A0-4D70-9D65-05E978DA71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7979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F85B87C-3F28-7505-6D10-3C1DA0B8E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D4758DC-D6FD-3132-B05B-5910F6BA0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E1FCACB9-7453-B659-35A1-93CC17C074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70099BC9-ECDE-AD8E-8FF6-7BE0DF520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5454-1600-446E-B78A-3D2C0F5A0D30}" type="datetimeFigureOut">
              <a:rPr lang="pt-BR" smtClean="0"/>
              <a:t>18/06/2024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7237C7EB-28DF-4683-7D10-B89DAD411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D82940A5-4BEC-CC5D-D993-7F184D151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EB9D-E6A0-4D70-9D65-05E978DA71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368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5D9E297-4BFD-6524-07DE-29AEB78BE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13D43D3F-F4DB-F91F-7966-F37321950F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10AB15C1-5A1D-DF8C-AB45-B89BC0F7C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530C10CF-5960-E654-11B9-7A7F5C99D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5454-1600-446E-B78A-3D2C0F5A0D30}" type="datetimeFigureOut">
              <a:rPr lang="pt-BR" smtClean="0"/>
              <a:t>18/06/2024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0E16507A-377E-A2DF-77B8-90ADA7ED7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328E53A3-D53A-C1DD-946A-BCFD4E057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EB9D-E6A0-4D70-9D65-05E978DA71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124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115B8870-B470-2E83-EBAD-AFAA5FC26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8B04E70-16C3-BDDF-C3B8-4DEB5FC20F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C03EA2A-5B57-A850-F33D-60DA72FA33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B5454-1600-446E-B78A-3D2C0F5A0D30}" type="datetimeFigureOut">
              <a:rPr lang="pt-BR" smtClean="0"/>
              <a:t>18/06/2024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21395CD-F841-D4D2-FA82-70F228BF8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954DF53-C031-5AA2-B29D-0B31915EC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2EB9D-E6A0-4D70-9D65-05E978DA71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191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mf.org/external/pubs/ft/gfs/manual/2014/gfsfinal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cepr.org/voxeu/columns/recent-trends-central-bank-Independence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s.org/publ/bcbs230.pdf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xmlns="" id="{60DE485D-9FBA-D7E2-26A4-D663C6583813}"/>
              </a:ext>
            </a:extLst>
          </p:cNvPr>
          <p:cNvSpPr/>
          <p:nvPr/>
        </p:nvSpPr>
        <p:spPr>
          <a:xfrm>
            <a:off x="3080715" y="1661073"/>
            <a:ext cx="5655781" cy="3267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xmlns="" id="{E7A74579-6A2B-AA1F-1C4C-7EB0987DD96A}"/>
              </a:ext>
            </a:extLst>
          </p:cNvPr>
          <p:cNvSpPr/>
          <p:nvPr/>
        </p:nvSpPr>
        <p:spPr>
          <a:xfrm>
            <a:off x="3080715" y="2119711"/>
            <a:ext cx="5655781" cy="3267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xmlns="" id="{433CD193-73D2-439C-42CF-73F490C4B598}"/>
              </a:ext>
            </a:extLst>
          </p:cNvPr>
          <p:cNvSpPr/>
          <p:nvPr/>
        </p:nvSpPr>
        <p:spPr>
          <a:xfrm>
            <a:off x="3080715" y="2578349"/>
            <a:ext cx="5655781" cy="3267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xmlns="" id="{46F2FC69-8A16-DBF2-B68E-EB686ECF559A}"/>
              </a:ext>
            </a:extLst>
          </p:cNvPr>
          <p:cNvSpPr/>
          <p:nvPr/>
        </p:nvSpPr>
        <p:spPr>
          <a:xfrm>
            <a:off x="3080715" y="3036987"/>
            <a:ext cx="5655781" cy="3267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xmlns="" id="{6111AD1D-9FBB-0C51-2B1D-A56446AC825B}"/>
              </a:ext>
            </a:extLst>
          </p:cNvPr>
          <p:cNvSpPr/>
          <p:nvPr/>
        </p:nvSpPr>
        <p:spPr>
          <a:xfrm>
            <a:off x="3080715" y="3495625"/>
            <a:ext cx="5655781" cy="3267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xmlns="" id="{B6FFFB6C-AB56-0C12-72A4-40826B3AF9CD}"/>
              </a:ext>
            </a:extLst>
          </p:cNvPr>
          <p:cNvSpPr/>
          <p:nvPr/>
        </p:nvSpPr>
        <p:spPr>
          <a:xfrm>
            <a:off x="3080715" y="3954263"/>
            <a:ext cx="5655781" cy="3267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xmlns="" id="{6DBD53A8-0A36-0CF1-F0BC-5DEA342526F2}"/>
              </a:ext>
            </a:extLst>
          </p:cNvPr>
          <p:cNvSpPr/>
          <p:nvPr/>
        </p:nvSpPr>
        <p:spPr>
          <a:xfrm>
            <a:off x="3080715" y="5330177"/>
            <a:ext cx="5655781" cy="3267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xmlns="" id="{BCD6134D-584C-7550-E02B-24BEEF039BAE}"/>
              </a:ext>
            </a:extLst>
          </p:cNvPr>
          <p:cNvSpPr/>
          <p:nvPr/>
        </p:nvSpPr>
        <p:spPr>
          <a:xfrm>
            <a:off x="3080715" y="5788815"/>
            <a:ext cx="5655781" cy="3267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6BDC027-DA29-F647-1A95-867F69893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124" y="330297"/>
            <a:ext cx="11953875" cy="736503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/>
              <a:t>PEC 65/2023: roteiro da apresentação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3297379-BADF-97AB-0336-E3668B9C4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0715" y="1621318"/>
            <a:ext cx="5907642" cy="4494248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pt-BR" dirty="0"/>
              <a:t>Ampliação da autonomia do BCB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Governança</a:t>
            </a:r>
            <a:r>
              <a:rPr lang="en-US" dirty="0"/>
              <a:t> e </a:t>
            </a:r>
            <a:r>
              <a:rPr lang="pt-BR" i="1" dirty="0" err="1"/>
              <a:t>accountability</a:t>
            </a:r>
            <a:endParaRPr lang="en-US" i="1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Manutenção</a:t>
            </a:r>
            <a:r>
              <a:rPr lang="en-US" dirty="0"/>
              <a:t> do </a:t>
            </a:r>
            <a:r>
              <a:rPr lang="en-US" dirty="0" err="1"/>
              <a:t>relacionamento</a:t>
            </a:r>
            <a:r>
              <a:rPr lang="en-US" dirty="0"/>
              <a:t> BCB</a:t>
            </a:r>
            <a:r>
              <a:rPr lang="en-US" sz="2000" dirty="0"/>
              <a:t>↔</a:t>
            </a:r>
            <a:r>
              <a:rPr lang="en-US" dirty="0"/>
              <a:t>TN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Papel</a:t>
            </a:r>
            <a:r>
              <a:rPr lang="en-US" dirty="0"/>
              <a:t> do CMN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Limites</a:t>
            </a:r>
            <a:r>
              <a:rPr lang="en-US" dirty="0"/>
              <a:t> de </a:t>
            </a:r>
            <a:r>
              <a:rPr lang="en-US" dirty="0" err="1"/>
              <a:t>despesas</a:t>
            </a: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Servidores</a:t>
            </a:r>
            <a:r>
              <a:rPr lang="en-US" dirty="0"/>
              <a:t>: </a:t>
            </a: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/>
              <a:t>Quadro de </a:t>
            </a:r>
            <a:r>
              <a:rPr lang="en-US" dirty="0" err="1"/>
              <a:t>pessoal</a:t>
            </a:r>
            <a:endParaRPr lang="en-US" dirty="0"/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/>
              <a:t>Estabilidade</a:t>
            </a:r>
            <a:endParaRPr lang="en-US" dirty="0"/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/>
              <a:t>Regras</a:t>
            </a:r>
            <a:r>
              <a:rPr lang="en-US" dirty="0"/>
              <a:t> </a:t>
            </a:r>
            <a:r>
              <a:rPr lang="en-US" dirty="0" err="1"/>
              <a:t>transitórias</a:t>
            </a:r>
            <a:r>
              <a:rPr lang="en-US" dirty="0"/>
              <a:t> de </a:t>
            </a:r>
            <a:r>
              <a:rPr lang="en-US" dirty="0" err="1"/>
              <a:t>aposentadoria</a:t>
            </a: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Responsabilidades</a:t>
            </a:r>
            <a:r>
              <a:rPr lang="en-US" dirty="0"/>
              <a:t> </a:t>
            </a:r>
            <a:r>
              <a:rPr lang="en-US" dirty="0" err="1"/>
              <a:t>financeiras</a:t>
            </a: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Impactos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/>
              <a:t>estatísticas</a:t>
            </a:r>
            <a:r>
              <a:rPr lang="en-US" dirty="0"/>
              <a:t> </a:t>
            </a:r>
            <a:r>
              <a:rPr lang="en-US" dirty="0" err="1"/>
              <a:t>fiscais</a:t>
            </a:r>
            <a:endParaRPr lang="en-US" dirty="0"/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41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xmlns="" id="{60DE485D-9FBA-D7E2-26A4-D663C6583813}"/>
              </a:ext>
            </a:extLst>
          </p:cNvPr>
          <p:cNvSpPr/>
          <p:nvPr/>
        </p:nvSpPr>
        <p:spPr>
          <a:xfrm>
            <a:off x="3080715" y="1661073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xmlns="" id="{E7A74579-6A2B-AA1F-1C4C-7EB0987DD96A}"/>
              </a:ext>
            </a:extLst>
          </p:cNvPr>
          <p:cNvSpPr/>
          <p:nvPr/>
        </p:nvSpPr>
        <p:spPr>
          <a:xfrm>
            <a:off x="3080715" y="2119711"/>
            <a:ext cx="5655781" cy="326750"/>
          </a:xfrm>
          <a:prstGeom prst="round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xmlns="" id="{433CD193-73D2-439C-42CF-73F490C4B598}"/>
              </a:ext>
            </a:extLst>
          </p:cNvPr>
          <p:cNvSpPr/>
          <p:nvPr/>
        </p:nvSpPr>
        <p:spPr>
          <a:xfrm>
            <a:off x="3080715" y="2578349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xmlns="" id="{46F2FC69-8A16-DBF2-B68E-EB686ECF559A}"/>
              </a:ext>
            </a:extLst>
          </p:cNvPr>
          <p:cNvSpPr/>
          <p:nvPr/>
        </p:nvSpPr>
        <p:spPr>
          <a:xfrm>
            <a:off x="3080715" y="3036987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xmlns="" id="{6111AD1D-9FBB-0C51-2B1D-A56446AC825B}"/>
              </a:ext>
            </a:extLst>
          </p:cNvPr>
          <p:cNvSpPr/>
          <p:nvPr/>
        </p:nvSpPr>
        <p:spPr>
          <a:xfrm>
            <a:off x="3080715" y="3495625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xmlns="" id="{B6FFFB6C-AB56-0C12-72A4-40826B3AF9CD}"/>
              </a:ext>
            </a:extLst>
          </p:cNvPr>
          <p:cNvSpPr/>
          <p:nvPr/>
        </p:nvSpPr>
        <p:spPr>
          <a:xfrm>
            <a:off x="3080715" y="3954263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xmlns="" id="{6DBD53A8-0A36-0CF1-F0BC-5DEA342526F2}"/>
              </a:ext>
            </a:extLst>
          </p:cNvPr>
          <p:cNvSpPr/>
          <p:nvPr/>
        </p:nvSpPr>
        <p:spPr>
          <a:xfrm>
            <a:off x="3080715" y="5330177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xmlns="" id="{BCD6134D-584C-7550-E02B-24BEEF039BAE}"/>
              </a:ext>
            </a:extLst>
          </p:cNvPr>
          <p:cNvSpPr/>
          <p:nvPr/>
        </p:nvSpPr>
        <p:spPr>
          <a:xfrm>
            <a:off x="3080715" y="5788815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6BDC027-DA29-F647-1A95-867F69893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124" y="330297"/>
            <a:ext cx="11953875" cy="736503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/>
              <a:t>PEC 65/2023: roteiro da apresentação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3297379-BADF-97AB-0336-E3668B9C4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0715" y="1621318"/>
            <a:ext cx="5917370" cy="4494248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pt-BR" dirty="0">
                <a:solidFill>
                  <a:schemeClr val="bg1">
                    <a:lumMod val="65000"/>
                  </a:schemeClr>
                </a:solidFill>
              </a:rPr>
              <a:t>Ampliação da autonomia do BCB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Governança</a:t>
            </a:r>
            <a:r>
              <a:rPr lang="en-US" dirty="0"/>
              <a:t> e </a:t>
            </a:r>
            <a:r>
              <a:rPr lang="pt-BR" i="1" dirty="0" err="1"/>
              <a:t>accountability</a:t>
            </a:r>
            <a:endParaRPr lang="en-US" i="1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Manutenção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do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relacionamento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BCB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↔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Papel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do CMN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Limites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despesas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Servidores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: </a:t>
            </a: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Quadro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pessoal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Estabilidade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Regras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transitórias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aposentadoria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Responsabilidades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financeiras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Impactos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nas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estatísticas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fiscais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102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DEF2DB6C-0691-BED5-69CE-D2F368E2F777}"/>
              </a:ext>
            </a:extLst>
          </p:cNvPr>
          <p:cNvSpPr/>
          <p:nvPr/>
        </p:nvSpPr>
        <p:spPr>
          <a:xfrm>
            <a:off x="2690187" y="4965063"/>
            <a:ext cx="1444487" cy="28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endParaRPr kumimoji="0" lang="pt-B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549944C0-24AB-5068-A88A-8B33FE893DA8}"/>
              </a:ext>
            </a:extLst>
          </p:cNvPr>
          <p:cNvSpPr/>
          <p:nvPr/>
        </p:nvSpPr>
        <p:spPr>
          <a:xfrm>
            <a:off x="6450491" y="5559934"/>
            <a:ext cx="3886201" cy="28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endParaRPr kumimoji="0" lang="pt-B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E3295F09-8DFD-525C-F8B8-31A184E46217}"/>
              </a:ext>
            </a:extLst>
          </p:cNvPr>
          <p:cNvSpPr/>
          <p:nvPr/>
        </p:nvSpPr>
        <p:spPr>
          <a:xfrm>
            <a:off x="4724395" y="5885853"/>
            <a:ext cx="4509054" cy="28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endParaRPr kumimoji="0" lang="pt-B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C8572B9A-25F0-3A24-A403-688994828974}"/>
              </a:ext>
            </a:extLst>
          </p:cNvPr>
          <p:cNvSpPr/>
          <p:nvPr/>
        </p:nvSpPr>
        <p:spPr>
          <a:xfrm>
            <a:off x="6586326" y="3942282"/>
            <a:ext cx="5121966" cy="28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endParaRPr kumimoji="0" lang="pt-B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EC834DE3-2937-2E18-AA7B-8FEB9E26E243}"/>
              </a:ext>
            </a:extLst>
          </p:cNvPr>
          <p:cNvSpPr/>
          <p:nvPr/>
        </p:nvSpPr>
        <p:spPr>
          <a:xfrm>
            <a:off x="1997761" y="4230282"/>
            <a:ext cx="3488633" cy="28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endParaRPr kumimoji="0" lang="pt-B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33406AC9-A53F-23D8-0AE9-F353B8EB1799}"/>
              </a:ext>
            </a:extLst>
          </p:cNvPr>
          <p:cNvSpPr/>
          <p:nvPr/>
        </p:nvSpPr>
        <p:spPr>
          <a:xfrm>
            <a:off x="5486394" y="2483719"/>
            <a:ext cx="4025349" cy="28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endParaRPr kumimoji="0" lang="pt-B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37B19A6D-397A-AC73-6C27-A5918507BCF6}"/>
              </a:ext>
            </a:extLst>
          </p:cNvPr>
          <p:cNvSpPr/>
          <p:nvPr/>
        </p:nvSpPr>
        <p:spPr>
          <a:xfrm>
            <a:off x="1921353" y="2795379"/>
            <a:ext cx="5870922" cy="28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endParaRPr kumimoji="0" lang="pt-B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5F6FA498-3294-92C4-8FA9-D480332AFA2A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Governança e </a:t>
            </a:r>
            <a:r>
              <a:rPr lang="pt-BR" sz="40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accountability</a:t>
            </a:r>
            <a:endParaRPr lang="pt-BR" sz="40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5FB589EA-27C8-3E6A-CBC1-653C0ED279A4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/>
              <a:t>2</a:t>
            </a:r>
            <a:endParaRPr lang="en-US" sz="24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3297379-BADF-97AB-0336-E3668B9C4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1353" y="1392719"/>
            <a:ext cx="9969364" cy="5286375"/>
          </a:xfrm>
        </p:spPr>
        <p:txBody>
          <a:bodyPr>
            <a:noAutofit/>
          </a:bodyPr>
          <a:lstStyle/>
          <a:p>
            <a:pPr algn="l"/>
            <a:r>
              <a:rPr lang="pt-BR" sz="2200" i="1" dirty="0"/>
              <a:t>§ 6º Lei complementar, cuja iniciativa observará o disposto no caput do art. 61, disporá sobre os objetivos, a estrutura e a organização do Banco Central, asseguradas:</a:t>
            </a:r>
          </a:p>
          <a:p>
            <a:pPr algn="l"/>
            <a:r>
              <a:rPr lang="pt-BR" sz="2200" i="1" dirty="0"/>
              <a:t>I – a autonomia de gestão administrativa, contábil, orçamentária, financeira, operacional e patrimonial, sob </a:t>
            </a:r>
            <a:r>
              <a:rPr lang="pt-BR" sz="2200" b="1" i="1" dirty="0"/>
              <a:t>supervisão do Congresso Nacional </a:t>
            </a:r>
            <a:r>
              <a:rPr lang="pt-BR" sz="2200" i="1" dirty="0"/>
              <a:t>a quem caberá a </a:t>
            </a:r>
            <a:r>
              <a:rPr lang="pt-BR" sz="2200" b="1" i="1" dirty="0"/>
              <a:t>aprovação do orçamento anual do Banco Central</a:t>
            </a:r>
            <a:r>
              <a:rPr lang="pt-BR" sz="2200" i="1" dirty="0"/>
              <a:t>;</a:t>
            </a:r>
          </a:p>
          <a:p>
            <a:pPr algn="l"/>
            <a:r>
              <a:rPr lang="pt-BR" sz="2200" i="1" dirty="0"/>
              <a:t>II – a ausência de vinculação a Ministério ou a qualquer órgão da Administração Pública e de tutela ou subordinação hierárquica.</a:t>
            </a:r>
          </a:p>
          <a:p>
            <a:pPr algn="l"/>
            <a:r>
              <a:rPr lang="pt-BR" sz="2200" i="1" dirty="0"/>
              <a:t>III – a submissão, pelo Banco Central, de </a:t>
            </a:r>
            <a:r>
              <a:rPr lang="pt-BR" sz="2200" b="1" i="1" dirty="0"/>
              <a:t>plano estratégico plurianual à aprovação do Conselho Monetário Nacional</a:t>
            </a:r>
            <a:r>
              <a:rPr lang="pt-BR" sz="2200" i="1" dirty="0"/>
              <a:t>, visando a orientar a atuação da empresa para a consecução de seus objetivos institucionais.</a:t>
            </a:r>
          </a:p>
          <a:p>
            <a:pPr algn="l"/>
            <a:r>
              <a:rPr lang="pt-BR" sz="2200" i="1" dirty="0"/>
              <a:t>§ 7º A </a:t>
            </a:r>
            <a:r>
              <a:rPr lang="pt-BR" sz="2200" b="1" i="1" dirty="0"/>
              <a:t>fiscalização</a:t>
            </a:r>
            <a:r>
              <a:rPr lang="pt-BR" sz="2200" i="1" dirty="0"/>
              <a:t> contábil, orçamentária, financeira, operacional e patrimonial do Banco Central, quanto à legalidade, legitimidade, economicidade, aplicação das subvenções e renúncia de receitas será </a:t>
            </a:r>
            <a:r>
              <a:rPr lang="pt-BR" sz="2200" b="1" i="1" dirty="0"/>
              <a:t>exercida pelo Congresso Nacional</a:t>
            </a:r>
            <a:r>
              <a:rPr lang="pt-BR" sz="2200" i="1" dirty="0"/>
              <a:t>, mediante controle externo, com o </a:t>
            </a:r>
            <a:r>
              <a:rPr lang="pt-BR" sz="2200" b="1" i="1" dirty="0"/>
              <a:t>auxílio do Tribunal de Contas da União</a:t>
            </a:r>
            <a:r>
              <a:rPr lang="pt-BR" sz="2200" i="1" dirty="0"/>
              <a:t>, e pelo sistema de controle interno do Banco Central.</a:t>
            </a:r>
          </a:p>
          <a:p>
            <a:pPr algn="l"/>
            <a:endParaRPr lang="pt-BR" sz="2200" i="1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xmlns="" id="{7B362CAC-177D-BF3E-6300-FD36ADF3BF26}"/>
              </a:ext>
            </a:extLst>
          </p:cNvPr>
          <p:cNvSpPr/>
          <p:nvPr/>
        </p:nvSpPr>
        <p:spPr>
          <a:xfrm>
            <a:off x="-1" y="1241328"/>
            <a:ext cx="1798983" cy="513959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sz="2200" b="1" dirty="0">
                <a:solidFill>
                  <a:schemeClr val="accent2">
                    <a:lumMod val="75000"/>
                  </a:schemeClr>
                </a:solidFill>
              </a:rPr>
              <a:t>Diversos mecanismos </a:t>
            </a: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para garantir governança e </a:t>
            </a:r>
            <a:r>
              <a:rPr kumimoji="0" lang="pt-BR" sz="2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accountability</a:t>
            </a:r>
            <a:endParaRPr kumimoji="0" lang="pt-BR" sz="2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0226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xmlns="" id="{BB1301BE-BDBC-B687-F8E8-5C7A34132BA5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Reforço da governança e da </a:t>
            </a:r>
            <a:r>
              <a:rPr lang="pt-BR" sz="40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accountability</a:t>
            </a:r>
            <a:r>
              <a:rPr lang="pt-BR" sz="40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 BCB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129E2696-7BCB-C398-E3EB-3D0408F93DCE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2.1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xmlns="" id="{0ADF6803-7AD4-4E5A-FD36-77BD162FCA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6304" y="2603488"/>
            <a:ext cx="9621079" cy="4254512"/>
          </a:xfrm>
        </p:spPr>
        <p:txBody>
          <a:bodyPr>
            <a:noAutofit/>
          </a:bodyPr>
          <a:lstStyle/>
          <a:p>
            <a:pPr marL="0" lvl="1" algn="l">
              <a:spcAft>
                <a:spcPts val="400"/>
              </a:spcAft>
            </a:pPr>
            <a:r>
              <a:rPr lang="pt-BR" dirty="0">
                <a:ea typeface="Calibri" panose="020F0502020204030204" pitchFamily="34" charset="0"/>
              </a:rPr>
              <a:t>A PEC e uma posterior </a:t>
            </a:r>
            <a:r>
              <a:rPr lang="pt-BR" b="1" dirty="0">
                <a:ea typeface="Calibri" panose="020F0502020204030204" pitchFamily="34" charset="0"/>
              </a:rPr>
              <a:t>Lei Complementar definem </a:t>
            </a:r>
            <a:r>
              <a:rPr lang="pt-BR" dirty="0">
                <a:ea typeface="Calibri" panose="020F0502020204030204" pitchFamily="34" charset="0"/>
              </a:rPr>
              <a:t>a autonomia, os objetivos, a estrutura e a organização do BCB. </a:t>
            </a:r>
          </a:p>
          <a:p>
            <a:pPr marL="0" lvl="1" algn="l">
              <a:spcAft>
                <a:spcPts val="400"/>
              </a:spcAft>
            </a:pPr>
            <a:r>
              <a:rPr lang="pt-BR" dirty="0">
                <a:effectLst/>
                <a:ea typeface="Calibri" panose="020F0502020204030204" pitchFamily="34" charset="0"/>
              </a:rPr>
              <a:t>A PEC prevê que a LC </a:t>
            </a:r>
            <a:r>
              <a:rPr lang="pt-BR" b="1" dirty="0">
                <a:effectLst/>
                <a:ea typeface="Calibri" panose="020F0502020204030204" pitchFamily="34" charset="0"/>
              </a:rPr>
              <a:t>estabeleça limites </a:t>
            </a:r>
            <a:r>
              <a:rPr lang="pt-BR" dirty="0">
                <a:effectLst/>
                <a:ea typeface="Calibri" panose="020F0502020204030204" pitchFamily="34" charset="0"/>
              </a:rPr>
              <a:t>para o crescimento das despesas de custeio e investimento. </a:t>
            </a:r>
          </a:p>
          <a:p>
            <a:pPr marL="0" lvl="1" algn="l">
              <a:spcAft>
                <a:spcPts val="400"/>
              </a:spcAft>
            </a:pPr>
            <a:r>
              <a:rPr lang="pt-BR" dirty="0">
                <a:ea typeface="Calibri" panose="020F0502020204030204" pitchFamily="34" charset="0"/>
              </a:rPr>
              <a:t>O BCB atuará sob a </a:t>
            </a:r>
            <a:r>
              <a:rPr lang="pt-BR" b="1" dirty="0">
                <a:ea typeface="Calibri" panose="020F0502020204030204" pitchFamily="34" charset="0"/>
              </a:rPr>
              <a:t>supervisão do Congresso </a:t>
            </a:r>
            <a:r>
              <a:rPr lang="pt-BR" dirty="0">
                <a:ea typeface="Calibri" panose="020F0502020204030204" pitchFamily="34" charset="0"/>
              </a:rPr>
              <a:t>Nacional</a:t>
            </a:r>
          </a:p>
          <a:p>
            <a:pPr marL="0" lvl="1" algn="l">
              <a:spcAft>
                <a:spcPts val="400"/>
              </a:spcAft>
            </a:pPr>
            <a:r>
              <a:rPr lang="pt-BR" dirty="0">
                <a:effectLst/>
                <a:ea typeface="Calibri" panose="020F0502020204030204" pitchFamily="34" charset="0"/>
              </a:rPr>
              <a:t>O CMN terá adicionada às suas competências a de </a:t>
            </a:r>
            <a:r>
              <a:rPr lang="pt-BR" b="1" dirty="0">
                <a:effectLst/>
                <a:ea typeface="Calibri" panose="020F0502020204030204" pitchFamily="34" charset="0"/>
              </a:rPr>
              <a:t>aprovar o plano estratégico </a:t>
            </a:r>
            <a:r>
              <a:rPr lang="pt-BR" dirty="0">
                <a:effectLst/>
                <a:ea typeface="Calibri" panose="020F0502020204030204" pitchFamily="34" charset="0"/>
              </a:rPr>
              <a:t>plurianual, encaminhado pelo BCB, para orientar a consecução de seus objetivos institucionais. </a:t>
            </a:r>
          </a:p>
          <a:p>
            <a:pPr marL="0" lvl="1" algn="l">
              <a:spcAft>
                <a:spcPts val="400"/>
              </a:spcAft>
            </a:pPr>
            <a:r>
              <a:rPr lang="pt-BR" dirty="0">
                <a:ea typeface="Calibri" panose="020F0502020204030204" pitchFamily="34" charset="0"/>
              </a:rPr>
              <a:t>O CMN </a:t>
            </a:r>
            <a:r>
              <a:rPr lang="pt-BR" b="1" dirty="0">
                <a:ea typeface="Calibri" panose="020F0502020204030204" pitchFamily="34" charset="0"/>
              </a:rPr>
              <a:t>permanecerá definindo </a:t>
            </a:r>
            <a:r>
              <a:rPr lang="pt-BR" dirty="0">
                <a:ea typeface="Calibri" panose="020F0502020204030204" pitchFamily="34" charset="0"/>
              </a:rPr>
              <a:t>as metas para a inflação. </a:t>
            </a:r>
          </a:p>
          <a:p>
            <a:pPr marL="0" lvl="1" algn="l">
              <a:spcAft>
                <a:spcPts val="400"/>
              </a:spcAft>
            </a:pPr>
            <a:r>
              <a:rPr lang="pt-BR" dirty="0">
                <a:effectLst/>
                <a:ea typeface="Calibri" panose="020F0502020204030204" pitchFamily="34" charset="0"/>
              </a:rPr>
              <a:t>O BCB elaborará orçamento anual para a </a:t>
            </a:r>
            <a:r>
              <a:rPr lang="pt-BR" b="1" dirty="0">
                <a:effectLst/>
                <a:ea typeface="Calibri" panose="020F0502020204030204" pitchFamily="34" charset="0"/>
              </a:rPr>
              <a:t>aprovação</a:t>
            </a:r>
            <a:r>
              <a:rPr lang="pt-BR" dirty="0">
                <a:effectLst/>
                <a:ea typeface="Calibri" panose="020F0502020204030204" pitchFamily="34" charset="0"/>
              </a:rPr>
              <a:t> pelo Congresso Nacional. </a:t>
            </a:r>
          </a:p>
          <a:p>
            <a:pPr marL="0" lvl="1" algn="l">
              <a:spcAft>
                <a:spcPts val="400"/>
              </a:spcAft>
            </a:pPr>
            <a:r>
              <a:rPr lang="pt-BR" dirty="0">
                <a:ea typeface="Calibri" panose="020F0502020204030204" pitchFamily="34" charset="0"/>
              </a:rPr>
              <a:t>Restam mantidas as </a:t>
            </a:r>
            <a:r>
              <a:rPr lang="pt-BR" b="1" dirty="0">
                <a:ea typeface="Calibri" panose="020F0502020204030204" pitchFamily="34" charset="0"/>
              </a:rPr>
              <a:t>prestações de contas semestrais </a:t>
            </a:r>
            <a:r>
              <a:rPr lang="pt-BR" dirty="0">
                <a:ea typeface="Calibri" panose="020F0502020204030204" pitchFamily="34" charset="0"/>
              </a:rPr>
              <a:t>do BCB ao Congresso Nacional nos termos do art. 11 da LC 179/2021 e art. 9º, § 5º, da LC 101/2000 (LRF). </a:t>
            </a:r>
          </a:p>
          <a:p>
            <a:pPr marL="0" lvl="1" algn="l">
              <a:spcAft>
                <a:spcPts val="400"/>
              </a:spcAft>
            </a:pPr>
            <a:r>
              <a:rPr lang="pt-BR" dirty="0">
                <a:effectLst/>
                <a:ea typeface="Calibri" panose="020F0502020204030204" pitchFamily="34" charset="0"/>
              </a:rPr>
              <a:t>A </a:t>
            </a:r>
            <a:r>
              <a:rPr lang="pt-BR" b="1" dirty="0">
                <a:effectLst/>
                <a:ea typeface="Calibri" panose="020F0502020204030204" pitchFamily="34" charset="0"/>
              </a:rPr>
              <a:t>fiscalização</a:t>
            </a:r>
            <a:r>
              <a:rPr lang="pt-BR" dirty="0">
                <a:effectLst/>
                <a:ea typeface="Calibri" panose="020F0502020204030204" pitchFamily="34" charset="0"/>
              </a:rPr>
              <a:t> do BCB permanecerá a cargo do Congresso Nacional, com auxílio do </a:t>
            </a:r>
            <a:r>
              <a:rPr lang="pt-BR" b="1" dirty="0">
                <a:effectLst/>
                <a:ea typeface="Calibri" panose="020F0502020204030204" pitchFamily="34" charset="0"/>
              </a:rPr>
              <a:t>TCU</a:t>
            </a:r>
            <a:r>
              <a:rPr lang="pt-BR" dirty="0">
                <a:effectLst/>
                <a:ea typeface="Calibri" panose="020F0502020204030204" pitchFamily="34" charset="0"/>
              </a:rPr>
              <a:t>. 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506DF68E-41ED-C4C2-3EAE-21B432F0E74F}"/>
              </a:ext>
            </a:extLst>
          </p:cNvPr>
          <p:cNvSpPr/>
          <p:nvPr/>
        </p:nvSpPr>
        <p:spPr>
          <a:xfrm>
            <a:off x="0" y="1212580"/>
            <a:ext cx="12192000" cy="73650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9388" marR="0" lvl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 melhores práticas internacionais indicam que a ampliação da autonomia de </a:t>
            </a:r>
            <a:r>
              <a:rPr kumimoji="0" lang="pt-B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BCs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deve vir acompanhada de </a:t>
            </a:r>
            <a:r>
              <a:rPr lang="pt-BR" sz="2400" b="1" dirty="0">
                <a:solidFill>
                  <a:schemeClr val="accent2">
                    <a:lumMod val="75000"/>
                  </a:schemeClr>
                </a:solidFill>
              </a:rPr>
              <a:t>reforço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sua </a:t>
            </a:r>
            <a:r>
              <a:rPr lang="pt-BR" sz="2400" b="1" dirty="0">
                <a:solidFill>
                  <a:schemeClr val="accent2">
                    <a:lumMod val="75000"/>
                  </a:schemeClr>
                </a:solidFill>
              </a:rPr>
              <a:t>transparência, governança e </a:t>
            </a:r>
            <a:r>
              <a:rPr lang="pt-BR" sz="2400" b="1" i="1" dirty="0" err="1">
                <a:solidFill>
                  <a:schemeClr val="accent2">
                    <a:lumMod val="75000"/>
                  </a:schemeClr>
                </a:solidFill>
              </a:rPr>
              <a:t>accountability</a:t>
            </a:r>
            <a:r>
              <a:rPr lang="pt-BR" sz="2400" b="1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D4D880F4-5797-7DDF-501C-E2A4006B6EBD}"/>
              </a:ext>
            </a:extLst>
          </p:cNvPr>
          <p:cNvSpPr txBox="1"/>
          <p:nvPr/>
        </p:nvSpPr>
        <p:spPr>
          <a:xfrm>
            <a:off x="228600" y="2199107"/>
            <a:ext cx="102397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dirty="0">
                <a:ea typeface="Calibri" panose="020F0502020204030204" pitchFamily="34" charset="0"/>
              </a:rPr>
              <a:t>Nesse sentido, a </a:t>
            </a:r>
            <a:r>
              <a:rPr lang="pt-BR" b="1" dirty="0">
                <a:ea typeface="Calibri" panose="020F0502020204030204" pitchFamily="34" charset="0"/>
              </a:rPr>
              <a:t>PEC propõe </a:t>
            </a:r>
            <a:r>
              <a:rPr lang="pt-BR" dirty="0">
                <a:ea typeface="Calibri" panose="020F0502020204030204" pitchFamily="34" charset="0"/>
              </a:rPr>
              <a:t>as seguintes </a:t>
            </a:r>
            <a:r>
              <a:rPr lang="pt-BR" b="1" dirty="0">
                <a:ea typeface="Calibri" panose="020F0502020204030204" pitchFamily="34" charset="0"/>
              </a:rPr>
              <a:t>etapas</a:t>
            </a:r>
            <a:r>
              <a:rPr lang="pt-BR" dirty="0">
                <a:ea typeface="Calibri" panose="020F0502020204030204" pitchFamily="34" charset="0"/>
              </a:rPr>
              <a:t> para a autonomia orçamentária e financeira do BCB: </a:t>
            </a:r>
            <a:endParaRPr lang="pt-BR" dirty="0">
              <a:effectLst/>
              <a:ea typeface="Calibri" panose="020F0502020204030204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E7637872-B7C7-477A-AF31-A57DAB96319D}"/>
              </a:ext>
            </a:extLst>
          </p:cNvPr>
          <p:cNvSpPr/>
          <p:nvPr/>
        </p:nvSpPr>
        <p:spPr>
          <a:xfrm>
            <a:off x="0" y="2603489"/>
            <a:ext cx="2236304" cy="57703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LC 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para </a:t>
            </a:r>
          </a:p>
          <a:p>
            <a:pPr marL="0" lvl="1" algn="r"/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demais definições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A68609CF-B144-1F20-F484-43095C3A9606}"/>
              </a:ext>
            </a:extLst>
          </p:cNvPr>
          <p:cNvSpPr/>
          <p:nvPr/>
        </p:nvSpPr>
        <p:spPr>
          <a:xfrm>
            <a:off x="0" y="3270308"/>
            <a:ext cx="2236304" cy="57703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Limites 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estabelecidos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BED5B0B0-FEA7-2209-578F-1AFE853E73CD}"/>
              </a:ext>
            </a:extLst>
          </p:cNvPr>
          <p:cNvSpPr/>
          <p:nvPr/>
        </p:nvSpPr>
        <p:spPr>
          <a:xfrm>
            <a:off x="0" y="3937127"/>
            <a:ext cx="2236304" cy="306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Supervisão do CN</a:t>
            </a:r>
            <a:endParaRPr kumimoji="0" lang="pt-B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176DBBE0-7C76-46C9-DDE8-4B43FD29744B}"/>
              </a:ext>
            </a:extLst>
          </p:cNvPr>
          <p:cNvSpPr/>
          <p:nvPr/>
        </p:nvSpPr>
        <p:spPr>
          <a:xfrm>
            <a:off x="0" y="4328149"/>
            <a:ext cx="2236304" cy="57703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+1 competência </a:t>
            </a:r>
          </a:p>
          <a:p>
            <a:pPr marL="0" lvl="1" algn="r"/>
            <a:r>
              <a:rPr lang="pt-BR" dirty="0">
                <a:solidFill>
                  <a:prstClr val="black"/>
                </a:solidFill>
              </a:rPr>
              <a:t>para o</a:t>
            </a:r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 CMN</a:t>
            </a:r>
            <a:endParaRPr kumimoji="0" lang="pt-B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69BA1A46-8C93-685D-A112-9632F1EB9B48}"/>
              </a:ext>
            </a:extLst>
          </p:cNvPr>
          <p:cNvSpPr/>
          <p:nvPr/>
        </p:nvSpPr>
        <p:spPr>
          <a:xfrm>
            <a:off x="0" y="5002994"/>
            <a:ext cx="2236304" cy="306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CMN define</a:t>
            </a:r>
            <a:endParaRPr kumimoji="0" lang="pt-B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xmlns="" id="{EDBE137D-4972-F288-BC68-A3C081E12DDD}"/>
              </a:ext>
            </a:extLst>
          </p:cNvPr>
          <p:cNvSpPr/>
          <p:nvPr/>
        </p:nvSpPr>
        <p:spPr>
          <a:xfrm>
            <a:off x="0" y="5382649"/>
            <a:ext cx="2236304" cy="306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Aprovação pelo CN</a:t>
            </a:r>
            <a:endParaRPr kumimoji="0" lang="pt-B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DED64A18-68AF-3E49-E22E-ECF174D1A6DA}"/>
              </a:ext>
            </a:extLst>
          </p:cNvPr>
          <p:cNvSpPr/>
          <p:nvPr/>
        </p:nvSpPr>
        <p:spPr>
          <a:xfrm>
            <a:off x="0" y="5788641"/>
            <a:ext cx="2236304" cy="57703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Prestação de contas </a:t>
            </a:r>
            <a:r>
              <a:rPr lang="pt-BR" dirty="0">
                <a:solidFill>
                  <a:prstClr val="black"/>
                </a:solidFill>
              </a:rPr>
              <a:t>mantida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A664AF4F-660B-9CDF-AC4C-96CAAA075490}"/>
              </a:ext>
            </a:extLst>
          </p:cNvPr>
          <p:cNvSpPr/>
          <p:nvPr/>
        </p:nvSpPr>
        <p:spPr>
          <a:xfrm>
            <a:off x="0" y="6435773"/>
            <a:ext cx="2236304" cy="306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dirty="0">
                <a:solidFill>
                  <a:prstClr val="black"/>
                </a:solidFill>
              </a:rPr>
              <a:t>Mantém </a:t>
            </a: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CN </a:t>
            </a:r>
            <a:r>
              <a:rPr lang="pt-BR" dirty="0">
                <a:solidFill>
                  <a:prstClr val="black"/>
                </a:solidFill>
              </a:rPr>
              <a:t>+</a:t>
            </a: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 TCU</a:t>
            </a:r>
            <a:endParaRPr kumimoji="0" lang="pt-B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xmlns="" id="{E64E809C-3FD1-1089-8356-15745DBC9C30}"/>
              </a:ext>
            </a:extLst>
          </p:cNvPr>
          <p:cNvCxnSpPr>
            <a:cxnSpLocks/>
          </p:cNvCxnSpPr>
          <p:nvPr/>
        </p:nvCxnSpPr>
        <p:spPr>
          <a:xfrm>
            <a:off x="2226360" y="3170584"/>
            <a:ext cx="9936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xmlns="" id="{B3C1BC44-171F-63A5-EBF0-FC29AECA56EC}"/>
              </a:ext>
            </a:extLst>
          </p:cNvPr>
          <p:cNvCxnSpPr>
            <a:cxnSpLocks/>
          </p:cNvCxnSpPr>
          <p:nvPr/>
        </p:nvCxnSpPr>
        <p:spPr>
          <a:xfrm>
            <a:off x="2226360" y="3847342"/>
            <a:ext cx="9936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xmlns="" id="{297EC4CC-432E-CB94-AD14-4BFADA280B39}"/>
              </a:ext>
            </a:extLst>
          </p:cNvPr>
          <p:cNvCxnSpPr>
            <a:cxnSpLocks/>
          </p:cNvCxnSpPr>
          <p:nvPr/>
        </p:nvCxnSpPr>
        <p:spPr>
          <a:xfrm>
            <a:off x="2226360" y="4234070"/>
            <a:ext cx="9936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>
            <a:extLst>
              <a:ext uri="{FF2B5EF4-FFF2-40B4-BE49-F238E27FC236}">
                <a16:creationId xmlns:a16="http://schemas.microsoft.com/office/drawing/2014/main" xmlns="" id="{5F2D91E9-035C-8CB2-CF08-B791A1DD022B}"/>
              </a:ext>
            </a:extLst>
          </p:cNvPr>
          <p:cNvCxnSpPr>
            <a:cxnSpLocks/>
          </p:cNvCxnSpPr>
          <p:nvPr/>
        </p:nvCxnSpPr>
        <p:spPr>
          <a:xfrm>
            <a:off x="2226360" y="4895244"/>
            <a:ext cx="9936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4BD81855-2E99-8061-0D56-4A35DC1411B9}"/>
              </a:ext>
            </a:extLst>
          </p:cNvPr>
          <p:cNvCxnSpPr>
            <a:cxnSpLocks/>
          </p:cNvCxnSpPr>
          <p:nvPr/>
        </p:nvCxnSpPr>
        <p:spPr>
          <a:xfrm>
            <a:off x="2226360" y="5288563"/>
            <a:ext cx="9936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xmlns="" id="{90D8B183-8411-CB03-BAEE-3DC1B0DB76CA}"/>
              </a:ext>
            </a:extLst>
          </p:cNvPr>
          <p:cNvCxnSpPr>
            <a:cxnSpLocks/>
          </p:cNvCxnSpPr>
          <p:nvPr/>
        </p:nvCxnSpPr>
        <p:spPr>
          <a:xfrm>
            <a:off x="2226360" y="5673911"/>
            <a:ext cx="9936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xmlns="" id="{2181B4F6-EBC9-FEA0-CC7B-EE7C63749051}"/>
              </a:ext>
            </a:extLst>
          </p:cNvPr>
          <p:cNvCxnSpPr>
            <a:cxnSpLocks/>
          </p:cNvCxnSpPr>
          <p:nvPr/>
        </p:nvCxnSpPr>
        <p:spPr>
          <a:xfrm>
            <a:off x="2226360" y="6347777"/>
            <a:ext cx="9936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6223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xmlns="" id="{60DE485D-9FBA-D7E2-26A4-D663C6583813}"/>
              </a:ext>
            </a:extLst>
          </p:cNvPr>
          <p:cNvSpPr/>
          <p:nvPr/>
        </p:nvSpPr>
        <p:spPr>
          <a:xfrm>
            <a:off x="3080715" y="1661073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xmlns="" id="{E7A74579-6A2B-AA1F-1C4C-7EB0987DD96A}"/>
              </a:ext>
            </a:extLst>
          </p:cNvPr>
          <p:cNvSpPr/>
          <p:nvPr/>
        </p:nvSpPr>
        <p:spPr>
          <a:xfrm>
            <a:off x="3080715" y="2119711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xmlns="" id="{433CD193-73D2-439C-42CF-73F490C4B598}"/>
              </a:ext>
            </a:extLst>
          </p:cNvPr>
          <p:cNvSpPr/>
          <p:nvPr/>
        </p:nvSpPr>
        <p:spPr>
          <a:xfrm>
            <a:off x="3080715" y="2578349"/>
            <a:ext cx="5655781" cy="326750"/>
          </a:xfrm>
          <a:prstGeom prst="round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xmlns="" id="{46F2FC69-8A16-DBF2-B68E-EB686ECF559A}"/>
              </a:ext>
            </a:extLst>
          </p:cNvPr>
          <p:cNvSpPr/>
          <p:nvPr/>
        </p:nvSpPr>
        <p:spPr>
          <a:xfrm>
            <a:off x="3080715" y="3036987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xmlns="" id="{6111AD1D-9FBB-0C51-2B1D-A56446AC825B}"/>
              </a:ext>
            </a:extLst>
          </p:cNvPr>
          <p:cNvSpPr/>
          <p:nvPr/>
        </p:nvSpPr>
        <p:spPr>
          <a:xfrm>
            <a:off x="3080715" y="3495625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xmlns="" id="{B6FFFB6C-AB56-0C12-72A4-40826B3AF9CD}"/>
              </a:ext>
            </a:extLst>
          </p:cNvPr>
          <p:cNvSpPr/>
          <p:nvPr/>
        </p:nvSpPr>
        <p:spPr>
          <a:xfrm>
            <a:off x="3080715" y="3954263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xmlns="" id="{6DBD53A8-0A36-0CF1-F0BC-5DEA342526F2}"/>
              </a:ext>
            </a:extLst>
          </p:cNvPr>
          <p:cNvSpPr/>
          <p:nvPr/>
        </p:nvSpPr>
        <p:spPr>
          <a:xfrm>
            <a:off x="3080715" y="5330177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xmlns="" id="{BCD6134D-584C-7550-E02B-24BEEF039BAE}"/>
              </a:ext>
            </a:extLst>
          </p:cNvPr>
          <p:cNvSpPr/>
          <p:nvPr/>
        </p:nvSpPr>
        <p:spPr>
          <a:xfrm>
            <a:off x="3080715" y="5788815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6BDC027-DA29-F647-1A95-867F69893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124" y="330297"/>
            <a:ext cx="11953875" cy="736503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/>
              <a:t>PEC 65/2023: roteiro da apresentação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3297379-BADF-97AB-0336-E3668B9C4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0715" y="1621318"/>
            <a:ext cx="5927098" cy="4494248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pt-BR" dirty="0">
                <a:solidFill>
                  <a:schemeClr val="bg1">
                    <a:lumMod val="65000"/>
                  </a:schemeClr>
                </a:solidFill>
              </a:rPr>
              <a:t>Ampliação da autonomia do BCB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Governança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e </a:t>
            </a:r>
            <a:r>
              <a:rPr lang="pt-BR" dirty="0" err="1">
                <a:solidFill>
                  <a:schemeClr val="bg1">
                    <a:lumMod val="65000"/>
                  </a:schemeClr>
                </a:solidFill>
              </a:rPr>
              <a:t>accountability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Manutenção</a:t>
            </a:r>
            <a:r>
              <a:rPr lang="en-US" dirty="0"/>
              <a:t> do </a:t>
            </a:r>
            <a:r>
              <a:rPr lang="en-US" dirty="0" err="1"/>
              <a:t>relacionamento</a:t>
            </a:r>
            <a:r>
              <a:rPr lang="en-US" dirty="0"/>
              <a:t> BCB</a:t>
            </a:r>
            <a:r>
              <a:rPr lang="en-US" sz="2000" dirty="0"/>
              <a:t>↔</a:t>
            </a:r>
            <a:r>
              <a:rPr lang="en-US" dirty="0"/>
              <a:t>TN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Papel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do CMN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Limites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despesas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Servidores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: </a:t>
            </a: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Quadro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pessoal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Estabilidade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Regras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transitórias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aposentadoria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Responsabilidades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financeiras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Impactos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nas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estatísticas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fiscais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955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2853B359-B762-AB3D-44E9-C52975E40B6F}"/>
              </a:ext>
            </a:extLst>
          </p:cNvPr>
          <p:cNvSpPr/>
          <p:nvPr/>
        </p:nvSpPr>
        <p:spPr>
          <a:xfrm>
            <a:off x="0" y="1510752"/>
            <a:ext cx="12192000" cy="10436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Art. 164. ..................................................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§ 8º A lei disporá sobre o </a:t>
            </a:r>
            <a:r>
              <a:rPr kumimoji="0" lang="pt-BR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relacionamento financeiro entre o Banco Central e a União</a:t>
            </a:r>
            <a:r>
              <a:rPr kumimoji="0" lang="pt-B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C2FC17DF-9757-2AA5-17CF-3DA5E6FE7A68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Manutenção do relacionamento BCB</a:t>
            </a:r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↔</a:t>
            </a:r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TN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D9B60FA1-725B-5850-F7CD-35299332084E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/>
              <a:t>3</a:t>
            </a:r>
            <a:endParaRPr lang="en-US" sz="24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3297379-BADF-97AB-0336-E3668B9C4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87218" y="5213068"/>
            <a:ext cx="9866243" cy="1398109"/>
          </a:xfrm>
        </p:spPr>
        <p:txBody>
          <a:bodyPr>
            <a:noAutofit/>
          </a:bodyPr>
          <a:lstStyle/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200" dirty="0">
                <a:ea typeface="Calibri" panose="020F0502020204030204" pitchFamily="34" charset="0"/>
              </a:rPr>
              <a:t>A proibição de financiamento do TN pelo BCB; </a:t>
            </a: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200" dirty="0">
                <a:ea typeface="Calibri" panose="020F0502020204030204" pitchFamily="34" charset="0"/>
              </a:rPr>
              <a:t>Regra sobre transferência de resultado positivo do BCB ao TN; </a:t>
            </a: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200" dirty="0">
                <a:ea typeface="Calibri" panose="020F0502020204030204" pitchFamily="34" charset="0"/>
              </a:rPr>
              <a:t>Regra sobre cobertura de resultado negativo e/ou capitalização do BCB pelo TN. 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813025FA-7045-AC20-27E4-8AA7426F46A5}"/>
              </a:ext>
            </a:extLst>
          </p:cNvPr>
          <p:cNvSpPr/>
          <p:nvPr/>
        </p:nvSpPr>
        <p:spPr>
          <a:xfrm>
            <a:off x="1798978" y="3306419"/>
            <a:ext cx="9866243" cy="6195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/>
            <a:r>
              <a:rPr lang="pt-BR" sz="2400" dirty="0">
                <a:solidFill>
                  <a:schemeClr val="tx1"/>
                </a:solidFill>
              </a:rPr>
              <a:t>O disposto no § 8º permite recepcionar a Lei nº 13.820/2019 pela PEC.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FA721E59-ADEC-F557-E959-57D0029B926D}"/>
              </a:ext>
            </a:extLst>
          </p:cNvPr>
          <p:cNvSpPr/>
          <p:nvPr/>
        </p:nvSpPr>
        <p:spPr>
          <a:xfrm>
            <a:off x="1798977" y="4177747"/>
            <a:ext cx="9866243" cy="10104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/>
            <a:r>
              <a:rPr lang="pt-BR" sz="2400" dirty="0">
                <a:solidFill>
                  <a:schemeClr val="tx1"/>
                </a:solidFill>
              </a:rPr>
              <a:t>Definições legais claras sobre os fluxos financeiros entre </a:t>
            </a:r>
          </a:p>
          <a:p>
            <a:pPr marL="0" lvl="1"/>
            <a:r>
              <a:rPr lang="pt-BR" sz="2400" dirty="0">
                <a:solidFill>
                  <a:schemeClr val="tx1"/>
                </a:solidFill>
              </a:rPr>
              <a:t>banco central e tesouro nacional fazem parte </a:t>
            </a:r>
          </a:p>
          <a:p>
            <a:pPr marL="0" lvl="1"/>
            <a:r>
              <a:rPr lang="pt-BR" sz="2400" dirty="0">
                <a:solidFill>
                  <a:schemeClr val="tx1"/>
                </a:solidFill>
              </a:rPr>
              <a:t>das melhores práticas em autonomia de </a:t>
            </a:r>
            <a:r>
              <a:rPr lang="pt-BR" sz="2400" dirty="0" err="1">
                <a:solidFill>
                  <a:schemeClr val="tx1"/>
                </a:solidFill>
              </a:rPr>
              <a:t>BCs</a:t>
            </a:r>
            <a:r>
              <a:rPr lang="pt-BR" sz="2400" dirty="0">
                <a:solidFill>
                  <a:schemeClr val="tx1"/>
                </a:solidFill>
              </a:rPr>
              <a:t>, envolvendo: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41AEA459-2D59-00A8-DE34-814CF6253340}"/>
              </a:ext>
            </a:extLst>
          </p:cNvPr>
          <p:cNvSpPr/>
          <p:nvPr/>
        </p:nvSpPr>
        <p:spPr>
          <a:xfrm>
            <a:off x="1657" y="3306418"/>
            <a:ext cx="1697934" cy="61954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sz="2000" b="1" dirty="0">
                <a:solidFill>
                  <a:schemeClr val="accent2">
                    <a:lumMod val="75000"/>
                  </a:schemeClr>
                </a:solidFill>
              </a:rPr>
              <a:t>Lei 13.820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F66CD775-72D0-D220-25C7-0223249A508F}"/>
              </a:ext>
            </a:extLst>
          </p:cNvPr>
          <p:cNvSpPr/>
          <p:nvPr/>
        </p:nvSpPr>
        <p:spPr>
          <a:xfrm>
            <a:off x="0" y="4169464"/>
            <a:ext cx="1697934" cy="10436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sz="2000" b="1" dirty="0">
                <a:solidFill>
                  <a:schemeClr val="accent2">
                    <a:lumMod val="75000"/>
                  </a:schemeClr>
                </a:solidFill>
              </a:rPr>
              <a:t>Melhores práticas </a:t>
            </a:r>
            <a:r>
              <a:rPr lang="pt-BR" sz="2000" dirty="0">
                <a:solidFill>
                  <a:prstClr val="black"/>
                </a:solidFill>
              </a:rPr>
              <a:t>em autonomia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8439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xmlns="" id="{60DE485D-9FBA-D7E2-26A4-D663C6583813}"/>
              </a:ext>
            </a:extLst>
          </p:cNvPr>
          <p:cNvSpPr/>
          <p:nvPr/>
        </p:nvSpPr>
        <p:spPr>
          <a:xfrm>
            <a:off x="3080715" y="1661073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xmlns="" id="{E7A74579-6A2B-AA1F-1C4C-7EB0987DD96A}"/>
              </a:ext>
            </a:extLst>
          </p:cNvPr>
          <p:cNvSpPr/>
          <p:nvPr/>
        </p:nvSpPr>
        <p:spPr>
          <a:xfrm>
            <a:off x="3080715" y="2119711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xmlns="" id="{433CD193-73D2-439C-42CF-73F490C4B598}"/>
              </a:ext>
            </a:extLst>
          </p:cNvPr>
          <p:cNvSpPr/>
          <p:nvPr/>
        </p:nvSpPr>
        <p:spPr>
          <a:xfrm>
            <a:off x="3080715" y="2578349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xmlns="" id="{46F2FC69-8A16-DBF2-B68E-EB686ECF559A}"/>
              </a:ext>
            </a:extLst>
          </p:cNvPr>
          <p:cNvSpPr/>
          <p:nvPr/>
        </p:nvSpPr>
        <p:spPr>
          <a:xfrm>
            <a:off x="3080715" y="3036987"/>
            <a:ext cx="5655781" cy="326750"/>
          </a:xfrm>
          <a:prstGeom prst="round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xmlns="" id="{6111AD1D-9FBB-0C51-2B1D-A56446AC825B}"/>
              </a:ext>
            </a:extLst>
          </p:cNvPr>
          <p:cNvSpPr/>
          <p:nvPr/>
        </p:nvSpPr>
        <p:spPr>
          <a:xfrm>
            <a:off x="3080715" y="3495625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xmlns="" id="{B6FFFB6C-AB56-0C12-72A4-40826B3AF9CD}"/>
              </a:ext>
            </a:extLst>
          </p:cNvPr>
          <p:cNvSpPr/>
          <p:nvPr/>
        </p:nvSpPr>
        <p:spPr>
          <a:xfrm>
            <a:off x="3080715" y="3954263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xmlns="" id="{6DBD53A8-0A36-0CF1-F0BC-5DEA342526F2}"/>
              </a:ext>
            </a:extLst>
          </p:cNvPr>
          <p:cNvSpPr/>
          <p:nvPr/>
        </p:nvSpPr>
        <p:spPr>
          <a:xfrm>
            <a:off x="3080715" y="5330177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xmlns="" id="{BCD6134D-584C-7550-E02B-24BEEF039BAE}"/>
              </a:ext>
            </a:extLst>
          </p:cNvPr>
          <p:cNvSpPr/>
          <p:nvPr/>
        </p:nvSpPr>
        <p:spPr>
          <a:xfrm>
            <a:off x="3080715" y="5788815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6BDC027-DA29-F647-1A95-867F69893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124" y="330297"/>
            <a:ext cx="11953875" cy="736503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/>
              <a:t>PEC 65/2023: roteiro da apresentação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3297379-BADF-97AB-0336-E3668B9C4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0715" y="1621318"/>
            <a:ext cx="5917370" cy="4494248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pt-BR" dirty="0">
                <a:solidFill>
                  <a:schemeClr val="bg1">
                    <a:lumMod val="65000"/>
                  </a:schemeClr>
                </a:solidFill>
              </a:rPr>
              <a:t>Ampliação da autonomia do BCB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Governança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e </a:t>
            </a:r>
            <a:r>
              <a:rPr lang="pt-BR" dirty="0" err="1">
                <a:solidFill>
                  <a:schemeClr val="bg1">
                    <a:lumMod val="65000"/>
                  </a:schemeClr>
                </a:solidFill>
              </a:rPr>
              <a:t>accountability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Manutenção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do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relacionamento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BCB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↔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Papel</a:t>
            </a:r>
            <a:r>
              <a:rPr lang="en-US" dirty="0"/>
              <a:t> do CMN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Limites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despesas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Servidores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: </a:t>
            </a: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Quadro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pessoal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Estabilidade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Regras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transitórias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aposentadoria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Responsabilidades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financeiras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Impactos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nas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estatísticas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fiscais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427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3F1E3DB7-91C2-44D5-AE1F-2C004CA773AE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Papel do CMN: preservação e ampliação</a:t>
            </a:r>
            <a:endParaRPr lang="pt-BR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EC3785B7-4DEB-F9D5-3FAB-FA3F4CD171BE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/>
              <a:t>4</a:t>
            </a:r>
            <a:endParaRPr lang="en-US" sz="2400" b="1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1D5F140A-3C8A-89E3-A11E-2A888E07F290}"/>
              </a:ext>
            </a:extLst>
          </p:cNvPr>
          <p:cNvSpPr/>
          <p:nvPr/>
        </p:nvSpPr>
        <p:spPr>
          <a:xfrm>
            <a:off x="0" y="1510752"/>
            <a:ext cx="12192000" cy="148092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Art. 2º- Ficam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preservadas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as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competências do Conselho Monetário Nacional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como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órgão superior do Sistema Financeiro Nacional (SFN)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 a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responsabilidade de formular a política da moeda e do crédito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com o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objetivo de garantir a estabilidade da moeda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 o desenvolvimento econômico e social do país; e suas funções e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competências previstas na Lei no 4.595, de 31 de dezembro de 1964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na Lei Complementar nº 179, de 24 de fevereiro de 2021, e aquelas relacionadas à função regulatória do sistema financeiro estabelecidas na legislação.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B7067870-586E-4957-D383-7F0D1BE7CDF0}"/>
              </a:ext>
            </a:extLst>
          </p:cNvPr>
          <p:cNvSpPr/>
          <p:nvPr/>
        </p:nvSpPr>
        <p:spPr>
          <a:xfrm>
            <a:off x="0" y="5625545"/>
            <a:ext cx="12191999" cy="8348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9388" marR="0" lvl="0" algn="ctr" defTabSz="914400" rtl="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 CMN permanece como órgão definidor da meta para a inflação (desde 1999). </a:t>
            </a:r>
            <a:endParaRPr lang="pt-BR" sz="2400" dirty="0">
              <a:solidFill>
                <a:prstClr val="black"/>
              </a:solidFill>
              <a:latin typeface="Calibri" panose="020F0502020204030204"/>
            </a:endParaRPr>
          </a:p>
          <a:p>
            <a:pPr marL="179388" marR="0" lvl="0" algn="ctr" defTabSz="914400" rtl="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lang="pt-BR" sz="2400" dirty="0">
                <a:solidFill>
                  <a:prstClr val="black"/>
                </a:solidFill>
                <a:latin typeface="Calibri" panose="020F0502020204030204"/>
              </a:rPr>
              <a:t>A PEC amplia suas competências ao atribuir ao CMN a aprovação do plano estratégico do BCB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1F94A94F-4967-B0FE-0736-060FD97427DE}"/>
              </a:ext>
            </a:extLst>
          </p:cNvPr>
          <p:cNvSpPr/>
          <p:nvPr/>
        </p:nvSpPr>
        <p:spPr>
          <a:xfrm>
            <a:off x="1958010" y="3303104"/>
            <a:ext cx="3617842" cy="18453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400" dirty="0">
                <a:solidFill>
                  <a:schemeClr val="tx1"/>
                </a:solidFill>
              </a:rPr>
              <a:t>O substitutivo defende os </a:t>
            </a:r>
            <a:r>
              <a:rPr lang="pt-BR" sz="2800" b="1" dirty="0">
                <a:solidFill>
                  <a:schemeClr val="tx1"/>
                </a:solidFill>
              </a:rPr>
              <a:t>avanços institucionais </a:t>
            </a:r>
            <a:r>
              <a:rPr lang="pt-BR" sz="2400" dirty="0">
                <a:solidFill>
                  <a:schemeClr val="tx1"/>
                </a:solidFill>
              </a:rPr>
              <a:t>relacionados à </a:t>
            </a:r>
          </a:p>
          <a:p>
            <a:pPr marL="0" lvl="1" algn="ctr"/>
            <a:r>
              <a:rPr lang="pt-BR" sz="2400" dirty="0">
                <a:solidFill>
                  <a:schemeClr val="tx1"/>
                </a:solidFill>
              </a:rPr>
              <a:t>autonomia do </a:t>
            </a:r>
            <a:r>
              <a:rPr lang="pt-BR" sz="2800" b="1" dirty="0">
                <a:solidFill>
                  <a:schemeClr val="tx1"/>
                </a:solidFill>
              </a:rPr>
              <a:t>BCB </a:t>
            </a:r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0D8B9217-AA1C-A118-CCD1-DC0CEDB46BE8}"/>
              </a:ext>
            </a:extLst>
          </p:cNvPr>
          <p:cNvSpPr/>
          <p:nvPr/>
        </p:nvSpPr>
        <p:spPr>
          <a:xfrm>
            <a:off x="5847516" y="3303104"/>
            <a:ext cx="3617842" cy="18453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400" dirty="0">
                <a:solidFill>
                  <a:schemeClr val="tx1"/>
                </a:solidFill>
              </a:rPr>
              <a:t>O substitutivo defende a necessidade da </a:t>
            </a:r>
            <a:r>
              <a:rPr lang="pt-BR" sz="2800" b="1" dirty="0">
                <a:solidFill>
                  <a:schemeClr val="tx1"/>
                </a:solidFill>
              </a:rPr>
              <a:t>preservação das funções do CMN</a:t>
            </a:r>
            <a:endParaRPr lang="pt-B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3015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xmlns="" id="{60DE485D-9FBA-D7E2-26A4-D663C6583813}"/>
              </a:ext>
            </a:extLst>
          </p:cNvPr>
          <p:cNvSpPr/>
          <p:nvPr/>
        </p:nvSpPr>
        <p:spPr>
          <a:xfrm>
            <a:off x="3080715" y="1661073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xmlns="" id="{E7A74579-6A2B-AA1F-1C4C-7EB0987DD96A}"/>
              </a:ext>
            </a:extLst>
          </p:cNvPr>
          <p:cNvSpPr/>
          <p:nvPr/>
        </p:nvSpPr>
        <p:spPr>
          <a:xfrm>
            <a:off x="3080715" y="2119711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xmlns="" id="{433CD193-73D2-439C-42CF-73F490C4B598}"/>
              </a:ext>
            </a:extLst>
          </p:cNvPr>
          <p:cNvSpPr/>
          <p:nvPr/>
        </p:nvSpPr>
        <p:spPr>
          <a:xfrm>
            <a:off x="3080715" y="2578349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xmlns="" id="{46F2FC69-8A16-DBF2-B68E-EB686ECF559A}"/>
              </a:ext>
            </a:extLst>
          </p:cNvPr>
          <p:cNvSpPr/>
          <p:nvPr/>
        </p:nvSpPr>
        <p:spPr>
          <a:xfrm>
            <a:off x="3080715" y="3036987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xmlns="" id="{6111AD1D-9FBB-0C51-2B1D-A56446AC825B}"/>
              </a:ext>
            </a:extLst>
          </p:cNvPr>
          <p:cNvSpPr/>
          <p:nvPr/>
        </p:nvSpPr>
        <p:spPr>
          <a:xfrm>
            <a:off x="3080715" y="3495625"/>
            <a:ext cx="5655781" cy="326750"/>
          </a:xfrm>
          <a:prstGeom prst="round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xmlns="" id="{B6FFFB6C-AB56-0C12-72A4-40826B3AF9CD}"/>
              </a:ext>
            </a:extLst>
          </p:cNvPr>
          <p:cNvSpPr/>
          <p:nvPr/>
        </p:nvSpPr>
        <p:spPr>
          <a:xfrm>
            <a:off x="3080715" y="3954263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xmlns="" id="{6DBD53A8-0A36-0CF1-F0BC-5DEA342526F2}"/>
              </a:ext>
            </a:extLst>
          </p:cNvPr>
          <p:cNvSpPr/>
          <p:nvPr/>
        </p:nvSpPr>
        <p:spPr>
          <a:xfrm>
            <a:off x="3080715" y="5330177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xmlns="" id="{BCD6134D-584C-7550-E02B-24BEEF039BAE}"/>
              </a:ext>
            </a:extLst>
          </p:cNvPr>
          <p:cNvSpPr/>
          <p:nvPr/>
        </p:nvSpPr>
        <p:spPr>
          <a:xfrm>
            <a:off x="3080715" y="5788815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6BDC027-DA29-F647-1A95-867F69893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124" y="330297"/>
            <a:ext cx="11953875" cy="736503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/>
              <a:t>PEC 65/2023: roteiro da apresentação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3297379-BADF-97AB-0336-E3668B9C4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0715" y="1621318"/>
            <a:ext cx="5927098" cy="4494248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pt-BR" dirty="0">
                <a:solidFill>
                  <a:schemeClr val="bg1">
                    <a:lumMod val="65000"/>
                  </a:schemeClr>
                </a:solidFill>
              </a:rPr>
              <a:t>Ampliação da autonomia do BCB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Governança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e </a:t>
            </a:r>
            <a:r>
              <a:rPr lang="pt-BR" dirty="0" err="1">
                <a:solidFill>
                  <a:schemeClr val="bg1">
                    <a:lumMod val="65000"/>
                  </a:schemeClr>
                </a:solidFill>
              </a:rPr>
              <a:t>accountability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Manutenção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do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relacionamento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BCB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↔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Papel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do CMN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Limites</a:t>
            </a:r>
            <a:r>
              <a:rPr lang="en-US" dirty="0"/>
              <a:t> de </a:t>
            </a:r>
            <a:r>
              <a:rPr lang="en-US" dirty="0" err="1"/>
              <a:t>despesas</a:t>
            </a: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Servidores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: </a:t>
            </a: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Quadro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pessoal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Estabilidade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Regras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transitórias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aposentadoria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Responsabilidades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financeiras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Impactos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nas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estatísticas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fiscais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2701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D64C115C-015C-3804-0683-0BC6EE66BCB6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Limites de despesas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C41D8513-1FC9-E71F-FF66-82A5DEB230DA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/>
              <a:t>5</a:t>
            </a:r>
            <a:endParaRPr lang="en-US" sz="2400" b="1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BB007890-7F3A-EAF3-2C8D-365337CE1C2B}"/>
              </a:ext>
            </a:extLst>
          </p:cNvPr>
          <p:cNvSpPr/>
          <p:nvPr/>
        </p:nvSpPr>
        <p:spPr>
          <a:xfrm>
            <a:off x="0" y="1371606"/>
            <a:ext cx="12192000" cy="18387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Art. 3º A lei complementar de que trata o § 6º do art. 164 da Constituição estabelecerá,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após concluída a recomposição do quadro de pessoal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prevista no § 1º do art. 2º,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limites para o crescimento das despesas de custeio e de investimento do Banco Central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respeitando a sua autonomia orçamentária e financeira e o pleno alcance de seus objetivos institucionais, previstos em lei complementar.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Parágrafo único As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despesas de pessoal e encargos sociais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 Banco Central terão limite a serem determinado pelo Senado Federal na redação da lei complementar de que trata o § 6º do art. 164.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929D3738-3E20-BD88-AE10-41010EE7DD58}"/>
              </a:ext>
            </a:extLst>
          </p:cNvPr>
          <p:cNvSpPr/>
          <p:nvPr/>
        </p:nvSpPr>
        <p:spPr>
          <a:xfrm>
            <a:off x="1401417" y="3644356"/>
            <a:ext cx="8915399" cy="156044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400" b="1" dirty="0">
                <a:solidFill>
                  <a:schemeClr val="tx1"/>
                </a:solidFill>
              </a:rPr>
              <a:t>A definição de limites às despesas do BC é necessária </a:t>
            </a:r>
          </a:p>
          <a:p>
            <a:pPr marL="0" lvl="1" algn="ctr"/>
            <a:r>
              <a:rPr lang="pt-BR" sz="2400" dirty="0">
                <a:solidFill>
                  <a:schemeClr val="tx1"/>
                </a:solidFill>
              </a:rPr>
              <a:t>e o substitutivo acertadamente restringe a definição desses limites </a:t>
            </a:r>
          </a:p>
          <a:p>
            <a:pPr marL="0" lvl="1" algn="ctr"/>
            <a:r>
              <a:rPr lang="pt-BR" sz="2400" dirty="0">
                <a:solidFill>
                  <a:schemeClr val="tx1"/>
                </a:solidFill>
              </a:rPr>
              <a:t>às despesas de custeio e investimento, </a:t>
            </a:r>
          </a:p>
          <a:p>
            <a:pPr marL="0" lvl="1" algn="ctr"/>
            <a:r>
              <a:rPr lang="pt-BR" sz="2400" dirty="0">
                <a:solidFill>
                  <a:schemeClr val="tx1"/>
                </a:solidFill>
              </a:rPr>
              <a:t>excluindo as relacionadas à execução da política monetária. 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358261AA-5575-AC69-4EAF-5D0A3A4371B5}"/>
              </a:ext>
            </a:extLst>
          </p:cNvPr>
          <p:cNvSpPr/>
          <p:nvPr/>
        </p:nvSpPr>
        <p:spPr>
          <a:xfrm>
            <a:off x="1401417" y="5307495"/>
            <a:ext cx="8915399" cy="12202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400" dirty="0">
                <a:solidFill>
                  <a:schemeClr val="tx1"/>
                </a:solidFill>
              </a:rPr>
              <a:t>A remissão da definição dos limites – de custeio, incluindo</a:t>
            </a:r>
          </a:p>
          <a:p>
            <a:pPr marL="0" lvl="1" algn="ctr"/>
            <a:r>
              <a:rPr lang="pt-BR" sz="2400" dirty="0">
                <a:solidFill>
                  <a:schemeClr val="tx1"/>
                </a:solidFill>
              </a:rPr>
              <a:t>despesas de pessoal e encargos sociais, e investimentos – </a:t>
            </a:r>
          </a:p>
          <a:p>
            <a:pPr marL="0" lvl="1" algn="ctr"/>
            <a:r>
              <a:rPr lang="pt-BR" sz="2400" dirty="0">
                <a:solidFill>
                  <a:schemeClr val="tx1"/>
                </a:solidFill>
              </a:rPr>
              <a:t>à lei complementar é consistente com o atual padrão de regras fiscais.</a:t>
            </a:r>
          </a:p>
        </p:txBody>
      </p:sp>
    </p:spTree>
    <p:extLst>
      <p:ext uri="{BB962C8B-B14F-4D97-AF65-F5344CB8AC3E}">
        <p14:creationId xmlns:p14="http://schemas.microsoft.com/office/powerpoint/2010/main" val="25983405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xmlns="" id="{60DE485D-9FBA-D7E2-26A4-D663C6583813}"/>
              </a:ext>
            </a:extLst>
          </p:cNvPr>
          <p:cNvSpPr/>
          <p:nvPr/>
        </p:nvSpPr>
        <p:spPr>
          <a:xfrm>
            <a:off x="3080715" y="1661073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xmlns="" id="{E7A74579-6A2B-AA1F-1C4C-7EB0987DD96A}"/>
              </a:ext>
            </a:extLst>
          </p:cNvPr>
          <p:cNvSpPr/>
          <p:nvPr/>
        </p:nvSpPr>
        <p:spPr>
          <a:xfrm>
            <a:off x="3080715" y="2119711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xmlns="" id="{433CD193-73D2-439C-42CF-73F490C4B598}"/>
              </a:ext>
            </a:extLst>
          </p:cNvPr>
          <p:cNvSpPr/>
          <p:nvPr/>
        </p:nvSpPr>
        <p:spPr>
          <a:xfrm>
            <a:off x="3080715" y="2578349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xmlns="" id="{46F2FC69-8A16-DBF2-B68E-EB686ECF559A}"/>
              </a:ext>
            </a:extLst>
          </p:cNvPr>
          <p:cNvSpPr/>
          <p:nvPr/>
        </p:nvSpPr>
        <p:spPr>
          <a:xfrm>
            <a:off x="3080715" y="3036987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xmlns="" id="{6111AD1D-9FBB-0C51-2B1D-A56446AC825B}"/>
              </a:ext>
            </a:extLst>
          </p:cNvPr>
          <p:cNvSpPr/>
          <p:nvPr/>
        </p:nvSpPr>
        <p:spPr>
          <a:xfrm>
            <a:off x="3080715" y="3495625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xmlns="" id="{B6FFFB6C-AB56-0C12-72A4-40826B3AF9CD}"/>
              </a:ext>
            </a:extLst>
          </p:cNvPr>
          <p:cNvSpPr/>
          <p:nvPr/>
        </p:nvSpPr>
        <p:spPr>
          <a:xfrm>
            <a:off x="3080715" y="3954263"/>
            <a:ext cx="5655781" cy="326750"/>
          </a:xfrm>
          <a:prstGeom prst="round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xmlns="" id="{6DBD53A8-0A36-0CF1-F0BC-5DEA342526F2}"/>
              </a:ext>
            </a:extLst>
          </p:cNvPr>
          <p:cNvSpPr/>
          <p:nvPr/>
        </p:nvSpPr>
        <p:spPr>
          <a:xfrm>
            <a:off x="3080715" y="5330177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xmlns="" id="{BCD6134D-584C-7550-E02B-24BEEF039BAE}"/>
              </a:ext>
            </a:extLst>
          </p:cNvPr>
          <p:cNvSpPr/>
          <p:nvPr/>
        </p:nvSpPr>
        <p:spPr>
          <a:xfrm>
            <a:off x="3080715" y="5788815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6BDC027-DA29-F647-1A95-867F69893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124" y="330297"/>
            <a:ext cx="11953875" cy="736503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/>
              <a:t>PEC 65/2023: roteiro da apresentação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3297379-BADF-97AB-0336-E3668B9C4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0715" y="1621318"/>
            <a:ext cx="6004919" cy="4494248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pt-BR" dirty="0">
                <a:solidFill>
                  <a:schemeClr val="bg1">
                    <a:lumMod val="65000"/>
                  </a:schemeClr>
                </a:solidFill>
              </a:rPr>
              <a:t>Ampliação da autonomia do BCB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Governança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e </a:t>
            </a:r>
            <a:r>
              <a:rPr lang="pt-BR" dirty="0" err="1">
                <a:solidFill>
                  <a:schemeClr val="bg1">
                    <a:lumMod val="65000"/>
                  </a:schemeClr>
                </a:solidFill>
              </a:rPr>
              <a:t>accountability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Manutenção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do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relacionamento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BCB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↔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Papel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do CMN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Limites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despesas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Servidores</a:t>
            </a:r>
            <a:r>
              <a:rPr lang="en-US" dirty="0"/>
              <a:t>: </a:t>
            </a: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/>
              <a:t>Quadro de </a:t>
            </a:r>
            <a:r>
              <a:rPr lang="en-US" dirty="0" err="1"/>
              <a:t>pessoal</a:t>
            </a:r>
            <a:endParaRPr lang="en-US" dirty="0"/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/>
              <a:t>Estabilidade</a:t>
            </a:r>
            <a:endParaRPr lang="en-US" dirty="0"/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/>
              <a:t>Regras</a:t>
            </a:r>
            <a:r>
              <a:rPr lang="en-US" dirty="0"/>
              <a:t> </a:t>
            </a:r>
            <a:r>
              <a:rPr lang="en-US" dirty="0" err="1"/>
              <a:t>transitórias</a:t>
            </a:r>
            <a:r>
              <a:rPr lang="en-US" dirty="0"/>
              <a:t> de </a:t>
            </a:r>
            <a:r>
              <a:rPr lang="en-US" dirty="0" err="1"/>
              <a:t>aposentadoria</a:t>
            </a: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Responsabilidades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financeiras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Impactos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nas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estatísticas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fiscais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746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xmlns="" id="{60DE485D-9FBA-D7E2-26A4-D663C6583813}"/>
              </a:ext>
            </a:extLst>
          </p:cNvPr>
          <p:cNvSpPr/>
          <p:nvPr/>
        </p:nvSpPr>
        <p:spPr>
          <a:xfrm>
            <a:off x="3080715" y="1661073"/>
            <a:ext cx="5655781" cy="3267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xmlns="" id="{E7A74579-6A2B-AA1F-1C4C-7EB0987DD96A}"/>
              </a:ext>
            </a:extLst>
          </p:cNvPr>
          <p:cNvSpPr/>
          <p:nvPr/>
        </p:nvSpPr>
        <p:spPr>
          <a:xfrm>
            <a:off x="3080715" y="2119711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xmlns="" id="{433CD193-73D2-439C-42CF-73F490C4B598}"/>
              </a:ext>
            </a:extLst>
          </p:cNvPr>
          <p:cNvSpPr/>
          <p:nvPr/>
        </p:nvSpPr>
        <p:spPr>
          <a:xfrm>
            <a:off x="3080715" y="2578349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xmlns="" id="{46F2FC69-8A16-DBF2-B68E-EB686ECF559A}"/>
              </a:ext>
            </a:extLst>
          </p:cNvPr>
          <p:cNvSpPr/>
          <p:nvPr/>
        </p:nvSpPr>
        <p:spPr>
          <a:xfrm>
            <a:off x="3080715" y="3036987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xmlns="" id="{6111AD1D-9FBB-0C51-2B1D-A56446AC825B}"/>
              </a:ext>
            </a:extLst>
          </p:cNvPr>
          <p:cNvSpPr/>
          <p:nvPr/>
        </p:nvSpPr>
        <p:spPr>
          <a:xfrm>
            <a:off x="3080715" y="3495625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xmlns="" id="{B6FFFB6C-AB56-0C12-72A4-40826B3AF9CD}"/>
              </a:ext>
            </a:extLst>
          </p:cNvPr>
          <p:cNvSpPr/>
          <p:nvPr/>
        </p:nvSpPr>
        <p:spPr>
          <a:xfrm>
            <a:off x="3080715" y="3954263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xmlns="" id="{6DBD53A8-0A36-0CF1-F0BC-5DEA342526F2}"/>
              </a:ext>
            </a:extLst>
          </p:cNvPr>
          <p:cNvSpPr/>
          <p:nvPr/>
        </p:nvSpPr>
        <p:spPr>
          <a:xfrm>
            <a:off x="3080715" y="5330177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xmlns="" id="{BCD6134D-584C-7550-E02B-24BEEF039BAE}"/>
              </a:ext>
            </a:extLst>
          </p:cNvPr>
          <p:cNvSpPr/>
          <p:nvPr/>
        </p:nvSpPr>
        <p:spPr>
          <a:xfrm>
            <a:off x="3080715" y="5788815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6BDC027-DA29-F647-1A95-867F69893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124" y="330297"/>
            <a:ext cx="11953875" cy="736503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/>
              <a:t>PEC 65/2023: roteiro da apresentação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3297379-BADF-97AB-0336-E3668B9C4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0715" y="1621318"/>
            <a:ext cx="5814807" cy="4494248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pt-BR" dirty="0"/>
              <a:t>Ampliação da autonomia do BCB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Governança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e </a:t>
            </a:r>
            <a:r>
              <a:rPr lang="pt-BR" i="1" dirty="0" err="1">
                <a:solidFill>
                  <a:schemeClr val="bg1">
                    <a:lumMod val="65000"/>
                  </a:schemeClr>
                </a:solidFill>
              </a:rPr>
              <a:t>accountability</a:t>
            </a:r>
            <a:endParaRPr lang="en-US" i="1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Manutenção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do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relacionamento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BC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↔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Papel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do CMN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Limites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despesas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Servidores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: </a:t>
            </a: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Quadro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pessoal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Estabilidade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Regras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transitórias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aposentadoria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Responsabilidades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financeiras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Impactos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nas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estatísticas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fiscais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543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088C6417-B416-9D58-77D0-24BB66B35D4B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Servidores: quadro de pessoal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735636B0-5255-1F53-5277-22AE10B1807B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/>
              <a:t>6</a:t>
            </a:r>
            <a:endParaRPr lang="en-US" sz="2400" b="1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E3B4329E-A05D-1A58-55BD-7951BA4392EF}"/>
              </a:ext>
            </a:extLst>
          </p:cNvPr>
          <p:cNvSpPr/>
          <p:nvPr/>
        </p:nvSpPr>
        <p:spPr>
          <a:xfrm>
            <a:off x="0" y="1292088"/>
            <a:ext cx="12192000" cy="23655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Art. 4º Aos atuais servidores do Banco Central do Brasil será assegurada, nos termos da lei complementar de que trata o § 6º do art. 164 da Constituição, a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opção, de forma irretratável, entre carreiras congêneres no âmbito da Administração Pública Federal e o quadro próprio e permanente de pessoal do Banco Central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§1º Após o término do prazo para opção, os servidores optantes pelas carreiras congêneres na forma do caput permanecerão em exercício no Banco Central até a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recomposição de seu quadro de pessoal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§2º O tempo de exercício nos cargos das carreiras do Banco Central do Brasil será considerado, para todos os fins, como de efetivo exercício nos cargos que vierem a ser ocupados, pelos servidores optantes, nas carreiras congêneres.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8E148EF7-C71A-2797-9A38-BD02A23DBEF5}"/>
              </a:ext>
            </a:extLst>
          </p:cNvPr>
          <p:cNvSpPr/>
          <p:nvPr/>
        </p:nvSpPr>
        <p:spPr>
          <a:xfrm>
            <a:off x="3160644" y="4134685"/>
            <a:ext cx="7354956" cy="20507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/>
            <a:r>
              <a:rPr lang="pt-BR" sz="2400" b="1" dirty="0">
                <a:solidFill>
                  <a:schemeClr val="tx1"/>
                </a:solidFill>
              </a:rPr>
              <a:t>Direito constitucional aos servidores do BCB de optarem </a:t>
            </a:r>
          </a:p>
          <a:p>
            <a:pPr marL="0" lvl="1"/>
            <a:r>
              <a:rPr lang="pt-BR" sz="2400" dirty="0">
                <a:solidFill>
                  <a:schemeClr val="tx1"/>
                </a:solidFill>
              </a:rPr>
              <a:t>por permanecerem no </a:t>
            </a:r>
            <a:r>
              <a:rPr lang="pt-BR" sz="2400" u="sng" dirty="0">
                <a:solidFill>
                  <a:schemeClr val="tx1"/>
                </a:solidFill>
              </a:rPr>
              <a:t>quadro de pessoal do BCB </a:t>
            </a:r>
          </a:p>
          <a:p>
            <a:pPr marL="0" lvl="1"/>
            <a:r>
              <a:rPr lang="pt-BR" sz="2400" dirty="0">
                <a:solidFill>
                  <a:schemeClr val="tx1"/>
                </a:solidFill>
              </a:rPr>
              <a:t>ou de permanecerem na </a:t>
            </a:r>
            <a:r>
              <a:rPr lang="pt-BR" sz="2400" u="sng" dirty="0">
                <a:solidFill>
                  <a:schemeClr val="tx1"/>
                </a:solidFill>
              </a:rPr>
              <a:t>condição de servidores </a:t>
            </a:r>
            <a:r>
              <a:rPr lang="pt-BR" sz="2400" dirty="0">
                <a:solidFill>
                  <a:schemeClr val="tx1"/>
                </a:solidFill>
              </a:rPr>
              <a:t>públicos, preservando a </a:t>
            </a:r>
            <a:r>
              <a:rPr lang="pt-BR" sz="2400" u="sng" dirty="0">
                <a:solidFill>
                  <a:schemeClr val="tx1"/>
                </a:solidFill>
              </a:rPr>
              <a:t>continuidade das atividades </a:t>
            </a:r>
            <a:r>
              <a:rPr lang="pt-BR" sz="2400" dirty="0">
                <a:solidFill>
                  <a:schemeClr val="tx1"/>
                </a:solidFill>
              </a:rPr>
              <a:t>do BCB</a:t>
            </a:r>
          </a:p>
          <a:p>
            <a:pPr marL="0" lvl="1"/>
            <a:r>
              <a:rPr lang="pt-BR" sz="2400" dirty="0">
                <a:solidFill>
                  <a:schemeClr val="tx1"/>
                </a:solidFill>
              </a:rPr>
              <a:t>(recomposição do quadro). 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BBEF5694-3AFD-944F-40A0-D6EE6BBA8EDB}"/>
              </a:ext>
            </a:extLst>
          </p:cNvPr>
          <p:cNvSpPr/>
          <p:nvPr/>
        </p:nvSpPr>
        <p:spPr>
          <a:xfrm>
            <a:off x="1649897" y="4134685"/>
            <a:ext cx="1419638" cy="20507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sz="2000" b="1" dirty="0">
                <a:solidFill>
                  <a:schemeClr val="accent2">
                    <a:lumMod val="75000"/>
                  </a:schemeClr>
                </a:solidFill>
              </a:rPr>
              <a:t>Opção</a:t>
            </a:r>
          </a:p>
          <a:p>
            <a:pPr marL="0" lvl="1" algn="r"/>
            <a:r>
              <a:rPr lang="pt-BR" sz="2000" dirty="0">
                <a:solidFill>
                  <a:prstClr val="black"/>
                </a:solidFill>
              </a:rPr>
              <a:t> assegurada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75985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378647CF-9CCB-A962-7F3E-C5406A9BDA01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Servidores: estabilidade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295AD410-858D-6866-C6DE-5D2E60315834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/>
              <a:t>6</a:t>
            </a:r>
            <a:endParaRPr lang="en-US" sz="2400" b="1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2D1DF6B4-55EC-2516-ABB5-33F0D374A0FC}"/>
              </a:ext>
            </a:extLst>
          </p:cNvPr>
          <p:cNvSpPr/>
          <p:nvPr/>
        </p:nvSpPr>
        <p:spPr>
          <a:xfrm>
            <a:off x="3319670" y="3392560"/>
            <a:ext cx="7354956" cy="14312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/>
            <a:r>
              <a:rPr lang="pt-BR" sz="2400" dirty="0">
                <a:solidFill>
                  <a:schemeClr val="tx1"/>
                </a:solidFill>
              </a:rPr>
              <a:t>O Relator, Senador Plínio Valério, incorporou a </a:t>
            </a:r>
          </a:p>
          <a:p>
            <a:pPr marL="0" lvl="1"/>
            <a:r>
              <a:rPr lang="pt-BR" sz="2400" dirty="0">
                <a:solidFill>
                  <a:schemeClr val="tx1"/>
                </a:solidFill>
              </a:rPr>
              <a:t>demanda do conjunto dos servidores do BCB pela </a:t>
            </a:r>
          </a:p>
          <a:p>
            <a:pPr marL="0" lvl="1"/>
            <a:r>
              <a:rPr lang="pt-BR" sz="2400" b="1" dirty="0">
                <a:solidFill>
                  <a:schemeClr val="tx1"/>
                </a:solidFill>
              </a:rPr>
              <a:t>preservação da estabilidade </a:t>
            </a:r>
          </a:p>
          <a:p>
            <a:pPr marL="0" lvl="1"/>
            <a:r>
              <a:rPr lang="pt-BR" sz="2400" dirty="0">
                <a:solidFill>
                  <a:schemeClr val="tx1"/>
                </a:solidFill>
              </a:rPr>
              <a:t>na alteração da natureza jurídica do BCB. 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85D62D8A-5397-BBA6-91ED-905A74D4A219}"/>
              </a:ext>
            </a:extLst>
          </p:cNvPr>
          <p:cNvSpPr/>
          <p:nvPr/>
        </p:nvSpPr>
        <p:spPr>
          <a:xfrm>
            <a:off x="1739348" y="3392560"/>
            <a:ext cx="1489213" cy="297510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sz="2000" b="1" dirty="0">
                <a:solidFill>
                  <a:schemeClr val="accent2">
                    <a:lumMod val="75000"/>
                  </a:schemeClr>
                </a:solidFill>
              </a:rPr>
              <a:t>Não prejuízo e proteção</a:t>
            </a:r>
            <a:r>
              <a:rPr lang="pt-BR" sz="2000" dirty="0">
                <a:solidFill>
                  <a:prstClr val="black"/>
                </a:solidFill>
              </a:rPr>
              <a:t> assegurados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8FE3CB1C-CA40-C2FC-DEA2-B7032DAC912C}"/>
              </a:ext>
            </a:extLst>
          </p:cNvPr>
          <p:cNvSpPr/>
          <p:nvPr/>
        </p:nvSpPr>
        <p:spPr>
          <a:xfrm>
            <a:off x="0" y="1292088"/>
            <a:ext cx="12192000" cy="16001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Art. 4º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§3º Os integrantes do quadro próprio e permanente de pessoal do Banco Central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somente poderão ser demitidos em virtude de sentença judicial transitada em julgado ou em caso de cometimento de falta grave, apurada em processo disciplinar em que lhes sejam assegurados contraditório e ampla defesa, observados, ainda, os princípios de razoabilidade e proporcionalidade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conforme previsto na lei complementar de que trata o § 6º do art. 164.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B2BF140D-AE7E-B8E3-4B9C-5B06D4137492}"/>
              </a:ext>
            </a:extLst>
          </p:cNvPr>
          <p:cNvSpPr/>
          <p:nvPr/>
        </p:nvSpPr>
        <p:spPr>
          <a:xfrm>
            <a:off x="3319670" y="4936441"/>
            <a:ext cx="7354956" cy="14312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/>
            <a:r>
              <a:rPr lang="pt-BR" sz="2400" dirty="0">
                <a:solidFill>
                  <a:schemeClr val="tx1"/>
                </a:solidFill>
              </a:rPr>
              <a:t>O substitutivo menciona “o princípio máximo de </a:t>
            </a:r>
          </a:p>
          <a:p>
            <a:pPr marL="0" lvl="1"/>
            <a:r>
              <a:rPr lang="pt-BR" sz="2400" b="1" dirty="0">
                <a:solidFill>
                  <a:schemeClr val="tx1"/>
                </a:solidFill>
              </a:rPr>
              <a:t>não prejuízo e de proteção </a:t>
            </a:r>
            <a:r>
              <a:rPr lang="pt-BR" sz="2400" dirty="0">
                <a:solidFill>
                  <a:schemeClr val="tx1"/>
                </a:solidFill>
              </a:rPr>
              <a:t>aos atuais servidores que </a:t>
            </a:r>
          </a:p>
          <a:p>
            <a:pPr marL="0" lvl="1"/>
            <a:r>
              <a:rPr lang="pt-BR" sz="2400" b="1" dirty="0">
                <a:solidFill>
                  <a:schemeClr val="tx1"/>
                </a:solidFill>
              </a:rPr>
              <a:t>não podem sofrer perda de direitos </a:t>
            </a:r>
            <a:r>
              <a:rPr lang="pt-BR" sz="2400" dirty="0">
                <a:solidFill>
                  <a:schemeClr val="tx1"/>
                </a:solidFill>
              </a:rPr>
              <a:t>adquiridos na sua atual situação funcional”. </a:t>
            </a:r>
          </a:p>
        </p:txBody>
      </p:sp>
    </p:spTree>
    <p:extLst>
      <p:ext uri="{BB962C8B-B14F-4D97-AF65-F5344CB8AC3E}">
        <p14:creationId xmlns:p14="http://schemas.microsoft.com/office/powerpoint/2010/main" val="26025180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8B090657-1FE5-274C-FFDD-AAD0A2C9ED22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Servidores: regras provisórias para aposentadoria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F6D04DE2-B620-9F6C-E8DB-99ECDA7D8591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/>
              <a:t>6</a:t>
            </a:r>
            <a:endParaRPr lang="en-US" sz="24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3297379-BADF-97AB-0336-E3668B9C4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123" y="4104861"/>
            <a:ext cx="11582401" cy="2753138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pt-BR" sz="2000" dirty="0">
              <a:effectLst/>
              <a:ea typeface="Calibri" panose="020F0502020204030204" pitchFamily="34" charset="0"/>
            </a:endParaRPr>
          </a:p>
          <a:p>
            <a:pPr algn="l"/>
            <a:endParaRPr lang="en-US" sz="1800" dirty="0">
              <a:effectLst/>
              <a:ea typeface="Calibri" panose="020F050202020403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D877EF7B-F85B-3734-75D4-7B638740A564}"/>
              </a:ext>
            </a:extLst>
          </p:cNvPr>
          <p:cNvSpPr/>
          <p:nvPr/>
        </p:nvSpPr>
        <p:spPr>
          <a:xfrm>
            <a:off x="0" y="1292088"/>
            <a:ext cx="12192000" cy="27531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Art. 5º É assegurado aos atuais servidores do Banco Central do Brasil que optarem por integrar o quadro próprio e permanente do Banco Central o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direito a compensação financeira calculada com base nas contribuições recolhidas ao regime próprio de previdência dos servidores públicos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que trata o art. 40 da Constituição, nos termos da lei complementar prevista no § 6º do art. 164 da Constituição.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Art. 6º Aos atuais servidores do Banco Central do Brasil que vierem a integrar o quadro próprio e permanente do Banco Central é assegurado, nos termos da lei complementar de que trata o § 6º do art. 164 da Constituição,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 direito à aposentadoria com base nos critérios constitucionais de transição previdenciária que lhes seriam aplicáveis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caso ostentassem, na data da entrada em vigor da norma constitucional que instituiu os critérios de transição, a condição de segurados do regime geral de que trata o art. 201 da Constituição.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C229859E-0108-9989-DEF7-AF15884B07EC}"/>
              </a:ext>
            </a:extLst>
          </p:cNvPr>
          <p:cNvSpPr/>
          <p:nvPr/>
        </p:nvSpPr>
        <p:spPr>
          <a:xfrm>
            <a:off x="3558210" y="4529946"/>
            <a:ext cx="7354956" cy="14312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/>
            <a:r>
              <a:rPr lang="pt-BR" sz="2400" dirty="0">
                <a:solidFill>
                  <a:schemeClr val="tx1"/>
                </a:solidFill>
              </a:rPr>
              <a:t>Aplicação do mesmo princípio para a </a:t>
            </a:r>
          </a:p>
          <a:p>
            <a:pPr marL="0" lvl="1"/>
            <a:r>
              <a:rPr lang="pt-BR" sz="2400" b="1" dirty="0">
                <a:solidFill>
                  <a:schemeClr val="tx1"/>
                </a:solidFill>
              </a:rPr>
              <a:t>proteção previdenciária </a:t>
            </a:r>
          </a:p>
          <a:p>
            <a:pPr marL="0" lvl="1"/>
            <a:r>
              <a:rPr lang="pt-BR" sz="2400" dirty="0">
                <a:solidFill>
                  <a:schemeClr val="tx1"/>
                </a:solidFill>
              </a:rPr>
              <a:t>dos servidores do BCB. 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122D129E-9131-41DC-39FD-299F9DC07C2F}"/>
              </a:ext>
            </a:extLst>
          </p:cNvPr>
          <p:cNvSpPr/>
          <p:nvPr/>
        </p:nvSpPr>
        <p:spPr>
          <a:xfrm>
            <a:off x="1729410" y="4529946"/>
            <a:ext cx="1737692" cy="14312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sz="2000" b="1" dirty="0">
                <a:solidFill>
                  <a:schemeClr val="accent2">
                    <a:lumMod val="75000"/>
                  </a:schemeClr>
                </a:solidFill>
              </a:rPr>
              <a:t>Proteção previdenciária </a:t>
            </a:r>
            <a:r>
              <a:rPr lang="pt-BR" sz="2000" dirty="0">
                <a:solidFill>
                  <a:prstClr val="black"/>
                </a:solidFill>
              </a:rPr>
              <a:t>assegurada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67233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xmlns="" id="{60DE485D-9FBA-D7E2-26A4-D663C6583813}"/>
              </a:ext>
            </a:extLst>
          </p:cNvPr>
          <p:cNvSpPr/>
          <p:nvPr/>
        </p:nvSpPr>
        <p:spPr>
          <a:xfrm>
            <a:off x="3080715" y="1661073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xmlns="" id="{E7A74579-6A2B-AA1F-1C4C-7EB0987DD96A}"/>
              </a:ext>
            </a:extLst>
          </p:cNvPr>
          <p:cNvSpPr/>
          <p:nvPr/>
        </p:nvSpPr>
        <p:spPr>
          <a:xfrm>
            <a:off x="3080715" y="2119711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xmlns="" id="{433CD193-73D2-439C-42CF-73F490C4B598}"/>
              </a:ext>
            </a:extLst>
          </p:cNvPr>
          <p:cNvSpPr/>
          <p:nvPr/>
        </p:nvSpPr>
        <p:spPr>
          <a:xfrm>
            <a:off x="3080715" y="2578349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xmlns="" id="{46F2FC69-8A16-DBF2-B68E-EB686ECF559A}"/>
              </a:ext>
            </a:extLst>
          </p:cNvPr>
          <p:cNvSpPr/>
          <p:nvPr/>
        </p:nvSpPr>
        <p:spPr>
          <a:xfrm>
            <a:off x="3080715" y="3036987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xmlns="" id="{6111AD1D-9FBB-0C51-2B1D-A56446AC825B}"/>
              </a:ext>
            </a:extLst>
          </p:cNvPr>
          <p:cNvSpPr/>
          <p:nvPr/>
        </p:nvSpPr>
        <p:spPr>
          <a:xfrm>
            <a:off x="3080715" y="3495625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xmlns="" id="{B6FFFB6C-AB56-0C12-72A4-40826B3AF9CD}"/>
              </a:ext>
            </a:extLst>
          </p:cNvPr>
          <p:cNvSpPr/>
          <p:nvPr/>
        </p:nvSpPr>
        <p:spPr>
          <a:xfrm>
            <a:off x="3080715" y="3954263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xmlns="" id="{6DBD53A8-0A36-0CF1-F0BC-5DEA342526F2}"/>
              </a:ext>
            </a:extLst>
          </p:cNvPr>
          <p:cNvSpPr/>
          <p:nvPr/>
        </p:nvSpPr>
        <p:spPr>
          <a:xfrm>
            <a:off x="3080715" y="5330177"/>
            <a:ext cx="5655781" cy="326750"/>
          </a:xfrm>
          <a:prstGeom prst="round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xmlns="" id="{BCD6134D-584C-7550-E02B-24BEEF039BAE}"/>
              </a:ext>
            </a:extLst>
          </p:cNvPr>
          <p:cNvSpPr/>
          <p:nvPr/>
        </p:nvSpPr>
        <p:spPr>
          <a:xfrm>
            <a:off x="3080715" y="5788815"/>
            <a:ext cx="5655781" cy="3267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6BDC027-DA29-F647-1A95-867F69893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124" y="330297"/>
            <a:ext cx="11953875" cy="736503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/>
              <a:t>PEC 65/2023: roteiro da apresentação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3297379-BADF-97AB-0336-E3668B9C4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0715" y="1621318"/>
            <a:ext cx="5917370" cy="4494248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pt-BR" dirty="0">
                <a:solidFill>
                  <a:schemeClr val="bg1">
                    <a:lumMod val="65000"/>
                  </a:schemeClr>
                </a:solidFill>
              </a:rPr>
              <a:t>Ampliação da autonomia do BCB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Governança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e </a:t>
            </a:r>
            <a:r>
              <a:rPr lang="pt-BR" dirty="0" err="1">
                <a:solidFill>
                  <a:schemeClr val="bg1">
                    <a:lumMod val="65000"/>
                  </a:schemeClr>
                </a:solidFill>
              </a:rPr>
              <a:t>accountability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Manutenção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do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relacionamento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BCB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↔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Papel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do CMN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Limites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despesas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Servidores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: </a:t>
            </a: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Quadro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pessoal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Estabilidade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Regras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transitórias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aposentadoria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Responsabilidades</a:t>
            </a:r>
            <a:r>
              <a:rPr lang="en-US" dirty="0"/>
              <a:t> </a:t>
            </a:r>
            <a:r>
              <a:rPr lang="en-US" dirty="0" err="1"/>
              <a:t>financeiras</a:t>
            </a: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Impactos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nas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estatísticas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fiscais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0874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F85C1E18-5EF3-ABD7-9529-90A956A935CC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Responsabilidades financeiras do BC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ACD39B3C-4352-8D75-B3DA-5C2EF87FF465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/>
              <a:t>7</a:t>
            </a:r>
            <a:endParaRPr lang="en-US" sz="2400" b="1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83165B4B-E268-FE8B-EAD8-17C03D19BB62}"/>
              </a:ext>
            </a:extLst>
          </p:cNvPr>
          <p:cNvSpPr/>
          <p:nvPr/>
        </p:nvSpPr>
        <p:spPr>
          <a:xfrm>
            <a:off x="0" y="1292088"/>
            <a:ext cx="12192000" cy="27531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Art. 7º Fica o Banco Central autorizado, na forma da lei complementar prevista no § 6º do art. 164 da Constituição, a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processar, gerir e pagar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 – a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compensação financeira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 que trata o art. 3º; 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II – os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proventos de aposentadoria e as pensões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concedidos pelo Banco Central do Brasil ao amparo do art. 40 da Constituição.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Parágrafo único. As despesas associadas aos pagamentos de que trata o caput e às atividades a eles acessórias serão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custeadas pelo Banco Central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conforme disposto na lei complementar de que trata o § 6º do art. 164 da Constituição.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A92BB5A9-DBF4-36AC-4BD1-DA8219FC0D58}"/>
              </a:ext>
            </a:extLst>
          </p:cNvPr>
          <p:cNvSpPr/>
          <p:nvPr/>
        </p:nvSpPr>
        <p:spPr>
          <a:xfrm>
            <a:off x="2951923" y="4482547"/>
            <a:ext cx="8348868" cy="19281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/>
            <a:r>
              <a:rPr lang="pt-BR" sz="2400" dirty="0">
                <a:solidFill>
                  <a:schemeClr val="tx1"/>
                </a:solidFill>
              </a:rPr>
              <a:t>Como decorrência das regras de transição, a PEC determina ao </a:t>
            </a:r>
            <a:r>
              <a:rPr lang="pt-BR" sz="2400" b="1" dirty="0">
                <a:solidFill>
                  <a:schemeClr val="tx1"/>
                </a:solidFill>
              </a:rPr>
              <a:t>BCB arcar com os custos financeiros </a:t>
            </a:r>
            <a:r>
              <a:rPr lang="pt-BR" sz="2400" dirty="0">
                <a:solidFill>
                  <a:schemeClr val="tx1"/>
                </a:solidFill>
              </a:rPr>
              <a:t>relacionados às </a:t>
            </a:r>
          </a:p>
          <a:p>
            <a:pPr marL="0" lvl="1"/>
            <a:r>
              <a:rPr lang="pt-BR" sz="2400" b="1" dirty="0">
                <a:solidFill>
                  <a:schemeClr val="tx1"/>
                </a:solidFill>
              </a:rPr>
              <a:t>despesas previdenciárias dos servidores</a:t>
            </a:r>
            <a:r>
              <a:rPr lang="pt-BR" sz="2400" dirty="0">
                <a:solidFill>
                  <a:schemeClr val="tx1"/>
                </a:solidFill>
              </a:rPr>
              <a:t>, </a:t>
            </a:r>
          </a:p>
          <a:p>
            <a:pPr marL="0" lvl="1"/>
            <a:r>
              <a:rPr lang="pt-BR" sz="2400" dirty="0">
                <a:solidFill>
                  <a:schemeClr val="tx1"/>
                </a:solidFill>
              </a:rPr>
              <a:t>tanto os atualmente na ativa (inciso I), </a:t>
            </a:r>
          </a:p>
          <a:p>
            <a:pPr marL="0" lvl="1"/>
            <a:r>
              <a:rPr lang="pt-BR" sz="2400" dirty="0">
                <a:solidFill>
                  <a:schemeClr val="tx1"/>
                </a:solidFill>
              </a:rPr>
              <a:t>quanto os atuais aposentados e pensionistas (inciso II). 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7D799317-C73A-028A-CEB0-BA38F0A79636}"/>
              </a:ext>
            </a:extLst>
          </p:cNvPr>
          <p:cNvSpPr/>
          <p:nvPr/>
        </p:nvSpPr>
        <p:spPr>
          <a:xfrm>
            <a:off x="1113183" y="4482547"/>
            <a:ext cx="1737692" cy="19281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sz="2000" b="1" dirty="0">
                <a:solidFill>
                  <a:schemeClr val="accent2">
                    <a:lumMod val="75000"/>
                  </a:schemeClr>
                </a:solidFill>
              </a:rPr>
              <a:t>Custos </a:t>
            </a:r>
          </a:p>
          <a:p>
            <a:pPr marL="0" lvl="1" algn="r"/>
            <a:r>
              <a:rPr lang="pt-BR" sz="2000" dirty="0">
                <a:solidFill>
                  <a:prstClr val="black"/>
                </a:solidFill>
              </a:rPr>
              <a:t>assumidos</a:t>
            </a:r>
          </a:p>
          <a:p>
            <a:pPr marL="0" lvl="1" algn="r"/>
            <a:r>
              <a:rPr lang="pt-BR" sz="2000" dirty="0">
                <a:solidFill>
                  <a:prstClr val="black"/>
                </a:solidFill>
              </a:rPr>
              <a:t>pelo BC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91087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xmlns="" id="{60DE485D-9FBA-D7E2-26A4-D663C6583813}"/>
              </a:ext>
            </a:extLst>
          </p:cNvPr>
          <p:cNvSpPr/>
          <p:nvPr/>
        </p:nvSpPr>
        <p:spPr>
          <a:xfrm>
            <a:off x="3080715" y="1661073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xmlns="" id="{E7A74579-6A2B-AA1F-1C4C-7EB0987DD96A}"/>
              </a:ext>
            </a:extLst>
          </p:cNvPr>
          <p:cNvSpPr/>
          <p:nvPr/>
        </p:nvSpPr>
        <p:spPr>
          <a:xfrm>
            <a:off x="3080715" y="2119711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xmlns="" id="{433CD193-73D2-439C-42CF-73F490C4B598}"/>
              </a:ext>
            </a:extLst>
          </p:cNvPr>
          <p:cNvSpPr/>
          <p:nvPr/>
        </p:nvSpPr>
        <p:spPr>
          <a:xfrm>
            <a:off x="3080715" y="2578349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xmlns="" id="{46F2FC69-8A16-DBF2-B68E-EB686ECF559A}"/>
              </a:ext>
            </a:extLst>
          </p:cNvPr>
          <p:cNvSpPr/>
          <p:nvPr/>
        </p:nvSpPr>
        <p:spPr>
          <a:xfrm>
            <a:off x="3080715" y="3036987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xmlns="" id="{6111AD1D-9FBB-0C51-2B1D-A56446AC825B}"/>
              </a:ext>
            </a:extLst>
          </p:cNvPr>
          <p:cNvSpPr/>
          <p:nvPr/>
        </p:nvSpPr>
        <p:spPr>
          <a:xfrm>
            <a:off x="3080715" y="3495625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xmlns="" id="{B6FFFB6C-AB56-0C12-72A4-40826B3AF9CD}"/>
              </a:ext>
            </a:extLst>
          </p:cNvPr>
          <p:cNvSpPr/>
          <p:nvPr/>
        </p:nvSpPr>
        <p:spPr>
          <a:xfrm>
            <a:off x="3080715" y="3954263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xmlns="" id="{6DBD53A8-0A36-0CF1-F0BC-5DEA342526F2}"/>
              </a:ext>
            </a:extLst>
          </p:cNvPr>
          <p:cNvSpPr/>
          <p:nvPr/>
        </p:nvSpPr>
        <p:spPr>
          <a:xfrm>
            <a:off x="3080715" y="5330177"/>
            <a:ext cx="5655781" cy="326750"/>
          </a:xfrm>
          <a:prstGeom prst="round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xmlns="" id="{BCD6134D-584C-7550-E02B-24BEEF039BAE}"/>
              </a:ext>
            </a:extLst>
          </p:cNvPr>
          <p:cNvSpPr/>
          <p:nvPr/>
        </p:nvSpPr>
        <p:spPr>
          <a:xfrm>
            <a:off x="3080715" y="5788815"/>
            <a:ext cx="5655781" cy="326750"/>
          </a:xfrm>
          <a:prstGeom prst="round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6BDC027-DA29-F647-1A95-867F69893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124" y="330297"/>
            <a:ext cx="11953875" cy="736503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/>
              <a:t>PEC 65/2023: roteiro da apresentação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3297379-BADF-97AB-0336-E3668B9C4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0715" y="1621318"/>
            <a:ext cx="5966008" cy="4494248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pt-BR" dirty="0">
                <a:solidFill>
                  <a:schemeClr val="bg1">
                    <a:lumMod val="65000"/>
                  </a:schemeClr>
                </a:solidFill>
              </a:rPr>
              <a:t>Ampliação da autonomia do BCB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Governança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e </a:t>
            </a:r>
            <a:r>
              <a:rPr lang="pt-BR" dirty="0" err="1">
                <a:solidFill>
                  <a:schemeClr val="bg1">
                    <a:lumMod val="65000"/>
                  </a:schemeClr>
                </a:solidFill>
              </a:rPr>
              <a:t>accountability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Manutenção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do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relacionamento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BCB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↔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Papel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do CMN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Limites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despesas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Servidores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: </a:t>
            </a: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Quadro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pessoal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Estabilidade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800100" lvl="1" indent="-342900" algn="l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Regras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transitórias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aposentadoria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Responsabilidades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financeiras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Impactos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/>
              <a:t>estatísticas</a:t>
            </a:r>
            <a:r>
              <a:rPr lang="en-US" dirty="0"/>
              <a:t> </a:t>
            </a:r>
            <a:r>
              <a:rPr lang="en-US" dirty="0" err="1"/>
              <a:t>fiscais</a:t>
            </a:r>
            <a:endParaRPr lang="en-US" dirty="0"/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6429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xmlns="" id="{50B5518C-8F0D-C84A-2FF1-80FA55F63C61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Impactos nas estatísticas fiscais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310751FC-FDAD-5115-4F3D-CCFE2224F392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/>
              <a:t>8</a:t>
            </a:r>
            <a:endParaRPr lang="en-US" sz="2400" b="1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1D594024-029D-F089-16FE-EDCBEF86B776}"/>
              </a:ext>
            </a:extLst>
          </p:cNvPr>
          <p:cNvSpPr/>
          <p:nvPr/>
        </p:nvSpPr>
        <p:spPr>
          <a:xfrm>
            <a:off x="5854148" y="2216425"/>
            <a:ext cx="6337851" cy="28227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>
              <a:spcAft>
                <a:spcPts val="1200"/>
              </a:spcAft>
            </a:pPr>
            <a:r>
              <a:rPr lang="pt-BR" sz="2400" dirty="0">
                <a:solidFill>
                  <a:schemeClr val="tx1"/>
                </a:solidFill>
              </a:rPr>
              <a:t>Isso impactaria as seguintes estatísticas: </a:t>
            </a:r>
          </a:p>
          <a:p>
            <a:pPr marL="3429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/>
                </a:solidFill>
              </a:rPr>
              <a:t>Necessidades de Financiamento do Setor Público (</a:t>
            </a:r>
            <a:r>
              <a:rPr lang="pt-BR" sz="2400" b="1" dirty="0">
                <a:solidFill>
                  <a:schemeClr val="tx1"/>
                </a:solidFill>
              </a:rPr>
              <a:t>NFSP</a:t>
            </a:r>
            <a:r>
              <a:rPr lang="pt-BR" sz="2400" dirty="0">
                <a:solidFill>
                  <a:schemeClr val="tx1"/>
                </a:solidFill>
              </a:rPr>
              <a:t>), nos conceitos primário e de juros nominais apropriados </a:t>
            </a:r>
          </a:p>
          <a:p>
            <a:pPr marL="3429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/>
                </a:solidFill>
              </a:rPr>
              <a:t>Dívida Líquida do Setor Público (</a:t>
            </a:r>
            <a:r>
              <a:rPr lang="pt-BR" sz="2400" b="1" dirty="0">
                <a:solidFill>
                  <a:schemeClr val="tx1"/>
                </a:solidFill>
              </a:rPr>
              <a:t>DLSP</a:t>
            </a:r>
            <a:r>
              <a:rPr lang="pt-BR" sz="2400" dirty="0">
                <a:solidFill>
                  <a:schemeClr val="tx1"/>
                </a:solidFill>
              </a:rPr>
              <a:t>)</a:t>
            </a:r>
          </a:p>
          <a:p>
            <a:pPr marL="3429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/>
                </a:solidFill>
              </a:rPr>
              <a:t>Dívida Bruta do Governo Geral (</a:t>
            </a:r>
            <a:r>
              <a:rPr lang="pt-BR" sz="2400" b="1" dirty="0">
                <a:solidFill>
                  <a:schemeClr val="tx1"/>
                </a:solidFill>
              </a:rPr>
              <a:t>DBGG</a:t>
            </a:r>
            <a:r>
              <a:rPr lang="pt-BR" sz="2400" dirty="0">
                <a:solidFill>
                  <a:schemeClr val="tx1"/>
                </a:solidFill>
              </a:rPr>
              <a:t>) 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15630899-2983-33A6-5876-967D1B51A816}"/>
              </a:ext>
            </a:extLst>
          </p:cNvPr>
          <p:cNvSpPr/>
          <p:nvPr/>
        </p:nvSpPr>
        <p:spPr>
          <a:xfrm>
            <a:off x="-2" y="2216425"/>
            <a:ext cx="5715001" cy="28227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sz="2800" dirty="0">
                <a:solidFill>
                  <a:prstClr val="black"/>
                </a:solidFill>
              </a:rPr>
              <a:t>A PEC permite alinhar o BCB ao </a:t>
            </a:r>
          </a:p>
          <a:p>
            <a:pPr marL="0" lvl="1" algn="r"/>
            <a:r>
              <a:rPr lang="pt-BR" sz="2800" b="1" dirty="0">
                <a:solidFill>
                  <a:schemeClr val="accent2">
                    <a:lumMod val="75000"/>
                  </a:schemeClr>
                </a:solidFill>
              </a:rPr>
              <a:t>padrão estatístico internacional</a:t>
            </a:r>
            <a:r>
              <a:rPr lang="pt-BR" sz="2800" dirty="0">
                <a:solidFill>
                  <a:prstClr val="black"/>
                </a:solidFill>
              </a:rPr>
              <a:t>, </a:t>
            </a:r>
          </a:p>
          <a:p>
            <a:pPr marL="0" lvl="1" algn="r"/>
            <a:r>
              <a:rPr lang="pt-BR" sz="2800" dirty="0">
                <a:solidFill>
                  <a:prstClr val="black"/>
                </a:solidFill>
              </a:rPr>
              <a:t>deixando de ser considerado integrante do governo central e </a:t>
            </a:r>
          </a:p>
          <a:p>
            <a:pPr marL="0" lvl="1" algn="r"/>
            <a:r>
              <a:rPr lang="pt-BR" sz="2800" dirty="0">
                <a:solidFill>
                  <a:prstClr val="black"/>
                </a:solidFill>
              </a:rPr>
              <a:t>passando a ser classificado como </a:t>
            </a:r>
            <a:r>
              <a:rPr lang="pt-BR" sz="2800" b="1" dirty="0">
                <a:solidFill>
                  <a:schemeClr val="accent2">
                    <a:lumMod val="75000"/>
                  </a:schemeClr>
                </a:solidFill>
              </a:rPr>
              <a:t>corporação financeira pública</a:t>
            </a:r>
            <a:r>
              <a:rPr lang="pt-BR" sz="2800" dirty="0">
                <a:solidFill>
                  <a:prstClr val="blac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10270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6FB34EA4-DF05-A9AA-0319-3D4746FC913C}"/>
              </a:ext>
            </a:extLst>
          </p:cNvPr>
          <p:cNvSpPr/>
          <p:nvPr/>
        </p:nvSpPr>
        <p:spPr>
          <a:xfrm>
            <a:off x="1147970" y="3394089"/>
            <a:ext cx="10358230" cy="5164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>
              <a:spcAft>
                <a:spcPts val="1200"/>
              </a:spcAft>
            </a:pPr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3BE5E50F-7741-7AAA-5F17-BEF2CC4D2A09}"/>
              </a:ext>
            </a:extLst>
          </p:cNvPr>
          <p:cNvSpPr/>
          <p:nvPr/>
        </p:nvSpPr>
        <p:spPr>
          <a:xfrm>
            <a:off x="1147969" y="4000568"/>
            <a:ext cx="10358230" cy="1819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>
              <a:spcAft>
                <a:spcPts val="1200"/>
              </a:spcAft>
            </a:pPr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8BC9048D-25D5-6634-8A80-587CEB31E88F}"/>
              </a:ext>
            </a:extLst>
          </p:cNvPr>
          <p:cNvSpPr/>
          <p:nvPr/>
        </p:nvSpPr>
        <p:spPr>
          <a:xfrm>
            <a:off x="1147969" y="5954074"/>
            <a:ext cx="10358230" cy="5164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>
              <a:spcAft>
                <a:spcPts val="1200"/>
              </a:spcAft>
            </a:pPr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0D31606E-E367-39D7-616E-974464A69E85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NFSP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7A68D258-66C1-B43B-4135-AC0880AABFE4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8.1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9ADC400A-E815-CAE5-0DC4-5FA605F602F7}"/>
              </a:ext>
            </a:extLst>
          </p:cNvPr>
          <p:cNvSpPr txBox="1"/>
          <p:nvPr/>
        </p:nvSpPr>
        <p:spPr>
          <a:xfrm>
            <a:off x="685801" y="3394089"/>
            <a:ext cx="10972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400" b="1" dirty="0"/>
              <a:t>Primário</a:t>
            </a:r>
            <a:r>
              <a:rPr lang="pt-BR" sz="2400" dirty="0"/>
              <a:t>: exclusão do primário do BCB, déficit de R$465 milhões em 2023.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pt-BR" sz="1200" b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400" b="1" dirty="0"/>
              <a:t>Juros</a:t>
            </a:r>
            <a:r>
              <a:rPr lang="pt-BR" sz="2400" dirty="0"/>
              <a:t>: deixariam de ser incluídos (i) as receitas de juros com a remuneração das reservas internacionais e (</a:t>
            </a:r>
            <a:r>
              <a:rPr lang="pt-BR" sz="2400" dirty="0" err="1"/>
              <a:t>ii</a:t>
            </a:r>
            <a:r>
              <a:rPr lang="pt-BR" sz="2400" dirty="0"/>
              <a:t>) os impactos dos ganhos/perdas do BC com swaps cambiais, incorporados aos juros nominais como receitas/despesas de juros.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400" dirty="0"/>
              <a:t>A remuneração de reservas atingiu US$7,4 bilhões em 2023.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400" dirty="0"/>
              <a:t>O ganho líquido com swaps cambiais atingiu R$70,9 bilhões em 2023.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pt-BR" sz="1200" b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400" b="1" dirty="0"/>
              <a:t>Nominal</a:t>
            </a:r>
            <a:r>
              <a:rPr lang="pt-BR" sz="2400" dirty="0"/>
              <a:t>: o impacto seria a soma dos anteriores. 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D8242AD0-4F58-5857-D0ED-ACA092D66E6E}"/>
              </a:ext>
            </a:extLst>
          </p:cNvPr>
          <p:cNvSpPr/>
          <p:nvPr/>
        </p:nvSpPr>
        <p:spPr>
          <a:xfrm>
            <a:off x="-2" y="1285983"/>
            <a:ext cx="12192001" cy="1407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00400" lvl="8"/>
            <a:r>
              <a:rPr lang="pt-BR" sz="2200" dirty="0">
                <a:solidFill>
                  <a:prstClr val="black"/>
                </a:solidFill>
              </a:rPr>
              <a:t>As NFSP incluem:</a:t>
            </a:r>
          </a:p>
          <a:p>
            <a:pPr marL="3543300" lvl="8" indent="-342900"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prstClr val="black"/>
                </a:solidFill>
              </a:rPr>
              <a:t>resultado primário, </a:t>
            </a:r>
          </a:p>
          <a:p>
            <a:pPr marL="3543300" lvl="8" indent="-342900"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prstClr val="black"/>
                </a:solidFill>
              </a:rPr>
              <a:t>juros nominais apropriados por competência, e</a:t>
            </a:r>
          </a:p>
          <a:p>
            <a:pPr marL="3543300" lvl="8" indent="-342900"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prstClr val="black"/>
                </a:solidFill>
              </a:rPr>
              <a:t>resultado nominal.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D4F73F36-372C-B508-5450-F4C14CD569F2}"/>
              </a:ext>
            </a:extLst>
          </p:cNvPr>
          <p:cNvSpPr txBox="1"/>
          <p:nvPr/>
        </p:nvSpPr>
        <p:spPr>
          <a:xfrm>
            <a:off x="1147969" y="2840663"/>
            <a:ext cx="110440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pt-BR" sz="1800" dirty="0"/>
              <a:t>Com a exclusão do BCB do setor público não financeiro, os </a:t>
            </a:r>
            <a:r>
              <a:rPr lang="pt-BR" sz="1800" b="1" dirty="0"/>
              <a:t>impactos nas estatísticas</a:t>
            </a:r>
            <a:r>
              <a:rPr lang="pt-BR" sz="1800" dirty="0"/>
              <a:t> seriam os seguintes: </a:t>
            </a:r>
          </a:p>
        </p:txBody>
      </p:sp>
    </p:spTree>
    <p:extLst>
      <p:ext uri="{BB962C8B-B14F-4D97-AF65-F5344CB8AC3E}">
        <p14:creationId xmlns:p14="http://schemas.microsoft.com/office/powerpoint/2010/main" val="26935727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xmlns="" id="{E8C64B78-99C4-0581-7A91-A73F61F0CB45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NFSP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BD9E5253-997E-C0D1-4C4C-9CF38D3C2985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8.1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8E49DB1C-55CF-47E0-2430-188D94E0AE37}"/>
              </a:ext>
            </a:extLst>
          </p:cNvPr>
          <p:cNvSpPr txBox="1"/>
          <p:nvPr/>
        </p:nvSpPr>
        <p:spPr>
          <a:xfrm>
            <a:off x="2524539" y="1348800"/>
            <a:ext cx="8229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pt-BR" sz="2400" dirty="0"/>
              <a:t>Na metodologia atual, os fluxos financeiros entre o BCB e o TN </a:t>
            </a:r>
            <a:r>
              <a:rPr lang="pt-BR" sz="2400" b="1" dirty="0"/>
              <a:t>não impactam as NFSP. </a:t>
            </a:r>
          </a:p>
          <a:p>
            <a:pPr>
              <a:spcAft>
                <a:spcPts val="1200"/>
              </a:spcAft>
            </a:pPr>
            <a:r>
              <a:rPr lang="pt-BR" sz="2400" dirty="0"/>
              <a:t>A reclassificação do BCB para o setor de corporações financeiras públicas altera essa classificação dos fluxos, que passam a ser considerados </a:t>
            </a:r>
            <a:r>
              <a:rPr lang="pt-BR" sz="2400" b="1" dirty="0"/>
              <a:t>primários</a:t>
            </a:r>
            <a:r>
              <a:rPr lang="pt-BR" sz="2400" dirty="0"/>
              <a:t>, como os das demais empresas públicas. </a:t>
            </a:r>
          </a:p>
          <a:p>
            <a:pPr>
              <a:spcAft>
                <a:spcPts val="1200"/>
              </a:spcAft>
            </a:pPr>
            <a:r>
              <a:rPr lang="pt-BR" sz="2400" b="1" dirty="0"/>
              <a:t>Os resultados positivos/negativos do BC seriam classificados como dividendos, gerando receitas/despesas primárias, assim como as capitalizações do BC pelo TN</a:t>
            </a:r>
            <a:r>
              <a:rPr lang="pt-BR" sz="2400" dirty="0"/>
              <a:t>. </a:t>
            </a:r>
          </a:p>
          <a:p>
            <a:r>
              <a:rPr lang="pt-BR" sz="2400" dirty="0"/>
              <a:t>Não se incluem como transações primárias aquelas derivadas de variação de ativos (</a:t>
            </a:r>
            <a:r>
              <a:rPr lang="pt-BR" sz="2400" i="1" dirty="0"/>
              <a:t>holding </a:t>
            </a:r>
            <a:r>
              <a:rPr lang="pt-BR" sz="2400" i="1" dirty="0" err="1"/>
              <a:t>gains</a:t>
            </a:r>
            <a:r>
              <a:rPr lang="pt-BR" sz="2400" dirty="0"/>
              <a:t>), que não são classificadas como transações e não impactam as NFSP.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Por exemplo, a transferência de R$325 bilhões do BCB para o TN em 2020. </a:t>
            </a:r>
          </a:p>
        </p:txBody>
      </p:sp>
    </p:spTree>
    <p:extLst>
      <p:ext uri="{BB962C8B-B14F-4D97-AF65-F5344CB8AC3E}">
        <p14:creationId xmlns:p14="http://schemas.microsoft.com/office/powerpoint/2010/main" val="1696140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A44C84A0-0D8B-BBB0-0186-06CAD3B4870D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DLSP e DBGG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3FC31BC4-6DCF-DC40-42A9-C1762DACDA06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8.2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4C63854B-58C8-EE50-C2D4-7162D3DCEEC2}"/>
              </a:ext>
            </a:extLst>
          </p:cNvPr>
          <p:cNvSpPr txBox="1"/>
          <p:nvPr/>
        </p:nvSpPr>
        <p:spPr>
          <a:xfrm>
            <a:off x="476655" y="1256467"/>
            <a:ext cx="1155646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pt-BR" sz="2400" b="1" dirty="0"/>
              <a:t>DLSP</a:t>
            </a:r>
            <a:r>
              <a:rPr lang="pt-BR" sz="2400" dirty="0"/>
              <a:t>: a dívida líquida do BCB deixaria de integrar a DLSP, com a exclusão de: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b="1" dirty="0"/>
              <a:t>Ativos: R$3.964,3 bi (36,5% do PIB)</a:t>
            </a:r>
            <a:r>
              <a:rPr lang="pt-BR" sz="2400" dirty="0"/>
              <a:t>, composto por reservas (R$1.631,0 bi), carteira de títulos (R$2.318,6 bi) e créditos junto a </a:t>
            </a:r>
            <a:r>
              <a:rPr lang="pt-BR" sz="2400" dirty="0" err="1"/>
              <a:t>IFs</a:t>
            </a:r>
            <a:r>
              <a:rPr lang="pt-BR" sz="2400" dirty="0"/>
              <a:t> (R$13,6 bi), entre outros;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b="1" dirty="0"/>
              <a:t>Passivos: R$4.008,3 bi (36,9% do PIB)</a:t>
            </a:r>
            <a:r>
              <a:rPr lang="pt-BR" sz="2400" dirty="0"/>
              <a:t>, composto por conta única (R$1.654,8 bi), compromissadas (R$1.205,4 bi), base monetária (R$422,7 bi) e depósitos de </a:t>
            </a:r>
            <a:r>
              <a:rPr lang="pt-BR" sz="2400" dirty="0" err="1"/>
              <a:t>IFs</a:t>
            </a:r>
            <a:r>
              <a:rPr lang="pt-BR" sz="2400" dirty="0"/>
              <a:t> (R$725,4 bi), entre outros.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b="1" dirty="0"/>
              <a:t>Redução da DLSP de 60,8% do PIB para 60,4% do PIB em 2023</a:t>
            </a:r>
            <a:r>
              <a:rPr lang="pt-BR" sz="2400" dirty="0"/>
              <a:t>.</a:t>
            </a:r>
          </a:p>
          <a:p>
            <a:pPr>
              <a:spcAft>
                <a:spcPts val="1200"/>
              </a:spcAft>
            </a:pPr>
            <a:endParaRPr lang="pt-BR" sz="2400" b="1" dirty="0"/>
          </a:p>
          <a:p>
            <a:pPr>
              <a:spcAft>
                <a:spcPts val="1200"/>
              </a:spcAft>
            </a:pPr>
            <a:r>
              <a:rPr lang="pt-BR" sz="2400" b="1" dirty="0"/>
              <a:t>DBGG</a:t>
            </a:r>
            <a:r>
              <a:rPr lang="pt-BR" sz="2400" dirty="0"/>
              <a:t>: 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Fim da diferença entre o conceito BCB (apenas compromissadas) e o do FMI (toda a carteira livre, R$1.113,2 bi, 10,2% do PIB), prevalecendo o conceito do FMI. 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b="1" dirty="0"/>
              <a:t>Aumento da DBGG de 74,3% do PIB para 84,6% do PIB em 2023 </a:t>
            </a:r>
            <a:r>
              <a:rPr lang="pt-BR" sz="2400" dirty="0"/>
              <a:t>(efeito estatístico).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78569D4A-FE12-BC54-1366-42D638D21322}"/>
              </a:ext>
            </a:extLst>
          </p:cNvPr>
          <p:cNvCxnSpPr/>
          <p:nvPr/>
        </p:nvCxnSpPr>
        <p:spPr>
          <a:xfrm>
            <a:off x="0" y="4681330"/>
            <a:ext cx="12191999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809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E52893B6-1FEA-DF49-29F6-7C95D11BCEBA}"/>
              </a:ext>
            </a:extLst>
          </p:cNvPr>
          <p:cNvSpPr/>
          <p:nvPr/>
        </p:nvSpPr>
        <p:spPr>
          <a:xfrm>
            <a:off x="944214" y="4671391"/>
            <a:ext cx="1798983" cy="201764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lnSpc>
                <a:spcPct val="90000"/>
              </a:lnSpc>
              <a:spcBef>
                <a:spcPts val="500"/>
              </a:spcBef>
            </a:pPr>
            <a:r>
              <a:rPr lang="pt-BR" sz="2400" dirty="0">
                <a:solidFill>
                  <a:schemeClr val="tx1"/>
                </a:solidFill>
              </a:rPr>
              <a:t>Instituição de </a:t>
            </a:r>
            <a:r>
              <a:rPr lang="pt-BR" sz="2400" b="1" dirty="0">
                <a:solidFill>
                  <a:schemeClr val="tx1"/>
                </a:solidFill>
              </a:rPr>
              <a:t>natureza especial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B3E49871-C0B1-5464-C1DD-9AA4C47C351C}"/>
              </a:ext>
            </a:extLst>
          </p:cNvPr>
          <p:cNvSpPr/>
          <p:nvPr/>
        </p:nvSpPr>
        <p:spPr>
          <a:xfrm>
            <a:off x="2920860" y="4671391"/>
            <a:ext cx="3470001" cy="201764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lnSpc>
                <a:spcPct val="90000"/>
              </a:lnSpc>
              <a:spcBef>
                <a:spcPts val="500"/>
              </a:spcBef>
            </a:pPr>
            <a:r>
              <a:rPr lang="pt-BR" sz="2400" dirty="0">
                <a:solidFill>
                  <a:schemeClr val="tx1"/>
                </a:solidFill>
              </a:rPr>
              <a:t>Ampliação e alinhamento das dimensões da autonomia ao </a:t>
            </a:r>
            <a:r>
              <a:rPr lang="pt-BR" sz="2400" b="1" dirty="0">
                <a:solidFill>
                  <a:schemeClr val="tx1"/>
                </a:solidFill>
              </a:rPr>
              <a:t>padrão internacional </a:t>
            </a:r>
            <a:r>
              <a:rPr lang="pt-BR" sz="2400" dirty="0">
                <a:solidFill>
                  <a:schemeClr val="tx1"/>
                </a:solidFill>
              </a:rPr>
              <a:t>de bancos centrais modernos 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912E409B-FC17-BCF6-CC68-E0EFD4D1BAC6}"/>
              </a:ext>
            </a:extLst>
          </p:cNvPr>
          <p:cNvSpPr/>
          <p:nvPr/>
        </p:nvSpPr>
        <p:spPr>
          <a:xfrm>
            <a:off x="6570697" y="4671391"/>
            <a:ext cx="2664000" cy="201764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>
                <a:solidFill>
                  <a:schemeClr val="tx1"/>
                </a:solidFill>
              </a:rPr>
              <a:t>Empresa pública de caráter próprio e específico: </a:t>
            </a:r>
          </a:p>
          <a:p>
            <a:pPr algn="ctr"/>
            <a:r>
              <a:rPr lang="pt-BR" sz="2400" dirty="0">
                <a:solidFill>
                  <a:schemeClr val="tx1"/>
                </a:solidFill>
              </a:rPr>
              <a:t>que exerce </a:t>
            </a:r>
            <a:r>
              <a:rPr lang="pt-BR" sz="2400" b="1" dirty="0">
                <a:solidFill>
                  <a:schemeClr val="tx1"/>
                </a:solidFill>
              </a:rPr>
              <a:t>atividade estatal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EF942BF4-A0E9-31A6-4C5E-50F61C225D63}"/>
              </a:ext>
            </a:extLst>
          </p:cNvPr>
          <p:cNvSpPr/>
          <p:nvPr/>
        </p:nvSpPr>
        <p:spPr>
          <a:xfrm>
            <a:off x="9392481" y="4671391"/>
            <a:ext cx="1550504" cy="201764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Poder de polícia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3B9C49F7-35A5-6BDE-1D0B-115FE6398748}"/>
              </a:ext>
            </a:extLst>
          </p:cNvPr>
          <p:cNvSpPr/>
          <p:nvPr/>
        </p:nvSpPr>
        <p:spPr>
          <a:xfrm>
            <a:off x="0" y="1282153"/>
            <a:ext cx="12192000" cy="17691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9388"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Art. 164. ..................................................</a:t>
            </a:r>
          </a:p>
          <a:p>
            <a:pPr marL="179388"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§ 4º O Banco Central é </a:t>
            </a:r>
            <a:r>
              <a:rPr kumimoji="0" lang="pt-BR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instituição de natureza especial </a:t>
            </a:r>
            <a:r>
              <a:rPr kumimoji="0" lang="pt-B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 </a:t>
            </a:r>
            <a:r>
              <a:rPr kumimoji="0" lang="pt-BR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autonomia técnica, operacional, administrativa, orçamentária e financeira</a:t>
            </a:r>
            <a:r>
              <a:rPr kumimoji="0" lang="pt-B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organizada sob a forma de </a:t>
            </a:r>
            <a:r>
              <a:rPr kumimoji="0" lang="pt-BR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empresa pública que exerce atividade estatal</a:t>
            </a:r>
            <a:r>
              <a:rPr kumimoji="0" lang="pt-B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dotada de </a:t>
            </a:r>
            <a:r>
              <a:rPr kumimoji="0" lang="pt-BR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poder de polícia, incluindo poderes de regulação, supervisão e resolução</a:t>
            </a:r>
            <a:r>
              <a:rPr kumimoji="0" lang="pt-B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na forma da lei.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6BDC027-DA29-F647-1A95-867F69893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5313" y="330297"/>
            <a:ext cx="11426686" cy="736503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Ampliação da autonomia do BCB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3297379-BADF-97AB-0336-E3668B9C4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4826" y="3525086"/>
            <a:ext cx="10127974" cy="1056854"/>
          </a:xfrm>
        </p:spPr>
        <p:txBody>
          <a:bodyPr>
            <a:noAutofit/>
          </a:bodyPr>
          <a:lstStyle/>
          <a:p>
            <a:pPr algn="l"/>
            <a:r>
              <a:rPr lang="pt-BR" dirty="0">
                <a:effectLst/>
                <a:ea typeface="Calibri" panose="020F0502020204030204" pitchFamily="34" charset="0"/>
              </a:rPr>
              <a:t>Este é o </a:t>
            </a:r>
            <a:r>
              <a:rPr lang="pt-BR" u="sng" dirty="0">
                <a:effectLst/>
                <a:ea typeface="Calibri" panose="020F0502020204030204" pitchFamily="34" charset="0"/>
              </a:rPr>
              <a:t>dispositivo central da PEC</a:t>
            </a:r>
            <a:r>
              <a:rPr lang="pt-BR" dirty="0">
                <a:effectLst/>
                <a:ea typeface="Calibri" panose="020F0502020204030204" pitchFamily="34" charset="0"/>
              </a:rPr>
              <a:t>, que amplia a autonomia do BCB e altera sua natureza jurídica como a forma de viabilizar as novas dimensões da autonomia (orçament</a:t>
            </a:r>
            <a:r>
              <a:rPr lang="pt-BR" dirty="0">
                <a:ea typeface="Calibri" panose="020F0502020204030204" pitchFamily="34" charset="0"/>
              </a:rPr>
              <a:t>ária, financeira e administrativa). </a:t>
            </a:r>
            <a:r>
              <a:rPr lang="pt-BR" b="1" dirty="0">
                <a:ea typeface="Calibri" panose="020F0502020204030204" pitchFamily="34" charset="0"/>
              </a:rPr>
              <a:t>Os pontos a analisar são:</a:t>
            </a:r>
            <a:endParaRPr lang="pt-BR" b="1" dirty="0">
              <a:effectLst/>
              <a:ea typeface="Calibri" panose="020F050202020403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5E13865B-21FC-7722-9AAE-B1190927C871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/>
              <a:t>1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107060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xmlns="" id="{BCD6134D-584C-7550-E02B-24BEEF039BAE}"/>
              </a:ext>
            </a:extLst>
          </p:cNvPr>
          <p:cNvSpPr/>
          <p:nvPr/>
        </p:nvSpPr>
        <p:spPr>
          <a:xfrm>
            <a:off x="5287202" y="3294094"/>
            <a:ext cx="1789459" cy="413202"/>
          </a:xfrm>
          <a:prstGeom prst="round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Obrigado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!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6BDC027-DA29-F647-1A95-867F69893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124" y="330297"/>
            <a:ext cx="11953875" cy="736503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/>
              <a:t>PEC 65/2023: roteiro da apresentação</a:t>
            </a:r>
          </a:p>
        </p:txBody>
      </p:sp>
    </p:spTree>
    <p:extLst>
      <p:ext uri="{BB962C8B-B14F-4D97-AF65-F5344CB8AC3E}">
        <p14:creationId xmlns:p14="http://schemas.microsoft.com/office/powerpoint/2010/main" val="3980578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xmlns="" id="{60BED3AC-8713-67A0-2546-71C9EFB3706B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Instituição de natureza especial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7B672915-A093-3A05-0970-D7A60A4FF2BC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1.1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F71F4FC9-3F82-00B6-87E5-838AF4611AE0}"/>
              </a:ext>
            </a:extLst>
          </p:cNvPr>
          <p:cNvSpPr/>
          <p:nvPr/>
        </p:nvSpPr>
        <p:spPr>
          <a:xfrm>
            <a:off x="228595" y="1967946"/>
            <a:ext cx="1928196" cy="46392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lnSpc>
                <a:spcPct val="90000"/>
              </a:lnSpc>
              <a:spcBef>
                <a:spcPts val="500"/>
              </a:spcBef>
            </a:pP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O art. 6º da Lei Complementar nº 179/2021 já prevê que o BCB seja uma autarquia </a:t>
            </a:r>
          </a:p>
          <a:p>
            <a:pPr marL="0" lvl="1" algn="ctr">
              <a:lnSpc>
                <a:spcPct val="90000"/>
              </a:lnSpc>
              <a:spcBef>
                <a:spcPts val="500"/>
              </a:spcBef>
            </a:pP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“</a:t>
            </a:r>
            <a:r>
              <a:rPr lang="pt-BR" sz="2200" b="1" dirty="0">
                <a:solidFill>
                  <a:schemeClr val="accent2">
                    <a:lumMod val="75000"/>
                  </a:schemeClr>
                </a:solidFill>
              </a:rPr>
              <a:t>de natureza especial</a:t>
            </a: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”.</a:t>
            </a:r>
            <a:endParaRPr lang="pt-BR" sz="2200" dirty="0">
              <a:solidFill>
                <a:schemeClr val="tx1"/>
              </a:solidFill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72D69957-2139-AD28-1D65-954F136C833E}"/>
              </a:ext>
            </a:extLst>
          </p:cNvPr>
          <p:cNvSpPr/>
          <p:nvPr/>
        </p:nvSpPr>
        <p:spPr>
          <a:xfrm>
            <a:off x="2307701" y="1967946"/>
            <a:ext cx="1528803" cy="46392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lnSpc>
                <a:spcPct val="90000"/>
              </a:lnSpc>
              <a:spcBef>
                <a:spcPts val="500"/>
              </a:spcBef>
            </a:pP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A PEC 65/2023 </a:t>
            </a:r>
            <a:r>
              <a:rPr lang="pt-BR" sz="2200" b="1" dirty="0">
                <a:solidFill>
                  <a:schemeClr val="accent2">
                    <a:lumMod val="75000"/>
                  </a:schemeClr>
                </a:solidFill>
              </a:rPr>
              <a:t>manteve essa definição </a:t>
            </a: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da natureza especial do BCB.</a:t>
            </a:r>
            <a:endParaRPr lang="pt-BR" sz="2200" dirty="0">
              <a:solidFill>
                <a:schemeClr val="tx1"/>
              </a:solidFill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F3A206BE-8F68-A52A-49E6-F06C705E207B}"/>
              </a:ext>
            </a:extLst>
          </p:cNvPr>
          <p:cNvSpPr/>
          <p:nvPr/>
        </p:nvSpPr>
        <p:spPr>
          <a:xfrm>
            <a:off x="3987414" y="1967945"/>
            <a:ext cx="3239001" cy="46392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Ambas previsões legais estão de acordo com as </a:t>
            </a:r>
            <a:r>
              <a:rPr lang="pt-BR" sz="2000" b="1" dirty="0">
                <a:solidFill>
                  <a:schemeClr val="accent2">
                    <a:lumMod val="75000"/>
                  </a:schemeClr>
                </a:solidFill>
              </a:rPr>
              <a:t>características únicas dos bancos centrais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, que agregam: </a:t>
            </a:r>
          </a:p>
          <a:p>
            <a:pPr marL="285750" marR="0" lvl="1" indent="-285750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t-BR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Atribuições de bancos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: receber depósitos, realizar empréstimos;</a:t>
            </a:r>
          </a:p>
          <a:p>
            <a:pPr marL="285750" marR="0" lvl="1" indent="-285750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t-BR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Atribuições próprias de bancos centrais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: emitir moeda, atuar como emprestador de última instância, gerenciar as reservas internacionais;</a:t>
            </a:r>
          </a:p>
          <a:p>
            <a:pPr marL="285750" marR="0" lvl="1" indent="-285750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t-BR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Atribuições estatais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: regulamentação do SFN; entre outras. 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3888612D-62F6-8214-0576-9D3DDD041FD9}"/>
              </a:ext>
            </a:extLst>
          </p:cNvPr>
          <p:cNvSpPr/>
          <p:nvPr/>
        </p:nvSpPr>
        <p:spPr>
          <a:xfrm>
            <a:off x="7377325" y="1967946"/>
            <a:ext cx="2232000" cy="46392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lnSpc>
                <a:spcPct val="90000"/>
              </a:lnSpc>
              <a:spcBef>
                <a:spcPts val="500"/>
              </a:spcBef>
              <a:defRPr/>
            </a:pP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Os formatos institucionais dos bancos centrais ao redor do mundo </a:t>
            </a:r>
            <a:r>
              <a:rPr kumimoji="0" lang="pt-BR" sz="2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refletem essa natureza </a:t>
            </a: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especial:</a:t>
            </a:r>
            <a:endParaRPr lang="pt-BR" u="sng" dirty="0">
              <a:solidFill>
                <a:prstClr val="black"/>
              </a:solidFill>
            </a:endParaRPr>
          </a:p>
          <a:p>
            <a:pPr marL="285750" lvl="1" indent="-28575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/>
            </a:pPr>
            <a:r>
              <a:rPr lang="pt-BR" u="sng" dirty="0">
                <a:solidFill>
                  <a:prstClr val="black"/>
                </a:solidFill>
              </a:rPr>
              <a:t>Portugal, </a:t>
            </a:r>
          </a:p>
          <a:p>
            <a:pPr marL="285750" lvl="1" indent="-28575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/>
            </a:pPr>
            <a:r>
              <a:rPr lang="pt-BR" u="sng" dirty="0">
                <a:solidFill>
                  <a:prstClr val="black"/>
                </a:solidFill>
              </a:rPr>
              <a:t>Espanha,</a:t>
            </a:r>
          </a:p>
          <a:p>
            <a:pPr marL="285750" lvl="1" indent="-28575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/>
            </a:pPr>
            <a:r>
              <a:rPr lang="pt-BR" u="sng" dirty="0">
                <a:solidFill>
                  <a:prstClr val="black"/>
                </a:solidFill>
              </a:rPr>
              <a:t>Chile, </a:t>
            </a:r>
          </a:p>
          <a:p>
            <a:pPr marL="285750" lvl="1" indent="-28575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/>
            </a:pPr>
            <a:r>
              <a:rPr lang="pt-BR" u="sng" dirty="0">
                <a:solidFill>
                  <a:prstClr val="black"/>
                </a:solidFill>
              </a:rPr>
              <a:t>México, </a:t>
            </a:r>
          </a:p>
          <a:p>
            <a:pPr marL="285750" lvl="1" indent="-28575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/>
            </a:pPr>
            <a:r>
              <a:rPr lang="pt-BR" u="sng" dirty="0">
                <a:solidFill>
                  <a:prstClr val="black"/>
                </a:solidFill>
              </a:rPr>
              <a:t>Canadá, </a:t>
            </a:r>
          </a:p>
          <a:p>
            <a:pPr marL="285750" lvl="1" indent="-28575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/>
            </a:pPr>
            <a:r>
              <a:rPr lang="pt-BR" u="sng" dirty="0">
                <a:solidFill>
                  <a:prstClr val="black"/>
                </a:solidFill>
              </a:rPr>
              <a:t>Estados Unidos, </a:t>
            </a:r>
          </a:p>
          <a:p>
            <a:pPr marL="285750" lvl="1" indent="-28575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/>
            </a:pPr>
            <a:r>
              <a:rPr lang="pt-BR" u="sng" dirty="0">
                <a:solidFill>
                  <a:prstClr val="black"/>
                </a:solidFill>
              </a:rPr>
              <a:t>África do Sul, etc. 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4F2A37B8-B70E-8423-EC4D-221E627DECD0}"/>
              </a:ext>
            </a:extLst>
          </p:cNvPr>
          <p:cNvSpPr/>
          <p:nvPr/>
        </p:nvSpPr>
        <p:spPr>
          <a:xfrm>
            <a:off x="9760236" y="1967946"/>
            <a:ext cx="2232000" cy="46392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Por essas razões, os bancos centrais são classificados no </a:t>
            </a:r>
            <a:r>
              <a:rPr lang="pt-BR" sz="2200" b="1" dirty="0">
                <a:solidFill>
                  <a:schemeClr val="accent2">
                    <a:lumMod val="75000"/>
                  </a:schemeClr>
                </a:solidFill>
              </a:rPr>
              <a:t>padrão estatístico internacional </a:t>
            </a: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como </a:t>
            </a:r>
            <a:r>
              <a:rPr lang="pt-BR" sz="2200" b="1" dirty="0">
                <a:solidFill>
                  <a:schemeClr val="accent2">
                    <a:lumMod val="75000"/>
                  </a:schemeClr>
                </a:solidFill>
              </a:rPr>
              <a:t>corporações financeiras públicas</a:t>
            </a: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. 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xmlns="" id="{AC83BA70-C668-76A0-2948-945094D09B60}"/>
              </a:ext>
            </a:extLst>
          </p:cNvPr>
          <p:cNvSpPr/>
          <p:nvPr/>
        </p:nvSpPr>
        <p:spPr>
          <a:xfrm>
            <a:off x="228595" y="1315281"/>
            <a:ext cx="1928196" cy="5930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lnSpc>
                <a:spcPct val="90000"/>
              </a:lnSpc>
              <a:spcBef>
                <a:spcPts val="500"/>
              </a:spcBef>
            </a:pPr>
            <a:r>
              <a:rPr kumimoji="0" lang="pt-B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Natureza especial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FD8D477A-A770-D5C9-7544-B8638965A14C}"/>
              </a:ext>
            </a:extLst>
          </p:cNvPr>
          <p:cNvSpPr/>
          <p:nvPr/>
        </p:nvSpPr>
        <p:spPr>
          <a:xfrm>
            <a:off x="2307701" y="1315281"/>
            <a:ext cx="1528803" cy="5930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lnSpc>
                <a:spcPct val="90000"/>
              </a:lnSpc>
              <a:spcBef>
                <a:spcPts val="500"/>
              </a:spcBef>
            </a:pPr>
            <a:r>
              <a:rPr kumimoji="0" lang="pt-B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Natureza mantida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6ABAA59F-3B8C-230F-EF1D-DA298D98548E}"/>
              </a:ext>
            </a:extLst>
          </p:cNvPr>
          <p:cNvSpPr/>
          <p:nvPr/>
        </p:nvSpPr>
        <p:spPr>
          <a:xfrm>
            <a:off x="3987414" y="1315281"/>
            <a:ext cx="3239001" cy="5930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Características únicas de um banco central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xmlns="" id="{F779A6F4-1B1C-E2CB-B10F-726E1D118D32}"/>
              </a:ext>
            </a:extLst>
          </p:cNvPr>
          <p:cNvSpPr/>
          <p:nvPr/>
        </p:nvSpPr>
        <p:spPr>
          <a:xfrm>
            <a:off x="7377325" y="1315281"/>
            <a:ext cx="2232000" cy="5930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Outros </a:t>
            </a:r>
            <a:r>
              <a:rPr kumimoji="0" lang="pt-BR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BCs</a:t>
            </a:r>
            <a:endParaRPr kumimoji="0" lang="pt-BR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xmlns="" id="{B687C75C-AB92-84D3-E144-762B9EEE2066}"/>
              </a:ext>
            </a:extLst>
          </p:cNvPr>
          <p:cNvSpPr/>
          <p:nvPr/>
        </p:nvSpPr>
        <p:spPr>
          <a:xfrm>
            <a:off x="9760236" y="1315281"/>
            <a:ext cx="2232000" cy="5930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2200" b="1" dirty="0">
                <a:solidFill>
                  <a:prstClr val="black"/>
                </a:solidFill>
                <a:ea typeface="Calibri" panose="020F0502020204030204" pitchFamily="34" charset="0"/>
              </a:rPr>
              <a:t>Classificação</a:t>
            </a:r>
            <a:endParaRPr kumimoji="0" lang="pt-BR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3903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45FEDD13-A725-3139-B159-37F2CEB477EF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BCs</a:t>
            </a:r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como corporações financeiras públicas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2C491E1D-2287-7F5B-BD15-9DD1A1211FB1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1.2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D1FCBC56-0C4A-A8A3-4252-B83C4B96C47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7415"/>
          <a:stretch/>
        </p:blipFill>
        <p:spPr>
          <a:xfrm>
            <a:off x="1771649" y="1299720"/>
            <a:ext cx="10420350" cy="5227983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3998BA8B-1538-B54B-CF68-78C44BA754AB}"/>
              </a:ext>
            </a:extLst>
          </p:cNvPr>
          <p:cNvSpPr/>
          <p:nvPr/>
        </p:nvSpPr>
        <p:spPr>
          <a:xfrm>
            <a:off x="0" y="1520685"/>
            <a:ext cx="1669779" cy="486023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>
              <a:lnSpc>
                <a:spcPct val="90000"/>
              </a:lnSpc>
              <a:spcBef>
                <a:spcPts val="500"/>
              </a:spcBef>
            </a:pP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Classificação de bancos centrais nas </a:t>
            </a:r>
            <a:r>
              <a:rPr lang="pt-BR" sz="2200" b="1" dirty="0">
                <a:solidFill>
                  <a:schemeClr val="accent2">
                    <a:lumMod val="75000"/>
                  </a:schemeClr>
                </a:solidFill>
              </a:rPr>
              <a:t>estatísticas fiscais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72317EB4-E592-8745-A2F1-32921527194B}"/>
              </a:ext>
            </a:extLst>
          </p:cNvPr>
          <p:cNvSpPr txBox="1">
            <a:spLocks/>
          </p:cNvSpPr>
          <p:nvPr/>
        </p:nvSpPr>
        <p:spPr>
          <a:xfrm>
            <a:off x="2" y="6527703"/>
            <a:ext cx="12191998" cy="3207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i="0" dirty="0">
                <a:effectLst/>
              </a:rPr>
              <a:t>FMI (2014). </a:t>
            </a:r>
            <a:r>
              <a:rPr lang="en-US" sz="1600" i="0" dirty="0">
                <a:solidFill>
                  <a:srgbClr val="000000"/>
                </a:solidFill>
                <a:effectLst/>
              </a:rPr>
              <a:t>Government Finance Statistics Manual (GFSM 2014). </a:t>
            </a:r>
            <a:r>
              <a:rPr lang="pt-BR" sz="1600" i="0" dirty="0">
                <a:solidFill>
                  <a:srgbClr val="2C2825"/>
                </a:solidFill>
                <a:effectLst/>
                <a:hlinkClick r:id="rId3"/>
              </a:rPr>
              <a:t>https://www.imf.org/</a:t>
            </a:r>
            <a:r>
              <a:rPr lang="pt-BR" sz="1600" i="0" dirty="0" err="1">
                <a:solidFill>
                  <a:srgbClr val="2C2825"/>
                </a:solidFill>
                <a:effectLst/>
                <a:hlinkClick r:id="rId3"/>
              </a:rPr>
              <a:t>external</a:t>
            </a:r>
            <a:r>
              <a:rPr lang="pt-BR" sz="1600" i="0" dirty="0">
                <a:solidFill>
                  <a:srgbClr val="2C2825"/>
                </a:solidFill>
                <a:effectLst/>
                <a:hlinkClick r:id="rId3"/>
              </a:rPr>
              <a:t>/pubs/</a:t>
            </a:r>
            <a:r>
              <a:rPr lang="pt-BR" sz="1600" i="0" dirty="0" err="1">
                <a:solidFill>
                  <a:srgbClr val="2C2825"/>
                </a:solidFill>
                <a:effectLst/>
                <a:hlinkClick r:id="rId3"/>
              </a:rPr>
              <a:t>ft</a:t>
            </a:r>
            <a:r>
              <a:rPr lang="pt-BR" sz="1600" i="0" dirty="0">
                <a:solidFill>
                  <a:srgbClr val="2C2825"/>
                </a:solidFill>
                <a:effectLst/>
                <a:hlinkClick r:id="rId3"/>
              </a:rPr>
              <a:t>/</a:t>
            </a:r>
            <a:r>
              <a:rPr lang="pt-BR" sz="1600" i="0" dirty="0" err="1">
                <a:solidFill>
                  <a:srgbClr val="2C2825"/>
                </a:solidFill>
                <a:effectLst/>
                <a:hlinkClick r:id="rId3"/>
              </a:rPr>
              <a:t>gfs</a:t>
            </a:r>
            <a:r>
              <a:rPr lang="pt-BR" sz="1600" i="0" dirty="0">
                <a:solidFill>
                  <a:srgbClr val="2C2825"/>
                </a:solidFill>
                <a:effectLst/>
                <a:hlinkClick r:id="rId3"/>
              </a:rPr>
              <a:t>/manual/2014/gfsfinal.pdf</a:t>
            </a:r>
            <a:r>
              <a:rPr lang="pt-BR" sz="1600" i="0" dirty="0">
                <a:solidFill>
                  <a:srgbClr val="2C2825"/>
                </a:solidFill>
                <a:effectLst/>
              </a:rPr>
              <a:t>. </a:t>
            </a:r>
            <a:endParaRPr lang="en-US" sz="1600" i="0" dirty="0">
              <a:solidFill>
                <a:srgbClr val="8A8885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89741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xmlns="" id="{81886C19-91B3-F455-A56E-78FCC7079D1E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Novas dimensões da autonomia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3043D804-0C21-4AEE-870D-F590B7C1F785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1.3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1A574F66-3B6C-3449-16D8-1DD7617B21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551"/>
          <a:stretch/>
        </p:blipFill>
        <p:spPr>
          <a:xfrm>
            <a:off x="1540151" y="1542385"/>
            <a:ext cx="10344150" cy="4965439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DE64159A-041D-B2ED-8A16-C571F826EC6D}"/>
              </a:ext>
            </a:extLst>
          </p:cNvPr>
          <p:cNvSpPr/>
          <p:nvPr/>
        </p:nvSpPr>
        <p:spPr>
          <a:xfrm>
            <a:off x="0" y="1868556"/>
            <a:ext cx="1441174" cy="44825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>
              <a:lnSpc>
                <a:spcPct val="90000"/>
              </a:lnSpc>
              <a:spcBef>
                <a:spcPts val="500"/>
              </a:spcBef>
            </a:pP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Pesquisa com 193 bancos centrais</a:t>
            </a:r>
          </a:p>
          <a:p>
            <a:pPr marL="0" lvl="1" algn="r">
              <a:lnSpc>
                <a:spcPct val="90000"/>
              </a:lnSpc>
              <a:spcBef>
                <a:spcPts val="500"/>
              </a:spcBef>
            </a:pPr>
            <a:endParaRPr lang="pt-BR" sz="2200" dirty="0">
              <a:solidFill>
                <a:prstClr val="black"/>
              </a:solidFill>
            </a:endParaRPr>
          </a:p>
          <a:p>
            <a:pPr marL="0" lvl="1" algn="r">
              <a:lnSpc>
                <a:spcPct val="90000"/>
              </a:lnSpc>
              <a:spcBef>
                <a:spcPts val="500"/>
              </a:spcBef>
            </a:pPr>
            <a:r>
              <a:rPr lang="pt-BR" sz="2200" b="1" dirty="0">
                <a:solidFill>
                  <a:schemeClr val="accent2">
                    <a:lumMod val="75000"/>
                  </a:schemeClr>
                </a:solidFill>
              </a:rPr>
              <a:t>87 </a:t>
            </a:r>
          </a:p>
          <a:p>
            <a:pPr marL="0" lvl="1" algn="r">
              <a:lnSpc>
                <a:spcPct val="90000"/>
              </a:lnSpc>
              <a:spcBef>
                <a:spcPts val="500"/>
              </a:spcBef>
            </a:pPr>
            <a:r>
              <a:rPr lang="pt-BR" sz="2200" b="1" dirty="0">
                <a:solidFill>
                  <a:schemeClr val="accent2">
                    <a:lumMod val="75000"/>
                  </a:schemeClr>
                </a:solidFill>
              </a:rPr>
              <a:t>respostas</a:t>
            </a:r>
          </a:p>
        </p:txBody>
      </p:sp>
    </p:spTree>
    <p:extLst>
      <p:ext uri="{BB962C8B-B14F-4D97-AF65-F5344CB8AC3E}">
        <p14:creationId xmlns:p14="http://schemas.microsoft.com/office/powerpoint/2010/main" val="2083837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xmlns="" id="{A7AF39B6-877A-6FE4-217C-B6686D748282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defPPr>
              <a:defRPr lang="pt-BR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40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latin typeface="+mn-lt"/>
              </a:rPr>
              <a:t>Autonomia financeira do BCB abaixo do padrão internac.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66C07D21-BE7D-F9F8-48F7-CE0F8F0E2DEB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1.4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xmlns="" id="{897B2FB4-0065-CDFC-7C8B-2909AF42266F}"/>
              </a:ext>
            </a:extLst>
          </p:cNvPr>
          <p:cNvSpPr txBox="1">
            <a:spLocks/>
          </p:cNvSpPr>
          <p:nvPr/>
        </p:nvSpPr>
        <p:spPr>
          <a:xfrm>
            <a:off x="2" y="6462061"/>
            <a:ext cx="12191998" cy="3864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i="0" dirty="0" err="1">
                <a:effectLst/>
              </a:rPr>
              <a:t>Romelli</a:t>
            </a:r>
            <a:r>
              <a:rPr lang="en-US" sz="1600" i="0" dirty="0">
                <a:effectLst/>
              </a:rPr>
              <a:t> (2024). </a:t>
            </a:r>
            <a:r>
              <a:rPr lang="en-US" sz="1600" i="0" dirty="0">
                <a:solidFill>
                  <a:srgbClr val="000000"/>
                </a:solidFill>
                <a:effectLst/>
              </a:rPr>
              <a:t>Recent trends in central bank independence. </a:t>
            </a:r>
            <a:r>
              <a:rPr lang="pt-BR" sz="1600" i="0" dirty="0">
                <a:solidFill>
                  <a:srgbClr val="2C2825"/>
                </a:solidFill>
                <a:effectLst/>
                <a:hlinkClick r:id="rId2"/>
              </a:rPr>
              <a:t>https://cepr.org/</a:t>
            </a:r>
            <a:r>
              <a:rPr lang="pt-BR" sz="1600" i="0" dirty="0" err="1">
                <a:solidFill>
                  <a:srgbClr val="2C2825"/>
                </a:solidFill>
                <a:effectLst/>
                <a:hlinkClick r:id="rId2"/>
              </a:rPr>
              <a:t>voxeu</a:t>
            </a:r>
            <a:r>
              <a:rPr lang="pt-BR" sz="1600" i="0" dirty="0">
                <a:solidFill>
                  <a:srgbClr val="2C2825"/>
                </a:solidFill>
                <a:effectLst/>
                <a:hlinkClick r:id="rId2"/>
              </a:rPr>
              <a:t>/</a:t>
            </a:r>
            <a:r>
              <a:rPr lang="pt-BR" sz="1600" i="0" dirty="0" err="1">
                <a:solidFill>
                  <a:srgbClr val="2C2825"/>
                </a:solidFill>
                <a:effectLst/>
                <a:hlinkClick r:id="rId2"/>
              </a:rPr>
              <a:t>columns</a:t>
            </a:r>
            <a:r>
              <a:rPr lang="pt-BR" sz="1600" i="0" dirty="0">
                <a:solidFill>
                  <a:srgbClr val="2C2825"/>
                </a:solidFill>
                <a:effectLst/>
                <a:hlinkClick r:id="rId2"/>
              </a:rPr>
              <a:t>/</a:t>
            </a:r>
            <a:r>
              <a:rPr lang="pt-BR" sz="1600" i="0" dirty="0" err="1">
                <a:solidFill>
                  <a:srgbClr val="2C2825"/>
                </a:solidFill>
                <a:effectLst/>
                <a:hlinkClick r:id="rId2"/>
              </a:rPr>
              <a:t>recent</a:t>
            </a:r>
            <a:r>
              <a:rPr lang="pt-BR" sz="1600" i="0" dirty="0">
                <a:solidFill>
                  <a:srgbClr val="2C2825"/>
                </a:solidFill>
                <a:effectLst/>
                <a:hlinkClick r:id="rId2"/>
              </a:rPr>
              <a:t>-</a:t>
            </a:r>
            <a:r>
              <a:rPr lang="pt-BR" sz="1600" i="0" dirty="0" err="1">
                <a:solidFill>
                  <a:srgbClr val="2C2825"/>
                </a:solidFill>
                <a:effectLst/>
                <a:hlinkClick r:id="rId2"/>
              </a:rPr>
              <a:t>trends</a:t>
            </a:r>
            <a:r>
              <a:rPr lang="pt-BR" sz="1600" i="0" dirty="0">
                <a:solidFill>
                  <a:srgbClr val="2C2825"/>
                </a:solidFill>
                <a:effectLst/>
                <a:hlinkClick r:id="rId2"/>
              </a:rPr>
              <a:t>-central-bank-Independence</a:t>
            </a:r>
            <a:r>
              <a:rPr lang="pt-BR" sz="1600" i="0" dirty="0">
                <a:solidFill>
                  <a:srgbClr val="2C2825"/>
                </a:solidFill>
                <a:effectLst/>
              </a:rPr>
              <a:t>. </a:t>
            </a:r>
            <a:endParaRPr lang="en-US" sz="1600" i="0" dirty="0">
              <a:solidFill>
                <a:srgbClr val="8A8885"/>
              </a:solidFill>
              <a:effectLst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7153F319-50D2-709A-84F8-11B310BE1C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7700" y="1384451"/>
            <a:ext cx="7448550" cy="4716100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38CAAED6-FEA1-D93A-7197-C59CF94A68C0}"/>
              </a:ext>
            </a:extLst>
          </p:cNvPr>
          <p:cNvSpPr/>
          <p:nvPr/>
        </p:nvSpPr>
        <p:spPr>
          <a:xfrm>
            <a:off x="0" y="2154098"/>
            <a:ext cx="3985591" cy="19944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Dentre </a:t>
            </a:r>
            <a:r>
              <a:rPr lang="pt-BR" sz="2200" b="1" dirty="0">
                <a:solidFill>
                  <a:schemeClr val="accent2">
                    <a:lumMod val="75000"/>
                  </a:schemeClr>
                </a:solidFill>
              </a:rPr>
              <a:t>155</a:t>
            </a: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 países,</a:t>
            </a:r>
          </a:p>
          <a:p>
            <a:pPr marL="0" lvl="1" algn="r"/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o Brasil ocupa a </a:t>
            </a:r>
          </a:p>
          <a:p>
            <a:pPr marL="0" lvl="1" algn="r"/>
            <a:r>
              <a:rPr lang="pt-BR" sz="2200" b="1" dirty="0">
                <a:solidFill>
                  <a:schemeClr val="accent2">
                    <a:lumMod val="75000"/>
                  </a:schemeClr>
                </a:solidFill>
              </a:rPr>
              <a:t>94ª</a:t>
            </a: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 posição </a:t>
            </a:r>
          </a:p>
          <a:p>
            <a:pPr marL="0" lvl="1" algn="r"/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em termos de autonomia financeira, </a:t>
            </a:r>
          </a:p>
          <a:p>
            <a:pPr marL="0" lvl="1" algn="r"/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ao lado de Bangladesh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xmlns="" id="{9E4E716C-4FD0-C626-CE63-668E5B4C55DB}"/>
              </a:ext>
            </a:extLst>
          </p:cNvPr>
          <p:cNvSpPr txBox="1">
            <a:spLocks/>
          </p:cNvSpPr>
          <p:nvPr/>
        </p:nvSpPr>
        <p:spPr>
          <a:xfrm>
            <a:off x="4457700" y="3200399"/>
            <a:ext cx="4095749" cy="36480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i="0" dirty="0">
                <a:effectLst/>
              </a:rPr>
              <a:t>.</a:t>
            </a:r>
            <a:endParaRPr lang="en-US" i="0" dirty="0">
              <a:solidFill>
                <a:srgbClr val="8A8885"/>
              </a:solidFill>
              <a:effectLst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A5E81301-2313-BD57-F40B-5D5639CB7F16}"/>
              </a:ext>
            </a:extLst>
          </p:cNvPr>
          <p:cNvSpPr/>
          <p:nvPr/>
        </p:nvSpPr>
        <p:spPr>
          <a:xfrm>
            <a:off x="0" y="4263887"/>
            <a:ext cx="3985591" cy="16411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O indicador brasileiro </a:t>
            </a:r>
          </a:p>
          <a:p>
            <a:pPr marL="0" lvl="1" algn="r"/>
            <a:r>
              <a:rPr lang="pt-BR" sz="2200" b="1" dirty="0">
                <a:solidFill>
                  <a:schemeClr val="accent2">
                    <a:lumMod val="75000"/>
                  </a:schemeClr>
                </a:solidFill>
              </a:rPr>
              <a:t>(0,694) </a:t>
            </a:r>
          </a:p>
          <a:p>
            <a:pPr marL="0" lvl="1" algn="r"/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está abaixo </a:t>
            </a:r>
          </a:p>
          <a:p>
            <a:pPr marL="0" lvl="1" algn="r"/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da mediana mundial </a:t>
            </a:r>
          </a:p>
          <a:p>
            <a:pPr marL="0" lvl="1" algn="r"/>
            <a:r>
              <a:rPr lang="pt-BR" sz="2200" b="1" dirty="0">
                <a:solidFill>
                  <a:schemeClr val="accent2">
                    <a:lumMod val="75000"/>
                  </a:schemeClr>
                </a:solidFill>
              </a:rPr>
              <a:t>(0,764)</a:t>
            </a:r>
          </a:p>
        </p:txBody>
      </p:sp>
    </p:spTree>
    <p:extLst>
      <p:ext uri="{BB962C8B-B14F-4D97-AF65-F5344CB8AC3E}">
        <p14:creationId xmlns:p14="http://schemas.microsoft.com/office/powerpoint/2010/main" val="794010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5AE3CEB6-7DC2-1150-FE2D-69092F02CD17}"/>
              </a:ext>
            </a:extLst>
          </p:cNvPr>
          <p:cNvSpPr/>
          <p:nvPr/>
        </p:nvSpPr>
        <p:spPr>
          <a:xfrm>
            <a:off x="243511" y="4084976"/>
            <a:ext cx="3871292" cy="23853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lnSpc>
                <a:spcPct val="90000"/>
              </a:lnSpc>
            </a:pPr>
            <a:r>
              <a:rPr lang="pt-BR" sz="2300" dirty="0">
                <a:solidFill>
                  <a:schemeClr val="tx1"/>
                </a:solidFill>
              </a:rPr>
              <a:t>A </a:t>
            </a:r>
            <a:r>
              <a:rPr lang="pt-BR" sz="2300" b="1" dirty="0">
                <a:solidFill>
                  <a:schemeClr val="tx1"/>
                </a:solidFill>
              </a:rPr>
              <a:t>LC 179/2021 já atribui </a:t>
            </a:r>
          </a:p>
          <a:p>
            <a:pPr marL="0" lvl="1" algn="ctr">
              <a:lnSpc>
                <a:spcPct val="90000"/>
              </a:lnSpc>
            </a:pPr>
            <a:r>
              <a:rPr lang="pt-BR" sz="2300" dirty="0">
                <a:solidFill>
                  <a:schemeClr val="tx1"/>
                </a:solidFill>
              </a:rPr>
              <a:t>ao BCB autonomia administrativa e financeira (art. 6º), mas esse dispositivo </a:t>
            </a:r>
            <a:r>
              <a:rPr lang="pt-BR" sz="2300" b="1" dirty="0">
                <a:solidFill>
                  <a:schemeClr val="tx1"/>
                </a:solidFill>
              </a:rPr>
              <a:t>não é efetivo</a:t>
            </a:r>
            <a:r>
              <a:rPr lang="pt-BR" sz="2300" dirty="0">
                <a:solidFill>
                  <a:schemeClr val="tx1"/>
                </a:solidFill>
              </a:rPr>
              <a:t>, por estar em contradição com outros dispositivos legais. 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xmlns="" id="{2A63EFE5-326C-2C88-6CDF-5F25E22BCCEA}"/>
              </a:ext>
            </a:extLst>
          </p:cNvPr>
          <p:cNvSpPr/>
          <p:nvPr/>
        </p:nvSpPr>
        <p:spPr>
          <a:xfrm>
            <a:off x="4186858" y="4084976"/>
            <a:ext cx="3871292" cy="23853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lnSpc>
                <a:spcPct val="90000"/>
              </a:lnSpc>
            </a:pPr>
            <a:r>
              <a:rPr lang="pt-BR" sz="2300" dirty="0">
                <a:solidFill>
                  <a:schemeClr val="tx1"/>
                </a:solidFill>
              </a:rPr>
              <a:t>O formato de empresa pública visa garantir a </a:t>
            </a:r>
          </a:p>
          <a:p>
            <a:pPr marL="0" lvl="1" algn="ctr">
              <a:lnSpc>
                <a:spcPct val="90000"/>
              </a:lnSpc>
            </a:pPr>
            <a:r>
              <a:rPr lang="pt-BR" sz="2300" b="1" dirty="0">
                <a:solidFill>
                  <a:schemeClr val="tx1"/>
                </a:solidFill>
              </a:rPr>
              <a:t>efetividade da previsão constitucional de autonomia </a:t>
            </a:r>
            <a:r>
              <a:rPr lang="pt-BR" sz="2300" dirty="0">
                <a:solidFill>
                  <a:schemeClr val="tx1"/>
                </a:solidFill>
              </a:rPr>
              <a:t>orçamentária, financeira e administrativa ao BCB. 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xmlns="" id="{267B02A9-93AF-50D4-F38E-EA7CC10B1220}"/>
              </a:ext>
            </a:extLst>
          </p:cNvPr>
          <p:cNvSpPr/>
          <p:nvPr/>
        </p:nvSpPr>
        <p:spPr>
          <a:xfrm>
            <a:off x="8120270" y="4084976"/>
            <a:ext cx="3871292" cy="23853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lnSpc>
                <a:spcPct val="90000"/>
              </a:lnSpc>
            </a:pPr>
            <a:r>
              <a:rPr lang="pt-BR" sz="2300" dirty="0">
                <a:solidFill>
                  <a:schemeClr val="tx1"/>
                </a:solidFill>
              </a:rPr>
              <a:t>Esse formato também é o mais</a:t>
            </a:r>
            <a:r>
              <a:rPr lang="pt-BR" sz="2300" b="1" dirty="0">
                <a:solidFill>
                  <a:schemeClr val="tx1"/>
                </a:solidFill>
              </a:rPr>
              <a:t> aderente à experiência internacional de bancos </a:t>
            </a:r>
            <a:r>
              <a:rPr lang="pt-BR" sz="2300" dirty="0">
                <a:solidFill>
                  <a:schemeClr val="tx1"/>
                </a:solidFill>
              </a:rPr>
              <a:t>centrais, dentre os tipos jurídicos previstos no arcabouço jurídico-institucional brasileiro.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DD70AFEE-0E66-F68B-F2BB-5F668BD53732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Empresa pública que exerce atividade estatal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F04CDD9A-3B7A-7108-CD7C-D03F23D0B79B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1.5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5611F0A3-50B7-9041-BDF1-7F7C61174292}"/>
              </a:ext>
            </a:extLst>
          </p:cNvPr>
          <p:cNvSpPr/>
          <p:nvPr/>
        </p:nvSpPr>
        <p:spPr>
          <a:xfrm>
            <a:off x="0" y="1381543"/>
            <a:ext cx="12192000" cy="17691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 substitutivo do Sen. Plínio Valério define autonomia orçamentária e financeira como: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F29B8353-58EC-7F69-BFF5-BAFE3C5FD44A}"/>
              </a:ext>
            </a:extLst>
          </p:cNvPr>
          <p:cNvSpPr txBox="1"/>
          <p:nvPr/>
        </p:nvSpPr>
        <p:spPr>
          <a:xfrm>
            <a:off x="655982" y="1823408"/>
            <a:ext cx="485029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/>
            <a:r>
              <a:rPr lang="pt-BR" sz="2000" u="sng" dirty="0"/>
              <a:t>Autonomia orçamentária</a:t>
            </a:r>
            <a:r>
              <a:rPr lang="pt-BR" sz="2000" dirty="0"/>
              <a:t>: </a:t>
            </a:r>
          </a:p>
          <a:p>
            <a:pPr marL="0" lvl="1"/>
            <a:r>
              <a:rPr lang="pt-BR" sz="2000" dirty="0"/>
              <a:t>a capacidade de elaborar, aprovar e executar seu próprio orçamento, de forma separada e independente do governo. 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956A20D8-FC42-0B57-8524-035A63924E68}"/>
              </a:ext>
            </a:extLst>
          </p:cNvPr>
          <p:cNvSpPr txBox="1"/>
          <p:nvPr/>
        </p:nvSpPr>
        <p:spPr>
          <a:xfrm>
            <a:off x="6162264" y="1823408"/>
            <a:ext cx="550627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l"/>
            <a:r>
              <a:rPr lang="pt-BR" sz="2000" u="sng" dirty="0"/>
              <a:t>Autonomia financeira:</a:t>
            </a:r>
          </a:p>
          <a:p>
            <a:pPr marL="0" lvl="1" algn="l"/>
            <a:r>
              <a:rPr lang="pt-BR" sz="2000" dirty="0"/>
              <a:t>a capacidade utilizar receitas próprias, geradas pelos seus ativos, para custear despesas com pessoal, custeio em geral, investimentos e outras.</a:t>
            </a:r>
          </a:p>
        </p:txBody>
      </p:sp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xmlns="" id="{FB8AD675-F7A9-DFB5-7B49-BFE523BC679C}"/>
              </a:ext>
            </a:extLst>
          </p:cNvPr>
          <p:cNvCxnSpPr>
            <a:cxnSpLocks/>
          </p:cNvCxnSpPr>
          <p:nvPr/>
        </p:nvCxnSpPr>
        <p:spPr>
          <a:xfrm>
            <a:off x="5744817" y="1823408"/>
            <a:ext cx="0" cy="1323439"/>
          </a:xfrm>
          <a:prstGeom prst="line">
            <a:avLst/>
          </a:prstGeom>
          <a:ln w="190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tângulo 20">
            <a:extLst>
              <a:ext uri="{FF2B5EF4-FFF2-40B4-BE49-F238E27FC236}">
                <a16:creationId xmlns:a16="http://schemas.microsoft.com/office/drawing/2014/main" xmlns="" id="{2CAB347A-8CC4-62F2-E5C4-FA11C4D2331B}"/>
              </a:ext>
            </a:extLst>
          </p:cNvPr>
          <p:cNvSpPr/>
          <p:nvPr/>
        </p:nvSpPr>
        <p:spPr>
          <a:xfrm>
            <a:off x="243511" y="3617851"/>
            <a:ext cx="3871292" cy="4135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300" b="1" dirty="0">
                <a:solidFill>
                  <a:schemeClr val="tx1"/>
                </a:solidFill>
              </a:rPr>
              <a:t>Autonomia já prevista</a:t>
            </a:r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xmlns="" id="{2F5D4F1F-3CCE-20D4-627A-8801376CB9A6}"/>
              </a:ext>
            </a:extLst>
          </p:cNvPr>
          <p:cNvSpPr/>
          <p:nvPr/>
        </p:nvSpPr>
        <p:spPr>
          <a:xfrm>
            <a:off x="4186858" y="3617851"/>
            <a:ext cx="3871292" cy="4135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300" b="1" dirty="0">
                <a:solidFill>
                  <a:schemeClr val="tx1"/>
                </a:solidFill>
              </a:rPr>
              <a:t>Efetividade do que já existe</a:t>
            </a: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xmlns="" id="{BAAC4AA7-09B7-8AEF-A833-922E939A4B97}"/>
              </a:ext>
            </a:extLst>
          </p:cNvPr>
          <p:cNvSpPr/>
          <p:nvPr/>
        </p:nvSpPr>
        <p:spPr>
          <a:xfrm>
            <a:off x="8120270" y="3617851"/>
            <a:ext cx="3871292" cy="4135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300" b="1" dirty="0">
                <a:solidFill>
                  <a:schemeClr val="tx1"/>
                </a:solidFill>
              </a:rPr>
              <a:t>Experiência internacional</a:t>
            </a:r>
          </a:p>
        </p:txBody>
      </p:sp>
    </p:spTree>
    <p:extLst>
      <p:ext uri="{BB962C8B-B14F-4D97-AF65-F5344CB8AC3E}">
        <p14:creationId xmlns:p14="http://schemas.microsoft.com/office/powerpoint/2010/main" val="3327193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74EBBE1A-AC0B-494B-65D6-987F4F42B935}"/>
              </a:ext>
            </a:extLst>
          </p:cNvPr>
          <p:cNvSpPr txBox="1">
            <a:spLocks/>
          </p:cNvSpPr>
          <p:nvPr/>
        </p:nvSpPr>
        <p:spPr>
          <a:xfrm>
            <a:off x="765313" y="330297"/>
            <a:ext cx="11426686" cy="736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Poder de polícia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0D989517-13A0-C144-226D-BD65BE96EB84}"/>
              </a:ext>
            </a:extLst>
          </p:cNvPr>
          <p:cNvSpPr/>
          <p:nvPr/>
        </p:nvSpPr>
        <p:spPr>
          <a:xfrm>
            <a:off x="0" y="477079"/>
            <a:ext cx="765313" cy="47707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1.6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3297379-BADF-97AB-0336-E3668B9C4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8983" y="1241328"/>
            <a:ext cx="10257182" cy="5286375"/>
          </a:xfrm>
        </p:spPr>
        <p:txBody>
          <a:bodyPr>
            <a:noAutofit/>
          </a:bodyPr>
          <a:lstStyle/>
          <a:p>
            <a:pPr algn="l"/>
            <a:r>
              <a:rPr lang="pt-BR" dirty="0"/>
              <a:t>A PEC 65/2023 visa ampliar a autonomia orçamentária, financeira e administrativa do BCB, mantendo todas as suas demais missões, atribuições e competências. </a:t>
            </a:r>
          </a:p>
          <a:p>
            <a:pPr algn="l"/>
            <a:r>
              <a:rPr lang="pt-BR" dirty="0"/>
              <a:t>Dentre essas encontra-se o poder de polícia do BCB sobre as operações e instituições do SFN, do sistema de pagamentos, do sistema de consórcios e de outras instituições, entidades e sistemas sob sua supervisão.</a:t>
            </a:r>
          </a:p>
          <a:p>
            <a:pPr algn="l"/>
            <a:r>
              <a:rPr lang="pt-BR" dirty="0"/>
              <a:t>O poder de polícia do BCB inclui poderes de                                                                     Regulação | Autorização | Fiscalização | Aplicação de sanções | Resolução. </a:t>
            </a:r>
          </a:p>
          <a:p>
            <a:pPr algn="l"/>
            <a:r>
              <a:rPr lang="pt-BR" dirty="0"/>
              <a:t>Esses poderes estão inteiramente alinhados ao padrão internacional definido nos Princípios Fundamentais para uma Supervisão Bancária Efetiva, editados pelo Comitê de Supervisão Bancária de Basiléia, do BIS. </a:t>
            </a:r>
          </a:p>
          <a:p>
            <a:pPr marL="0" lvl="1" algn="l">
              <a:spcAft>
                <a:spcPts val="600"/>
              </a:spcAft>
            </a:pPr>
            <a:r>
              <a:rPr lang="pt-BR" sz="1800" u="sng" dirty="0"/>
              <a:t>Princípio 1 – Responsabilidades, objetivos e poderes</a:t>
            </a:r>
            <a:r>
              <a:rPr lang="pt-BR" sz="1800" dirty="0"/>
              <a:t>: u</a:t>
            </a:r>
            <a:r>
              <a:rPr lang="pt-BR" sz="1700" dirty="0"/>
              <a:t>m sistema efetivo de supervisão bancária tem claras responsabilidades e objetivos para cada envolvido na supervisão de bancos e de grupos bancários. Um arcabouço legal apropriado para a supervisão bancária deve proporcionar a cada autoridade responsável os poderes legais necessários para autorizar bancos, conduzir supervisão constante, manter a conformidade com as leis e adotar ações corretivas tempestivas para tratar questões de segurança e solidez.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10CDE257-5C15-916C-5E8C-D600F2B339DB}"/>
              </a:ext>
            </a:extLst>
          </p:cNvPr>
          <p:cNvSpPr/>
          <p:nvPr/>
        </p:nvSpPr>
        <p:spPr>
          <a:xfrm>
            <a:off x="-1" y="1241328"/>
            <a:ext cx="1798983" cy="96515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sz="2200" b="1" dirty="0">
                <a:solidFill>
                  <a:schemeClr val="accent2">
                    <a:lumMod val="75000"/>
                  </a:schemeClr>
                </a:solidFill>
              </a:rPr>
              <a:t>Mantém </a:t>
            </a: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missão do BC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0B1D0C2A-FFFB-71B9-2C9B-4A68F3D43562}"/>
              </a:ext>
            </a:extLst>
          </p:cNvPr>
          <p:cNvSpPr/>
          <p:nvPr/>
        </p:nvSpPr>
        <p:spPr>
          <a:xfrm>
            <a:off x="-1" y="2417457"/>
            <a:ext cx="1798983" cy="96515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sz="2200" b="1" dirty="0">
                <a:solidFill>
                  <a:schemeClr val="accent2">
                    <a:lumMod val="75000"/>
                  </a:schemeClr>
                </a:solidFill>
              </a:rPr>
              <a:t>Mantém </a:t>
            </a: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poder de polícia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C286A80F-D100-4EC8-D803-0154DCC90586}"/>
              </a:ext>
            </a:extLst>
          </p:cNvPr>
          <p:cNvSpPr/>
          <p:nvPr/>
        </p:nvSpPr>
        <p:spPr>
          <a:xfrm>
            <a:off x="0" y="3507421"/>
            <a:ext cx="1798983" cy="6272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sz="2200" b="1" dirty="0">
                <a:solidFill>
                  <a:schemeClr val="accent2">
                    <a:lumMod val="75000"/>
                  </a:schemeClr>
                </a:solidFill>
              </a:rPr>
              <a:t>Mantém </a:t>
            </a: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poderes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EF8A1622-ED6D-774A-2789-DAF1B423CDD9}"/>
              </a:ext>
            </a:extLst>
          </p:cNvPr>
          <p:cNvSpPr/>
          <p:nvPr/>
        </p:nvSpPr>
        <p:spPr>
          <a:xfrm>
            <a:off x="0" y="4309206"/>
            <a:ext cx="1798983" cy="95853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/>
            <a:r>
              <a:rPr lang="pt-BR" sz="2200" b="1" dirty="0">
                <a:solidFill>
                  <a:schemeClr val="accent2">
                    <a:lumMod val="75000"/>
                  </a:schemeClr>
                </a:solidFill>
              </a:rPr>
              <a:t>Mantém </a:t>
            </a:r>
            <a:r>
              <a:rPr kumimoji="0" lang="pt-B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alinhamento ao BIS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xmlns="" id="{03BFF566-C54E-2AA0-BC76-79B610F1B1B6}"/>
              </a:ext>
            </a:extLst>
          </p:cNvPr>
          <p:cNvSpPr txBox="1">
            <a:spLocks/>
          </p:cNvSpPr>
          <p:nvPr/>
        </p:nvSpPr>
        <p:spPr>
          <a:xfrm>
            <a:off x="2" y="6575299"/>
            <a:ext cx="12191998" cy="273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i="0" dirty="0">
                <a:effectLst/>
              </a:rPr>
              <a:t>BIS (2012). </a:t>
            </a:r>
            <a:r>
              <a:rPr lang="en-US" sz="1200" i="0" dirty="0">
                <a:solidFill>
                  <a:srgbClr val="000000"/>
                </a:solidFill>
                <a:effectLst/>
              </a:rPr>
              <a:t>Core Principles for Effective </a:t>
            </a:r>
            <a:r>
              <a:rPr lang="pt-BR" sz="1200" i="0" dirty="0">
                <a:solidFill>
                  <a:srgbClr val="000000"/>
                </a:solidFill>
                <a:effectLst/>
              </a:rPr>
              <a:t>Banking </a:t>
            </a:r>
            <a:r>
              <a:rPr lang="pt-BR" sz="1200" i="0" dirty="0" err="1">
                <a:solidFill>
                  <a:srgbClr val="000000"/>
                </a:solidFill>
                <a:effectLst/>
              </a:rPr>
              <a:t>Supervision</a:t>
            </a:r>
            <a:r>
              <a:rPr lang="en-US" sz="1200" i="0" dirty="0">
                <a:solidFill>
                  <a:srgbClr val="000000"/>
                </a:solidFill>
                <a:effectLst/>
              </a:rPr>
              <a:t>. </a:t>
            </a:r>
            <a:r>
              <a:rPr lang="pt-BR" sz="1200" i="0" dirty="0">
                <a:solidFill>
                  <a:srgbClr val="2C2825"/>
                </a:solidFill>
                <a:effectLst/>
                <a:hlinkClick r:id="rId2"/>
              </a:rPr>
              <a:t>https://www.bis.org/</a:t>
            </a:r>
            <a:r>
              <a:rPr lang="pt-BR" sz="1200" i="0" dirty="0" err="1">
                <a:solidFill>
                  <a:srgbClr val="2C2825"/>
                </a:solidFill>
                <a:effectLst/>
                <a:hlinkClick r:id="rId2"/>
              </a:rPr>
              <a:t>publ</a:t>
            </a:r>
            <a:r>
              <a:rPr lang="pt-BR" sz="1200" i="0" dirty="0">
                <a:solidFill>
                  <a:srgbClr val="2C2825"/>
                </a:solidFill>
                <a:effectLst/>
                <a:hlinkClick r:id="rId2"/>
              </a:rPr>
              <a:t>/bcbs230.pdf</a:t>
            </a:r>
            <a:r>
              <a:rPr lang="pt-BR" sz="1200" i="0" dirty="0">
                <a:solidFill>
                  <a:srgbClr val="2C2825"/>
                </a:solidFill>
                <a:effectLst/>
              </a:rPr>
              <a:t>. </a:t>
            </a:r>
            <a:endParaRPr lang="en-US" sz="1200" i="0" dirty="0">
              <a:solidFill>
                <a:srgbClr val="8A8885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876118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3221</Words>
  <Application>Microsoft Office PowerPoint</Application>
  <PresentationFormat>Widescreen</PresentationFormat>
  <Paragraphs>350</Paragraphs>
  <Slides>30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Wingdings</vt:lpstr>
      <vt:lpstr>Tema do Office</vt:lpstr>
      <vt:lpstr>PEC 65/2023: roteiro da apresentação</vt:lpstr>
      <vt:lpstr>PEC 65/2023: roteiro da apresentação</vt:lpstr>
      <vt:lpstr>Ampliação da autonomia do BCB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PEC 65/2023: roteiro da apresentação</vt:lpstr>
      <vt:lpstr>Apresentação do PowerPoint</vt:lpstr>
      <vt:lpstr>Apresentação do PowerPoint</vt:lpstr>
      <vt:lpstr>PEC 65/2023: roteiro da apresentação</vt:lpstr>
      <vt:lpstr>Apresentação do PowerPoint</vt:lpstr>
      <vt:lpstr>PEC 65/2023: roteiro da apresentação</vt:lpstr>
      <vt:lpstr>Apresentação do PowerPoint</vt:lpstr>
      <vt:lpstr>PEC 65/2023: roteiro da apresentação</vt:lpstr>
      <vt:lpstr>Apresentação do PowerPoint</vt:lpstr>
      <vt:lpstr>PEC 65/2023: roteiro da apresentação</vt:lpstr>
      <vt:lpstr>Apresentação do PowerPoint</vt:lpstr>
      <vt:lpstr>Apresentação do PowerPoint</vt:lpstr>
      <vt:lpstr>Apresentação do PowerPoint</vt:lpstr>
      <vt:lpstr>PEC 65/2023: roteiro da apresentação</vt:lpstr>
      <vt:lpstr>Apresentação do PowerPoint</vt:lpstr>
      <vt:lpstr>PEC 65/2023: roteiro da apresentação</vt:lpstr>
      <vt:lpstr>Apresentação do PowerPoint</vt:lpstr>
      <vt:lpstr>Apresentação do PowerPoint</vt:lpstr>
      <vt:lpstr>Apresentação do PowerPoint</vt:lpstr>
      <vt:lpstr>Apresentação do PowerPoint</vt:lpstr>
      <vt:lpstr>PEC 65/2023: roteiro da apresentação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Autonomia orçamentária e financeira do BCB</dc:title>
  <dc:creator>Fernando Alberto G Sampaio C Rocha</dc:creator>
  <cp:lastModifiedBy>Roberta Romanini Bitar</cp:lastModifiedBy>
  <cp:revision>47</cp:revision>
  <dcterms:created xsi:type="dcterms:W3CDTF">2024-03-25T19:18:01Z</dcterms:created>
  <dcterms:modified xsi:type="dcterms:W3CDTF">2024-06-18T12:25:36Z</dcterms:modified>
</cp:coreProperties>
</file>