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58" r:id="rId2"/>
    <p:sldId id="492" r:id="rId3"/>
    <p:sldId id="490" r:id="rId4"/>
    <p:sldId id="478" r:id="rId5"/>
    <p:sldId id="484" r:id="rId6"/>
    <p:sldId id="469" r:id="rId7"/>
    <p:sldId id="470" r:id="rId8"/>
    <p:sldId id="471" r:id="rId9"/>
    <p:sldId id="462" r:id="rId10"/>
    <p:sldId id="476" r:id="rId11"/>
    <p:sldId id="477" r:id="rId12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193264"/>
    <a:srgbClr val="17375E"/>
    <a:srgbClr val="FFFFCC"/>
    <a:srgbClr val="0066FF"/>
    <a:srgbClr val="006600"/>
    <a:srgbClr val="B08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6" autoAdjust="0"/>
    <p:restoredTop sz="82270" autoAdjust="0"/>
  </p:normalViewPr>
  <p:slideViewPr>
    <p:cSldViewPr>
      <p:cViewPr>
        <p:scale>
          <a:sx n="80" d="100"/>
          <a:sy n="80" d="100"/>
        </p:scale>
        <p:origin x="-12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964" y="-102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27E9-CE3D-45D8-A0D0-233E7EE8B649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BCE18-89B9-46A4-9505-01126E191F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011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75" tIns="46088" rIns="92175" bIns="460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75" tIns="46088" rIns="92175" bIns="460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F39BA9-9CB9-4EBF-9D22-7E98E8301DEE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5" tIns="46088" rIns="92175" bIns="46088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2175" tIns="46088" rIns="92175" bIns="46088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175" tIns="46088" rIns="92175" bIns="460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2175" tIns="46088" rIns="92175" bIns="460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550EA1-E493-41A9-801F-0B82653079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31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072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53E513-C5C6-48E5-A33F-13CA8191908E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915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9F6A7F-825D-4188-BCCB-F91C0B79BD3B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buFontTx/>
              <a:buNone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B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pt-B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796C2A-4AD6-4682-9C35-86F50578666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D006C-2196-4B49-AD0D-CF985020AC49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57EC2-882E-443D-A5C4-7A5DC65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C6F-C6C8-4F19-A773-743FAF33953E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CAFEF-19D5-44EE-AA39-E3D9DE42E1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6519B-6BAE-41E4-ABA5-47452D3C6374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FD004-B95F-45AC-AEAB-4D19CC5B05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ap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4EDF76FD-19D9-4D0B-AFC2-5AF9D400FCA0}" type="slidenum">
              <a:rPr lang="pt-BR" sz="1200" b="1"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pt-BR" sz="1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130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6476C-4E2F-4D7A-BD90-176EA29F3657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2C85B-903F-4CC3-8AF7-9D889770EE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D50A2-C7F8-46BD-939A-B49499101CE1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65A1-787D-423C-B5CE-B9693D5EEA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05585-BD5B-4AAC-8CFB-4972D39F1DB3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C684B-F04E-412F-9C9C-E9C2C08129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3578-2EE9-44A8-876F-FC7AE14321DE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B914F-EF1B-414E-BEEF-C4381BDCAF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7FFE7-2C82-47C4-BCD7-2D8CE4827DF7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5299-17B4-4E91-B155-B3D5649CB1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D429-DD90-42E5-97AB-61A288C43B69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ED39C-C4F0-4FF6-82DA-AA3597FDC6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E5E35-855A-4531-B607-0B93C81F3D94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A19E9-C442-40CC-8BEE-1A98F55200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E1169-7E8F-4997-9255-4A720B2A3F9D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B959F-425C-476F-A98C-F6E7D9858A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8397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34ED90-EC32-4ED0-9069-6BC729C9EFDE}" type="datetimeFigureOut">
              <a:rPr lang="pt-BR"/>
              <a:pPr>
                <a:defRPr/>
              </a:pPr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AF0428-617E-4441-B372-2E475B960E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66" r:id="rId12"/>
    <p:sldLayoutId id="2147483667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203575" y="1558925"/>
            <a:ext cx="5616575" cy="18466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2600" b="1" dirty="0" smtClean="0">
                <a:solidFill>
                  <a:srgbClr val="17375E"/>
                </a:solidFill>
                <a:cs typeface="Arial" charset="0"/>
              </a:rPr>
              <a:t>Política de Responsabilidade Socioambiental no SFN</a:t>
            </a:r>
          </a:p>
          <a:p>
            <a:pPr algn="ctr"/>
            <a:endParaRPr lang="pt-BR" sz="2600" b="1" dirty="0">
              <a:solidFill>
                <a:srgbClr val="17375E"/>
              </a:solidFill>
              <a:cs typeface="Arial" charset="0"/>
            </a:endParaRPr>
          </a:p>
          <a:p>
            <a:pPr algn="ctr"/>
            <a:r>
              <a:rPr lang="pt-BR" sz="2000" b="1" dirty="0" smtClean="0">
                <a:solidFill>
                  <a:srgbClr val="17375E"/>
                </a:solidFill>
                <a:cs typeface="Arial" charset="0"/>
              </a:rPr>
              <a:t>Resolução n</a:t>
            </a:r>
            <a:r>
              <a:rPr lang="pt-BR" sz="2000" b="1" baseline="30000" dirty="0" smtClean="0">
                <a:solidFill>
                  <a:srgbClr val="17375E"/>
                </a:solidFill>
                <a:cs typeface="Arial" charset="0"/>
              </a:rPr>
              <a:t>o</a:t>
            </a:r>
            <a:r>
              <a:rPr lang="pt-BR" sz="2000" b="1" dirty="0" smtClean="0">
                <a:solidFill>
                  <a:srgbClr val="17375E"/>
                </a:solidFill>
                <a:cs typeface="Arial" charset="0"/>
              </a:rPr>
              <a:t> 4.327, de 25 de abril de 2014</a:t>
            </a:r>
          </a:p>
          <a:p>
            <a:endParaRPr lang="pt-BR" sz="1600" b="1" dirty="0" smtClean="0">
              <a:solidFill>
                <a:srgbClr val="17375E"/>
              </a:solidFill>
              <a:cs typeface="Arial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07705" y="4006850"/>
            <a:ext cx="698477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Departamento de Regulação do Sistema Financeiro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Denor</a:t>
            </a:r>
            <a:endParaRPr lang="pt-BR" sz="20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Banco Central do Brasil</a:t>
            </a:r>
            <a:endParaRPr lang="pt-BR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39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Implementação da política e do plano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ação:</a:t>
            </a:r>
          </a:p>
          <a:p>
            <a:pPr lvl="1" algn="just" eaLnBrk="0" hangingPunct="0">
              <a:lnSpc>
                <a:spcPct val="150000"/>
              </a:lnSpc>
              <a:spcAft>
                <a:spcPts val="600"/>
              </a:spcAft>
            </a:pP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/>
              <a:t>	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 - até 28 de fevereiro de 2015, por parte das instituições obrigadas a implementar o Processo Interno de Avaliação da Adequação de Capital (</a:t>
            </a:r>
            <a:r>
              <a:rPr lang="pt-BR" sz="2000" dirty="0" err="1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Icaap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), conforme regulamentação em vigor; e 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II - até 31 de julho de 2015, pelas demais instituições. </a:t>
            </a: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107504" y="44450"/>
            <a:ext cx="8928992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</a:t>
            </a: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4.327</a:t>
            </a:r>
            <a:endParaRPr lang="pt-BR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8049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39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lvl="1" algn="just" eaLnBrk="0" hangingPunct="0">
              <a:lnSpc>
                <a:spcPct val="150000"/>
              </a:lnSpc>
              <a:spcAft>
                <a:spcPts val="600"/>
              </a:spcAft>
            </a:pPr>
            <a:endParaRPr lang="pt-BR" sz="4400" b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1" algn="ctr" eaLnBrk="0" hangingPunct="0">
              <a:lnSpc>
                <a:spcPct val="150000"/>
              </a:lnSpc>
              <a:spcAft>
                <a:spcPts val="600"/>
              </a:spcAft>
            </a:pPr>
            <a:r>
              <a:rPr lang="pt-BR" sz="44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Obrigado!</a:t>
            </a:r>
          </a:p>
          <a:p>
            <a:pPr lvl="1" algn="ctr" eaLnBrk="0" hangingPunct="0">
              <a:lnSpc>
                <a:spcPct val="150000"/>
              </a:lnSpc>
              <a:spcAft>
                <a:spcPts val="600"/>
              </a:spcAft>
            </a:pPr>
            <a:r>
              <a:rPr lang="pt-BR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pt-BR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ntonio.marcos@bcb.gov.br</a:t>
            </a:r>
            <a:endParaRPr lang="pt-PT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107504" y="44450"/>
            <a:ext cx="8928992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229208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836712"/>
            <a:ext cx="756084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AMBIENTE INTERNACIONAL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i="1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Sustainable</a:t>
            </a:r>
            <a:r>
              <a:rPr lang="pt-BR" i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Banking Network 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– Iniciativa do Banco Mundial / IFC para incentivar os reguladores bancários a incluírem questões relacionadas a mitigação de riscos socioambientais;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Princípios para Investimentos Responsáveis – Documento da ONU que incorpora a sustentabilidade nos processos de decisão das instituições signatárias;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China e EUA – Comissão de Regulação Bancária (China) e FDIC (EUA) já estabeleceram alguns </a:t>
            </a:r>
            <a:r>
              <a:rPr lang="pt-BR" i="1" u="sng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guidelines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relativos a questões ambientais;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Princípios do Equador – Voltados para projetos de Project </a:t>
            </a:r>
            <a:r>
              <a:rPr lang="pt-BR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Finance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de valor igual ou superior a US$ 10 milhões. Incorpora princípios de ordem ambiental e social.</a:t>
            </a: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Contexto da Regulação</a:t>
            </a:r>
          </a:p>
        </p:txBody>
      </p:sp>
    </p:spTree>
    <p:extLst>
      <p:ext uri="{BB962C8B-B14F-4D97-AF65-F5344CB8AC3E}">
        <p14:creationId xmlns:p14="http://schemas.microsoft.com/office/powerpoint/2010/main" val="646915000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323850" y="44450"/>
            <a:ext cx="8640763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Contexto da Regulação</a:t>
            </a:r>
            <a:endParaRPr lang="pt-BR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2"/>
          <p:cNvSpPr>
            <a:spLocks noChangeShapeType="1"/>
          </p:cNvSpPr>
          <p:nvPr/>
        </p:nvSpPr>
        <p:spPr bwMode="auto">
          <a:xfrm>
            <a:off x="0" y="3789040"/>
            <a:ext cx="9144000" cy="0"/>
          </a:xfrm>
          <a:prstGeom prst="line">
            <a:avLst/>
          </a:prstGeom>
          <a:noFill/>
          <a:ln w="114300">
            <a:solidFill>
              <a:srgbClr val="99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1475656" y="5301208"/>
            <a:ext cx="46166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2009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87824" y="1340768"/>
            <a:ext cx="461665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2010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323528" y="1556792"/>
            <a:ext cx="46166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2008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211960" y="5301208"/>
            <a:ext cx="461665" cy="6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2011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755576" y="1556792"/>
            <a:ext cx="194421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Resolução 3.545</a:t>
            </a:r>
          </a:p>
          <a:p>
            <a:pPr>
              <a:spcBef>
                <a:spcPct val="50000"/>
              </a:spcBef>
            </a:pPr>
            <a:r>
              <a:rPr lang="pt-BR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Crédito Rural Bioma Amazônia</a:t>
            </a:r>
          </a:p>
          <a:p>
            <a:pPr>
              <a:spcBef>
                <a:spcPct val="50000"/>
              </a:spcBef>
            </a:pPr>
            <a:endParaRPr lang="pt-BR" dirty="0" err="1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6228184" y="1412776"/>
            <a:ext cx="4616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2012</a:t>
            </a: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1907704" y="5373216"/>
            <a:ext cx="22322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Resolução 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3.813       Cana de açúcar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3419872" y="1556792"/>
            <a:ext cx="266429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Resolução 3.876 - Trabalho escravo</a:t>
            </a:r>
          </a:p>
          <a:p>
            <a:pPr>
              <a:spcBef>
                <a:spcPct val="50000"/>
              </a:spcBef>
            </a:pPr>
            <a:r>
              <a:rPr lang="pt-BR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Resolução 3.896 – Programa ABC/BNDES: redução da emissão de gases de efeito estufa na agricultura</a:t>
            </a:r>
            <a:endParaRPr lang="pt-BR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pt-BR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</a:pPr>
            <a:endParaRPr lang="pt-BR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4644008" y="4437111"/>
            <a:ext cx="396044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- Circular 3.547 - ICAAP</a:t>
            </a:r>
          </a:p>
          <a:p>
            <a:pPr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- Resolução 4.008 - financiamentos de projetos lastreados em recursos do Fundo Nacional sobre Mudança do Clima (FNMC).</a:t>
            </a:r>
          </a:p>
          <a:p>
            <a:pPr>
              <a:spcBef>
                <a:spcPct val="50000"/>
              </a:spcBef>
            </a:pPr>
            <a:endParaRPr lang="pt-BR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" name="Text Box 10"/>
          <p:cNvSpPr txBox="1">
            <a:spLocks noChangeArrowheads="1"/>
          </p:cNvSpPr>
          <p:nvPr/>
        </p:nvSpPr>
        <p:spPr bwMode="auto">
          <a:xfrm>
            <a:off x="6695728" y="1556792"/>
            <a:ext cx="244827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Audiência Pública 41/2012</a:t>
            </a:r>
          </a:p>
          <a:p>
            <a:pPr marL="342900" indent="-342900">
              <a:spcBef>
                <a:spcPct val="50000"/>
              </a:spcBef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Política  e Relatório de RSA</a:t>
            </a:r>
          </a:p>
          <a:p>
            <a:pPr>
              <a:spcBef>
                <a:spcPct val="50000"/>
              </a:spcBef>
            </a:pPr>
            <a:endParaRPr lang="pt-BR" b="1" dirty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41" name="Conector reto 40"/>
          <p:cNvCxnSpPr/>
          <p:nvPr/>
        </p:nvCxnSpPr>
        <p:spPr>
          <a:xfrm flipV="1">
            <a:off x="4644008" y="3861048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 flipV="1">
            <a:off x="3419872" y="1628800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flipV="1">
            <a:off x="1907704" y="3861048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 flipV="1">
            <a:off x="755576" y="1628800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 flipV="1">
            <a:off x="6660232" y="1628800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288144" y="908720"/>
            <a:ext cx="49319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Regulação Recente da RSA no SFN</a:t>
            </a:r>
            <a:endParaRPr lang="pt-BR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21829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554607" y="980728"/>
            <a:ext cx="756084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Por que regular?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Acordos voluntários: alcance limitado a determinados segmentos e restrito a algumas atividades;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Redução de falhas de mercado: assimetria informacional;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pt-BR" i="1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Level</a:t>
            </a:r>
            <a:r>
              <a:rPr lang="pt-BR" i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playing</a:t>
            </a:r>
            <a:r>
              <a:rPr lang="pt-BR" i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field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”: aspectos concorrenciais;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Integração de políticas públicas: MTE, MMA, MF, MDS etc</a:t>
            </a:r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Como </a:t>
            </a:r>
            <a:r>
              <a:rPr lang="pt-BR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 norma alcança os diversos segmentos do SFN?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Não </a:t>
            </a:r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se trata de abordagem </a:t>
            </a:r>
            <a:r>
              <a:rPr lang="pt-BR" i="1" dirty="0" err="1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one</a:t>
            </a:r>
            <a:r>
              <a:rPr lang="pt-BR" i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fits</a:t>
            </a:r>
            <a:r>
              <a:rPr lang="pt-BR" i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all</a:t>
            </a:r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Fundamentada em 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princípios e diretrizes:</a:t>
            </a: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PT" sz="16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relevância</a:t>
            </a:r>
            <a:r>
              <a:rPr lang="pt-PT" sz="16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pt-PT" sz="16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16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grau de exposição ao risco socioambiental</a:t>
            </a:r>
            <a:endParaRPr lang="pt-PT" sz="1600" b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PT" sz="16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proporcionalidade</a:t>
            </a:r>
            <a:r>
              <a:rPr lang="pt-PT" sz="16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: compatibilidade com a natureza da instituição e a complexidade de suas atividades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 algn="ctr"/>
            <a:r>
              <a:rPr lang="pt-BR" sz="2000" i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 algn="ctr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 algn="ctr"/>
            <a:endParaRPr lang="pt-BR" sz="2000" i="1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 algn="ctr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0" lvl="1" algn="ctr"/>
            <a:endParaRPr lang="pt-BR" sz="2000" i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/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Contexto da Regulação</a:t>
            </a:r>
          </a:p>
        </p:txBody>
      </p:sp>
    </p:spTree>
    <p:extLst>
      <p:ext uri="{BB962C8B-B14F-4D97-AF65-F5344CB8AC3E}">
        <p14:creationId xmlns:p14="http://schemas.microsoft.com/office/powerpoint/2010/main" val="19504073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611560" y="1844824"/>
            <a:ext cx="7992888" cy="432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pt-PT" sz="5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pt-PT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Integrar a política estratégica da instituição com os três pilares da sustentabilidade (econômico, social e ambiental)</a:t>
            </a: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pt-PT" sz="5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pt-PT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Prever o relacionamento com </a:t>
            </a:r>
            <a:r>
              <a:rPr lang="pt-PT" sz="2000" i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stakehorders</a:t>
            </a: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pt-PT" sz="5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pt-PT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Ser transversal à organização (integração com as demais políticas: crédito, gestão de RH, gestão de risco, etc)</a:t>
            </a: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pt-PT" sz="5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 eaLnBrk="0" hangingPunct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Ser aprovada pela mais alta instância da organização.</a:t>
            </a: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914400" lvl="1" indent="-457200" algn="just" eaLnBrk="0" hangingPunct="0">
              <a:spcAft>
                <a:spcPts val="600"/>
              </a:spcAft>
              <a:buFont typeface="Arial" pitchFamily="34" charset="0"/>
              <a:buChar char="•"/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58775" indent="-358775" algn="just" eaLnBrk="0" hangingPunct="0">
              <a:lnSpc>
                <a:spcPct val="200000"/>
              </a:lnSpc>
              <a:spcAft>
                <a:spcPts val="3000"/>
              </a:spcAft>
            </a:pPr>
            <a:endParaRPr lang="pt-BR" sz="2800" b="1" dirty="0">
              <a:solidFill>
                <a:srgbClr val="17375E"/>
              </a:solidFill>
              <a:cs typeface="Arial" charset="0"/>
              <a:sym typeface="Wingdings" pitchFamily="2" charset="2"/>
            </a:endParaRPr>
          </a:p>
          <a:p>
            <a:pPr marL="358775" indent="-358775" algn="just" eaLnBrk="0" hangingPunct="0">
              <a:lnSpc>
                <a:spcPct val="200000"/>
              </a:lnSpc>
              <a:spcAft>
                <a:spcPts val="3000"/>
              </a:spcAft>
              <a:buFont typeface="Arial" charset="0"/>
              <a:buChar char="•"/>
            </a:pPr>
            <a:endParaRPr lang="pt-BR" sz="2800" b="1" dirty="0">
              <a:solidFill>
                <a:srgbClr val="17375E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39552" y="1197913"/>
            <a:ext cx="66784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914014" eaLnBrk="0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Aspectos Necessários da política de RSA</a:t>
            </a:r>
            <a:endParaRPr lang="pt-BR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0"/>
            <a:ext cx="8963844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/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4.327 </a:t>
            </a:r>
          </a:p>
        </p:txBody>
      </p:sp>
    </p:spTree>
    <p:extLst>
      <p:ext uri="{BB962C8B-B14F-4D97-AF65-F5344CB8AC3E}">
        <p14:creationId xmlns:p14="http://schemas.microsoft.com/office/powerpoint/2010/main" val="4385752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39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Risco socioambiental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: possibilidade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 ocorrência de perdas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decorrentes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 questões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socioambientais.</a:t>
            </a:r>
            <a:endParaRPr lang="pt-BR" sz="2000" dirty="0" smtClean="0"/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Gerenciamento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do Risco </a:t>
            </a: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Socioambiental: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as</a:t>
            </a: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instituições devem demonstrar como consideram os riscos socioambientais no processo de gerenciamento das diversas modalidades de risco a que estão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expostas:</a:t>
            </a: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Risco de mercado;</a:t>
            </a: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isco de crédito;</a:t>
            </a: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Risco operacional; e</a:t>
            </a: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Risco de reputação.</a:t>
            </a: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/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4.327</a:t>
            </a:r>
          </a:p>
        </p:txBody>
      </p:sp>
    </p:spTree>
    <p:extLst>
      <p:ext uri="{BB962C8B-B14F-4D97-AF65-F5344CB8AC3E}">
        <p14:creationId xmlns:p14="http://schemas.microsoft.com/office/powerpoint/2010/main" val="358241546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 O que podemos esperar de um sistema de gerenciamento de risco socioambiental?</a:t>
            </a:r>
          </a:p>
          <a:p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– rotinas que possibilitem identificar, classificar, avaliar, mitigar e controlar o risco socioambiental presente nas atividades e nas operações  da instituição;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II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– avaliação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prévia dos potenciais impactos socioambientais negativos de novas modalidades de produtos e serviços, inclusive em relação ao risco de reputação; e 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III – procedimentos para adequação do gerenciamento do risco socioambiental às mudanças legais, regulamentares e de mercado.</a:t>
            </a: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/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4.327</a:t>
            </a:r>
          </a:p>
        </p:txBody>
      </p:sp>
    </p:spTree>
    <p:extLst>
      <p:ext uri="{BB962C8B-B14F-4D97-AF65-F5344CB8AC3E}">
        <p14:creationId xmlns:p14="http://schemas.microsoft.com/office/powerpoint/2010/main" val="3613680907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 risco das operações da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instituição </a:t>
            </a: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deve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ser </a:t>
            </a: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avaliado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com base em critérios consistentes e passíveis de verificação, tais como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 - setor econômico e localização da atividade à qual a operação está atrelada;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II - análise documental da operação e do cliente em relação a eventuais restrições e ao cumprimento de requisitos legais e regulamentares concernentes aos aspectos socioambientais;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III - utilização de instrumentos que proporcionem efetiva mitigação do risco socioambiental;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	IV - qualidade da gestão socioambiental do cliente financiado ou da empresa </a:t>
            </a:r>
            <a:r>
              <a:rPr lang="pt-BR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participada.</a:t>
            </a:r>
            <a:endParaRPr lang="pt-BR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sz="2000" dirty="0"/>
              <a:t>	</a:t>
            </a: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323850" y="44450"/>
            <a:ext cx="8496300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4.327</a:t>
            </a:r>
          </a:p>
        </p:txBody>
      </p:sp>
    </p:spTree>
    <p:extLst>
      <p:ext uri="{BB962C8B-B14F-4D97-AF65-F5344CB8AC3E}">
        <p14:creationId xmlns:p14="http://schemas.microsoft.com/office/powerpoint/2010/main" val="718049782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395536" y="1052736"/>
            <a:ext cx="7560840" cy="439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Plano </a:t>
            </a:r>
            <a:r>
              <a:rPr lang="pt-BR" sz="2000" b="1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 ação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visando à implementação da </a:t>
            </a: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PRSA:</a:t>
            </a:r>
            <a:endParaRPr lang="pt-BR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1273175" lvl="2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Definição das 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ações requeridas para a adequação da estrutura organizacional e operacional da instituição, se necessário, bem como </a:t>
            </a:r>
            <a:r>
              <a:rPr lang="pt-BR" sz="2000" u="sng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as rotinas e os procedimentos a serem executados em conformidade com as diretrizes da política, segundo cronograma especificado pela instituição</a:t>
            </a:r>
            <a:r>
              <a:rPr lang="pt-BR" sz="20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815975" lvl="1" indent="-358775" algn="just" eaLnBrk="0" hangingPunct="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lvl="2" algn="just" eaLnBrk="0" hangingPunct="0">
              <a:lnSpc>
                <a:spcPct val="150000"/>
              </a:lnSpc>
              <a:spcAft>
                <a:spcPts val="600"/>
              </a:spcAft>
            </a:pPr>
            <a:endParaRPr lang="pt-PT" sz="2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107504" y="44450"/>
            <a:ext cx="8928992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r" defTabSz="914014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Resolução nº 4.327</a:t>
            </a:r>
          </a:p>
        </p:txBody>
      </p:sp>
    </p:spTree>
    <p:extLst>
      <p:ext uri="{BB962C8B-B14F-4D97-AF65-F5344CB8AC3E}">
        <p14:creationId xmlns:p14="http://schemas.microsoft.com/office/powerpoint/2010/main" val="89897481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18627</TotalTime>
  <Words>564</Words>
  <Application>Microsoft Office PowerPoint</Application>
  <PresentationFormat>Apresentação na tela (4:3)</PresentationFormat>
  <Paragraphs>139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Banco Central do Brasil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Alfredo de Oliveira Lingoist Junior</dc:creator>
  <cp:lastModifiedBy>Antonio Marcos Fonte Guimaraes</cp:lastModifiedBy>
  <cp:revision>1516</cp:revision>
  <cp:lastPrinted>2014-08-28T17:28:42Z</cp:lastPrinted>
  <dcterms:created xsi:type="dcterms:W3CDTF">2011-02-18T20:38:00Z</dcterms:created>
  <dcterms:modified xsi:type="dcterms:W3CDTF">2014-08-28T19:17:29Z</dcterms:modified>
</cp:coreProperties>
</file>