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ov" ContentType="vide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72" r:id="rId2"/>
    <p:sldId id="283" r:id="rId3"/>
    <p:sldId id="284" r:id="rId4"/>
    <p:sldId id="271" r:id="rId5"/>
    <p:sldId id="268" r:id="rId6"/>
    <p:sldId id="269" r:id="rId7"/>
    <p:sldId id="270" r:id="rId8"/>
    <p:sldId id="285" r:id="rId9"/>
    <p:sldId id="290" r:id="rId10"/>
    <p:sldId id="289" r:id="rId11"/>
    <p:sldId id="287" r:id="rId12"/>
    <p:sldId id="288" r:id="rId13"/>
    <p:sldId id="286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938397-1232-1D45-A305-32AE19537624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8B294A-6B3B-F947-A508-EE828DE8B17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16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7791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192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4577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337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72294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389437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08981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8241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2639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6423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1598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2A667-1C4F-4B4A-900C-CCBFDFC2B038}" type="datetimeFigureOut">
              <a:rPr lang="en-US" smtClean="0"/>
              <a:pPr/>
              <a:t>8/12/2015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5DDAE-5BB0-774F-9CF7-355CAFF84E81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0910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o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3335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en-US" sz="2800" b="1" dirty="0">
                <a:latin typeface="Arial"/>
                <a:ea typeface="ＭＳ 明朝"/>
                <a:cs typeface="Arial"/>
              </a:rPr>
              <a:t>“(...)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para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esses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pacientes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idosos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, com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comorbidades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e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risco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muito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elevado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de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morte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,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caso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recebam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apenas</a:t>
            </a:r>
            <a:r>
              <a:rPr lang="en-US" sz="2800" b="1" smtClean="0">
                <a:latin typeface="Arial"/>
                <a:ea typeface="ＭＳ 明朝"/>
                <a:cs typeface="Arial"/>
              </a:rPr>
              <a:t> tratamento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medicamentoso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ou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cirurgia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convencional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,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esta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tecnologia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(TAVI)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representa</a:t>
            </a:r>
            <a:r>
              <a:rPr lang="en-US" sz="2800" b="1" dirty="0" smtClean="0">
                <a:latin typeface="Arial"/>
                <a:ea typeface="ＭＳ 明朝"/>
                <a:cs typeface="Arial"/>
              </a:rPr>
              <a:t> a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única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alternativa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viável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de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maior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sobrevida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com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qualidade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de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vida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>
                <a:latin typeface="Arial"/>
                <a:ea typeface="ＭＳ 明朝"/>
                <a:cs typeface="Arial"/>
              </a:rPr>
              <a:t>mais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 </a:t>
            </a:r>
            <a:r>
              <a:rPr lang="en-US" sz="2800" b="1" dirty="0" err="1" smtClean="0">
                <a:latin typeface="Arial"/>
                <a:ea typeface="ＭＳ 明朝"/>
                <a:cs typeface="Arial"/>
              </a:rPr>
              <a:t>digna</a:t>
            </a:r>
            <a:r>
              <a:rPr lang="en-US" sz="2800" b="1" dirty="0">
                <a:latin typeface="Arial"/>
                <a:ea typeface="ＭＳ 明朝"/>
                <a:cs typeface="Arial"/>
              </a:rPr>
              <a:t>”.</a:t>
            </a:r>
            <a:r>
              <a:rPr lang="x-none" sz="2800" b="1" dirty="0">
                <a:latin typeface="Arial"/>
                <a:cs typeface="Arial"/>
              </a:rPr>
              <a:t> </a:t>
            </a:r>
            <a:endParaRPr lang="en-US" sz="2800" b="1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50" y="4794250"/>
            <a:ext cx="8826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Arial"/>
                <a:cs typeface="Arial"/>
              </a:rPr>
              <a:t>J. Antonio Marin-</a:t>
            </a:r>
            <a:r>
              <a:rPr lang="en-US" sz="2400" b="1" dirty="0" err="1" smtClean="0">
                <a:latin typeface="Arial"/>
                <a:cs typeface="Arial"/>
              </a:rPr>
              <a:t>Neto</a:t>
            </a:r>
            <a:r>
              <a:rPr lang="en-US" sz="2400" b="1" dirty="0" smtClean="0">
                <a:latin typeface="Arial"/>
                <a:cs typeface="Arial"/>
              </a:rPr>
              <a:t> – </a:t>
            </a:r>
            <a:r>
              <a:rPr lang="en-US" sz="2400" b="1" dirty="0" err="1" smtClean="0">
                <a:latin typeface="Arial"/>
                <a:cs typeface="Arial"/>
              </a:rPr>
              <a:t>Chefe</a:t>
            </a:r>
            <a:r>
              <a:rPr lang="en-US" sz="2400" b="1" dirty="0" smtClean="0">
                <a:latin typeface="Arial"/>
                <a:cs typeface="Arial"/>
              </a:rPr>
              <a:t>, </a:t>
            </a:r>
            <a:r>
              <a:rPr lang="en-US" sz="2400" b="1" dirty="0" err="1" smtClean="0">
                <a:latin typeface="Arial"/>
                <a:cs typeface="Arial"/>
              </a:rPr>
              <a:t>Cardiologia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Intervencionista</a:t>
            </a:r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 err="1">
                <a:latin typeface="Arial"/>
                <a:cs typeface="Arial"/>
              </a:rPr>
              <a:t>Benedito</a:t>
            </a:r>
            <a:r>
              <a:rPr lang="en-US" sz="2400" b="1" dirty="0">
                <a:latin typeface="Arial"/>
                <a:cs typeface="Arial"/>
              </a:rPr>
              <a:t> Carlos </a:t>
            </a:r>
            <a:r>
              <a:rPr lang="en-US" sz="2400" b="1" dirty="0" err="1">
                <a:latin typeface="Arial"/>
                <a:cs typeface="Arial"/>
              </a:rPr>
              <a:t>Maciel</a:t>
            </a:r>
            <a:r>
              <a:rPr lang="en-US" sz="2400" b="1" dirty="0">
                <a:latin typeface="Arial"/>
                <a:cs typeface="Arial"/>
              </a:rPr>
              <a:t> – </a:t>
            </a:r>
            <a:r>
              <a:rPr lang="en-US" sz="2400" b="1" dirty="0" err="1">
                <a:latin typeface="Arial"/>
                <a:cs typeface="Arial"/>
              </a:rPr>
              <a:t>Superintendente</a:t>
            </a:r>
            <a:endParaRPr lang="en-US" sz="2400" b="1" dirty="0">
              <a:latin typeface="Arial"/>
              <a:cs typeface="Arial"/>
            </a:endParaRPr>
          </a:p>
          <a:p>
            <a:pPr algn="ctr"/>
            <a:endParaRPr lang="en-US" sz="2400" b="1" dirty="0" smtClean="0">
              <a:latin typeface="Arial"/>
              <a:cs typeface="Arial"/>
            </a:endParaRPr>
          </a:p>
          <a:p>
            <a:pPr algn="ctr"/>
            <a:r>
              <a:rPr lang="en-US" sz="2400" b="1" dirty="0">
                <a:latin typeface="Arial"/>
                <a:cs typeface="Arial"/>
              </a:rPr>
              <a:t> </a:t>
            </a:r>
            <a:r>
              <a:rPr lang="en-US" sz="2400" b="1" dirty="0" smtClean="0">
                <a:latin typeface="Arial"/>
                <a:cs typeface="Arial"/>
              </a:rPr>
              <a:t>Hospital de </a:t>
            </a:r>
            <a:r>
              <a:rPr lang="en-US" sz="2400" b="1" dirty="0" err="1" smtClean="0">
                <a:latin typeface="Arial"/>
                <a:cs typeface="Arial"/>
              </a:rPr>
              <a:t>Clínicas</a:t>
            </a:r>
            <a:r>
              <a:rPr lang="en-US" sz="2400" b="1" dirty="0" smtClean="0">
                <a:latin typeface="Arial"/>
                <a:cs typeface="Arial"/>
              </a:rPr>
              <a:t>-</a:t>
            </a:r>
            <a:r>
              <a:rPr lang="en-US" sz="2400" b="1" dirty="0">
                <a:latin typeface="Arial"/>
                <a:cs typeface="Arial"/>
              </a:rPr>
              <a:t>FMRP-</a:t>
            </a:r>
            <a:r>
              <a:rPr lang="en-US" sz="2400" b="1" dirty="0" err="1" smtClean="0">
                <a:latin typeface="Arial"/>
                <a:cs typeface="Arial"/>
              </a:rPr>
              <a:t>Universidade</a:t>
            </a:r>
            <a:r>
              <a:rPr lang="en-US" sz="2400" b="1" dirty="0" smtClean="0">
                <a:latin typeface="Arial"/>
                <a:cs typeface="Arial"/>
              </a:rPr>
              <a:t> de São Paulo</a:t>
            </a:r>
            <a:endParaRPr lang="en-US" sz="2400" b="1" dirty="0">
              <a:latin typeface="Arial"/>
              <a:cs typeface="Arial"/>
            </a:endParaRPr>
          </a:p>
          <a:p>
            <a:pPr algn="ctr"/>
            <a:endParaRPr lang="en-US" sz="2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771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4-05-27 às 04.41.06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152"/>
          <a:stretch/>
        </p:blipFill>
        <p:spPr>
          <a:xfrm>
            <a:off x="3416145" y="53683"/>
            <a:ext cx="5727854" cy="1441264"/>
          </a:xfrm>
          <a:prstGeom prst="rect">
            <a:avLst/>
          </a:prstGeom>
        </p:spPr>
      </p:pic>
      <p:pic>
        <p:nvPicPr>
          <p:cNvPr id="5" name="Picture 4" descr="Captura de Tela 2014-05-27 às 04.42.2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5797" y="1480605"/>
            <a:ext cx="5048202" cy="3658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6791" y="6207314"/>
            <a:ext cx="8017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Adams DH, </a:t>
            </a:r>
            <a:r>
              <a:rPr lang="en-US" dirty="0" err="1" smtClean="0"/>
              <a:t>Popma</a:t>
            </a:r>
            <a:r>
              <a:rPr lang="en-US" dirty="0" smtClean="0"/>
              <a:t> </a:t>
            </a:r>
            <a:r>
              <a:rPr lang="en-US" dirty="0" err="1" smtClean="0"/>
              <a:t>JJ,Reardon</a:t>
            </a:r>
            <a:r>
              <a:rPr lang="en-US" dirty="0" smtClean="0"/>
              <a:t> MJ et al. </a:t>
            </a:r>
            <a:r>
              <a:rPr lang="en-US" dirty="0"/>
              <a:t>Transcatheter Aortic-Valve Replacement with a Self-Expanding </a:t>
            </a:r>
            <a:r>
              <a:rPr lang="en-US" dirty="0" smtClean="0"/>
              <a:t>Prosthesis. </a:t>
            </a:r>
            <a:r>
              <a:rPr lang="en-US" dirty="0"/>
              <a:t>March 29, 2014, at </a:t>
            </a:r>
            <a:r>
              <a:rPr lang="en-US" dirty="0" err="1"/>
              <a:t>NEJM.org</a:t>
            </a:r>
            <a:r>
              <a:rPr lang="en-US" dirty="0"/>
              <a:t>. </a:t>
            </a:r>
          </a:p>
        </p:txBody>
      </p:sp>
      <p:pic>
        <p:nvPicPr>
          <p:cNvPr id="7" name="Picture 6" descr="Captura de Tela 2014-05-27 às 04.52.3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43"/>
          <a:stretch/>
        </p:blipFill>
        <p:spPr>
          <a:xfrm>
            <a:off x="4095797" y="5064460"/>
            <a:ext cx="5048201" cy="11965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126791" y="2383159"/>
            <a:ext cx="2289354" cy="3085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896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tura de Tela 2013-08-09 às 15.22.47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46308" y="2148589"/>
            <a:ext cx="5187959" cy="3605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0080" y="6368826"/>
            <a:ext cx="734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Neyt</a:t>
            </a:r>
            <a:r>
              <a:rPr lang="da-DK" dirty="0"/>
              <a:t> M, Van </a:t>
            </a:r>
            <a:r>
              <a:rPr lang="da-DK" dirty="0" err="1"/>
              <a:t>Brabandt</a:t>
            </a:r>
            <a:r>
              <a:rPr lang="da-DK" dirty="0"/>
              <a:t> H. Heart (2012). doi:10.1136/heartjnl-2012-301813 </a:t>
            </a:r>
          </a:p>
        </p:txBody>
      </p:sp>
      <p:pic>
        <p:nvPicPr>
          <p:cNvPr id="4" name="Picture 3" descr="Captura de Tela 2013-11-30 às 05.41.4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3656" y="1002006"/>
            <a:ext cx="9086280" cy="788276"/>
          </a:xfrm>
          <a:prstGeom prst="rect">
            <a:avLst/>
          </a:prstGeom>
        </p:spPr>
      </p:pic>
      <p:pic>
        <p:nvPicPr>
          <p:cNvPr id="7" name="Picture 6" descr="Captura de Tela 2013-11-30 às 05.41.5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19468" y="1569762"/>
            <a:ext cx="3262909" cy="2259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7721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tura de Tela 2013-11-30 às 05.18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701800"/>
            <a:ext cx="9144000" cy="3440317"/>
          </a:xfrm>
          <a:prstGeom prst="rect">
            <a:avLst/>
          </a:prstGeom>
        </p:spPr>
      </p:pic>
      <p:sp>
        <p:nvSpPr>
          <p:cNvPr id="5" name="Título 1"/>
          <p:cNvSpPr txBox="1">
            <a:spLocks/>
          </p:cNvSpPr>
          <p:nvPr/>
        </p:nvSpPr>
        <p:spPr bwMode="auto">
          <a:xfrm>
            <a:off x="1582614" y="-59142"/>
            <a:ext cx="7444154" cy="121191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200" dirty="0"/>
              <a:t> PARTNER – Opinião </a:t>
            </a:r>
            <a:r>
              <a:rPr lang="pt-BR" sz="3200" dirty="0" err="1"/>
              <a:t>Neyt</a:t>
            </a:r>
            <a:r>
              <a:rPr lang="pt-BR" sz="3200" dirty="0"/>
              <a:t> &amp; Van </a:t>
            </a:r>
            <a:r>
              <a:rPr lang="pt-BR" sz="3200" dirty="0" err="1"/>
              <a:t>Brabandt</a:t>
            </a:r>
            <a:r>
              <a:rPr lang="pt-BR" sz="3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70080" y="6368826"/>
            <a:ext cx="7349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Neyt</a:t>
            </a:r>
            <a:r>
              <a:rPr lang="da-DK" dirty="0"/>
              <a:t> M, Van </a:t>
            </a:r>
            <a:r>
              <a:rPr lang="da-DK" dirty="0" err="1"/>
              <a:t>Brabandt</a:t>
            </a:r>
            <a:r>
              <a:rPr lang="da-DK" dirty="0"/>
              <a:t> H. Heart (2012). doi:10.1136/heartjnl-2012-301813 </a:t>
            </a:r>
          </a:p>
        </p:txBody>
      </p:sp>
      <p:pic>
        <p:nvPicPr>
          <p:cNvPr id="7" name="Picture 6" descr="Captura de Tela 2013-11-30 às 06.07.5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435928"/>
            <a:ext cx="9144000" cy="5398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032000" y="4572000"/>
            <a:ext cx="1185333" cy="82973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15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repeatCount="5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7"/>
          <p:cNvSpPr txBox="1">
            <a:spLocks/>
          </p:cNvSpPr>
          <p:nvPr/>
        </p:nvSpPr>
        <p:spPr>
          <a:xfrm>
            <a:off x="141118" y="34582"/>
            <a:ext cx="8237757" cy="1398467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/>
              <a:t>AVC – Após 5 anos -  PARTNER </a:t>
            </a:r>
            <a:r>
              <a:rPr lang="pt-BR" sz="3600" dirty="0" err="1" smtClean="0"/>
              <a:t>B</a:t>
            </a:r>
            <a:r>
              <a:rPr lang="pt-BR" sz="3600" dirty="0" smtClean="0"/>
              <a:t>  </a:t>
            </a:r>
            <a:endParaRPr lang="pt-BR" sz="3600" dirty="0"/>
          </a:p>
        </p:txBody>
      </p:sp>
      <p:pic>
        <p:nvPicPr>
          <p:cNvPr id="2" name="Picture 1" descr="Captura de Tela 2015-08-09 às 14.40.33.png"/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6349" y="997795"/>
            <a:ext cx="7867677" cy="512941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7388" y="6192046"/>
            <a:ext cx="4921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Lancet 2015; published online March 15.</a:t>
            </a:r>
          </a:p>
        </p:txBody>
      </p:sp>
    </p:spTree>
    <p:extLst>
      <p:ext uri="{BB962C8B-B14F-4D97-AF65-F5344CB8AC3E}">
        <p14:creationId xmlns:p14="http://schemas.microsoft.com/office/powerpoint/2010/main" xmlns="" val="633704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676400" y="6452337"/>
            <a:ext cx="7467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Ross J Jr,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Braunwald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E.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Circulation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1968;38: </a:t>
            </a:r>
            <a:r>
              <a:rPr lang="pt-BR" sz="1400" dirty="0" err="1">
                <a:latin typeface="Tahoma" charset="0"/>
                <a:ea typeface="MS PGothic" charset="0"/>
                <a:cs typeface="MS PGothic" charset="0"/>
              </a:rPr>
              <a:t>Suppl</a:t>
            </a:r>
            <a:r>
              <a:rPr lang="pt-BR" sz="1400" dirty="0">
                <a:latin typeface="Tahoma" charset="0"/>
                <a:ea typeface="MS PGothic" charset="0"/>
                <a:cs typeface="MS PGothic" charset="0"/>
              </a:rPr>
              <a:t> V:V-61-V-67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289059" y="34393"/>
            <a:ext cx="7772400" cy="10625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>
              <a:spcBef>
                <a:spcPct val="0"/>
              </a:spcBef>
            </a:pPr>
            <a: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Estenose Aórtica Grave</a:t>
            </a:r>
            <a:b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pt-BR" sz="3200" b="1" dirty="0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rPr>
              <a:t>Evolução Clínica</a:t>
            </a:r>
          </a:p>
        </p:txBody>
      </p:sp>
      <p:grpSp>
        <p:nvGrpSpPr>
          <p:cNvPr id="6" name="Grupo 85"/>
          <p:cNvGrpSpPr>
            <a:grpSpLocks/>
          </p:cNvGrpSpPr>
          <p:nvPr/>
        </p:nvGrpSpPr>
        <p:grpSpPr bwMode="auto">
          <a:xfrm>
            <a:off x="574675" y="1513706"/>
            <a:ext cx="4897438" cy="4019550"/>
            <a:chOff x="1442851" y="1454728"/>
            <a:chExt cx="6329549" cy="4125486"/>
          </a:xfrm>
        </p:grpSpPr>
        <p:sp>
          <p:nvSpPr>
            <p:cNvPr id="7" name="Forma livre 4"/>
            <p:cNvSpPr>
              <a:spLocks/>
            </p:cNvSpPr>
            <p:nvPr/>
          </p:nvSpPr>
          <p:spPr bwMode="auto">
            <a:xfrm>
              <a:off x="2407158" y="2103205"/>
              <a:ext cx="404189" cy="11406"/>
            </a:xfrm>
            <a:custGeom>
              <a:avLst/>
              <a:gdLst>
                <a:gd name="T0" fmla="*/ 0 w 403907"/>
                <a:gd name="T1" fmla="*/ 0 h 11220"/>
                <a:gd name="T2" fmla="*/ 408443 w 403907"/>
                <a:gd name="T3" fmla="*/ 14596 h 11220"/>
                <a:gd name="T4" fmla="*/ 0 60000 65536"/>
                <a:gd name="T5" fmla="*/ 0 60000 65536"/>
                <a:gd name="T6" fmla="*/ 0 w 403907"/>
                <a:gd name="T7" fmla="*/ 0 h 11220"/>
                <a:gd name="T8" fmla="*/ 403907 w 403907"/>
                <a:gd name="T9" fmla="*/ 11220 h 1122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03907" h="11220">
                  <a:moveTo>
                    <a:pt x="0" y="0"/>
                  </a:moveTo>
                  <a:lnTo>
                    <a:pt x="403907" y="11220"/>
                  </a:lnTo>
                </a:path>
              </a:pathLst>
            </a:custGeom>
            <a:noFill/>
            <a:ln w="38100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92075" tIns="46038" rIns="92075" bIns="46038" anchor="ctr"/>
            <a:lstStyle/>
            <a:p>
              <a:pPr eaLnBrk="0" hangingPunct="0"/>
              <a:r>
                <a:rPr lang="pt-BR"/>
                <a:t> </a:t>
              </a:r>
            </a:p>
          </p:txBody>
        </p:sp>
        <p:sp>
          <p:nvSpPr>
            <p:cNvPr id="8" name="Forma livre 5"/>
            <p:cNvSpPr/>
            <p:nvPr/>
          </p:nvSpPr>
          <p:spPr bwMode="auto">
            <a:xfrm>
              <a:off x="2979588" y="2142309"/>
              <a:ext cx="2876508" cy="2665598"/>
            </a:xfrm>
            <a:custGeom>
              <a:avLst/>
              <a:gdLst>
                <a:gd name="connsiteX0" fmla="*/ 0 w 2877836"/>
                <a:gd name="connsiteY0" fmla="*/ 0 h 2664662"/>
                <a:gd name="connsiteX1" fmla="*/ 510494 w 2877836"/>
                <a:gd name="connsiteY1" fmla="*/ 28049 h 2664662"/>
                <a:gd name="connsiteX2" fmla="*/ 1099524 w 2877836"/>
                <a:gd name="connsiteY2" fmla="*/ 50488 h 2664662"/>
                <a:gd name="connsiteX3" fmla="*/ 1424894 w 2877836"/>
                <a:gd name="connsiteY3" fmla="*/ 84147 h 2664662"/>
                <a:gd name="connsiteX4" fmla="*/ 1806361 w 2877836"/>
                <a:gd name="connsiteY4" fmla="*/ 123416 h 2664662"/>
                <a:gd name="connsiteX5" fmla="*/ 2075632 w 2877836"/>
                <a:gd name="connsiteY5" fmla="*/ 173904 h 2664662"/>
                <a:gd name="connsiteX6" fmla="*/ 2322464 w 2877836"/>
                <a:gd name="connsiteY6" fmla="*/ 325369 h 2664662"/>
                <a:gd name="connsiteX7" fmla="*/ 2429051 w 2877836"/>
                <a:gd name="connsiteY7" fmla="*/ 572201 h 2664662"/>
                <a:gd name="connsiteX8" fmla="*/ 2530027 w 2877836"/>
                <a:gd name="connsiteY8" fmla="*/ 1093914 h 2664662"/>
                <a:gd name="connsiteX9" fmla="*/ 2670273 w 2877836"/>
                <a:gd name="connsiteY9" fmla="*/ 1660505 h 2664662"/>
                <a:gd name="connsiteX10" fmla="*/ 2877836 w 2877836"/>
                <a:gd name="connsiteY10" fmla="*/ 2664662 h 2664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77836" h="2664662">
                  <a:moveTo>
                    <a:pt x="0" y="0"/>
                  </a:moveTo>
                  <a:lnTo>
                    <a:pt x="510494" y="28049"/>
                  </a:lnTo>
                  <a:lnTo>
                    <a:pt x="1099524" y="50488"/>
                  </a:lnTo>
                  <a:cubicBezTo>
                    <a:pt x="1251924" y="59838"/>
                    <a:pt x="1424894" y="84147"/>
                    <a:pt x="1424894" y="84147"/>
                  </a:cubicBezTo>
                  <a:cubicBezTo>
                    <a:pt x="1542700" y="96302"/>
                    <a:pt x="1697905" y="108456"/>
                    <a:pt x="1806361" y="123416"/>
                  </a:cubicBezTo>
                  <a:cubicBezTo>
                    <a:pt x="1914817" y="138376"/>
                    <a:pt x="1989615" y="140245"/>
                    <a:pt x="2075632" y="173904"/>
                  </a:cubicBezTo>
                  <a:cubicBezTo>
                    <a:pt x="2161649" y="207563"/>
                    <a:pt x="2263561" y="258986"/>
                    <a:pt x="2322464" y="325369"/>
                  </a:cubicBezTo>
                  <a:cubicBezTo>
                    <a:pt x="2381367" y="391752"/>
                    <a:pt x="2394457" y="444110"/>
                    <a:pt x="2429051" y="572201"/>
                  </a:cubicBezTo>
                  <a:cubicBezTo>
                    <a:pt x="2463645" y="700292"/>
                    <a:pt x="2489823" y="912530"/>
                    <a:pt x="2530027" y="1093914"/>
                  </a:cubicBezTo>
                  <a:cubicBezTo>
                    <a:pt x="2570231" y="1275298"/>
                    <a:pt x="2612305" y="1398714"/>
                    <a:pt x="2670273" y="1660505"/>
                  </a:cubicBezTo>
                  <a:cubicBezTo>
                    <a:pt x="2728241" y="1922296"/>
                    <a:pt x="2803038" y="2293479"/>
                    <a:pt x="2877836" y="2664662"/>
                  </a:cubicBezTo>
                </a:path>
              </a:pathLst>
            </a:custGeom>
            <a:noFill/>
            <a:ln w="38100" cap="flat" cmpd="sng" algn="ctr">
              <a:solidFill>
                <a:srgbClr val="E46C0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lIns="92075" tIns="46038" rIns="92075" bIns="46038" anchor="ctr"/>
            <a:lstStyle/>
            <a:p>
              <a:pPr eaLnBrk="0" hangingPunct="0">
                <a:defRPr/>
              </a:pPr>
              <a:endParaRPr lang="pt-BR">
                <a:latin typeface="Tahoma" pitchFamily="34" charset="0"/>
                <a:ea typeface="MS PGothic" pitchFamily="34" charset="-128"/>
                <a:cs typeface="+mn-cs"/>
              </a:endParaRPr>
            </a:p>
          </p:txBody>
        </p:sp>
        <p:cxnSp>
          <p:nvCxnSpPr>
            <p:cNvPr id="9" name="Conector reto 26"/>
            <p:cNvCxnSpPr>
              <a:cxnSpLocks noChangeShapeType="1"/>
            </p:cNvCxnSpPr>
            <p:nvPr/>
          </p:nvCxnSpPr>
          <p:spPr bwMode="auto">
            <a:xfrm rot="5400000">
              <a:off x="1004742" y="3460383"/>
              <a:ext cx="271689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0" name="Conector reto 27"/>
            <p:cNvCxnSpPr>
              <a:cxnSpLocks noChangeShapeType="1"/>
            </p:cNvCxnSpPr>
            <p:nvPr/>
          </p:nvCxnSpPr>
          <p:spPr bwMode="auto">
            <a:xfrm>
              <a:off x="2980706" y="4815444"/>
              <a:ext cx="464303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1" name="Conector reto 30"/>
            <p:cNvCxnSpPr>
              <a:cxnSpLocks noChangeShapeType="1"/>
            </p:cNvCxnSpPr>
            <p:nvPr/>
          </p:nvCxnSpPr>
          <p:spPr bwMode="auto">
            <a:xfrm rot="16200000" flipH="1">
              <a:off x="7552910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2" name="Conector reto 34"/>
            <p:cNvCxnSpPr>
              <a:cxnSpLocks noChangeShapeType="1"/>
            </p:cNvCxnSpPr>
            <p:nvPr/>
          </p:nvCxnSpPr>
          <p:spPr bwMode="auto">
            <a:xfrm rot="16200000" flipH="1">
              <a:off x="6512333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3" name="Conector reto 35"/>
            <p:cNvCxnSpPr>
              <a:cxnSpLocks noChangeShapeType="1"/>
            </p:cNvCxnSpPr>
            <p:nvPr/>
          </p:nvCxnSpPr>
          <p:spPr bwMode="auto">
            <a:xfrm rot="16200000" flipH="1">
              <a:off x="5471758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4" name="Conector reto 36"/>
            <p:cNvCxnSpPr>
              <a:cxnSpLocks noChangeShapeType="1"/>
            </p:cNvCxnSpPr>
            <p:nvPr/>
          </p:nvCxnSpPr>
          <p:spPr bwMode="auto">
            <a:xfrm rot="16200000" flipH="1">
              <a:off x="4431183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5" name="Conector reto 39"/>
            <p:cNvCxnSpPr>
              <a:cxnSpLocks noChangeShapeType="1"/>
            </p:cNvCxnSpPr>
            <p:nvPr/>
          </p:nvCxnSpPr>
          <p:spPr bwMode="auto">
            <a:xfrm rot="16200000" flipH="1">
              <a:off x="3390608" y="4856006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6" name="Conector reto 40"/>
            <p:cNvCxnSpPr>
              <a:cxnSpLocks noChangeShapeType="1"/>
            </p:cNvCxnSpPr>
            <p:nvPr/>
          </p:nvCxnSpPr>
          <p:spPr bwMode="auto">
            <a:xfrm flipV="1">
              <a:off x="2280062" y="4809506"/>
              <a:ext cx="4928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17" name="Conector reto 43"/>
            <p:cNvCxnSpPr>
              <a:cxnSpLocks noChangeShapeType="1"/>
            </p:cNvCxnSpPr>
            <p:nvPr/>
          </p:nvCxnSpPr>
          <p:spPr bwMode="auto">
            <a:xfrm flipV="1">
              <a:off x="2247905" y="3733601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18" name="CaixaDeTexto 45"/>
            <p:cNvSpPr txBox="1">
              <a:spLocks noChangeArrowheads="1"/>
            </p:cNvSpPr>
            <p:nvPr/>
          </p:nvSpPr>
          <p:spPr bwMode="auto">
            <a:xfrm>
              <a:off x="1966040" y="4618904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0</a:t>
              </a:r>
            </a:p>
          </p:txBody>
        </p:sp>
        <p:cxnSp>
          <p:nvCxnSpPr>
            <p:cNvPr id="19" name="Conector reto 48"/>
            <p:cNvCxnSpPr>
              <a:cxnSpLocks noChangeShapeType="1"/>
            </p:cNvCxnSpPr>
            <p:nvPr/>
          </p:nvCxnSpPr>
          <p:spPr bwMode="auto">
            <a:xfrm flipV="1">
              <a:off x="2247905" y="4271553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0" name="CaixaDeTexto 49"/>
            <p:cNvSpPr txBox="1">
              <a:spLocks noChangeArrowheads="1"/>
            </p:cNvSpPr>
            <p:nvPr/>
          </p:nvSpPr>
          <p:spPr bwMode="auto">
            <a:xfrm>
              <a:off x="1966040" y="4084481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20</a:t>
              </a:r>
            </a:p>
          </p:txBody>
        </p:sp>
        <p:sp>
          <p:nvSpPr>
            <p:cNvPr id="21" name="CaixaDeTexto 50"/>
            <p:cNvSpPr txBox="1">
              <a:spLocks noChangeArrowheads="1"/>
            </p:cNvSpPr>
            <p:nvPr/>
          </p:nvSpPr>
          <p:spPr bwMode="auto">
            <a:xfrm>
              <a:off x="1966040" y="3548429"/>
              <a:ext cx="285188" cy="35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cxnSp>
          <p:nvCxnSpPr>
            <p:cNvPr id="22" name="Conector reto 51"/>
            <p:cNvCxnSpPr>
              <a:cxnSpLocks noChangeShapeType="1"/>
            </p:cNvCxnSpPr>
            <p:nvPr/>
          </p:nvCxnSpPr>
          <p:spPr bwMode="auto">
            <a:xfrm flipV="1">
              <a:off x="2247905" y="3195649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3" name="CaixaDeTexto 52"/>
            <p:cNvSpPr txBox="1">
              <a:spLocks noChangeArrowheads="1"/>
            </p:cNvSpPr>
            <p:nvPr/>
          </p:nvSpPr>
          <p:spPr bwMode="auto">
            <a:xfrm>
              <a:off x="1966040" y="3012376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60</a:t>
              </a:r>
            </a:p>
          </p:txBody>
        </p:sp>
        <p:cxnSp>
          <p:nvCxnSpPr>
            <p:cNvPr id="24" name="Conector reto 53"/>
            <p:cNvCxnSpPr>
              <a:cxnSpLocks noChangeShapeType="1"/>
            </p:cNvCxnSpPr>
            <p:nvPr/>
          </p:nvCxnSpPr>
          <p:spPr bwMode="auto">
            <a:xfrm flipV="1">
              <a:off x="2247905" y="2657697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5" name="CaixaDeTexto 54"/>
            <p:cNvSpPr txBox="1">
              <a:spLocks noChangeArrowheads="1"/>
            </p:cNvSpPr>
            <p:nvPr/>
          </p:nvSpPr>
          <p:spPr bwMode="auto">
            <a:xfrm>
              <a:off x="1966040" y="2477953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80</a:t>
              </a:r>
            </a:p>
          </p:txBody>
        </p:sp>
        <p:cxnSp>
          <p:nvCxnSpPr>
            <p:cNvPr id="26" name="Conector reto 55"/>
            <p:cNvCxnSpPr>
              <a:cxnSpLocks noChangeShapeType="1"/>
            </p:cNvCxnSpPr>
            <p:nvPr/>
          </p:nvCxnSpPr>
          <p:spPr bwMode="auto">
            <a:xfrm flipV="1">
              <a:off x="2247905" y="2119745"/>
              <a:ext cx="108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27" name="CaixaDeTexto 56"/>
            <p:cNvSpPr txBox="1">
              <a:spLocks noChangeArrowheads="1"/>
            </p:cNvSpPr>
            <p:nvPr/>
          </p:nvSpPr>
          <p:spPr bwMode="auto">
            <a:xfrm>
              <a:off x="1966040" y="1941901"/>
              <a:ext cx="285188" cy="3551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100</a:t>
              </a:r>
            </a:p>
          </p:txBody>
        </p:sp>
        <p:sp>
          <p:nvSpPr>
            <p:cNvPr id="28" name="CaixaDeTexto 57"/>
            <p:cNvSpPr txBox="1">
              <a:spLocks noChangeArrowheads="1"/>
            </p:cNvSpPr>
            <p:nvPr/>
          </p:nvSpPr>
          <p:spPr bwMode="auto">
            <a:xfrm rot="-5400000">
              <a:off x="984279" y="3079907"/>
              <a:ext cx="1274143" cy="35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Sobrevida (%)</a:t>
              </a:r>
            </a:p>
          </p:txBody>
        </p:sp>
        <p:cxnSp>
          <p:nvCxnSpPr>
            <p:cNvPr id="29" name="Conector reto 58"/>
            <p:cNvCxnSpPr>
              <a:cxnSpLocks noChangeShapeType="1"/>
            </p:cNvCxnSpPr>
            <p:nvPr/>
          </p:nvCxnSpPr>
          <p:spPr bwMode="auto">
            <a:xfrm rot="5400000" flipH="1" flipV="1">
              <a:off x="2763983" y="2063338"/>
              <a:ext cx="148441" cy="118754"/>
            </a:xfrm>
            <a:prstGeom prst="line">
              <a:avLst/>
            </a:prstGeom>
            <a:noFill/>
            <a:ln w="28575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0" name="Conector reto 60"/>
            <p:cNvCxnSpPr>
              <a:cxnSpLocks noChangeShapeType="1"/>
            </p:cNvCxnSpPr>
            <p:nvPr/>
          </p:nvCxnSpPr>
          <p:spPr bwMode="auto">
            <a:xfrm rot="5400000" flipH="1" flipV="1">
              <a:off x="2864924" y="2063338"/>
              <a:ext cx="148441" cy="118754"/>
            </a:xfrm>
            <a:prstGeom prst="line">
              <a:avLst/>
            </a:prstGeom>
            <a:noFill/>
            <a:ln w="28575">
              <a:solidFill>
                <a:srgbClr val="E46C0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1" name="Conector reto 61"/>
            <p:cNvCxnSpPr>
              <a:cxnSpLocks noChangeShapeType="1"/>
            </p:cNvCxnSpPr>
            <p:nvPr/>
          </p:nvCxnSpPr>
          <p:spPr bwMode="auto">
            <a:xfrm rot="5400000" flipH="1" flipV="1">
              <a:off x="2758044" y="4753102"/>
              <a:ext cx="148441" cy="1187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32" name="Conector reto 62"/>
            <p:cNvCxnSpPr>
              <a:cxnSpLocks noChangeShapeType="1"/>
            </p:cNvCxnSpPr>
            <p:nvPr/>
          </p:nvCxnSpPr>
          <p:spPr bwMode="auto">
            <a:xfrm rot="5400000" flipH="1" flipV="1">
              <a:off x="2858985" y="4753102"/>
              <a:ext cx="148441" cy="11875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33" name="CaixaDeTexto 63"/>
            <p:cNvSpPr txBox="1">
              <a:spLocks noChangeArrowheads="1"/>
            </p:cNvSpPr>
            <p:nvPr/>
          </p:nvSpPr>
          <p:spPr bwMode="auto">
            <a:xfrm>
              <a:off x="4315255" y="5223389"/>
              <a:ext cx="1274117" cy="356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Idade (anos)</a:t>
              </a:r>
            </a:p>
          </p:txBody>
        </p:sp>
        <p:sp>
          <p:nvSpPr>
            <p:cNvPr id="34" name="CaixaDeTexto 64"/>
            <p:cNvSpPr txBox="1">
              <a:spLocks noChangeArrowheads="1"/>
            </p:cNvSpPr>
            <p:nvPr/>
          </p:nvSpPr>
          <p:spPr bwMode="auto">
            <a:xfrm>
              <a:off x="3301707" y="4921961"/>
              <a:ext cx="285189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sp>
          <p:nvSpPr>
            <p:cNvPr id="35" name="CaixaDeTexto 65"/>
            <p:cNvSpPr txBox="1">
              <a:spLocks noChangeArrowheads="1"/>
            </p:cNvSpPr>
            <p:nvPr/>
          </p:nvSpPr>
          <p:spPr bwMode="auto">
            <a:xfrm>
              <a:off x="4346032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40</a:t>
              </a:r>
            </a:p>
          </p:txBody>
        </p:sp>
        <p:sp>
          <p:nvSpPr>
            <p:cNvPr id="36" name="CaixaDeTexto 66"/>
            <p:cNvSpPr txBox="1">
              <a:spLocks noChangeArrowheads="1"/>
            </p:cNvSpPr>
            <p:nvPr/>
          </p:nvSpPr>
          <p:spPr bwMode="auto">
            <a:xfrm>
              <a:off x="5408821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60</a:t>
              </a:r>
            </a:p>
          </p:txBody>
        </p:sp>
        <p:sp>
          <p:nvSpPr>
            <p:cNvPr id="37" name="CaixaDeTexto 67"/>
            <p:cNvSpPr txBox="1">
              <a:spLocks noChangeArrowheads="1"/>
            </p:cNvSpPr>
            <p:nvPr/>
          </p:nvSpPr>
          <p:spPr bwMode="auto">
            <a:xfrm>
              <a:off x="6442887" y="4921961"/>
              <a:ext cx="285188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70</a:t>
              </a:r>
            </a:p>
          </p:txBody>
        </p:sp>
        <p:sp>
          <p:nvSpPr>
            <p:cNvPr id="38" name="CaixaDeTexto 68"/>
            <p:cNvSpPr txBox="1">
              <a:spLocks noChangeArrowheads="1"/>
            </p:cNvSpPr>
            <p:nvPr/>
          </p:nvSpPr>
          <p:spPr bwMode="auto">
            <a:xfrm>
              <a:off x="7487211" y="4921961"/>
              <a:ext cx="285189" cy="3568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1600">
                  <a:latin typeface="Tahoma" charset="0"/>
                  <a:ea typeface="MS PGothic" charset="0"/>
                  <a:cs typeface="MS PGothic" charset="0"/>
                </a:rPr>
                <a:t>80</a:t>
              </a:r>
            </a:p>
          </p:txBody>
        </p:sp>
        <p:sp>
          <p:nvSpPr>
            <p:cNvPr id="39" name="CaixaDeTexto 69"/>
            <p:cNvSpPr txBox="1">
              <a:spLocks noChangeArrowheads="1"/>
            </p:cNvSpPr>
            <p:nvPr/>
          </p:nvSpPr>
          <p:spPr bwMode="auto">
            <a:xfrm>
              <a:off x="5927905" y="3791200"/>
              <a:ext cx="1733702" cy="588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Idade média</a:t>
              </a:r>
            </a:p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ao óbito</a:t>
              </a:r>
            </a:p>
          </p:txBody>
        </p:sp>
        <p:cxnSp>
          <p:nvCxnSpPr>
            <p:cNvPr id="40" name="Conector reto 70"/>
            <p:cNvCxnSpPr>
              <a:cxnSpLocks noChangeShapeType="1"/>
            </p:cNvCxnSpPr>
            <p:nvPr/>
          </p:nvCxnSpPr>
          <p:spPr bwMode="auto">
            <a:xfrm flipV="1">
              <a:off x="5913544" y="4428272"/>
              <a:ext cx="459585" cy="316092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sp>
          <p:nvSpPr>
            <p:cNvPr id="41" name="CaixaDeTexto 73"/>
            <p:cNvSpPr txBox="1">
              <a:spLocks noChangeArrowheads="1"/>
            </p:cNvSpPr>
            <p:nvPr/>
          </p:nvSpPr>
          <p:spPr bwMode="auto">
            <a:xfrm>
              <a:off x="4982064" y="1454728"/>
              <a:ext cx="1173582" cy="700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Início dos</a:t>
              </a:r>
            </a:p>
            <a:p>
              <a:pPr algn="ctr"/>
              <a:r>
                <a:rPr lang="pt-BR" sz="2000" b="1">
                  <a:latin typeface="Tahoma" charset="0"/>
                  <a:ea typeface="MS PGothic" charset="0"/>
                  <a:cs typeface="MS PGothic" charset="0"/>
                </a:rPr>
                <a:t>Sintomas</a:t>
              </a:r>
            </a:p>
          </p:txBody>
        </p:sp>
        <p:cxnSp>
          <p:nvCxnSpPr>
            <p:cNvPr id="42" name="Conector reto 74"/>
            <p:cNvCxnSpPr>
              <a:cxnSpLocks noChangeShapeType="1"/>
            </p:cNvCxnSpPr>
            <p:nvPr/>
          </p:nvCxnSpPr>
          <p:spPr bwMode="auto">
            <a:xfrm rot="5400000" flipH="1" flipV="1">
              <a:off x="5212308" y="2214815"/>
              <a:ext cx="232995" cy="110793"/>
            </a:xfrm>
            <a:prstGeom prst="line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grpSp>
        <p:nvGrpSpPr>
          <p:cNvPr id="43" name="Grupo 200"/>
          <p:cNvGrpSpPr>
            <a:grpSpLocks/>
          </p:cNvGrpSpPr>
          <p:nvPr/>
        </p:nvGrpSpPr>
        <p:grpSpPr bwMode="auto">
          <a:xfrm>
            <a:off x="5895975" y="1710556"/>
            <a:ext cx="2649538" cy="2643188"/>
            <a:chOff x="5896000" y="1942272"/>
            <a:chExt cx="2649193" cy="2643579"/>
          </a:xfrm>
        </p:grpSpPr>
        <p:grpSp>
          <p:nvGrpSpPr>
            <p:cNvPr id="44" name="Grupo 82"/>
            <p:cNvGrpSpPr>
              <a:grpSpLocks/>
            </p:cNvGrpSpPr>
            <p:nvPr/>
          </p:nvGrpSpPr>
          <p:grpSpPr bwMode="auto">
            <a:xfrm>
              <a:off x="5896000" y="1942272"/>
              <a:ext cx="2649193" cy="2643579"/>
              <a:chOff x="5961413" y="2367341"/>
              <a:chExt cx="1460665" cy="1163456"/>
            </a:xfrm>
          </p:grpSpPr>
          <p:cxnSp>
            <p:nvCxnSpPr>
              <p:cNvPr id="48" name="Conector reto 8"/>
              <p:cNvCxnSpPr>
                <a:cxnSpLocks noChangeShapeType="1"/>
              </p:cNvCxnSpPr>
              <p:nvPr/>
            </p:nvCxnSpPr>
            <p:spPr bwMode="auto">
              <a:xfrm rot="16200000" flipH="1">
                <a:off x="5885022" y="2580841"/>
                <a:ext cx="796655" cy="380758"/>
              </a:xfrm>
              <a:prstGeom prst="line">
                <a:avLst/>
              </a:prstGeom>
              <a:noFill/>
              <a:ln w="88900">
                <a:solidFill>
                  <a:srgbClr val="99FF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49" name="Conector reto 12"/>
              <p:cNvCxnSpPr>
                <a:cxnSpLocks noChangeShapeType="1"/>
              </p:cNvCxnSpPr>
              <p:nvPr/>
            </p:nvCxnSpPr>
            <p:spPr bwMode="auto">
              <a:xfrm rot="16200000" flipH="1">
                <a:off x="6180185" y="2298055"/>
                <a:ext cx="785509" cy="951363"/>
              </a:xfrm>
              <a:prstGeom prst="line">
                <a:avLst/>
              </a:prstGeom>
              <a:noFill/>
              <a:ln w="88900">
                <a:solidFill>
                  <a:srgbClr val="00CC66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0" name="Conector reto 15"/>
              <p:cNvCxnSpPr>
                <a:cxnSpLocks noChangeShapeType="1"/>
              </p:cNvCxnSpPr>
              <p:nvPr/>
            </p:nvCxnSpPr>
            <p:spPr bwMode="auto">
              <a:xfrm rot="16200000" flipH="1">
                <a:off x="5998057" y="2470503"/>
                <a:ext cx="791461" cy="601633"/>
              </a:xfrm>
              <a:prstGeom prst="line">
                <a:avLst/>
              </a:prstGeom>
              <a:noFill/>
              <a:ln w="88900">
                <a:solidFill>
                  <a:srgbClr val="00FF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1" name="Conector reto 19"/>
              <p:cNvCxnSpPr>
                <a:cxnSpLocks noChangeShapeType="1"/>
              </p:cNvCxnSpPr>
              <p:nvPr/>
            </p:nvCxnSpPr>
            <p:spPr bwMode="auto">
              <a:xfrm>
                <a:off x="6092260" y="3171758"/>
                <a:ext cx="1200501" cy="0"/>
              </a:xfrm>
              <a:prstGeom prst="line">
                <a:avLst/>
              </a:prstGeom>
              <a:noFill/>
              <a:ln w="508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2" name="Conector reto 22"/>
              <p:cNvCxnSpPr>
                <a:cxnSpLocks noChangeShapeType="1"/>
              </p:cNvCxnSpPr>
              <p:nvPr/>
            </p:nvCxnSpPr>
            <p:spPr bwMode="auto">
              <a:xfrm rot="16200000" flipH="1">
                <a:off x="6061684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3" name="Conector reto 23"/>
              <p:cNvCxnSpPr>
                <a:cxnSpLocks noChangeShapeType="1"/>
              </p:cNvCxnSpPr>
              <p:nvPr/>
            </p:nvCxnSpPr>
            <p:spPr bwMode="auto">
              <a:xfrm rot="16200000" flipH="1">
                <a:off x="7253665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4" name="Conector reto 24"/>
              <p:cNvCxnSpPr>
                <a:cxnSpLocks noChangeShapeType="1"/>
              </p:cNvCxnSpPr>
              <p:nvPr/>
            </p:nvCxnSpPr>
            <p:spPr bwMode="auto">
              <a:xfrm rot="16200000" flipH="1">
                <a:off x="6448761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cxnSp>
            <p:nvCxnSpPr>
              <p:cNvPr id="55" name="Conector reto 25"/>
              <p:cNvCxnSpPr>
                <a:cxnSpLocks noChangeShapeType="1"/>
              </p:cNvCxnSpPr>
              <p:nvPr/>
            </p:nvCxnSpPr>
            <p:spPr bwMode="auto">
              <a:xfrm rot="16200000" flipH="1">
                <a:off x="6847058" y="3200123"/>
                <a:ext cx="61152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56" name="CaixaDeTexto 78"/>
              <p:cNvSpPr txBox="1">
                <a:spLocks noChangeArrowheads="1"/>
              </p:cNvSpPr>
              <p:nvPr/>
            </p:nvSpPr>
            <p:spPr bwMode="auto">
              <a:xfrm>
                <a:off x="5961254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0</a:t>
                </a:r>
              </a:p>
            </p:txBody>
          </p:sp>
          <p:sp>
            <p:nvSpPr>
              <p:cNvPr id="57" name="CaixaDeTexto 79"/>
              <p:cNvSpPr txBox="1">
                <a:spLocks noChangeArrowheads="1"/>
              </p:cNvSpPr>
              <p:nvPr/>
            </p:nvSpPr>
            <p:spPr bwMode="auto">
              <a:xfrm>
                <a:off x="6337689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2</a:t>
                </a:r>
              </a:p>
            </p:txBody>
          </p:sp>
          <p:sp>
            <p:nvSpPr>
              <p:cNvPr id="58" name="CaixaDeTexto 80"/>
              <p:cNvSpPr txBox="1">
                <a:spLocks noChangeArrowheads="1"/>
              </p:cNvSpPr>
              <p:nvPr/>
            </p:nvSpPr>
            <p:spPr bwMode="auto">
              <a:xfrm>
                <a:off x="6745641" y="3241685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4</a:t>
                </a:r>
              </a:p>
            </p:txBody>
          </p:sp>
          <p:sp>
            <p:nvSpPr>
              <p:cNvPr id="59" name="CaixaDeTexto 81"/>
              <p:cNvSpPr txBox="1">
                <a:spLocks noChangeArrowheads="1"/>
              </p:cNvSpPr>
              <p:nvPr/>
            </p:nvSpPr>
            <p:spPr bwMode="auto">
              <a:xfrm>
                <a:off x="7136959" y="3241685"/>
                <a:ext cx="285391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6</a:t>
                </a:r>
              </a:p>
            </p:txBody>
          </p:sp>
          <p:cxnSp>
            <p:nvCxnSpPr>
              <p:cNvPr id="60" name="Conector reto 7"/>
              <p:cNvCxnSpPr>
                <a:cxnSpLocks noChangeShapeType="1"/>
              </p:cNvCxnSpPr>
              <p:nvPr/>
            </p:nvCxnSpPr>
            <p:spPr bwMode="auto">
              <a:xfrm rot="16200000" flipH="1">
                <a:off x="5682744" y="2776858"/>
                <a:ext cx="819033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</p:cxnSp>
          <p:sp>
            <p:nvSpPr>
              <p:cNvPr id="61" name="CaixaDeTexto 103"/>
              <p:cNvSpPr txBox="1">
                <a:spLocks noChangeArrowheads="1"/>
              </p:cNvSpPr>
              <p:nvPr/>
            </p:nvSpPr>
            <p:spPr bwMode="auto">
              <a:xfrm>
                <a:off x="6684360" y="2369610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Angina</a:t>
                </a:r>
              </a:p>
            </p:txBody>
          </p:sp>
          <p:sp>
            <p:nvSpPr>
              <p:cNvPr id="62" name="CaixaDeTexto 127"/>
              <p:cNvSpPr txBox="1">
                <a:spLocks noChangeArrowheads="1"/>
              </p:cNvSpPr>
              <p:nvPr/>
            </p:nvSpPr>
            <p:spPr bwMode="auto">
              <a:xfrm>
                <a:off x="6799042" y="2540112"/>
                <a:ext cx="284515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Síncope</a:t>
                </a:r>
              </a:p>
            </p:txBody>
          </p:sp>
          <p:sp>
            <p:nvSpPr>
              <p:cNvPr id="63" name="CaixaDeTexto 135"/>
              <p:cNvSpPr txBox="1">
                <a:spLocks noChangeArrowheads="1"/>
              </p:cNvSpPr>
              <p:nvPr/>
            </p:nvSpPr>
            <p:spPr bwMode="auto">
              <a:xfrm>
                <a:off x="6852443" y="2711312"/>
                <a:ext cx="284516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ICC</a:t>
                </a:r>
              </a:p>
            </p:txBody>
          </p:sp>
          <p:sp>
            <p:nvSpPr>
              <p:cNvPr id="64" name="CaixaDeTexto 156"/>
              <p:cNvSpPr txBox="1">
                <a:spLocks noChangeArrowheads="1"/>
              </p:cNvSpPr>
              <p:nvPr/>
            </p:nvSpPr>
            <p:spPr bwMode="auto">
              <a:xfrm>
                <a:off x="6550420" y="3418476"/>
                <a:ext cx="284515" cy="1125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algn="ctr"/>
                <a:r>
                  <a:rPr lang="pt-BR" sz="1800" b="1">
                    <a:latin typeface="Tahoma" charset="0"/>
                    <a:ea typeface="MS PGothic" charset="0"/>
                    <a:cs typeface="MS PGothic" charset="0"/>
                  </a:rPr>
                  <a:t>Sobrevida média </a:t>
                </a:r>
                <a:r>
                  <a:rPr lang="pt-BR" sz="1400">
                    <a:latin typeface="Tahoma" charset="0"/>
                    <a:ea typeface="MS PGothic" charset="0"/>
                    <a:cs typeface="MS PGothic" charset="0"/>
                  </a:rPr>
                  <a:t>(anos)</a:t>
                </a:r>
                <a:endParaRPr lang="pt-BR" sz="1800">
                  <a:latin typeface="Tahoma" charset="0"/>
                  <a:ea typeface="MS PGothic" charset="0"/>
                  <a:cs typeface="MS PGothic" charset="0"/>
                </a:endParaRPr>
              </a:p>
            </p:txBody>
          </p:sp>
        </p:grpSp>
        <p:cxnSp>
          <p:nvCxnSpPr>
            <p:cNvPr id="45" name="Conector reto 104"/>
            <p:cNvCxnSpPr>
              <a:cxnSpLocks noChangeShapeType="1"/>
            </p:cNvCxnSpPr>
            <p:nvPr/>
          </p:nvCxnSpPr>
          <p:spPr bwMode="auto">
            <a:xfrm flipV="1">
              <a:off x="6608618" y="2105891"/>
              <a:ext cx="401785" cy="249382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6" name="Conector reto 128"/>
            <p:cNvCxnSpPr>
              <a:cxnSpLocks noChangeShapeType="1"/>
            </p:cNvCxnSpPr>
            <p:nvPr/>
          </p:nvCxnSpPr>
          <p:spPr bwMode="auto">
            <a:xfrm flipV="1">
              <a:off x="6705603" y="2507673"/>
              <a:ext cx="491075" cy="304803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47" name="Conector reto 132"/>
            <p:cNvCxnSpPr>
              <a:cxnSpLocks noChangeShapeType="1"/>
            </p:cNvCxnSpPr>
            <p:nvPr/>
          </p:nvCxnSpPr>
          <p:spPr bwMode="auto">
            <a:xfrm flipV="1">
              <a:off x="6705603" y="2812473"/>
              <a:ext cx="775852" cy="512622"/>
            </a:xfrm>
            <a:prstGeom prst="line">
              <a:avLst/>
            </a:prstGeom>
            <a:noFill/>
            <a:ln w="38100">
              <a:solidFill>
                <a:srgbClr val="37609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cxnSp>
        <p:nvCxnSpPr>
          <p:cNvPr id="65" name="Conector reto 197"/>
          <p:cNvCxnSpPr>
            <a:cxnSpLocks noChangeShapeType="1"/>
          </p:cNvCxnSpPr>
          <p:nvPr/>
        </p:nvCxnSpPr>
        <p:spPr bwMode="auto">
          <a:xfrm rot="10800000" flipV="1">
            <a:off x="3657600" y="2039169"/>
            <a:ext cx="2286000" cy="401637"/>
          </a:xfrm>
          <a:prstGeom prst="line">
            <a:avLst/>
          </a:prstGeom>
          <a:noFill/>
          <a:ln w="57150">
            <a:solidFill>
              <a:srgbClr val="FFC000"/>
            </a:solidFill>
            <a:prstDash val="sys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43887" y="5456005"/>
            <a:ext cx="79711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smtClean="0"/>
              <a:t>Estima-se que 3 a 5 % dos indivíduos acima de 75 anos sejam acometidos por Estenose Aórtica grave.</a:t>
            </a:r>
            <a:endParaRPr lang="pt-BR" sz="2400" b="1"/>
          </a:p>
        </p:txBody>
      </p:sp>
    </p:spTree>
    <p:extLst>
      <p:ext uri="{BB962C8B-B14F-4D97-AF65-F5344CB8AC3E}">
        <p14:creationId xmlns:p14="http://schemas.microsoft.com/office/powerpoint/2010/main" xmlns="" val="1866309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2"/>
          <p:cNvSpPr txBox="1">
            <a:spLocks noChangeArrowheads="1"/>
          </p:cNvSpPr>
          <p:nvPr/>
        </p:nvSpPr>
        <p:spPr bwMode="auto">
          <a:xfrm>
            <a:off x="1956069" y="44336"/>
            <a:ext cx="6257729" cy="58477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ctr">
              <a:spcBef>
                <a:spcPct val="0"/>
              </a:spcBef>
              <a:defRPr sz="3200" b="1">
                <a:solidFill>
                  <a:srgbClr val="00009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/>
              <a:t>Prognóstico da </a:t>
            </a:r>
            <a:r>
              <a:rPr lang="pt-BR" dirty="0" smtClean="0"/>
              <a:t>Estenose Aórtica</a:t>
            </a:r>
            <a:endParaRPr lang="pt-BR" dirty="0"/>
          </a:p>
        </p:txBody>
      </p:sp>
      <p:sp>
        <p:nvSpPr>
          <p:cNvPr id="5" name="Retângulo 31"/>
          <p:cNvSpPr>
            <a:spLocks noChangeArrowheads="1"/>
          </p:cNvSpPr>
          <p:nvPr/>
        </p:nvSpPr>
        <p:spPr bwMode="auto">
          <a:xfrm>
            <a:off x="4356100" y="6334780"/>
            <a:ext cx="47879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pt-BR" sz="1400" dirty="0" err="1">
                <a:latin typeface="Times New Roman" charset="0"/>
                <a:cs typeface="Times New Roman" charset="0"/>
              </a:rPr>
              <a:t>European</a:t>
            </a:r>
            <a:r>
              <a:rPr lang="pt-BR" sz="1400" dirty="0">
                <a:latin typeface="Times New Roman" charset="0"/>
                <a:cs typeface="Times New Roman" charset="0"/>
              </a:rPr>
              <a:t> Heart </a:t>
            </a:r>
            <a:r>
              <a:rPr lang="pt-BR" sz="1400" dirty="0" err="1">
                <a:latin typeface="Times New Roman" charset="0"/>
                <a:cs typeface="Times New Roman" charset="0"/>
              </a:rPr>
              <a:t>Journal</a:t>
            </a:r>
            <a:r>
              <a:rPr lang="pt-BR" sz="1400" dirty="0">
                <a:latin typeface="Times New Roman" charset="0"/>
                <a:cs typeface="Times New Roman" charset="0"/>
              </a:rPr>
              <a:t> (2002) 4 (</a:t>
            </a:r>
            <a:r>
              <a:rPr lang="pt-BR" sz="1400" dirty="0" err="1">
                <a:latin typeface="Times New Roman" charset="0"/>
                <a:cs typeface="Times New Roman" charset="0"/>
              </a:rPr>
              <a:t>Supplement</a:t>
            </a:r>
            <a:r>
              <a:rPr lang="pt-BR" sz="1400" dirty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>
                <a:latin typeface="Times New Roman" charset="0"/>
                <a:cs typeface="Times New Roman" charset="0"/>
              </a:rPr>
              <a:t>D</a:t>
            </a:r>
            <a:r>
              <a:rPr lang="pt-BR" sz="1400" dirty="0">
                <a:latin typeface="Times New Roman" charset="0"/>
                <a:cs typeface="Times New Roman" charset="0"/>
              </a:rPr>
              <a:t>), D50-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D58</a:t>
            </a:r>
          </a:p>
          <a:p>
            <a:pPr algn="r"/>
            <a:r>
              <a:rPr lang="pt-BR" sz="1400" dirty="0" smtClean="0">
                <a:latin typeface="Times New Roman" charset="0"/>
                <a:cs typeface="Times New Roman" charset="0"/>
              </a:rPr>
              <a:t>PARTNER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trial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en-US" sz="1400" dirty="0" smtClean="0">
                <a:latin typeface="Times New Roman" charset="0"/>
                <a:cs typeface="Times New Roman" charset="0"/>
              </a:rPr>
              <a:t>–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inoperable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pts</a:t>
            </a:r>
            <a:r>
              <a:rPr lang="pt-BR" sz="1400" dirty="0" smtClean="0">
                <a:latin typeface="Times New Roman" charset="0"/>
                <a:cs typeface="Times New Roman" charset="0"/>
              </a:rPr>
              <a:t> (</a:t>
            </a:r>
            <a:r>
              <a:rPr lang="pt-BR" sz="1400" dirty="0" err="1" smtClean="0">
                <a:latin typeface="Times New Roman" charset="0"/>
                <a:cs typeface="Times New Roman" charset="0"/>
              </a:rPr>
              <a:t>adapted</a:t>
            </a:r>
            <a:r>
              <a:rPr lang="pt-BR" sz="1400" dirty="0">
                <a:latin typeface="Times New Roman" charset="0"/>
                <a:cs typeface="Times New Roman" charset="0"/>
              </a:rPr>
              <a:t>)</a:t>
            </a:r>
          </a:p>
        </p:txBody>
      </p:sp>
      <p:sp>
        <p:nvSpPr>
          <p:cNvPr id="6" name="CaixaDeTexto 33"/>
          <p:cNvSpPr txBox="1">
            <a:spLocks noChangeArrowheads="1"/>
          </p:cNvSpPr>
          <p:nvPr/>
        </p:nvSpPr>
        <p:spPr bwMode="auto">
          <a:xfrm>
            <a:off x="1074132" y="981075"/>
            <a:ext cx="69084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pt-BR" sz="1800" dirty="0" smtClean="0"/>
              <a:t>A </a:t>
            </a:r>
            <a:r>
              <a:rPr lang="pt-BR" sz="1800" dirty="0"/>
              <a:t>sobrevida em 5 anos da </a:t>
            </a:r>
            <a:r>
              <a:rPr lang="pt-BR" sz="1800" dirty="0" smtClean="0"/>
              <a:t>E</a:t>
            </a:r>
            <a:r>
              <a:rPr lang="en-US" sz="1800" dirty="0" smtClean="0"/>
              <a:t>A</a:t>
            </a:r>
            <a:r>
              <a:rPr lang="pt-BR" sz="1800" dirty="0" smtClean="0"/>
              <a:t>o é </a:t>
            </a:r>
            <a:r>
              <a:rPr lang="pt-BR" sz="1800" dirty="0"/>
              <a:t>pior que a maioria </a:t>
            </a:r>
            <a:r>
              <a:rPr lang="pt-BR" sz="1800" dirty="0" smtClean="0"/>
              <a:t>dos cânceres </a:t>
            </a:r>
            <a:endParaRPr lang="pt-BR" sz="1800" dirty="0"/>
          </a:p>
        </p:txBody>
      </p:sp>
      <p:sp>
        <p:nvSpPr>
          <p:cNvPr id="7" name="Retângulo 35"/>
          <p:cNvSpPr/>
          <p:nvPr/>
        </p:nvSpPr>
        <p:spPr>
          <a:xfrm>
            <a:off x="107504" y="1978786"/>
            <a:ext cx="8982708" cy="41865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CaixaDeTexto 36"/>
          <p:cNvSpPr txBox="1">
            <a:spLocks noChangeArrowheads="1"/>
          </p:cNvSpPr>
          <p:nvPr/>
        </p:nvSpPr>
        <p:spPr bwMode="auto">
          <a:xfrm>
            <a:off x="427038" y="2365375"/>
            <a:ext cx="471487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1.0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0.9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0.8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0.7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0.6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0.5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0.4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0.3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0.2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0.1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0.0</a:t>
            </a:r>
          </a:p>
        </p:txBody>
      </p:sp>
      <p:sp>
        <p:nvSpPr>
          <p:cNvPr id="9" name="Forma livre 37"/>
          <p:cNvSpPr/>
          <p:nvPr/>
        </p:nvSpPr>
        <p:spPr>
          <a:xfrm>
            <a:off x="841375" y="2520950"/>
            <a:ext cx="2289175" cy="2855913"/>
          </a:xfrm>
          <a:custGeom>
            <a:avLst/>
            <a:gdLst>
              <a:gd name="connsiteX0" fmla="*/ 0 w 2288804"/>
              <a:gd name="connsiteY0" fmla="*/ 0 h 2855397"/>
              <a:gd name="connsiteX1" fmla="*/ 5609 w 2288804"/>
              <a:gd name="connsiteY1" fmla="*/ 2849787 h 2855397"/>
              <a:gd name="connsiteX2" fmla="*/ 2288804 w 2288804"/>
              <a:gd name="connsiteY2" fmla="*/ 2855397 h 28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804" h="2855397">
                <a:moveTo>
                  <a:pt x="0" y="0"/>
                </a:moveTo>
                <a:cubicBezTo>
                  <a:pt x="1870" y="949929"/>
                  <a:pt x="3739" y="1899858"/>
                  <a:pt x="5609" y="2849787"/>
                </a:cubicBezTo>
                <a:lnTo>
                  <a:pt x="2288804" y="2855397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CaixaDeTexto 38"/>
          <p:cNvSpPr txBox="1">
            <a:spLocks noChangeArrowheads="1"/>
          </p:cNvSpPr>
          <p:nvPr/>
        </p:nvSpPr>
        <p:spPr bwMode="auto">
          <a:xfrm>
            <a:off x="709613" y="5356225"/>
            <a:ext cx="266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0</a:t>
            </a:r>
          </a:p>
        </p:txBody>
      </p:sp>
      <p:sp>
        <p:nvSpPr>
          <p:cNvPr id="11" name="CaixaDeTexto 39"/>
          <p:cNvSpPr txBox="1">
            <a:spLocks noChangeArrowheads="1"/>
          </p:cNvSpPr>
          <p:nvPr/>
        </p:nvSpPr>
        <p:spPr bwMode="auto">
          <a:xfrm>
            <a:off x="939800" y="5356225"/>
            <a:ext cx="2682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</a:t>
            </a:r>
          </a:p>
        </p:txBody>
      </p:sp>
      <p:sp>
        <p:nvSpPr>
          <p:cNvPr id="12" name="CaixaDeTexto 40"/>
          <p:cNvSpPr txBox="1">
            <a:spLocks noChangeArrowheads="1"/>
          </p:cNvSpPr>
          <p:nvPr/>
        </p:nvSpPr>
        <p:spPr bwMode="auto">
          <a:xfrm>
            <a:off x="1111250" y="5356225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12</a:t>
            </a:r>
          </a:p>
        </p:txBody>
      </p:sp>
      <p:sp>
        <p:nvSpPr>
          <p:cNvPr id="13" name="CaixaDeTexto 41"/>
          <p:cNvSpPr txBox="1">
            <a:spLocks noChangeArrowheads="1"/>
          </p:cNvSpPr>
          <p:nvPr/>
        </p:nvSpPr>
        <p:spPr bwMode="auto">
          <a:xfrm>
            <a:off x="134778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18</a:t>
            </a:r>
          </a:p>
        </p:txBody>
      </p:sp>
      <p:sp>
        <p:nvSpPr>
          <p:cNvPr id="14" name="CaixaDeTexto 42"/>
          <p:cNvSpPr txBox="1">
            <a:spLocks noChangeArrowheads="1"/>
          </p:cNvSpPr>
          <p:nvPr/>
        </p:nvSpPr>
        <p:spPr bwMode="auto">
          <a:xfrm>
            <a:off x="15827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24</a:t>
            </a:r>
          </a:p>
        </p:txBody>
      </p:sp>
      <p:sp>
        <p:nvSpPr>
          <p:cNvPr id="15" name="CaixaDeTexto 43"/>
          <p:cNvSpPr txBox="1">
            <a:spLocks noChangeArrowheads="1"/>
          </p:cNvSpPr>
          <p:nvPr/>
        </p:nvSpPr>
        <p:spPr bwMode="auto">
          <a:xfrm>
            <a:off x="1817688" y="5356225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30</a:t>
            </a:r>
          </a:p>
        </p:txBody>
      </p:sp>
      <p:sp>
        <p:nvSpPr>
          <p:cNvPr id="16" name="CaixaDeTexto 44"/>
          <p:cNvSpPr txBox="1">
            <a:spLocks noChangeArrowheads="1"/>
          </p:cNvSpPr>
          <p:nvPr/>
        </p:nvSpPr>
        <p:spPr bwMode="auto">
          <a:xfrm>
            <a:off x="2054225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36</a:t>
            </a:r>
          </a:p>
        </p:txBody>
      </p:sp>
      <p:sp>
        <p:nvSpPr>
          <p:cNvPr id="17" name="CaixaDeTexto 45"/>
          <p:cNvSpPr txBox="1">
            <a:spLocks noChangeArrowheads="1"/>
          </p:cNvSpPr>
          <p:nvPr/>
        </p:nvSpPr>
        <p:spPr bwMode="auto">
          <a:xfrm>
            <a:off x="2263775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42</a:t>
            </a:r>
          </a:p>
        </p:txBody>
      </p:sp>
      <p:sp>
        <p:nvSpPr>
          <p:cNvPr id="18" name="CaixaDeTexto 46"/>
          <p:cNvSpPr txBox="1">
            <a:spLocks noChangeArrowheads="1"/>
          </p:cNvSpPr>
          <p:nvPr/>
        </p:nvSpPr>
        <p:spPr bwMode="auto">
          <a:xfrm>
            <a:off x="24971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48</a:t>
            </a:r>
          </a:p>
        </p:txBody>
      </p:sp>
      <p:sp>
        <p:nvSpPr>
          <p:cNvPr id="19" name="CaixaDeTexto 47"/>
          <p:cNvSpPr txBox="1">
            <a:spLocks noChangeArrowheads="1"/>
          </p:cNvSpPr>
          <p:nvPr/>
        </p:nvSpPr>
        <p:spPr bwMode="auto">
          <a:xfrm>
            <a:off x="2713038" y="5356225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54</a:t>
            </a:r>
          </a:p>
        </p:txBody>
      </p:sp>
      <p:sp>
        <p:nvSpPr>
          <p:cNvPr id="20" name="CaixaDeTexto 48"/>
          <p:cNvSpPr txBox="1">
            <a:spLocks noChangeArrowheads="1"/>
          </p:cNvSpPr>
          <p:nvPr/>
        </p:nvSpPr>
        <p:spPr bwMode="auto">
          <a:xfrm>
            <a:off x="2946400" y="5356225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60</a:t>
            </a:r>
          </a:p>
        </p:txBody>
      </p:sp>
      <p:sp>
        <p:nvSpPr>
          <p:cNvPr id="21" name="Forma livre 49"/>
          <p:cNvSpPr/>
          <p:nvPr/>
        </p:nvSpPr>
        <p:spPr>
          <a:xfrm>
            <a:off x="841375" y="2527300"/>
            <a:ext cx="2295525" cy="1036638"/>
          </a:xfrm>
          <a:custGeom>
            <a:avLst/>
            <a:gdLst>
              <a:gd name="connsiteX0" fmla="*/ 0 w 2294414"/>
              <a:gd name="connsiteY0" fmla="*/ 0 h 1037816"/>
              <a:gd name="connsiteX1" fmla="*/ 78537 w 2294414"/>
              <a:gd name="connsiteY1" fmla="*/ 140245 h 1037816"/>
              <a:gd name="connsiteX2" fmla="*/ 140245 w 2294414"/>
              <a:gd name="connsiteY2" fmla="*/ 134636 h 1037816"/>
              <a:gd name="connsiteX3" fmla="*/ 207563 w 2294414"/>
              <a:gd name="connsiteY3" fmla="*/ 207563 h 1037816"/>
              <a:gd name="connsiteX4" fmla="*/ 499273 w 2294414"/>
              <a:gd name="connsiteY4" fmla="*/ 342199 h 1037816"/>
              <a:gd name="connsiteX5" fmla="*/ 572201 w 2294414"/>
              <a:gd name="connsiteY5" fmla="*/ 336589 h 1037816"/>
              <a:gd name="connsiteX6" fmla="*/ 701227 w 2294414"/>
              <a:gd name="connsiteY6" fmla="*/ 471225 h 1037816"/>
              <a:gd name="connsiteX7" fmla="*/ 790984 w 2294414"/>
              <a:gd name="connsiteY7" fmla="*/ 476834 h 1037816"/>
              <a:gd name="connsiteX8" fmla="*/ 897570 w 2294414"/>
              <a:gd name="connsiteY8" fmla="*/ 583421 h 1037816"/>
              <a:gd name="connsiteX9" fmla="*/ 992937 w 2294414"/>
              <a:gd name="connsiteY9" fmla="*/ 583421 h 1037816"/>
              <a:gd name="connsiteX10" fmla="*/ 1245379 w 2294414"/>
              <a:gd name="connsiteY10" fmla="*/ 734886 h 1037816"/>
              <a:gd name="connsiteX11" fmla="*/ 1374404 w 2294414"/>
              <a:gd name="connsiteY11" fmla="*/ 718057 h 1037816"/>
              <a:gd name="connsiteX12" fmla="*/ 1452942 w 2294414"/>
              <a:gd name="connsiteY12" fmla="*/ 802204 h 1037816"/>
              <a:gd name="connsiteX13" fmla="*/ 2103681 w 2294414"/>
              <a:gd name="connsiteY13" fmla="*/ 992938 h 1037816"/>
              <a:gd name="connsiteX14" fmla="*/ 2154169 w 2294414"/>
              <a:gd name="connsiteY14" fmla="*/ 987328 h 1037816"/>
              <a:gd name="connsiteX15" fmla="*/ 2187828 w 2294414"/>
              <a:gd name="connsiteY15" fmla="*/ 1032206 h 1037816"/>
              <a:gd name="connsiteX16" fmla="*/ 2294414 w 2294414"/>
              <a:gd name="connsiteY16" fmla="*/ 1037816 h 1037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94414" h="1037816">
                <a:moveTo>
                  <a:pt x="0" y="0"/>
                </a:moveTo>
                <a:lnTo>
                  <a:pt x="78537" y="140245"/>
                </a:lnTo>
                <a:lnTo>
                  <a:pt x="140245" y="134636"/>
                </a:lnTo>
                <a:lnTo>
                  <a:pt x="207563" y="207563"/>
                </a:lnTo>
                <a:lnTo>
                  <a:pt x="499273" y="342199"/>
                </a:lnTo>
                <a:lnTo>
                  <a:pt x="572201" y="336589"/>
                </a:lnTo>
                <a:lnTo>
                  <a:pt x="701227" y="471225"/>
                </a:lnTo>
                <a:lnTo>
                  <a:pt x="790984" y="476834"/>
                </a:lnTo>
                <a:lnTo>
                  <a:pt x="897570" y="583421"/>
                </a:lnTo>
                <a:lnTo>
                  <a:pt x="992937" y="583421"/>
                </a:lnTo>
                <a:lnTo>
                  <a:pt x="1245379" y="734886"/>
                </a:lnTo>
                <a:lnTo>
                  <a:pt x="1374404" y="718057"/>
                </a:lnTo>
                <a:lnTo>
                  <a:pt x="1452942" y="802204"/>
                </a:lnTo>
                <a:lnTo>
                  <a:pt x="2103681" y="992938"/>
                </a:lnTo>
                <a:lnTo>
                  <a:pt x="2154169" y="987328"/>
                </a:lnTo>
                <a:lnTo>
                  <a:pt x="2187828" y="1032206"/>
                </a:lnTo>
                <a:lnTo>
                  <a:pt x="2294414" y="1037816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2" name="Forma livre 50"/>
          <p:cNvSpPr/>
          <p:nvPr/>
        </p:nvSpPr>
        <p:spPr>
          <a:xfrm>
            <a:off x="3187700" y="3559175"/>
            <a:ext cx="307975" cy="0"/>
          </a:xfrm>
          <a:custGeom>
            <a:avLst/>
            <a:gdLst>
              <a:gd name="connsiteX0" fmla="*/ 0 w 308539"/>
              <a:gd name="connsiteY0" fmla="*/ 0 h 11220"/>
              <a:gd name="connsiteX1" fmla="*/ 308539 w 308539"/>
              <a:gd name="connsiteY1" fmla="*/ 11220 h 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539" h="11220">
                <a:moveTo>
                  <a:pt x="0" y="0"/>
                </a:moveTo>
                <a:lnTo>
                  <a:pt x="308539" y="1122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3" name="Forma livre 51"/>
          <p:cNvSpPr/>
          <p:nvPr/>
        </p:nvSpPr>
        <p:spPr>
          <a:xfrm>
            <a:off x="858838" y="2560638"/>
            <a:ext cx="2238375" cy="1503362"/>
          </a:xfrm>
          <a:custGeom>
            <a:avLst/>
            <a:gdLst>
              <a:gd name="connsiteX0" fmla="*/ 0 w 2238317"/>
              <a:gd name="connsiteY0" fmla="*/ 0 h 1503431"/>
              <a:gd name="connsiteX1" fmla="*/ 0 w 2238317"/>
              <a:gd name="connsiteY1" fmla="*/ 476834 h 1503431"/>
              <a:gd name="connsiteX2" fmla="*/ 162685 w 2238317"/>
              <a:gd name="connsiteY2" fmla="*/ 701227 h 1503431"/>
              <a:gd name="connsiteX3" fmla="*/ 258052 w 2238317"/>
              <a:gd name="connsiteY3" fmla="*/ 858302 h 1503431"/>
              <a:gd name="connsiteX4" fmla="*/ 308540 w 2238317"/>
              <a:gd name="connsiteY4" fmla="*/ 1020986 h 1503431"/>
              <a:gd name="connsiteX5" fmla="*/ 454395 w 2238317"/>
              <a:gd name="connsiteY5" fmla="*/ 992937 h 1503431"/>
              <a:gd name="connsiteX6" fmla="*/ 532932 w 2238317"/>
              <a:gd name="connsiteY6" fmla="*/ 1054645 h 1503431"/>
              <a:gd name="connsiteX7" fmla="*/ 863912 w 2238317"/>
              <a:gd name="connsiteY7" fmla="*/ 1178061 h 1503431"/>
              <a:gd name="connsiteX8" fmla="*/ 987328 w 2238317"/>
              <a:gd name="connsiteY8" fmla="*/ 1178061 h 1503431"/>
              <a:gd name="connsiteX9" fmla="*/ 1037816 w 2238317"/>
              <a:gd name="connsiteY9" fmla="*/ 1239769 h 1503431"/>
              <a:gd name="connsiteX10" fmla="*/ 1189281 w 2238317"/>
              <a:gd name="connsiteY10" fmla="*/ 1245379 h 1503431"/>
              <a:gd name="connsiteX11" fmla="*/ 1301477 w 2238317"/>
              <a:gd name="connsiteY11" fmla="*/ 1295867 h 1503431"/>
              <a:gd name="connsiteX12" fmla="*/ 1363185 w 2238317"/>
              <a:gd name="connsiteY12" fmla="*/ 1295867 h 1503431"/>
              <a:gd name="connsiteX13" fmla="*/ 1430503 w 2238317"/>
              <a:gd name="connsiteY13" fmla="*/ 1346356 h 1503431"/>
              <a:gd name="connsiteX14" fmla="*/ 1688555 w 2238317"/>
              <a:gd name="connsiteY14" fmla="*/ 1374405 h 1503431"/>
              <a:gd name="connsiteX15" fmla="*/ 1699774 w 2238317"/>
              <a:gd name="connsiteY15" fmla="*/ 1408064 h 1503431"/>
              <a:gd name="connsiteX16" fmla="*/ 1806361 w 2238317"/>
              <a:gd name="connsiteY16" fmla="*/ 1396844 h 1503431"/>
              <a:gd name="connsiteX17" fmla="*/ 1940996 w 2238317"/>
              <a:gd name="connsiteY17" fmla="*/ 1480991 h 1503431"/>
              <a:gd name="connsiteX18" fmla="*/ 2013924 w 2238317"/>
              <a:gd name="connsiteY18" fmla="*/ 1464162 h 1503431"/>
              <a:gd name="connsiteX19" fmla="*/ 2086852 w 2238317"/>
              <a:gd name="connsiteY19" fmla="*/ 1503431 h 1503431"/>
              <a:gd name="connsiteX20" fmla="*/ 2238317 w 2238317"/>
              <a:gd name="connsiteY20" fmla="*/ 1503431 h 1503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38317" h="1503431">
                <a:moveTo>
                  <a:pt x="0" y="0"/>
                </a:moveTo>
                <a:lnTo>
                  <a:pt x="0" y="476834"/>
                </a:lnTo>
                <a:lnTo>
                  <a:pt x="162685" y="701227"/>
                </a:lnTo>
                <a:lnTo>
                  <a:pt x="258052" y="858302"/>
                </a:lnTo>
                <a:lnTo>
                  <a:pt x="308540" y="1020986"/>
                </a:lnTo>
                <a:lnTo>
                  <a:pt x="454395" y="992937"/>
                </a:lnTo>
                <a:lnTo>
                  <a:pt x="532932" y="1054645"/>
                </a:lnTo>
                <a:lnTo>
                  <a:pt x="863912" y="1178061"/>
                </a:lnTo>
                <a:lnTo>
                  <a:pt x="987328" y="1178061"/>
                </a:lnTo>
                <a:lnTo>
                  <a:pt x="1037816" y="1239769"/>
                </a:lnTo>
                <a:lnTo>
                  <a:pt x="1189281" y="1245379"/>
                </a:lnTo>
                <a:lnTo>
                  <a:pt x="1301477" y="1295867"/>
                </a:lnTo>
                <a:lnTo>
                  <a:pt x="1363185" y="1295867"/>
                </a:lnTo>
                <a:lnTo>
                  <a:pt x="1430503" y="1346356"/>
                </a:lnTo>
                <a:lnTo>
                  <a:pt x="1688555" y="1374405"/>
                </a:lnTo>
                <a:lnTo>
                  <a:pt x="1699774" y="1408064"/>
                </a:lnTo>
                <a:lnTo>
                  <a:pt x="1806361" y="1396844"/>
                </a:lnTo>
                <a:lnTo>
                  <a:pt x="1940996" y="1480991"/>
                </a:lnTo>
                <a:lnTo>
                  <a:pt x="2013924" y="1464162"/>
                </a:lnTo>
                <a:lnTo>
                  <a:pt x="2086852" y="1503431"/>
                </a:lnTo>
                <a:lnTo>
                  <a:pt x="2238317" y="1503431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4" name="Forma livre 52"/>
          <p:cNvSpPr/>
          <p:nvPr/>
        </p:nvSpPr>
        <p:spPr>
          <a:xfrm>
            <a:off x="3198813" y="4065588"/>
            <a:ext cx="309562" cy="0"/>
          </a:xfrm>
          <a:custGeom>
            <a:avLst/>
            <a:gdLst>
              <a:gd name="connsiteX0" fmla="*/ 0 w 308539"/>
              <a:gd name="connsiteY0" fmla="*/ 0 h 11220"/>
              <a:gd name="connsiteX1" fmla="*/ 308539 w 308539"/>
              <a:gd name="connsiteY1" fmla="*/ 11220 h 11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8539" h="11220">
                <a:moveTo>
                  <a:pt x="0" y="0"/>
                </a:moveTo>
                <a:lnTo>
                  <a:pt x="308539" y="1122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5" name="Forma livre 53"/>
          <p:cNvSpPr/>
          <p:nvPr/>
        </p:nvSpPr>
        <p:spPr>
          <a:xfrm>
            <a:off x="854075" y="2549525"/>
            <a:ext cx="2243138" cy="2159000"/>
          </a:xfrm>
          <a:custGeom>
            <a:avLst/>
            <a:gdLst>
              <a:gd name="connsiteX0" fmla="*/ 0 w 2243927"/>
              <a:gd name="connsiteY0" fmla="*/ 0 h 2159779"/>
              <a:gd name="connsiteX1" fmla="*/ 11220 w 2243927"/>
              <a:gd name="connsiteY1" fmla="*/ 617080 h 2159779"/>
              <a:gd name="connsiteX2" fmla="*/ 106587 w 2243927"/>
              <a:gd name="connsiteY2" fmla="*/ 785375 h 2159779"/>
              <a:gd name="connsiteX3" fmla="*/ 218783 w 2243927"/>
              <a:gd name="connsiteY3" fmla="*/ 936840 h 2159779"/>
              <a:gd name="connsiteX4" fmla="*/ 286101 w 2243927"/>
              <a:gd name="connsiteY4" fmla="*/ 936840 h 2159779"/>
              <a:gd name="connsiteX5" fmla="*/ 370248 w 2243927"/>
              <a:gd name="connsiteY5" fmla="*/ 1082695 h 2159779"/>
              <a:gd name="connsiteX6" fmla="*/ 577811 w 2243927"/>
              <a:gd name="connsiteY6" fmla="*/ 1447333 h 2159779"/>
              <a:gd name="connsiteX7" fmla="*/ 1088304 w 2243927"/>
              <a:gd name="connsiteY7" fmla="*/ 1744653 h 2159779"/>
              <a:gd name="connsiteX8" fmla="*/ 1222940 w 2243927"/>
              <a:gd name="connsiteY8" fmla="*/ 1761483 h 2159779"/>
              <a:gd name="connsiteX9" fmla="*/ 1290258 w 2243927"/>
              <a:gd name="connsiteY9" fmla="*/ 1840020 h 2159779"/>
              <a:gd name="connsiteX10" fmla="*/ 1363185 w 2243927"/>
              <a:gd name="connsiteY10" fmla="*/ 1840020 h 2159779"/>
              <a:gd name="connsiteX11" fmla="*/ 1514650 w 2243927"/>
              <a:gd name="connsiteY11" fmla="*/ 1929777 h 2159779"/>
              <a:gd name="connsiteX12" fmla="*/ 1688555 w 2243927"/>
              <a:gd name="connsiteY12" fmla="*/ 1957826 h 2159779"/>
              <a:gd name="connsiteX13" fmla="*/ 1828800 w 2243927"/>
              <a:gd name="connsiteY13" fmla="*/ 2053193 h 2159779"/>
              <a:gd name="connsiteX14" fmla="*/ 2070022 w 2243927"/>
              <a:gd name="connsiteY14" fmla="*/ 2092462 h 2159779"/>
              <a:gd name="connsiteX15" fmla="*/ 2137340 w 2243927"/>
              <a:gd name="connsiteY15" fmla="*/ 2154170 h 2159779"/>
              <a:gd name="connsiteX16" fmla="*/ 2243927 w 2243927"/>
              <a:gd name="connsiteY16" fmla="*/ 2159779 h 2159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3927" h="2159779">
                <a:moveTo>
                  <a:pt x="0" y="0"/>
                </a:moveTo>
                <a:lnTo>
                  <a:pt x="11220" y="617080"/>
                </a:lnTo>
                <a:lnTo>
                  <a:pt x="106587" y="785375"/>
                </a:lnTo>
                <a:lnTo>
                  <a:pt x="218783" y="936840"/>
                </a:lnTo>
                <a:lnTo>
                  <a:pt x="286101" y="936840"/>
                </a:lnTo>
                <a:lnTo>
                  <a:pt x="370248" y="1082695"/>
                </a:lnTo>
                <a:lnTo>
                  <a:pt x="577811" y="1447333"/>
                </a:lnTo>
                <a:lnTo>
                  <a:pt x="1088304" y="1744653"/>
                </a:lnTo>
                <a:lnTo>
                  <a:pt x="1222940" y="1761483"/>
                </a:lnTo>
                <a:lnTo>
                  <a:pt x="1290258" y="1840020"/>
                </a:lnTo>
                <a:lnTo>
                  <a:pt x="1363185" y="1840020"/>
                </a:lnTo>
                <a:lnTo>
                  <a:pt x="1514650" y="1929777"/>
                </a:lnTo>
                <a:lnTo>
                  <a:pt x="1688555" y="1957826"/>
                </a:lnTo>
                <a:lnTo>
                  <a:pt x="1828800" y="2053193"/>
                </a:lnTo>
                <a:lnTo>
                  <a:pt x="2070022" y="2092462"/>
                </a:lnTo>
                <a:lnTo>
                  <a:pt x="2137340" y="2154170"/>
                </a:lnTo>
                <a:lnTo>
                  <a:pt x="2243927" y="2159779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Forma livre 54"/>
          <p:cNvSpPr/>
          <p:nvPr/>
        </p:nvSpPr>
        <p:spPr>
          <a:xfrm>
            <a:off x="3175000" y="4730750"/>
            <a:ext cx="354013" cy="241300"/>
          </a:xfrm>
          <a:custGeom>
            <a:avLst/>
            <a:gdLst>
              <a:gd name="connsiteX0" fmla="*/ 0 w 353418"/>
              <a:gd name="connsiteY0" fmla="*/ 0 h 241222"/>
              <a:gd name="connsiteX1" fmla="*/ 353418 w 353418"/>
              <a:gd name="connsiteY1" fmla="*/ 241222 h 24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3418" h="241222">
                <a:moveTo>
                  <a:pt x="0" y="0"/>
                </a:moveTo>
                <a:lnTo>
                  <a:pt x="353418" y="241222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7" name="Forma livre 55"/>
          <p:cNvSpPr/>
          <p:nvPr/>
        </p:nvSpPr>
        <p:spPr>
          <a:xfrm>
            <a:off x="854075" y="2538413"/>
            <a:ext cx="2260600" cy="1879600"/>
          </a:xfrm>
          <a:custGeom>
            <a:avLst/>
            <a:gdLst>
              <a:gd name="connsiteX0" fmla="*/ 0 w 2260756"/>
              <a:gd name="connsiteY0" fmla="*/ 0 h 1879288"/>
              <a:gd name="connsiteX1" fmla="*/ 16830 w 2260756"/>
              <a:gd name="connsiteY1" fmla="*/ 779764 h 1879288"/>
              <a:gd name="connsiteX2" fmla="*/ 84147 w 2260756"/>
              <a:gd name="connsiteY2" fmla="*/ 819033 h 1879288"/>
              <a:gd name="connsiteX3" fmla="*/ 252442 w 2260756"/>
              <a:gd name="connsiteY3" fmla="*/ 976108 h 1879288"/>
              <a:gd name="connsiteX4" fmla="*/ 392687 w 2260756"/>
              <a:gd name="connsiteY4" fmla="*/ 1116353 h 1879288"/>
              <a:gd name="connsiteX5" fmla="*/ 572201 w 2260756"/>
              <a:gd name="connsiteY5" fmla="*/ 1211720 h 1879288"/>
              <a:gd name="connsiteX6" fmla="*/ 645129 w 2260756"/>
              <a:gd name="connsiteY6" fmla="*/ 1267818 h 1879288"/>
              <a:gd name="connsiteX7" fmla="*/ 712447 w 2260756"/>
              <a:gd name="connsiteY7" fmla="*/ 1273428 h 1879288"/>
              <a:gd name="connsiteX8" fmla="*/ 858302 w 2260756"/>
              <a:gd name="connsiteY8" fmla="*/ 1374405 h 1879288"/>
              <a:gd name="connsiteX9" fmla="*/ 903181 w 2260756"/>
              <a:gd name="connsiteY9" fmla="*/ 1452942 h 1879288"/>
              <a:gd name="connsiteX10" fmla="*/ 1015377 w 2260756"/>
              <a:gd name="connsiteY10" fmla="*/ 1509040 h 1879288"/>
              <a:gd name="connsiteX11" fmla="*/ 1234160 w 2260756"/>
              <a:gd name="connsiteY11" fmla="*/ 1565138 h 1879288"/>
              <a:gd name="connsiteX12" fmla="*/ 1301477 w 2260756"/>
              <a:gd name="connsiteY12" fmla="*/ 1626846 h 1879288"/>
              <a:gd name="connsiteX13" fmla="*/ 1413674 w 2260756"/>
              <a:gd name="connsiteY13" fmla="*/ 1649286 h 1879288"/>
              <a:gd name="connsiteX14" fmla="*/ 1509041 w 2260756"/>
              <a:gd name="connsiteY14" fmla="*/ 1699774 h 1879288"/>
              <a:gd name="connsiteX15" fmla="*/ 1559529 w 2260756"/>
              <a:gd name="connsiteY15" fmla="*/ 1727823 h 1879288"/>
              <a:gd name="connsiteX16" fmla="*/ 1671725 w 2260756"/>
              <a:gd name="connsiteY16" fmla="*/ 1739043 h 1879288"/>
              <a:gd name="connsiteX17" fmla="*/ 1828800 w 2260756"/>
              <a:gd name="connsiteY17" fmla="*/ 1761482 h 1879288"/>
              <a:gd name="connsiteX18" fmla="*/ 1840020 w 2260756"/>
              <a:gd name="connsiteY18" fmla="*/ 1795141 h 1879288"/>
              <a:gd name="connsiteX19" fmla="*/ 1957826 w 2260756"/>
              <a:gd name="connsiteY19" fmla="*/ 1795141 h 1879288"/>
              <a:gd name="connsiteX20" fmla="*/ 1963436 w 2260756"/>
              <a:gd name="connsiteY20" fmla="*/ 1834410 h 1879288"/>
              <a:gd name="connsiteX21" fmla="*/ 2092462 w 2260756"/>
              <a:gd name="connsiteY21" fmla="*/ 1834410 h 1879288"/>
              <a:gd name="connsiteX22" fmla="*/ 2260756 w 2260756"/>
              <a:gd name="connsiteY22" fmla="*/ 1879288 h 1879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260756" h="1879288">
                <a:moveTo>
                  <a:pt x="0" y="0"/>
                </a:moveTo>
                <a:lnTo>
                  <a:pt x="16830" y="779764"/>
                </a:lnTo>
                <a:lnTo>
                  <a:pt x="84147" y="819033"/>
                </a:lnTo>
                <a:lnTo>
                  <a:pt x="252442" y="976108"/>
                </a:lnTo>
                <a:lnTo>
                  <a:pt x="392687" y="1116353"/>
                </a:lnTo>
                <a:lnTo>
                  <a:pt x="572201" y="1211720"/>
                </a:lnTo>
                <a:lnTo>
                  <a:pt x="645129" y="1267818"/>
                </a:lnTo>
                <a:lnTo>
                  <a:pt x="712447" y="1273428"/>
                </a:lnTo>
                <a:lnTo>
                  <a:pt x="858302" y="1374405"/>
                </a:lnTo>
                <a:lnTo>
                  <a:pt x="903181" y="1452942"/>
                </a:lnTo>
                <a:lnTo>
                  <a:pt x="1015377" y="1509040"/>
                </a:lnTo>
                <a:lnTo>
                  <a:pt x="1234160" y="1565138"/>
                </a:lnTo>
                <a:lnTo>
                  <a:pt x="1301477" y="1626846"/>
                </a:lnTo>
                <a:lnTo>
                  <a:pt x="1413674" y="1649286"/>
                </a:lnTo>
                <a:lnTo>
                  <a:pt x="1509041" y="1699774"/>
                </a:lnTo>
                <a:lnTo>
                  <a:pt x="1559529" y="1727823"/>
                </a:lnTo>
                <a:lnTo>
                  <a:pt x="1671725" y="1739043"/>
                </a:lnTo>
                <a:lnTo>
                  <a:pt x="1828800" y="1761482"/>
                </a:lnTo>
                <a:lnTo>
                  <a:pt x="1840020" y="1795141"/>
                </a:lnTo>
                <a:lnTo>
                  <a:pt x="1957826" y="1795141"/>
                </a:lnTo>
                <a:lnTo>
                  <a:pt x="1963436" y="1834410"/>
                </a:lnTo>
                <a:lnTo>
                  <a:pt x="2092462" y="1834410"/>
                </a:lnTo>
                <a:lnTo>
                  <a:pt x="2260756" y="1879288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Forma livre 56"/>
          <p:cNvSpPr/>
          <p:nvPr/>
        </p:nvSpPr>
        <p:spPr>
          <a:xfrm>
            <a:off x="3192463" y="4367213"/>
            <a:ext cx="336550" cy="44450"/>
          </a:xfrm>
          <a:custGeom>
            <a:avLst/>
            <a:gdLst>
              <a:gd name="connsiteX0" fmla="*/ 0 w 336589"/>
              <a:gd name="connsiteY0" fmla="*/ 44878 h 44878"/>
              <a:gd name="connsiteX1" fmla="*/ 336589 w 336589"/>
              <a:gd name="connsiteY1" fmla="*/ 0 h 44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6589" h="44878">
                <a:moveTo>
                  <a:pt x="0" y="44878"/>
                </a:moveTo>
                <a:lnTo>
                  <a:pt x="336589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9" name="Forma livre 57"/>
          <p:cNvSpPr/>
          <p:nvPr/>
        </p:nvSpPr>
        <p:spPr>
          <a:xfrm>
            <a:off x="854075" y="2543175"/>
            <a:ext cx="2254250" cy="1997075"/>
          </a:xfrm>
          <a:custGeom>
            <a:avLst/>
            <a:gdLst>
              <a:gd name="connsiteX0" fmla="*/ 0 w 2255146"/>
              <a:gd name="connsiteY0" fmla="*/ 0 h 1997094"/>
              <a:gd name="connsiteX1" fmla="*/ 0 w 2255146"/>
              <a:gd name="connsiteY1" fmla="*/ 673177 h 1997094"/>
              <a:gd name="connsiteX2" fmla="*/ 291711 w 2255146"/>
              <a:gd name="connsiteY2" fmla="*/ 1150012 h 1997094"/>
              <a:gd name="connsiteX3" fmla="*/ 353419 w 2255146"/>
              <a:gd name="connsiteY3" fmla="*/ 1150012 h 1997094"/>
              <a:gd name="connsiteX4" fmla="*/ 387077 w 2255146"/>
              <a:gd name="connsiteY4" fmla="*/ 1256598 h 1997094"/>
              <a:gd name="connsiteX5" fmla="*/ 538542 w 2255146"/>
              <a:gd name="connsiteY5" fmla="*/ 1312696 h 1997094"/>
              <a:gd name="connsiteX6" fmla="*/ 768545 w 2255146"/>
              <a:gd name="connsiteY6" fmla="*/ 1537089 h 1997094"/>
              <a:gd name="connsiteX7" fmla="*/ 931230 w 2255146"/>
              <a:gd name="connsiteY7" fmla="*/ 1576358 h 1997094"/>
              <a:gd name="connsiteX8" fmla="*/ 1071475 w 2255146"/>
              <a:gd name="connsiteY8" fmla="*/ 1682944 h 1997094"/>
              <a:gd name="connsiteX9" fmla="*/ 1183671 w 2255146"/>
              <a:gd name="connsiteY9" fmla="*/ 1716603 h 1997094"/>
              <a:gd name="connsiteX10" fmla="*/ 1262209 w 2255146"/>
              <a:gd name="connsiteY10" fmla="*/ 1789531 h 1997094"/>
              <a:gd name="connsiteX11" fmla="*/ 1374405 w 2255146"/>
              <a:gd name="connsiteY11" fmla="*/ 1795141 h 1997094"/>
              <a:gd name="connsiteX12" fmla="*/ 1570749 w 2255146"/>
              <a:gd name="connsiteY12" fmla="*/ 1873678 h 1997094"/>
              <a:gd name="connsiteX13" fmla="*/ 1767092 w 2255146"/>
              <a:gd name="connsiteY13" fmla="*/ 1907337 h 1997094"/>
              <a:gd name="connsiteX14" fmla="*/ 1834410 w 2255146"/>
              <a:gd name="connsiteY14" fmla="*/ 1952215 h 1997094"/>
              <a:gd name="connsiteX15" fmla="*/ 2041973 w 2255146"/>
              <a:gd name="connsiteY15" fmla="*/ 1974655 h 1997094"/>
              <a:gd name="connsiteX16" fmla="*/ 2255146 w 2255146"/>
              <a:gd name="connsiteY16" fmla="*/ 1997094 h 1997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55146" h="1997094">
                <a:moveTo>
                  <a:pt x="0" y="0"/>
                </a:moveTo>
                <a:lnTo>
                  <a:pt x="0" y="673177"/>
                </a:lnTo>
                <a:lnTo>
                  <a:pt x="291711" y="1150012"/>
                </a:lnTo>
                <a:lnTo>
                  <a:pt x="353419" y="1150012"/>
                </a:lnTo>
                <a:lnTo>
                  <a:pt x="387077" y="1256598"/>
                </a:lnTo>
                <a:lnTo>
                  <a:pt x="538542" y="1312696"/>
                </a:lnTo>
                <a:lnTo>
                  <a:pt x="768545" y="1537089"/>
                </a:lnTo>
                <a:lnTo>
                  <a:pt x="931230" y="1576358"/>
                </a:lnTo>
                <a:lnTo>
                  <a:pt x="1071475" y="1682944"/>
                </a:lnTo>
                <a:lnTo>
                  <a:pt x="1183671" y="1716603"/>
                </a:lnTo>
                <a:lnTo>
                  <a:pt x="1262209" y="1789531"/>
                </a:lnTo>
                <a:lnTo>
                  <a:pt x="1374405" y="1795141"/>
                </a:lnTo>
                <a:lnTo>
                  <a:pt x="1570749" y="1873678"/>
                </a:lnTo>
                <a:lnTo>
                  <a:pt x="1767092" y="1907337"/>
                </a:lnTo>
                <a:lnTo>
                  <a:pt x="1834410" y="1952215"/>
                </a:lnTo>
                <a:lnTo>
                  <a:pt x="2041973" y="1974655"/>
                </a:lnTo>
                <a:lnTo>
                  <a:pt x="2255146" y="1997094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Forma livre 58"/>
          <p:cNvSpPr/>
          <p:nvPr/>
        </p:nvSpPr>
        <p:spPr>
          <a:xfrm>
            <a:off x="3203575" y="4546600"/>
            <a:ext cx="358775" cy="128588"/>
          </a:xfrm>
          <a:custGeom>
            <a:avLst/>
            <a:gdLst>
              <a:gd name="connsiteX0" fmla="*/ 0 w 359028"/>
              <a:gd name="connsiteY0" fmla="*/ 0 h 129026"/>
              <a:gd name="connsiteX1" fmla="*/ 359028 w 359028"/>
              <a:gd name="connsiteY1" fmla="*/ 129026 h 129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9028" h="129026">
                <a:moveTo>
                  <a:pt x="0" y="0"/>
                </a:moveTo>
                <a:lnTo>
                  <a:pt x="359028" y="129026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1" name="Forma livre 59"/>
          <p:cNvSpPr/>
          <p:nvPr/>
        </p:nvSpPr>
        <p:spPr>
          <a:xfrm>
            <a:off x="847725" y="2543175"/>
            <a:ext cx="2255838" cy="2705100"/>
          </a:xfrm>
          <a:custGeom>
            <a:avLst/>
            <a:gdLst>
              <a:gd name="connsiteX0" fmla="*/ 0 w 2255146"/>
              <a:gd name="connsiteY0" fmla="*/ 0 h 2703931"/>
              <a:gd name="connsiteX1" fmla="*/ 39269 w 2255146"/>
              <a:gd name="connsiteY1" fmla="*/ 802203 h 2703931"/>
              <a:gd name="connsiteX2" fmla="*/ 50489 w 2255146"/>
              <a:gd name="connsiteY2" fmla="*/ 1026596 h 2703931"/>
              <a:gd name="connsiteX3" fmla="*/ 117806 w 2255146"/>
              <a:gd name="connsiteY3" fmla="*/ 1183671 h 2703931"/>
              <a:gd name="connsiteX4" fmla="*/ 117806 w 2255146"/>
              <a:gd name="connsiteY4" fmla="*/ 1424893 h 2703931"/>
              <a:gd name="connsiteX5" fmla="*/ 157075 w 2255146"/>
              <a:gd name="connsiteY5" fmla="*/ 1643676 h 2703931"/>
              <a:gd name="connsiteX6" fmla="*/ 218783 w 2255146"/>
              <a:gd name="connsiteY6" fmla="*/ 1733433 h 2703931"/>
              <a:gd name="connsiteX7" fmla="*/ 230003 w 2255146"/>
              <a:gd name="connsiteY7" fmla="*/ 1890508 h 2703931"/>
              <a:gd name="connsiteX8" fmla="*/ 308540 w 2255146"/>
              <a:gd name="connsiteY8" fmla="*/ 2053192 h 2703931"/>
              <a:gd name="connsiteX9" fmla="*/ 398297 w 2255146"/>
              <a:gd name="connsiteY9" fmla="*/ 2193438 h 2703931"/>
              <a:gd name="connsiteX10" fmla="*/ 589031 w 2255146"/>
              <a:gd name="connsiteY10" fmla="*/ 2401001 h 2703931"/>
              <a:gd name="connsiteX11" fmla="*/ 706837 w 2255146"/>
              <a:gd name="connsiteY11" fmla="*/ 2496368 h 2703931"/>
              <a:gd name="connsiteX12" fmla="*/ 785375 w 2255146"/>
              <a:gd name="connsiteY12" fmla="*/ 2580515 h 2703931"/>
              <a:gd name="connsiteX13" fmla="*/ 953669 w 2255146"/>
              <a:gd name="connsiteY13" fmla="*/ 2586125 h 2703931"/>
              <a:gd name="connsiteX14" fmla="*/ 1217330 w 2255146"/>
              <a:gd name="connsiteY14" fmla="*/ 2625393 h 2703931"/>
              <a:gd name="connsiteX15" fmla="*/ 1284648 w 2255146"/>
              <a:gd name="connsiteY15" fmla="*/ 2659052 h 2703931"/>
              <a:gd name="connsiteX16" fmla="*/ 1598798 w 2255146"/>
              <a:gd name="connsiteY16" fmla="*/ 2659052 h 2703931"/>
              <a:gd name="connsiteX17" fmla="*/ 1654896 w 2255146"/>
              <a:gd name="connsiteY17" fmla="*/ 2687101 h 2703931"/>
              <a:gd name="connsiteX18" fmla="*/ 2255146 w 2255146"/>
              <a:gd name="connsiteY18" fmla="*/ 2703931 h 2703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5146" h="2703931">
                <a:moveTo>
                  <a:pt x="0" y="0"/>
                </a:moveTo>
                <a:lnTo>
                  <a:pt x="39269" y="802203"/>
                </a:lnTo>
                <a:lnTo>
                  <a:pt x="50489" y="1026596"/>
                </a:lnTo>
                <a:lnTo>
                  <a:pt x="117806" y="1183671"/>
                </a:lnTo>
                <a:lnTo>
                  <a:pt x="117806" y="1424893"/>
                </a:lnTo>
                <a:lnTo>
                  <a:pt x="157075" y="1643676"/>
                </a:lnTo>
                <a:lnTo>
                  <a:pt x="218783" y="1733433"/>
                </a:lnTo>
                <a:lnTo>
                  <a:pt x="230003" y="1890508"/>
                </a:lnTo>
                <a:lnTo>
                  <a:pt x="308540" y="2053192"/>
                </a:lnTo>
                <a:lnTo>
                  <a:pt x="398297" y="2193438"/>
                </a:lnTo>
                <a:lnTo>
                  <a:pt x="589031" y="2401001"/>
                </a:lnTo>
                <a:lnTo>
                  <a:pt x="706837" y="2496368"/>
                </a:lnTo>
                <a:lnTo>
                  <a:pt x="785375" y="2580515"/>
                </a:lnTo>
                <a:lnTo>
                  <a:pt x="953669" y="2586125"/>
                </a:lnTo>
                <a:lnTo>
                  <a:pt x="1217330" y="2625393"/>
                </a:lnTo>
                <a:lnTo>
                  <a:pt x="1284648" y="2659052"/>
                </a:lnTo>
                <a:lnTo>
                  <a:pt x="1598798" y="2659052"/>
                </a:lnTo>
                <a:lnTo>
                  <a:pt x="1654896" y="2687101"/>
                </a:lnTo>
                <a:lnTo>
                  <a:pt x="2255146" y="2703931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Forma livre 60"/>
          <p:cNvSpPr/>
          <p:nvPr/>
        </p:nvSpPr>
        <p:spPr>
          <a:xfrm>
            <a:off x="3203575" y="5253038"/>
            <a:ext cx="303213" cy="0"/>
          </a:xfrm>
          <a:custGeom>
            <a:avLst/>
            <a:gdLst>
              <a:gd name="connsiteX0" fmla="*/ 0 w 302930"/>
              <a:gd name="connsiteY0" fmla="*/ 0 h 0"/>
              <a:gd name="connsiteX1" fmla="*/ 302930 w 3029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930">
                <a:moveTo>
                  <a:pt x="0" y="0"/>
                </a:moveTo>
                <a:lnTo>
                  <a:pt x="30293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3" name="CaixaDeTexto 61"/>
          <p:cNvSpPr txBox="1">
            <a:spLocks noChangeArrowheads="1"/>
          </p:cNvSpPr>
          <p:nvPr/>
        </p:nvSpPr>
        <p:spPr bwMode="auto">
          <a:xfrm>
            <a:off x="1808163" y="2047875"/>
            <a:ext cx="1201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C00000"/>
                </a:solidFill>
                <a:latin typeface="Tahoma" charset="0"/>
                <a:cs typeface="Tahoma" charset="0"/>
              </a:rPr>
              <a:t>Mulheres</a:t>
            </a:r>
          </a:p>
        </p:txBody>
      </p:sp>
      <p:sp>
        <p:nvSpPr>
          <p:cNvPr id="34" name="CaixaDeTexto 62"/>
          <p:cNvSpPr txBox="1">
            <a:spLocks noChangeArrowheads="1"/>
          </p:cNvSpPr>
          <p:nvPr/>
        </p:nvSpPr>
        <p:spPr bwMode="auto">
          <a:xfrm>
            <a:off x="3486150" y="3430588"/>
            <a:ext cx="6619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C00000"/>
                </a:solidFill>
                <a:latin typeface="Tahoma" charset="0"/>
                <a:cs typeface="Tahoma" charset="0"/>
              </a:rPr>
              <a:t>Mama</a:t>
            </a:r>
          </a:p>
        </p:txBody>
      </p:sp>
      <p:sp>
        <p:nvSpPr>
          <p:cNvPr id="35" name="CaixaDeTexto 63"/>
          <p:cNvSpPr txBox="1">
            <a:spLocks noChangeArrowheads="1"/>
          </p:cNvSpPr>
          <p:nvPr/>
        </p:nvSpPr>
        <p:spPr bwMode="auto">
          <a:xfrm>
            <a:off x="3486150" y="3897313"/>
            <a:ext cx="49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70C0"/>
                </a:solidFill>
                <a:latin typeface="Tahoma" charset="0"/>
                <a:cs typeface="Tahoma" charset="0"/>
              </a:rPr>
              <a:t>IAM</a:t>
            </a:r>
          </a:p>
        </p:txBody>
      </p:sp>
      <p:sp>
        <p:nvSpPr>
          <p:cNvPr id="36" name="CaixaDeTexto 64"/>
          <p:cNvSpPr txBox="1">
            <a:spLocks noChangeArrowheads="1"/>
          </p:cNvSpPr>
          <p:nvPr/>
        </p:nvSpPr>
        <p:spPr bwMode="auto">
          <a:xfrm>
            <a:off x="3486150" y="4195763"/>
            <a:ext cx="62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B050"/>
                </a:solidFill>
                <a:latin typeface="Tahoma" charset="0"/>
                <a:cs typeface="Tahoma" charset="0"/>
              </a:rPr>
              <a:t>Cólon</a:t>
            </a:r>
          </a:p>
        </p:txBody>
      </p:sp>
      <p:sp>
        <p:nvSpPr>
          <p:cNvPr id="37" name="CaixaDeTexto 65"/>
          <p:cNvSpPr txBox="1">
            <a:spLocks noChangeArrowheads="1"/>
          </p:cNvSpPr>
          <p:nvPr/>
        </p:nvSpPr>
        <p:spPr bwMode="auto">
          <a:xfrm>
            <a:off x="3486150" y="4516438"/>
            <a:ext cx="6985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7030A0"/>
                </a:solidFill>
                <a:latin typeface="Tahoma" charset="0"/>
                <a:cs typeface="Tahoma" charset="0"/>
              </a:rPr>
              <a:t>Ovário</a:t>
            </a:r>
          </a:p>
        </p:txBody>
      </p:sp>
      <p:sp>
        <p:nvSpPr>
          <p:cNvPr id="38" name="CaixaDeTexto 66"/>
          <p:cNvSpPr txBox="1"/>
          <p:nvPr/>
        </p:nvSpPr>
        <p:spPr>
          <a:xfrm>
            <a:off x="3486150" y="4819650"/>
            <a:ext cx="5111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</a:t>
            </a:r>
            <a:endParaRPr lang="pt-BR" sz="1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CaixaDeTexto 67"/>
          <p:cNvSpPr txBox="1">
            <a:spLocks noChangeArrowheads="1"/>
          </p:cNvSpPr>
          <p:nvPr/>
        </p:nvSpPr>
        <p:spPr bwMode="auto">
          <a:xfrm>
            <a:off x="3486150" y="509587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latin typeface="Tahoma" charset="0"/>
                <a:cs typeface="Tahoma" charset="0"/>
              </a:rPr>
              <a:t>Pulmão</a:t>
            </a:r>
          </a:p>
        </p:txBody>
      </p:sp>
      <p:sp>
        <p:nvSpPr>
          <p:cNvPr id="40" name="CaixaDeTexto 68"/>
          <p:cNvSpPr txBox="1">
            <a:spLocks noChangeArrowheads="1"/>
          </p:cNvSpPr>
          <p:nvPr/>
        </p:nvSpPr>
        <p:spPr bwMode="auto">
          <a:xfrm>
            <a:off x="1019175" y="5661025"/>
            <a:ext cx="38782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Meses de seguimento		</a:t>
            </a:r>
          </a:p>
        </p:txBody>
      </p:sp>
      <p:sp>
        <p:nvSpPr>
          <p:cNvPr id="41" name="CaixaDeTexto 69"/>
          <p:cNvSpPr txBox="1">
            <a:spLocks noChangeArrowheads="1"/>
          </p:cNvSpPr>
          <p:nvPr/>
        </p:nvSpPr>
        <p:spPr bwMode="auto">
          <a:xfrm rot="16200000">
            <a:off x="-1547019" y="3774282"/>
            <a:ext cx="3648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Probabilidade cumulatica de sobrevida</a:t>
            </a:r>
          </a:p>
        </p:txBody>
      </p:sp>
      <p:sp>
        <p:nvSpPr>
          <p:cNvPr id="42" name="CaixaDeTexto 70"/>
          <p:cNvSpPr txBox="1">
            <a:spLocks noChangeArrowheads="1"/>
          </p:cNvSpPr>
          <p:nvPr/>
        </p:nvSpPr>
        <p:spPr bwMode="auto">
          <a:xfrm>
            <a:off x="4749800" y="2392363"/>
            <a:ext cx="471488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1.0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0.9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0.8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0.7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0.6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0.5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0.4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0.3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0.2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0.1</a:t>
            </a:r>
          </a:p>
          <a:p>
            <a:pPr eaLnBrk="1" hangingPunct="1">
              <a:lnSpc>
                <a:spcPts val="2200"/>
              </a:lnSpc>
            </a:pPr>
            <a:r>
              <a:rPr lang="pt-BR" sz="1600">
                <a:latin typeface="Tahoma" charset="0"/>
                <a:cs typeface="Tahoma" charset="0"/>
              </a:rPr>
              <a:t>0.0</a:t>
            </a:r>
          </a:p>
        </p:txBody>
      </p:sp>
      <p:sp>
        <p:nvSpPr>
          <p:cNvPr id="43" name="CaixaDeTexto 71"/>
          <p:cNvSpPr txBox="1">
            <a:spLocks noChangeArrowheads="1"/>
          </p:cNvSpPr>
          <p:nvPr/>
        </p:nvSpPr>
        <p:spPr bwMode="auto">
          <a:xfrm>
            <a:off x="5084763" y="5383213"/>
            <a:ext cx="268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0</a:t>
            </a:r>
          </a:p>
        </p:txBody>
      </p:sp>
      <p:sp>
        <p:nvSpPr>
          <p:cNvPr id="44" name="CaixaDeTexto 72"/>
          <p:cNvSpPr txBox="1">
            <a:spLocks noChangeArrowheads="1"/>
          </p:cNvSpPr>
          <p:nvPr/>
        </p:nvSpPr>
        <p:spPr bwMode="auto">
          <a:xfrm>
            <a:off x="5316538" y="5383213"/>
            <a:ext cx="268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</a:t>
            </a:r>
          </a:p>
        </p:txBody>
      </p:sp>
      <p:sp>
        <p:nvSpPr>
          <p:cNvPr id="45" name="CaixaDeTexto 73"/>
          <p:cNvSpPr txBox="1">
            <a:spLocks noChangeArrowheads="1"/>
          </p:cNvSpPr>
          <p:nvPr/>
        </p:nvSpPr>
        <p:spPr bwMode="auto">
          <a:xfrm>
            <a:off x="5487988" y="5383213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12</a:t>
            </a:r>
          </a:p>
        </p:txBody>
      </p:sp>
      <p:sp>
        <p:nvSpPr>
          <p:cNvPr id="46" name="CaixaDeTexto 74"/>
          <p:cNvSpPr txBox="1">
            <a:spLocks noChangeArrowheads="1"/>
          </p:cNvSpPr>
          <p:nvPr/>
        </p:nvSpPr>
        <p:spPr bwMode="auto">
          <a:xfrm>
            <a:off x="5722938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18</a:t>
            </a:r>
          </a:p>
        </p:txBody>
      </p:sp>
      <p:sp>
        <p:nvSpPr>
          <p:cNvPr id="47" name="CaixaDeTexto 75"/>
          <p:cNvSpPr txBox="1">
            <a:spLocks noChangeArrowheads="1"/>
          </p:cNvSpPr>
          <p:nvPr/>
        </p:nvSpPr>
        <p:spPr bwMode="auto">
          <a:xfrm>
            <a:off x="59594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24</a:t>
            </a:r>
          </a:p>
        </p:txBody>
      </p:sp>
      <p:sp>
        <p:nvSpPr>
          <p:cNvPr id="48" name="CaixaDeTexto 76"/>
          <p:cNvSpPr txBox="1">
            <a:spLocks noChangeArrowheads="1"/>
          </p:cNvSpPr>
          <p:nvPr/>
        </p:nvSpPr>
        <p:spPr bwMode="auto">
          <a:xfrm>
            <a:off x="619442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30</a:t>
            </a:r>
          </a:p>
        </p:txBody>
      </p:sp>
      <p:sp>
        <p:nvSpPr>
          <p:cNvPr id="49" name="CaixaDeTexto 77"/>
          <p:cNvSpPr txBox="1">
            <a:spLocks noChangeArrowheads="1"/>
          </p:cNvSpPr>
          <p:nvPr/>
        </p:nvSpPr>
        <p:spPr bwMode="auto">
          <a:xfrm>
            <a:off x="6429375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36</a:t>
            </a:r>
          </a:p>
        </p:txBody>
      </p:sp>
      <p:sp>
        <p:nvSpPr>
          <p:cNvPr id="50" name="CaixaDeTexto 78"/>
          <p:cNvSpPr txBox="1">
            <a:spLocks noChangeArrowheads="1"/>
          </p:cNvSpPr>
          <p:nvPr/>
        </p:nvSpPr>
        <p:spPr bwMode="auto">
          <a:xfrm>
            <a:off x="6640513" y="5383213"/>
            <a:ext cx="3508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42</a:t>
            </a:r>
          </a:p>
        </p:txBody>
      </p:sp>
      <p:sp>
        <p:nvSpPr>
          <p:cNvPr id="51" name="CaixaDeTexto 79"/>
          <p:cNvSpPr txBox="1">
            <a:spLocks noChangeArrowheads="1"/>
          </p:cNvSpPr>
          <p:nvPr/>
        </p:nvSpPr>
        <p:spPr bwMode="auto">
          <a:xfrm>
            <a:off x="68738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48</a:t>
            </a:r>
          </a:p>
        </p:txBody>
      </p:sp>
      <p:sp>
        <p:nvSpPr>
          <p:cNvPr id="52" name="CaixaDeTexto 80"/>
          <p:cNvSpPr txBox="1">
            <a:spLocks noChangeArrowheads="1"/>
          </p:cNvSpPr>
          <p:nvPr/>
        </p:nvSpPr>
        <p:spPr bwMode="auto">
          <a:xfrm>
            <a:off x="7089775" y="5383213"/>
            <a:ext cx="3508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54</a:t>
            </a:r>
          </a:p>
        </p:txBody>
      </p:sp>
      <p:sp>
        <p:nvSpPr>
          <p:cNvPr id="53" name="CaixaDeTexto 81"/>
          <p:cNvSpPr txBox="1">
            <a:spLocks noChangeArrowheads="1"/>
          </p:cNvSpPr>
          <p:nvPr/>
        </p:nvSpPr>
        <p:spPr bwMode="auto">
          <a:xfrm>
            <a:off x="7321550" y="5383213"/>
            <a:ext cx="352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200">
                <a:latin typeface="Tahoma" charset="0"/>
                <a:cs typeface="Tahoma" charset="0"/>
              </a:rPr>
              <a:t>60</a:t>
            </a:r>
          </a:p>
        </p:txBody>
      </p:sp>
      <p:sp>
        <p:nvSpPr>
          <p:cNvPr id="54" name="Forma livre 82"/>
          <p:cNvSpPr/>
          <p:nvPr/>
        </p:nvSpPr>
        <p:spPr>
          <a:xfrm>
            <a:off x="7605713" y="5216525"/>
            <a:ext cx="303212" cy="0"/>
          </a:xfrm>
          <a:custGeom>
            <a:avLst/>
            <a:gdLst>
              <a:gd name="connsiteX0" fmla="*/ 0 w 302930"/>
              <a:gd name="connsiteY0" fmla="*/ 0 h 0"/>
              <a:gd name="connsiteX1" fmla="*/ 302930 w 30293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02930">
                <a:moveTo>
                  <a:pt x="0" y="0"/>
                </a:moveTo>
                <a:lnTo>
                  <a:pt x="30293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5" name="CaixaDeTexto 83"/>
          <p:cNvSpPr txBox="1">
            <a:spLocks noChangeArrowheads="1"/>
          </p:cNvSpPr>
          <p:nvPr/>
        </p:nvSpPr>
        <p:spPr bwMode="auto">
          <a:xfrm>
            <a:off x="5313363" y="5661025"/>
            <a:ext cx="21383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600">
                <a:latin typeface="Tahoma" charset="0"/>
                <a:cs typeface="Tahoma" charset="0"/>
              </a:rPr>
              <a:t>Meses de seguimento</a:t>
            </a:r>
          </a:p>
        </p:txBody>
      </p:sp>
      <p:sp>
        <p:nvSpPr>
          <p:cNvPr id="56" name="Forma livre 84"/>
          <p:cNvSpPr/>
          <p:nvPr/>
        </p:nvSpPr>
        <p:spPr>
          <a:xfrm>
            <a:off x="5199063" y="2530475"/>
            <a:ext cx="2289175" cy="2854325"/>
          </a:xfrm>
          <a:custGeom>
            <a:avLst/>
            <a:gdLst>
              <a:gd name="connsiteX0" fmla="*/ 0 w 2288804"/>
              <a:gd name="connsiteY0" fmla="*/ 0 h 2855397"/>
              <a:gd name="connsiteX1" fmla="*/ 5609 w 2288804"/>
              <a:gd name="connsiteY1" fmla="*/ 2849787 h 2855397"/>
              <a:gd name="connsiteX2" fmla="*/ 2288804 w 2288804"/>
              <a:gd name="connsiteY2" fmla="*/ 2855397 h 2855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8804" h="2855397">
                <a:moveTo>
                  <a:pt x="0" y="0"/>
                </a:moveTo>
                <a:cubicBezTo>
                  <a:pt x="1870" y="949929"/>
                  <a:pt x="3739" y="1899858"/>
                  <a:pt x="5609" y="2849787"/>
                </a:cubicBezTo>
                <a:lnTo>
                  <a:pt x="2288804" y="2855397"/>
                </a:lnTo>
              </a:path>
            </a:pathLst>
          </a:cu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7" name="Forma livre 85"/>
          <p:cNvSpPr/>
          <p:nvPr/>
        </p:nvSpPr>
        <p:spPr>
          <a:xfrm>
            <a:off x="5216525" y="2541588"/>
            <a:ext cx="2278063" cy="1130300"/>
          </a:xfrm>
          <a:custGeom>
            <a:avLst/>
            <a:gdLst>
              <a:gd name="connsiteX0" fmla="*/ 2278072 w 2278072"/>
              <a:gd name="connsiteY0" fmla="*/ 1131108 h 1131108"/>
              <a:gd name="connsiteX1" fmla="*/ 2082506 w 2278072"/>
              <a:gd name="connsiteY1" fmla="*/ 1067681 h 1131108"/>
              <a:gd name="connsiteX2" fmla="*/ 1976795 w 2278072"/>
              <a:gd name="connsiteY2" fmla="*/ 1067681 h 1131108"/>
              <a:gd name="connsiteX3" fmla="*/ 1828800 w 2278072"/>
              <a:gd name="connsiteY3" fmla="*/ 1004255 h 1131108"/>
              <a:gd name="connsiteX4" fmla="*/ 1585665 w 2278072"/>
              <a:gd name="connsiteY4" fmla="*/ 961970 h 1131108"/>
              <a:gd name="connsiteX5" fmla="*/ 1474668 w 2278072"/>
              <a:gd name="connsiteY5" fmla="*/ 961970 h 1131108"/>
              <a:gd name="connsiteX6" fmla="*/ 887972 w 2278072"/>
              <a:gd name="connsiteY6" fmla="*/ 824546 h 1131108"/>
              <a:gd name="connsiteX7" fmla="*/ 739977 w 2278072"/>
              <a:gd name="connsiteY7" fmla="*/ 750548 h 1131108"/>
              <a:gd name="connsiteX8" fmla="*/ 644837 w 2278072"/>
              <a:gd name="connsiteY8" fmla="*/ 766405 h 1131108"/>
              <a:gd name="connsiteX9" fmla="*/ 544412 w 2278072"/>
              <a:gd name="connsiteY9" fmla="*/ 697693 h 1131108"/>
              <a:gd name="connsiteX10" fmla="*/ 486271 w 2278072"/>
              <a:gd name="connsiteY10" fmla="*/ 708264 h 1131108"/>
              <a:gd name="connsiteX11" fmla="*/ 433415 w 2278072"/>
              <a:gd name="connsiteY11" fmla="*/ 644837 h 1131108"/>
              <a:gd name="connsiteX12" fmla="*/ 364703 w 2278072"/>
              <a:gd name="connsiteY12" fmla="*/ 655408 h 1131108"/>
              <a:gd name="connsiteX13" fmla="*/ 258992 w 2278072"/>
              <a:gd name="connsiteY13" fmla="*/ 607839 h 1131108"/>
              <a:gd name="connsiteX14" fmla="*/ 190280 w 2278072"/>
              <a:gd name="connsiteY14" fmla="*/ 581411 h 1131108"/>
              <a:gd name="connsiteX15" fmla="*/ 158566 w 2278072"/>
              <a:gd name="connsiteY15" fmla="*/ 539126 h 1131108"/>
              <a:gd name="connsiteX16" fmla="*/ 121568 w 2278072"/>
              <a:gd name="connsiteY16" fmla="*/ 539126 h 1131108"/>
              <a:gd name="connsiteX17" fmla="*/ 36999 w 2278072"/>
              <a:gd name="connsiteY17" fmla="*/ 406988 h 1131108"/>
              <a:gd name="connsiteX18" fmla="*/ 0 w 2278072"/>
              <a:gd name="connsiteY18" fmla="*/ 0 h 1131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78072" h="1131108">
                <a:moveTo>
                  <a:pt x="2278072" y="1131108"/>
                </a:moveTo>
                <a:lnTo>
                  <a:pt x="2082506" y="1067681"/>
                </a:lnTo>
                <a:lnTo>
                  <a:pt x="1976795" y="1067681"/>
                </a:lnTo>
                <a:lnTo>
                  <a:pt x="1828800" y="1004255"/>
                </a:lnTo>
                <a:lnTo>
                  <a:pt x="1585665" y="961970"/>
                </a:lnTo>
                <a:lnTo>
                  <a:pt x="1474668" y="961970"/>
                </a:lnTo>
                <a:lnTo>
                  <a:pt x="887972" y="824546"/>
                </a:lnTo>
                <a:lnTo>
                  <a:pt x="739977" y="750548"/>
                </a:lnTo>
                <a:lnTo>
                  <a:pt x="644837" y="766405"/>
                </a:lnTo>
                <a:lnTo>
                  <a:pt x="544412" y="697693"/>
                </a:lnTo>
                <a:lnTo>
                  <a:pt x="486271" y="708264"/>
                </a:lnTo>
                <a:lnTo>
                  <a:pt x="433415" y="644837"/>
                </a:lnTo>
                <a:lnTo>
                  <a:pt x="364703" y="655408"/>
                </a:lnTo>
                <a:lnTo>
                  <a:pt x="258992" y="607839"/>
                </a:lnTo>
                <a:lnTo>
                  <a:pt x="190280" y="581411"/>
                </a:lnTo>
                <a:lnTo>
                  <a:pt x="158566" y="539126"/>
                </a:lnTo>
                <a:lnTo>
                  <a:pt x="121568" y="539126"/>
                </a:lnTo>
                <a:lnTo>
                  <a:pt x="36999" y="406988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8" name="Forma livre 86"/>
          <p:cNvSpPr/>
          <p:nvPr/>
        </p:nvSpPr>
        <p:spPr>
          <a:xfrm>
            <a:off x="7605713" y="3687763"/>
            <a:ext cx="322262" cy="0"/>
          </a:xfrm>
          <a:custGeom>
            <a:avLst/>
            <a:gdLst>
              <a:gd name="connsiteX0" fmla="*/ 0 w 322419"/>
              <a:gd name="connsiteY0" fmla="*/ 0 h 5285"/>
              <a:gd name="connsiteX1" fmla="*/ 322419 w 322419"/>
              <a:gd name="connsiteY1" fmla="*/ 5285 h 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9" h="5285">
                <a:moveTo>
                  <a:pt x="0" y="0"/>
                </a:moveTo>
                <a:lnTo>
                  <a:pt x="322419" y="5285"/>
                </a:lnTo>
              </a:path>
            </a:pathLst>
          </a:cu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9" name="CaixaDeTexto 87"/>
          <p:cNvSpPr txBox="1">
            <a:spLocks noChangeArrowheads="1"/>
          </p:cNvSpPr>
          <p:nvPr/>
        </p:nvSpPr>
        <p:spPr bwMode="auto">
          <a:xfrm>
            <a:off x="7899400" y="3521075"/>
            <a:ext cx="496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70C0"/>
                </a:solidFill>
                <a:latin typeface="Tahoma" charset="0"/>
                <a:cs typeface="Tahoma" charset="0"/>
              </a:rPr>
              <a:t>IAM</a:t>
            </a:r>
          </a:p>
        </p:txBody>
      </p:sp>
      <p:sp>
        <p:nvSpPr>
          <p:cNvPr id="60" name="Forma livre 88"/>
          <p:cNvSpPr/>
          <p:nvPr/>
        </p:nvSpPr>
        <p:spPr>
          <a:xfrm>
            <a:off x="5222875" y="2541588"/>
            <a:ext cx="2271713" cy="1352550"/>
          </a:xfrm>
          <a:custGeom>
            <a:avLst/>
            <a:gdLst>
              <a:gd name="connsiteX0" fmla="*/ 2272786 w 2272786"/>
              <a:gd name="connsiteY0" fmla="*/ 1347815 h 1353101"/>
              <a:gd name="connsiteX1" fmla="*/ 2172360 w 2272786"/>
              <a:gd name="connsiteY1" fmla="*/ 1353101 h 1353101"/>
              <a:gd name="connsiteX2" fmla="*/ 2130076 w 2272786"/>
              <a:gd name="connsiteY2" fmla="*/ 1310817 h 1353101"/>
              <a:gd name="connsiteX3" fmla="*/ 2008508 w 2272786"/>
              <a:gd name="connsiteY3" fmla="*/ 1321388 h 1353101"/>
              <a:gd name="connsiteX4" fmla="*/ 1966224 w 2272786"/>
              <a:gd name="connsiteY4" fmla="*/ 1268532 h 1353101"/>
              <a:gd name="connsiteX5" fmla="*/ 1849942 w 2272786"/>
              <a:gd name="connsiteY5" fmla="*/ 1257961 h 1353101"/>
              <a:gd name="connsiteX6" fmla="*/ 1738945 w 2272786"/>
              <a:gd name="connsiteY6" fmla="*/ 1199820 h 1353101"/>
              <a:gd name="connsiteX7" fmla="*/ 1532809 w 2272786"/>
              <a:gd name="connsiteY7" fmla="*/ 1146965 h 1353101"/>
              <a:gd name="connsiteX8" fmla="*/ 1479953 w 2272786"/>
              <a:gd name="connsiteY8" fmla="*/ 1083538 h 1353101"/>
              <a:gd name="connsiteX9" fmla="*/ 1390099 w 2272786"/>
              <a:gd name="connsiteY9" fmla="*/ 1094109 h 1353101"/>
              <a:gd name="connsiteX10" fmla="*/ 993683 w 2272786"/>
              <a:gd name="connsiteY10" fmla="*/ 914400 h 1353101"/>
              <a:gd name="connsiteX11" fmla="*/ 803403 w 2272786"/>
              <a:gd name="connsiteY11" fmla="*/ 798118 h 1353101"/>
              <a:gd name="connsiteX12" fmla="*/ 734691 w 2272786"/>
              <a:gd name="connsiteY12" fmla="*/ 755834 h 1353101"/>
              <a:gd name="connsiteX13" fmla="*/ 687121 w 2272786"/>
              <a:gd name="connsiteY13" fmla="*/ 739977 h 1353101"/>
              <a:gd name="connsiteX14" fmla="*/ 639551 w 2272786"/>
              <a:gd name="connsiteY14" fmla="*/ 681836 h 1353101"/>
              <a:gd name="connsiteX15" fmla="*/ 507412 w 2272786"/>
              <a:gd name="connsiteY15" fmla="*/ 623695 h 1353101"/>
              <a:gd name="connsiteX16" fmla="*/ 0 w 2272786"/>
              <a:gd name="connsiteY16" fmla="*/ 0 h 135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786" h="1353101">
                <a:moveTo>
                  <a:pt x="2272786" y="1347815"/>
                </a:moveTo>
                <a:lnTo>
                  <a:pt x="2172360" y="1353101"/>
                </a:lnTo>
                <a:lnTo>
                  <a:pt x="2130076" y="1310817"/>
                </a:lnTo>
                <a:lnTo>
                  <a:pt x="2008508" y="1321388"/>
                </a:lnTo>
                <a:lnTo>
                  <a:pt x="1966224" y="1268532"/>
                </a:lnTo>
                <a:lnTo>
                  <a:pt x="1849942" y="1257961"/>
                </a:lnTo>
                <a:lnTo>
                  <a:pt x="1738945" y="1199820"/>
                </a:lnTo>
                <a:lnTo>
                  <a:pt x="1532809" y="1146965"/>
                </a:lnTo>
                <a:lnTo>
                  <a:pt x="1479953" y="1083538"/>
                </a:lnTo>
                <a:lnTo>
                  <a:pt x="1390099" y="1094109"/>
                </a:lnTo>
                <a:lnTo>
                  <a:pt x="993683" y="914400"/>
                </a:lnTo>
                <a:lnTo>
                  <a:pt x="803403" y="798118"/>
                </a:lnTo>
                <a:lnTo>
                  <a:pt x="734691" y="755834"/>
                </a:lnTo>
                <a:lnTo>
                  <a:pt x="687121" y="739977"/>
                </a:lnTo>
                <a:lnTo>
                  <a:pt x="639551" y="681836"/>
                </a:lnTo>
                <a:lnTo>
                  <a:pt x="507412" y="623695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1" name="Forma livre 89"/>
          <p:cNvSpPr/>
          <p:nvPr/>
        </p:nvSpPr>
        <p:spPr>
          <a:xfrm>
            <a:off x="7583488" y="3892550"/>
            <a:ext cx="322262" cy="0"/>
          </a:xfrm>
          <a:custGeom>
            <a:avLst/>
            <a:gdLst>
              <a:gd name="connsiteX0" fmla="*/ 0 w 322419"/>
              <a:gd name="connsiteY0" fmla="*/ 0 h 5285"/>
              <a:gd name="connsiteX1" fmla="*/ 322419 w 322419"/>
              <a:gd name="connsiteY1" fmla="*/ 5285 h 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9" h="5285">
                <a:moveTo>
                  <a:pt x="0" y="0"/>
                </a:moveTo>
                <a:lnTo>
                  <a:pt x="322419" y="5285"/>
                </a:lnTo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2" name="Forma livre 90"/>
          <p:cNvSpPr/>
          <p:nvPr/>
        </p:nvSpPr>
        <p:spPr>
          <a:xfrm>
            <a:off x="5222875" y="2557463"/>
            <a:ext cx="2271713" cy="1806575"/>
          </a:xfrm>
          <a:custGeom>
            <a:avLst/>
            <a:gdLst>
              <a:gd name="connsiteX0" fmla="*/ 2272786 w 2272786"/>
              <a:gd name="connsiteY0" fmla="*/ 1797087 h 1807658"/>
              <a:gd name="connsiteX1" fmla="*/ 2093077 w 2272786"/>
              <a:gd name="connsiteY1" fmla="*/ 1807658 h 1807658"/>
              <a:gd name="connsiteX2" fmla="*/ 2040222 w 2272786"/>
              <a:gd name="connsiteY2" fmla="*/ 1717804 h 1807658"/>
              <a:gd name="connsiteX3" fmla="*/ 1823514 w 2272786"/>
              <a:gd name="connsiteY3" fmla="*/ 1675519 h 1807658"/>
              <a:gd name="connsiteX4" fmla="*/ 1654376 w 2272786"/>
              <a:gd name="connsiteY4" fmla="*/ 1559237 h 1807658"/>
              <a:gd name="connsiteX5" fmla="*/ 1485239 w 2272786"/>
              <a:gd name="connsiteY5" fmla="*/ 1516953 h 1807658"/>
              <a:gd name="connsiteX6" fmla="*/ 1337243 w 2272786"/>
              <a:gd name="connsiteY6" fmla="*/ 1374243 h 1807658"/>
              <a:gd name="connsiteX7" fmla="*/ 1178677 w 2272786"/>
              <a:gd name="connsiteY7" fmla="*/ 1300245 h 1807658"/>
              <a:gd name="connsiteX8" fmla="*/ 882686 w 2272786"/>
              <a:gd name="connsiteY8" fmla="*/ 1078252 h 1807658"/>
              <a:gd name="connsiteX9" fmla="*/ 813974 w 2272786"/>
              <a:gd name="connsiteY9" fmla="*/ 967256 h 1807658"/>
              <a:gd name="connsiteX10" fmla="*/ 692406 w 2272786"/>
              <a:gd name="connsiteY10" fmla="*/ 898543 h 1807658"/>
              <a:gd name="connsiteX11" fmla="*/ 533840 w 2272786"/>
              <a:gd name="connsiteY11" fmla="*/ 734691 h 1807658"/>
              <a:gd name="connsiteX12" fmla="*/ 253706 w 2272786"/>
              <a:gd name="connsiteY12" fmla="*/ 470414 h 1807658"/>
              <a:gd name="connsiteX13" fmla="*/ 137424 w 2272786"/>
              <a:gd name="connsiteY13" fmla="*/ 322419 h 1807658"/>
              <a:gd name="connsiteX14" fmla="*/ 100425 w 2272786"/>
              <a:gd name="connsiteY14" fmla="*/ 248421 h 1807658"/>
              <a:gd name="connsiteX15" fmla="*/ 31713 w 2272786"/>
              <a:gd name="connsiteY15" fmla="*/ 184994 h 1807658"/>
              <a:gd name="connsiteX16" fmla="*/ 0 w 2272786"/>
              <a:gd name="connsiteY16" fmla="*/ 0 h 180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72786" h="1807658">
                <a:moveTo>
                  <a:pt x="2272786" y="1797087"/>
                </a:moveTo>
                <a:lnTo>
                  <a:pt x="2093077" y="1807658"/>
                </a:lnTo>
                <a:lnTo>
                  <a:pt x="2040222" y="1717804"/>
                </a:lnTo>
                <a:lnTo>
                  <a:pt x="1823514" y="1675519"/>
                </a:lnTo>
                <a:lnTo>
                  <a:pt x="1654376" y="1559237"/>
                </a:lnTo>
                <a:lnTo>
                  <a:pt x="1485239" y="1516953"/>
                </a:lnTo>
                <a:lnTo>
                  <a:pt x="1337243" y="1374243"/>
                </a:lnTo>
                <a:lnTo>
                  <a:pt x="1178677" y="1300245"/>
                </a:lnTo>
                <a:lnTo>
                  <a:pt x="882686" y="1078252"/>
                </a:lnTo>
                <a:lnTo>
                  <a:pt x="813974" y="967256"/>
                </a:lnTo>
                <a:lnTo>
                  <a:pt x="692406" y="898543"/>
                </a:lnTo>
                <a:lnTo>
                  <a:pt x="533840" y="734691"/>
                </a:lnTo>
                <a:lnTo>
                  <a:pt x="253706" y="470414"/>
                </a:lnTo>
                <a:lnTo>
                  <a:pt x="137424" y="322419"/>
                </a:lnTo>
                <a:lnTo>
                  <a:pt x="100425" y="248421"/>
                </a:lnTo>
                <a:lnTo>
                  <a:pt x="31713" y="184994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3" name="Forma livre 91"/>
          <p:cNvSpPr/>
          <p:nvPr/>
        </p:nvSpPr>
        <p:spPr>
          <a:xfrm>
            <a:off x="7605713" y="4243388"/>
            <a:ext cx="312737" cy="84137"/>
          </a:xfrm>
          <a:custGeom>
            <a:avLst/>
            <a:gdLst>
              <a:gd name="connsiteX0" fmla="*/ 0 w 311848"/>
              <a:gd name="connsiteY0" fmla="*/ 84569 h 84569"/>
              <a:gd name="connsiteX1" fmla="*/ 311848 w 311848"/>
              <a:gd name="connsiteY1" fmla="*/ 0 h 845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848" h="84569">
                <a:moveTo>
                  <a:pt x="0" y="84569"/>
                </a:moveTo>
                <a:lnTo>
                  <a:pt x="311848" y="0"/>
                </a:lnTo>
              </a:path>
            </a:pathLst>
          </a:cu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4" name="Forma livre 92"/>
          <p:cNvSpPr/>
          <p:nvPr/>
        </p:nvSpPr>
        <p:spPr>
          <a:xfrm>
            <a:off x="5216525" y="2551113"/>
            <a:ext cx="2293938" cy="1851025"/>
          </a:xfrm>
          <a:custGeom>
            <a:avLst/>
            <a:gdLst>
              <a:gd name="connsiteX0" fmla="*/ 2293928 w 2293928"/>
              <a:gd name="connsiteY0" fmla="*/ 1849943 h 1849943"/>
              <a:gd name="connsiteX1" fmla="*/ 2161790 w 2293928"/>
              <a:gd name="connsiteY1" fmla="*/ 1849943 h 1849943"/>
              <a:gd name="connsiteX2" fmla="*/ 1997938 w 2293928"/>
              <a:gd name="connsiteY2" fmla="*/ 1797087 h 1849943"/>
              <a:gd name="connsiteX3" fmla="*/ 1913369 w 2293928"/>
              <a:gd name="connsiteY3" fmla="*/ 1802373 h 1849943"/>
              <a:gd name="connsiteX4" fmla="*/ 1548666 w 2293928"/>
              <a:gd name="connsiteY4" fmla="*/ 1675520 h 1849943"/>
              <a:gd name="connsiteX5" fmla="*/ 1474668 w 2293928"/>
              <a:gd name="connsiteY5" fmla="*/ 1680805 h 1849943"/>
              <a:gd name="connsiteX6" fmla="*/ 988398 w 2293928"/>
              <a:gd name="connsiteY6" fmla="*/ 1416528 h 1849943"/>
              <a:gd name="connsiteX7" fmla="*/ 718835 w 2293928"/>
              <a:gd name="connsiteY7" fmla="*/ 1194535 h 1849943"/>
              <a:gd name="connsiteX8" fmla="*/ 665979 w 2293928"/>
              <a:gd name="connsiteY8" fmla="*/ 1120537 h 1849943"/>
              <a:gd name="connsiteX9" fmla="*/ 586696 w 2293928"/>
              <a:gd name="connsiteY9" fmla="*/ 1078253 h 1849943"/>
              <a:gd name="connsiteX10" fmla="*/ 470414 w 2293928"/>
              <a:gd name="connsiteY10" fmla="*/ 977827 h 1849943"/>
              <a:gd name="connsiteX11" fmla="*/ 406987 w 2293928"/>
              <a:gd name="connsiteY11" fmla="*/ 924972 h 1849943"/>
              <a:gd name="connsiteX12" fmla="*/ 105711 w 2293928"/>
              <a:gd name="connsiteY12" fmla="*/ 528555 h 1849943"/>
              <a:gd name="connsiteX13" fmla="*/ 21142 w 2293928"/>
              <a:gd name="connsiteY13" fmla="*/ 343561 h 1849943"/>
              <a:gd name="connsiteX14" fmla="*/ 0 w 2293928"/>
              <a:gd name="connsiteY14" fmla="*/ 0 h 184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93928" h="1849943">
                <a:moveTo>
                  <a:pt x="2293928" y="1849943"/>
                </a:moveTo>
                <a:lnTo>
                  <a:pt x="2161790" y="1849943"/>
                </a:lnTo>
                <a:lnTo>
                  <a:pt x="1997938" y="1797087"/>
                </a:lnTo>
                <a:lnTo>
                  <a:pt x="1913369" y="1802373"/>
                </a:lnTo>
                <a:lnTo>
                  <a:pt x="1548666" y="1675520"/>
                </a:lnTo>
                <a:lnTo>
                  <a:pt x="1474668" y="1680805"/>
                </a:lnTo>
                <a:lnTo>
                  <a:pt x="988398" y="1416528"/>
                </a:lnTo>
                <a:lnTo>
                  <a:pt x="718835" y="1194535"/>
                </a:lnTo>
                <a:lnTo>
                  <a:pt x="665979" y="1120537"/>
                </a:lnTo>
                <a:lnTo>
                  <a:pt x="586696" y="1078253"/>
                </a:lnTo>
                <a:lnTo>
                  <a:pt x="470414" y="977827"/>
                </a:lnTo>
                <a:lnTo>
                  <a:pt x="406987" y="924972"/>
                </a:lnTo>
                <a:lnTo>
                  <a:pt x="105711" y="528555"/>
                </a:lnTo>
                <a:lnTo>
                  <a:pt x="21142" y="343561"/>
                </a:lnTo>
                <a:lnTo>
                  <a:pt x="0" y="0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5" name="Forma livre 93"/>
          <p:cNvSpPr/>
          <p:nvPr/>
        </p:nvSpPr>
        <p:spPr>
          <a:xfrm>
            <a:off x="7610475" y="4433888"/>
            <a:ext cx="312738" cy="100012"/>
          </a:xfrm>
          <a:custGeom>
            <a:avLst/>
            <a:gdLst>
              <a:gd name="connsiteX0" fmla="*/ 0 w 311847"/>
              <a:gd name="connsiteY0" fmla="*/ 0 h 100425"/>
              <a:gd name="connsiteX1" fmla="*/ 311847 w 311847"/>
              <a:gd name="connsiteY1" fmla="*/ 100425 h 10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11847" h="100425">
                <a:moveTo>
                  <a:pt x="0" y="0"/>
                </a:moveTo>
                <a:lnTo>
                  <a:pt x="311847" y="100425"/>
                </a:lnTo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6" name="Forma livre 94"/>
          <p:cNvSpPr/>
          <p:nvPr/>
        </p:nvSpPr>
        <p:spPr>
          <a:xfrm>
            <a:off x="5227638" y="2546350"/>
            <a:ext cx="2257425" cy="2135188"/>
          </a:xfrm>
          <a:custGeom>
            <a:avLst/>
            <a:gdLst>
              <a:gd name="connsiteX0" fmla="*/ 2256930 w 2256930"/>
              <a:gd name="connsiteY0" fmla="*/ 2135362 h 2135362"/>
              <a:gd name="connsiteX1" fmla="*/ 1971510 w 2256930"/>
              <a:gd name="connsiteY1" fmla="*/ 2040222 h 2135362"/>
              <a:gd name="connsiteX2" fmla="*/ 1707232 w 2256930"/>
              <a:gd name="connsiteY2" fmla="*/ 1966224 h 2135362"/>
              <a:gd name="connsiteX3" fmla="*/ 1622664 w 2256930"/>
              <a:gd name="connsiteY3" fmla="*/ 1918654 h 2135362"/>
              <a:gd name="connsiteX4" fmla="*/ 1173392 w 2256930"/>
              <a:gd name="connsiteY4" fmla="*/ 1781230 h 2135362"/>
              <a:gd name="connsiteX5" fmla="*/ 967256 w 2256930"/>
              <a:gd name="connsiteY5" fmla="*/ 1654377 h 2135362"/>
              <a:gd name="connsiteX6" fmla="*/ 724120 w 2256930"/>
              <a:gd name="connsiteY6" fmla="*/ 1506381 h 2135362"/>
              <a:gd name="connsiteX7" fmla="*/ 343561 w 2256930"/>
              <a:gd name="connsiteY7" fmla="*/ 1141679 h 2135362"/>
              <a:gd name="connsiteX8" fmla="*/ 195565 w 2256930"/>
              <a:gd name="connsiteY8" fmla="*/ 914400 h 2135362"/>
              <a:gd name="connsiteX9" fmla="*/ 58141 w 2256930"/>
              <a:gd name="connsiteY9" fmla="*/ 681836 h 2135362"/>
              <a:gd name="connsiteX10" fmla="*/ 21142 w 2256930"/>
              <a:gd name="connsiteY10" fmla="*/ 533840 h 2135362"/>
              <a:gd name="connsiteX11" fmla="*/ 0 w 2256930"/>
              <a:gd name="connsiteY11" fmla="*/ 0 h 213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56930" h="2135362">
                <a:moveTo>
                  <a:pt x="2256930" y="2135362"/>
                </a:moveTo>
                <a:lnTo>
                  <a:pt x="1971510" y="2040222"/>
                </a:lnTo>
                <a:lnTo>
                  <a:pt x="1707232" y="1966224"/>
                </a:lnTo>
                <a:lnTo>
                  <a:pt x="1622664" y="1918654"/>
                </a:lnTo>
                <a:lnTo>
                  <a:pt x="1173392" y="1781230"/>
                </a:lnTo>
                <a:lnTo>
                  <a:pt x="967256" y="1654377"/>
                </a:lnTo>
                <a:lnTo>
                  <a:pt x="724120" y="1506381"/>
                </a:lnTo>
                <a:lnTo>
                  <a:pt x="343561" y="1141679"/>
                </a:lnTo>
                <a:lnTo>
                  <a:pt x="195565" y="914400"/>
                </a:lnTo>
                <a:lnTo>
                  <a:pt x="58141" y="681836"/>
                </a:lnTo>
                <a:lnTo>
                  <a:pt x="21142" y="533840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7" name="Forma livre 95"/>
          <p:cNvSpPr/>
          <p:nvPr/>
        </p:nvSpPr>
        <p:spPr>
          <a:xfrm>
            <a:off x="7600950" y="4745038"/>
            <a:ext cx="322263" cy="0"/>
          </a:xfrm>
          <a:custGeom>
            <a:avLst/>
            <a:gdLst>
              <a:gd name="connsiteX0" fmla="*/ 0 w 322418"/>
              <a:gd name="connsiteY0" fmla="*/ 0 h 0"/>
              <a:gd name="connsiteX1" fmla="*/ 322418 w 3224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22418">
                <a:moveTo>
                  <a:pt x="0" y="0"/>
                </a:moveTo>
                <a:lnTo>
                  <a:pt x="322418" y="0"/>
                </a:ln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8" name="Forma livre 96"/>
          <p:cNvSpPr/>
          <p:nvPr/>
        </p:nvSpPr>
        <p:spPr>
          <a:xfrm>
            <a:off x="5216525" y="2566988"/>
            <a:ext cx="2262188" cy="2670175"/>
          </a:xfrm>
          <a:custGeom>
            <a:avLst/>
            <a:gdLst>
              <a:gd name="connsiteX0" fmla="*/ 2262215 w 2262215"/>
              <a:gd name="connsiteY0" fmla="*/ 2663917 h 2669202"/>
              <a:gd name="connsiteX1" fmla="*/ 1839371 w 2262215"/>
              <a:gd name="connsiteY1" fmla="*/ 2669202 h 2669202"/>
              <a:gd name="connsiteX2" fmla="*/ 1797087 w 2262215"/>
              <a:gd name="connsiteY2" fmla="*/ 2626918 h 2669202"/>
              <a:gd name="connsiteX3" fmla="*/ 1527524 w 2262215"/>
              <a:gd name="connsiteY3" fmla="*/ 2632204 h 2669202"/>
              <a:gd name="connsiteX4" fmla="*/ 1490525 w 2262215"/>
              <a:gd name="connsiteY4" fmla="*/ 2595205 h 2669202"/>
              <a:gd name="connsiteX5" fmla="*/ 1284388 w 2262215"/>
              <a:gd name="connsiteY5" fmla="*/ 2600490 h 2669202"/>
              <a:gd name="connsiteX6" fmla="*/ 903829 w 2262215"/>
              <a:gd name="connsiteY6" fmla="*/ 2489494 h 2669202"/>
              <a:gd name="connsiteX7" fmla="*/ 702978 w 2262215"/>
              <a:gd name="connsiteY7" fmla="*/ 2404925 h 2669202"/>
              <a:gd name="connsiteX8" fmla="*/ 623695 w 2262215"/>
              <a:gd name="connsiteY8" fmla="*/ 2315071 h 2669202"/>
              <a:gd name="connsiteX9" fmla="*/ 523269 w 2262215"/>
              <a:gd name="connsiteY9" fmla="*/ 2251644 h 2669202"/>
              <a:gd name="connsiteX10" fmla="*/ 401702 w 2262215"/>
              <a:gd name="connsiteY10" fmla="*/ 2061364 h 2669202"/>
              <a:gd name="connsiteX11" fmla="*/ 280134 w 2262215"/>
              <a:gd name="connsiteY11" fmla="*/ 1802372 h 2669202"/>
              <a:gd name="connsiteX12" fmla="*/ 221993 w 2262215"/>
              <a:gd name="connsiteY12" fmla="*/ 1738946 h 2669202"/>
              <a:gd name="connsiteX13" fmla="*/ 200851 w 2262215"/>
              <a:gd name="connsiteY13" fmla="*/ 1522238 h 2669202"/>
              <a:gd name="connsiteX14" fmla="*/ 158566 w 2262215"/>
              <a:gd name="connsiteY14" fmla="*/ 1442955 h 2669202"/>
              <a:gd name="connsiteX15" fmla="*/ 95140 w 2262215"/>
              <a:gd name="connsiteY15" fmla="*/ 1072967 h 2669202"/>
              <a:gd name="connsiteX16" fmla="*/ 63427 w 2262215"/>
              <a:gd name="connsiteY16" fmla="*/ 1004254 h 2669202"/>
              <a:gd name="connsiteX17" fmla="*/ 63427 w 2262215"/>
              <a:gd name="connsiteY17" fmla="*/ 729406 h 2669202"/>
              <a:gd name="connsiteX18" fmla="*/ 31713 w 2262215"/>
              <a:gd name="connsiteY18" fmla="*/ 581411 h 2669202"/>
              <a:gd name="connsiteX19" fmla="*/ 0 w 2262215"/>
              <a:gd name="connsiteY19" fmla="*/ 0 h 266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262215" h="2669202">
                <a:moveTo>
                  <a:pt x="2262215" y="2663917"/>
                </a:moveTo>
                <a:lnTo>
                  <a:pt x="1839371" y="2669202"/>
                </a:lnTo>
                <a:lnTo>
                  <a:pt x="1797087" y="2626918"/>
                </a:lnTo>
                <a:lnTo>
                  <a:pt x="1527524" y="2632204"/>
                </a:lnTo>
                <a:lnTo>
                  <a:pt x="1490525" y="2595205"/>
                </a:lnTo>
                <a:lnTo>
                  <a:pt x="1284388" y="2600490"/>
                </a:lnTo>
                <a:lnTo>
                  <a:pt x="903829" y="2489494"/>
                </a:lnTo>
                <a:lnTo>
                  <a:pt x="702978" y="2404925"/>
                </a:lnTo>
                <a:lnTo>
                  <a:pt x="623695" y="2315071"/>
                </a:lnTo>
                <a:lnTo>
                  <a:pt x="523269" y="2251644"/>
                </a:lnTo>
                <a:lnTo>
                  <a:pt x="401702" y="2061364"/>
                </a:lnTo>
                <a:lnTo>
                  <a:pt x="280134" y="1802372"/>
                </a:lnTo>
                <a:lnTo>
                  <a:pt x="221993" y="1738946"/>
                </a:lnTo>
                <a:lnTo>
                  <a:pt x="200851" y="1522238"/>
                </a:lnTo>
                <a:lnTo>
                  <a:pt x="158566" y="1442955"/>
                </a:lnTo>
                <a:lnTo>
                  <a:pt x="95140" y="1072967"/>
                </a:lnTo>
                <a:lnTo>
                  <a:pt x="63427" y="1004254"/>
                </a:lnTo>
                <a:lnTo>
                  <a:pt x="63427" y="729406"/>
                </a:lnTo>
                <a:lnTo>
                  <a:pt x="31713" y="581411"/>
                </a:lnTo>
                <a:lnTo>
                  <a:pt x="0" y="0"/>
                </a:lnTo>
              </a:path>
            </a:pathLst>
          </a:cu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9" name="CaixaDeTexto 97"/>
          <p:cNvSpPr txBox="1">
            <a:spLocks noChangeArrowheads="1"/>
          </p:cNvSpPr>
          <p:nvPr/>
        </p:nvSpPr>
        <p:spPr bwMode="auto">
          <a:xfrm>
            <a:off x="7910513" y="3773488"/>
            <a:ext cx="709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C00000"/>
                </a:solidFill>
                <a:latin typeface="Tahoma" charset="0"/>
                <a:cs typeface="Tahoma" charset="0"/>
              </a:rPr>
              <a:t>Bexiga</a:t>
            </a:r>
          </a:p>
        </p:txBody>
      </p:sp>
      <p:sp>
        <p:nvSpPr>
          <p:cNvPr id="70" name="CaixaDeTexto 98"/>
          <p:cNvSpPr txBox="1">
            <a:spLocks noChangeArrowheads="1"/>
          </p:cNvSpPr>
          <p:nvPr/>
        </p:nvSpPr>
        <p:spPr bwMode="auto">
          <a:xfrm>
            <a:off x="7899400" y="4057650"/>
            <a:ext cx="833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7030A0"/>
                </a:solidFill>
                <a:latin typeface="Tahoma" charset="0"/>
                <a:cs typeface="Tahoma" charset="0"/>
              </a:rPr>
              <a:t>Próstata</a:t>
            </a:r>
          </a:p>
        </p:txBody>
      </p:sp>
      <p:sp>
        <p:nvSpPr>
          <p:cNvPr id="71" name="CaixaDeTexto 99"/>
          <p:cNvSpPr txBox="1">
            <a:spLocks noChangeArrowheads="1"/>
          </p:cNvSpPr>
          <p:nvPr/>
        </p:nvSpPr>
        <p:spPr bwMode="auto">
          <a:xfrm>
            <a:off x="7915275" y="4343400"/>
            <a:ext cx="628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solidFill>
                  <a:srgbClr val="00B050"/>
                </a:solidFill>
                <a:latin typeface="Tahoma" charset="0"/>
                <a:cs typeface="Tahoma" charset="0"/>
              </a:rPr>
              <a:t>Cólon</a:t>
            </a:r>
          </a:p>
        </p:txBody>
      </p:sp>
      <p:sp>
        <p:nvSpPr>
          <p:cNvPr id="72" name="CaixaDeTexto 100"/>
          <p:cNvSpPr txBox="1"/>
          <p:nvPr/>
        </p:nvSpPr>
        <p:spPr>
          <a:xfrm>
            <a:off x="7910513" y="4608513"/>
            <a:ext cx="511128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ICC</a:t>
            </a:r>
            <a:endParaRPr lang="pt-BR" sz="1400" b="1" dirty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CaixaDeTexto 101"/>
          <p:cNvSpPr txBox="1">
            <a:spLocks noChangeArrowheads="1"/>
          </p:cNvSpPr>
          <p:nvPr/>
        </p:nvSpPr>
        <p:spPr bwMode="auto">
          <a:xfrm>
            <a:off x="7915275" y="5064125"/>
            <a:ext cx="768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1400">
                <a:latin typeface="Tahoma" charset="0"/>
                <a:cs typeface="Tahoma" charset="0"/>
              </a:rPr>
              <a:t>Pulmão</a:t>
            </a:r>
          </a:p>
        </p:txBody>
      </p:sp>
      <p:sp>
        <p:nvSpPr>
          <p:cNvPr id="74" name="CaixaDeTexto 102"/>
          <p:cNvSpPr txBox="1">
            <a:spLocks noChangeArrowheads="1"/>
          </p:cNvSpPr>
          <p:nvPr/>
        </p:nvSpPr>
        <p:spPr bwMode="auto">
          <a:xfrm>
            <a:off x="6419850" y="2047875"/>
            <a:ext cx="1101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pt-BR" sz="2000">
                <a:solidFill>
                  <a:srgbClr val="C00000"/>
                </a:solidFill>
                <a:latin typeface="Tahoma" charset="0"/>
                <a:cs typeface="Tahoma" charset="0"/>
              </a:rPr>
              <a:t>Homens</a:t>
            </a:r>
          </a:p>
        </p:txBody>
      </p:sp>
      <p:pic>
        <p:nvPicPr>
          <p:cNvPr id="75" name="Picture 74" descr="Untitled-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H="1">
            <a:off x="841531" y="2543862"/>
            <a:ext cx="1386539" cy="2269334"/>
          </a:xfrm>
          <a:prstGeom prst="rect">
            <a:avLst/>
          </a:prstGeom>
        </p:spPr>
      </p:pic>
      <p:pic>
        <p:nvPicPr>
          <p:cNvPr id="76" name="Picture 75" descr="Untitled-1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 flipH="1">
            <a:off x="5217492" y="2543862"/>
            <a:ext cx="1386539" cy="2269334"/>
          </a:xfrm>
          <a:prstGeom prst="rect">
            <a:avLst/>
          </a:prstGeom>
        </p:spPr>
      </p:pic>
      <p:sp>
        <p:nvSpPr>
          <p:cNvPr id="77" name="CaixaDeTexto 66"/>
          <p:cNvSpPr txBox="1"/>
          <p:nvPr/>
        </p:nvSpPr>
        <p:spPr>
          <a:xfrm>
            <a:off x="2276800" y="4650761"/>
            <a:ext cx="5288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EAo</a:t>
            </a:r>
            <a:endParaRPr lang="pt-BR" sz="14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CaixaDeTexto 66"/>
          <p:cNvSpPr txBox="1"/>
          <p:nvPr/>
        </p:nvSpPr>
        <p:spPr>
          <a:xfrm>
            <a:off x="6606254" y="4650166"/>
            <a:ext cx="52883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 err="1" smtClean="0">
                <a:solidFill>
                  <a:srgbClr val="008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EAo</a:t>
            </a:r>
            <a:endParaRPr lang="pt-BR" sz="1400" b="1" dirty="0">
              <a:solidFill>
                <a:srgbClr val="008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09193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  <p:bldP spid="7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ft_Coronary_15_fps_9_9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4868" y="220004"/>
            <a:ext cx="6502400" cy="650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6082" y="688005"/>
            <a:ext cx="8643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atin typeface="Arial"/>
                <a:cs typeface="Arial"/>
              </a:rPr>
              <a:t>TAVI</a:t>
            </a:r>
            <a:endParaRPr lang="en-US" sz="20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26082" y="2328633"/>
            <a:ext cx="1117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AJM – F</a:t>
            </a:r>
          </a:p>
          <a:p>
            <a:r>
              <a:rPr lang="en-US" dirty="0" smtClean="0"/>
              <a:t>92 </a:t>
            </a:r>
            <a:r>
              <a:rPr lang="en-US" dirty="0" err="1" smtClean="0"/>
              <a:t>anos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23200" y="4092749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03-09-2014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7520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777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0676" y="1905002"/>
            <a:ext cx="167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75 = 41.9%</a:t>
            </a:r>
            <a:endParaRPr lang="en-US" sz="20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4907" y="3962432"/>
            <a:ext cx="1672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5 = 19.6%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29319" y="2844812"/>
            <a:ext cx="1672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NNT  = 5</a:t>
            </a:r>
            <a:endParaRPr lang="en-US" sz="2400" b="1" dirty="0">
              <a:latin typeface="Arial"/>
              <a:cs typeface="Arial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693833" y="2305112"/>
            <a:ext cx="0" cy="39153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693833" y="3640667"/>
            <a:ext cx="0" cy="321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76127" y="70566"/>
            <a:ext cx="596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Morte</a:t>
            </a:r>
            <a:r>
              <a:rPr lang="en-US" sz="2400" b="1" dirty="0" smtClean="0">
                <a:latin typeface="Arial"/>
                <a:cs typeface="Arial"/>
              </a:rPr>
              <a:t> Cardiovascular – PARTNER 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38360" y="214693"/>
            <a:ext cx="181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Leon MB et al NEJM 2010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89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"/>
            <a:ext cx="9144000" cy="66018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767" y="194053"/>
            <a:ext cx="596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/>
                <a:cs typeface="Arial"/>
              </a:rPr>
              <a:t> PARTNER 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360" y="214693"/>
            <a:ext cx="181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Leon MB et al NEJM 2010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51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14300"/>
            <a:ext cx="9118600" cy="6629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76127" y="70566"/>
            <a:ext cx="596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Arial"/>
                <a:cs typeface="Arial"/>
              </a:rPr>
              <a:t>Morte</a:t>
            </a:r>
            <a:r>
              <a:rPr lang="en-US" sz="2400" b="1" dirty="0" smtClean="0">
                <a:latin typeface="Arial"/>
                <a:cs typeface="Arial"/>
              </a:rPr>
              <a:t> </a:t>
            </a:r>
            <a:r>
              <a:rPr lang="en-US" sz="2400" b="1" dirty="0" err="1" smtClean="0">
                <a:latin typeface="Arial"/>
                <a:cs typeface="Arial"/>
              </a:rPr>
              <a:t>ou</a:t>
            </a:r>
            <a:r>
              <a:rPr lang="en-US" sz="2400" b="1" dirty="0" smtClean="0">
                <a:latin typeface="Arial"/>
                <a:cs typeface="Arial"/>
              </a:rPr>
              <a:t> AVC – PARTNER 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38360" y="214693"/>
            <a:ext cx="1816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/>
                <a:cs typeface="Arial"/>
              </a:rPr>
              <a:t>Leon MB et al NEJM 2010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099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7"/>
          <p:cNvSpPr txBox="1">
            <a:spLocks/>
          </p:cNvSpPr>
          <p:nvPr/>
        </p:nvSpPr>
        <p:spPr>
          <a:xfrm>
            <a:off x="511552" y="34582"/>
            <a:ext cx="8131920" cy="1215773"/>
          </a:xfrm>
          <a:prstGeom prst="rect">
            <a:avLst/>
          </a:prstGeom>
        </p:spPr>
        <p:txBody>
          <a:bodyPr/>
          <a:lstStyle>
            <a:lvl1pPr algn="ctr">
              <a:spcBef>
                <a:spcPct val="0"/>
              </a:spcBef>
              <a:buNone/>
              <a:defRPr sz="4000" b="1">
                <a:solidFill>
                  <a:srgbClr val="00009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 dirty="0" smtClean="0"/>
              <a:t>Mortalidade Cardiovascular após 5 anos  PARTNER </a:t>
            </a:r>
            <a:r>
              <a:rPr lang="pt-BR" sz="3600" dirty="0" err="1" smtClean="0"/>
              <a:t>B</a:t>
            </a:r>
            <a:r>
              <a:rPr lang="pt-BR" sz="3600" dirty="0" smtClean="0"/>
              <a:t>  </a:t>
            </a:r>
            <a:endParaRPr lang="pt-BR" sz="3600" dirty="0"/>
          </a:p>
        </p:txBody>
      </p:sp>
      <p:pic>
        <p:nvPicPr>
          <p:cNvPr id="3" name="Picture 2" descr="Captura de Tela 2015-08-09 às 14.36.39.png"/>
          <p:cNvPicPr>
            <a:picLocks noChangeAspect="1"/>
          </p:cNvPicPr>
          <p:nvPr/>
        </p:nvPicPr>
        <p:blipFill rotWithShape="1">
          <a:blip r:embed="rId2">
            <a:alphaModFix amt="7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082"/>
          <a:stretch/>
        </p:blipFill>
        <p:spPr>
          <a:xfrm>
            <a:off x="1023082" y="1285637"/>
            <a:ext cx="7122500" cy="44479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57388" y="6192046"/>
            <a:ext cx="49214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/>
                <a:cs typeface="Arial"/>
              </a:rPr>
              <a:t>Lancet 2015; published online March 15.</a:t>
            </a:r>
          </a:p>
        </p:txBody>
      </p:sp>
    </p:spTree>
    <p:extLst>
      <p:ext uri="{BB962C8B-B14F-4D97-AF65-F5344CB8AC3E}">
        <p14:creationId xmlns:p14="http://schemas.microsoft.com/office/powerpoint/2010/main" xmlns="" val="373496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09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384</Words>
  <Application>Microsoft Office PowerPoint</Application>
  <PresentationFormat>Apresentação na tela (4:3)</PresentationFormat>
  <Paragraphs>122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Marin Neto</dc:creator>
  <cp:lastModifiedBy>patlmo</cp:lastModifiedBy>
  <cp:revision>25</cp:revision>
  <dcterms:created xsi:type="dcterms:W3CDTF">2015-05-10T14:44:17Z</dcterms:created>
  <dcterms:modified xsi:type="dcterms:W3CDTF">2015-08-12T11:45:20Z</dcterms:modified>
</cp:coreProperties>
</file>