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9"/>
  </p:notesMasterIdLst>
  <p:sldIdLst>
    <p:sldId id="348" r:id="rId5"/>
    <p:sldId id="298" r:id="rId6"/>
    <p:sldId id="353" r:id="rId7"/>
    <p:sldId id="307" r:id="rId8"/>
  </p:sldIdLst>
  <p:sldSz cx="13003213" cy="9752013"/>
  <p:notesSz cx="6858000" cy="9144000"/>
  <p:defaultTextStyle>
    <a:defPPr>
      <a:defRPr lang="en-US"/>
    </a:defPPr>
    <a:lvl1pPr marL="0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1pPr>
    <a:lvl2pPr marL="650045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2pPr>
    <a:lvl3pPr marL="1300088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3pPr>
    <a:lvl4pPr marL="1950129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4pPr>
    <a:lvl5pPr marL="2600176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5pPr>
    <a:lvl6pPr marL="3250218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6pPr>
    <a:lvl7pPr marL="3900262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7pPr>
    <a:lvl8pPr marL="4550305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8pPr>
    <a:lvl9pPr marL="5200350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1238" userDrawn="1">
          <p15:clr>
            <a:srgbClr val="A4A3A4"/>
          </p15:clr>
        </p15:guide>
        <p15:guide id="3" pos="671" userDrawn="1">
          <p15:clr>
            <a:srgbClr val="A4A3A4"/>
          </p15:clr>
        </p15:guide>
        <p15:guide id="4" pos="7611" userDrawn="1">
          <p15:clr>
            <a:srgbClr val="A4A3A4"/>
          </p15:clr>
        </p15:guide>
        <p15:guide id="5" orient="horz" pos="5770" userDrawn="1">
          <p15:clr>
            <a:srgbClr val="A4A3A4"/>
          </p15:clr>
        </p15:guide>
        <p15:guide id="6" orient="horz" pos="5476" userDrawn="1">
          <p15:clr>
            <a:srgbClr val="A4A3A4"/>
          </p15:clr>
        </p15:guide>
        <p15:guide id="7" orient="horz" pos="3162" userDrawn="1">
          <p15:clr>
            <a:srgbClr val="A4A3A4"/>
          </p15:clr>
        </p15:guide>
        <p15:guide id="8" orient="horz" pos="350" userDrawn="1">
          <p15:clr>
            <a:srgbClr val="A4A3A4"/>
          </p15:clr>
        </p15:guide>
        <p15:guide id="9" orient="horz" pos="499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F74E04-C757-152E-D9E3-97BCB977FA33}" name="Leticia Rodrigues Sugahara | Mannrich e Vasconcelos Advogados" initials="LR" userId="S::leticiasugahara@mannrichvasconcelos.com.br::26b788d9-f3ed-4c42-896c-c491df1ddf31" providerId="AD"/>
  <p188:author id="{B2C33E1D-201A-9980-B82C-9548A7C96573}" name="Thais Romero Veiga Shingai | Mannrich e Vasconcelos Advogados" initials="TV" userId="S::Thais@mannrichvasconcelos.com.br::96300558-2c14-47b6-a2a4-2e9842e4e9a0" providerId="AD"/>
  <p188:author id="{02A4AC3A-BABB-F0F2-33E7-8965ACE023D5}" name="Breno Ferreira Martins Vasconcelos | Mannrich e Vasconcelos Advogados" initials="BV" userId="S::Breno@mannrichvasconcelos.com.br::7a7283ed-03a1-40b3-9315-9739c5a21ee2" providerId="AD"/>
  <p188:author id="{A380E53D-01CE-6F38-7BE9-651C5B28E380}" name="Autor" initials="Autor" userId="Aut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0"/>
    <a:srgbClr val="E5E8EE"/>
    <a:srgbClr val="48BB4F"/>
    <a:srgbClr val="4DC58D"/>
    <a:srgbClr val="ACDBF0"/>
    <a:srgbClr val="000000"/>
    <a:srgbClr val="59B9E9"/>
    <a:srgbClr val="004E6E"/>
    <a:srgbClr val="06D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4" autoAdjust="0"/>
    <p:restoredTop sz="91595" autoAdjust="0"/>
  </p:normalViewPr>
  <p:slideViewPr>
    <p:cSldViewPr snapToGrid="0" snapToObjects="1">
      <p:cViewPr varScale="1">
        <p:scale>
          <a:sx n="69" d="100"/>
          <a:sy n="69" d="100"/>
        </p:scale>
        <p:origin x="2238" y="78"/>
      </p:cViewPr>
      <p:guideLst>
        <p:guide orient="horz" pos="1597"/>
        <p:guide pos="1238"/>
        <p:guide pos="671"/>
        <p:guide pos="7611"/>
        <p:guide orient="horz" pos="5770"/>
        <p:guide orient="horz" pos="5476"/>
        <p:guide orient="horz" pos="3162"/>
        <p:guide orient="horz" pos="350"/>
        <p:guide orient="horz" pos="4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4F983-C6C4-BA42-9FA9-966BE23093A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2580C-78D8-8B4E-9F66-246AC8DB46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1pPr>
    <a:lvl2pPr marL="650045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2pPr>
    <a:lvl3pPr marL="1300088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3pPr>
    <a:lvl4pPr marL="1950129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4pPr>
    <a:lvl5pPr marL="2600176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5pPr>
    <a:lvl6pPr marL="3250218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6pPr>
    <a:lvl7pPr marL="3900262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7pPr>
    <a:lvl8pPr marL="4550305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8pPr>
    <a:lvl9pPr marL="5200350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8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8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6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2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928F8F-4E3B-AC4E-9616-4D2A7BE8D86D}"/>
              </a:ext>
            </a:extLst>
          </p:cNvPr>
          <p:cNvSpPr/>
          <p:nvPr userDrawn="1"/>
        </p:nvSpPr>
        <p:spPr>
          <a:xfrm>
            <a:off x="-1" y="2519681"/>
            <a:ext cx="12082463" cy="7232332"/>
          </a:xfrm>
          <a:prstGeom prst="rect">
            <a:avLst/>
          </a:prstGeom>
          <a:solidFill>
            <a:srgbClr val="00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A5D81-0F18-664C-A75A-2F9F5B8A2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479" y="858270"/>
            <a:ext cx="2286000" cy="723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691148-3BEA-DF4E-89DF-CC2E8D12FE5A}"/>
              </a:ext>
            </a:extLst>
          </p:cNvPr>
          <p:cNvCxnSpPr>
            <a:cxnSpLocks/>
          </p:cNvCxnSpPr>
          <p:nvPr userDrawn="1"/>
        </p:nvCxnSpPr>
        <p:spPr>
          <a:xfrm>
            <a:off x="919619" y="8686800"/>
            <a:ext cx="11162843" cy="0"/>
          </a:xfrm>
          <a:prstGeom prst="line">
            <a:avLst/>
          </a:prstGeom>
          <a:ln>
            <a:solidFill>
              <a:schemeClr val="bg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0F0C463-E7E2-DF45-AE25-A54FE428E2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451" y="3355840"/>
            <a:ext cx="8603672" cy="3395145"/>
          </a:xfrm>
        </p:spPr>
        <p:txBody>
          <a:bodyPr anchor="t">
            <a:normAutofit/>
          </a:bodyPr>
          <a:lstStyle>
            <a:lvl1pPr marL="0" algn="l" defTabSz="1300088" rtl="0" eaLnBrk="1" latinLnBrk="0" hangingPunct="1">
              <a:lnSpc>
                <a:spcPct val="110000"/>
              </a:lnSpc>
              <a:defRPr lang="en-US" sz="5200" kern="12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da </a:t>
            </a:r>
            <a:r>
              <a:rPr lang="en-CA" dirty="0" err="1"/>
              <a:t>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7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CE2470-AA84-C94E-8B37-A9AE88EB7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4E7DC46-27BE-3248-A2BA-EC6B2DA89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3E5C55B-C0A5-3F43-ADD3-53C6D3CA4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04C586E-8365-1243-B7D8-0DF6F587A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7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AC19EEC-C3B7-FE4B-B066-651107110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BB1D116-82E5-D142-A533-76BD66270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1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5314623-C402-2945-A75A-A275305FC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10418F8-41E6-6D4E-BF97-3E06EE55F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1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B596F0-25EF-C246-913D-47975CE4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AC4881B-61AD-3845-9C33-1727C7B7CC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60EF3AF-9E3B-B341-A142-7D1262F1C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1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D51C77B-8867-5A48-A4D1-2627BFB71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094783D-9A90-3C40-88E2-60417B908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0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7362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094783D-9A90-3C40-88E2-60417B908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003212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094783D-9A90-3C40-88E2-60417B908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3213" cy="97520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094783D-9A90-3C40-88E2-60417B908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0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74F277-54B5-614A-AD25-B05449CBC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554" y="845435"/>
            <a:ext cx="11270688" cy="790313"/>
          </a:xfrm>
        </p:spPr>
        <p:txBody>
          <a:bodyPr anchor="t"/>
          <a:lstStyle>
            <a:lvl1pPr>
              <a:defRPr lang="en-US" sz="4800" kern="120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en-CA" dirty="0" err="1"/>
              <a:t>índice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EA3E9E-1FEE-C44C-BD5A-AD3B18AD55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319" y="2380243"/>
            <a:ext cx="11215271" cy="727763"/>
          </a:xfrm>
        </p:spPr>
        <p:txBody>
          <a:bodyPr wrap="square" lIns="90000">
            <a:spAutoFit/>
          </a:bodyPr>
          <a:lstStyle>
            <a:lvl1pPr marL="457200" indent="-457200" algn="l" defTabSz="1300088" rtl="0" eaLnBrk="1" latinLnBrk="0" hangingPunct="1">
              <a:lnSpc>
                <a:spcPct val="250000"/>
              </a:lnSpc>
              <a:buFont typeface="+mj-lt"/>
              <a:buAutoNum type="arabicPeriod"/>
              <a:def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2845" indent="0">
              <a:lnSpc>
                <a:spcPct val="100000"/>
              </a:lnSpc>
              <a:buFont typeface="+mj-lt"/>
              <a:buNone/>
              <a:defRPr lang="en-US" sz="2000" dirty="0"/>
            </a:lvl2pPr>
            <a:lvl3pPr marL="1757288" indent="-457200">
              <a:lnSpc>
                <a:spcPct val="100000"/>
              </a:lnSpc>
              <a:buFont typeface="+mj-lt"/>
              <a:buAutoNum type="arabicPeriod"/>
              <a:defRPr lang="en-US" sz="2000" dirty="0"/>
            </a:lvl3pPr>
            <a:lvl4pPr marL="2407329" indent="-457200">
              <a:lnSpc>
                <a:spcPct val="100000"/>
              </a:lnSpc>
              <a:buFont typeface="+mj-lt"/>
              <a:buAutoNum type="arabicPeriod"/>
              <a:defRPr lang="en-US" sz="2000" dirty="0"/>
            </a:lvl4pPr>
            <a:lvl5pPr marL="3057376" indent="-457200">
              <a:lnSpc>
                <a:spcPct val="100000"/>
              </a:lnSpc>
              <a:buFont typeface="+mj-lt"/>
              <a:buAutoNum type="arabicPeriod"/>
              <a:defRPr lang="en-US" sz="2000" dirty="0"/>
            </a:lvl5pPr>
          </a:lstStyle>
          <a:p>
            <a:pPr marL="457200" lvl="0" indent="-457200" defTabSz="1300088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do </a:t>
            </a:r>
            <a:r>
              <a:rPr lang="en-CA" dirty="0" err="1"/>
              <a:t>tópico</a:t>
            </a:r>
            <a:r>
              <a:rPr lang="en-CA" dirty="0"/>
              <a:t> 1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3C7F3B-99BC-744D-8051-7896A76EBD3D}"/>
              </a:ext>
            </a:extLst>
          </p:cNvPr>
          <p:cNvCxnSpPr>
            <a:cxnSpLocks/>
          </p:cNvCxnSpPr>
          <p:nvPr userDrawn="1"/>
        </p:nvCxnSpPr>
        <p:spPr>
          <a:xfrm>
            <a:off x="899299" y="2519943"/>
            <a:ext cx="111831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E11B66-495A-B74F-A1D8-F4FF2131DF1C}"/>
              </a:ext>
            </a:extLst>
          </p:cNvPr>
          <p:cNvCxnSpPr>
            <a:cxnSpLocks/>
          </p:cNvCxnSpPr>
          <p:nvPr userDrawn="1"/>
        </p:nvCxnSpPr>
        <p:spPr>
          <a:xfrm>
            <a:off x="899299" y="8708334"/>
            <a:ext cx="1028940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F35AF69-96C3-8C47-BF3A-8305D3073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150" y="8708334"/>
            <a:ext cx="622092" cy="6220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1F77719-143B-B346-A6E5-82E37D9F6C00}"/>
              </a:ext>
            </a:extLst>
          </p:cNvPr>
          <p:cNvSpPr/>
          <p:nvPr userDrawn="1"/>
        </p:nvSpPr>
        <p:spPr>
          <a:xfrm>
            <a:off x="0" y="2519681"/>
            <a:ext cx="107402" cy="7232332"/>
          </a:xfrm>
          <a:prstGeom prst="rect">
            <a:avLst/>
          </a:prstGeom>
          <a:solidFill>
            <a:srgbClr val="00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1E676E3-91CA-F041-B541-D4960937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555" y="8965817"/>
            <a:ext cx="2644635" cy="276999"/>
          </a:xfrm>
        </p:spPr>
        <p:txBody>
          <a:bodyPr wrap="none">
            <a:spAutoFit/>
          </a:bodyPr>
          <a:lstStyle>
            <a:lvl1pPr>
              <a:defRPr lang="en-CA" sz="1200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l"/>
            <a:r>
              <a:rPr lang="en-CA" dirty="0" err="1"/>
              <a:t>Mannrich</a:t>
            </a:r>
            <a:r>
              <a:rPr lang="en-CA" dirty="0"/>
              <a:t> e </a:t>
            </a:r>
            <a:r>
              <a:rPr lang="en-CA" dirty="0" err="1"/>
              <a:t>Vasconcelos</a:t>
            </a:r>
            <a:r>
              <a:rPr lang="en-CA" dirty="0"/>
              <a:t> </a:t>
            </a:r>
            <a:r>
              <a:rPr lang="en-CA" dirty="0" err="1"/>
              <a:t>Advogados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7663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1A8F6-8A32-D50F-99AC-5BD6CE8E7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402" y="1595990"/>
            <a:ext cx="9752410" cy="3395145"/>
          </a:xfrm>
        </p:spPr>
        <p:txBody>
          <a:bodyPr anchor="b"/>
          <a:lstStyle>
            <a:lvl1pPr algn="ctr">
              <a:defRPr sz="639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011B4-F9B2-9FF5-DF65-1FBF8EE6A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402" y="5122065"/>
            <a:ext cx="9752410" cy="2354478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04" indent="0" algn="ctr">
              <a:buNone/>
              <a:defRPr sz="2133"/>
            </a:lvl2pPr>
            <a:lvl3pPr marL="975208" indent="0" algn="ctr">
              <a:buNone/>
              <a:defRPr sz="1920"/>
            </a:lvl3pPr>
            <a:lvl4pPr marL="1462811" indent="0" algn="ctr">
              <a:buNone/>
              <a:defRPr sz="1706"/>
            </a:lvl4pPr>
            <a:lvl5pPr marL="1950415" indent="0" algn="ctr">
              <a:buNone/>
              <a:defRPr sz="1706"/>
            </a:lvl5pPr>
            <a:lvl6pPr marL="2438019" indent="0" algn="ctr">
              <a:buNone/>
              <a:defRPr sz="1706"/>
            </a:lvl6pPr>
            <a:lvl7pPr marL="2925623" indent="0" algn="ctr">
              <a:buNone/>
              <a:defRPr sz="1706"/>
            </a:lvl7pPr>
            <a:lvl8pPr marL="3413227" indent="0" algn="ctr">
              <a:buNone/>
              <a:defRPr sz="1706"/>
            </a:lvl8pPr>
            <a:lvl9pPr marL="3900830" indent="0" algn="ctr">
              <a:buNone/>
              <a:defRPr sz="1706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31F05-C001-A5C5-D663-DBF7D21B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6EDF-CBAA-7842-B6B9-1D402E0B956F}" type="datetimeFigureOut">
              <a:rPr lang="pt-BR" smtClean="0"/>
              <a:t>31/10/2024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AB2670-84E6-A9D7-C56A-C93E9CB5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C0466A-D399-19BF-B090-67F4BFBC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D1FC-754D-B341-BFB4-CDC6D22D84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43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EA3E9E-1FEE-C44C-BD5A-AD3B18AD55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319" y="2343299"/>
            <a:ext cx="11253144" cy="397545"/>
          </a:xfrm>
        </p:spPr>
        <p:txBody>
          <a:bodyPr wrap="square">
            <a:spAutoFit/>
          </a:bodyPr>
          <a:lstStyle>
            <a:lvl1pPr marL="0" indent="0">
              <a:buNone/>
              <a:defRPr lang="en-US" sz="1600" kern="1200" dirty="0" smtClean="0">
                <a:solidFill>
                  <a:srgbClr val="797979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1300277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Conte</a:t>
            </a:r>
            <a:r>
              <a:rPr lang="en-CA" dirty="0" err="1"/>
              <a:t>údo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DB32CF-E609-7843-A57B-ED3CA042D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554" y="779137"/>
            <a:ext cx="2517036" cy="452432"/>
          </a:xfrm>
        </p:spPr>
        <p:txBody>
          <a:bodyPr wrap="none">
            <a:spAutoFit/>
          </a:bodyPr>
          <a:lstStyle>
            <a:lvl1pPr>
              <a:def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pPr marL="0" lvl="0" defTabSz="1300088"/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A3E50CD1-3C77-5B46-BEE8-8CE45CBA81D6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6F5173-7C57-654E-AEA2-831C7E2554EA}"/>
              </a:ext>
            </a:extLst>
          </p:cNvPr>
          <p:cNvCxnSpPr>
            <a:cxnSpLocks/>
          </p:cNvCxnSpPr>
          <p:nvPr userDrawn="1"/>
        </p:nvCxnSpPr>
        <p:spPr>
          <a:xfrm>
            <a:off x="899299" y="8708334"/>
            <a:ext cx="1028940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8707478B-AEAF-1A4A-807A-D5D4DCF3F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150" y="8708334"/>
            <a:ext cx="622092" cy="622092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AC2AA7D-7C2B-6048-B682-5664AE2A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555" y="8965817"/>
            <a:ext cx="2644635" cy="276999"/>
          </a:xfrm>
        </p:spPr>
        <p:txBody>
          <a:bodyPr wrap="none">
            <a:spAutoFit/>
          </a:bodyPr>
          <a:lstStyle>
            <a:lvl1pPr>
              <a:defRPr lang="en-CA" sz="1200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l"/>
            <a:r>
              <a:rPr lang="en-CA" dirty="0" err="1"/>
              <a:t>Mannrich</a:t>
            </a:r>
            <a:r>
              <a:rPr lang="en-CA" dirty="0"/>
              <a:t> e </a:t>
            </a:r>
            <a:r>
              <a:rPr lang="en-CA" dirty="0" err="1"/>
              <a:t>Vasconcelos</a:t>
            </a:r>
            <a:r>
              <a:rPr lang="en-CA" dirty="0"/>
              <a:t> </a:t>
            </a:r>
            <a:r>
              <a:rPr lang="en-CA" dirty="0" err="1"/>
              <a:t>Advogados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9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CDB32CF-E609-7843-A57B-ED3CA042D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554" y="834537"/>
            <a:ext cx="2523448" cy="341632"/>
          </a:xfrm>
        </p:spPr>
        <p:txBody>
          <a:bodyPr wrap="none">
            <a:spAutoFit/>
          </a:bodyPr>
          <a:lstStyle>
            <a:lvl1pPr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pPr marL="0" lvl="0" defTabSz="1300088"/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do </a:t>
            </a:r>
            <a:r>
              <a:rPr lang="en-CA" dirty="0" err="1"/>
              <a:t>tópico</a:t>
            </a:r>
            <a:r>
              <a:rPr lang="en-CA" dirty="0"/>
              <a:t> </a:t>
            </a:r>
            <a:r>
              <a:rPr lang="en-CA" dirty="0" err="1"/>
              <a:t>menor</a:t>
            </a:r>
            <a:endParaRPr lang="en-US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A3E50CD1-3C77-5B46-BEE8-8CE45CBA81D6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D8C77-9B45-1C4B-A16F-135BF858D329}"/>
              </a:ext>
            </a:extLst>
          </p:cNvPr>
          <p:cNvCxnSpPr>
            <a:cxnSpLocks/>
          </p:cNvCxnSpPr>
          <p:nvPr userDrawn="1"/>
        </p:nvCxnSpPr>
        <p:spPr>
          <a:xfrm>
            <a:off x="899299" y="8708334"/>
            <a:ext cx="1028940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5AADEA4-3254-BB44-A7B2-F984397B9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150" y="8708334"/>
            <a:ext cx="622092" cy="622092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187583A-86AD-B748-9B90-90EE194E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555" y="8965817"/>
            <a:ext cx="2644635" cy="276999"/>
          </a:xfrm>
        </p:spPr>
        <p:txBody>
          <a:bodyPr wrap="none">
            <a:spAutoFit/>
          </a:bodyPr>
          <a:lstStyle>
            <a:lvl1pPr>
              <a:defRPr lang="en-CA" sz="1200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l"/>
            <a:r>
              <a:rPr lang="en-CA" dirty="0" err="1"/>
              <a:t>Mannrich</a:t>
            </a:r>
            <a:r>
              <a:rPr lang="en-CA" dirty="0"/>
              <a:t> e </a:t>
            </a:r>
            <a:r>
              <a:rPr lang="en-CA" dirty="0" err="1"/>
              <a:t>Vasconcelos</a:t>
            </a:r>
            <a:r>
              <a:rPr lang="en-CA" dirty="0"/>
              <a:t> </a:t>
            </a:r>
            <a:r>
              <a:rPr lang="en-CA" dirty="0" err="1"/>
              <a:t>Advogados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295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‹nº›</a:t>
            </a:fld>
            <a:endParaRPr lang="en-US" sz="1400" kern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E029BC7-E5AA-BC43-BFC2-F2D95380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3600" kern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destaque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82D4E7C-902C-DF4E-81FE-39A4A62B1E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6208602"/>
            <a:ext cx="11215271" cy="327782"/>
          </a:xfrm>
        </p:spPr>
        <p:txBody>
          <a:bodyPr>
            <a:spAutoFit/>
          </a:bodyPr>
          <a:lstStyle>
            <a:lvl1pPr marL="0" indent="0">
              <a:buNone/>
              <a:defRPr lang="en-US" sz="17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defTabSz="1300088"/>
            <a:r>
              <a:rPr lang="en-CA" dirty="0" err="1"/>
              <a:t>Descrição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5F0A3A0-52A1-EE49-B015-84FB7E168ED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23686" y="783714"/>
            <a:ext cx="11215271" cy="341632"/>
          </a:xfrm>
        </p:spPr>
        <p:txBody>
          <a:bodyPr>
            <a:sp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pPr marL="0" lvl="0" defTabSz="1300088"/>
            <a:r>
              <a:rPr lang="en-CA" dirty="0" err="1"/>
              <a:t>Título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3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965DE2A-E9A1-6A47-8E63-9B3C214A2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E029BC7-E5AA-BC43-BFC2-F2D95380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82D4E7C-902C-DF4E-81FE-39A4A62B1E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2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468C003-9C98-934D-8CB3-CABA9B90D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05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E029BC7-E5AA-BC43-BFC2-F2D95380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C34E7D-C108-5245-BC7C-B3C8840B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9939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E029BC7-E5AA-BC43-BFC2-F2D95380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8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625DA9F-70D2-4F4C-B6B1-1F9E6FF8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A40F3D-150B-AA4C-90BC-8751D4739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5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519207"/>
            <a:ext cx="11215271" cy="188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2596022"/>
            <a:ext cx="11215271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9038674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47570-908D-5748-BCE7-48609B11AB2A}" type="datetime1">
              <a:rPr lang="en-CA" smtClean="0"/>
              <a:t>2024-10-31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9038674"/>
            <a:ext cx="4388584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Mannrich e Vasconcelos Advogados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9038674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2BA4-16B5-794E-BE3C-52ED866BC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712" r:id="rId4"/>
    <p:sldLayoutId id="2147483698" r:id="rId5"/>
    <p:sldLayoutId id="2147483713" r:id="rId6"/>
    <p:sldLayoutId id="2147483699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690" r:id="rId14"/>
    <p:sldLayoutId id="2147483711" r:id="rId15"/>
    <p:sldLayoutId id="2147483714" r:id="rId16"/>
    <p:sldLayoutId id="2147483716" r:id="rId17"/>
    <p:sldLayoutId id="2147483715" r:id="rId18"/>
    <p:sldLayoutId id="2147483691" r:id="rId19"/>
    <p:sldLayoutId id="2147483717" r:id="rId20"/>
  </p:sldLayoutIdLst>
  <p:hf sldNum="0" hd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62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3F5F57-BE64-445B-24C2-00AA1C598209}"/>
              </a:ext>
            </a:extLst>
          </p:cNvPr>
          <p:cNvSpPr/>
          <p:nvPr/>
        </p:nvSpPr>
        <p:spPr>
          <a:xfrm>
            <a:off x="0" y="-1"/>
            <a:ext cx="13003213" cy="9752013"/>
          </a:xfrm>
          <a:prstGeom prst="rect">
            <a:avLst/>
          </a:prstGeom>
          <a:solidFill>
            <a:srgbClr val="00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CDCD45B5-7F8D-3082-FC95-86D201B353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192D0"/>
              </a:clrFrom>
              <a:clrTo>
                <a:srgbClr val="3192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971" y="889184"/>
            <a:ext cx="2485195" cy="12488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D941AC-649C-841D-AF26-66302DE8A871}"/>
              </a:ext>
            </a:extLst>
          </p:cNvPr>
          <p:cNvSpPr txBox="1">
            <a:spLocks/>
          </p:cNvSpPr>
          <p:nvPr/>
        </p:nvSpPr>
        <p:spPr>
          <a:xfrm>
            <a:off x="949205" y="2552929"/>
            <a:ext cx="10467268" cy="29854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PLP 68, de 2024</a:t>
            </a:r>
          </a:p>
          <a:p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na Comissão de Constituição, Justiça e Cidadania (CCJ). Senado Federal</a:t>
            </a:r>
            <a:endParaRPr lang="pt-BR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0DEFE9-79B3-BB8B-DE48-9A05989B8584}"/>
              </a:ext>
            </a:extLst>
          </p:cNvPr>
          <p:cNvSpPr txBox="1"/>
          <p:nvPr/>
        </p:nvSpPr>
        <p:spPr>
          <a:xfrm>
            <a:off x="949205" y="6593373"/>
            <a:ext cx="10311463" cy="1978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THAIS ROMERO VEIGA SHINGAI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Doutoranda e mestra pela FEA/USP, programa de controladoria e contabilidade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Pesquisadora do Núcleo de Pesquisas em Tributação do Insper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 no Insper e na Fipecafi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Sócia de Mannrich e Vasconcelos Advogados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6384F2-58DC-E69D-2548-402CADBE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208" y="944774"/>
            <a:ext cx="33528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4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F1185906-EC69-BD72-344D-043E444D7EF2}"/>
              </a:ext>
            </a:extLst>
          </p:cNvPr>
          <p:cNvSpPr/>
          <p:nvPr/>
        </p:nvSpPr>
        <p:spPr>
          <a:xfrm>
            <a:off x="558800" y="174289"/>
            <a:ext cx="12444413" cy="752475"/>
          </a:xfrm>
          <a:prstGeom prst="rect">
            <a:avLst/>
          </a:prstGeom>
          <a:solidFill>
            <a:srgbClr val="066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0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E04F8A4-C944-6BBB-CAD8-8279CFBD91C1}"/>
              </a:ext>
            </a:extLst>
          </p:cNvPr>
          <p:cNvSpPr/>
          <p:nvPr/>
        </p:nvSpPr>
        <p:spPr>
          <a:xfrm>
            <a:off x="688975" y="-11449"/>
            <a:ext cx="12314238" cy="827088"/>
          </a:xfrm>
          <a:prstGeom prst="rect">
            <a:avLst/>
          </a:prstGeom>
          <a:solidFill>
            <a:srgbClr val="00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0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E4D9809-76FD-680A-DF93-6F12A10E5A62}"/>
              </a:ext>
            </a:extLst>
          </p:cNvPr>
          <p:cNvSpPr txBox="1">
            <a:spLocks/>
          </p:cNvSpPr>
          <p:nvPr/>
        </p:nvSpPr>
        <p:spPr>
          <a:xfrm>
            <a:off x="1021986" y="161401"/>
            <a:ext cx="9980236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</a:rPr>
              <a:t>O setor da saúde na EC 132 e no PLP 68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218DF05-FF11-F024-D9B0-7C96EA428961}"/>
              </a:ext>
            </a:extLst>
          </p:cNvPr>
          <p:cNvSpPr/>
          <p:nvPr/>
        </p:nvSpPr>
        <p:spPr>
          <a:xfrm>
            <a:off x="11417411" y="8663324"/>
            <a:ext cx="119198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83">
            <a:extLst>
              <a:ext uri="{FF2B5EF4-FFF2-40B4-BE49-F238E27FC236}">
                <a16:creationId xmlns:a16="http://schemas.microsoft.com/office/drawing/2014/main" id="{EE941285-1C1B-297B-6962-A0E86455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855"/>
          <a:stretch/>
        </p:blipFill>
        <p:spPr bwMode="auto">
          <a:xfrm>
            <a:off x="688975" y="8932564"/>
            <a:ext cx="1489195" cy="509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FE760D8-308D-96A2-408C-9B00ED54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513" y="8945947"/>
            <a:ext cx="1729725" cy="49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áfico 20" descr="Medicina com preenchimento sólido">
            <a:extLst>
              <a:ext uri="{FF2B5EF4-FFF2-40B4-BE49-F238E27FC236}">
                <a16:creationId xmlns:a16="http://schemas.microsoft.com/office/drawing/2014/main" id="{FCDCFDF5-D747-AEB2-F848-9EA691DDE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800" y="2286414"/>
            <a:ext cx="1557095" cy="1557095"/>
          </a:xfrm>
          <a:prstGeom prst="rect">
            <a:avLst/>
          </a:prstGeom>
        </p:spPr>
      </p:pic>
      <p:pic>
        <p:nvPicPr>
          <p:cNvPr id="23" name="Gráfico 22" descr="Hospital com preenchimento sólido">
            <a:extLst>
              <a:ext uri="{FF2B5EF4-FFF2-40B4-BE49-F238E27FC236}">
                <a16:creationId xmlns:a16="http://schemas.microsoft.com/office/drawing/2014/main" id="{E971D773-699F-129B-B8C4-1693C990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5051" y="3304783"/>
            <a:ext cx="1557095" cy="1557095"/>
          </a:xfrm>
          <a:prstGeom prst="rect">
            <a:avLst/>
          </a:prstGeom>
        </p:spPr>
      </p:pic>
      <p:pic>
        <p:nvPicPr>
          <p:cNvPr id="4" name="Gráfico 3" descr="Médica com preenchimento sólido">
            <a:extLst>
              <a:ext uri="{FF2B5EF4-FFF2-40B4-BE49-F238E27FC236}">
                <a16:creationId xmlns:a16="http://schemas.microsoft.com/office/drawing/2014/main" id="{11A2A07A-DBC1-43F1-FF5F-3AE3BEF1EB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8800" y="4442944"/>
            <a:ext cx="1489195" cy="1489195"/>
          </a:xfrm>
          <a:prstGeom prst="rect">
            <a:avLst/>
          </a:prstGeom>
        </p:spPr>
      </p:pic>
      <p:pic>
        <p:nvPicPr>
          <p:cNvPr id="8" name="Gráfico 7" descr="Funda com preenchimento sólido">
            <a:extLst>
              <a:ext uri="{FF2B5EF4-FFF2-40B4-BE49-F238E27FC236}">
                <a16:creationId xmlns:a16="http://schemas.microsoft.com/office/drawing/2014/main" id="{9BF7BBD1-DE12-F43A-181F-23BFDA4CFD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87319" y="3184989"/>
            <a:ext cx="1557094" cy="1557094"/>
          </a:xfrm>
          <a:prstGeom prst="rect">
            <a:avLst/>
          </a:prstGeom>
        </p:spPr>
      </p:pic>
      <p:pic>
        <p:nvPicPr>
          <p:cNvPr id="11" name="Gráfico 10" descr="Médico com preenchimento sólido">
            <a:extLst>
              <a:ext uri="{FF2B5EF4-FFF2-40B4-BE49-F238E27FC236}">
                <a16:creationId xmlns:a16="http://schemas.microsoft.com/office/drawing/2014/main" id="{01B13AB0-49BE-2CF7-EE54-53966D4E20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93581" y="5232513"/>
            <a:ext cx="1557096" cy="1557096"/>
          </a:xfrm>
          <a:prstGeom prst="rect">
            <a:avLst/>
          </a:prstGeom>
        </p:spPr>
      </p:pic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78B58569-572C-231B-69A3-3CEE94FD75C3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940953" y="3026694"/>
            <a:ext cx="5032646" cy="278089"/>
          </a:xfrm>
          <a:prstGeom prst="bentConnector2">
            <a:avLst/>
          </a:prstGeom>
          <a:ln w="38100">
            <a:solidFill>
              <a:srgbClr val="0092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0B6FA955-30AE-78A3-38B9-EF4BF56011FF}"/>
              </a:ext>
            </a:extLst>
          </p:cNvPr>
          <p:cNvCxnSpPr>
            <a:cxnSpLocks/>
          </p:cNvCxnSpPr>
          <p:nvPr/>
        </p:nvCxnSpPr>
        <p:spPr>
          <a:xfrm>
            <a:off x="7752146" y="4206658"/>
            <a:ext cx="3135173" cy="0"/>
          </a:xfrm>
          <a:prstGeom prst="straightConnector1">
            <a:avLst/>
          </a:prstGeom>
          <a:ln w="38100">
            <a:solidFill>
              <a:srgbClr val="0092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CC130D14-6942-55A6-E3AB-F6518482E427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2048520" y="4861878"/>
            <a:ext cx="4925079" cy="325663"/>
          </a:xfrm>
          <a:prstGeom prst="bentConnector2">
            <a:avLst/>
          </a:prstGeom>
          <a:ln w="38100">
            <a:solidFill>
              <a:srgbClr val="0092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36C75FDB-A3A0-A6D6-CDA3-91BD809B788A}"/>
              </a:ext>
            </a:extLst>
          </p:cNvPr>
          <p:cNvSpPr txBox="1"/>
          <p:nvPr/>
        </p:nvSpPr>
        <p:spPr>
          <a:xfrm>
            <a:off x="1581613" y="1565583"/>
            <a:ext cx="57663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/>
              <a:t>Operações com </a:t>
            </a:r>
            <a:r>
              <a:rPr lang="pt-BR" sz="2600" b="1" dirty="0">
                <a:solidFill>
                  <a:srgbClr val="0092D0"/>
                </a:solidFill>
              </a:rPr>
              <a:t>dispositivos médicos e medicamentos </a:t>
            </a:r>
          </a:p>
          <a:p>
            <a:pPr algn="ctr"/>
            <a:r>
              <a:rPr lang="pt-BR" sz="2600" i="1" dirty="0"/>
              <a:t>40% da alíquota padrão ou alíquota 0 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09419F0-A424-C693-2998-E6BAAB81CD39}"/>
              </a:ext>
            </a:extLst>
          </p:cNvPr>
          <p:cNvSpPr txBox="1"/>
          <p:nvPr/>
        </p:nvSpPr>
        <p:spPr>
          <a:xfrm>
            <a:off x="1886413" y="5274654"/>
            <a:ext cx="5087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Serviços de </a:t>
            </a:r>
            <a:r>
              <a:rPr lang="pt-BR" sz="2800" b="1" dirty="0">
                <a:solidFill>
                  <a:srgbClr val="0092D0"/>
                </a:solidFill>
              </a:rPr>
              <a:t>profissionais médicos </a:t>
            </a:r>
            <a:r>
              <a:rPr lang="pt-BR" sz="2600" i="1" dirty="0"/>
              <a:t>40% da alíquota padrão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4FBAFC3-548B-D044-7275-3351DA624D72}"/>
              </a:ext>
            </a:extLst>
          </p:cNvPr>
          <p:cNvSpPr txBox="1"/>
          <p:nvPr/>
        </p:nvSpPr>
        <p:spPr>
          <a:xfrm>
            <a:off x="7754284" y="2752664"/>
            <a:ext cx="3247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Serviços de </a:t>
            </a:r>
            <a:r>
              <a:rPr lang="pt-BR" sz="2800" b="1" dirty="0">
                <a:solidFill>
                  <a:srgbClr val="0092D0"/>
                </a:solidFill>
              </a:rPr>
              <a:t>saúde</a:t>
            </a:r>
            <a:r>
              <a:rPr lang="pt-BR" sz="2800" dirty="0"/>
              <a:t>  </a:t>
            </a:r>
            <a:r>
              <a:rPr lang="pt-BR" sz="2600" i="1" dirty="0"/>
              <a:t>40% da alíquota padrão</a:t>
            </a:r>
          </a:p>
        </p:txBody>
      </p:sp>
      <p:cxnSp>
        <p:nvCxnSpPr>
          <p:cNvPr id="71" name="Conector: Angulado 70">
            <a:extLst>
              <a:ext uri="{FF2B5EF4-FFF2-40B4-BE49-F238E27FC236}">
                <a16:creationId xmlns:a16="http://schemas.microsoft.com/office/drawing/2014/main" id="{6DDE156B-4528-44E7-63F9-EED249EFF8A2}"/>
              </a:ext>
            </a:extLst>
          </p:cNvPr>
          <p:cNvCxnSpPr>
            <a:cxnSpLocks/>
            <a:endCxn id="11" idx="3"/>
          </p:cNvCxnSpPr>
          <p:nvPr/>
        </p:nvCxnSpPr>
        <p:spPr>
          <a:xfrm rot="10800000" flipV="1">
            <a:off x="10250678" y="4751657"/>
            <a:ext cx="1437647" cy="1259404"/>
          </a:xfrm>
          <a:prstGeom prst="bentConnector3">
            <a:avLst>
              <a:gd name="adj1" fmla="val -1236"/>
            </a:avLst>
          </a:prstGeom>
          <a:ln w="38100">
            <a:solidFill>
              <a:srgbClr val="0092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7773B98C-461E-9C03-212D-6E45280353C6}"/>
              </a:ext>
            </a:extLst>
          </p:cNvPr>
          <p:cNvCxnSpPr/>
          <p:nvPr/>
        </p:nvCxnSpPr>
        <p:spPr>
          <a:xfrm flipH="1">
            <a:off x="7255933" y="6011061"/>
            <a:ext cx="1437648" cy="0"/>
          </a:xfrm>
          <a:prstGeom prst="line">
            <a:avLst/>
          </a:prstGeom>
          <a:ln w="38100">
            <a:solidFill>
              <a:srgbClr val="009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>
            <a:extLst>
              <a:ext uri="{FF2B5EF4-FFF2-40B4-BE49-F238E27FC236}">
                <a16:creationId xmlns:a16="http://schemas.microsoft.com/office/drawing/2014/main" id="{B30EC283-FBF7-A4BE-DCF8-C34B2F4017FE}"/>
              </a:ext>
            </a:extLst>
          </p:cNvPr>
          <p:cNvCxnSpPr/>
          <p:nvPr/>
        </p:nvCxnSpPr>
        <p:spPr>
          <a:xfrm flipV="1">
            <a:off x="7255933" y="4861878"/>
            <a:ext cx="0" cy="1149184"/>
          </a:xfrm>
          <a:prstGeom prst="straightConnector1">
            <a:avLst/>
          </a:prstGeom>
          <a:ln w="38100">
            <a:solidFill>
              <a:srgbClr val="0092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01E8CC97-8047-42F5-5436-A310A7E60380}"/>
              </a:ext>
            </a:extLst>
          </p:cNvPr>
          <p:cNvSpPr txBox="1"/>
          <p:nvPr/>
        </p:nvSpPr>
        <p:spPr>
          <a:xfrm>
            <a:off x="10311200" y="6040637"/>
            <a:ext cx="1557093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$ Prêmios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BBBE8F03-D226-7B09-EED8-83067698257E}"/>
              </a:ext>
            </a:extLst>
          </p:cNvPr>
          <p:cNvSpPr txBox="1"/>
          <p:nvPr/>
        </p:nvSpPr>
        <p:spPr>
          <a:xfrm>
            <a:off x="7211927" y="6032169"/>
            <a:ext cx="1649736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$ Sinistros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CDF79BB6-9911-4D28-E11D-9CBF1911712C}"/>
              </a:ext>
            </a:extLst>
          </p:cNvPr>
          <p:cNvSpPr txBox="1"/>
          <p:nvPr/>
        </p:nvSpPr>
        <p:spPr>
          <a:xfrm>
            <a:off x="6903193" y="6800951"/>
            <a:ext cx="5137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92D0"/>
              </a:buClr>
            </a:pPr>
            <a:r>
              <a:rPr lang="pt-BR" sz="2400" dirty="0"/>
              <a:t>Regime específico com tributação da diferença [prêmios – sinistros]</a:t>
            </a:r>
          </a:p>
          <a:p>
            <a:pPr algn="ctr">
              <a:buClr>
                <a:srgbClr val="0092D0"/>
              </a:buClr>
            </a:pPr>
            <a:r>
              <a:rPr lang="pt-BR" sz="2400" dirty="0"/>
              <a:t>40% da alíquota padrão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DE19FD2B-5D3A-FE99-890A-5631EDBB3983}"/>
              </a:ext>
            </a:extLst>
          </p:cNvPr>
          <p:cNvSpPr txBox="1"/>
          <p:nvPr/>
        </p:nvSpPr>
        <p:spPr>
          <a:xfrm>
            <a:off x="2555323" y="3104728"/>
            <a:ext cx="3249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Art. 9º, III e V, EC 132 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10545394-BE7E-77FB-08B6-D51384033170}"/>
              </a:ext>
            </a:extLst>
          </p:cNvPr>
          <p:cNvSpPr txBox="1"/>
          <p:nvPr/>
        </p:nvSpPr>
        <p:spPr>
          <a:xfrm>
            <a:off x="2496830" y="4726197"/>
            <a:ext cx="3249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Art. 9º, II, EC 132 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9A172D2C-E63F-2825-B511-A4429C156196}"/>
              </a:ext>
            </a:extLst>
          </p:cNvPr>
          <p:cNvSpPr txBox="1"/>
          <p:nvPr/>
        </p:nvSpPr>
        <p:spPr>
          <a:xfrm>
            <a:off x="7652729" y="4233471"/>
            <a:ext cx="3249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Art. 9º, II, EC 132 </a:t>
            </a:r>
          </a:p>
        </p:txBody>
      </p:sp>
    </p:spTree>
    <p:extLst>
      <p:ext uri="{BB962C8B-B14F-4D97-AF65-F5344CB8AC3E}">
        <p14:creationId xmlns:p14="http://schemas.microsoft.com/office/powerpoint/2010/main" val="323964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F1185906-EC69-BD72-344D-043E444D7EF2}"/>
              </a:ext>
            </a:extLst>
          </p:cNvPr>
          <p:cNvSpPr/>
          <p:nvPr/>
        </p:nvSpPr>
        <p:spPr>
          <a:xfrm>
            <a:off x="558800" y="174289"/>
            <a:ext cx="12444413" cy="752475"/>
          </a:xfrm>
          <a:prstGeom prst="rect">
            <a:avLst/>
          </a:prstGeom>
          <a:solidFill>
            <a:srgbClr val="066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0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E04F8A4-C944-6BBB-CAD8-8279CFBD91C1}"/>
              </a:ext>
            </a:extLst>
          </p:cNvPr>
          <p:cNvSpPr/>
          <p:nvPr/>
        </p:nvSpPr>
        <p:spPr>
          <a:xfrm>
            <a:off x="688975" y="-11449"/>
            <a:ext cx="12314238" cy="827088"/>
          </a:xfrm>
          <a:prstGeom prst="rect">
            <a:avLst/>
          </a:prstGeom>
          <a:solidFill>
            <a:srgbClr val="00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0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E4D9809-76FD-680A-DF93-6F12A10E5A62}"/>
              </a:ext>
            </a:extLst>
          </p:cNvPr>
          <p:cNvSpPr txBox="1">
            <a:spLocks/>
          </p:cNvSpPr>
          <p:nvPr/>
        </p:nvSpPr>
        <p:spPr>
          <a:xfrm>
            <a:off x="1021986" y="161401"/>
            <a:ext cx="11292252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</a:rPr>
              <a:t>Serviços com redução de 60% e o </a:t>
            </a:r>
            <a: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</a:rPr>
              <a:t>home care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218DF05-FF11-F024-D9B0-7C96EA428961}"/>
              </a:ext>
            </a:extLst>
          </p:cNvPr>
          <p:cNvSpPr/>
          <p:nvPr/>
        </p:nvSpPr>
        <p:spPr>
          <a:xfrm>
            <a:off x="11417411" y="8663324"/>
            <a:ext cx="119198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83">
            <a:extLst>
              <a:ext uri="{FF2B5EF4-FFF2-40B4-BE49-F238E27FC236}">
                <a16:creationId xmlns:a16="http://schemas.microsoft.com/office/drawing/2014/main" id="{EE941285-1C1B-297B-6962-A0E86455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855"/>
          <a:stretch/>
        </p:blipFill>
        <p:spPr bwMode="auto">
          <a:xfrm>
            <a:off x="688975" y="8932564"/>
            <a:ext cx="1489195" cy="509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FE760D8-308D-96A2-408C-9B00ED54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513" y="8945947"/>
            <a:ext cx="1729725" cy="49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BC78637-A4E9-B582-DCA2-DD67D72F1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75" y="1084070"/>
            <a:ext cx="5770622" cy="479142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03F0D69-35EE-FDB4-CEF2-4D2C4B8FF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00" y="5875492"/>
            <a:ext cx="5632946" cy="278783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6387A95-8B6E-4FCC-4238-85F05E42AA3F}"/>
              </a:ext>
            </a:extLst>
          </p:cNvPr>
          <p:cNvSpPr txBox="1"/>
          <p:nvPr/>
        </p:nvSpPr>
        <p:spPr>
          <a:xfrm>
            <a:off x="6781006" y="2139877"/>
            <a:ext cx="5431907" cy="639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Atenção à saúde no domicílio (</a:t>
            </a:r>
            <a:r>
              <a:rPr lang="pt-BR" i="1" dirty="0"/>
              <a:t>home care</a:t>
            </a:r>
            <a:r>
              <a:rPr lang="pt-BR" dirty="0"/>
              <a:t>) é uma alternativa eficaz, humanizada e </a:t>
            </a:r>
            <a:r>
              <a:rPr lang="pt-BR" b="1" dirty="0">
                <a:solidFill>
                  <a:srgbClr val="0092D0"/>
                </a:solidFill>
              </a:rPr>
              <a:t>estratégica</a:t>
            </a:r>
            <a:r>
              <a:rPr lang="pt-BR" dirty="0"/>
              <a:t> no sistema de saúde. Reduz a pressão sobre as infraestruturas hospitalares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Posição 1.2301 da NBS </a:t>
            </a:r>
            <a:r>
              <a:rPr lang="pt-BR" b="1" dirty="0">
                <a:solidFill>
                  <a:srgbClr val="0092D0"/>
                </a:solidFill>
              </a:rPr>
              <a:t>contempla</a:t>
            </a:r>
            <a:r>
              <a:rPr lang="pt-BR" dirty="0"/>
              <a:t> os </a:t>
            </a:r>
            <a:r>
              <a:rPr lang="pt-BR" i="1" dirty="0"/>
              <a:t>serviços de atenção à saúde humana</a:t>
            </a:r>
            <a:r>
              <a:rPr lang="pt-BR" dirty="0"/>
              <a:t> prestados nos domicílios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Explicitação do </a:t>
            </a:r>
            <a:r>
              <a:rPr lang="pt-BR" i="1" dirty="0"/>
              <a:t>home care</a:t>
            </a:r>
            <a:r>
              <a:rPr lang="pt-BR" dirty="0"/>
              <a:t> no Anexo III do PLP 68 como medida de </a:t>
            </a:r>
            <a:r>
              <a:rPr lang="pt-BR" b="1" dirty="0">
                <a:solidFill>
                  <a:srgbClr val="0092D0"/>
                </a:solidFill>
              </a:rPr>
              <a:t>segurança jurídica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455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1D59AAB-8FB8-FA50-E061-3957881E4276}"/>
              </a:ext>
            </a:extLst>
          </p:cNvPr>
          <p:cNvSpPr/>
          <p:nvPr/>
        </p:nvSpPr>
        <p:spPr>
          <a:xfrm>
            <a:off x="-1" y="4349477"/>
            <a:ext cx="13003213" cy="5402536"/>
          </a:xfrm>
          <a:prstGeom prst="rect">
            <a:avLst/>
          </a:prstGeom>
          <a:solidFill>
            <a:srgbClr val="00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29"/>
          </a:p>
        </p:txBody>
      </p:sp>
      <p:pic>
        <p:nvPicPr>
          <p:cNvPr id="3" name="Imagem 2" descr="Mesa com vaso de planta&#10;&#10;Descrição gerada automaticamente com confiança média">
            <a:extLst>
              <a:ext uri="{FF2B5EF4-FFF2-40B4-BE49-F238E27FC236}">
                <a16:creationId xmlns:a16="http://schemas.microsoft.com/office/drawing/2014/main" id="{2B475720-30B1-D671-158E-9E2191593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0" t="35234" r="15826" b="3212"/>
          <a:stretch/>
        </p:blipFill>
        <p:spPr>
          <a:xfrm>
            <a:off x="-2" y="9377"/>
            <a:ext cx="13003214" cy="43401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ACB1AF99-5C32-DF5A-E849-A76CBCA2EB62}"/>
              </a:ext>
            </a:extLst>
          </p:cNvPr>
          <p:cNvSpPr/>
          <p:nvPr/>
        </p:nvSpPr>
        <p:spPr>
          <a:xfrm>
            <a:off x="7428847" y="5041633"/>
            <a:ext cx="475915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6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EF6E1F3-458F-D8F1-CF54-82DD6494CBC7}"/>
              </a:ext>
            </a:extLst>
          </p:cNvPr>
          <p:cNvSpPr txBox="1"/>
          <p:nvPr/>
        </p:nvSpPr>
        <p:spPr>
          <a:xfrm>
            <a:off x="5847001" y="6463889"/>
            <a:ext cx="634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Thais Romero Veiga Shingai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thais@mannrichvasconcelos.com.br</a:t>
            </a:r>
          </a:p>
        </p:txBody>
      </p:sp>
    </p:spTree>
    <p:extLst>
      <p:ext uri="{BB962C8B-B14F-4D97-AF65-F5344CB8AC3E}">
        <p14:creationId xmlns:p14="http://schemas.microsoft.com/office/powerpoint/2010/main" val="2358270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851DBC1C-DD21-4D6D-B32B-D47DAF1E0BCA}" vid="{7A1AA5B2-D695-4F24-8A58-5617AEE04F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dbf610-a2e4-4cb1-82ea-94c63633945f">
      <UserInfo>
        <DisplayName>Breno Ferreira Martins Vasconcelos | Mannrich e Vasconcelos Advogados</DisplayName>
        <AccountId>149</AccountId>
        <AccountType/>
      </UserInfo>
      <UserInfo>
        <DisplayName>Thais Romero Veiga Shingai | Mannrich e Vasconcelos Advogados</DisplayName>
        <AccountId>16</AccountId>
        <AccountType/>
      </UserInfo>
      <UserInfo>
        <DisplayName>Leticia Rodrigues Sugahara | Mannrich e Vasconcelos Advogados</DisplayName>
        <AccountId>48</AccountId>
        <AccountType/>
      </UserInfo>
    </SharedWithUsers>
    <lcf76f155ced4ddcb4097134ff3c332f xmlns="b6796697-7626-40dc-96d3-1644e864f7b7">
      <Terms xmlns="http://schemas.microsoft.com/office/infopath/2007/PartnerControls"/>
    </lcf76f155ced4ddcb4097134ff3c332f>
    <_Flow_SignoffStatus xmlns="b6796697-7626-40dc-96d3-1644e864f7b7" xsi:nil="true"/>
    <TaxCatchAll xmlns="bc79dce5-a69a-423c-b017-dfbd38aec56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5CEA0F51776542A0DBA363879CD15C" ma:contentTypeVersion="16" ma:contentTypeDescription="Crie um novo documento." ma:contentTypeScope="" ma:versionID="81b76d8304188c38ac8894d59dba48a9">
  <xsd:schema xmlns:xsd="http://www.w3.org/2001/XMLSchema" xmlns:xs="http://www.w3.org/2001/XMLSchema" xmlns:p="http://schemas.microsoft.com/office/2006/metadata/properties" xmlns:ns2="b6796697-7626-40dc-96d3-1644e864f7b7" xmlns:ns3="bc79dce5-a69a-423c-b017-dfbd38aec56c" xmlns:ns4="6ddbf610-a2e4-4cb1-82ea-94c63633945f" targetNamespace="http://schemas.microsoft.com/office/2006/metadata/properties" ma:root="true" ma:fieldsID="488ef8cb649c34cc425c86787f7b6e6a" ns2:_="" ns3:_="" ns4:_="">
    <xsd:import namespace="b6796697-7626-40dc-96d3-1644e864f7b7"/>
    <xsd:import namespace="bc79dce5-a69a-423c-b017-dfbd38aec56c"/>
    <xsd:import namespace="6ddbf610-a2e4-4cb1-82ea-94c6363394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4:SharedWithUsers" minOccurs="0"/>
                <xsd:element ref="ns4:SharedWithDetail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96697-7626-40dc-96d3-1644e864f7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983bad6-5937-4143-8014-ca3f16c8b3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tatus de liberação" ma:internalName="Status_x0020_de_x0020_libera_x00e7__x00e3_o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dce5-a69a-423c-b017-dfbd38aec56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9093437-9648-439a-a445-f4b56f5b3a6c}" ma:internalName="TaxCatchAll" ma:showField="CatchAllData" ma:web="bc79dce5-a69a-423c-b017-dfbd38aec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bf610-a2e4-4cb1-82ea-94c63633945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E29E03-107B-4A3A-B509-AD9F407806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10585E-6E66-4EEB-AF5F-CAF80EA200F5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b6796697-7626-40dc-96d3-1644e864f7b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ddbf610-a2e4-4cb1-82ea-94c63633945f"/>
    <ds:schemaRef ds:uri="bc79dce5-a69a-423c-b017-dfbd38aec56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0FC9121-363C-4CFF-AEA2-36D7B6BA4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796697-7626-40dc-96d3-1644e864f7b7"/>
    <ds:schemaRef ds:uri="bc79dce5-a69a-423c-b017-dfbd38aec56c"/>
    <ds:schemaRef ds:uri="6ddbf610-a2e4-4cb1-82ea-94c6363394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2022</Template>
  <TotalTime>2712</TotalTime>
  <Words>231</Words>
  <Application>Microsoft Office PowerPoint</Application>
  <PresentationFormat>Personalizar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 Neue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tributária do consumo Imposto seletivo</dc:title>
  <dc:creator>Leticia Rodrigues Sugahara | Mannrich e Vasconcelos Advogados</dc:creator>
  <cp:lastModifiedBy>Autor</cp:lastModifiedBy>
  <cp:revision>97</cp:revision>
  <dcterms:created xsi:type="dcterms:W3CDTF">2023-09-01T20:48:44Z</dcterms:created>
  <dcterms:modified xsi:type="dcterms:W3CDTF">2024-10-31T10:30:16Z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0x010100705CEA0F51776542A0DBA363879CD15C</vt:lpwstr>
  </property>
  <property fmtid="{D5CDD505-2E9C-101B-9397-08002B2CF9AE}" pid="3" name="MediaServiceImageTags">
    <vt:lpwstr/>
  </property>
</Properties>
</file>