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2" r:id="rId3"/>
    <p:sldId id="281" r:id="rId4"/>
    <p:sldId id="282" r:id="rId5"/>
    <p:sldId id="283" r:id="rId6"/>
    <p:sldId id="284" r:id="rId7"/>
    <p:sldId id="280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2D089-A0C3-4EB6-9FF1-3C242B68F916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91CB6-68E2-489A-BCE4-CFAE18A7B1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29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6112"/>
            <a:ext cx="1658119" cy="606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251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44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7798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1658119" cy="606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849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12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59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85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270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55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418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41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BFCF3-6133-45CE-B075-4706C1496DC3}" type="datetimeFigureOut">
              <a:rPr lang="pt-BR" smtClean="0"/>
              <a:t>12/06/2019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9D976-6FDE-4BB5-9CBC-7F7FA95142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81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2276872"/>
            <a:ext cx="8568952" cy="1470025"/>
          </a:xfrm>
        </p:spPr>
        <p:txBody>
          <a:bodyPr>
            <a:noAutofit/>
          </a:bodyPr>
          <a:lstStyle/>
          <a:p>
            <a:r>
              <a:rPr lang="pt-BR" sz="5400" dirty="0" smtClean="0">
                <a:solidFill>
                  <a:srgbClr val="C00000"/>
                </a:solidFill>
              </a:rPr>
              <a:t>Uma breve análise da Petros</a:t>
            </a:r>
            <a:endParaRPr lang="pt-BR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628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-387424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smtClean="0">
                <a:solidFill>
                  <a:srgbClr val="C00000"/>
                </a:solidFill>
              </a:rPr>
              <a:t>Números Consolidados da </a:t>
            </a:r>
            <a:r>
              <a:rPr lang="pt-BR" sz="2400" dirty="0" smtClean="0">
                <a:solidFill>
                  <a:srgbClr val="C00000"/>
                </a:solidFill>
              </a:rPr>
              <a:t>Petros</a:t>
            </a:r>
            <a:endParaRPr lang="pt-BR" sz="2400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62108" y="620688"/>
            <a:ext cx="8712967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Quantidade de Planos administrados: 43;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Modalidade dos Planos Administrados – Benefício Definido, Contribuição Definida e Contribuição Variável;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Patrimônio Total: R$ 90,8 bilhões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Investimentos Totais: R$ 74,5 bilhões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Exigível Contingencial: R$ 4,2 bilhões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Exigível Operacional: R$ 0,697 bilhão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Patrimônio de Cobertura: R$ 84,6 bilhões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Provisões Matemáticas: 92,8 bilhões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Equilíbrio Técnico (Déficit Consolidado) : R$ 8,2 bilhões 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Reservas a Constituir: R$ 30 bilhões;</a:t>
            </a:r>
          </a:p>
          <a:p>
            <a:pPr marL="342900" indent="-34290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sz="2400" dirty="0" smtClean="0"/>
              <a:t>Planos que possuem déficits: PPSP-R, PPSP-NR e Petros Ultrafértil</a:t>
            </a:r>
          </a:p>
          <a:p>
            <a:pPr algn="r"/>
            <a:r>
              <a:rPr lang="pt-BR" dirty="0" smtClean="0"/>
              <a:t>Fonte: Balanço Patrimonial de 2018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09845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-387424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rgbClr val="C00000"/>
                </a:solidFill>
              </a:rPr>
              <a:t>Problemas dos </a:t>
            </a:r>
            <a:r>
              <a:rPr lang="pt-BR" sz="2400" dirty="0" err="1" smtClean="0">
                <a:solidFill>
                  <a:srgbClr val="C00000"/>
                </a:solidFill>
              </a:rPr>
              <a:t>PPSPs</a:t>
            </a:r>
            <a:r>
              <a:rPr lang="pt-BR" sz="2400" dirty="0" smtClean="0">
                <a:solidFill>
                  <a:srgbClr val="C00000"/>
                </a:solidFill>
              </a:rPr>
              <a:t> na linha do tempo</a:t>
            </a:r>
            <a:endParaRPr lang="pt-BR" sz="2400" dirty="0">
              <a:solidFill>
                <a:srgbClr val="C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8946401" cy="449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7599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-387424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rgbClr val="C00000"/>
                </a:solidFill>
              </a:rPr>
              <a:t>Principais Causas dos Déficits dos </a:t>
            </a:r>
            <a:r>
              <a:rPr lang="pt-BR" sz="2400" dirty="0" err="1" smtClean="0">
                <a:solidFill>
                  <a:srgbClr val="C00000"/>
                </a:solidFill>
              </a:rPr>
              <a:t>PPSPs</a:t>
            </a:r>
            <a:endParaRPr lang="pt-BR" sz="2400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1520" y="764704"/>
            <a:ext cx="8640959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2200" dirty="0" smtClean="0"/>
              <a:t>1 - </a:t>
            </a:r>
            <a:r>
              <a:rPr lang="pt-BR" sz="2200" dirty="0"/>
              <a:t>Taxa de contribuição normal insuficiente da patrocinadora desde o início do plano em </a:t>
            </a:r>
            <a:r>
              <a:rPr lang="pt-BR" sz="2200" dirty="0" smtClean="0"/>
              <a:t>01.07.70;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2 - </a:t>
            </a:r>
            <a:r>
              <a:rPr lang="pt-BR" sz="2200" dirty="0"/>
              <a:t>Tratamento inadequado e tardio  do serviço </a:t>
            </a:r>
            <a:r>
              <a:rPr lang="pt-BR" sz="2200" dirty="0" smtClean="0"/>
              <a:t>passado;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3 - </a:t>
            </a:r>
            <a:r>
              <a:rPr lang="pt-BR" sz="2200" dirty="0"/>
              <a:t>Fixação das taxas da contribuição normal no Regulamento do </a:t>
            </a:r>
            <a:r>
              <a:rPr lang="pt-BR" sz="2200" dirty="0" smtClean="0"/>
              <a:t>Plano;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4 - </a:t>
            </a:r>
            <a:r>
              <a:rPr lang="pt-BR" sz="2200" dirty="0"/>
              <a:t>Mudança do cálculo e correção do benefício retroativamente sem a cobertura financeira necessária aos aumentos dos encargos do </a:t>
            </a:r>
            <a:r>
              <a:rPr lang="pt-BR" sz="2200" dirty="0" smtClean="0"/>
              <a:t>plano;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5 - </a:t>
            </a:r>
            <a:r>
              <a:rPr lang="pt-BR" sz="2200" dirty="0"/>
              <a:t>Utilização de premissas atuarias e econômicas não aderentes e demora na sua alteração e </a:t>
            </a:r>
            <a:r>
              <a:rPr lang="pt-BR" sz="2200" dirty="0" smtClean="0"/>
              <a:t>atualização;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6 - </a:t>
            </a:r>
            <a:r>
              <a:rPr lang="pt-BR" sz="2200" dirty="0"/>
              <a:t>Alteração da política de RH e sem análise do impacto decorrente no plano e a devida cobertura financeira (Sopão, </a:t>
            </a:r>
            <a:r>
              <a:rPr lang="pt-BR" sz="2200" dirty="0" err="1"/>
              <a:t>PIDVs</a:t>
            </a:r>
            <a:r>
              <a:rPr lang="pt-BR" sz="2200" dirty="0"/>
              <a:t>, Planos de Cargos</a:t>
            </a:r>
            <a:r>
              <a:rPr lang="pt-BR" sz="2200" dirty="0" smtClean="0"/>
              <a:t>);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7 - </a:t>
            </a:r>
            <a:r>
              <a:rPr lang="pt-BR" sz="2200" dirty="0" err="1"/>
              <a:t>Celebracao</a:t>
            </a:r>
            <a:r>
              <a:rPr lang="pt-BR" sz="2200" dirty="0"/>
              <a:t> de Acordos Coletivos sem análise do impacto decorrente no plano e a devida cobertura financeira (Pagamento de Níveis, implantação da RMNR, aumentos salariais acima da inflação, criação de parcelas remuneratórias e de regimes de trabalho com pagamento de adicionais e horas extras</a:t>
            </a:r>
            <a:r>
              <a:rPr lang="pt-BR" sz="2200" dirty="0" smtClean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00492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-387424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rgbClr val="C00000"/>
                </a:solidFill>
              </a:rPr>
              <a:t>Principais Causas dos Déficits dos </a:t>
            </a:r>
            <a:r>
              <a:rPr lang="pt-BR" sz="2400" dirty="0" err="1" smtClean="0">
                <a:solidFill>
                  <a:srgbClr val="C00000"/>
                </a:solidFill>
              </a:rPr>
              <a:t>PPSPs</a:t>
            </a:r>
            <a:endParaRPr lang="pt-BR" sz="2400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9512" y="764704"/>
            <a:ext cx="8640959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1200"/>
              </a:spcBef>
            </a:pPr>
            <a:r>
              <a:rPr lang="pt-BR" sz="2200" dirty="0" smtClean="0">
                <a:solidFill>
                  <a:prstClr val="black"/>
                </a:solidFill>
              </a:rPr>
              <a:t>8 - </a:t>
            </a:r>
            <a:r>
              <a:rPr lang="pt-BR" sz="2200" dirty="0">
                <a:solidFill>
                  <a:prstClr val="black"/>
                </a:solidFill>
              </a:rPr>
              <a:t>Aumentos artificiais do salário de cálculo através de promoções,  mudança de regime e aumento das horas extras;</a:t>
            </a:r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9 - Ingresso de participantes e assistidos no plano por decisão judicial (retardatários, demitidos reintegrados, </a:t>
            </a:r>
            <a:r>
              <a:rPr lang="pt-BR" sz="2200" dirty="0" err="1" smtClean="0"/>
              <a:t>etc</a:t>
            </a:r>
            <a:r>
              <a:rPr lang="pt-BR" sz="2200" dirty="0" smtClean="0"/>
              <a:t>);</a:t>
            </a:r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10 - </a:t>
            </a:r>
            <a:r>
              <a:rPr lang="pt-BR" sz="2200" dirty="0"/>
              <a:t>Ações judiciais que aumentaram a valor do pagamento de </a:t>
            </a:r>
            <a:r>
              <a:rPr lang="pt-BR" sz="2200" dirty="0" smtClean="0"/>
              <a:t>benefícios;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11 - </a:t>
            </a:r>
            <a:r>
              <a:rPr lang="pt-BR" sz="2200" dirty="0"/>
              <a:t>Mudanças na legislação previdenciária com redução de custeio das </a:t>
            </a:r>
            <a:r>
              <a:rPr lang="pt-BR" sz="2200" dirty="0" smtClean="0"/>
              <a:t>patrocinadoras;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12 - </a:t>
            </a:r>
            <a:r>
              <a:rPr lang="pt-BR" sz="2200" dirty="0"/>
              <a:t>Aumento da expectativa de </a:t>
            </a:r>
            <a:r>
              <a:rPr lang="pt-BR" sz="2200" dirty="0" smtClean="0"/>
              <a:t>vida;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13 - </a:t>
            </a:r>
            <a:r>
              <a:rPr lang="pt-BR" sz="2200" dirty="0"/>
              <a:t>Mudança na composição </a:t>
            </a:r>
            <a:r>
              <a:rPr lang="pt-BR" sz="2200" dirty="0" smtClean="0"/>
              <a:t>familiar;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14 - </a:t>
            </a:r>
            <a:r>
              <a:rPr lang="pt-BR" sz="2200" dirty="0"/>
              <a:t>Redução da taxa de juros de longo </a:t>
            </a:r>
            <a:r>
              <a:rPr lang="pt-BR" sz="2200" dirty="0" smtClean="0"/>
              <a:t>prazo;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15 - </a:t>
            </a:r>
            <a:r>
              <a:rPr lang="pt-BR" sz="2200" dirty="0"/>
              <a:t>Crise financeira com redução no valor dos ativos garantidores do </a:t>
            </a:r>
            <a:r>
              <a:rPr lang="pt-BR" sz="2200" dirty="0" smtClean="0"/>
              <a:t>plano;</a:t>
            </a:r>
            <a:endParaRPr lang="pt-BR" sz="2200" dirty="0"/>
          </a:p>
          <a:p>
            <a:pPr algn="just">
              <a:spcBef>
                <a:spcPts val="1200"/>
              </a:spcBef>
            </a:pPr>
            <a:r>
              <a:rPr lang="pt-BR" sz="2200" dirty="0" smtClean="0"/>
              <a:t>16 -</a:t>
            </a:r>
            <a:r>
              <a:rPr lang="pt-BR" sz="2200" dirty="0"/>
              <a:t>Redução de jornada de trabalho, com aumento no valor da hora extra (5a Turma do turno,  14 X 21</a:t>
            </a:r>
            <a:r>
              <a:rPr lang="pt-BR" sz="2200" dirty="0" smtClean="0"/>
              <a:t>);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9723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-387424"/>
            <a:ext cx="7772400" cy="1470025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rgbClr val="C00000"/>
                </a:solidFill>
              </a:rPr>
              <a:t>Principais Causas dos Déficits dos </a:t>
            </a:r>
            <a:r>
              <a:rPr lang="pt-BR" sz="2400" dirty="0" err="1" smtClean="0">
                <a:solidFill>
                  <a:srgbClr val="C00000"/>
                </a:solidFill>
              </a:rPr>
              <a:t>PPSPs</a:t>
            </a:r>
            <a:endParaRPr lang="pt-BR" sz="2400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1519" y="836712"/>
            <a:ext cx="864095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2000" dirty="0" smtClean="0"/>
              <a:t>17 - </a:t>
            </a:r>
            <a:r>
              <a:rPr lang="pt-BR" sz="2000" dirty="0"/>
              <a:t>Regimes especiais com redução do tempo de contribuição para o plano (aposentadoria especial);</a:t>
            </a:r>
          </a:p>
          <a:p>
            <a:pPr algn="just">
              <a:spcBef>
                <a:spcPts val="1200"/>
              </a:spcBef>
            </a:pPr>
            <a:r>
              <a:rPr lang="pt-BR" sz="2000" dirty="0" smtClean="0"/>
              <a:t>18 - </a:t>
            </a:r>
            <a:r>
              <a:rPr lang="pt-BR" sz="2000" dirty="0"/>
              <a:t>Vinculação com o INSS e redução dos seus valores pagos;</a:t>
            </a:r>
          </a:p>
          <a:p>
            <a:pPr algn="just">
              <a:spcBef>
                <a:spcPts val="1200"/>
              </a:spcBef>
            </a:pPr>
            <a:r>
              <a:rPr lang="pt-BR" sz="2000" dirty="0" smtClean="0"/>
              <a:t>19 - </a:t>
            </a:r>
            <a:r>
              <a:rPr lang="pt-BR" sz="2000" dirty="0"/>
              <a:t>Má administração dos recursos do plano (risco natural do mercado, maior exposição a risco, erro, incompetência, dolo, má fé...)</a:t>
            </a:r>
          </a:p>
          <a:p>
            <a:pPr>
              <a:spcBef>
                <a:spcPts val="1200"/>
              </a:spcBef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025331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1844824"/>
            <a:ext cx="8244408" cy="1470025"/>
          </a:xfrm>
        </p:spPr>
        <p:txBody>
          <a:bodyPr>
            <a:normAutofit/>
          </a:bodyPr>
          <a:lstStyle/>
          <a:p>
            <a:r>
              <a:rPr lang="pt-BR" sz="7200" dirty="0" smtClean="0">
                <a:solidFill>
                  <a:srgbClr val="C00000"/>
                </a:solidFill>
              </a:rPr>
              <a:t>FIM</a:t>
            </a:r>
            <a:endParaRPr lang="pt-BR" sz="7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039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4905</TotalTime>
  <Words>227</Words>
  <Application>Microsoft Office PowerPoint</Application>
  <PresentationFormat>Apresentação na tela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Tema do Office</vt:lpstr>
      <vt:lpstr>Uma breve análise da Petros</vt:lpstr>
      <vt:lpstr>Números Consolidados da Petros</vt:lpstr>
      <vt:lpstr>Problemas dos PPSPs na linha do tempo</vt:lpstr>
      <vt:lpstr>Principais Causas dos Déficits dos PPSPs</vt:lpstr>
      <vt:lpstr>Principais Causas dos Déficits dos PPSPs</vt:lpstr>
      <vt:lpstr>Principais Causas dos Déficits dos PPSPs</vt:lpstr>
      <vt:lpstr>FIM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Simulação da Cisão do Pré-70 e recálculo da Proposta Alternativa</dc:title>
  <dc:creator>Patricia</dc:creator>
  <cp:lastModifiedBy>Christiano de Oliveira Emery</cp:lastModifiedBy>
  <cp:revision>66</cp:revision>
  <dcterms:created xsi:type="dcterms:W3CDTF">2018-10-19T13:10:44Z</dcterms:created>
  <dcterms:modified xsi:type="dcterms:W3CDTF">2019-06-12T16:57:45Z</dcterms:modified>
</cp:coreProperties>
</file>