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5" r:id="rId2"/>
  </p:sldMasterIdLst>
  <p:notesMasterIdLst>
    <p:notesMasterId r:id="rId23"/>
  </p:notesMasterIdLst>
  <p:handoutMasterIdLst>
    <p:handoutMasterId r:id="rId24"/>
  </p:handoutMasterIdLst>
  <p:sldIdLst>
    <p:sldId id="503" r:id="rId3"/>
    <p:sldId id="504" r:id="rId4"/>
    <p:sldId id="505" r:id="rId5"/>
    <p:sldId id="521" r:id="rId6"/>
    <p:sldId id="506" r:id="rId7"/>
    <p:sldId id="523" r:id="rId8"/>
    <p:sldId id="544" r:id="rId9"/>
    <p:sldId id="543" r:id="rId10"/>
    <p:sldId id="527" r:id="rId11"/>
    <p:sldId id="532" r:id="rId12"/>
    <p:sldId id="531" r:id="rId13"/>
    <p:sldId id="533" r:id="rId14"/>
    <p:sldId id="541" r:id="rId15"/>
    <p:sldId id="536" r:id="rId16"/>
    <p:sldId id="535" r:id="rId17"/>
    <p:sldId id="547" r:id="rId18"/>
    <p:sldId id="539" r:id="rId19"/>
    <p:sldId id="546" r:id="rId20"/>
    <p:sldId id="540" r:id="rId21"/>
    <p:sldId id="545" r:id="rId22"/>
  </p:sldIdLst>
  <p:sldSz cx="9906000" cy="6858000" type="A4"/>
  <p:notesSz cx="6797675" cy="9872663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4" userDrawn="1">
          <p15:clr>
            <a:srgbClr val="A4A3A4"/>
          </p15:clr>
        </p15:guide>
        <p15:guide id="2" orient="horz" pos="4024">
          <p15:clr>
            <a:srgbClr val="A4A3A4"/>
          </p15:clr>
        </p15:guide>
        <p15:guide id="3" orient="horz" pos="622">
          <p15:clr>
            <a:srgbClr val="A4A3A4"/>
          </p15:clr>
        </p15:guide>
        <p15:guide id="4" pos="3120">
          <p15:clr>
            <a:srgbClr val="A4A3A4"/>
          </p15:clr>
        </p15:guide>
        <p15:guide id="5" pos="297">
          <p15:clr>
            <a:srgbClr val="A4A3A4"/>
          </p15:clr>
        </p15:guide>
        <p15:guide id="6" pos="59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 Pinelli" initials="AP" lastIdx="1" clrIdx="0">
    <p:extLst/>
  </p:cmAuthor>
  <p:cmAuthor id="2" name="Cilnara Oliveira" initials="CO" lastIdx="1" clrIdx="1">
    <p:extLst>
      <p:ext uri="{19B8F6BF-5375-455C-9EA6-DF929625EA0E}">
        <p15:presenceInfo xmlns:p15="http://schemas.microsoft.com/office/powerpoint/2012/main" userId="Cilnara Olivei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C5DC"/>
    <a:srgbClr val="F2F2F2"/>
    <a:srgbClr val="003344"/>
    <a:srgbClr val="DEDEDE"/>
    <a:srgbClr val="426794"/>
    <a:srgbClr val="ADC6E5"/>
    <a:srgbClr val="5B9BD5"/>
    <a:srgbClr val="6D99C1"/>
    <a:srgbClr val="4A7FB0"/>
    <a:srgbClr val="5577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434" autoAdjust="0"/>
  </p:normalViewPr>
  <p:slideViewPr>
    <p:cSldViewPr snapToObjects="1" showGuides="1">
      <p:cViewPr varScale="1">
        <p:scale>
          <a:sx n="71" d="100"/>
          <a:sy n="71" d="100"/>
        </p:scale>
        <p:origin x="1086" y="60"/>
      </p:cViewPr>
      <p:guideLst>
        <p:guide orient="horz" pos="754"/>
        <p:guide orient="horz" pos="4024"/>
        <p:guide orient="horz" pos="622"/>
        <p:guide pos="3120"/>
        <p:guide pos="297"/>
        <p:guide pos="5947"/>
      </p:guideLst>
    </p:cSldViewPr>
  </p:slideViewPr>
  <p:outlineViewPr>
    <p:cViewPr>
      <p:scale>
        <a:sx n="33" d="100"/>
        <a:sy n="33" d="100"/>
      </p:scale>
      <p:origin x="30" y="171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1056"/>
    </p:cViewPr>
  </p:sorterViewPr>
  <p:notesViewPr>
    <p:cSldViewPr snapToObjects="1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10.xlsx"/><Relationship Id="rId1" Type="http://schemas.openxmlformats.org/officeDocument/2006/relationships/themeOverride" Target="../theme/themeOverride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6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7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8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9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653581439279484E-2"/>
          <c:y val="4.5593745028856755E-2"/>
          <c:w val="0.85069283712144106"/>
          <c:h val="0.9088125099422864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COBERTURA (KM)</c:v>
                </c:pt>
              </c:strCache>
            </c:strRef>
          </c:tx>
          <c:spPr>
            <a:solidFill>
              <a:schemeClr val="accent1">
                <a:lumMod val="50000"/>
                <a:alpha val="90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rgbClr val="5B9BD5">
                  <a:alpha val="89804"/>
                </a:srgb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C07-4438-A5C5-A17F5F0F9751}"/>
              </c:ext>
            </c:extLst>
          </c:dPt>
          <c:dPt>
            <c:idx val="1"/>
            <c:bubble3D val="0"/>
            <c:spPr>
              <a:solidFill>
                <a:schemeClr val="bg1">
                  <a:alpha val="3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C07-4438-A5C5-A17F5F0F9751}"/>
              </c:ext>
            </c:extLst>
          </c:dPt>
          <c:dLbls>
            <c:dLbl>
              <c:idx val="0"/>
              <c:layout>
                <c:manualLayout>
                  <c:x val="-0.12810598341399906"/>
                  <c:y val="-1.803972228210046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C07-4438-A5C5-A17F5F0F9751}"/>
                </c:ext>
                <c:ext xmlns:c15="http://schemas.microsoft.com/office/drawing/2012/chart" uri="{CE6537A1-D6FC-4f65-9D91-7224C49458BB}">
                  <c15:layout>
                    <c:manualLayout>
                      <c:w val="0.72555383745049962"/>
                      <c:h val="0.35557702628436233"/>
                    </c:manualLayout>
                  </c15:layout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C07-4438-A5C5-A17F5F0F975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COBERTA</c:v>
                </c:pt>
                <c:pt idx="1">
                  <c:v>DESCOBERTA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199.4</c:v>
                </c:pt>
                <c:pt idx="1">
                  <c:v>184.77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C07-4438-A5C5-A17F5F0F975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pt-BR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653581439279484E-2"/>
          <c:y val="4.5593745028856755E-2"/>
          <c:w val="0.85069283712144106"/>
          <c:h val="0.9088125099422864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CONTRATOS</c:v>
                </c:pt>
              </c:strCache>
            </c:strRef>
          </c:tx>
          <c:spPr>
            <a:solidFill>
              <a:schemeClr val="accent1">
                <a:lumMod val="50000"/>
                <a:alpha val="90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rgbClr val="5B9BD5">
                  <a:alpha val="89804"/>
                </a:srgb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C07-4438-A5C5-A17F5F0F9751}"/>
              </c:ext>
            </c:extLst>
          </c:dPt>
          <c:dPt>
            <c:idx val="1"/>
            <c:bubble3D val="0"/>
            <c:spPr>
              <a:solidFill>
                <a:schemeClr val="bg1">
                  <a:alpha val="3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C07-4438-A5C5-A17F5F0F9751}"/>
              </c:ext>
            </c:extLst>
          </c:dPt>
          <c:dLbls>
            <c:dLbl>
              <c:idx val="0"/>
              <c:layout>
                <c:manualLayout>
                  <c:x val="-1.1760605254345686E-2"/>
                  <c:y val="0.3210038795990819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C07-4438-A5C5-A17F5F0F9751}"/>
                </c:ext>
                <c:ext xmlns:c15="http://schemas.microsoft.com/office/drawing/2012/chart" uri="{CE6537A1-D6FC-4f65-9D91-7224C49458BB}">
                  <c15:layout>
                    <c:manualLayout>
                      <c:w val="0.72555383745049962"/>
                      <c:h val="0.35557702628436233"/>
                    </c:manualLayout>
                  </c15:layout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C07-4438-A5C5-A17F5F0F975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RESTAURAÇÃO</c:v>
                </c:pt>
                <c:pt idx="1">
                  <c:v>DESCOBERTO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  <c:pt idx="1">
                  <c:v>114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C07-4438-A5C5-A17F5F0F975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653603238452063E-2"/>
          <c:y val="1.3214266045560485E-2"/>
          <c:w val="0.85069283712144106"/>
          <c:h val="0.9088125099422864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EXECUTADO</c:v>
                </c:pt>
              </c:strCache>
            </c:strRef>
          </c:tx>
          <c:spPr>
            <a:solidFill>
              <a:srgbClr val="B2C5D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2C5DC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C07-4438-A5C5-A17F5F0F9751}"/>
              </c:ext>
            </c:extLst>
          </c:dPt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fixedVal"/>
            <c:noEndCap val="0"/>
            <c:val val="0.1"/>
            <c:spPr>
              <a:solidFill>
                <a:schemeClr val="tx1"/>
              </a:solidFill>
              <a:ln w="6350" cap="flat" cmpd="sng" algn="ctr">
                <a:noFill/>
                <a:prstDash val="solid"/>
                <a:round/>
              </a:ln>
              <a:effectLst/>
            </c:spPr>
          </c:errBar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0.10335717962471089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C07-4438-A5C5-A17F5F0F975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 EXECUTAR</c:v>
                </c:pt>
              </c:strCache>
            </c:strRef>
          </c:tx>
          <c:spPr>
            <a:solidFill>
              <a:srgbClr val="003344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1"/>
            <c:spPr>
              <a:solidFill>
                <a:schemeClr val="tx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</a:ln>
              <a:effectLst/>
            </c:spPr>
          </c:errBar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0.89664282037528908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2042005792"/>
        <c:axId val="2042013408"/>
      </c:barChart>
      <c:valAx>
        <c:axId val="204201340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2042005792"/>
        <c:crosses val="autoZero"/>
        <c:crossBetween val="between"/>
      </c:valAx>
      <c:catAx>
        <c:axId val="20420057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420134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72814841796964"/>
          <c:y val="0.73756508939735266"/>
          <c:w val="0.62454343473441976"/>
          <c:h val="0.262434910602647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800"/>
      </a:pPr>
      <a:endParaRPr lang="pt-B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653581439279484E-2"/>
          <c:y val="4.5593745028856755E-2"/>
          <c:w val="0.85069283712144106"/>
          <c:h val="0.90881250994228646"/>
        </c:manualLayout>
      </c:layout>
      <c:doughnut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pt-B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653581439279484E-2"/>
          <c:y val="4.5593745028856755E-2"/>
          <c:w val="0.85069283712144106"/>
          <c:h val="0.9088125099422864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CONTRATOS</c:v>
                </c:pt>
              </c:strCache>
            </c:strRef>
          </c:tx>
          <c:spPr>
            <a:solidFill>
              <a:schemeClr val="accent1">
                <a:lumMod val="50000"/>
                <a:alpha val="90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rgbClr val="5B9BD5">
                  <a:alpha val="89804"/>
                </a:srgb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C07-4438-A5C5-A17F5F0F9751}"/>
              </c:ext>
            </c:extLst>
          </c:dPt>
          <c:dPt>
            <c:idx val="1"/>
            <c:bubble3D val="0"/>
            <c:spPr>
              <a:solidFill>
                <a:schemeClr val="bg1">
                  <a:alpha val="3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C07-4438-A5C5-A17F5F0F9751}"/>
              </c:ext>
            </c:extLst>
          </c:dPt>
          <c:dLbls>
            <c:dLbl>
              <c:idx val="0"/>
              <c:layout>
                <c:manualLayout>
                  <c:x val="-0.13657992262325558"/>
                  <c:y val="-3.16537163672645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C07-4438-A5C5-A17F5F0F9751}"/>
                </c:ext>
                <c:ext xmlns:c15="http://schemas.microsoft.com/office/drawing/2012/chart" uri="{CE6537A1-D6FC-4f65-9D91-7224C49458BB}">
                  <c15:layout>
                    <c:manualLayout>
                      <c:w val="0.72555383745049962"/>
                      <c:h val="0.35557702628436233"/>
                    </c:manualLayout>
                  </c15:layout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C07-4438-A5C5-A17F5F0F975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RESTAURAÇÃO</c:v>
                </c:pt>
                <c:pt idx="1">
                  <c:v>DESCOBERTO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199.4</c:v>
                </c:pt>
                <c:pt idx="1">
                  <c:v>184.77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C07-4438-A5C5-A17F5F0F975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pt-B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653603238452063E-2"/>
          <c:y val="1.3214266045560485E-2"/>
          <c:w val="0.85069283712144106"/>
          <c:h val="0.9088125099422864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EXECUTADO</c:v>
                </c:pt>
              </c:strCache>
            </c:strRef>
          </c:tx>
          <c:spPr>
            <a:solidFill>
              <a:srgbClr val="B2C5D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2C5DC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C07-4438-A5C5-A17F5F0F9751}"/>
              </c:ext>
            </c:extLst>
          </c:dPt>
          <c:dLbls>
            <c:dLbl>
              <c:idx val="0"/>
              <c:layout>
                <c:manualLayout>
                  <c:x val="-6.1973840292501248E-2"/>
                  <c:y val="0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00334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fixedVal"/>
            <c:noEndCap val="0"/>
            <c:val val="0.1"/>
            <c:spPr>
              <a:solidFill>
                <a:schemeClr val="tx1"/>
              </a:solidFill>
              <a:ln w="6350" cap="flat" cmpd="sng" algn="ctr">
                <a:noFill/>
                <a:prstDash val="solid"/>
                <a:round/>
              </a:ln>
              <a:effectLst/>
            </c:spPr>
          </c:errBar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6.3686613179147469E-3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C07-4438-A5C5-A17F5F0F975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 EXECUTAR</c:v>
                </c:pt>
              </c:strCache>
            </c:strRef>
          </c:tx>
          <c:spPr>
            <a:solidFill>
              <a:srgbClr val="003344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1"/>
            <c:spPr>
              <a:solidFill>
                <a:schemeClr val="tx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</a:ln>
              <a:effectLst/>
            </c:spPr>
          </c:errBar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0.99363133868208531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2042003616"/>
        <c:axId val="2042012864"/>
      </c:barChart>
      <c:valAx>
        <c:axId val="2042012864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2042003616"/>
        <c:crosses val="autoZero"/>
        <c:crossBetween val="between"/>
      </c:valAx>
      <c:catAx>
        <c:axId val="20420036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420128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72814841796964"/>
          <c:y val="0.73756508939735266"/>
          <c:w val="0.62454343473441976"/>
          <c:h val="0.262434910602647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800"/>
      </a:pPr>
      <a:endParaRPr lang="pt-B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653581439279484E-2"/>
          <c:y val="4.5593745028856755E-2"/>
          <c:w val="0.85069283712144106"/>
          <c:h val="0.9088125099422864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Terraplenagem (km)</c:v>
                </c:pt>
              </c:strCache>
            </c:strRef>
          </c:tx>
          <c:spPr>
            <a:solidFill>
              <a:schemeClr val="accent1">
                <a:lumMod val="50000"/>
                <a:alpha val="90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1">
                  <a:lumMod val="50000"/>
                  <a:alpha val="9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C07-4438-A5C5-A17F5F0F9751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  <a:alpha val="3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C07-4438-A5C5-A17F5F0F9751}"/>
              </c:ext>
            </c:extLst>
          </c:dPt>
          <c:dPt>
            <c:idx val="2"/>
            <c:bubble3D val="0"/>
            <c:spPr>
              <a:solidFill>
                <a:srgbClr val="D4DFEC">
                  <a:alpha val="90000"/>
                </a:srgb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03A-4282-8DF9-FD6175F84DB2}"/>
              </c:ext>
            </c:extLst>
          </c:dPt>
          <c:dLbls>
            <c:dLbl>
              <c:idx val="0"/>
              <c:layout>
                <c:manualLayout>
                  <c:x val="-4.8629055412001149E-4"/>
                  <c:y val="0.3207070707070707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C07-4438-A5C5-A17F5F0F9751}"/>
                </c:ext>
                <c:ext xmlns:c15="http://schemas.microsoft.com/office/drawing/2012/chart" uri="{CE6537A1-D6FC-4f65-9D91-7224C49458BB}">
                  <c15:layout>
                    <c:manualLayout>
                      <c:w val="0.72555383745049962"/>
                      <c:h val="0.35557702628436233"/>
                    </c:manualLayout>
                  </c15:layout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C07-4438-A5C5-A17F5F0F975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03A-4282-8DF9-FD6175F84DB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Concluído</c:v>
                </c:pt>
                <c:pt idx="1">
                  <c:v>Em Execução</c:v>
                </c:pt>
                <c:pt idx="2">
                  <c:v>A Executar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C07-4438-A5C5-A17F5F0F975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653603238452063E-2"/>
          <c:y val="1.3214266045560485E-2"/>
          <c:w val="0.85069283712144106"/>
          <c:h val="0.9088125099422864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EXECUTADO</c:v>
                </c:pt>
              </c:strCache>
            </c:strRef>
          </c:tx>
          <c:spPr>
            <a:solidFill>
              <a:srgbClr val="B2C5D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2C5DC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C07-4438-A5C5-A17F5F0F9751}"/>
              </c:ext>
            </c:extLst>
          </c:dPt>
          <c:dLbls>
            <c:dLbl>
              <c:idx val="0"/>
              <c:layout>
                <c:manualLayout>
                  <c:x val="-1.3539035705102318E-2"/>
                  <c:y val="0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fixedVal"/>
            <c:noEndCap val="0"/>
            <c:val val="0.1"/>
            <c:spPr>
              <a:solidFill>
                <a:schemeClr val="tx1"/>
              </a:solidFill>
              <a:ln w="6350" cap="flat" cmpd="sng" algn="ctr">
                <a:noFill/>
                <a:prstDash val="solid"/>
                <a:round/>
              </a:ln>
              <a:effectLst/>
            </c:spPr>
          </c:errBar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4.7511105527386514E-2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C07-4438-A5C5-A17F5F0F975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 EXECUTAR</c:v>
                </c:pt>
              </c:strCache>
            </c:strRef>
          </c:tx>
          <c:spPr>
            <a:solidFill>
              <a:srgbClr val="003344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1"/>
            <c:spPr>
              <a:solidFill>
                <a:schemeClr val="tx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</a:ln>
              <a:effectLst/>
            </c:spPr>
          </c:errBar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0.95248889979981333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2042005248"/>
        <c:axId val="2042004704"/>
      </c:barChart>
      <c:valAx>
        <c:axId val="2042004704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2042005248"/>
        <c:crosses val="autoZero"/>
        <c:crossBetween val="between"/>
      </c:valAx>
      <c:catAx>
        <c:axId val="20420052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420047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72814841796964"/>
          <c:y val="0.73756508939735266"/>
          <c:w val="0.62454343473441976"/>
          <c:h val="0.262434910602647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800"/>
      </a:pPr>
      <a:endParaRPr lang="pt-B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653581439279484E-2"/>
          <c:y val="4.5593745028856755E-2"/>
          <c:w val="0.85069283712144106"/>
          <c:h val="0.9088125099422864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COBERTURA (KM)</c:v>
                </c:pt>
              </c:strCache>
            </c:strRef>
          </c:tx>
          <c:spPr>
            <a:solidFill>
              <a:schemeClr val="accent1">
                <a:lumMod val="50000"/>
                <a:alpha val="90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rgbClr val="5B9BD5">
                  <a:alpha val="89804"/>
                </a:srgb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C07-4438-A5C5-A17F5F0F9751}"/>
              </c:ext>
            </c:extLst>
          </c:dPt>
          <c:dPt>
            <c:idx val="1"/>
            <c:bubble3D val="0"/>
            <c:spPr>
              <a:solidFill>
                <a:schemeClr val="bg1">
                  <a:alpha val="3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C07-4438-A5C5-A17F5F0F9751}"/>
              </c:ext>
            </c:extLst>
          </c:dPt>
          <c:dLbls>
            <c:dLbl>
              <c:idx val="0"/>
              <c:layout>
                <c:manualLayout>
                  <c:x val="-0.12810615848406548"/>
                  <c:y val="0.3012702785430058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C07-4438-A5C5-A17F5F0F9751}"/>
                </c:ext>
                <c:ext xmlns:c15="http://schemas.microsoft.com/office/drawing/2012/chart" uri="{CE6537A1-D6FC-4f65-9D91-7224C49458BB}">
                  <c15:layout>
                    <c:manualLayout>
                      <c:w val="0.72555383745049962"/>
                      <c:h val="0.35557702628436233"/>
                    </c:manualLayout>
                  </c15:layout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C07-4438-A5C5-A17F5F0F975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COBERTA</c:v>
                </c:pt>
                <c:pt idx="1">
                  <c:v>DESCOBERTA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</c:v>
                </c:pt>
                <c:pt idx="1">
                  <c:v>112.9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C07-4438-A5C5-A17F5F0F975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pt-BR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653581439279484E-2"/>
          <c:y val="4.5593745028856755E-2"/>
          <c:w val="0.85069283712144106"/>
          <c:h val="0.90881250994228646"/>
        </c:manualLayout>
      </c:layout>
      <c:doughnut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pt-BR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DD4BE-D3EB-4B57-980B-538AAC08964E}" type="datetimeFigureOut">
              <a:rPr lang="pt-BR" smtClean="0"/>
              <a:t>01/06/2016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15F54-2CEC-4E6E-A427-FF4C3C7FAB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30034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050A4-ADF8-41FD-9C6F-40EF2383038D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5488" y="739775"/>
            <a:ext cx="534670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7A57D-AB2F-4A30-BDC1-F2311020117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84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71487" y="1628800"/>
            <a:ext cx="5428569" cy="492443"/>
          </a:xfrm>
        </p:spPr>
        <p:txBody>
          <a:bodyPr wrap="square" anchor="t" anchorCtr="0">
            <a:spAutoFit/>
          </a:bodyPr>
          <a:lstStyle>
            <a:lvl1pPr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71487" y="2996952"/>
            <a:ext cx="5428569" cy="246221"/>
          </a:xfrm>
        </p:spPr>
        <p:txBody>
          <a:bodyPr/>
          <a:lstStyle>
            <a:lvl1pPr marL="0" indent="0" algn="l">
              <a:buNone/>
              <a:defRPr sz="1600">
                <a:solidFill>
                  <a:srgbClr val="00B0F0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10" name="Straight Connector 9"/>
          <p:cNvCxnSpPr>
            <a:cxnSpLocks noChangeShapeType="1"/>
          </p:cNvCxnSpPr>
          <p:nvPr userDrawn="1"/>
        </p:nvCxnSpPr>
        <p:spPr bwMode="auto">
          <a:xfrm>
            <a:off x="471488" y="1112935"/>
            <a:ext cx="943451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160" y="1304928"/>
            <a:ext cx="3861384" cy="1476000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488504" y="332656"/>
            <a:ext cx="1548000" cy="648000"/>
            <a:chOff x="471488" y="366051"/>
            <a:chExt cx="2232912" cy="1062375"/>
          </a:xfrm>
        </p:grpSpPr>
        <p:grpSp>
          <p:nvGrpSpPr>
            <p:cNvPr id="13" name="Group 12"/>
            <p:cNvGrpSpPr/>
            <p:nvPr userDrawn="1"/>
          </p:nvGrpSpPr>
          <p:grpSpPr>
            <a:xfrm>
              <a:off x="471488" y="366051"/>
              <a:ext cx="2196707" cy="626400"/>
              <a:chOff x="471488" y="366051"/>
              <a:chExt cx="2196707" cy="626400"/>
            </a:xfrm>
          </p:grpSpPr>
          <p:grpSp>
            <p:nvGrpSpPr>
              <p:cNvPr id="15" name="Group 21"/>
              <p:cNvGrpSpPr/>
              <p:nvPr userDrawn="1"/>
            </p:nvGrpSpPr>
            <p:grpSpPr>
              <a:xfrm>
                <a:off x="471488" y="605980"/>
                <a:ext cx="2196707" cy="386471"/>
                <a:chOff x="931863" y="2459038"/>
                <a:chExt cx="2427287" cy="427038"/>
              </a:xfrm>
              <a:solidFill>
                <a:schemeClr val="bg1"/>
              </a:solidFill>
            </p:grpSpPr>
            <p:sp>
              <p:nvSpPr>
                <p:cNvPr id="17" name="Freeform 5"/>
                <p:cNvSpPr>
                  <a:spLocks noEditPoints="1"/>
                </p:cNvSpPr>
                <p:nvPr userDrawn="1"/>
              </p:nvSpPr>
              <p:spPr bwMode="auto">
                <a:xfrm>
                  <a:off x="931863" y="2555875"/>
                  <a:ext cx="247650" cy="330200"/>
                </a:xfrm>
                <a:custGeom>
                  <a:avLst/>
                  <a:gdLst/>
                  <a:ahLst/>
                  <a:cxnLst>
                    <a:cxn ang="0">
                      <a:pos x="1703" y="546"/>
                    </a:cxn>
                    <a:cxn ang="0">
                      <a:pos x="1652" y="361"/>
                    </a:cxn>
                    <a:cxn ang="0">
                      <a:pos x="1561" y="217"/>
                    </a:cxn>
                    <a:cxn ang="0">
                      <a:pos x="1432" y="113"/>
                    </a:cxn>
                    <a:cxn ang="0">
                      <a:pos x="1271" y="45"/>
                    </a:cxn>
                    <a:cxn ang="0">
                      <a:pos x="1083" y="9"/>
                    </a:cxn>
                    <a:cxn ang="0">
                      <a:pos x="872" y="1"/>
                    </a:cxn>
                    <a:cxn ang="0">
                      <a:pos x="670" y="21"/>
                    </a:cxn>
                    <a:cxn ang="0">
                      <a:pos x="486" y="74"/>
                    </a:cxn>
                    <a:cxn ang="0">
                      <a:pos x="328" y="160"/>
                    </a:cxn>
                    <a:cxn ang="0">
                      <a:pos x="204" y="282"/>
                    </a:cxn>
                    <a:cxn ang="0">
                      <a:pos x="121" y="444"/>
                    </a:cxn>
                    <a:cxn ang="0">
                      <a:pos x="84" y="647"/>
                    </a:cxn>
                    <a:cxn ang="0">
                      <a:pos x="582" y="635"/>
                    </a:cxn>
                    <a:cxn ang="0">
                      <a:pos x="601" y="550"/>
                    </a:cxn>
                    <a:cxn ang="0">
                      <a:pos x="636" y="480"/>
                    </a:cxn>
                    <a:cxn ang="0">
                      <a:pos x="687" y="425"/>
                    </a:cxn>
                    <a:cxn ang="0">
                      <a:pos x="755" y="386"/>
                    </a:cxn>
                    <a:cxn ang="0">
                      <a:pos x="838" y="364"/>
                    </a:cxn>
                    <a:cxn ang="0">
                      <a:pos x="939" y="359"/>
                    </a:cxn>
                    <a:cxn ang="0">
                      <a:pos x="1038" y="376"/>
                    </a:cxn>
                    <a:cxn ang="0">
                      <a:pos x="1112" y="417"/>
                    </a:cxn>
                    <a:cxn ang="0">
                      <a:pos x="1165" y="477"/>
                    </a:cxn>
                    <a:cxn ang="0">
                      <a:pos x="1198" y="553"/>
                    </a:cxn>
                    <a:cxn ang="0">
                      <a:pos x="1220" y="678"/>
                    </a:cxn>
                    <a:cxn ang="0">
                      <a:pos x="1028" y="982"/>
                    </a:cxn>
                    <a:cxn ang="0">
                      <a:pos x="772" y="1009"/>
                    </a:cxn>
                    <a:cxn ang="0">
                      <a:pos x="519" y="1067"/>
                    </a:cxn>
                    <a:cxn ang="0">
                      <a:pos x="295" y="1168"/>
                    </a:cxn>
                    <a:cxn ang="0">
                      <a:pos x="121" y="1322"/>
                    </a:cxn>
                    <a:cxn ang="0">
                      <a:pos x="18" y="1542"/>
                    </a:cxn>
                    <a:cxn ang="0">
                      <a:pos x="3" y="1780"/>
                    </a:cxn>
                    <a:cxn ang="0">
                      <a:pos x="40" y="1931"/>
                    </a:cxn>
                    <a:cxn ang="0">
                      <a:pos x="111" y="2057"/>
                    </a:cxn>
                    <a:cxn ang="0">
                      <a:pos x="213" y="2155"/>
                    </a:cxn>
                    <a:cxn ang="0">
                      <a:pos x="340" y="2227"/>
                    </a:cxn>
                    <a:cxn ang="0">
                      <a:pos x="485" y="2270"/>
                    </a:cxn>
                    <a:cxn ang="0">
                      <a:pos x="644" y="2285"/>
                    </a:cxn>
                    <a:cxn ang="0">
                      <a:pos x="797" y="2273"/>
                    </a:cxn>
                    <a:cxn ang="0">
                      <a:pos x="901" y="2248"/>
                    </a:cxn>
                    <a:cxn ang="0">
                      <a:pos x="995" y="2208"/>
                    </a:cxn>
                    <a:cxn ang="0">
                      <a:pos x="1082" y="2152"/>
                    </a:cxn>
                    <a:cxn ang="0">
                      <a:pos x="1155" y="2077"/>
                    </a:cxn>
                    <a:cxn ang="0">
                      <a:pos x="1214" y="1982"/>
                    </a:cxn>
                    <a:cxn ang="0">
                      <a:pos x="1224" y="1298"/>
                    </a:cxn>
                    <a:cxn ang="0">
                      <a:pos x="1211" y="1436"/>
                    </a:cxn>
                    <a:cxn ang="0">
                      <a:pos x="1178" y="1574"/>
                    </a:cxn>
                    <a:cxn ang="0">
                      <a:pos x="1124" y="1704"/>
                    </a:cxn>
                    <a:cxn ang="0">
                      <a:pos x="1044" y="1813"/>
                    </a:cxn>
                    <a:cxn ang="0">
                      <a:pos x="937" y="1891"/>
                    </a:cxn>
                    <a:cxn ang="0">
                      <a:pos x="799" y="1927"/>
                    </a:cxn>
                    <a:cxn ang="0">
                      <a:pos x="707" y="1923"/>
                    </a:cxn>
                    <a:cxn ang="0">
                      <a:pos x="641" y="1907"/>
                    </a:cxn>
                    <a:cxn ang="0">
                      <a:pos x="587" y="1877"/>
                    </a:cxn>
                    <a:cxn ang="0">
                      <a:pos x="545" y="1835"/>
                    </a:cxn>
                    <a:cxn ang="0">
                      <a:pos x="515" y="1780"/>
                    </a:cxn>
                    <a:cxn ang="0">
                      <a:pos x="499" y="1713"/>
                    </a:cxn>
                    <a:cxn ang="0">
                      <a:pos x="502" y="1607"/>
                    </a:cxn>
                    <a:cxn ang="0">
                      <a:pos x="558" y="1485"/>
                    </a:cxn>
                    <a:cxn ang="0">
                      <a:pos x="662" y="1396"/>
                    </a:cxn>
                    <a:cxn ang="0">
                      <a:pos x="798" y="1334"/>
                    </a:cxn>
                    <a:cxn ang="0">
                      <a:pos x="947" y="1297"/>
                    </a:cxn>
                    <a:cxn ang="0">
                      <a:pos x="1175" y="1272"/>
                    </a:cxn>
                  </a:cxnLst>
                  <a:rect l="0" t="0" r="r" b="b"/>
                  <a:pathLst>
                    <a:path w="1711" h="2285">
                      <a:moveTo>
                        <a:pt x="1711" y="2235"/>
                      </a:moveTo>
                      <a:lnTo>
                        <a:pt x="1711" y="679"/>
                      </a:lnTo>
                      <a:lnTo>
                        <a:pt x="1710" y="633"/>
                      </a:lnTo>
                      <a:lnTo>
                        <a:pt x="1707" y="589"/>
                      </a:lnTo>
                      <a:lnTo>
                        <a:pt x="1703" y="546"/>
                      </a:lnTo>
                      <a:lnTo>
                        <a:pt x="1697" y="505"/>
                      </a:lnTo>
                      <a:lnTo>
                        <a:pt x="1688" y="467"/>
                      </a:lnTo>
                      <a:lnTo>
                        <a:pt x="1678" y="430"/>
                      </a:lnTo>
                      <a:lnTo>
                        <a:pt x="1666" y="394"/>
                      </a:lnTo>
                      <a:lnTo>
                        <a:pt x="1652" y="361"/>
                      </a:lnTo>
                      <a:lnTo>
                        <a:pt x="1637" y="328"/>
                      </a:lnTo>
                      <a:lnTo>
                        <a:pt x="1620" y="299"/>
                      </a:lnTo>
                      <a:lnTo>
                        <a:pt x="1602" y="270"/>
                      </a:lnTo>
                      <a:lnTo>
                        <a:pt x="1582" y="243"/>
                      </a:lnTo>
                      <a:lnTo>
                        <a:pt x="1561" y="217"/>
                      </a:lnTo>
                      <a:lnTo>
                        <a:pt x="1538" y="194"/>
                      </a:lnTo>
                      <a:lnTo>
                        <a:pt x="1514" y="172"/>
                      </a:lnTo>
                      <a:lnTo>
                        <a:pt x="1487" y="151"/>
                      </a:lnTo>
                      <a:lnTo>
                        <a:pt x="1460" y="131"/>
                      </a:lnTo>
                      <a:lnTo>
                        <a:pt x="1432" y="113"/>
                      </a:lnTo>
                      <a:lnTo>
                        <a:pt x="1402" y="98"/>
                      </a:lnTo>
                      <a:lnTo>
                        <a:pt x="1372" y="82"/>
                      </a:lnTo>
                      <a:lnTo>
                        <a:pt x="1339" y="68"/>
                      </a:lnTo>
                      <a:lnTo>
                        <a:pt x="1306" y="57"/>
                      </a:lnTo>
                      <a:lnTo>
                        <a:pt x="1271" y="45"/>
                      </a:lnTo>
                      <a:lnTo>
                        <a:pt x="1236" y="36"/>
                      </a:lnTo>
                      <a:lnTo>
                        <a:pt x="1199" y="27"/>
                      </a:lnTo>
                      <a:lnTo>
                        <a:pt x="1162" y="20"/>
                      </a:lnTo>
                      <a:lnTo>
                        <a:pt x="1123" y="14"/>
                      </a:lnTo>
                      <a:lnTo>
                        <a:pt x="1083" y="9"/>
                      </a:lnTo>
                      <a:lnTo>
                        <a:pt x="1043" y="5"/>
                      </a:lnTo>
                      <a:lnTo>
                        <a:pt x="1001" y="2"/>
                      </a:lnTo>
                      <a:lnTo>
                        <a:pt x="959" y="1"/>
                      </a:lnTo>
                      <a:lnTo>
                        <a:pt x="916" y="0"/>
                      </a:lnTo>
                      <a:lnTo>
                        <a:pt x="872" y="1"/>
                      </a:lnTo>
                      <a:lnTo>
                        <a:pt x="831" y="3"/>
                      </a:lnTo>
                      <a:lnTo>
                        <a:pt x="789" y="5"/>
                      </a:lnTo>
                      <a:lnTo>
                        <a:pt x="748" y="10"/>
                      </a:lnTo>
                      <a:lnTo>
                        <a:pt x="709" y="15"/>
                      </a:lnTo>
                      <a:lnTo>
                        <a:pt x="670" y="21"/>
                      </a:lnTo>
                      <a:lnTo>
                        <a:pt x="631" y="30"/>
                      </a:lnTo>
                      <a:lnTo>
                        <a:pt x="593" y="39"/>
                      </a:lnTo>
                      <a:lnTo>
                        <a:pt x="556" y="48"/>
                      </a:lnTo>
                      <a:lnTo>
                        <a:pt x="520" y="61"/>
                      </a:lnTo>
                      <a:lnTo>
                        <a:pt x="486" y="74"/>
                      </a:lnTo>
                      <a:lnTo>
                        <a:pt x="452" y="88"/>
                      </a:lnTo>
                      <a:lnTo>
                        <a:pt x="419" y="104"/>
                      </a:lnTo>
                      <a:lnTo>
                        <a:pt x="388" y="121"/>
                      </a:lnTo>
                      <a:lnTo>
                        <a:pt x="357" y="140"/>
                      </a:lnTo>
                      <a:lnTo>
                        <a:pt x="328" y="160"/>
                      </a:lnTo>
                      <a:lnTo>
                        <a:pt x="301" y="180"/>
                      </a:lnTo>
                      <a:lnTo>
                        <a:pt x="274" y="204"/>
                      </a:lnTo>
                      <a:lnTo>
                        <a:pt x="249" y="229"/>
                      </a:lnTo>
                      <a:lnTo>
                        <a:pt x="226" y="255"/>
                      </a:lnTo>
                      <a:lnTo>
                        <a:pt x="204" y="282"/>
                      </a:lnTo>
                      <a:lnTo>
                        <a:pt x="184" y="311"/>
                      </a:lnTo>
                      <a:lnTo>
                        <a:pt x="166" y="342"/>
                      </a:lnTo>
                      <a:lnTo>
                        <a:pt x="149" y="374"/>
                      </a:lnTo>
                      <a:lnTo>
                        <a:pt x="134" y="408"/>
                      </a:lnTo>
                      <a:lnTo>
                        <a:pt x="121" y="444"/>
                      </a:lnTo>
                      <a:lnTo>
                        <a:pt x="109" y="481"/>
                      </a:lnTo>
                      <a:lnTo>
                        <a:pt x="100" y="520"/>
                      </a:lnTo>
                      <a:lnTo>
                        <a:pt x="93" y="561"/>
                      </a:lnTo>
                      <a:lnTo>
                        <a:pt x="87" y="603"/>
                      </a:lnTo>
                      <a:lnTo>
                        <a:pt x="84" y="647"/>
                      </a:lnTo>
                      <a:lnTo>
                        <a:pt x="83" y="693"/>
                      </a:lnTo>
                      <a:lnTo>
                        <a:pt x="579" y="693"/>
                      </a:lnTo>
                      <a:lnTo>
                        <a:pt x="580" y="673"/>
                      </a:lnTo>
                      <a:lnTo>
                        <a:pt x="581" y="654"/>
                      </a:lnTo>
                      <a:lnTo>
                        <a:pt x="582" y="635"/>
                      </a:lnTo>
                      <a:lnTo>
                        <a:pt x="584" y="616"/>
                      </a:lnTo>
                      <a:lnTo>
                        <a:pt x="588" y="600"/>
                      </a:lnTo>
                      <a:lnTo>
                        <a:pt x="592" y="582"/>
                      </a:lnTo>
                      <a:lnTo>
                        <a:pt x="596" y="566"/>
                      </a:lnTo>
                      <a:lnTo>
                        <a:pt x="601" y="550"/>
                      </a:lnTo>
                      <a:lnTo>
                        <a:pt x="607" y="535"/>
                      </a:lnTo>
                      <a:lnTo>
                        <a:pt x="613" y="520"/>
                      </a:lnTo>
                      <a:lnTo>
                        <a:pt x="620" y="506"/>
                      </a:lnTo>
                      <a:lnTo>
                        <a:pt x="628" y="493"/>
                      </a:lnTo>
                      <a:lnTo>
                        <a:pt x="636" y="480"/>
                      </a:lnTo>
                      <a:lnTo>
                        <a:pt x="644" y="468"/>
                      </a:lnTo>
                      <a:lnTo>
                        <a:pt x="655" y="456"/>
                      </a:lnTo>
                      <a:lnTo>
                        <a:pt x="664" y="445"/>
                      </a:lnTo>
                      <a:lnTo>
                        <a:pt x="676" y="435"/>
                      </a:lnTo>
                      <a:lnTo>
                        <a:pt x="687" y="425"/>
                      </a:lnTo>
                      <a:lnTo>
                        <a:pt x="699" y="416"/>
                      </a:lnTo>
                      <a:lnTo>
                        <a:pt x="712" y="408"/>
                      </a:lnTo>
                      <a:lnTo>
                        <a:pt x="725" y="400"/>
                      </a:lnTo>
                      <a:lnTo>
                        <a:pt x="740" y="393"/>
                      </a:lnTo>
                      <a:lnTo>
                        <a:pt x="755" y="386"/>
                      </a:lnTo>
                      <a:lnTo>
                        <a:pt x="769" y="381"/>
                      </a:lnTo>
                      <a:lnTo>
                        <a:pt x="785" y="375"/>
                      </a:lnTo>
                      <a:lnTo>
                        <a:pt x="802" y="371"/>
                      </a:lnTo>
                      <a:lnTo>
                        <a:pt x="820" y="367"/>
                      </a:lnTo>
                      <a:lnTo>
                        <a:pt x="838" y="364"/>
                      </a:lnTo>
                      <a:lnTo>
                        <a:pt x="856" y="362"/>
                      </a:lnTo>
                      <a:lnTo>
                        <a:pt x="876" y="360"/>
                      </a:lnTo>
                      <a:lnTo>
                        <a:pt x="895" y="359"/>
                      </a:lnTo>
                      <a:lnTo>
                        <a:pt x="916" y="359"/>
                      </a:lnTo>
                      <a:lnTo>
                        <a:pt x="939" y="359"/>
                      </a:lnTo>
                      <a:lnTo>
                        <a:pt x="961" y="361"/>
                      </a:lnTo>
                      <a:lnTo>
                        <a:pt x="982" y="363"/>
                      </a:lnTo>
                      <a:lnTo>
                        <a:pt x="1002" y="367"/>
                      </a:lnTo>
                      <a:lnTo>
                        <a:pt x="1020" y="371"/>
                      </a:lnTo>
                      <a:lnTo>
                        <a:pt x="1038" y="376"/>
                      </a:lnTo>
                      <a:lnTo>
                        <a:pt x="1054" y="383"/>
                      </a:lnTo>
                      <a:lnTo>
                        <a:pt x="1070" y="390"/>
                      </a:lnTo>
                      <a:lnTo>
                        <a:pt x="1085" y="398"/>
                      </a:lnTo>
                      <a:lnTo>
                        <a:pt x="1098" y="408"/>
                      </a:lnTo>
                      <a:lnTo>
                        <a:pt x="1112" y="417"/>
                      </a:lnTo>
                      <a:lnTo>
                        <a:pt x="1124" y="428"/>
                      </a:lnTo>
                      <a:lnTo>
                        <a:pt x="1135" y="439"/>
                      </a:lnTo>
                      <a:lnTo>
                        <a:pt x="1146" y="451"/>
                      </a:lnTo>
                      <a:lnTo>
                        <a:pt x="1155" y="463"/>
                      </a:lnTo>
                      <a:lnTo>
                        <a:pt x="1165" y="477"/>
                      </a:lnTo>
                      <a:lnTo>
                        <a:pt x="1172" y="491"/>
                      </a:lnTo>
                      <a:lnTo>
                        <a:pt x="1180" y="505"/>
                      </a:lnTo>
                      <a:lnTo>
                        <a:pt x="1187" y="521"/>
                      </a:lnTo>
                      <a:lnTo>
                        <a:pt x="1193" y="537"/>
                      </a:lnTo>
                      <a:lnTo>
                        <a:pt x="1198" y="553"/>
                      </a:lnTo>
                      <a:lnTo>
                        <a:pt x="1204" y="569"/>
                      </a:lnTo>
                      <a:lnTo>
                        <a:pt x="1208" y="587"/>
                      </a:lnTo>
                      <a:lnTo>
                        <a:pt x="1211" y="604"/>
                      </a:lnTo>
                      <a:lnTo>
                        <a:pt x="1217" y="641"/>
                      </a:lnTo>
                      <a:lnTo>
                        <a:pt x="1220" y="678"/>
                      </a:lnTo>
                      <a:lnTo>
                        <a:pt x="1223" y="717"/>
                      </a:lnTo>
                      <a:lnTo>
                        <a:pt x="1224" y="758"/>
                      </a:lnTo>
                      <a:lnTo>
                        <a:pt x="1224" y="973"/>
                      </a:lnTo>
                      <a:lnTo>
                        <a:pt x="1128" y="976"/>
                      </a:lnTo>
                      <a:lnTo>
                        <a:pt x="1028" y="982"/>
                      </a:lnTo>
                      <a:lnTo>
                        <a:pt x="978" y="985"/>
                      </a:lnTo>
                      <a:lnTo>
                        <a:pt x="926" y="991"/>
                      </a:lnTo>
                      <a:lnTo>
                        <a:pt x="875" y="996"/>
                      </a:lnTo>
                      <a:lnTo>
                        <a:pt x="823" y="1002"/>
                      </a:lnTo>
                      <a:lnTo>
                        <a:pt x="772" y="1009"/>
                      </a:lnTo>
                      <a:lnTo>
                        <a:pt x="720" y="1018"/>
                      </a:lnTo>
                      <a:lnTo>
                        <a:pt x="669" y="1028"/>
                      </a:lnTo>
                      <a:lnTo>
                        <a:pt x="618" y="1040"/>
                      </a:lnTo>
                      <a:lnTo>
                        <a:pt x="569" y="1052"/>
                      </a:lnTo>
                      <a:lnTo>
                        <a:pt x="519" y="1067"/>
                      </a:lnTo>
                      <a:lnTo>
                        <a:pt x="472" y="1084"/>
                      </a:lnTo>
                      <a:lnTo>
                        <a:pt x="426" y="1102"/>
                      </a:lnTo>
                      <a:lnTo>
                        <a:pt x="381" y="1122"/>
                      </a:lnTo>
                      <a:lnTo>
                        <a:pt x="337" y="1144"/>
                      </a:lnTo>
                      <a:lnTo>
                        <a:pt x="295" y="1168"/>
                      </a:lnTo>
                      <a:lnTo>
                        <a:pt x="256" y="1193"/>
                      </a:lnTo>
                      <a:lnTo>
                        <a:pt x="219" y="1222"/>
                      </a:lnTo>
                      <a:lnTo>
                        <a:pt x="184" y="1253"/>
                      </a:lnTo>
                      <a:lnTo>
                        <a:pt x="151" y="1286"/>
                      </a:lnTo>
                      <a:lnTo>
                        <a:pt x="121" y="1322"/>
                      </a:lnTo>
                      <a:lnTo>
                        <a:pt x="95" y="1360"/>
                      </a:lnTo>
                      <a:lnTo>
                        <a:pt x="70" y="1401"/>
                      </a:lnTo>
                      <a:lnTo>
                        <a:pt x="49" y="1445"/>
                      </a:lnTo>
                      <a:lnTo>
                        <a:pt x="33" y="1493"/>
                      </a:lnTo>
                      <a:lnTo>
                        <a:pt x="18" y="1542"/>
                      </a:lnTo>
                      <a:lnTo>
                        <a:pt x="8" y="1595"/>
                      </a:lnTo>
                      <a:lnTo>
                        <a:pt x="2" y="1652"/>
                      </a:lnTo>
                      <a:lnTo>
                        <a:pt x="0" y="1712"/>
                      </a:lnTo>
                      <a:lnTo>
                        <a:pt x="1" y="1746"/>
                      </a:lnTo>
                      <a:lnTo>
                        <a:pt x="3" y="1780"/>
                      </a:lnTo>
                      <a:lnTo>
                        <a:pt x="7" y="1811"/>
                      </a:lnTo>
                      <a:lnTo>
                        <a:pt x="14" y="1843"/>
                      </a:lnTo>
                      <a:lnTo>
                        <a:pt x="21" y="1873"/>
                      </a:lnTo>
                      <a:lnTo>
                        <a:pt x="29" y="1902"/>
                      </a:lnTo>
                      <a:lnTo>
                        <a:pt x="40" y="1931"/>
                      </a:lnTo>
                      <a:lnTo>
                        <a:pt x="52" y="1958"/>
                      </a:lnTo>
                      <a:lnTo>
                        <a:pt x="64" y="1984"/>
                      </a:lnTo>
                      <a:lnTo>
                        <a:pt x="79" y="2009"/>
                      </a:lnTo>
                      <a:lnTo>
                        <a:pt x="95" y="2033"/>
                      </a:lnTo>
                      <a:lnTo>
                        <a:pt x="111" y="2057"/>
                      </a:lnTo>
                      <a:lnTo>
                        <a:pt x="129" y="2079"/>
                      </a:lnTo>
                      <a:lnTo>
                        <a:pt x="149" y="2099"/>
                      </a:lnTo>
                      <a:lnTo>
                        <a:pt x="169" y="2119"/>
                      </a:lnTo>
                      <a:lnTo>
                        <a:pt x="191" y="2137"/>
                      </a:lnTo>
                      <a:lnTo>
                        <a:pt x="213" y="2155"/>
                      </a:lnTo>
                      <a:lnTo>
                        <a:pt x="237" y="2172"/>
                      </a:lnTo>
                      <a:lnTo>
                        <a:pt x="262" y="2188"/>
                      </a:lnTo>
                      <a:lnTo>
                        <a:pt x="287" y="2201"/>
                      </a:lnTo>
                      <a:lnTo>
                        <a:pt x="312" y="2215"/>
                      </a:lnTo>
                      <a:lnTo>
                        <a:pt x="340" y="2227"/>
                      </a:lnTo>
                      <a:lnTo>
                        <a:pt x="367" y="2238"/>
                      </a:lnTo>
                      <a:lnTo>
                        <a:pt x="396" y="2247"/>
                      </a:lnTo>
                      <a:lnTo>
                        <a:pt x="425" y="2257"/>
                      </a:lnTo>
                      <a:lnTo>
                        <a:pt x="455" y="2264"/>
                      </a:lnTo>
                      <a:lnTo>
                        <a:pt x="485" y="2270"/>
                      </a:lnTo>
                      <a:lnTo>
                        <a:pt x="516" y="2276"/>
                      </a:lnTo>
                      <a:lnTo>
                        <a:pt x="548" y="2280"/>
                      </a:lnTo>
                      <a:lnTo>
                        <a:pt x="579" y="2283"/>
                      </a:lnTo>
                      <a:lnTo>
                        <a:pt x="612" y="2284"/>
                      </a:lnTo>
                      <a:lnTo>
                        <a:pt x="644" y="2285"/>
                      </a:lnTo>
                      <a:lnTo>
                        <a:pt x="689" y="2284"/>
                      </a:lnTo>
                      <a:lnTo>
                        <a:pt x="733" y="2281"/>
                      </a:lnTo>
                      <a:lnTo>
                        <a:pt x="755" y="2279"/>
                      </a:lnTo>
                      <a:lnTo>
                        <a:pt x="776" y="2277"/>
                      </a:lnTo>
                      <a:lnTo>
                        <a:pt x="797" y="2273"/>
                      </a:lnTo>
                      <a:lnTo>
                        <a:pt x="819" y="2269"/>
                      </a:lnTo>
                      <a:lnTo>
                        <a:pt x="839" y="2265"/>
                      </a:lnTo>
                      <a:lnTo>
                        <a:pt x="860" y="2260"/>
                      </a:lnTo>
                      <a:lnTo>
                        <a:pt x="880" y="2255"/>
                      </a:lnTo>
                      <a:lnTo>
                        <a:pt x="901" y="2248"/>
                      </a:lnTo>
                      <a:lnTo>
                        <a:pt x="920" y="2242"/>
                      </a:lnTo>
                      <a:lnTo>
                        <a:pt x="940" y="2235"/>
                      </a:lnTo>
                      <a:lnTo>
                        <a:pt x="959" y="2226"/>
                      </a:lnTo>
                      <a:lnTo>
                        <a:pt x="978" y="2218"/>
                      </a:lnTo>
                      <a:lnTo>
                        <a:pt x="995" y="2208"/>
                      </a:lnTo>
                      <a:lnTo>
                        <a:pt x="1013" y="2199"/>
                      </a:lnTo>
                      <a:lnTo>
                        <a:pt x="1031" y="2189"/>
                      </a:lnTo>
                      <a:lnTo>
                        <a:pt x="1048" y="2177"/>
                      </a:lnTo>
                      <a:lnTo>
                        <a:pt x="1065" y="2164"/>
                      </a:lnTo>
                      <a:lnTo>
                        <a:pt x="1082" y="2152"/>
                      </a:lnTo>
                      <a:lnTo>
                        <a:pt x="1097" y="2138"/>
                      </a:lnTo>
                      <a:lnTo>
                        <a:pt x="1112" y="2125"/>
                      </a:lnTo>
                      <a:lnTo>
                        <a:pt x="1127" y="2110"/>
                      </a:lnTo>
                      <a:lnTo>
                        <a:pt x="1142" y="2094"/>
                      </a:lnTo>
                      <a:lnTo>
                        <a:pt x="1155" y="2077"/>
                      </a:lnTo>
                      <a:lnTo>
                        <a:pt x="1168" y="2060"/>
                      </a:lnTo>
                      <a:lnTo>
                        <a:pt x="1180" y="2042"/>
                      </a:lnTo>
                      <a:lnTo>
                        <a:pt x="1192" y="2023"/>
                      </a:lnTo>
                      <a:lnTo>
                        <a:pt x="1204" y="2003"/>
                      </a:lnTo>
                      <a:lnTo>
                        <a:pt x="1214" y="1982"/>
                      </a:lnTo>
                      <a:lnTo>
                        <a:pt x="1224" y="1982"/>
                      </a:lnTo>
                      <a:lnTo>
                        <a:pt x="1224" y="2235"/>
                      </a:lnTo>
                      <a:lnTo>
                        <a:pt x="1711" y="2235"/>
                      </a:lnTo>
                      <a:close/>
                      <a:moveTo>
                        <a:pt x="1224" y="1272"/>
                      </a:moveTo>
                      <a:lnTo>
                        <a:pt x="1224" y="1298"/>
                      </a:lnTo>
                      <a:lnTo>
                        <a:pt x="1223" y="1325"/>
                      </a:lnTo>
                      <a:lnTo>
                        <a:pt x="1220" y="1352"/>
                      </a:lnTo>
                      <a:lnTo>
                        <a:pt x="1218" y="1379"/>
                      </a:lnTo>
                      <a:lnTo>
                        <a:pt x="1215" y="1408"/>
                      </a:lnTo>
                      <a:lnTo>
                        <a:pt x="1211" y="1436"/>
                      </a:lnTo>
                      <a:lnTo>
                        <a:pt x="1206" y="1463"/>
                      </a:lnTo>
                      <a:lnTo>
                        <a:pt x="1200" y="1492"/>
                      </a:lnTo>
                      <a:lnTo>
                        <a:pt x="1194" y="1520"/>
                      </a:lnTo>
                      <a:lnTo>
                        <a:pt x="1187" y="1547"/>
                      </a:lnTo>
                      <a:lnTo>
                        <a:pt x="1178" y="1574"/>
                      </a:lnTo>
                      <a:lnTo>
                        <a:pt x="1169" y="1602"/>
                      </a:lnTo>
                      <a:lnTo>
                        <a:pt x="1159" y="1628"/>
                      </a:lnTo>
                      <a:lnTo>
                        <a:pt x="1148" y="1654"/>
                      </a:lnTo>
                      <a:lnTo>
                        <a:pt x="1136" y="1679"/>
                      </a:lnTo>
                      <a:lnTo>
                        <a:pt x="1124" y="1704"/>
                      </a:lnTo>
                      <a:lnTo>
                        <a:pt x="1110" y="1727"/>
                      </a:lnTo>
                      <a:lnTo>
                        <a:pt x="1095" y="1750"/>
                      </a:lnTo>
                      <a:lnTo>
                        <a:pt x="1079" y="1772"/>
                      </a:lnTo>
                      <a:lnTo>
                        <a:pt x="1062" y="1793"/>
                      </a:lnTo>
                      <a:lnTo>
                        <a:pt x="1044" y="1813"/>
                      </a:lnTo>
                      <a:lnTo>
                        <a:pt x="1025" y="1831"/>
                      </a:lnTo>
                      <a:lnTo>
                        <a:pt x="1004" y="1849"/>
                      </a:lnTo>
                      <a:lnTo>
                        <a:pt x="983" y="1864"/>
                      </a:lnTo>
                      <a:lnTo>
                        <a:pt x="961" y="1878"/>
                      </a:lnTo>
                      <a:lnTo>
                        <a:pt x="937" y="1891"/>
                      </a:lnTo>
                      <a:lnTo>
                        <a:pt x="911" y="1901"/>
                      </a:lnTo>
                      <a:lnTo>
                        <a:pt x="885" y="1911"/>
                      </a:lnTo>
                      <a:lnTo>
                        <a:pt x="858" y="1918"/>
                      </a:lnTo>
                      <a:lnTo>
                        <a:pt x="829" y="1923"/>
                      </a:lnTo>
                      <a:lnTo>
                        <a:pt x="799" y="1927"/>
                      </a:lnTo>
                      <a:lnTo>
                        <a:pt x="768" y="1928"/>
                      </a:lnTo>
                      <a:lnTo>
                        <a:pt x="753" y="1927"/>
                      </a:lnTo>
                      <a:lnTo>
                        <a:pt x="737" y="1927"/>
                      </a:lnTo>
                      <a:lnTo>
                        <a:pt x="722" y="1924"/>
                      </a:lnTo>
                      <a:lnTo>
                        <a:pt x="707" y="1923"/>
                      </a:lnTo>
                      <a:lnTo>
                        <a:pt x="694" y="1921"/>
                      </a:lnTo>
                      <a:lnTo>
                        <a:pt x="680" y="1918"/>
                      </a:lnTo>
                      <a:lnTo>
                        <a:pt x="666" y="1915"/>
                      </a:lnTo>
                      <a:lnTo>
                        <a:pt x="654" y="1911"/>
                      </a:lnTo>
                      <a:lnTo>
                        <a:pt x="641" y="1907"/>
                      </a:lnTo>
                      <a:lnTo>
                        <a:pt x="630" y="1901"/>
                      </a:lnTo>
                      <a:lnTo>
                        <a:pt x="618" y="1896"/>
                      </a:lnTo>
                      <a:lnTo>
                        <a:pt x="608" y="1890"/>
                      </a:lnTo>
                      <a:lnTo>
                        <a:pt x="597" y="1884"/>
                      </a:lnTo>
                      <a:lnTo>
                        <a:pt x="587" y="1877"/>
                      </a:lnTo>
                      <a:lnTo>
                        <a:pt x="577" y="1870"/>
                      </a:lnTo>
                      <a:lnTo>
                        <a:pt x="569" y="1862"/>
                      </a:lnTo>
                      <a:lnTo>
                        <a:pt x="560" y="1853"/>
                      </a:lnTo>
                      <a:lnTo>
                        <a:pt x="552" y="1845"/>
                      </a:lnTo>
                      <a:lnTo>
                        <a:pt x="545" y="1835"/>
                      </a:lnTo>
                      <a:lnTo>
                        <a:pt x="538" y="1825"/>
                      </a:lnTo>
                      <a:lnTo>
                        <a:pt x="531" y="1814"/>
                      </a:lnTo>
                      <a:lnTo>
                        <a:pt x="526" y="1804"/>
                      </a:lnTo>
                      <a:lnTo>
                        <a:pt x="520" y="1792"/>
                      </a:lnTo>
                      <a:lnTo>
                        <a:pt x="515" y="1780"/>
                      </a:lnTo>
                      <a:lnTo>
                        <a:pt x="511" y="1767"/>
                      </a:lnTo>
                      <a:lnTo>
                        <a:pt x="507" y="1755"/>
                      </a:lnTo>
                      <a:lnTo>
                        <a:pt x="504" y="1741"/>
                      </a:lnTo>
                      <a:lnTo>
                        <a:pt x="501" y="1726"/>
                      </a:lnTo>
                      <a:lnTo>
                        <a:pt x="499" y="1713"/>
                      </a:lnTo>
                      <a:lnTo>
                        <a:pt x="498" y="1697"/>
                      </a:lnTo>
                      <a:lnTo>
                        <a:pt x="497" y="1681"/>
                      </a:lnTo>
                      <a:lnTo>
                        <a:pt x="497" y="1666"/>
                      </a:lnTo>
                      <a:lnTo>
                        <a:pt x="498" y="1635"/>
                      </a:lnTo>
                      <a:lnTo>
                        <a:pt x="502" y="1607"/>
                      </a:lnTo>
                      <a:lnTo>
                        <a:pt x="509" y="1580"/>
                      </a:lnTo>
                      <a:lnTo>
                        <a:pt x="518" y="1553"/>
                      </a:lnTo>
                      <a:lnTo>
                        <a:pt x="530" y="1529"/>
                      </a:lnTo>
                      <a:lnTo>
                        <a:pt x="542" y="1506"/>
                      </a:lnTo>
                      <a:lnTo>
                        <a:pt x="558" y="1485"/>
                      </a:lnTo>
                      <a:lnTo>
                        <a:pt x="576" y="1464"/>
                      </a:lnTo>
                      <a:lnTo>
                        <a:pt x="595" y="1445"/>
                      </a:lnTo>
                      <a:lnTo>
                        <a:pt x="616" y="1428"/>
                      </a:lnTo>
                      <a:lnTo>
                        <a:pt x="639" y="1411"/>
                      </a:lnTo>
                      <a:lnTo>
                        <a:pt x="662" y="1396"/>
                      </a:lnTo>
                      <a:lnTo>
                        <a:pt x="687" y="1382"/>
                      </a:lnTo>
                      <a:lnTo>
                        <a:pt x="714" y="1368"/>
                      </a:lnTo>
                      <a:lnTo>
                        <a:pt x="741" y="1356"/>
                      </a:lnTo>
                      <a:lnTo>
                        <a:pt x="768" y="1345"/>
                      </a:lnTo>
                      <a:lnTo>
                        <a:pt x="798" y="1334"/>
                      </a:lnTo>
                      <a:lnTo>
                        <a:pt x="826" y="1325"/>
                      </a:lnTo>
                      <a:lnTo>
                        <a:pt x="857" y="1317"/>
                      </a:lnTo>
                      <a:lnTo>
                        <a:pt x="886" y="1309"/>
                      </a:lnTo>
                      <a:lnTo>
                        <a:pt x="917" y="1302"/>
                      </a:lnTo>
                      <a:lnTo>
                        <a:pt x="947" y="1297"/>
                      </a:lnTo>
                      <a:lnTo>
                        <a:pt x="978" y="1291"/>
                      </a:lnTo>
                      <a:lnTo>
                        <a:pt x="1007" y="1286"/>
                      </a:lnTo>
                      <a:lnTo>
                        <a:pt x="1066" y="1279"/>
                      </a:lnTo>
                      <a:lnTo>
                        <a:pt x="1123" y="1275"/>
                      </a:lnTo>
                      <a:lnTo>
                        <a:pt x="1175" y="1272"/>
                      </a:lnTo>
                      <a:lnTo>
                        <a:pt x="1224" y="127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pt-BR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8" name="Freeform 6"/>
                <p:cNvSpPr>
                  <a:spLocks/>
                </p:cNvSpPr>
                <p:nvPr userDrawn="1"/>
              </p:nvSpPr>
              <p:spPr bwMode="auto">
                <a:xfrm>
                  <a:off x="1211263" y="2555875"/>
                  <a:ext cx="265112" cy="330200"/>
                </a:xfrm>
                <a:custGeom>
                  <a:avLst/>
                  <a:gdLst/>
                  <a:ahLst/>
                  <a:cxnLst>
                    <a:cxn ang="0">
                      <a:pos x="1287" y="695"/>
                    </a:cxn>
                    <a:cxn ang="0">
                      <a:pos x="1274" y="616"/>
                    </a:cxn>
                    <a:cxn ang="0">
                      <a:pos x="1251" y="543"/>
                    </a:cxn>
                    <a:cxn ang="0">
                      <a:pos x="1217" y="479"/>
                    </a:cxn>
                    <a:cxn ang="0">
                      <a:pos x="1170" y="427"/>
                    </a:cxn>
                    <a:cxn ang="0">
                      <a:pos x="1109" y="387"/>
                    </a:cxn>
                    <a:cxn ang="0">
                      <a:pos x="1031" y="364"/>
                    </a:cxn>
                    <a:cxn ang="0">
                      <a:pos x="931" y="360"/>
                    </a:cxn>
                    <a:cxn ang="0">
                      <a:pos x="826" y="382"/>
                    </a:cxn>
                    <a:cxn ang="0">
                      <a:pos x="740" y="429"/>
                    </a:cxn>
                    <a:cxn ang="0">
                      <a:pos x="672" y="497"/>
                    </a:cxn>
                    <a:cxn ang="0">
                      <a:pos x="619" y="581"/>
                    </a:cxn>
                    <a:cxn ang="0">
                      <a:pos x="582" y="676"/>
                    </a:cxn>
                    <a:cxn ang="0">
                      <a:pos x="558" y="777"/>
                    </a:cxn>
                    <a:cxn ang="0">
                      <a:pos x="546" y="880"/>
                    </a:cxn>
                    <a:cxn ang="0">
                      <a:pos x="544" y="1006"/>
                    </a:cxn>
                    <a:cxn ang="0">
                      <a:pos x="566" y="1202"/>
                    </a:cxn>
                    <a:cxn ang="0">
                      <a:pos x="617" y="1383"/>
                    </a:cxn>
                    <a:cxn ang="0">
                      <a:pos x="698" y="1543"/>
                    </a:cxn>
                    <a:cxn ang="0">
                      <a:pos x="805" y="1679"/>
                    </a:cxn>
                    <a:cxn ang="0">
                      <a:pos x="941" y="1789"/>
                    </a:cxn>
                    <a:cxn ang="0">
                      <a:pos x="1102" y="1870"/>
                    </a:cxn>
                    <a:cxn ang="0">
                      <a:pos x="1288" y="1916"/>
                    </a:cxn>
                    <a:cxn ang="0">
                      <a:pos x="1491" y="1927"/>
                    </a:cxn>
                    <a:cxn ang="0">
                      <a:pos x="1653" y="1912"/>
                    </a:cxn>
                    <a:cxn ang="0">
                      <a:pos x="1745" y="1893"/>
                    </a:cxn>
                    <a:cxn ang="0">
                      <a:pos x="1812" y="2184"/>
                    </a:cxn>
                    <a:cxn ang="0">
                      <a:pos x="1656" y="2227"/>
                    </a:cxn>
                    <a:cxn ang="0">
                      <a:pos x="1496" y="2259"/>
                    </a:cxn>
                    <a:cxn ang="0">
                      <a:pos x="1335" y="2279"/>
                    </a:cxn>
                    <a:cxn ang="0">
                      <a:pos x="1173" y="2285"/>
                    </a:cxn>
                    <a:cxn ang="0">
                      <a:pos x="898" y="2263"/>
                    </a:cxn>
                    <a:cxn ang="0">
                      <a:pos x="659" y="2199"/>
                    </a:cxn>
                    <a:cxn ang="0">
                      <a:pos x="458" y="2094"/>
                    </a:cxn>
                    <a:cxn ang="0">
                      <a:pos x="293" y="1952"/>
                    </a:cxn>
                    <a:cxn ang="0">
                      <a:pos x="165" y="1772"/>
                    </a:cxn>
                    <a:cxn ang="0">
                      <a:pos x="73" y="1561"/>
                    </a:cxn>
                    <a:cxn ang="0">
                      <a:pos x="18" y="1319"/>
                    </a:cxn>
                    <a:cxn ang="0">
                      <a:pos x="0" y="1046"/>
                    </a:cxn>
                    <a:cxn ang="0">
                      <a:pos x="16" y="820"/>
                    </a:cxn>
                    <a:cxn ang="0">
                      <a:pos x="64" y="616"/>
                    </a:cxn>
                    <a:cxn ang="0">
                      <a:pos x="144" y="437"/>
                    </a:cxn>
                    <a:cxn ang="0">
                      <a:pos x="255" y="286"/>
                    </a:cxn>
                    <a:cxn ang="0">
                      <a:pos x="396" y="165"/>
                    </a:cxn>
                    <a:cxn ang="0">
                      <a:pos x="569" y="75"/>
                    </a:cxn>
                    <a:cxn ang="0">
                      <a:pos x="771" y="19"/>
                    </a:cxn>
                    <a:cxn ang="0">
                      <a:pos x="1003" y="0"/>
                    </a:cxn>
                    <a:cxn ang="0">
                      <a:pos x="1192" y="13"/>
                    </a:cxn>
                    <a:cxn ang="0">
                      <a:pos x="1358" y="49"/>
                    </a:cxn>
                    <a:cxn ang="0">
                      <a:pos x="1501" y="111"/>
                    </a:cxn>
                    <a:cxn ang="0">
                      <a:pos x="1619" y="198"/>
                    </a:cxn>
                    <a:cxn ang="0">
                      <a:pos x="1713" y="310"/>
                    </a:cxn>
                    <a:cxn ang="0">
                      <a:pos x="1781" y="448"/>
                    </a:cxn>
                    <a:cxn ang="0">
                      <a:pos x="1822" y="610"/>
                    </a:cxn>
                    <a:cxn ang="0">
                      <a:pos x="1836" y="799"/>
                    </a:cxn>
                  </a:cxnLst>
                  <a:rect l="0" t="0" r="r" b="b"/>
                  <a:pathLst>
                    <a:path w="1836" h="2285">
                      <a:moveTo>
                        <a:pt x="1293" y="799"/>
                      </a:moveTo>
                      <a:lnTo>
                        <a:pt x="1292" y="757"/>
                      </a:lnTo>
                      <a:lnTo>
                        <a:pt x="1289" y="715"/>
                      </a:lnTo>
                      <a:lnTo>
                        <a:pt x="1287" y="695"/>
                      </a:lnTo>
                      <a:lnTo>
                        <a:pt x="1285" y="675"/>
                      </a:lnTo>
                      <a:lnTo>
                        <a:pt x="1282" y="655"/>
                      </a:lnTo>
                      <a:lnTo>
                        <a:pt x="1278" y="635"/>
                      </a:lnTo>
                      <a:lnTo>
                        <a:pt x="1274" y="616"/>
                      </a:lnTo>
                      <a:lnTo>
                        <a:pt x="1270" y="598"/>
                      </a:lnTo>
                      <a:lnTo>
                        <a:pt x="1264" y="579"/>
                      </a:lnTo>
                      <a:lnTo>
                        <a:pt x="1258" y="561"/>
                      </a:lnTo>
                      <a:lnTo>
                        <a:pt x="1251" y="543"/>
                      </a:lnTo>
                      <a:lnTo>
                        <a:pt x="1244" y="526"/>
                      </a:lnTo>
                      <a:lnTo>
                        <a:pt x="1236" y="511"/>
                      </a:lnTo>
                      <a:lnTo>
                        <a:pt x="1227" y="494"/>
                      </a:lnTo>
                      <a:lnTo>
                        <a:pt x="1217" y="479"/>
                      </a:lnTo>
                      <a:lnTo>
                        <a:pt x="1207" y="464"/>
                      </a:lnTo>
                      <a:lnTo>
                        <a:pt x="1195" y="452"/>
                      </a:lnTo>
                      <a:lnTo>
                        <a:pt x="1184" y="438"/>
                      </a:lnTo>
                      <a:lnTo>
                        <a:pt x="1170" y="427"/>
                      </a:lnTo>
                      <a:lnTo>
                        <a:pt x="1156" y="415"/>
                      </a:lnTo>
                      <a:lnTo>
                        <a:pt x="1142" y="405"/>
                      </a:lnTo>
                      <a:lnTo>
                        <a:pt x="1126" y="395"/>
                      </a:lnTo>
                      <a:lnTo>
                        <a:pt x="1109" y="387"/>
                      </a:lnTo>
                      <a:lnTo>
                        <a:pt x="1091" y="380"/>
                      </a:lnTo>
                      <a:lnTo>
                        <a:pt x="1072" y="373"/>
                      </a:lnTo>
                      <a:lnTo>
                        <a:pt x="1052" y="368"/>
                      </a:lnTo>
                      <a:lnTo>
                        <a:pt x="1031" y="364"/>
                      </a:lnTo>
                      <a:lnTo>
                        <a:pt x="1009" y="361"/>
                      </a:lnTo>
                      <a:lnTo>
                        <a:pt x="986" y="359"/>
                      </a:lnTo>
                      <a:lnTo>
                        <a:pt x="962" y="359"/>
                      </a:lnTo>
                      <a:lnTo>
                        <a:pt x="931" y="360"/>
                      </a:lnTo>
                      <a:lnTo>
                        <a:pt x="904" y="362"/>
                      </a:lnTo>
                      <a:lnTo>
                        <a:pt x="877" y="367"/>
                      </a:lnTo>
                      <a:lnTo>
                        <a:pt x="851" y="373"/>
                      </a:lnTo>
                      <a:lnTo>
                        <a:pt x="826" y="382"/>
                      </a:lnTo>
                      <a:lnTo>
                        <a:pt x="803" y="391"/>
                      </a:lnTo>
                      <a:lnTo>
                        <a:pt x="781" y="403"/>
                      </a:lnTo>
                      <a:lnTo>
                        <a:pt x="760" y="415"/>
                      </a:lnTo>
                      <a:lnTo>
                        <a:pt x="740" y="429"/>
                      </a:lnTo>
                      <a:lnTo>
                        <a:pt x="721" y="445"/>
                      </a:lnTo>
                      <a:lnTo>
                        <a:pt x="704" y="460"/>
                      </a:lnTo>
                      <a:lnTo>
                        <a:pt x="688" y="478"/>
                      </a:lnTo>
                      <a:lnTo>
                        <a:pt x="672" y="497"/>
                      </a:lnTo>
                      <a:lnTo>
                        <a:pt x="657" y="517"/>
                      </a:lnTo>
                      <a:lnTo>
                        <a:pt x="643" y="537"/>
                      </a:lnTo>
                      <a:lnTo>
                        <a:pt x="631" y="559"/>
                      </a:lnTo>
                      <a:lnTo>
                        <a:pt x="619" y="581"/>
                      </a:lnTo>
                      <a:lnTo>
                        <a:pt x="609" y="604"/>
                      </a:lnTo>
                      <a:lnTo>
                        <a:pt x="599" y="627"/>
                      </a:lnTo>
                      <a:lnTo>
                        <a:pt x="590" y="651"/>
                      </a:lnTo>
                      <a:lnTo>
                        <a:pt x="582" y="676"/>
                      </a:lnTo>
                      <a:lnTo>
                        <a:pt x="575" y="700"/>
                      </a:lnTo>
                      <a:lnTo>
                        <a:pt x="569" y="725"/>
                      </a:lnTo>
                      <a:lnTo>
                        <a:pt x="563" y="752"/>
                      </a:lnTo>
                      <a:lnTo>
                        <a:pt x="558" y="777"/>
                      </a:lnTo>
                      <a:lnTo>
                        <a:pt x="554" y="803"/>
                      </a:lnTo>
                      <a:lnTo>
                        <a:pt x="550" y="828"/>
                      </a:lnTo>
                      <a:lnTo>
                        <a:pt x="548" y="854"/>
                      </a:lnTo>
                      <a:lnTo>
                        <a:pt x="546" y="880"/>
                      </a:lnTo>
                      <a:lnTo>
                        <a:pt x="544" y="905"/>
                      </a:lnTo>
                      <a:lnTo>
                        <a:pt x="543" y="930"/>
                      </a:lnTo>
                      <a:lnTo>
                        <a:pt x="543" y="955"/>
                      </a:lnTo>
                      <a:lnTo>
                        <a:pt x="544" y="1006"/>
                      </a:lnTo>
                      <a:lnTo>
                        <a:pt x="547" y="1057"/>
                      </a:lnTo>
                      <a:lnTo>
                        <a:pt x="551" y="1106"/>
                      </a:lnTo>
                      <a:lnTo>
                        <a:pt x="557" y="1155"/>
                      </a:lnTo>
                      <a:lnTo>
                        <a:pt x="566" y="1202"/>
                      </a:lnTo>
                      <a:lnTo>
                        <a:pt x="576" y="1250"/>
                      </a:lnTo>
                      <a:lnTo>
                        <a:pt x="588" y="1295"/>
                      </a:lnTo>
                      <a:lnTo>
                        <a:pt x="602" y="1339"/>
                      </a:lnTo>
                      <a:lnTo>
                        <a:pt x="617" y="1383"/>
                      </a:lnTo>
                      <a:lnTo>
                        <a:pt x="635" y="1425"/>
                      </a:lnTo>
                      <a:lnTo>
                        <a:pt x="654" y="1465"/>
                      </a:lnTo>
                      <a:lnTo>
                        <a:pt x="675" y="1504"/>
                      </a:lnTo>
                      <a:lnTo>
                        <a:pt x="698" y="1543"/>
                      </a:lnTo>
                      <a:lnTo>
                        <a:pt x="722" y="1579"/>
                      </a:lnTo>
                      <a:lnTo>
                        <a:pt x="749" y="1614"/>
                      </a:lnTo>
                      <a:lnTo>
                        <a:pt x="776" y="1648"/>
                      </a:lnTo>
                      <a:lnTo>
                        <a:pt x="805" y="1679"/>
                      </a:lnTo>
                      <a:lnTo>
                        <a:pt x="837" y="1710"/>
                      </a:lnTo>
                      <a:lnTo>
                        <a:pt x="869" y="1738"/>
                      </a:lnTo>
                      <a:lnTo>
                        <a:pt x="904" y="1765"/>
                      </a:lnTo>
                      <a:lnTo>
                        <a:pt x="941" y="1789"/>
                      </a:lnTo>
                      <a:lnTo>
                        <a:pt x="979" y="1812"/>
                      </a:lnTo>
                      <a:lnTo>
                        <a:pt x="1018" y="1833"/>
                      </a:lnTo>
                      <a:lnTo>
                        <a:pt x="1059" y="1853"/>
                      </a:lnTo>
                      <a:lnTo>
                        <a:pt x="1102" y="1870"/>
                      </a:lnTo>
                      <a:lnTo>
                        <a:pt x="1146" y="1885"/>
                      </a:lnTo>
                      <a:lnTo>
                        <a:pt x="1192" y="1897"/>
                      </a:lnTo>
                      <a:lnTo>
                        <a:pt x="1239" y="1908"/>
                      </a:lnTo>
                      <a:lnTo>
                        <a:pt x="1288" y="1916"/>
                      </a:lnTo>
                      <a:lnTo>
                        <a:pt x="1338" y="1922"/>
                      </a:lnTo>
                      <a:lnTo>
                        <a:pt x="1391" y="1926"/>
                      </a:lnTo>
                      <a:lnTo>
                        <a:pt x="1444" y="1928"/>
                      </a:lnTo>
                      <a:lnTo>
                        <a:pt x="1491" y="1927"/>
                      </a:lnTo>
                      <a:lnTo>
                        <a:pt x="1537" y="1924"/>
                      </a:lnTo>
                      <a:lnTo>
                        <a:pt x="1584" y="1920"/>
                      </a:lnTo>
                      <a:lnTo>
                        <a:pt x="1631" y="1915"/>
                      </a:lnTo>
                      <a:lnTo>
                        <a:pt x="1653" y="1912"/>
                      </a:lnTo>
                      <a:lnTo>
                        <a:pt x="1676" y="1908"/>
                      </a:lnTo>
                      <a:lnTo>
                        <a:pt x="1699" y="1904"/>
                      </a:lnTo>
                      <a:lnTo>
                        <a:pt x="1722" y="1898"/>
                      </a:lnTo>
                      <a:lnTo>
                        <a:pt x="1745" y="1893"/>
                      </a:lnTo>
                      <a:lnTo>
                        <a:pt x="1767" y="1887"/>
                      </a:lnTo>
                      <a:lnTo>
                        <a:pt x="1790" y="1879"/>
                      </a:lnTo>
                      <a:lnTo>
                        <a:pt x="1812" y="1872"/>
                      </a:lnTo>
                      <a:lnTo>
                        <a:pt x="1812" y="2184"/>
                      </a:lnTo>
                      <a:lnTo>
                        <a:pt x="1773" y="2196"/>
                      </a:lnTo>
                      <a:lnTo>
                        <a:pt x="1735" y="2207"/>
                      </a:lnTo>
                      <a:lnTo>
                        <a:pt x="1695" y="2217"/>
                      </a:lnTo>
                      <a:lnTo>
                        <a:pt x="1656" y="2227"/>
                      </a:lnTo>
                      <a:lnTo>
                        <a:pt x="1616" y="2236"/>
                      </a:lnTo>
                      <a:lnTo>
                        <a:pt x="1576" y="2244"/>
                      </a:lnTo>
                      <a:lnTo>
                        <a:pt x="1536" y="2251"/>
                      </a:lnTo>
                      <a:lnTo>
                        <a:pt x="1496" y="2259"/>
                      </a:lnTo>
                      <a:lnTo>
                        <a:pt x="1456" y="2265"/>
                      </a:lnTo>
                      <a:lnTo>
                        <a:pt x="1416" y="2270"/>
                      </a:lnTo>
                      <a:lnTo>
                        <a:pt x="1375" y="2275"/>
                      </a:lnTo>
                      <a:lnTo>
                        <a:pt x="1335" y="2279"/>
                      </a:lnTo>
                      <a:lnTo>
                        <a:pt x="1294" y="2281"/>
                      </a:lnTo>
                      <a:lnTo>
                        <a:pt x="1254" y="2283"/>
                      </a:lnTo>
                      <a:lnTo>
                        <a:pt x="1213" y="2285"/>
                      </a:lnTo>
                      <a:lnTo>
                        <a:pt x="1173" y="2285"/>
                      </a:lnTo>
                      <a:lnTo>
                        <a:pt x="1101" y="2284"/>
                      </a:lnTo>
                      <a:lnTo>
                        <a:pt x="1031" y="2280"/>
                      </a:lnTo>
                      <a:lnTo>
                        <a:pt x="963" y="2272"/>
                      </a:lnTo>
                      <a:lnTo>
                        <a:pt x="898" y="2263"/>
                      </a:lnTo>
                      <a:lnTo>
                        <a:pt x="835" y="2250"/>
                      </a:lnTo>
                      <a:lnTo>
                        <a:pt x="774" y="2236"/>
                      </a:lnTo>
                      <a:lnTo>
                        <a:pt x="716" y="2219"/>
                      </a:lnTo>
                      <a:lnTo>
                        <a:pt x="659" y="2199"/>
                      </a:lnTo>
                      <a:lnTo>
                        <a:pt x="606" y="2176"/>
                      </a:lnTo>
                      <a:lnTo>
                        <a:pt x="554" y="2151"/>
                      </a:lnTo>
                      <a:lnTo>
                        <a:pt x="505" y="2124"/>
                      </a:lnTo>
                      <a:lnTo>
                        <a:pt x="458" y="2094"/>
                      </a:lnTo>
                      <a:lnTo>
                        <a:pt x="413" y="2062"/>
                      </a:lnTo>
                      <a:lnTo>
                        <a:pt x="371" y="2027"/>
                      </a:lnTo>
                      <a:lnTo>
                        <a:pt x="331" y="1990"/>
                      </a:lnTo>
                      <a:lnTo>
                        <a:pt x="293" y="1952"/>
                      </a:lnTo>
                      <a:lnTo>
                        <a:pt x="258" y="1910"/>
                      </a:lnTo>
                      <a:lnTo>
                        <a:pt x="224" y="1867"/>
                      </a:lnTo>
                      <a:lnTo>
                        <a:pt x="194" y="1821"/>
                      </a:lnTo>
                      <a:lnTo>
                        <a:pt x="165" y="1772"/>
                      </a:lnTo>
                      <a:lnTo>
                        <a:pt x="139" y="1723"/>
                      </a:lnTo>
                      <a:lnTo>
                        <a:pt x="115" y="1671"/>
                      </a:lnTo>
                      <a:lnTo>
                        <a:pt x="93" y="1617"/>
                      </a:lnTo>
                      <a:lnTo>
                        <a:pt x="73" y="1561"/>
                      </a:lnTo>
                      <a:lnTo>
                        <a:pt x="56" y="1503"/>
                      </a:lnTo>
                      <a:lnTo>
                        <a:pt x="41" y="1443"/>
                      </a:lnTo>
                      <a:lnTo>
                        <a:pt x="29" y="1382"/>
                      </a:lnTo>
                      <a:lnTo>
                        <a:pt x="18" y="1319"/>
                      </a:lnTo>
                      <a:lnTo>
                        <a:pt x="11" y="1253"/>
                      </a:lnTo>
                      <a:lnTo>
                        <a:pt x="4" y="1186"/>
                      </a:lnTo>
                      <a:lnTo>
                        <a:pt x="1" y="1117"/>
                      </a:lnTo>
                      <a:lnTo>
                        <a:pt x="0" y="1046"/>
                      </a:lnTo>
                      <a:lnTo>
                        <a:pt x="1" y="987"/>
                      </a:lnTo>
                      <a:lnTo>
                        <a:pt x="4" y="931"/>
                      </a:lnTo>
                      <a:lnTo>
                        <a:pt x="9" y="874"/>
                      </a:lnTo>
                      <a:lnTo>
                        <a:pt x="16" y="820"/>
                      </a:lnTo>
                      <a:lnTo>
                        <a:pt x="25" y="766"/>
                      </a:lnTo>
                      <a:lnTo>
                        <a:pt x="36" y="715"/>
                      </a:lnTo>
                      <a:lnTo>
                        <a:pt x="48" y="665"/>
                      </a:lnTo>
                      <a:lnTo>
                        <a:pt x="64" y="616"/>
                      </a:lnTo>
                      <a:lnTo>
                        <a:pt x="81" y="569"/>
                      </a:lnTo>
                      <a:lnTo>
                        <a:pt x="100" y="523"/>
                      </a:lnTo>
                      <a:lnTo>
                        <a:pt x="121" y="479"/>
                      </a:lnTo>
                      <a:lnTo>
                        <a:pt x="144" y="437"/>
                      </a:lnTo>
                      <a:lnTo>
                        <a:pt x="168" y="396"/>
                      </a:lnTo>
                      <a:lnTo>
                        <a:pt x="196" y="359"/>
                      </a:lnTo>
                      <a:lnTo>
                        <a:pt x="224" y="321"/>
                      </a:lnTo>
                      <a:lnTo>
                        <a:pt x="255" y="286"/>
                      </a:lnTo>
                      <a:lnTo>
                        <a:pt x="287" y="253"/>
                      </a:lnTo>
                      <a:lnTo>
                        <a:pt x="322" y="221"/>
                      </a:lnTo>
                      <a:lnTo>
                        <a:pt x="358" y="192"/>
                      </a:lnTo>
                      <a:lnTo>
                        <a:pt x="396" y="165"/>
                      </a:lnTo>
                      <a:lnTo>
                        <a:pt x="436" y="140"/>
                      </a:lnTo>
                      <a:lnTo>
                        <a:pt x="478" y="115"/>
                      </a:lnTo>
                      <a:lnTo>
                        <a:pt x="523" y="95"/>
                      </a:lnTo>
                      <a:lnTo>
                        <a:pt x="569" y="75"/>
                      </a:lnTo>
                      <a:lnTo>
                        <a:pt x="616" y="58"/>
                      </a:lnTo>
                      <a:lnTo>
                        <a:pt x="666" y="43"/>
                      </a:lnTo>
                      <a:lnTo>
                        <a:pt x="717" y="31"/>
                      </a:lnTo>
                      <a:lnTo>
                        <a:pt x="771" y="19"/>
                      </a:lnTo>
                      <a:lnTo>
                        <a:pt x="826" y="12"/>
                      </a:lnTo>
                      <a:lnTo>
                        <a:pt x="883" y="5"/>
                      </a:lnTo>
                      <a:lnTo>
                        <a:pt x="942" y="1"/>
                      </a:lnTo>
                      <a:lnTo>
                        <a:pt x="1003" y="0"/>
                      </a:lnTo>
                      <a:lnTo>
                        <a:pt x="1052" y="1"/>
                      </a:lnTo>
                      <a:lnTo>
                        <a:pt x="1100" y="3"/>
                      </a:lnTo>
                      <a:lnTo>
                        <a:pt x="1147" y="8"/>
                      </a:lnTo>
                      <a:lnTo>
                        <a:pt x="1192" y="13"/>
                      </a:lnTo>
                      <a:lnTo>
                        <a:pt x="1235" y="20"/>
                      </a:lnTo>
                      <a:lnTo>
                        <a:pt x="1277" y="28"/>
                      </a:lnTo>
                      <a:lnTo>
                        <a:pt x="1318" y="38"/>
                      </a:lnTo>
                      <a:lnTo>
                        <a:pt x="1358" y="49"/>
                      </a:lnTo>
                      <a:lnTo>
                        <a:pt x="1396" y="63"/>
                      </a:lnTo>
                      <a:lnTo>
                        <a:pt x="1432" y="78"/>
                      </a:lnTo>
                      <a:lnTo>
                        <a:pt x="1468" y="93"/>
                      </a:lnTo>
                      <a:lnTo>
                        <a:pt x="1501" y="111"/>
                      </a:lnTo>
                      <a:lnTo>
                        <a:pt x="1533" y="131"/>
                      </a:lnTo>
                      <a:lnTo>
                        <a:pt x="1563" y="152"/>
                      </a:lnTo>
                      <a:lnTo>
                        <a:pt x="1592" y="174"/>
                      </a:lnTo>
                      <a:lnTo>
                        <a:pt x="1619" y="198"/>
                      </a:lnTo>
                      <a:lnTo>
                        <a:pt x="1645" y="224"/>
                      </a:lnTo>
                      <a:lnTo>
                        <a:pt x="1669" y="252"/>
                      </a:lnTo>
                      <a:lnTo>
                        <a:pt x="1691" y="280"/>
                      </a:lnTo>
                      <a:lnTo>
                        <a:pt x="1713" y="310"/>
                      </a:lnTo>
                      <a:lnTo>
                        <a:pt x="1732" y="342"/>
                      </a:lnTo>
                      <a:lnTo>
                        <a:pt x="1749" y="375"/>
                      </a:lnTo>
                      <a:lnTo>
                        <a:pt x="1766" y="411"/>
                      </a:lnTo>
                      <a:lnTo>
                        <a:pt x="1781" y="448"/>
                      </a:lnTo>
                      <a:lnTo>
                        <a:pt x="1793" y="485"/>
                      </a:lnTo>
                      <a:lnTo>
                        <a:pt x="1804" y="526"/>
                      </a:lnTo>
                      <a:lnTo>
                        <a:pt x="1813" y="567"/>
                      </a:lnTo>
                      <a:lnTo>
                        <a:pt x="1822" y="610"/>
                      </a:lnTo>
                      <a:lnTo>
                        <a:pt x="1827" y="655"/>
                      </a:lnTo>
                      <a:lnTo>
                        <a:pt x="1832" y="701"/>
                      </a:lnTo>
                      <a:lnTo>
                        <a:pt x="1834" y="750"/>
                      </a:lnTo>
                      <a:lnTo>
                        <a:pt x="1836" y="799"/>
                      </a:lnTo>
                      <a:lnTo>
                        <a:pt x="1293" y="79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pt-BR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" name="Freeform 7"/>
                <p:cNvSpPr>
                  <a:spLocks/>
                </p:cNvSpPr>
                <p:nvPr userDrawn="1"/>
              </p:nvSpPr>
              <p:spPr bwMode="auto">
                <a:xfrm>
                  <a:off x="1493838" y="2555875"/>
                  <a:ext cx="265112" cy="330200"/>
                </a:xfrm>
                <a:custGeom>
                  <a:avLst/>
                  <a:gdLst/>
                  <a:ahLst/>
                  <a:cxnLst>
                    <a:cxn ang="0">
                      <a:pos x="1286" y="695"/>
                    </a:cxn>
                    <a:cxn ang="0">
                      <a:pos x="1274" y="616"/>
                    </a:cxn>
                    <a:cxn ang="0">
                      <a:pos x="1251" y="543"/>
                    </a:cxn>
                    <a:cxn ang="0">
                      <a:pos x="1217" y="479"/>
                    </a:cxn>
                    <a:cxn ang="0">
                      <a:pos x="1170" y="427"/>
                    </a:cxn>
                    <a:cxn ang="0">
                      <a:pos x="1109" y="387"/>
                    </a:cxn>
                    <a:cxn ang="0">
                      <a:pos x="1031" y="364"/>
                    </a:cxn>
                    <a:cxn ang="0">
                      <a:pos x="931" y="360"/>
                    </a:cxn>
                    <a:cxn ang="0">
                      <a:pos x="826" y="382"/>
                    </a:cxn>
                    <a:cxn ang="0">
                      <a:pos x="740" y="429"/>
                    </a:cxn>
                    <a:cxn ang="0">
                      <a:pos x="671" y="497"/>
                    </a:cxn>
                    <a:cxn ang="0">
                      <a:pos x="619" y="581"/>
                    </a:cxn>
                    <a:cxn ang="0">
                      <a:pos x="582" y="676"/>
                    </a:cxn>
                    <a:cxn ang="0">
                      <a:pos x="558" y="777"/>
                    </a:cxn>
                    <a:cxn ang="0">
                      <a:pos x="545" y="880"/>
                    </a:cxn>
                    <a:cxn ang="0">
                      <a:pos x="543" y="1006"/>
                    </a:cxn>
                    <a:cxn ang="0">
                      <a:pos x="565" y="1202"/>
                    </a:cxn>
                    <a:cxn ang="0">
                      <a:pos x="617" y="1383"/>
                    </a:cxn>
                    <a:cxn ang="0">
                      <a:pos x="698" y="1543"/>
                    </a:cxn>
                    <a:cxn ang="0">
                      <a:pos x="805" y="1679"/>
                    </a:cxn>
                    <a:cxn ang="0">
                      <a:pos x="940" y="1789"/>
                    </a:cxn>
                    <a:cxn ang="0">
                      <a:pos x="1101" y="1870"/>
                    </a:cxn>
                    <a:cxn ang="0">
                      <a:pos x="1287" y="1916"/>
                    </a:cxn>
                    <a:cxn ang="0">
                      <a:pos x="1490" y="1927"/>
                    </a:cxn>
                    <a:cxn ang="0">
                      <a:pos x="1652" y="1912"/>
                    </a:cxn>
                    <a:cxn ang="0">
                      <a:pos x="1744" y="1893"/>
                    </a:cxn>
                    <a:cxn ang="0">
                      <a:pos x="1812" y="2184"/>
                    </a:cxn>
                    <a:cxn ang="0">
                      <a:pos x="1655" y="2227"/>
                    </a:cxn>
                    <a:cxn ang="0">
                      <a:pos x="1495" y="2259"/>
                    </a:cxn>
                    <a:cxn ang="0">
                      <a:pos x="1335" y="2279"/>
                    </a:cxn>
                    <a:cxn ang="0">
                      <a:pos x="1173" y="2285"/>
                    </a:cxn>
                    <a:cxn ang="0">
                      <a:pos x="897" y="2263"/>
                    </a:cxn>
                    <a:cxn ang="0">
                      <a:pos x="659" y="2199"/>
                    </a:cxn>
                    <a:cxn ang="0">
                      <a:pos x="458" y="2094"/>
                    </a:cxn>
                    <a:cxn ang="0">
                      <a:pos x="293" y="1952"/>
                    </a:cxn>
                    <a:cxn ang="0">
                      <a:pos x="165" y="1772"/>
                    </a:cxn>
                    <a:cxn ang="0">
                      <a:pos x="72" y="1561"/>
                    </a:cxn>
                    <a:cxn ang="0">
                      <a:pos x="18" y="1319"/>
                    </a:cxn>
                    <a:cxn ang="0">
                      <a:pos x="0" y="1046"/>
                    </a:cxn>
                    <a:cxn ang="0">
                      <a:pos x="15" y="820"/>
                    </a:cxn>
                    <a:cxn ang="0">
                      <a:pos x="64" y="616"/>
                    </a:cxn>
                    <a:cxn ang="0">
                      <a:pos x="143" y="437"/>
                    </a:cxn>
                    <a:cxn ang="0">
                      <a:pos x="254" y="286"/>
                    </a:cxn>
                    <a:cxn ang="0">
                      <a:pos x="396" y="165"/>
                    </a:cxn>
                    <a:cxn ang="0">
                      <a:pos x="568" y="75"/>
                    </a:cxn>
                    <a:cxn ang="0">
                      <a:pos x="770" y="19"/>
                    </a:cxn>
                    <a:cxn ang="0">
                      <a:pos x="1002" y="0"/>
                    </a:cxn>
                    <a:cxn ang="0">
                      <a:pos x="1191" y="13"/>
                    </a:cxn>
                    <a:cxn ang="0">
                      <a:pos x="1358" y="49"/>
                    </a:cxn>
                    <a:cxn ang="0">
                      <a:pos x="1500" y="111"/>
                    </a:cxn>
                    <a:cxn ang="0">
                      <a:pos x="1618" y="198"/>
                    </a:cxn>
                    <a:cxn ang="0">
                      <a:pos x="1712" y="310"/>
                    </a:cxn>
                    <a:cxn ang="0">
                      <a:pos x="1779" y="448"/>
                    </a:cxn>
                    <a:cxn ang="0">
                      <a:pos x="1821" y="610"/>
                    </a:cxn>
                    <a:cxn ang="0">
                      <a:pos x="1835" y="799"/>
                    </a:cxn>
                  </a:cxnLst>
                  <a:rect l="0" t="0" r="r" b="b"/>
                  <a:pathLst>
                    <a:path w="1835" h="2285">
                      <a:moveTo>
                        <a:pt x="1292" y="799"/>
                      </a:moveTo>
                      <a:lnTo>
                        <a:pt x="1292" y="757"/>
                      </a:lnTo>
                      <a:lnTo>
                        <a:pt x="1288" y="715"/>
                      </a:lnTo>
                      <a:lnTo>
                        <a:pt x="1286" y="695"/>
                      </a:lnTo>
                      <a:lnTo>
                        <a:pt x="1284" y="675"/>
                      </a:lnTo>
                      <a:lnTo>
                        <a:pt x="1281" y="655"/>
                      </a:lnTo>
                      <a:lnTo>
                        <a:pt x="1278" y="635"/>
                      </a:lnTo>
                      <a:lnTo>
                        <a:pt x="1274" y="616"/>
                      </a:lnTo>
                      <a:lnTo>
                        <a:pt x="1268" y="598"/>
                      </a:lnTo>
                      <a:lnTo>
                        <a:pt x="1263" y="579"/>
                      </a:lnTo>
                      <a:lnTo>
                        <a:pt x="1258" y="561"/>
                      </a:lnTo>
                      <a:lnTo>
                        <a:pt x="1251" y="543"/>
                      </a:lnTo>
                      <a:lnTo>
                        <a:pt x="1243" y="526"/>
                      </a:lnTo>
                      <a:lnTo>
                        <a:pt x="1235" y="511"/>
                      </a:lnTo>
                      <a:lnTo>
                        <a:pt x="1226" y="494"/>
                      </a:lnTo>
                      <a:lnTo>
                        <a:pt x="1217" y="479"/>
                      </a:lnTo>
                      <a:lnTo>
                        <a:pt x="1206" y="464"/>
                      </a:lnTo>
                      <a:lnTo>
                        <a:pt x="1195" y="452"/>
                      </a:lnTo>
                      <a:lnTo>
                        <a:pt x="1183" y="438"/>
                      </a:lnTo>
                      <a:lnTo>
                        <a:pt x="1170" y="427"/>
                      </a:lnTo>
                      <a:lnTo>
                        <a:pt x="1156" y="415"/>
                      </a:lnTo>
                      <a:lnTo>
                        <a:pt x="1141" y="405"/>
                      </a:lnTo>
                      <a:lnTo>
                        <a:pt x="1125" y="395"/>
                      </a:lnTo>
                      <a:lnTo>
                        <a:pt x="1109" y="387"/>
                      </a:lnTo>
                      <a:lnTo>
                        <a:pt x="1091" y="380"/>
                      </a:lnTo>
                      <a:lnTo>
                        <a:pt x="1072" y="373"/>
                      </a:lnTo>
                      <a:lnTo>
                        <a:pt x="1052" y="368"/>
                      </a:lnTo>
                      <a:lnTo>
                        <a:pt x="1031" y="364"/>
                      </a:lnTo>
                      <a:lnTo>
                        <a:pt x="1009" y="361"/>
                      </a:lnTo>
                      <a:lnTo>
                        <a:pt x="985" y="359"/>
                      </a:lnTo>
                      <a:lnTo>
                        <a:pt x="960" y="359"/>
                      </a:lnTo>
                      <a:lnTo>
                        <a:pt x="931" y="360"/>
                      </a:lnTo>
                      <a:lnTo>
                        <a:pt x="903" y="362"/>
                      </a:lnTo>
                      <a:lnTo>
                        <a:pt x="876" y="367"/>
                      </a:lnTo>
                      <a:lnTo>
                        <a:pt x="850" y="373"/>
                      </a:lnTo>
                      <a:lnTo>
                        <a:pt x="826" y="382"/>
                      </a:lnTo>
                      <a:lnTo>
                        <a:pt x="803" y="391"/>
                      </a:lnTo>
                      <a:lnTo>
                        <a:pt x="781" y="403"/>
                      </a:lnTo>
                      <a:lnTo>
                        <a:pt x="760" y="415"/>
                      </a:lnTo>
                      <a:lnTo>
                        <a:pt x="740" y="429"/>
                      </a:lnTo>
                      <a:lnTo>
                        <a:pt x="721" y="445"/>
                      </a:lnTo>
                      <a:lnTo>
                        <a:pt x="703" y="460"/>
                      </a:lnTo>
                      <a:lnTo>
                        <a:pt x="687" y="478"/>
                      </a:lnTo>
                      <a:lnTo>
                        <a:pt x="671" y="497"/>
                      </a:lnTo>
                      <a:lnTo>
                        <a:pt x="657" y="517"/>
                      </a:lnTo>
                      <a:lnTo>
                        <a:pt x="643" y="537"/>
                      </a:lnTo>
                      <a:lnTo>
                        <a:pt x="630" y="559"/>
                      </a:lnTo>
                      <a:lnTo>
                        <a:pt x="619" y="581"/>
                      </a:lnTo>
                      <a:lnTo>
                        <a:pt x="608" y="604"/>
                      </a:lnTo>
                      <a:lnTo>
                        <a:pt x="599" y="627"/>
                      </a:lnTo>
                      <a:lnTo>
                        <a:pt x="589" y="651"/>
                      </a:lnTo>
                      <a:lnTo>
                        <a:pt x="582" y="676"/>
                      </a:lnTo>
                      <a:lnTo>
                        <a:pt x="575" y="700"/>
                      </a:lnTo>
                      <a:lnTo>
                        <a:pt x="568" y="725"/>
                      </a:lnTo>
                      <a:lnTo>
                        <a:pt x="562" y="752"/>
                      </a:lnTo>
                      <a:lnTo>
                        <a:pt x="558" y="777"/>
                      </a:lnTo>
                      <a:lnTo>
                        <a:pt x="554" y="803"/>
                      </a:lnTo>
                      <a:lnTo>
                        <a:pt x="549" y="828"/>
                      </a:lnTo>
                      <a:lnTo>
                        <a:pt x="547" y="854"/>
                      </a:lnTo>
                      <a:lnTo>
                        <a:pt x="545" y="880"/>
                      </a:lnTo>
                      <a:lnTo>
                        <a:pt x="543" y="905"/>
                      </a:lnTo>
                      <a:lnTo>
                        <a:pt x="542" y="930"/>
                      </a:lnTo>
                      <a:lnTo>
                        <a:pt x="542" y="955"/>
                      </a:lnTo>
                      <a:lnTo>
                        <a:pt x="543" y="1006"/>
                      </a:lnTo>
                      <a:lnTo>
                        <a:pt x="546" y="1057"/>
                      </a:lnTo>
                      <a:lnTo>
                        <a:pt x="550" y="1106"/>
                      </a:lnTo>
                      <a:lnTo>
                        <a:pt x="557" y="1155"/>
                      </a:lnTo>
                      <a:lnTo>
                        <a:pt x="565" y="1202"/>
                      </a:lnTo>
                      <a:lnTo>
                        <a:pt x="576" y="1250"/>
                      </a:lnTo>
                      <a:lnTo>
                        <a:pt x="587" y="1295"/>
                      </a:lnTo>
                      <a:lnTo>
                        <a:pt x="602" y="1339"/>
                      </a:lnTo>
                      <a:lnTo>
                        <a:pt x="617" y="1383"/>
                      </a:lnTo>
                      <a:lnTo>
                        <a:pt x="635" y="1425"/>
                      </a:lnTo>
                      <a:lnTo>
                        <a:pt x="653" y="1465"/>
                      </a:lnTo>
                      <a:lnTo>
                        <a:pt x="675" y="1504"/>
                      </a:lnTo>
                      <a:lnTo>
                        <a:pt x="698" y="1543"/>
                      </a:lnTo>
                      <a:lnTo>
                        <a:pt x="722" y="1579"/>
                      </a:lnTo>
                      <a:lnTo>
                        <a:pt x="748" y="1614"/>
                      </a:lnTo>
                      <a:lnTo>
                        <a:pt x="775" y="1648"/>
                      </a:lnTo>
                      <a:lnTo>
                        <a:pt x="805" y="1679"/>
                      </a:lnTo>
                      <a:lnTo>
                        <a:pt x="836" y="1710"/>
                      </a:lnTo>
                      <a:lnTo>
                        <a:pt x="869" y="1738"/>
                      </a:lnTo>
                      <a:lnTo>
                        <a:pt x="904" y="1765"/>
                      </a:lnTo>
                      <a:lnTo>
                        <a:pt x="940" y="1789"/>
                      </a:lnTo>
                      <a:lnTo>
                        <a:pt x="978" y="1812"/>
                      </a:lnTo>
                      <a:lnTo>
                        <a:pt x="1017" y="1833"/>
                      </a:lnTo>
                      <a:lnTo>
                        <a:pt x="1058" y="1853"/>
                      </a:lnTo>
                      <a:lnTo>
                        <a:pt x="1101" y="1870"/>
                      </a:lnTo>
                      <a:lnTo>
                        <a:pt x="1145" y="1885"/>
                      </a:lnTo>
                      <a:lnTo>
                        <a:pt x="1192" y="1897"/>
                      </a:lnTo>
                      <a:lnTo>
                        <a:pt x="1239" y="1908"/>
                      </a:lnTo>
                      <a:lnTo>
                        <a:pt x="1287" y="1916"/>
                      </a:lnTo>
                      <a:lnTo>
                        <a:pt x="1338" y="1922"/>
                      </a:lnTo>
                      <a:lnTo>
                        <a:pt x="1390" y="1926"/>
                      </a:lnTo>
                      <a:lnTo>
                        <a:pt x="1444" y="1928"/>
                      </a:lnTo>
                      <a:lnTo>
                        <a:pt x="1490" y="1927"/>
                      </a:lnTo>
                      <a:lnTo>
                        <a:pt x="1536" y="1924"/>
                      </a:lnTo>
                      <a:lnTo>
                        <a:pt x="1584" y="1920"/>
                      </a:lnTo>
                      <a:lnTo>
                        <a:pt x="1630" y="1915"/>
                      </a:lnTo>
                      <a:lnTo>
                        <a:pt x="1652" y="1912"/>
                      </a:lnTo>
                      <a:lnTo>
                        <a:pt x="1675" y="1908"/>
                      </a:lnTo>
                      <a:lnTo>
                        <a:pt x="1698" y="1904"/>
                      </a:lnTo>
                      <a:lnTo>
                        <a:pt x="1721" y="1898"/>
                      </a:lnTo>
                      <a:lnTo>
                        <a:pt x="1744" y="1893"/>
                      </a:lnTo>
                      <a:lnTo>
                        <a:pt x="1767" y="1887"/>
                      </a:lnTo>
                      <a:lnTo>
                        <a:pt x="1789" y="1879"/>
                      </a:lnTo>
                      <a:lnTo>
                        <a:pt x="1812" y="1872"/>
                      </a:lnTo>
                      <a:lnTo>
                        <a:pt x="1812" y="2184"/>
                      </a:lnTo>
                      <a:lnTo>
                        <a:pt x="1773" y="2196"/>
                      </a:lnTo>
                      <a:lnTo>
                        <a:pt x="1734" y="2207"/>
                      </a:lnTo>
                      <a:lnTo>
                        <a:pt x="1694" y="2217"/>
                      </a:lnTo>
                      <a:lnTo>
                        <a:pt x="1655" y="2227"/>
                      </a:lnTo>
                      <a:lnTo>
                        <a:pt x="1615" y="2236"/>
                      </a:lnTo>
                      <a:lnTo>
                        <a:pt x="1575" y="2244"/>
                      </a:lnTo>
                      <a:lnTo>
                        <a:pt x="1535" y="2251"/>
                      </a:lnTo>
                      <a:lnTo>
                        <a:pt x="1495" y="2259"/>
                      </a:lnTo>
                      <a:lnTo>
                        <a:pt x="1456" y="2265"/>
                      </a:lnTo>
                      <a:lnTo>
                        <a:pt x="1415" y="2270"/>
                      </a:lnTo>
                      <a:lnTo>
                        <a:pt x="1375" y="2275"/>
                      </a:lnTo>
                      <a:lnTo>
                        <a:pt x="1335" y="2279"/>
                      </a:lnTo>
                      <a:lnTo>
                        <a:pt x="1294" y="2281"/>
                      </a:lnTo>
                      <a:lnTo>
                        <a:pt x="1254" y="2283"/>
                      </a:lnTo>
                      <a:lnTo>
                        <a:pt x="1213" y="2285"/>
                      </a:lnTo>
                      <a:lnTo>
                        <a:pt x="1173" y="2285"/>
                      </a:lnTo>
                      <a:lnTo>
                        <a:pt x="1100" y="2284"/>
                      </a:lnTo>
                      <a:lnTo>
                        <a:pt x="1030" y="2280"/>
                      </a:lnTo>
                      <a:lnTo>
                        <a:pt x="963" y="2272"/>
                      </a:lnTo>
                      <a:lnTo>
                        <a:pt x="897" y="2263"/>
                      </a:lnTo>
                      <a:lnTo>
                        <a:pt x="834" y="2250"/>
                      </a:lnTo>
                      <a:lnTo>
                        <a:pt x="773" y="2236"/>
                      </a:lnTo>
                      <a:lnTo>
                        <a:pt x="716" y="2219"/>
                      </a:lnTo>
                      <a:lnTo>
                        <a:pt x="659" y="2199"/>
                      </a:lnTo>
                      <a:lnTo>
                        <a:pt x="605" y="2176"/>
                      </a:lnTo>
                      <a:lnTo>
                        <a:pt x="554" y="2151"/>
                      </a:lnTo>
                      <a:lnTo>
                        <a:pt x="504" y="2124"/>
                      </a:lnTo>
                      <a:lnTo>
                        <a:pt x="458" y="2094"/>
                      </a:lnTo>
                      <a:lnTo>
                        <a:pt x="413" y="2062"/>
                      </a:lnTo>
                      <a:lnTo>
                        <a:pt x="371" y="2027"/>
                      </a:lnTo>
                      <a:lnTo>
                        <a:pt x="331" y="1990"/>
                      </a:lnTo>
                      <a:lnTo>
                        <a:pt x="293" y="1952"/>
                      </a:lnTo>
                      <a:lnTo>
                        <a:pt x="257" y="1910"/>
                      </a:lnTo>
                      <a:lnTo>
                        <a:pt x="224" y="1867"/>
                      </a:lnTo>
                      <a:lnTo>
                        <a:pt x="193" y="1821"/>
                      </a:lnTo>
                      <a:lnTo>
                        <a:pt x="165" y="1772"/>
                      </a:lnTo>
                      <a:lnTo>
                        <a:pt x="137" y="1723"/>
                      </a:lnTo>
                      <a:lnTo>
                        <a:pt x="114" y="1671"/>
                      </a:lnTo>
                      <a:lnTo>
                        <a:pt x="92" y="1617"/>
                      </a:lnTo>
                      <a:lnTo>
                        <a:pt x="72" y="1561"/>
                      </a:lnTo>
                      <a:lnTo>
                        <a:pt x="55" y="1503"/>
                      </a:lnTo>
                      <a:lnTo>
                        <a:pt x="41" y="1443"/>
                      </a:lnTo>
                      <a:lnTo>
                        <a:pt x="28" y="1382"/>
                      </a:lnTo>
                      <a:lnTo>
                        <a:pt x="18" y="1319"/>
                      </a:lnTo>
                      <a:lnTo>
                        <a:pt x="9" y="1253"/>
                      </a:lnTo>
                      <a:lnTo>
                        <a:pt x="4" y="1186"/>
                      </a:lnTo>
                      <a:lnTo>
                        <a:pt x="1" y="1117"/>
                      </a:lnTo>
                      <a:lnTo>
                        <a:pt x="0" y="1046"/>
                      </a:lnTo>
                      <a:lnTo>
                        <a:pt x="1" y="987"/>
                      </a:lnTo>
                      <a:lnTo>
                        <a:pt x="3" y="931"/>
                      </a:lnTo>
                      <a:lnTo>
                        <a:pt x="8" y="874"/>
                      </a:lnTo>
                      <a:lnTo>
                        <a:pt x="15" y="820"/>
                      </a:lnTo>
                      <a:lnTo>
                        <a:pt x="25" y="766"/>
                      </a:lnTo>
                      <a:lnTo>
                        <a:pt x="35" y="715"/>
                      </a:lnTo>
                      <a:lnTo>
                        <a:pt x="48" y="665"/>
                      </a:lnTo>
                      <a:lnTo>
                        <a:pt x="64" y="616"/>
                      </a:lnTo>
                      <a:lnTo>
                        <a:pt x="81" y="569"/>
                      </a:lnTo>
                      <a:lnTo>
                        <a:pt x="100" y="523"/>
                      </a:lnTo>
                      <a:lnTo>
                        <a:pt x="121" y="479"/>
                      </a:lnTo>
                      <a:lnTo>
                        <a:pt x="143" y="437"/>
                      </a:lnTo>
                      <a:lnTo>
                        <a:pt x="168" y="396"/>
                      </a:lnTo>
                      <a:lnTo>
                        <a:pt x="194" y="359"/>
                      </a:lnTo>
                      <a:lnTo>
                        <a:pt x="224" y="321"/>
                      </a:lnTo>
                      <a:lnTo>
                        <a:pt x="254" y="286"/>
                      </a:lnTo>
                      <a:lnTo>
                        <a:pt x="287" y="253"/>
                      </a:lnTo>
                      <a:lnTo>
                        <a:pt x="321" y="221"/>
                      </a:lnTo>
                      <a:lnTo>
                        <a:pt x="357" y="192"/>
                      </a:lnTo>
                      <a:lnTo>
                        <a:pt x="396" y="165"/>
                      </a:lnTo>
                      <a:lnTo>
                        <a:pt x="436" y="140"/>
                      </a:lnTo>
                      <a:lnTo>
                        <a:pt x="478" y="115"/>
                      </a:lnTo>
                      <a:lnTo>
                        <a:pt x="522" y="95"/>
                      </a:lnTo>
                      <a:lnTo>
                        <a:pt x="568" y="75"/>
                      </a:lnTo>
                      <a:lnTo>
                        <a:pt x="616" y="58"/>
                      </a:lnTo>
                      <a:lnTo>
                        <a:pt x="665" y="43"/>
                      </a:lnTo>
                      <a:lnTo>
                        <a:pt x="717" y="31"/>
                      </a:lnTo>
                      <a:lnTo>
                        <a:pt x="770" y="19"/>
                      </a:lnTo>
                      <a:lnTo>
                        <a:pt x="825" y="12"/>
                      </a:lnTo>
                      <a:lnTo>
                        <a:pt x="883" y="5"/>
                      </a:lnTo>
                      <a:lnTo>
                        <a:pt x="942" y="1"/>
                      </a:lnTo>
                      <a:lnTo>
                        <a:pt x="1002" y="0"/>
                      </a:lnTo>
                      <a:lnTo>
                        <a:pt x="1052" y="1"/>
                      </a:lnTo>
                      <a:lnTo>
                        <a:pt x="1099" y="3"/>
                      </a:lnTo>
                      <a:lnTo>
                        <a:pt x="1145" y="8"/>
                      </a:lnTo>
                      <a:lnTo>
                        <a:pt x="1191" y="13"/>
                      </a:lnTo>
                      <a:lnTo>
                        <a:pt x="1235" y="20"/>
                      </a:lnTo>
                      <a:lnTo>
                        <a:pt x="1277" y="28"/>
                      </a:lnTo>
                      <a:lnTo>
                        <a:pt x="1318" y="38"/>
                      </a:lnTo>
                      <a:lnTo>
                        <a:pt x="1358" y="49"/>
                      </a:lnTo>
                      <a:lnTo>
                        <a:pt x="1396" y="63"/>
                      </a:lnTo>
                      <a:lnTo>
                        <a:pt x="1431" y="78"/>
                      </a:lnTo>
                      <a:lnTo>
                        <a:pt x="1466" y="93"/>
                      </a:lnTo>
                      <a:lnTo>
                        <a:pt x="1500" y="111"/>
                      </a:lnTo>
                      <a:lnTo>
                        <a:pt x="1532" y="131"/>
                      </a:lnTo>
                      <a:lnTo>
                        <a:pt x="1563" y="152"/>
                      </a:lnTo>
                      <a:lnTo>
                        <a:pt x="1591" y="174"/>
                      </a:lnTo>
                      <a:lnTo>
                        <a:pt x="1618" y="198"/>
                      </a:lnTo>
                      <a:lnTo>
                        <a:pt x="1644" y="224"/>
                      </a:lnTo>
                      <a:lnTo>
                        <a:pt x="1668" y="252"/>
                      </a:lnTo>
                      <a:lnTo>
                        <a:pt x="1691" y="280"/>
                      </a:lnTo>
                      <a:lnTo>
                        <a:pt x="1712" y="310"/>
                      </a:lnTo>
                      <a:lnTo>
                        <a:pt x="1731" y="342"/>
                      </a:lnTo>
                      <a:lnTo>
                        <a:pt x="1749" y="375"/>
                      </a:lnTo>
                      <a:lnTo>
                        <a:pt x="1766" y="411"/>
                      </a:lnTo>
                      <a:lnTo>
                        <a:pt x="1779" y="448"/>
                      </a:lnTo>
                      <a:lnTo>
                        <a:pt x="1793" y="485"/>
                      </a:lnTo>
                      <a:lnTo>
                        <a:pt x="1803" y="526"/>
                      </a:lnTo>
                      <a:lnTo>
                        <a:pt x="1813" y="567"/>
                      </a:lnTo>
                      <a:lnTo>
                        <a:pt x="1821" y="610"/>
                      </a:lnTo>
                      <a:lnTo>
                        <a:pt x="1827" y="655"/>
                      </a:lnTo>
                      <a:lnTo>
                        <a:pt x="1831" y="701"/>
                      </a:lnTo>
                      <a:lnTo>
                        <a:pt x="1834" y="750"/>
                      </a:lnTo>
                      <a:lnTo>
                        <a:pt x="1835" y="799"/>
                      </a:lnTo>
                      <a:lnTo>
                        <a:pt x="1292" y="79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pt-BR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0" name="Freeform 8"/>
                <p:cNvSpPr>
                  <a:spLocks noEditPoints="1"/>
                </p:cNvSpPr>
                <p:nvPr userDrawn="1"/>
              </p:nvSpPr>
              <p:spPr bwMode="auto">
                <a:xfrm>
                  <a:off x="1782763" y="2555875"/>
                  <a:ext cx="255587" cy="330200"/>
                </a:xfrm>
                <a:custGeom>
                  <a:avLst/>
                  <a:gdLst/>
                  <a:ahLst/>
                  <a:cxnLst>
                    <a:cxn ang="0">
                      <a:pos x="1767" y="788"/>
                    </a:cxn>
                    <a:cxn ang="0">
                      <a:pos x="1742" y="607"/>
                    </a:cxn>
                    <a:cxn ang="0">
                      <a:pos x="1690" y="445"/>
                    </a:cxn>
                    <a:cxn ang="0">
                      <a:pos x="1612" y="305"/>
                    </a:cxn>
                    <a:cxn ang="0">
                      <a:pos x="1508" y="189"/>
                    </a:cxn>
                    <a:cxn ang="0">
                      <a:pos x="1378" y="99"/>
                    </a:cxn>
                    <a:cxn ang="0">
                      <a:pos x="1222" y="37"/>
                    </a:cxn>
                    <a:cxn ang="0">
                      <a:pos x="1040" y="4"/>
                    </a:cxn>
                    <a:cxn ang="0">
                      <a:pos x="820" y="5"/>
                    </a:cxn>
                    <a:cxn ang="0">
                      <a:pos x="609" y="42"/>
                    </a:cxn>
                    <a:cxn ang="0">
                      <a:pos x="431" y="114"/>
                    </a:cxn>
                    <a:cxn ang="0">
                      <a:pos x="285" y="218"/>
                    </a:cxn>
                    <a:cxn ang="0">
                      <a:pos x="171" y="353"/>
                    </a:cxn>
                    <a:cxn ang="0">
                      <a:pos x="87" y="516"/>
                    </a:cxn>
                    <a:cxn ang="0">
                      <a:pos x="31" y="703"/>
                    </a:cxn>
                    <a:cxn ang="0">
                      <a:pos x="3" y="914"/>
                    </a:cxn>
                    <a:cxn ang="0">
                      <a:pos x="3" y="1161"/>
                    </a:cxn>
                    <a:cxn ang="0">
                      <a:pos x="35" y="1412"/>
                    </a:cxn>
                    <a:cxn ang="0">
                      <a:pos x="99" y="1639"/>
                    </a:cxn>
                    <a:cxn ang="0">
                      <a:pos x="198" y="1839"/>
                    </a:cxn>
                    <a:cxn ang="0">
                      <a:pos x="332" y="2006"/>
                    </a:cxn>
                    <a:cxn ang="0">
                      <a:pos x="504" y="2138"/>
                    </a:cxn>
                    <a:cxn ang="0">
                      <a:pos x="713" y="2231"/>
                    </a:cxn>
                    <a:cxn ang="0">
                      <a:pos x="963" y="2279"/>
                    </a:cxn>
                    <a:cxn ang="0">
                      <a:pos x="1182" y="2284"/>
                    </a:cxn>
                    <a:cxn ang="0">
                      <a:pos x="1336" y="2275"/>
                    </a:cxn>
                    <a:cxn ang="0">
                      <a:pos x="1490" y="2254"/>
                    </a:cxn>
                    <a:cxn ang="0">
                      <a:pos x="1641" y="2220"/>
                    </a:cxn>
                    <a:cxn ang="0">
                      <a:pos x="1666" y="1862"/>
                    </a:cxn>
                    <a:cxn ang="0">
                      <a:pos x="1484" y="1909"/>
                    </a:cxn>
                    <a:cxn ang="0">
                      <a:pos x="1376" y="1923"/>
                    </a:cxn>
                    <a:cxn ang="0">
                      <a:pos x="1251" y="1926"/>
                    </a:cxn>
                    <a:cxn ang="0">
                      <a:pos x="1078" y="1896"/>
                    </a:cxn>
                    <a:cxn ang="0">
                      <a:pos x="922" y="1829"/>
                    </a:cxn>
                    <a:cxn ang="0">
                      <a:pos x="787" y="1733"/>
                    </a:cxn>
                    <a:cxn ang="0">
                      <a:pos x="673" y="1609"/>
                    </a:cxn>
                    <a:cxn ang="0">
                      <a:pos x="584" y="1466"/>
                    </a:cxn>
                    <a:cxn ang="0">
                      <a:pos x="520" y="1308"/>
                    </a:cxn>
                    <a:cxn ang="0">
                      <a:pos x="483" y="1139"/>
                    </a:cxn>
                    <a:cxn ang="0">
                      <a:pos x="1771" y="1009"/>
                    </a:cxn>
                    <a:cxn ang="0">
                      <a:pos x="493" y="662"/>
                    </a:cxn>
                    <a:cxn ang="0">
                      <a:pos x="515" y="586"/>
                    </a:cxn>
                    <a:cxn ang="0">
                      <a:pos x="549" y="518"/>
                    </a:cxn>
                    <a:cxn ang="0">
                      <a:pos x="594" y="458"/>
                    </a:cxn>
                    <a:cxn ang="0">
                      <a:pos x="649" y="408"/>
                    </a:cxn>
                    <a:cxn ang="0">
                      <a:pos x="712" y="369"/>
                    </a:cxn>
                    <a:cxn ang="0">
                      <a:pos x="783" y="342"/>
                    </a:cxn>
                    <a:cxn ang="0">
                      <a:pos x="861" y="328"/>
                    </a:cxn>
                    <a:cxn ang="0">
                      <a:pos x="944" y="328"/>
                    </a:cxn>
                    <a:cxn ang="0">
                      <a:pos x="1024" y="341"/>
                    </a:cxn>
                    <a:cxn ang="0">
                      <a:pos x="1096" y="366"/>
                    </a:cxn>
                    <a:cxn ang="0">
                      <a:pos x="1157" y="404"/>
                    </a:cxn>
                    <a:cxn ang="0">
                      <a:pos x="1207" y="452"/>
                    </a:cxn>
                    <a:cxn ang="0">
                      <a:pos x="1246" y="512"/>
                    </a:cxn>
                    <a:cxn ang="0">
                      <a:pos x="1272" y="581"/>
                    </a:cxn>
                    <a:cxn ang="0">
                      <a:pos x="1286" y="659"/>
                    </a:cxn>
                  </a:cxnLst>
                  <a:rect l="0" t="0" r="r" b="b"/>
                  <a:pathLst>
                    <a:path w="1771" h="2285">
                      <a:moveTo>
                        <a:pt x="1771" y="1009"/>
                      </a:moveTo>
                      <a:lnTo>
                        <a:pt x="1771" y="886"/>
                      </a:lnTo>
                      <a:lnTo>
                        <a:pt x="1771" y="837"/>
                      </a:lnTo>
                      <a:lnTo>
                        <a:pt x="1767" y="788"/>
                      </a:lnTo>
                      <a:lnTo>
                        <a:pt x="1764" y="741"/>
                      </a:lnTo>
                      <a:lnTo>
                        <a:pt x="1758" y="695"/>
                      </a:lnTo>
                      <a:lnTo>
                        <a:pt x="1751" y="650"/>
                      </a:lnTo>
                      <a:lnTo>
                        <a:pt x="1742" y="607"/>
                      </a:lnTo>
                      <a:lnTo>
                        <a:pt x="1732" y="564"/>
                      </a:lnTo>
                      <a:lnTo>
                        <a:pt x="1719" y="523"/>
                      </a:lnTo>
                      <a:lnTo>
                        <a:pt x="1705" y="483"/>
                      </a:lnTo>
                      <a:lnTo>
                        <a:pt x="1690" y="445"/>
                      </a:lnTo>
                      <a:lnTo>
                        <a:pt x="1673" y="408"/>
                      </a:lnTo>
                      <a:lnTo>
                        <a:pt x="1654" y="372"/>
                      </a:lnTo>
                      <a:lnTo>
                        <a:pt x="1634" y="338"/>
                      </a:lnTo>
                      <a:lnTo>
                        <a:pt x="1612" y="305"/>
                      </a:lnTo>
                      <a:lnTo>
                        <a:pt x="1589" y="274"/>
                      </a:lnTo>
                      <a:lnTo>
                        <a:pt x="1563" y="243"/>
                      </a:lnTo>
                      <a:lnTo>
                        <a:pt x="1537" y="215"/>
                      </a:lnTo>
                      <a:lnTo>
                        <a:pt x="1508" y="189"/>
                      </a:lnTo>
                      <a:lnTo>
                        <a:pt x="1478" y="164"/>
                      </a:lnTo>
                      <a:lnTo>
                        <a:pt x="1447" y="141"/>
                      </a:lnTo>
                      <a:lnTo>
                        <a:pt x="1413" y="119"/>
                      </a:lnTo>
                      <a:lnTo>
                        <a:pt x="1378" y="99"/>
                      </a:lnTo>
                      <a:lnTo>
                        <a:pt x="1342" y="81"/>
                      </a:lnTo>
                      <a:lnTo>
                        <a:pt x="1304" y="64"/>
                      </a:lnTo>
                      <a:lnTo>
                        <a:pt x="1264" y="49"/>
                      </a:lnTo>
                      <a:lnTo>
                        <a:pt x="1222" y="37"/>
                      </a:lnTo>
                      <a:lnTo>
                        <a:pt x="1179" y="25"/>
                      </a:lnTo>
                      <a:lnTo>
                        <a:pt x="1133" y="17"/>
                      </a:lnTo>
                      <a:lnTo>
                        <a:pt x="1087" y="10"/>
                      </a:lnTo>
                      <a:lnTo>
                        <a:pt x="1040" y="4"/>
                      </a:lnTo>
                      <a:lnTo>
                        <a:pt x="989" y="1"/>
                      </a:lnTo>
                      <a:lnTo>
                        <a:pt x="938" y="0"/>
                      </a:lnTo>
                      <a:lnTo>
                        <a:pt x="878" y="1"/>
                      </a:lnTo>
                      <a:lnTo>
                        <a:pt x="820" y="5"/>
                      </a:lnTo>
                      <a:lnTo>
                        <a:pt x="765" y="11"/>
                      </a:lnTo>
                      <a:lnTo>
                        <a:pt x="711" y="19"/>
                      </a:lnTo>
                      <a:lnTo>
                        <a:pt x="658" y="30"/>
                      </a:lnTo>
                      <a:lnTo>
                        <a:pt x="609" y="42"/>
                      </a:lnTo>
                      <a:lnTo>
                        <a:pt x="562" y="57"/>
                      </a:lnTo>
                      <a:lnTo>
                        <a:pt x="516" y="74"/>
                      </a:lnTo>
                      <a:lnTo>
                        <a:pt x="472" y="93"/>
                      </a:lnTo>
                      <a:lnTo>
                        <a:pt x="431" y="114"/>
                      </a:lnTo>
                      <a:lnTo>
                        <a:pt x="391" y="137"/>
                      </a:lnTo>
                      <a:lnTo>
                        <a:pt x="355" y="163"/>
                      </a:lnTo>
                      <a:lnTo>
                        <a:pt x="319" y="190"/>
                      </a:lnTo>
                      <a:lnTo>
                        <a:pt x="285" y="218"/>
                      </a:lnTo>
                      <a:lnTo>
                        <a:pt x="254" y="250"/>
                      </a:lnTo>
                      <a:lnTo>
                        <a:pt x="224" y="282"/>
                      </a:lnTo>
                      <a:lnTo>
                        <a:pt x="197" y="317"/>
                      </a:lnTo>
                      <a:lnTo>
                        <a:pt x="171" y="353"/>
                      </a:lnTo>
                      <a:lnTo>
                        <a:pt x="146" y="391"/>
                      </a:lnTo>
                      <a:lnTo>
                        <a:pt x="124" y="431"/>
                      </a:lnTo>
                      <a:lnTo>
                        <a:pt x="104" y="473"/>
                      </a:lnTo>
                      <a:lnTo>
                        <a:pt x="87" y="516"/>
                      </a:lnTo>
                      <a:lnTo>
                        <a:pt x="70" y="560"/>
                      </a:lnTo>
                      <a:lnTo>
                        <a:pt x="55" y="606"/>
                      </a:lnTo>
                      <a:lnTo>
                        <a:pt x="41" y="654"/>
                      </a:lnTo>
                      <a:lnTo>
                        <a:pt x="31" y="703"/>
                      </a:lnTo>
                      <a:lnTo>
                        <a:pt x="21" y="754"/>
                      </a:lnTo>
                      <a:lnTo>
                        <a:pt x="14" y="806"/>
                      </a:lnTo>
                      <a:lnTo>
                        <a:pt x="8" y="860"/>
                      </a:lnTo>
                      <a:lnTo>
                        <a:pt x="3" y="914"/>
                      </a:lnTo>
                      <a:lnTo>
                        <a:pt x="0" y="971"/>
                      </a:lnTo>
                      <a:lnTo>
                        <a:pt x="0" y="1028"/>
                      </a:lnTo>
                      <a:lnTo>
                        <a:pt x="1" y="1095"/>
                      </a:lnTo>
                      <a:lnTo>
                        <a:pt x="3" y="1161"/>
                      </a:lnTo>
                      <a:lnTo>
                        <a:pt x="9" y="1225"/>
                      </a:lnTo>
                      <a:lnTo>
                        <a:pt x="15" y="1289"/>
                      </a:lnTo>
                      <a:lnTo>
                        <a:pt x="24" y="1351"/>
                      </a:lnTo>
                      <a:lnTo>
                        <a:pt x="35" y="1412"/>
                      </a:lnTo>
                      <a:lnTo>
                        <a:pt x="48" y="1471"/>
                      </a:lnTo>
                      <a:lnTo>
                        <a:pt x="63" y="1528"/>
                      </a:lnTo>
                      <a:lnTo>
                        <a:pt x="80" y="1585"/>
                      </a:lnTo>
                      <a:lnTo>
                        <a:pt x="99" y="1639"/>
                      </a:lnTo>
                      <a:lnTo>
                        <a:pt x="121" y="1692"/>
                      </a:lnTo>
                      <a:lnTo>
                        <a:pt x="144" y="1742"/>
                      </a:lnTo>
                      <a:lnTo>
                        <a:pt x="170" y="1791"/>
                      </a:lnTo>
                      <a:lnTo>
                        <a:pt x="198" y="1839"/>
                      </a:lnTo>
                      <a:lnTo>
                        <a:pt x="228" y="1884"/>
                      </a:lnTo>
                      <a:lnTo>
                        <a:pt x="261" y="1927"/>
                      </a:lnTo>
                      <a:lnTo>
                        <a:pt x="295" y="1967"/>
                      </a:lnTo>
                      <a:lnTo>
                        <a:pt x="332" y="2006"/>
                      </a:lnTo>
                      <a:lnTo>
                        <a:pt x="371" y="2043"/>
                      </a:lnTo>
                      <a:lnTo>
                        <a:pt x="413" y="2077"/>
                      </a:lnTo>
                      <a:lnTo>
                        <a:pt x="458" y="2109"/>
                      </a:lnTo>
                      <a:lnTo>
                        <a:pt x="504" y="2138"/>
                      </a:lnTo>
                      <a:lnTo>
                        <a:pt x="552" y="2166"/>
                      </a:lnTo>
                      <a:lnTo>
                        <a:pt x="604" y="2190"/>
                      </a:lnTo>
                      <a:lnTo>
                        <a:pt x="657" y="2212"/>
                      </a:lnTo>
                      <a:lnTo>
                        <a:pt x="713" y="2231"/>
                      </a:lnTo>
                      <a:lnTo>
                        <a:pt x="772" y="2247"/>
                      </a:lnTo>
                      <a:lnTo>
                        <a:pt x="834" y="2261"/>
                      </a:lnTo>
                      <a:lnTo>
                        <a:pt x="897" y="2271"/>
                      </a:lnTo>
                      <a:lnTo>
                        <a:pt x="963" y="2279"/>
                      </a:lnTo>
                      <a:lnTo>
                        <a:pt x="1033" y="2284"/>
                      </a:lnTo>
                      <a:lnTo>
                        <a:pt x="1104" y="2285"/>
                      </a:lnTo>
                      <a:lnTo>
                        <a:pt x="1143" y="2285"/>
                      </a:lnTo>
                      <a:lnTo>
                        <a:pt x="1182" y="2284"/>
                      </a:lnTo>
                      <a:lnTo>
                        <a:pt x="1221" y="2283"/>
                      </a:lnTo>
                      <a:lnTo>
                        <a:pt x="1260" y="2281"/>
                      </a:lnTo>
                      <a:lnTo>
                        <a:pt x="1297" y="2278"/>
                      </a:lnTo>
                      <a:lnTo>
                        <a:pt x="1336" y="2275"/>
                      </a:lnTo>
                      <a:lnTo>
                        <a:pt x="1375" y="2270"/>
                      </a:lnTo>
                      <a:lnTo>
                        <a:pt x="1413" y="2265"/>
                      </a:lnTo>
                      <a:lnTo>
                        <a:pt x="1452" y="2260"/>
                      </a:lnTo>
                      <a:lnTo>
                        <a:pt x="1490" y="2254"/>
                      </a:lnTo>
                      <a:lnTo>
                        <a:pt x="1528" y="2246"/>
                      </a:lnTo>
                      <a:lnTo>
                        <a:pt x="1566" y="2239"/>
                      </a:lnTo>
                      <a:lnTo>
                        <a:pt x="1603" y="2229"/>
                      </a:lnTo>
                      <a:lnTo>
                        <a:pt x="1641" y="2220"/>
                      </a:lnTo>
                      <a:lnTo>
                        <a:pt x="1679" y="2210"/>
                      </a:lnTo>
                      <a:lnTo>
                        <a:pt x="1716" y="2198"/>
                      </a:lnTo>
                      <a:lnTo>
                        <a:pt x="1716" y="1845"/>
                      </a:lnTo>
                      <a:lnTo>
                        <a:pt x="1666" y="1862"/>
                      </a:lnTo>
                      <a:lnTo>
                        <a:pt x="1616" y="1877"/>
                      </a:lnTo>
                      <a:lnTo>
                        <a:pt x="1563" y="1891"/>
                      </a:lnTo>
                      <a:lnTo>
                        <a:pt x="1510" y="1904"/>
                      </a:lnTo>
                      <a:lnTo>
                        <a:pt x="1484" y="1909"/>
                      </a:lnTo>
                      <a:lnTo>
                        <a:pt x="1456" y="1913"/>
                      </a:lnTo>
                      <a:lnTo>
                        <a:pt x="1430" y="1917"/>
                      </a:lnTo>
                      <a:lnTo>
                        <a:pt x="1403" y="1920"/>
                      </a:lnTo>
                      <a:lnTo>
                        <a:pt x="1376" y="1923"/>
                      </a:lnTo>
                      <a:lnTo>
                        <a:pt x="1350" y="1926"/>
                      </a:lnTo>
                      <a:lnTo>
                        <a:pt x="1324" y="1927"/>
                      </a:lnTo>
                      <a:lnTo>
                        <a:pt x="1297" y="1928"/>
                      </a:lnTo>
                      <a:lnTo>
                        <a:pt x="1251" y="1926"/>
                      </a:lnTo>
                      <a:lnTo>
                        <a:pt x="1206" y="1922"/>
                      </a:lnTo>
                      <a:lnTo>
                        <a:pt x="1162" y="1916"/>
                      </a:lnTo>
                      <a:lnTo>
                        <a:pt x="1120" y="1907"/>
                      </a:lnTo>
                      <a:lnTo>
                        <a:pt x="1078" y="1896"/>
                      </a:lnTo>
                      <a:lnTo>
                        <a:pt x="1037" y="1883"/>
                      </a:lnTo>
                      <a:lnTo>
                        <a:pt x="997" y="1867"/>
                      </a:lnTo>
                      <a:lnTo>
                        <a:pt x="959" y="1849"/>
                      </a:lnTo>
                      <a:lnTo>
                        <a:pt x="922" y="1829"/>
                      </a:lnTo>
                      <a:lnTo>
                        <a:pt x="886" y="1808"/>
                      </a:lnTo>
                      <a:lnTo>
                        <a:pt x="852" y="1784"/>
                      </a:lnTo>
                      <a:lnTo>
                        <a:pt x="818" y="1759"/>
                      </a:lnTo>
                      <a:lnTo>
                        <a:pt x="787" y="1733"/>
                      </a:lnTo>
                      <a:lnTo>
                        <a:pt x="756" y="1703"/>
                      </a:lnTo>
                      <a:lnTo>
                        <a:pt x="727" y="1674"/>
                      </a:lnTo>
                      <a:lnTo>
                        <a:pt x="699" y="1643"/>
                      </a:lnTo>
                      <a:lnTo>
                        <a:pt x="673" y="1609"/>
                      </a:lnTo>
                      <a:lnTo>
                        <a:pt x="648" y="1575"/>
                      </a:lnTo>
                      <a:lnTo>
                        <a:pt x="625" y="1540"/>
                      </a:lnTo>
                      <a:lnTo>
                        <a:pt x="604" y="1504"/>
                      </a:lnTo>
                      <a:lnTo>
                        <a:pt x="584" y="1466"/>
                      </a:lnTo>
                      <a:lnTo>
                        <a:pt x="565" y="1428"/>
                      </a:lnTo>
                      <a:lnTo>
                        <a:pt x="548" y="1389"/>
                      </a:lnTo>
                      <a:lnTo>
                        <a:pt x="533" y="1349"/>
                      </a:lnTo>
                      <a:lnTo>
                        <a:pt x="520" y="1308"/>
                      </a:lnTo>
                      <a:lnTo>
                        <a:pt x="507" y="1266"/>
                      </a:lnTo>
                      <a:lnTo>
                        <a:pt x="498" y="1224"/>
                      </a:lnTo>
                      <a:lnTo>
                        <a:pt x="489" y="1182"/>
                      </a:lnTo>
                      <a:lnTo>
                        <a:pt x="483" y="1139"/>
                      </a:lnTo>
                      <a:lnTo>
                        <a:pt x="478" y="1096"/>
                      </a:lnTo>
                      <a:lnTo>
                        <a:pt x="475" y="1054"/>
                      </a:lnTo>
                      <a:lnTo>
                        <a:pt x="474" y="1009"/>
                      </a:lnTo>
                      <a:lnTo>
                        <a:pt x="1771" y="1009"/>
                      </a:lnTo>
                      <a:close/>
                      <a:moveTo>
                        <a:pt x="1288" y="702"/>
                      </a:moveTo>
                      <a:lnTo>
                        <a:pt x="488" y="702"/>
                      </a:lnTo>
                      <a:lnTo>
                        <a:pt x="490" y="681"/>
                      </a:lnTo>
                      <a:lnTo>
                        <a:pt x="493" y="662"/>
                      </a:lnTo>
                      <a:lnTo>
                        <a:pt x="498" y="643"/>
                      </a:lnTo>
                      <a:lnTo>
                        <a:pt x="503" y="623"/>
                      </a:lnTo>
                      <a:lnTo>
                        <a:pt x="509" y="604"/>
                      </a:lnTo>
                      <a:lnTo>
                        <a:pt x="515" y="586"/>
                      </a:lnTo>
                      <a:lnTo>
                        <a:pt x="523" y="568"/>
                      </a:lnTo>
                      <a:lnTo>
                        <a:pt x="531" y="550"/>
                      </a:lnTo>
                      <a:lnTo>
                        <a:pt x="540" y="534"/>
                      </a:lnTo>
                      <a:lnTo>
                        <a:pt x="549" y="518"/>
                      </a:lnTo>
                      <a:lnTo>
                        <a:pt x="560" y="502"/>
                      </a:lnTo>
                      <a:lnTo>
                        <a:pt x="570" y="487"/>
                      </a:lnTo>
                      <a:lnTo>
                        <a:pt x="582" y="472"/>
                      </a:lnTo>
                      <a:lnTo>
                        <a:pt x="594" y="458"/>
                      </a:lnTo>
                      <a:lnTo>
                        <a:pt x="607" y="445"/>
                      </a:lnTo>
                      <a:lnTo>
                        <a:pt x="621" y="432"/>
                      </a:lnTo>
                      <a:lnTo>
                        <a:pt x="634" y="419"/>
                      </a:lnTo>
                      <a:lnTo>
                        <a:pt x="649" y="408"/>
                      </a:lnTo>
                      <a:lnTo>
                        <a:pt x="664" y="397"/>
                      </a:lnTo>
                      <a:lnTo>
                        <a:pt x="679" y="387"/>
                      </a:lnTo>
                      <a:lnTo>
                        <a:pt x="696" y="378"/>
                      </a:lnTo>
                      <a:lnTo>
                        <a:pt x="712" y="369"/>
                      </a:lnTo>
                      <a:lnTo>
                        <a:pt x="730" y="362"/>
                      </a:lnTo>
                      <a:lnTo>
                        <a:pt x="747" y="354"/>
                      </a:lnTo>
                      <a:lnTo>
                        <a:pt x="765" y="348"/>
                      </a:lnTo>
                      <a:lnTo>
                        <a:pt x="783" y="342"/>
                      </a:lnTo>
                      <a:lnTo>
                        <a:pt x="802" y="338"/>
                      </a:lnTo>
                      <a:lnTo>
                        <a:pt x="821" y="333"/>
                      </a:lnTo>
                      <a:lnTo>
                        <a:pt x="841" y="330"/>
                      </a:lnTo>
                      <a:lnTo>
                        <a:pt x="861" y="328"/>
                      </a:lnTo>
                      <a:lnTo>
                        <a:pt x="881" y="327"/>
                      </a:lnTo>
                      <a:lnTo>
                        <a:pt x="901" y="326"/>
                      </a:lnTo>
                      <a:lnTo>
                        <a:pt x="923" y="326"/>
                      </a:lnTo>
                      <a:lnTo>
                        <a:pt x="944" y="328"/>
                      </a:lnTo>
                      <a:lnTo>
                        <a:pt x="965" y="330"/>
                      </a:lnTo>
                      <a:lnTo>
                        <a:pt x="985" y="332"/>
                      </a:lnTo>
                      <a:lnTo>
                        <a:pt x="1005" y="337"/>
                      </a:lnTo>
                      <a:lnTo>
                        <a:pt x="1024" y="341"/>
                      </a:lnTo>
                      <a:lnTo>
                        <a:pt x="1043" y="346"/>
                      </a:lnTo>
                      <a:lnTo>
                        <a:pt x="1061" y="352"/>
                      </a:lnTo>
                      <a:lnTo>
                        <a:pt x="1079" y="359"/>
                      </a:lnTo>
                      <a:lnTo>
                        <a:pt x="1096" y="366"/>
                      </a:lnTo>
                      <a:lnTo>
                        <a:pt x="1111" y="374"/>
                      </a:lnTo>
                      <a:lnTo>
                        <a:pt x="1127" y="384"/>
                      </a:lnTo>
                      <a:lnTo>
                        <a:pt x="1142" y="393"/>
                      </a:lnTo>
                      <a:lnTo>
                        <a:pt x="1157" y="404"/>
                      </a:lnTo>
                      <a:lnTo>
                        <a:pt x="1170" y="415"/>
                      </a:lnTo>
                      <a:lnTo>
                        <a:pt x="1183" y="427"/>
                      </a:lnTo>
                      <a:lnTo>
                        <a:pt x="1196" y="439"/>
                      </a:lnTo>
                      <a:lnTo>
                        <a:pt x="1207" y="452"/>
                      </a:lnTo>
                      <a:lnTo>
                        <a:pt x="1218" y="467"/>
                      </a:lnTo>
                      <a:lnTo>
                        <a:pt x="1228" y="480"/>
                      </a:lnTo>
                      <a:lnTo>
                        <a:pt x="1238" y="496"/>
                      </a:lnTo>
                      <a:lnTo>
                        <a:pt x="1246" y="512"/>
                      </a:lnTo>
                      <a:lnTo>
                        <a:pt x="1253" y="528"/>
                      </a:lnTo>
                      <a:lnTo>
                        <a:pt x="1261" y="545"/>
                      </a:lnTo>
                      <a:lnTo>
                        <a:pt x="1267" y="563"/>
                      </a:lnTo>
                      <a:lnTo>
                        <a:pt x="1272" y="581"/>
                      </a:lnTo>
                      <a:lnTo>
                        <a:pt x="1278" y="600"/>
                      </a:lnTo>
                      <a:lnTo>
                        <a:pt x="1281" y="619"/>
                      </a:lnTo>
                      <a:lnTo>
                        <a:pt x="1284" y="640"/>
                      </a:lnTo>
                      <a:lnTo>
                        <a:pt x="1286" y="659"/>
                      </a:lnTo>
                      <a:lnTo>
                        <a:pt x="1288" y="680"/>
                      </a:lnTo>
                      <a:lnTo>
                        <a:pt x="1288" y="70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pt-BR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1" name="Freeform 9"/>
                <p:cNvSpPr>
                  <a:spLocks/>
                </p:cNvSpPr>
                <p:nvPr userDrawn="1"/>
              </p:nvSpPr>
              <p:spPr bwMode="auto">
                <a:xfrm>
                  <a:off x="2076450" y="2555875"/>
                  <a:ext cx="254000" cy="322263"/>
                </a:xfrm>
                <a:custGeom>
                  <a:avLst/>
                  <a:gdLst/>
                  <a:ahLst/>
                  <a:cxnLst>
                    <a:cxn ang="0">
                      <a:pos x="1252" y="940"/>
                    </a:cxn>
                    <a:cxn ang="0">
                      <a:pos x="1250" y="815"/>
                    </a:cxn>
                    <a:cxn ang="0">
                      <a:pos x="1242" y="710"/>
                    </a:cxn>
                    <a:cxn ang="0">
                      <a:pos x="1223" y="612"/>
                    </a:cxn>
                    <a:cxn ang="0">
                      <a:pos x="1208" y="570"/>
                    </a:cxn>
                    <a:cxn ang="0">
                      <a:pos x="1188" y="537"/>
                    </a:cxn>
                    <a:cxn ang="0">
                      <a:pos x="1166" y="513"/>
                    </a:cxn>
                    <a:cxn ang="0">
                      <a:pos x="1142" y="497"/>
                    </a:cxn>
                    <a:cxn ang="0">
                      <a:pos x="1115" y="487"/>
                    </a:cxn>
                    <a:cxn ang="0">
                      <a:pos x="1065" y="479"/>
                    </a:cxn>
                    <a:cxn ang="0">
                      <a:pos x="993" y="479"/>
                    </a:cxn>
                    <a:cxn ang="0">
                      <a:pos x="898" y="500"/>
                    </a:cxn>
                    <a:cxn ang="0">
                      <a:pos x="816" y="544"/>
                    </a:cxn>
                    <a:cxn ang="0">
                      <a:pos x="744" y="607"/>
                    </a:cxn>
                    <a:cxn ang="0">
                      <a:pos x="683" y="685"/>
                    </a:cxn>
                    <a:cxn ang="0">
                      <a:pos x="631" y="774"/>
                    </a:cxn>
                    <a:cxn ang="0">
                      <a:pos x="589" y="870"/>
                    </a:cxn>
                    <a:cxn ang="0">
                      <a:pos x="556" y="972"/>
                    </a:cxn>
                    <a:cxn ang="0">
                      <a:pos x="533" y="1072"/>
                    </a:cxn>
                    <a:cxn ang="0">
                      <a:pos x="519" y="1171"/>
                    </a:cxn>
                    <a:cxn ang="0">
                      <a:pos x="511" y="1262"/>
                    </a:cxn>
                    <a:cxn ang="0">
                      <a:pos x="0" y="2235"/>
                    </a:cxn>
                    <a:cxn ang="0">
                      <a:pos x="511" y="459"/>
                    </a:cxn>
                    <a:cxn ang="0">
                      <a:pos x="543" y="408"/>
                    </a:cxn>
                    <a:cxn ang="0">
                      <a:pos x="582" y="336"/>
                    </a:cxn>
                    <a:cxn ang="0">
                      <a:pos x="626" y="270"/>
                    </a:cxn>
                    <a:cxn ang="0">
                      <a:pos x="676" y="210"/>
                    </a:cxn>
                    <a:cxn ang="0">
                      <a:pos x="731" y="156"/>
                    </a:cxn>
                    <a:cxn ang="0">
                      <a:pos x="791" y="110"/>
                    </a:cxn>
                    <a:cxn ang="0">
                      <a:pos x="856" y="71"/>
                    </a:cxn>
                    <a:cxn ang="0">
                      <a:pos x="927" y="41"/>
                    </a:cxn>
                    <a:cxn ang="0">
                      <a:pos x="1003" y="19"/>
                    </a:cxn>
                    <a:cxn ang="0">
                      <a:pos x="1083" y="5"/>
                    </a:cxn>
                    <a:cxn ang="0">
                      <a:pos x="1169" y="0"/>
                    </a:cxn>
                    <a:cxn ang="0">
                      <a:pos x="1281" y="10"/>
                    </a:cxn>
                    <a:cxn ang="0">
                      <a:pos x="1379" y="35"/>
                    </a:cxn>
                    <a:cxn ang="0">
                      <a:pos x="1466" y="76"/>
                    </a:cxn>
                    <a:cxn ang="0">
                      <a:pos x="1540" y="129"/>
                    </a:cxn>
                    <a:cxn ang="0">
                      <a:pos x="1603" y="195"/>
                    </a:cxn>
                    <a:cxn ang="0">
                      <a:pos x="1656" y="272"/>
                    </a:cxn>
                    <a:cxn ang="0">
                      <a:pos x="1697" y="357"/>
                    </a:cxn>
                    <a:cxn ang="0">
                      <a:pos x="1728" y="450"/>
                    </a:cxn>
                    <a:cxn ang="0">
                      <a:pos x="1748" y="548"/>
                    </a:cxn>
                    <a:cxn ang="0">
                      <a:pos x="1760" y="651"/>
                    </a:cxn>
                    <a:cxn ang="0">
                      <a:pos x="1762" y="2235"/>
                    </a:cxn>
                  </a:cxnLst>
                  <a:rect l="0" t="0" r="r" b="b"/>
                  <a:pathLst>
                    <a:path w="1762" h="2235">
                      <a:moveTo>
                        <a:pt x="1252" y="2235"/>
                      </a:moveTo>
                      <a:lnTo>
                        <a:pt x="1252" y="986"/>
                      </a:lnTo>
                      <a:lnTo>
                        <a:pt x="1252" y="940"/>
                      </a:lnTo>
                      <a:lnTo>
                        <a:pt x="1252" y="881"/>
                      </a:lnTo>
                      <a:lnTo>
                        <a:pt x="1251" y="848"/>
                      </a:lnTo>
                      <a:lnTo>
                        <a:pt x="1250" y="815"/>
                      </a:lnTo>
                      <a:lnTo>
                        <a:pt x="1248" y="779"/>
                      </a:lnTo>
                      <a:lnTo>
                        <a:pt x="1245" y="744"/>
                      </a:lnTo>
                      <a:lnTo>
                        <a:pt x="1242" y="710"/>
                      </a:lnTo>
                      <a:lnTo>
                        <a:pt x="1237" y="675"/>
                      </a:lnTo>
                      <a:lnTo>
                        <a:pt x="1230" y="643"/>
                      </a:lnTo>
                      <a:lnTo>
                        <a:pt x="1223" y="612"/>
                      </a:lnTo>
                      <a:lnTo>
                        <a:pt x="1218" y="598"/>
                      </a:lnTo>
                      <a:lnTo>
                        <a:pt x="1213" y="584"/>
                      </a:lnTo>
                      <a:lnTo>
                        <a:pt x="1208" y="570"/>
                      </a:lnTo>
                      <a:lnTo>
                        <a:pt x="1202" y="559"/>
                      </a:lnTo>
                      <a:lnTo>
                        <a:pt x="1196" y="547"/>
                      </a:lnTo>
                      <a:lnTo>
                        <a:pt x="1188" y="537"/>
                      </a:lnTo>
                      <a:lnTo>
                        <a:pt x="1181" y="527"/>
                      </a:lnTo>
                      <a:lnTo>
                        <a:pt x="1173" y="519"/>
                      </a:lnTo>
                      <a:lnTo>
                        <a:pt x="1166" y="513"/>
                      </a:lnTo>
                      <a:lnTo>
                        <a:pt x="1159" y="506"/>
                      </a:lnTo>
                      <a:lnTo>
                        <a:pt x="1150" y="501"/>
                      </a:lnTo>
                      <a:lnTo>
                        <a:pt x="1142" y="497"/>
                      </a:lnTo>
                      <a:lnTo>
                        <a:pt x="1133" y="493"/>
                      </a:lnTo>
                      <a:lnTo>
                        <a:pt x="1124" y="490"/>
                      </a:lnTo>
                      <a:lnTo>
                        <a:pt x="1115" y="487"/>
                      </a:lnTo>
                      <a:lnTo>
                        <a:pt x="1105" y="484"/>
                      </a:lnTo>
                      <a:lnTo>
                        <a:pt x="1085" y="481"/>
                      </a:lnTo>
                      <a:lnTo>
                        <a:pt x="1065" y="479"/>
                      </a:lnTo>
                      <a:lnTo>
                        <a:pt x="1045" y="478"/>
                      </a:lnTo>
                      <a:lnTo>
                        <a:pt x="1026" y="478"/>
                      </a:lnTo>
                      <a:lnTo>
                        <a:pt x="993" y="479"/>
                      </a:lnTo>
                      <a:lnTo>
                        <a:pt x="960" y="483"/>
                      </a:lnTo>
                      <a:lnTo>
                        <a:pt x="929" y="491"/>
                      </a:lnTo>
                      <a:lnTo>
                        <a:pt x="898" y="500"/>
                      </a:lnTo>
                      <a:lnTo>
                        <a:pt x="870" y="513"/>
                      </a:lnTo>
                      <a:lnTo>
                        <a:pt x="842" y="527"/>
                      </a:lnTo>
                      <a:lnTo>
                        <a:pt x="816" y="544"/>
                      </a:lnTo>
                      <a:lnTo>
                        <a:pt x="791" y="563"/>
                      </a:lnTo>
                      <a:lnTo>
                        <a:pt x="767" y="584"/>
                      </a:lnTo>
                      <a:lnTo>
                        <a:pt x="744" y="607"/>
                      </a:lnTo>
                      <a:lnTo>
                        <a:pt x="721" y="631"/>
                      </a:lnTo>
                      <a:lnTo>
                        <a:pt x="701" y="657"/>
                      </a:lnTo>
                      <a:lnTo>
                        <a:pt x="683" y="685"/>
                      </a:lnTo>
                      <a:lnTo>
                        <a:pt x="664" y="713"/>
                      </a:lnTo>
                      <a:lnTo>
                        <a:pt x="647" y="743"/>
                      </a:lnTo>
                      <a:lnTo>
                        <a:pt x="631" y="774"/>
                      </a:lnTo>
                      <a:lnTo>
                        <a:pt x="615" y="805"/>
                      </a:lnTo>
                      <a:lnTo>
                        <a:pt x="602" y="838"/>
                      </a:lnTo>
                      <a:lnTo>
                        <a:pt x="589" y="870"/>
                      </a:lnTo>
                      <a:lnTo>
                        <a:pt x="577" y="904"/>
                      </a:lnTo>
                      <a:lnTo>
                        <a:pt x="566" y="937"/>
                      </a:lnTo>
                      <a:lnTo>
                        <a:pt x="556" y="972"/>
                      </a:lnTo>
                      <a:lnTo>
                        <a:pt x="548" y="1005"/>
                      </a:lnTo>
                      <a:lnTo>
                        <a:pt x="540" y="1039"/>
                      </a:lnTo>
                      <a:lnTo>
                        <a:pt x="533" y="1072"/>
                      </a:lnTo>
                      <a:lnTo>
                        <a:pt x="527" y="1106"/>
                      </a:lnTo>
                      <a:lnTo>
                        <a:pt x="522" y="1138"/>
                      </a:lnTo>
                      <a:lnTo>
                        <a:pt x="519" y="1171"/>
                      </a:lnTo>
                      <a:lnTo>
                        <a:pt x="515" y="1202"/>
                      </a:lnTo>
                      <a:lnTo>
                        <a:pt x="513" y="1233"/>
                      </a:lnTo>
                      <a:lnTo>
                        <a:pt x="511" y="1262"/>
                      </a:lnTo>
                      <a:lnTo>
                        <a:pt x="511" y="1290"/>
                      </a:lnTo>
                      <a:lnTo>
                        <a:pt x="511" y="2235"/>
                      </a:lnTo>
                      <a:lnTo>
                        <a:pt x="0" y="2235"/>
                      </a:lnTo>
                      <a:lnTo>
                        <a:pt x="0" y="52"/>
                      </a:lnTo>
                      <a:lnTo>
                        <a:pt x="511" y="52"/>
                      </a:lnTo>
                      <a:lnTo>
                        <a:pt x="511" y="459"/>
                      </a:lnTo>
                      <a:lnTo>
                        <a:pt x="521" y="459"/>
                      </a:lnTo>
                      <a:lnTo>
                        <a:pt x="531" y="433"/>
                      </a:lnTo>
                      <a:lnTo>
                        <a:pt x="543" y="408"/>
                      </a:lnTo>
                      <a:lnTo>
                        <a:pt x="555" y="384"/>
                      </a:lnTo>
                      <a:lnTo>
                        <a:pt x="568" y="360"/>
                      </a:lnTo>
                      <a:lnTo>
                        <a:pt x="582" y="336"/>
                      </a:lnTo>
                      <a:lnTo>
                        <a:pt x="596" y="314"/>
                      </a:lnTo>
                      <a:lnTo>
                        <a:pt x="611" y="292"/>
                      </a:lnTo>
                      <a:lnTo>
                        <a:pt x="626" y="270"/>
                      </a:lnTo>
                      <a:lnTo>
                        <a:pt x="642" y="249"/>
                      </a:lnTo>
                      <a:lnTo>
                        <a:pt x="658" y="229"/>
                      </a:lnTo>
                      <a:lnTo>
                        <a:pt x="676" y="210"/>
                      </a:lnTo>
                      <a:lnTo>
                        <a:pt x="693" y="191"/>
                      </a:lnTo>
                      <a:lnTo>
                        <a:pt x="712" y="173"/>
                      </a:lnTo>
                      <a:lnTo>
                        <a:pt x="731" y="156"/>
                      </a:lnTo>
                      <a:lnTo>
                        <a:pt x="750" y="141"/>
                      </a:lnTo>
                      <a:lnTo>
                        <a:pt x="771" y="125"/>
                      </a:lnTo>
                      <a:lnTo>
                        <a:pt x="791" y="110"/>
                      </a:lnTo>
                      <a:lnTo>
                        <a:pt x="812" y="97"/>
                      </a:lnTo>
                      <a:lnTo>
                        <a:pt x="834" y="84"/>
                      </a:lnTo>
                      <a:lnTo>
                        <a:pt x="856" y="71"/>
                      </a:lnTo>
                      <a:lnTo>
                        <a:pt x="879" y="61"/>
                      </a:lnTo>
                      <a:lnTo>
                        <a:pt x="903" y="51"/>
                      </a:lnTo>
                      <a:lnTo>
                        <a:pt x="927" y="41"/>
                      </a:lnTo>
                      <a:lnTo>
                        <a:pt x="952" y="33"/>
                      </a:lnTo>
                      <a:lnTo>
                        <a:pt x="977" y="25"/>
                      </a:lnTo>
                      <a:lnTo>
                        <a:pt x="1003" y="19"/>
                      </a:lnTo>
                      <a:lnTo>
                        <a:pt x="1029" y="14"/>
                      </a:lnTo>
                      <a:lnTo>
                        <a:pt x="1056" y="9"/>
                      </a:lnTo>
                      <a:lnTo>
                        <a:pt x="1083" y="5"/>
                      </a:lnTo>
                      <a:lnTo>
                        <a:pt x="1111" y="2"/>
                      </a:lnTo>
                      <a:lnTo>
                        <a:pt x="1140" y="1"/>
                      </a:lnTo>
                      <a:lnTo>
                        <a:pt x="1169" y="0"/>
                      </a:lnTo>
                      <a:lnTo>
                        <a:pt x="1207" y="1"/>
                      </a:lnTo>
                      <a:lnTo>
                        <a:pt x="1245" y="4"/>
                      </a:lnTo>
                      <a:lnTo>
                        <a:pt x="1281" y="10"/>
                      </a:lnTo>
                      <a:lnTo>
                        <a:pt x="1314" y="16"/>
                      </a:lnTo>
                      <a:lnTo>
                        <a:pt x="1348" y="24"/>
                      </a:lnTo>
                      <a:lnTo>
                        <a:pt x="1379" y="35"/>
                      </a:lnTo>
                      <a:lnTo>
                        <a:pt x="1409" y="46"/>
                      </a:lnTo>
                      <a:lnTo>
                        <a:pt x="1438" y="60"/>
                      </a:lnTo>
                      <a:lnTo>
                        <a:pt x="1466" y="76"/>
                      </a:lnTo>
                      <a:lnTo>
                        <a:pt x="1492" y="91"/>
                      </a:lnTo>
                      <a:lnTo>
                        <a:pt x="1517" y="110"/>
                      </a:lnTo>
                      <a:lnTo>
                        <a:pt x="1540" y="129"/>
                      </a:lnTo>
                      <a:lnTo>
                        <a:pt x="1562" y="150"/>
                      </a:lnTo>
                      <a:lnTo>
                        <a:pt x="1583" y="172"/>
                      </a:lnTo>
                      <a:lnTo>
                        <a:pt x="1603" y="195"/>
                      </a:lnTo>
                      <a:lnTo>
                        <a:pt x="1622" y="219"/>
                      </a:lnTo>
                      <a:lnTo>
                        <a:pt x="1640" y="245"/>
                      </a:lnTo>
                      <a:lnTo>
                        <a:pt x="1656" y="272"/>
                      </a:lnTo>
                      <a:lnTo>
                        <a:pt x="1671" y="299"/>
                      </a:lnTo>
                      <a:lnTo>
                        <a:pt x="1684" y="327"/>
                      </a:lnTo>
                      <a:lnTo>
                        <a:pt x="1697" y="357"/>
                      </a:lnTo>
                      <a:lnTo>
                        <a:pt x="1708" y="387"/>
                      </a:lnTo>
                      <a:lnTo>
                        <a:pt x="1719" y="418"/>
                      </a:lnTo>
                      <a:lnTo>
                        <a:pt x="1728" y="450"/>
                      </a:lnTo>
                      <a:lnTo>
                        <a:pt x="1736" y="482"/>
                      </a:lnTo>
                      <a:lnTo>
                        <a:pt x="1743" y="515"/>
                      </a:lnTo>
                      <a:lnTo>
                        <a:pt x="1748" y="548"/>
                      </a:lnTo>
                      <a:lnTo>
                        <a:pt x="1754" y="582"/>
                      </a:lnTo>
                      <a:lnTo>
                        <a:pt x="1757" y="616"/>
                      </a:lnTo>
                      <a:lnTo>
                        <a:pt x="1760" y="651"/>
                      </a:lnTo>
                      <a:lnTo>
                        <a:pt x="1761" y="686"/>
                      </a:lnTo>
                      <a:lnTo>
                        <a:pt x="1762" y="721"/>
                      </a:lnTo>
                      <a:lnTo>
                        <a:pt x="1762" y="2235"/>
                      </a:lnTo>
                      <a:lnTo>
                        <a:pt x="1252" y="223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pt-BR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2" name="Freeform 10"/>
                <p:cNvSpPr>
                  <a:spLocks/>
                </p:cNvSpPr>
                <p:nvPr userDrawn="1"/>
              </p:nvSpPr>
              <p:spPr bwMode="auto">
                <a:xfrm>
                  <a:off x="2349500" y="2459038"/>
                  <a:ext cx="228600" cy="427038"/>
                </a:xfrm>
                <a:custGeom>
                  <a:avLst/>
                  <a:gdLst/>
                  <a:ahLst/>
                  <a:cxnLst>
                    <a:cxn ang="0">
                      <a:pos x="939" y="2110"/>
                    </a:cxn>
                    <a:cxn ang="0">
                      <a:pos x="941" y="2205"/>
                    </a:cxn>
                    <a:cxn ang="0">
                      <a:pos x="948" y="2296"/>
                    </a:cxn>
                    <a:cxn ang="0">
                      <a:pos x="956" y="2339"/>
                    </a:cxn>
                    <a:cxn ang="0">
                      <a:pos x="964" y="2378"/>
                    </a:cxn>
                    <a:cxn ang="0">
                      <a:pos x="977" y="2417"/>
                    </a:cxn>
                    <a:cxn ang="0">
                      <a:pos x="992" y="2452"/>
                    </a:cxn>
                    <a:cxn ang="0">
                      <a:pos x="1012" y="2484"/>
                    </a:cxn>
                    <a:cxn ang="0">
                      <a:pos x="1036" y="2514"/>
                    </a:cxn>
                    <a:cxn ang="0">
                      <a:pos x="1063" y="2539"/>
                    </a:cxn>
                    <a:cxn ang="0">
                      <a:pos x="1097" y="2561"/>
                    </a:cxn>
                    <a:cxn ang="0">
                      <a:pos x="1134" y="2578"/>
                    </a:cxn>
                    <a:cxn ang="0">
                      <a:pos x="1179" y="2591"/>
                    </a:cxn>
                    <a:cxn ang="0">
                      <a:pos x="1228" y="2598"/>
                    </a:cxn>
                    <a:cxn ang="0">
                      <a:pos x="1285" y="2602"/>
                    </a:cxn>
                    <a:cxn ang="0">
                      <a:pos x="1343" y="2598"/>
                    </a:cxn>
                    <a:cxn ang="0">
                      <a:pos x="1401" y="2590"/>
                    </a:cxn>
                    <a:cxn ang="0">
                      <a:pos x="1460" y="2578"/>
                    </a:cxn>
                    <a:cxn ang="0">
                      <a:pos x="1519" y="2565"/>
                    </a:cxn>
                    <a:cxn ang="0">
                      <a:pos x="1467" y="2931"/>
                    </a:cxn>
                    <a:cxn ang="0">
                      <a:pos x="1361" y="2944"/>
                    </a:cxn>
                    <a:cxn ang="0">
                      <a:pos x="1256" y="2954"/>
                    </a:cxn>
                    <a:cxn ang="0">
                      <a:pos x="1152" y="2958"/>
                    </a:cxn>
                    <a:cxn ang="0">
                      <a:pos x="1059" y="2959"/>
                    </a:cxn>
                    <a:cxn ang="0">
                      <a:pos x="981" y="2955"/>
                    </a:cxn>
                    <a:cxn ang="0">
                      <a:pos x="907" y="2947"/>
                    </a:cxn>
                    <a:cxn ang="0">
                      <a:pos x="839" y="2936"/>
                    </a:cxn>
                    <a:cxn ang="0">
                      <a:pos x="776" y="2920"/>
                    </a:cxn>
                    <a:cxn ang="0">
                      <a:pos x="718" y="2900"/>
                    </a:cxn>
                    <a:cxn ang="0">
                      <a:pos x="666" y="2875"/>
                    </a:cxn>
                    <a:cxn ang="0">
                      <a:pos x="618" y="2846"/>
                    </a:cxn>
                    <a:cxn ang="0">
                      <a:pos x="576" y="2810"/>
                    </a:cxn>
                    <a:cxn ang="0">
                      <a:pos x="539" y="2770"/>
                    </a:cxn>
                    <a:cxn ang="0">
                      <a:pos x="508" y="2724"/>
                    </a:cxn>
                    <a:cxn ang="0">
                      <a:pos x="482" y="2672"/>
                    </a:cxn>
                    <a:cxn ang="0">
                      <a:pos x="461" y="2614"/>
                    </a:cxn>
                    <a:cxn ang="0">
                      <a:pos x="445" y="2549"/>
                    </a:cxn>
                    <a:cxn ang="0">
                      <a:pos x="434" y="2478"/>
                    </a:cxn>
                    <a:cxn ang="0">
                      <a:pos x="429" y="2400"/>
                    </a:cxn>
                    <a:cxn ang="0">
                      <a:pos x="428" y="1079"/>
                    </a:cxn>
                    <a:cxn ang="0">
                      <a:pos x="0" y="726"/>
                    </a:cxn>
                    <a:cxn ang="0">
                      <a:pos x="428" y="207"/>
                    </a:cxn>
                    <a:cxn ang="0">
                      <a:pos x="939" y="726"/>
                    </a:cxn>
                    <a:cxn ang="0">
                      <a:pos x="1587" y="1079"/>
                    </a:cxn>
                  </a:cxnLst>
                  <a:rect l="0" t="0" r="r" b="b"/>
                  <a:pathLst>
                    <a:path w="1587" h="2959">
                      <a:moveTo>
                        <a:pt x="939" y="1079"/>
                      </a:moveTo>
                      <a:lnTo>
                        <a:pt x="939" y="2110"/>
                      </a:lnTo>
                      <a:lnTo>
                        <a:pt x="940" y="2158"/>
                      </a:lnTo>
                      <a:lnTo>
                        <a:pt x="941" y="2205"/>
                      </a:lnTo>
                      <a:lnTo>
                        <a:pt x="944" y="2252"/>
                      </a:lnTo>
                      <a:lnTo>
                        <a:pt x="948" y="2296"/>
                      </a:lnTo>
                      <a:lnTo>
                        <a:pt x="951" y="2317"/>
                      </a:lnTo>
                      <a:lnTo>
                        <a:pt x="956" y="2339"/>
                      </a:lnTo>
                      <a:lnTo>
                        <a:pt x="960" y="2358"/>
                      </a:lnTo>
                      <a:lnTo>
                        <a:pt x="964" y="2378"/>
                      </a:lnTo>
                      <a:lnTo>
                        <a:pt x="970" y="2398"/>
                      </a:lnTo>
                      <a:lnTo>
                        <a:pt x="977" y="2417"/>
                      </a:lnTo>
                      <a:lnTo>
                        <a:pt x="984" y="2435"/>
                      </a:lnTo>
                      <a:lnTo>
                        <a:pt x="992" y="2452"/>
                      </a:lnTo>
                      <a:lnTo>
                        <a:pt x="1002" y="2469"/>
                      </a:lnTo>
                      <a:lnTo>
                        <a:pt x="1012" y="2484"/>
                      </a:lnTo>
                      <a:lnTo>
                        <a:pt x="1023" y="2500"/>
                      </a:lnTo>
                      <a:lnTo>
                        <a:pt x="1036" y="2514"/>
                      </a:lnTo>
                      <a:lnTo>
                        <a:pt x="1049" y="2527"/>
                      </a:lnTo>
                      <a:lnTo>
                        <a:pt x="1063" y="2539"/>
                      </a:lnTo>
                      <a:lnTo>
                        <a:pt x="1079" y="2550"/>
                      </a:lnTo>
                      <a:lnTo>
                        <a:pt x="1097" y="2561"/>
                      </a:lnTo>
                      <a:lnTo>
                        <a:pt x="1114" y="2570"/>
                      </a:lnTo>
                      <a:lnTo>
                        <a:pt x="1134" y="2578"/>
                      </a:lnTo>
                      <a:lnTo>
                        <a:pt x="1155" y="2585"/>
                      </a:lnTo>
                      <a:lnTo>
                        <a:pt x="1179" y="2591"/>
                      </a:lnTo>
                      <a:lnTo>
                        <a:pt x="1203" y="2595"/>
                      </a:lnTo>
                      <a:lnTo>
                        <a:pt x="1228" y="2598"/>
                      </a:lnTo>
                      <a:lnTo>
                        <a:pt x="1255" y="2601"/>
                      </a:lnTo>
                      <a:lnTo>
                        <a:pt x="1285" y="2602"/>
                      </a:lnTo>
                      <a:lnTo>
                        <a:pt x="1313" y="2601"/>
                      </a:lnTo>
                      <a:lnTo>
                        <a:pt x="1343" y="2598"/>
                      </a:lnTo>
                      <a:lnTo>
                        <a:pt x="1372" y="2594"/>
                      </a:lnTo>
                      <a:lnTo>
                        <a:pt x="1401" y="2590"/>
                      </a:lnTo>
                      <a:lnTo>
                        <a:pt x="1431" y="2584"/>
                      </a:lnTo>
                      <a:lnTo>
                        <a:pt x="1460" y="2578"/>
                      </a:lnTo>
                      <a:lnTo>
                        <a:pt x="1490" y="2571"/>
                      </a:lnTo>
                      <a:lnTo>
                        <a:pt x="1519" y="2565"/>
                      </a:lnTo>
                      <a:lnTo>
                        <a:pt x="1519" y="2922"/>
                      </a:lnTo>
                      <a:lnTo>
                        <a:pt x="1467" y="2931"/>
                      </a:lnTo>
                      <a:lnTo>
                        <a:pt x="1414" y="2938"/>
                      </a:lnTo>
                      <a:lnTo>
                        <a:pt x="1361" y="2944"/>
                      </a:lnTo>
                      <a:lnTo>
                        <a:pt x="1309" y="2950"/>
                      </a:lnTo>
                      <a:lnTo>
                        <a:pt x="1256" y="2954"/>
                      </a:lnTo>
                      <a:lnTo>
                        <a:pt x="1205" y="2957"/>
                      </a:lnTo>
                      <a:lnTo>
                        <a:pt x="1152" y="2958"/>
                      </a:lnTo>
                      <a:lnTo>
                        <a:pt x="1101" y="2959"/>
                      </a:lnTo>
                      <a:lnTo>
                        <a:pt x="1059" y="2959"/>
                      </a:lnTo>
                      <a:lnTo>
                        <a:pt x="1019" y="2957"/>
                      </a:lnTo>
                      <a:lnTo>
                        <a:pt x="981" y="2955"/>
                      </a:lnTo>
                      <a:lnTo>
                        <a:pt x="943" y="2952"/>
                      </a:lnTo>
                      <a:lnTo>
                        <a:pt x="907" y="2947"/>
                      </a:lnTo>
                      <a:lnTo>
                        <a:pt x="873" y="2942"/>
                      </a:lnTo>
                      <a:lnTo>
                        <a:pt x="839" y="2936"/>
                      </a:lnTo>
                      <a:lnTo>
                        <a:pt x="806" y="2929"/>
                      </a:lnTo>
                      <a:lnTo>
                        <a:pt x="776" y="2920"/>
                      </a:lnTo>
                      <a:lnTo>
                        <a:pt x="746" y="2911"/>
                      </a:lnTo>
                      <a:lnTo>
                        <a:pt x="718" y="2900"/>
                      </a:lnTo>
                      <a:lnTo>
                        <a:pt x="692" y="2889"/>
                      </a:lnTo>
                      <a:lnTo>
                        <a:pt x="666" y="2875"/>
                      </a:lnTo>
                      <a:lnTo>
                        <a:pt x="641" y="2862"/>
                      </a:lnTo>
                      <a:lnTo>
                        <a:pt x="618" y="2846"/>
                      </a:lnTo>
                      <a:lnTo>
                        <a:pt x="597" y="2829"/>
                      </a:lnTo>
                      <a:lnTo>
                        <a:pt x="576" y="2810"/>
                      </a:lnTo>
                      <a:lnTo>
                        <a:pt x="557" y="2791"/>
                      </a:lnTo>
                      <a:lnTo>
                        <a:pt x="539" y="2770"/>
                      </a:lnTo>
                      <a:lnTo>
                        <a:pt x="524" y="2748"/>
                      </a:lnTo>
                      <a:lnTo>
                        <a:pt x="508" y="2724"/>
                      </a:lnTo>
                      <a:lnTo>
                        <a:pt x="494" y="2699"/>
                      </a:lnTo>
                      <a:lnTo>
                        <a:pt x="482" y="2672"/>
                      </a:lnTo>
                      <a:lnTo>
                        <a:pt x="470" y="2644"/>
                      </a:lnTo>
                      <a:lnTo>
                        <a:pt x="461" y="2614"/>
                      </a:lnTo>
                      <a:lnTo>
                        <a:pt x="452" y="2583"/>
                      </a:lnTo>
                      <a:lnTo>
                        <a:pt x="445" y="2549"/>
                      </a:lnTo>
                      <a:lnTo>
                        <a:pt x="438" y="2515"/>
                      </a:lnTo>
                      <a:lnTo>
                        <a:pt x="434" y="2478"/>
                      </a:lnTo>
                      <a:lnTo>
                        <a:pt x="431" y="2440"/>
                      </a:lnTo>
                      <a:lnTo>
                        <a:pt x="429" y="2400"/>
                      </a:lnTo>
                      <a:lnTo>
                        <a:pt x="428" y="2358"/>
                      </a:lnTo>
                      <a:lnTo>
                        <a:pt x="428" y="1079"/>
                      </a:lnTo>
                      <a:lnTo>
                        <a:pt x="0" y="1079"/>
                      </a:lnTo>
                      <a:lnTo>
                        <a:pt x="0" y="726"/>
                      </a:lnTo>
                      <a:lnTo>
                        <a:pt x="428" y="726"/>
                      </a:lnTo>
                      <a:lnTo>
                        <a:pt x="428" y="207"/>
                      </a:lnTo>
                      <a:lnTo>
                        <a:pt x="939" y="0"/>
                      </a:lnTo>
                      <a:lnTo>
                        <a:pt x="939" y="726"/>
                      </a:lnTo>
                      <a:lnTo>
                        <a:pt x="1587" y="726"/>
                      </a:lnTo>
                      <a:lnTo>
                        <a:pt x="1587" y="1079"/>
                      </a:lnTo>
                      <a:lnTo>
                        <a:pt x="939" y="107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pt-BR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3" name="Freeform 11"/>
                <p:cNvSpPr>
                  <a:spLocks/>
                </p:cNvSpPr>
                <p:nvPr userDrawn="1"/>
              </p:nvSpPr>
              <p:spPr bwMode="auto">
                <a:xfrm>
                  <a:off x="2609850" y="2563813"/>
                  <a:ext cx="255587" cy="322263"/>
                </a:xfrm>
                <a:custGeom>
                  <a:avLst/>
                  <a:gdLst/>
                  <a:ahLst/>
                  <a:cxnLst>
                    <a:cxn ang="0">
                      <a:pos x="1243" y="1774"/>
                    </a:cxn>
                    <a:cxn ang="0">
                      <a:pos x="1208" y="1849"/>
                    </a:cxn>
                    <a:cxn ang="0">
                      <a:pos x="1167" y="1919"/>
                    </a:cxn>
                    <a:cxn ang="0">
                      <a:pos x="1120" y="1983"/>
                    </a:cxn>
                    <a:cxn ang="0">
                      <a:pos x="1068" y="2040"/>
                    </a:cxn>
                    <a:cxn ang="0">
                      <a:pos x="1012" y="2092"/>
                    </a:cxn>
                    <a:cxn ang="0">
                      <a:pos x="949" y="2136"/>
                    </a:cxn>
                    <a:cxn ang="0">
                      <a:pos x="881" y="2172"/>
                    </a:cxn>
                    <a:cxn ang="0">
                      <a:pos x="810" y="2201"/>
                    </a:cxn>
                    <a:cxn ang="0">
                      <a:pos x="733" y="2220"/>
                    </a:cxn>
                    <a:cxn ang="0">
                      <a:pos x="651" y="2231"/>
                    </a:cxn>
                    <a:cxn ang="0">
                      <a:pos x="555" y="2232"/>
                    </a:cxn>
                    <a:cxn ang="0">
                      <a:pos x="448" y="2217"/>
                    </a:cxn>
                    <a:cxn ang="0">
                      <a:pos x="354" y="2187"/>
                    </a:cxn>
                    <a:cxn ang="0">
                      <a:pos x="271" y="2142"/>
                    </a:cxn>
                    <a:cxn ang="0">
                      <a:pos x="200" y="2084"/>
                    </a:cxn>
                    <a:cxn ang="0">
                      <a:pos x="140" y="2014"/>
                    </a:cxn>
                    <a:cxn ang="0">
                      <a:pos x="92" y="1934"/>
                    </a:cxn>
                    <a:cxn ang="0">
                      <a:pos x="54" y="1846"/>
                    </a:cxn>
                    <a:cxn ang="0">
                      <a:pos x="27" y="1752"/>
                    </a:cxn>
                    <a:cxn ang="0">
                      <a:pos x="9" y="1651"/>
                    </a:cxn>
                    <a:cxn ang="0">
                      <a:pos x="1" y="1548"/>
                    </a:cxn>
                    <a:cxn ang="0">
                      <a:pos x="511" y="0"/>
                    </a:cxn>
                    <a:cxn ang="0">
                      <a:pos x="511" y="1353"/>
                    </a:cxn>
                    <a:cxn ang="0">
                      <a:pos x="516" y="1454"/>
                    </a:cxn>
                    <a:cxn ang="0">
                      <a:pos x="526" y="1558"/>
                    </a:cxn>
                    <a:cxn ang="0">
                      <a:pos x="545" y="1637"/>
                    </a:cxn>
                    <a:cxn ang="0">
                      <a:pos x="561" y="1675"/>
                    </a:cxn>
                    <a:cxn ang="0">
                      <a:pos x="582" y="1707"/>
                    </a:cxn>
                    <a:cxn ang="0">
                      <a:pos x="605" y="1727"/>
                    </a:cxn>
                    <a:cxn ang="0">
                      <a:pos x="630" y="1740"/>
                    </a:cxn>
                    <a:cxn ang="0">
                      <a:pos x="658" y="1749"/>
                    </a:cxn>
                    <a:cxn ang="0">
                      <a:pos x="717" y="1755"/>
                    </a:cxn>
                    <a:cxn ang="0">
                      <a:pos x="804" y="1750"/>
                    </a:cxn>
                    <a:cxn ang="0">
                      <a:pos x="894" y="1720"/>
                    </a:cxn>
                    <a:cxn ang="0">
                      <a:pos x="973" y="1670"/>
                    </a:cxn>
                    <a:cxn ang="0">
                      <a:pos x="1041" y="1602"/>
                    </a:cxn>
                    <a:cxn ang="0">
                      <a:pos x="1099" y="1520"/>
                    </a:cxn>
                    <a:cxn ang="0">
                      <a:pos x="1147" y="1428"/>
                    </a:cxn>
                    <a:cxn ang="0">
                      <a:pos x="1186" y="1330"/>
                    </a:cxn>
                    <a:cxn ang="0">
                      <a:pos x="1216" y="1229"/>
                    </a:cxn>
                    <a:cxn ang="0">
                      <a:pos x="1236" y="1128"/>
                    </a:cxn>
                    <a:cxn ang="0">
                      <a:pos x="1248" y="1032"/>
                    </a:cxn>
                    <a:cxn ang="0">
                      <a:pos x="1252" y="944"/>
                    </a:cxn>
                    <a:cxn ang="0">
                      <a:pos x="1762" y="2183"/>
                    </a:cxn>
                  </a:cxnLst>
                  <a:rect l="0" t="0" r="r" b="b"/>
                  <a:pathLst>
                    <a:path w="1762" h="2233">
                      <a:moveTo>
                        <a:pt x="1252" y="2183"/>
                      </a:moveTo>
                      <a:lnTo>
                        <a:pt x="1252" y="1774"/>
                      </a:lnTo>
                      <a:lnTo>
                        <a:pt x="1243" y="1774"/>
                      </a:lnTo>
                      <a:lnTo>
                        <a:pt x="1232" y="1800"/>
                      </a:lnTo>
                      <a:lnTo>
                        <a:pt x="1220" y="1825"/>
                      </a:lnTo>
                      <a:lnTo>
                        <a:pt x="1208" y="1849"/>
                      </a:lnTo>
                      <a:lnTo>
                        <a:pt x="1195" y="1874"/>
                      </a:lnTo>
                      <a:lnTo>
                        <a:pt x="1181" y="1897"/>
                      </a:lnTo>
                      <a:lnTo>
                        <a:pt x="1167" y="1919"/>
                      </a:lnTo>
                      <a:lnTo>
                        <a:pt x="1151" y="1941"/>
                      </a:lnTo>
                      <a:lnTo>
                        <a:pt x="1137" y="1963"/>
                      </a:lnTo>
                      <a:lnTo>
                        <a:pt x="1120" y="1983"/>
                      </a:lnTo>
                      <a:lnTo>
                        <a:pt x="1103" y="2002"/>
                      </a:lnTo>
                      <a:lnTo>
                        <a:pt x="1086" y="2022"/>
                      </a:lnTo>
                      <a:lnTo>
                        <a:pt x="1068" y="2040"/>
                      </a:lnTo>
                      <a:lnTo>
                        <a:pt x="1050" y="2058"/>
                      </a:lnTo>
                      <a:lnTo>
                        <a:pt x="1031" y="2075"/>
                      </a:lnTo>
                      <a:lnTo>
                        <a:pt x="1012" y="2092"/>
                      </a:lnTo>
                      <a:lnTo>
                        <a:pt x="991" y="2107"/>
                      </a:lnTo>
                      <a:lnTo>
                        <a:pt x="971" y="2122"/>
                      </a:lnTo>
                      <a:lnTo>
                        <a:pt x="949" y="2136"/>
                      </a:lnTo>
                      <a:lnTo>
                        <a:pt x="928" y="2148"/>
                      </a:lnTo>
                      <a:lnTo>
                        <a:pt x="904" y="2161"/>
                      </a:lnTo>
                      <a:lnTo>
                        <a:pt x="881" y="2172"/>
                      </a:lnTo>
                      <a:lnTo>
                        <a:pt x="858" y="2182"/>
                      </a:lnTo>
                      <a:lnTo>
                        <a:pt x="834" y="2191"/>
                      </a:lnTo>
                      <a:lnTo>
                        <a:pt x="810" y="2201"/>
                      </a:lnTo>
                      <a:lnTo>
                        <a:pt x="785" y="2208"/>
                      </a:lnTo>
                      <a:lnTo>
                        <a:pt x="758" y="2214"/>
                      </a:lnTo>
                      <a:lnTo>
                        <a:pt x="733" y="2220"/>
                      </a:lnTo>
                      <a:lnTo>
                        <a:pt x="706" y="2225"/>
                      </a:lnTo>
                      <a:lnTo>
                        <a:pt x="678" y="2229"/>
                      </a:lnTo>
                      <a:lnTo>
                        <a:pt x="651" y="2231"/>
                      </a:lnTo>
                      <a:lnTo>
                        <a:pt x="623" y="2233"/>
                      </a:lnTo>
                      <a:lnTo>
                        <a:pt x="594" y="2233"/>
                      </a:lnTo>
                      <a:lnTo>
                        <a:pt x="555" y="2232"/>
                      </a:lnTo>
                      <a:lnTo>
                        <a:pt x="519" y="2229"/>
                      </a:lnTo>
                      <a:lnTo>
                        <a:pt x="483" y="2225"/>
                      </a:lnTo>
                      <a:lnTo>
                        <a:pt x="448" y="2217"/>
                      </a:lnTo>
                      <a:lnTo>
                        <a:pt x="416" y="2209"/>
                      </a:lnTo>
                      <a:lnTo>
                        <a:pt x="384" y="2198"/>
                      </a:lnTo>
                      <a:lnTo>
                        <a:pt x="354" y="2187"/>
                      </a:lnTo>
                      <a:lnTo>
                        <a:pt x="325" y="2173"/>
                      </a:lnTo>
                      <a:lnTo>
                        <a:pt x="297" y="2159"/>
                      </a:lnTo>
                      <a:lnTo>
                        <a:pt x="271" y="2142"/>
                      </a:lnTo>
                      <a:lnTo>
                        <a:pt x="246" y="2124"/>
                      </a:lnTo>
                      <a:lnTo>
                        <a:pt x="222" y="2104"/>
                      </a:lnTo>
                      <a:lnTo>
                        <a:pt x="200" y="2084"/>
                      </a:lnTo>
                      <a:lnTo>
                        <a:pt x="179" y="2062"/>
                      </a:lnTo>
                      <a:lnTo>
                        <a:pt x="159" y="2038"/>
                      </a:lnTo>
                      <a:lnTo>
                        <a:pt x="140" y="2014"/>
                      </a:lnTo>
                      <a:lnTo>
                        <a:pt x="123" y="1989"/>
                      </a:lnTo>
                      <a:lnTo>
                        <a:pt x="107" y="1962"/>
                      </a:lnTo>
                      <a:lnTo>
                        <a:pt x="92" y="1934"/>
                      </a:lnTo>
                      <a:lnTo>
                        <a:pt x="78" y="1906"/>
                      </a:lnTo>
                      <a:lnTo>
                        <a:pt x="66" y="1877"/>
                      </a:lnTo>
                      <a:lnTo>
                        <a:pt x="54" y="1846"/>
                      </a:lnTo>
                      <a:lnTo>
                        <a:pt x="44" y="1816"/>
                      </a:lnTo>
                      <a:lnTo>
                        <a:pt x="35" y="1784"/>
                      </a:lnTo>
                      <a:lnTo>
                        <a:pt x="27" y="1752"/>
                      </a:lnTo>
                      <a:lnTo>
                        <a:pt x="19" y="1719"/>
                      </a:lnTo>
                      <a:lnTo>
                        <a:pt x="14" y="1686"/>
                      </a:lnTo>
                      <a:lnTo>
                        <a:pt x="9" y="1651"/>
                      </a:lnTo>
                      <a:lnTo>
                        <a:pt x="6" y="1618"/>
                      </a:lnTo>
                      <a:lnTo>
                        <a:pt x="3" y="1583"/>
                      </a:lnTo>
                      <a:lnTo>
                        <a:pt x="1" y="1548"/>
                      </a:lnTo>
                      <a:lnTo>
                        <a:pt x="0" y="1513"/>
                      </a:lnTo>
                      <a:lnTo>
                        <a:pt x="0" y="0"/>
                      </a:lnTo>
                      <a:lnTo>
                        <a:pt x="511" y="0"/>
                      </a:lnTo>
                      <a:lnTo>
                        <a:pt x="511" y="1247"/>
                      </a:lnTo>
                      <a:lnTo>
                        <a:pt x="511" y="1294"/>
                      </a:lnTo>
                      <a:lnTo>
                        <a:pt x="511" y="1353"/>
                      </a:lnTo>
                      <a:lnTo>
                        <a:pt x="512" y="1385"/>
                      </a:lnTo>
                      <a:lnTo>
                        <a:pt x="513" y="1420"/>
                      </a:lnTo>
                      <a:lnTo>
                        <a:pt x="516" y="1454"/>
                      </a:lnTo>
                      <a:lnTo>
                        <a:pt x="518" y="1489"/>
                      </a:lnTo>
                      <a:lnTo>
                        <a:pt x="522" y="1525"/>
                      </a:lnTo>
                      <a:lnTo>
                        <a:pt x="526" y="1558"/>
                      </a:lnTo>
                      <a:lnTo>
                        <a:pt x="532" y="1591"/>
                      </a:lnTo>
                      <a:lnTo>
                        <a:pt x="541" y="1622"/>
                      </a:lnTo>
                      <a:lnTo>
                        <a:pt x="545" y="1637"/>
                      </a:lnTo>
                      <a:lnTo>
                        <a:pt x="550" y="1650"/>
                      </a:lnTo>
                      <a:lnTo>
                        <a:pt x="555" y="1663"/>
                      </a:lnTo>
                      <a:lnTo>
                        <a:pt x="561" y="1675"/>
                      </a:lnTo>
                      <a:lnTo>
                        <a:pt x="567" y="1687"/>
                      </a:lnTo>
                      <a:lnTo>
                        <a:pt x="574" y="1697"/>
                      </a:lnTo>
                      <a:lnTo>
                        <a:pt x="582" y="1707"/>
                      </a:lnTo>
                      <a:lnTo>
                        <a:pt x="589" y="1714"/>
                      </a:lnTo>
                      <a:lnTo>
                        <a:pt x="596" y="1722"/>
                      </a:lnTo>
                      <a:lnTo>
                        <a:pt x="605" y="1727"/>
                      </a:lnTo>
                      <a:lnTo>
                        <a:pt x="612" y="1732"/>
                      </a:lnTo>
                      <a:lnTo>
                        <a:pt x="621" y="1736"/>
                      </a:lnTo>
                      <a:lnTo>
                        <a:pt x="630" y="1740"/>
                      </a:lnTo>
                      <a:lnTo>
                        <a:pt x="640" y="1744"/>
                      </a:lnTo>
                      <a:lnTo>
                        <a:pt x="649" y="1747"/>
                      </a:lnTo>
                      <a:lnTo>
                        <a:pt x="658" y="1749"/>
                      </a:lnTo>
                      <a:lnTo>
                        <a:pt x="677" y="1752"/>
                      </a:lnTo>
                      <a:lnTo>
                        <a:pt x="697" y="1754"/>
                      </a:lnTo>
                      <a:lnTo>
                        <a:pt x="717" y="1755"/>
                      </a:lnTo>
                      <a:lnTo>
                        <a:pt x="737" y="1756"/>
                      </a:lnTo>
                      <a:lnTo>
                        <a:pt x="771" y="1754"/>
                      </a:lnTo>
                      <a:lnTo>
                        <a:pt x="804" y="1750"/>
                      </a:lnTo>
                      <a:lnTo>
                        <a:pt x="835" y="1743"/>
                      </a:lnTo>
                      <a:lnTo>
                        <a:pt x="865" y="1733"/>
                      </a:lnTo>
                      <a:lnTo>
                        <a:pt x="894" y="1720"/>
                      </a:lnTo>
                      <a:lnTo>
                        <a:pt x="921" y="1706"/>
                      </a:lnTo>
                      <a:lnTo>
                        <a:pt x="948" y="1689"/>
                      </a:lnTo>
                      <a:lnTo>
                        <a:pt x="973" y="1670"/>
                      </a:lnTo>
                      <a:lnTo>
                        <a:pt x="997" y="1649"/>
                      </a:lnTo>
                      <a:lnTo>
                        <a:pt x="1019" y="1627"/>
                      </a:lnTo>
                      <a:lnTo>
                        <a:pt x="1041" y="1602"/>
                      </a:lnTo>
                      <a:lnTo>
                        <a:pt x="1061" y="1577"/>
                      </a:lnTo>
                      <a:lnTo>
                        <a:pt x="1081" y="1550"/>
                      </a:lnTo>
                      <a:lnTo>
                        <a:pt x="1099" y="1520"/>
                      </a:lnTo>
                      <a:lnTo>
                        <a:pt x="1117" y="1491"/>
                      </a:lnTo>
                      <a:lnTo>
                        <a:pt x="1133" y="1461"/>
                      </a:lnTo>
                      <a:lnTo>
                        <a:pt x="1147" y="1428"/>
                      </a:lnTo>
                      <a:lnTo>
                        <a:pt x="1161" y="1397"/>
                      </a:lnTo>
                      <a:lnTo>
                        <a:pt x="1175" y="1363"/>
                      </a:lnTo>
                      <a:lnTo>
                        <a:pt x="1186" y="1330"/>
                      </a:lnTo>
                      <a:lnTo>
                        <a:pt x="1197" y="1296"/>
                      </a:lnTo>
                      <a:lnTo>
                        <a:pt x="1207" y="1262"/>
                      </a:lnTo>
                      <a:lnTo>
                        <a:pt x="1216" y="1229"/>
                      </a:lnTo>
                      <a:lnTo>
                        <a:pt x="1223" y="1195"/>
                      </a:lnTo>
                      <a:lnTo>
                        <a:pt x="1230" y="1162"/>
                      </a:lnTo>
                      <a:lnTo>
                        <a:pt x="1236" y="1128"/>
                      </a:lnTo>
                      <a:lnTo>
                        <a:pt x="1241" y="1096"/>
                      </a:lnTo>
                      <a:lnTo>
                        <a:pt x="1245" y="1063"/>
                      </a:lnTo>
                      <a:lnTo>
                        <a:pt x="1248" y="1032"/>
                      </a:lnTo>
                      <a:lnTo>
                        <a:pt x="1250" y="1002"/>
                      </a:lnTo>
                      <a:lnTo>
                        <a:pt x="1251" y="972"/>
                      </a:lnTo>
                      <a:lnTo>
                        <a:pt x="1252" y="944"/>
                      </a:lnTo>
                      <a:lnTo>
                        <a:pt x="1252" y="0"/>
                      </a:lnTo>
                      <a:lnTo>
                        <a:pt x="1762" y="0"/>
                      </a:lnTo>
                      <a:lnTo>
                        <a:pt x="1762" y="2183"/>
                      </a:lnTo>
                      <a:lnTo>
                        <a:pt x="1252" y="2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pt-BR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4" name="Freeform 12"/>
                <p:cNvSpPr>
                  <a:spLocks/>
                </p:cNvSpPr>
                <p:nvPr userDrawn="1"/>
              </p:nvSpPr>
              <p:spPr bwMode="auto">
                <a:xfrm>
                  <a:off x="2911475" y="2555875"/>
                  <a:ext cx="177800" cy="322263"/>
                </a:xfrm>
                <a:custGeom>
                  <a:avLst/>
                  <a:gdLst/>
                  <a:ahLst/>
                  <a:cxnLst>
                    <a:cxn ang="0">
                      <a:pos x="511" y="2235"/>
                    </a:cxn>
                    <a:cxn ang="0">
                      <a:pos x="0" y="52"/>
                    </a:cxn>
                    <a:cxn ang="0">
                      <a:pos x="511" y="455"/>
                    </a:cxn>
                    <a:cxn ang="0">
                      <a:pos x="536" y="427"/>
                    </a:cxn>
                    <a:cxn ang="0">
                      <a:pos x="568" y="373"/>
                    </a:cxn>
                    <a:cxn ang="0">
                      <a:pos x="600" y="324"/>
                    </a:cxn>
                    <a:cxn ang="0">
                      <a:pos x="634" y="278"/>
                    </a:cxn>
                    <a:cxn ang="0">
                      <a:pos x="667" y="235"/>
                    </a:cxn>
                    <a:cxn ang="0">
                      <a:pos x="703" y="196"/>
                    </a:cxn>
                    <a:cxn ang="0">
                      <a:pos x="740" y="161"/>
                    </a:cxn>
                    <a:cxn ang="0">
                      <a:pos x="779" y="129"/>
                    </a:cxn>
                    <a:cxn ang="0">
                      <a:pos x="821" y="101"/>
                    </a:cxn>
                    <a:cxn ang="0">
                      <a:pos x="864" y="76"/>
                    </a:cxn>
                    <a:cxn ang="0">
                      <a:pos x="910" y="55"/>
                    </a:cxn>
                    <a:cxn ang="0">
                      <a:pos x="960" y="37"/>
                    </a:cxn>
                    <a:cxn ang="0">
                      <a:pos x="1013" y="22"/>
                    </a:cxn>
                    <a:cxn ang="0">
                      <a:pos x="1069" y="12"/>
                    </a:cxn>
                    <a:cxn ang="0">
                      <a:pos x="1130" y="4"/>
                    </a:cxn>
                    <a:cxn ang="0">
                      <a:pos x="1194" y="1"/>
                    </a:cxn>
                    <a:cxn ang="0">
                      <a:pos x="1228" y="533"/>
                    </a:cxn>
                    <a:cxn ang="0">
                      <a:pos x="1134" y="536"/>
                    </a:cxn>
                    <a:cxn ang="0">
                      <a:pos x="1047" y="543"/>
                    </a:cxn>
                    <a:cxn ang="0">
                      <a:pos x="967" y="558"/>
                    </a:cxn>
                    <a:cxn ang="0">
                      <a:pos x="895" y="577"/>
                    </a:cxn>
                    <a:cxn ang="0">
                      <a:pos x="829" y="602"/>
                    </a:cxn>
                    <a:cxn ang="0">
                      <a:pos x="770" y="632"/>
                    </a:cxn>
                    <a:cxn ang="0">
                      <a:pos x="719" y="669"/>
                    </a:cxn>
                    <a:cxn ang="0">
                      <a:pos x="673" y="712"/>
                    </a:cxn>
                    <a:cxn ang="0">
                      <a:pos x="633" y="760"/>
                    </a:cxn>
                    <a:cxn ang="0">
                      <a:pos x="599" y="815"/>
                    </a:cxn>
                    <a:cxn ang="0">
                      <a:pos x="572" y="875"/>
                    </a:cxn>
                    <a:cxn ang="0">
                      <a:pos x="549" y="943"/>
                    </a:cxn>
                    <a:cxn ang="0">
                      <a:pos x="532" y="1017"/>
                    </a:cxn>
                    <a:cxn ang="0">
                      <a:pos x="520" y="1096"/>
                    </a:cxn>
                    <a:cxn ang="0">
                      <a:pos x="513" y="1182"/>
                    </a:cxn>
                    <a:cxn ang="0">
                      <a:pos x="511" y="1276"/>
                    </a:cxn>
                  </a:cxnLst>
                  <a:rect l="0" t="0" r="r" b="b"/>
                  <a:pathLst>
                    <a:path w="1228" h="2235">
                      <a:moveTo>
                        <a:pt x="511" y="1276"/>
                      </a:moveTo>
                      <a:lnTo>
                        <a:pt x="511" y="2235"/>
                      </a:lnTo>
                      <a:lnTo>
                        <a:pt x="0" y="2235"/>
                      </a:lnTo>
                      <a:lnTo>
                        <a:pt x="0" y="52"/>
                      </a:lnTo>
                      <a:lnTo>
                        <a:pt x="511" y="52"/>
                      </a:lnTo>
                      <a:lnTo>
                        <a:pt x="511" y="455"/>
                      </a:lnTo>
                      <a:lnTo>
                        <a:pt x="519" y="455"/>
                      </a:lnTo>
                      <a:lnTo>
                        <a:pt x="536" y="427"/>
                      </a:lnTo>
                      <a:lnTo>
                        <a:pt x="552" y="400"/>
                      </a:lnTo>
                      <a:lnTo>
                        <a:pt x="568" y="373"/>
                      </a:lnTo>
                      <a:lnTo>
                        <a:pt x="583" y="348"/>
                      </a:lnTo>
                      <a:lnTo>
                        <a:pt x="600" y="324"/>
                      </a:lnTo>
                      <a:lnTo>
                        <a:pt x="617" y="301"/>
                      </a:lnTo>
                      <a:lnTo>
                        <a:pt x="634" y="278"/>
                      </a:lnTo>
                      <a:lnTo>
                        <a:pt x="651" y="256"/>
                      </a:lnTo>
                      <a:lnTo>
                        <a:pt x="667" y="235"/>
                      </a:lnTo>
                      <a:lnTo>
                        <a:pt x="685" y="215"/>
                      </a:lnTo>
                      <a:lnTo>
                        <a:pt x="703" y="196"/>
                      </a:lnTo>
                      <a:lnTo>
                        <a:pt x="721" y="178"/>
                      </a:lnTo>
                      <a:lnTo>
                        <a:pt x="740" y="161"/>
                      </a:lnTo>
                      <a:lnTo>
                        <a:pt x="760" y="145"/>
                      </a:lnTo>
                      <a:lnTo>
                        <a:pt x="779" y="129"/>
                      </a:lnTo>
                      <a:lnTo>
                        <a:pt x="800" y="114"/>
                      </a:lnTo>
                      <a:lnTo>
                        <a:pt x="821" y="101"/>
                      </a:lnTo>
                      <a:lnTo>
                        <a:pt x="842" y="87"/>
                      </a:lnTo>
                      <a:lnTo>
                        <a:pt x="864" y="76"/>
                      </a:lnTo>
                      <a:lnTo>
                        <a:pt x="887" y="64"/>
                      </a:lnTo>
                      <a:lnTo>
                        <a:pt x="910" y="55"/>
                      </a:lnTo>
                      <a:lnTo>
                        <a:pt x="936" y="45"/>
                      </a:lnTo>
                      <a:lnTo>
                        <a:pt x="960" y="37"/>
                      </a:lnTo>
                      <a:lnTo>
                        <a:pt x="986" y="28"/>
                      </a:lnTo>
                      <a:lnTo>
                        <a:pt x="1013" y="22"/>
                      </a:lnTo>
                      <a:lnTo>
                        <a:pt x="1041" y="17"/>
                      </a:lnTo>
                      <a:lnTo>
                        <a:pt x="1069" y="12"/>
                      </a:lnTo>
                      <a:lnTo>
                        <a:pt x="1099" y="8"/>
                      </a:lnTo>
                      <a:lnTo>
                        <a:pt x="1130" y="4"/>
                      </a:lnTo>
                      <a:lnTo>
                        <a:pt x="1162" y="2"/>
                      </a:lnTo>
                      <a:lnTo>
                        <a:pt x="1194" y="1"/>
                      </a:lnTo>
                      <a:lnTo>
                        <a:pt x="1228" y="0"/>
                      </a:lnTo>
                      <a:lnTo>
                        <a:pt x="1228" y="533"/>
                      </a:lnTo>
                      <a:lnTo>
                        <a:pt x="1180" y="534"/>
                      </a:lnTo>
                      <a:lnTo>
                        <a:pt x="1134" y="536"/>
                      </a:lnTo>
                      <a:lnTo>
                        <a:pt x="1089" y="539"/>
                      </a:lnTo>
                      <a:lnTo>
                        <a:pt x="1047" y="543"/>
                      </a:lnTo>
                      <a:lnTo>
                        <a:pt x="1006" y="549"/>
                      </a:lnTo>
                      <a:lnTo>
                        <a:pt x="967" y="558"/>
                      </a:lnTo>
                      <a:lnTo>
                        <a:pt x="930" y="566"/>
                      </a:lnTo>
                      <a:lnTo>
                        <a:pt x="895" y="577"/>
                      </a:lnTo>
                      <a:lnTo>
                        <a:pt x="861" y="588"/>
                      </a:lnTo>
                      <a:lnTo>
                        <a:pt x="829" y="602"/>
                      </a:lnTo>
                      <a:lnTo>
                        <a:pt x="799" y="616"/>
                      </a:lnTo>
                      <a:lnTo>
                        <a:pt x="770" y="632"/>
                      </a:lnTo>
                      <a:lnTo>
                        <a:pt x="744" y="650"/>
                      </a:lnTo>
                      <a:lnTo>
                        <a:pt x="719" y="669"/>
                      </a:lnTo>
                      <a:lnTo>
                        <a:pt x="695" y="690"/>
                      </a:lnTo>
                      <a:lnTo>
                        <a:pt x="673" y="712"/>
                      </a:lnTo>
                      <a:lnTo>
                        <a:pt x="652" y="735"/>
                      </a:lnTo>
                      <a:lnTo>
                        <a:pt x="633" y="760"/>
                      </a:lnTo>
                      <a:lnTo>
                        <a:pt x="616" y="787"/>
                      </a:lnTo>
                      <a:lnTo>
                        <a:pt x="599" y="815"/>
                      </a:lnTo>
                      <a:lnTo>
                        <a:pt x="584" y="845"/>
                      </a:lnTo>
                      <a:lnTo>
                        <a:pt x="572" y="875"/>
                      </a:lnTo>
                      <a:lnTo>
                        <a:pt x="559" y="909"/>
                      </a:lnTo>
                      <a:lnTo>
                        <a:pt x="549" y="943"/>
                      </a:lnTo>
                      <a:lnTo>
                        <a:pt x="539" y="979"/>
                      </a:lnTo>
                      <a:lnTo>
                        <a:pt x="532" y="1017"/>
                      </a:lnTo>
                      <a:lnTo>
                        <a:pt x="526" y="1056"/>
                      </a:lnTo>
                      <a:lnTo>
                        <a:pt x="520" y="1096"/>
                      </a:lnTo>
                      <a:lnTo>
                        <a:pt x="516" y="1138"/>
                      </a:lnTo>
                      <a:lnTo>
                        <a:pt x="513" y="1182"/>
                      </a:lnTo>
                      <a:lnTo>
                        <a:pt x="511" y="1229"/>
                      </a:lnTo>
                      <a:lnTo>
                        <a:pt x="511" y="127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pt-BR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5" name="Freeform 13"/>
                <p:cNvSpPr>
                  <a:spLocks noEditPoints="1"/>
                </p:cNvSpPr>
                <p:nvPr userDrawn="1"/>
              </p:nvSpPr>
              <p:spPr bwMode="auto">
                <a:xfrm>
                  <a:off x="3103563" y="2555875"/>
                  <a:ext cx="255587" cy="330200"/>
                </a:xfrm>
                <a:custGeom>
                  <a:avLst/>
                  <a:gdLst/>
                  <a:ahLst/>
                  <a:cxnLst>
                    <a:cxn ang="0">
                      <a:pos x="1768" y="788"/>
                    </a:cxn>
                    <a:cxn ang="0">
                      <a:pos x="1742" y="607"/>
                    </a:cxn>
                    <a:cxn ang="0">
                      <a:pos x="1690" y="445"/>
                    </a:cxn>
                    <a:cxn ang="0">
                      <a:pos x="1612" y="305"/>
                    </a:cxn>
                    <a:cxn ang="0">
                      <a:pos x="1508" y="189"/>
                    </a:cxn>
                    <a:cxn ang="0">
                      <a:pos x="1378" y="99"/>
                    </a:cxn>
                    <a:cxn ang="0">
                      <a:pos x="1222" y="37"/>
                    </a:cxn>
                    <a:cxn ang="0">
                      <a:pos x="1039" y="4"/>
                    </a:cxn>
                    <a:cxn ang="0">
                      <a:pos x="821" y="5"/>
                    </a:cxn>
                    <a:cxn ang="0">
                      <a:pos x="609" y="42"/>
                    </a:cxn>
                    <a:cxn ang="0">
                      <a:pos x="432" y="114"/>
                    </a:cxn>
                    <a:cxn ang="0">
                      <a:pos x="286" y="218"/>
                    </a:cxn>
                    <a:cxn ang="0">
                      <a:pos x="171" y="353"/>
                    </a:cxn>
                    <a:cxn ang="0">
                      <a:pos x="86" y="516"/>
                    </a:cxn>
                    <a:cxn ang="0">
                      <a:pos x="30" y="703"/>
                    </a:cxn>
                    <a:cxn ang="0">
                      <a:pos x="3" y="914"/>
                    </a:cxn>
                    <a:cxn ang="0">
                      <a:pos x="4" y="1161"/>
                    </a:cxn>
                    <a:cxn ang="0">
                      <a:pos x="35" y="1412"/>
                    </a:cxn>
                    <a:cxn ang="0">
                      <a:pos x="100" y="1639"/>
                    </a:cxn>
                    <a:cxn ang="0">
                      <a:pos x="197" y="1839"/>
                    </a:cxn>
                    <a:cxn ang="0">
                      <a:pos x="332" y="2006"/>
                    </a:cxn>
                    <a:cxn ang="0">
                      <a:pos x="503" y="2138"/>
                    </a:cxn>
                    <a:cxn ang="0">
                      <a:pos x="714" y="2231"/>
                    </a:cxn>
                    <a:cxn ang="0">
                      <a:pos x="964" y="2279"/>
                    </a:cxn>
                    <a:cxn ang="0">
                      <a:pos x="1181" y="2284"/>
                    </a:cxn>
                    <a:cxn ang="0">
                      <a:pos x="1337" y="2275"/>
                    </a:cxn>
                    <a:cxn ang="0">
                      <a:pos x="1490" y="2254"/>
                    </a:cxn>
                    <a:cxn ang="0">
                      <a:pos x="1642" y="2220"/>
                    </a:cxn>
                    <a:cxn ang="0">
                      <a:pos x="1667" y="1862"/>
                    </a:cxn>
                    <a:cxn ang="0">
                      <a:pos x="1483" y="1909"/>
                    </a:cxn>
                    <a:cxn ang="0">
                      <a:pos x="1376" y="1923"/>
                    </a:cxn>
                    <a:cxn ang="0">
                      <a:pos x="1252" y="1926"/>
                    </a:cxn>
                    <a:cxn ang="0">
                      <a:pos x="1077" y="1896"/>
                    </a:cxn>
                    <a:cxn ang="0">
                      <a:pos x="922" y="1829"/>
                    </a:cxn>
                    <a:cxn ang="0">
                      <a:pos x="787" y="1733"/>
                    </a:cxn>
                    <a:cxn ang="0">
                      <a:pos x="674" y="1609"/>
                    </a:cxn>
                    <a:cxn ang="0">
                      <a:pos x="583" y="1466"/>
                    </a:cxn>
                    <a:cxn ang="0">
                      <a:pos x="519" y="1308"/>
                    </a:cxn>
                    <a:cxn ang="0">
                      <a:pos x="482" y="1139"/>
                    </a:cxn>
                    <a:cxn ang="0">
                      <a:pos x="1771" y="1009"/>
                    </a:cxn>
                    <a:cxn ang="0">
                      <a:pos x="494" y="662"/>
                    </a:cxn>
                    <a:cxn ang="0">
                      <a:pos x="515" y="586"/>
                    </a:cxn>
                    <a:cxn ang="0">
                      <a:pos x="550" y="518"/>
                    </a:cxn>
                    <a:cxn ang="0">
                      <a:pos x="594" y="458"/>
                    </a:cxn>
                    <a:cxn ang="0">
                      <a:pos x="648" y="408"/>
                    </a:cxn>
                    <a:cxn ang="0">
                      <a:pos x="712" y="369"/>
                    </a:cxn>
                    <a:cxn ang="0">
                      <a:pos x="783" y="342"/>
                    </a:cxn>
                    <a:cxn ang="0">
                      <a:pos x="861" y="328"/>
                    </a:cxn>
                    <a:cxn ang="0">
                      <a:pos x="945" y="328"/>
                    </a:cxn>
                    <a:cxn ang="0">
                      <a:pos x="1025" y="341"/>
                    </a:cxn>
                    <a:cxn ang="0">
                      <a:pos x="1095" y="366"/>
                    </a:cxn>
                    <a:cxn ang="0">
                      <a:pos x="1156" y="404"/>
                    </a:cxn>
                    <a:cxn ang="0">
                      <a:pos x="1207" y="452"/>
                    </a:cxn>
                    <a:cxn ang="0">
                      <a:pos x="1245" y="512"/>
                    </a:cxn>
                    <a:cxn ang="0">
                      <a:pos x="1273" y="581"/>
                    </a:cxn>
                    <a:cxn ang="0">
                      <a:pos x="1286" y="659"/>
                    </a:cxn>
                  </a:cxnLst>
                  <a:rect l="0" t="0" r="r" b="b"/>
                  <a:pathLst>
                    <a:path w="1771" h="2285">
                      <a:moveTo>
                        <a:pt x="1771" y="1009"/>
                      </a:moveTo>
                      <a:lnTo>
                        <a:pt x="1771" y="886"/>
                      </a:lnTo>
                      <a:lnTo>
                        <a:pt x="1770" y="837"/>
                      </a:lnTo>
                      <a:lnTo>
                        <a:pt x="1768" y="788"/>
                      </a:lnTo>
                      <a:lnTo>
                        <a:pt x="1764" y="741"/>
                      </a:lnTo>
                      <a:lnTo>
                        <a:pt x="1758" y="695"/>
                      </a:lnTo>
                      <a:lnTo>
                        <a:pt x="1751" y="650"/>
                      </a:lnTo>
                      <a:lnTo>
                        <a:pt x="1742" y="607"/>
                      </a:lnTo>
                      <a:lnTo>
                        <a:pt x="1731" y="564"/>
                      </a:lnTo>
                      <a:lnTo>
                        <a:pt x="1719" y="523"/>
                      </a:lnTo>
                      <a:lnTo>
                        <a:pt x="1706" y="483"/>
                      </a:lnTo>
                      <a:lnTo>
                        <a:pt x="1690" y="445"/>
                      </a:lnTo>
                      <a:lnTo>
                        <a:pt x="1673" y="408"/>
                      </a:lnTo>
                      <a:lnTo>
                        <a:pt x="1654" y="372"/>
                      </a:lnTo>
                      <a:lnTo>
                        <a:pt x="1634" y="338"/>
                      </a:lnTo>
                      <a:lnTo>
                        <a:pt x="1612" y="305"/>
                      </a:lnTo>
                      <a:lnTo>
                        <a:pt x="1588" y="274"/>
                      </a:lnTo>
                      <a:lnTo>
                        <a:pt x="1564" y="243"/>
                      </a:lnTo>
                      <a:lnTo>
                        <a:pt x="1537" y="215"/>
                      </a:lnTo>
                      <a:lnTo>
                        <a:pt x="1508" y="189"/>
                      </a:lnTo>
                      <a:lnTo>
                        <a:pt x="1478" y="164"/>
                      </a:lnTo>
                      <a:lnTo>
                        <a:pt x="1446" y="141"/>
                      </a:lnTo>
                      <a:lnTo>
                        <a:pt x="1413" y="119"/>
                      </a:lnTo>
                      <a:lnTo>
                        <a:pt x="1378" y="99"/>
                      </a:lnTo>
                      <a:lnTo>
                        <a:pt x="1341" y="81"/>
                      </a:lnTo>
                      <a:lnTo>
                        <a:pt x="1303" y="64"/>
                      </a:lnTo>
                      <a:lnTo>
                        <a:pt x="1263" y="49"/>
                      </a:lnTo>
                      <a:lnTo>
                        <a:pt x="1222" y="37"/>
                      </a:lnTo>
                      <a:lnTo>
                        <a:pt x="1179" y="25"/>
                      </a:lnTo>
                      <a:lnTo>
                        <a:pt x="1134" y="17"/>
                      </a:lnTo>
                      <a:lnTo>
                        <a:pt x="1088" y="10"/>
                      </a:lnTo>
                      <a:lnTo>
                        <a:pt x="1039" y="4"/>
                      </a:lnTo>
                      <a:lnTo>
                        <a:pt x="990" y="1"/>
                      </a:lnTo>
                      <a:lnTo>
                        <a:pt x="938" y="0"/>
                      </a:lnTo>
                      <a:lnTo>
                        <a:pt x="879" y="1"/>
                      </a:lnTo>
                      <a:lnTo>
                        <a:pt x="821" y="5"/>
                      </a:lnTo>
                      <a:lnTo>
                        <a:pt x="764" y="11"/>
                      </a:lnTo>
                      <a:lnTo>
                        <a:pt x="710" y="19"/>
                      </a:lnTo>
                      <a:lnTo>
                        <a:pt x="659" y="30"/>
                      </a:lnTo>
                      <a:lnTo>
                        <a:pt x="609" y="42"/>
                      </a:lnTo>
                      <a:lnTo>
                        <a:pt x="562" y="57"/>
                      </a:lnTo>
                      <a:lnTo>
                        <a:pt x="516" y="74"/>
                      </a:lnTo>
                      <a:lnTo>
                        <a:pt x="473" y="93"/>
                      </a:lnTo>
                      <a:lnTo>
                        <a:pt x="432" y="114"/>
                      </a:lnTo>
                      <a:lnTo>
                        <a:pt x="392" y="137"/>
                      </a:lnTo>
                      <a:lnTo>
                        <a:pt x="354" y="163"/>
                      </a:lnTo>
                      <a:lnTo>
                        <a:pt x="319" y="190"/>
                      </a:lnTo>
                      <a:lnTo>
                        <a:pt x="286" y="218"/>
                      </a:lnTo>
                      <a:lnTo>
                        <a:pt x="254" y="250"/>
                      </a:lnTo>
                      <a:lnTo>
                        <a:pt x="225" y="282"/>
                      </a:lnTo>
                      <a:lnTo>
                        <a:pt x="196" y="317"/>
                      </a:lnTo>
                      <a:lnTo>
                        <a:pt x="171" y="353"/>
                      </a:lnTo>
                      <a:lnTo>
                        <a:pt x="147" y="391"/>
                      </a:lnTo>
                      <a:lnTo>
                        <a:pt x="125" y="431"/>
                      </a:lnTo>
                      <a:lnTo>
                        <a:pt x="104" y="473"/>
                      </a:lnTo>
                      <a:lnTo>
                        <a:pt x="86" y="516"/>
                      </a:lnTo>
                      <a:lnTo>
                        <a:pt x="69" y="560"/>
                      </a:lnTo>
                      <a:lnTo>
                        <a:pt x="54" y="606"/>
                      </a:lnTo>
                      <a:lnTo>
                        <a:pt x="42" y="654"/>
                      </a:lnTo>
                      <a:lnTo>
                        <a:pt x="30" y="703"/>
                      </a:lnTo>
                      <a:lnTo>
                        <a:pt x="21" y="754"/>
                      </a:lnTo>
                      <a:lnTo>
                        <a:pt x="13" y="806"/>
                      </a:lnTo>
                      <a:lnTo>
                        <a:pt x="7" y="860"/>
                      </a:lnTo>
                      <a:lnTo>
                        <a:pt x="3" y="914"/>
                      </a:lnTo>
                      <a:lnTo>
                        <a:pt x="1" y="971"/>
                      </a:lnTo>
                      <a:lnTo>
                        <a:pt x="0" y="1028"/>
                      </a:lnTo>
                      <a:lnTo>
                        <a:pt x="1" y="1095"/>
                      </a:lnTo>
                      <a:lnTo>
                        <a:pt x="4" y="1161"/>
                      </a:lnTo>
                      <a:lnTo>
                        <a:pt x="8" y="1225"/>
                      </a:lnTo>
                      <a:lnTo>
                        <a:pt x="16" y="1289"/>
                      </a:lnTo>
                      <a:lnTo>
                        <a:pt x="24" y="1351"/>
                      </a:lnTo>
                      <a:lnTo>
                        <a:pt x="35" y="1412"/>
                      </a:lnTo>
                      <a:lnTo>
                        <a:pt x="48" y="1471"/>
                      </a:lnTo>
                      <a:lnTo>
                        <a:pt x="63" y="1528"/>
                      </a:lnTo>
                      <a:lnTo>
                        <a:pt x="80" y="1585"/>
                      </a:lnTo>
                      <a:lnTo>
                        <a:pt x="100" y="1639"/>
                      </a:lnTo>
                      <a:lnTo>
                        <a:pt x="121" y="1692"/>
                      </a:lnTo>
                      <a:lnTo>
                        <a:pt x="144" y="1742"/>
                      </a:lnTo>
                      <a:lnTo>
                        <a:pt x="170" y="1791"/>
                      </a:lnTo>
                      <a:lnTo>
                        <a:pt x="197" y="1839"/>
                      </a:lnTo>
                      <a:lnTo>
                        <a:pt x="228" y="1884"/>
                      </a:lnTo>
                      <a:lnTo>
                        <a:pt x="260" y="1927"/>
                      </a:lnTo>
                      <a:lnTo>
                        <a:pt x="295" y="1967"/>
                      </a:lnTo>
                      <a:lnTo>
                        <a:pt x="332" y="2006"/>
                      </a:lnTo>
                      <a:lnTo>
                        <a:pt x="372" y="2043"/>
                      </a:lnTo>
                      <a:lnTo>
                        <a:pt x="413" y="2077"/>
                      </a:lnTo>
                      <a:lnTo>
                        <a:pt x="457" y="2109"/>
                      </a:lnTo>
                      <a:lnTo>
                        <a:pt x="503" y="2138"/>
                      </a:lnTo>
                      <a:lnTo>
                        <a:pt x="553" y="2166"/>
                      </a:lnTo>
                      <a:lnTo>
                        <a:pt x="603" y="2190"/>
                      </a:lnTo>
                      <a:lnTo>
                        <a:pt x="657" y="2212"/>
                      </a:lnTo>
                      <a:lnTo>
                        <a:pt x="714" y="2231"/>
                      </a:lnTo>
                      <a:lnTo>
                        <a:pt x="772" y="2247"/>
                      </a:lnTo>
                      <a:lnTo>
                        <a:pt x="833" y="2261"/>
                      </a:lnTo>
                      <a:lnTo>
                        <a:pt x="897" y="2271"/>
                      </a:lnTo>
                      <a:lnTo>
                        <a:pt x="964" y="2279"/>
                      </a:lnTo>
                      <a:lnTo>
                        <a:pt x="1032" y="2284"/>
                      </a:lnTo>
                      <a:lnTo>
                        <a:pt x="1105" y="2285"/>
                      </a:lnTo>
                      <a:lnTo>
                        <a:pt x="1142" y="2285"/>
                      </a:lnTo>
                      <a:lnTo>
                        <a:pt x="1181" y="2284"/>
                      </a:lnTo>
                      <a:lnTo>
                        <a:pt x="1220" y="2283"/>
                      </a:lnTo>
                      <a:lnTo>
                        <a:pt x="1259" y="2281"/>
                      </a:lnTo>
                      <a:lnTo>
                        <a:pt x="1298" y="2278"/>
                      </a:lnTo>
                      <a:lnTo>
                        <a:pt x="1337" y="2275"/>
                      </a:lnTo>
                      <a:lnTo>
                        <a:pt x="1375" y="2270"/>
                      </a:lnTo>
                      <a:lnTo>
                        <a:pt x="1414" y="2265"/>
                      </a:lnTo>
                      <a:lnTo>
                        <a:pt x="1451" y="2260"/>
                      </a:lnTo>
                      <a:lnTo>
                        <a:pt x="1490" y="2254"/>
                      </a:lnTo>
                      <a:lnTo>
                        <a:pt x="1528" y="2246"/>
                      </a:lnTo>
                      <a:lnTo>
                        <a:pt x="1566" y="2239"/>
                      </a:lnTo>
                      <a:lnTo>
                        <a:pt x="1604" y="2229"/>
                      </a:lnTo>
                      <a:lnTo>
                        <a:pt x="1642" y="2220"/>
                      </a:lnTo>
                      <a:lnTo>
                        <a:pt x="1678" y="2210"/>
                      </a:lnTo>
                      <a:lnTo>
                        <a:pt x="1715" y="2198"/>
                      </a:lnTo>
                      <a:lnTo>
                        <a:pt x="1715" y="1845"/>
                      </a:lnTo>
                      <a:lnTo>
                        <a:pt x="1667" y="1862"/>
                      </a:lnTo>
                      <a:lnTo>
                        <a:pt x="1615" y="1877"/>
                      </a:lnTo>
                      <a:lnTo>
                        <a:pt x="1563" y="1891"/>
                      </a:lnTo>
                      <a:lnTo>
                        <a:pt x="1510" y="1904"/>
                      </a:lnTo>
                      <a:lnTo>
                        <a:pt x="1483" y="1909"/>
                      </a:lnTo>
                      <a:lnTo>
                        <a:pt x="1457" y="1913"/>
                      </a:lnTo>
                      <a:lnTo>
                        <a:pt x="1429" y="1917"/>
                      </a:lnTo>
                      <a:lnTo>
                        <a:pt x="1403" y="1920"/>
                      </a:lnTo>
                      <a:lnTo>
                        <a:pt x="1376" y="1923"/>
                      </a:lnTo>
                      <a:lnTo>
                        <a:pt x="1349" y="1926"/>
                      </a:lnTo>
                      <a:lnTo>
                        <a:pt x="1323" y="1927"/>
                      </a:lnTo>
                      <a:lnTo>
                        <a:pt x="1298" y="1928"/>
                      </a:lnTo>
                      <a:lnTo>
                        <a:pt x="1252" y="1926"/>
                      </a:lnTo>
                      <a:lnTo>
                        <a:pt x="1207" y="1922"/>
                      </a:lnTo>
                      <a:lnTo>
                        <a:pt x="1162" y="1916"/>
                      </a:lnTo>
                      <a:lnTo>
                        <a:pt x="1119" y="1907"/>
                      </a:lnTo>
                      <a:lnTo>
                        <a:pt x="1077" y="1896"/>
                      </a:lnTo>
                      <a:lnTo>
                        <a:pt x="1037" y="1883"/>
                      </a:lnTo>
                      <a:lnTo>
                        <a:pt x="997" y="1867"/>
                      </a:lnTo>
                      <a:lnTo>
                        <a:pt x="959" y="1849"/>
                      </a:lnTo>
                      <a:lnTo>
                        <a:pt x="922" y="1829"/>
                      </a:lnTo>
                      <a:lnTo>
                        <a:pt x="886" y="1808"/>
                      </a:lnTo>
                      <a:lnTo>
                        <a:pt x="851" y="1784"/>
                      </a:lnTo>
                      <a:lnTo>
                        <a:pt x="819" y="1759"/>
                      </a:lnTo>
                      <a:lnTo>
                        <a:pt x="787" y="1733"/>
                      </a:lnTo>
                      <a:lnTo>
                        <a:pt x="757" y="1703"/>
                      </a:lnTo>
                      <a:lnTo>
                        <a:pt x="727" y="1674"/>
                      </a:lnTo>
                      <a:lnTo>
                        <a:pt x="700" y="1643"/>
                      </a:lnTo>
                      <a:lnTo>
                        <a:pt x="674" y="1609"/>
                      </a:lnTo>
                      <a:lnTo>
                        <a:pt x="648" y="1575"/>
                      </a:lnTo>
                      <a:lnTo>
                        <a:pt x="625" y="1540"/>
                      </a:lnTo>
                      <a:lnTo>
                        <a:pt x="603" y="1504"/>
                      </a:lnTo>
                      <a:lnTo>
                        <a:pt x="583" y="1466"/>
                      </a:lnTo>
                      <a:lnTo>
                        <a:pt x="565" y="1428"/>
                      </a:lnTo>
                      <a:lnTo>
                        <a:pt x="548" y="1389"/>
                      </a:lnTo>
                      <a:lnTo>
                        <a:pt x="533" y="1349"/>
                      </a:lnTo>
                      <a:lnTo>
                        <a:pt x="519" y="1308"/>
                      </a:lnTo>
                      <a:lnTo>
                        <a:pt x="507" y="1266"/>
                      </a:lnTo>
                      <a:lnTo>
                        <a:pt x="497" y="1224"/>
                      </a:lnTo>
                      <a:lnTo>
                        <a:pt x="489" y="1182"/>
                      </a:lnTo>
                      <a:lnTo>
                        <a:pt x="482" y="1139"/>
                      </a:lnTo>
                      <a:lnTo>
                        <a:pt x="478" y="1096"/>
                      </a:lnTo>
                      <a:lnTo>
                        <a:pt x="475" y="1054"/>
                      </a:lnTo>
                      <a:lnTo>
                        <a:pt x="474" y="1009"/>
                      </a:lnTo>
                      <a:lnTo>
                        <a:pt x="1771" y="1009"/>
                      </a:lnTo>
                      <a:close/>
                      <a:moveTo>
                        <a:pt x="1289" y="702"/>
                      </a:moveTo>
                      <a:lnTo>
                        <a:pt x="488" y="702"/>
                      </a:lnTo>
                      <a:lnTo>
                        <a:pt x="490" y="681"/>
                      </a:lnTo>
                      <a:lnTo>
                        <a:pt x="494" y="662"/>
                      </a:lnTo>
                      <a:lnTo>
                        <a:pt x="498" y="643"/>
                      </a:lnTo>
                      <a:lnTo>
                        <a:pt x="503" y="623"/>
                      </a:lnTo>
                      <a:lnTo>
                        <a:pt x="509" y="604"/>
                      </a:lnTo>
                      <a:lnTo>
                        <a:pt x="515" y="586"/>
                      </a:lnTo>
                      <a:lnTo>
                        <a:pt x="522" y="568"/>
                      </a:lnTo>
                      <a:lnTo>
                        <a:pt x="531" y="550"/>
                      </a:lnTo>
                      <a:lnTo>
                        <a:pt x="540" y="534"/>
                      </a:lnTo>
                      <a:lnTo>
                        <a:pt x="550" y="518"/>
                      </a:lnTo>
                      <a:lnTo>
                        <a:pt x="559" y="502"/>
                      </a:lnTo>
                      <a:lnTo>
                        <a:pt x="571" y="487"/>
                      </a:lnTo>
                      <a:lnTo>
                        <a:pt x="582" y="472"/>
                      </a:lnTo>
                      <a:lnTo>
                        <a:pt x="594" y="458"/>
                      </a:lnTo>
                      <a:lnTo>
                        <a:pt x="607" y="445"/>
                      </a:lnTo>
                      <a:lnTo>
                        <a:pt x="620" y="432"/>
                      </a:lnTo>
                      <a:lnTo>
                        <a:pt x="635" y="419"/>
                      </a:lnTo>
                      <a:lnTo>
                        <a:pt x="648" y="408"/>
                      </a:lnTo>
                      <a:lnTo>
                        <a:pt x="664" y="397"/>
                      </a:lnTo>
                      <a:lnTo>
                        <a:pt x="680" y="387"/>
                      </a:lnTo>
                      <a:lnTo>
                        <a:pt x="696" y="378"/>
                      </a:lnTo>
                      <a:lnTo>
                        <a:pt x="712" y="369"/>
                      </a:lnTo>
                      <a:lnTo>
                        <a:pt x="729" y="362"/>
                      </a:lnTo>
                      <a:lnTo>
                        <a:pt x="747" y="354"/>
                      </a:lnTo>
                      <a:lnTo>
                        <a:pt x="765" y="348"/>
                      </a:lnTo>
                      <a:lnTo>
                        <a:pt x="783" y="342"/>
                      </a:lnTo>
                      <a:lnTo>
                        <a:pt x="802" y="338"/>
                      </a:lnTo>
                      <a:lnTo>
                        <a:pt x="821" y="333"/>
                      </a:lnTo>
                      <a:lnTo>
                        <a:pt x="841" y="330"/>
                      </a:lnTo>
                      <a:lnTo>
                        <a:pt x="861" y="328"/>
                      </a:lnTo>
                      <a:lnTo>
                        <a:pt x="881" y="327"/>
                      </a:lnTo>
                      <a:lnTo>
                        <a:pt x="902" y="326"/>
                      </a:lnTo>
                      <a:lnTo>
                        <a:pt x="923" y="326"/>
                      </a:lnTo>
                      <a:lnTo>
                        <a:pt x="945" y="328"/>
                      </a:lnTo>
                      <a:lnTo>
                        <a:pt x="965" y="330"/>
                      </a:lnTo>
                      <a:lnTo>
                        <a:pt x="986" y="332"/>
                      </a:lnTo>
                      <a:lnTo>
                        <a:pt x="1005" y="337"/>
                      </a:lnTo>
                      <a:lnTo>
                        <a:pt x="1025" y="341"/>
                      </a:lnTo>
                      <a:lnTo>
                        <a:pt x="1043" y="346"/>
                      </a:lnTo>
                      <a:lnTo>
                        <a:pt x="1061" y="352"/>
                      </a:lnTo>
                      <a:lnTo>
                        <a:pt x="1078" y="359"/>
                      </a:lnTo>
                      <a:lnTo>
                        <a:pt x="1095" y="366"/>
                      </a:lnTo>
                      <a:lnTo>
                        <a:pt x="1111" y="374"/>
                      </a:lnTo>
                      <a:lnTo>
                        <a:pt x="1127" y="384"/>
                      </a:lnTo>
                      <a:lnTo>
                        <a:pt x="1142" y="393"/>
                      </a:lnTo>
                      <a:lnTo>
                        <a:pt x="1156" y="404"/>
                      </a:lnTo>
                      <a:lnTo>
                        <a:pt x="1170" y="415"/>
                      </a:lnTo>
                      <a:lnTo>
                        <a:pt x="1182" y="427"/>
                      </a:lnTo>
                      <a:lnTo>
                        <a:pt x="1195" y="439"/>
                      </a:lnTo>
                      <a:lnTo>
                        <a:pt x="1207" y="452"/>
                      </a:lnTo>
                      <a:lnTo>
                        <a:pt x="1217" y="467"/>
                      </a:lnTo>
                      <a:lnTo>
                        <a:pt x="1228" y="480"/>
                      </a:lnTo>
                      <a:lnTo>
                        <a:pt x="1237" y="496"/>
                      </a:lnTo>
                      <a:lnTo>
                        <a:pt x="1245" y="512"/>
                      </a:lnTo>
                      <a:lnTo>
                        <a:pt x="1254" y="528"/>
                      </a:lnTo>
                      <a:lnTo>
                        <a:pt x="1261" y="545"/>
                      </a:lnTo>
                      <a:lnTo>
                        <a:pt x="1267" y="563"/>
                      </a:lnTo>
                      <a:lnTo>
                        <a:pt x="1273" y="581"/>
                      </a:lnTo>
                      <a:lnTo>
                        <a:pt x="1277" y="600"/>
                      </a:lnTo>
                      <a:lnTo>
                        <a:pt x="1281" y="619"/>
                      </a:lnTo>
                      <a:lnTo>
                        <a:pt x="1284" y="640"/>
                      </a:lnTo>
                      <a:lnTo>
                        <a:pt x="1286" y="659"/>
                      </a:lnTo>
                      <a:lnTo>
                        <a:pt x="1287" y="680"/>
                      </a:lnTo>
                      <a:lnTo>
                        <a:pt x="1289" y="70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pt-BR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16" name="Freeform 14"/>
              <p:cNvSpPr>
                <a:spLocks/>
              </p:cNvSpPr>
              <p:nvPr userDrawn="1"/>
            </p:nvSpPr>
            <p:spPr bwMode="auto">
              <a:xfrm>
                <a:off x="1754457" y="366051"/>
                <a:ext cx="206884" cy="21119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2"/>
                  </a:cxn>
                  <a:cxn ang="0">
                    <a:pos x="0" y="359"/>
                  </a:cxn>
                  <a:cxn ang="0">
                    <a:pos x="12" y="364"/>
                  </a:cxn>
                  <a:cxn ang="0">
                    <a:pos x="44" y="376"/>
                  </a:cxn>
                  <a:cxn ang="0">
                    <a:pos x="95" y="396"/>
                  </a:cxn>
                  <a:cxn ang="0">
                    <a:pos x="162" y="421"/>
                  </a:cxn>
                  <a:cxn ang="0">
                    <a:pos x="241" y="452"/>
                  </a:cxn>
                  <a:cxn ang="0">
                    <a:pos x="330" y="486"/>
                  </a:cxn>
                  <a:cxn ang="0">
                    <a:pos x="427" y="524"/>
                  </a:cxn>
                  <a:cxn ang="0">
                    <a:pos x="529" y="563"/>
                  </a:cxn>
                  <a:cxn ang="0">
                    <a:pos x="631" y="603"/>
                  </a:cxn>
                  <a:cxn ang="0">
                    <a:pos x="733" y="642"/>
                  </a:cxn>
                  <a:cxn ang="0">
                    <a:pos x="832" y="680"/>
                  </a:cxn>
                  <a:cxn ang="0">
                    <a:pos x="923" y="715"/>
                  </a:cxn>
                  <a:cxn ang="0">
                    <a:pos x="1005" y="747"/>
                  </a:cxn>
                  <a:cxn ang="0">
                    <a:pos x="1074" y="773"/>
                  </a:cxn>
                  <a:cxn ang="0">
                    <a:pos x="1130" y="795"/>
                  </a:cxn>
                  <a:cxn ang="0">
                    <a:pos x="1167" y="809"/>
                  </a:cxn>
                  <a:cxn ang="0">
                    <a:pos x="1130" y="824"/>
                  </a:cxn>
                  <a:cxn ang="0">
                    <a:pos x="1074" y="845"/>
                  </a:cxn>
                  <a:cxn ang="0">
                    <a:pos x="1005" y="872"/>
                  </a:cxn>
                  <a:cxn ang="0">
                    <a:pos x="923" y="903"/>
                  </a:cxn>
                  <a:cxn ang="0">
                    <a:pos x="832" y="939"/>
                  </a:cxn>
                  <a:cxn ang="0">
                    <a:pos x="733" y="976"/>
                  </a:cxn>
                  <a:cxn ang="0">
                    <a:pos x="631" y="1016"/>
                  </a:cxn>
                  <a:cxn ang="0">
                    <a:pos x="529" y="1054"/>
                  </a:cxn>
                  <a:cxn ang="0">
                    <a:pos x="427" y="1093"/>
                  </a:cxn>
                  <a:cxn ang="0">
                    <a:pos x="330" y="1131"/>
                  </a:cxn>
                  <a:cxn ang="0">
                    <a:pos x="241" y="1165"/>
                  </a:cxn>
                  <a:cxn ang="0">
                    <a:pos x="162" y="1196"/>
                  </a:cxn>
                  <a:cxn ang="0">
                    <a:pos x="95" y="1221"/>
                  </a:cxn>
                  <a:cxn ang="0">
                    <a:pos x="44" y="1241"/>
                  </a:cxn>
                  <a:cxn ang="0">
                    <a:pos x="12" y="1254"/>
                  </a:cxn>
                  <a:cxn ang="0">
                    <a:pos x="0" y="1258"/>
                  </a:cxn>
                  <a:cxn ang="0">
                    <a:pos x="0" y="1616"/>
                  </a:cxn>
                  <a:cxn ang="0">
                    <a:pos x="1587" y="973"/>
                  </a:cxn>
                  <a:cxn ang="0">
                    <a:pos x="1587" y="644"/>
                  </a:cxn>
                  <a:cxn ang="0">
                    <a:pos x="0" y="0"/>
                  </a:cxn>
                </a:cxnLst>
                <a:rect l="0" t="0" r="r" b="b"/>
                <a:pathLst>
                  <a:path w="1587" h="1616">
                    <a:moveTo>
                      <a:pt x="0" y="0"/>
                    </a:moveTo>
                    <a:lnTo>
                      <a:pt x="0" y="52"/>
                    </a:lnTo>
                    <a:lnTo>
                      <a:pt x="0" y="359"/>
                    </a:lnTo>
                    <a:lnTo>
                      <a:pt x="12" y="364"/>
                    </a:lnTo>
                    <a:lnTo>
                      <a:pt x="44" y="376"/>
                    </a:lnTo>
                    <a:lnTo>
                      <a:pt x="95" y="396"/>
                    </a:lnTo>
                    <a:lnTo>
                      <a:pt x="162" y="421"/>
                    </a:lnTo>
                    <a:lnTo>
                      <a:pt x="241" y="452"/>
                    </a:lnTo>
                    <a:lnTo>
                      <a:pt x="330" y="486"/>
                    </a:lnTo>
                    <a:lnTo>
                      <a:pt x="427" y="524"/>
                    </a:lnTo>
                    <a:lnTo>
                      <a:pt x="529" y="563"/>
                    </a:lnTo>
                    <a:lnTo>
                      <a:pt x="631" y="603"/>
                    </a:lnTo>
                    <a:lnTo>
                      <a:pt x="733" y="642"/>
                    </a:lnTo>
                    <a:lnTo>
                      <a:pt x="832" y="680"/>
                    </a:lnTo>
                    <a:lnTo>
                      <a:pt x="923" y="715"/>
                    </a:lnTo>
                    <a:lnTo>
                      <a:pt x="1005" y="747"/>
                    </a:lnTo>
                    <a:lnTo>
                      <a:pt x="1074" y="773"/>
                    </a:lnTo>
                    <a:lnTo>
                      <a:pt x="1130" y="795"/>
                    </a:lnTo>
                    <a:lnTo>
                      <a:pt x="1167" y="809"/>
                    </a:lnTo>
                    <a:lnTo>
                      <a:pt x="1130" y="824"/>
                    </a:lnTo>
                    <a:lnTo>
                      <a:pt x="1074" y="845"/>
                    </a:lnTo>
                    <a:lnTo>
                      <a:pt x="1005" y="872"/>
                    </a:lnTo>
                    <a:lnTo>
                      <a:pt x="923" y="903"/>
                    </a:lnTo>
                    <a:lnTo>
                      <a:pt x="832" y="939"/>
                    </a:lnTo>
                    <a:lnTo>
                      <a:pt x="733" y="976"/>
                    </a:lnTo>
                    <a:lnTo>
                      <a:pt x="631" y="1016"/>
                    </a:lnTo>
                    <a:lnTo>
                      <a:pt x="529" y="1054"/>
                    </a:lnTo>
                    <a:lnTo>
                      <a:pt x="427" y="1093"/>
                    </a:lnTo>
                    <a:lnTo>
                      <a:pt x="330" y="1131"/>
                    </a:lnTo>
                    <a:lnTo>
                      <a:pt x="241" y="1165"/>
                    </a:lnTo>
                    <a:lnTo>
                      <a:pt x="162" y="1196"/>
                    </a:lnTo>
                    <a:lnTo>
                      <a:pt x="95" y="1221"/>
                    </a:lnTo>
                    <a:lnTo>
                      <a:pt x="44" y="1241"/>
                    </a:lnTo>
                    <a:lnTo>
                      <a:pt x="12" y="1254"/>
                    </a:lnTo>
                    <a:lnTo>
                      <a:pt x="0" y="1258"/>
                    </a:lnTo>
                    <a:lnTo>
                      <a:pt x="0" y="1616"/>
                    </a:lnTo>
                    <a:lnTo>
                      <a:pt x="1587" y="973"/>
                    </a:lnTo>
                    <a:lnTo>
                      <a:pt x="1587" y="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pt-BR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14" name="Freeform 8"/>
            <p:cNvSpPr>
              <a:spLocks noEditPoints="1"/>
            </p:cNvSpPr>
            <p:nvPr userDrawn="1"/>
          </p:nvSpPr>
          <p:spPr bwMode="auto">
            <a:xfrm>
              <a:off x="483200" y="1226389"/>
              <a:ext cx="2221200" cy="202037"/>
            </a:xfrm>
            <a:custGeom>
              <a:avLst/>
              <a:gdLst/>
              <a:ahLst/>
              <a:cxnLst>
                <a:cxn ang="0">
                  <a:pos x="13149" y="878"/>
                </a:cxn>
                <a:cxn ang="0">
                  <a:pos x="13235" y="367"/>
                </a:cxn>
                <a:cxn ang="0">
                  <a:pos x="12964" y="772"/>
                </a:cxn>
                <a:cxn ang="0">
                  <a:pos x="13323" y="363"/>
                </a:cxn>
                <a:cxn ang="0">
                  <a:pos x="12496" y="598"/>
                </a:cxn>
                <a:cxn ang="0">
                  <a:pos x="12646" y="959"/>
                </a:cxn>
                <a:cxn ang="0">
                  <a:pos x="12469" y="346"/>
                </a:cxn>
                <a:cxn ang="0">
                  <a:pos x="12040" y="947"/>
                </a:cxn>
                <a:cxn ang="0">
                  <a:pos x="12139" y="598"/>
                </a:cxn>
                <a:cxn ang="0">
                  <a:pos x="11567" y="727"/>
                </a:cxn>
                <a:cxn ang="0">
                  <a:pos x="11612" y="935"/>
                </a:cxn>
                <a:cxn ang="0">
                  <a:pos x="11573" y="307"/>
                </a:cxn>
                <a:cxn ang="0">
                  <a:pos x="11420" y="296"/>
                </a:cxn>
                <a:cxn ang="0">
                  <a:pos x="10152" y="380"/>
                </a:cxn>
                <a:cxn ang="0">
                  <a:pos x="10243" y="955"/>
                </a:cxn>
                <a:cxn ang="0">
                  <a:pos x="9857" y="437"/>
                </a:cxn>
                <a:cxn ang="0">
                  <a:pos x="10305" y="453"/>
                </a:cxn>
                <a:cxn ang="0">
                  <a:pos x="9631" y="498"/>
                </a:cxn>
                <a:cxn ang="0">
                  <a:pos x="9529" y="30"/>
                </a:cxn>
                <a:cxn ang="0">
                  <a:pos x="9627" y="860"/>
                </a:cxn>
                <a:cxn ang="0">
                  <a:pos x="8359" y="361"/>
                </a:cxn>
                <a:cxn ang="0">
                  <a:pos x="8418" y="962"/>
                </a:cxn>
                <a:cxn ang="0">
                  <a:pos x="8131" y="389"/>
                </a:cxn>
                <a:cxn ang="0">
                  <a:pos x="8564" y="560"/>
                </a:cxn>
                <a:cxn ang="0">
                  <a:pos x="7676" y="703"/>
                </a:cxn>
                <a:cxn ang="0">
                  <a:pos x="7759" y="943"/>
                </a:cxn>
                <a:cxn ang="0">
                  <a:pos x="7683" y="314"/>
                </a:cxn>
                <a:cxn ang="0">
                  <a:pos x="7330" y="422"/>
                </a:cxn>
                <a:cxn ang="0">
                  <a:pos x="7101" y="379"/>
                </a:cxn>
                <a:cxn ang="0">
                  <a:pos x="6529" y="690"/>
                </a:cxn>
                <a:cxn ang="0">
                  <a:pos x="6707" y="794"/>
                </a:cxn>
                <a:cxn ang="0">
                  <a:pos x="6363" y="801"/>
                </a:cxn>
                <a:cxn ang="0">
                  <a:pos x="6673" y="369"/>
                </a:cxn>
                <a:cxn ang="0">
                  <a:pos x="6590" y="282"/>
                </a:cxn>
                <a:cxn ang="0">
                  <a:pos x="6091" y="378"/>
                </a:cxn>
                <a:cxn ang="0">
                  <a:pos x="5748" y="380"/>
                </a:cxn>
                <a:cxn ang="0">
                  <a:pos x="5665" y="294"/>
                </a:cxn>
                <a:cxn ang="0">
                  <a:pos x="6153" y="294"/>
                </a:cxn>
                <a:cxn ang="0">
                  <a:pos x="5307" y="392"/>
                </a:cxn>
                <a:cxn ang="0">
                  <a:pos x="4526" y="581"/>
                </a:cxn>
                <a:cxn ang="0">
                  <a:pos x="4830" y="751"/>
                </a:cxn>
                <a:cxn ang="0">
                  <a:pos x="4502" y="891"/>
                </a:cxn>
                <a:cxn ang="0">
                  <a:pos x="4702" y="282"/>
                </a:cxn>
                <a:cxn ang="0">
                  <a:pos x="4846" y="911"/>
                </a:cxn>
                <a:cxn ang="0">
                  <a:pos x="4109" y="206"/>
                </a:cxn>
                <a:cxn ang="0">
                  <a:pos x="3748" y="360"/>
                </a:cxn>
                <a:cxn ang="0">
                  <a:pos x="3222" y="369"/>
                </a:cxn>
                <a:cxn ang="0">
                  <a:pos x="3209" y="823"/>
                </a:cxn>
                <a:cxn ang="0">
                  <a:pos x="3097" y="860"/>
                </a:cxn>
                <a:cxn ang="0">
                  <a:pos x="3277" y="281"/>
                </a:cxn>
                <a:cxn ang="0">
                  <a:pos x="2577" y="475"/>
                </a:cxn>
                <a:cxn ang="0">
                  <a:pos x="2827" y="752"/>
                </a:cxn>
                <a:cxn ang="0">
                  <a:pos x="2556" y="840"/>
                </a:cxn>
                <a:cxn ang="0">
                  <a:pos x="2934" y="471"/>
                </a:cxn>
                <a:cxn ang="0">
                  <a:pos x="1927" y="403"/>
                </a:cxn>
                <a:cxn ang="0">
                  <a:pos x="1720" y="364"/>
                </a:cxn>
                <a:cxn ang="0">
                  <a:pos x="1117" y="405"/>
                </a:cxn>
                <a:cxn ang="0">
                  <a:pos x="1286" y="827"/>
                </a:cxn>
                <a:cxn ang="0">
                  <a:pos x="994" y="1115"/>
                </a:cxn>
                <a:cxn ang="0">
                  <a:pos x="1262" y="928"/>
                </a:cxn>
                <a:cxn ang="0">
                  <a:pos x="1017" y="376"/>
                </a:cxn>
                <a:cxn ang="0">
                  <a:pos x="1421" y="1097"/>
                </a:cxn>
                <a:cxn ang="0">
                  <a:pos x="604" y="947"/>
                </a:cxn>
              </a:cxnLst>
              <a:rect l="0" t="0" r="r" b="b"/>
              <a:pathLst>
                <a:path w="13694" h="1240">
                  <a:moveTo>
                    <a:pt x="13557" y="947"/>
                  </a:moveTo>
                  <a:lnTo>
                    <a:pt x="13557" y="811"/>
                  </a:lnTo>
                  <a:lnTo>
                    <a:pt x="13694" y="811"/>
                  </a:lnTo>
                  <a:lnTo>
                    <a:pt x="13694" y="947"/>
                  </a:lnTo>
                  <a:lnTo>
                    <a:pt x="13557" y="947"/>
                  </a:lnTo>
                  <a:close/>
                  <a:moveTo>
                    <a:pt x="13193" y="359"/>
                  </a:moveTo>
                  <a:lnTo>
                    <a:pt x="13181" y="360"/>
                  </a:lnTo>
                  <a:lnTo>
                    <a:pt x="13170" y="361"/>
                  </a:lnTo>
                  <a:lnTo>
                    <a:pt x="13160" y="365"/>
                  </a:lnTo>
                  <a:lnTo>
                    <a:pt x="13150" y="368"/>
                  </a:lnTo>
                  <a:lnTo>
                    <a:pt x="13142" y="372"/>
                  </a:lnTo>
                  <a:lnTo>
                    <a:pt x="13133" y="378"/>
                  </a:lnTo>
                  <a:lnTo>
                    <a:pt x="13125" y="384"/>
                  </a:lnTo>
                  <a:lnTo>
                    <a:pt x="13118" y="391"/>
                  </a:lnTo>
                  <a:lnTo>
                    <a:pt x="13111" y="399"/>
                  </a:lnTo>
                  <a:lnTo>
                    <a:pt x="13105" y="407"/>
                  </a:lnTo>
                  <a:lnTo>
                    <a:pt x="13098" y="417"/>
                  </a:lnTo>
                  <a:lnTo>
                    <a:pt x="13093" y="426"/>
                  </a:lnTo>
                  <a:lnTo>
                    <a:pt x="13084" y="446"/>
                  </a:lnTo>
                  <a:lnTo>
                    <a:pt x="13076" y="468"/>
                  </a:lnTo>
                  <a:lnTo>
                    <a:pt x="13070" y="492"/>
                  </a:lnTo>
                  <a:lnTo>
                    <a:pt x="13064" y="515"/>
                  </a:lnTo>
                  <a:lnTo>
                    <a:pt x="13061" y="538"/>
                  </a:lnTo>
                  <a:lnTo>
                    <a:pt x="13058" y="562"/>
                  </a:lnTo>
                  <a:lnTo>
                    <a:pt x="13056" y="607"/>
                  </a:lnTo>
                  <a:lnTo>
                    <a:pt x="13055" y="645"/>
                  </a:lnTo>
                  <a:lnTo>
                    <a:pt x="13055" y="662"/>
                  </a:lnTo>
                  <a:lnTo>
                    <a:pt x="13056" y="681"/>
                  </a:lnTo>
                  <a:lnTo>
                    <a:pt x="13057" y="700"/>
                  </a:lnTo>
                  <a:lnTo>
                    <a:pt x="13059" y="721"/>
                  </a:lnTo>
                  <a:lnTo>
                    <a:pt x="13062" y="740"/>
                  </a:lnTo>
                  <a:lnTo>
                    <a:pt x="13066" y="760"/>
                  </a:lnTo>
                  <a:lnTo>
                    <a:pt x="13071" y="779"/>
                  </a:lnTo>
                  <a:lnTo>
                    <a:pt x="13078" y="799"/>
                  </a:lnTo>
                  <a:lnTo>
                    <a:pt x="13085" y="816"/>
                  </a:lnTo>
                  <a:lnTo>
                    <a:pt x="13094" y="833"/>
                  </a:lnTo>
                  <a:lnTo>
                    <a:pt x="13099" y="840"/>
                  </a:lnTo>
                  <a:lnTo>
                    <a:pt x="13106" y="847"/>
                  </a:lnTo>
                  <a:lnTo>
                    <a:pt x="13111" y="853"/>
                  </a:lnTo>
                  <a:lnTo>
                    <a:pt x="13118" y="860"/>
                  </a:lnTo>
                  <a:lnTo>
                    <a:pt x="13125" y="865"/>
                  </a:lnTo>
                  <a:lnTo>
                    <a:pt x="13133" y="870"/>
                  </a:lnTo>
                  <a:lnTo>
                    <a:pt x="13140" y="874"/>
                  </a:lnTo>
                  <a:lnTo>
                    <a:pt x="13149" y="878"/>
                  </a:lnTo>
                  <a:lnTo>
                    <a:pt x="13159" y="880"/>
                  </a:lnTo>
                  <a:lnTo>
                    <a:pt x="13169" y="883"/>
                  </a:lnTo>
                  <a:lnTo>
                    <a:pt x="13178" y="884"/>
                  </a:lnTo>
                  <a:lnTo>
                    <a:pt x="13190" y="885"/>
                  </a:lnTo>
                  <a:lnTo>
                    <a:pt x="13200" y="884"/>
                  </a:lnTo>
                  <a:lnTo>
                    <a:pt x="13211" y="883"/>
                  </a:lnTo>
                  <a:lnTo>
                    <a:pt x="13221" y="880"/>
                  </a:lnTo>
                  <a:lnTo>
                    <a:pt x="13229" y="877"/>
                  </a:lnTo>
                  <a:lnTo>
                    <a:pt x="13239" y="873"/>
                  </a:lnTo>
                  <a:lnTo>
                    <a:pt x="13247" y="869"/>
                  </a:lnTo>
                  <a:lnTo>
                    <a:pt x="13255" y="863"/>
                  </a:lnTo>
                  <a:lnTo>
                    <a:pt x="13263" y="857"/>
                  </a:lnTo>
                  <a:lnTo>
                    <a:pt x="13270" y="850"/>
                  </a:lnTo>
                  <a:lnTo>
                    <a:pt x="13277" y="842"/>
                  </a:lnTo>
                  <a:lnTo>
                    <a:pt x="13284" y="835"/>
                  </a:lnTo>
                  <a:lnTo>
                    <a:pt x="13289" y="826"/>
                  </a:lnTo>
                  <a:lnTo>
                    <a:pt x="13300" y="808"/>
                  </a:lnTo>
                  <a:lnTo>
                    <a:pt x="13310" y="788"/>
                  </a:lnTo>
                  <a:lnTo>
                    <a:pt x="13318" y="768"/>
                  </a:lnTo>
                  <a:lnTo>
                    <a:pt x="13325" y="747"/>
                  </a:lnTo>
                  <a:lnTo>
                    <a:pt x="13331" y="725"/>
                  </a:lnTo>
                  <a:lnTo>
                    <a:pt x="13336" y="703"/>
                  </a:lnTo>
                  <a:lnTo>
                    <a:pt x="13339" y="682"/>
                  </a:lnTo>
                  <a:lnTo>
                    <a:pt x="13341" y="661"/>
                  </a:lnTo>
                  <a:lnTo>
                    <a:pt x="13342" y="643"/>
                  </a:lnTo>
                  <a:lnTo>
                    <a:pt x="13343" y="624"/>
                  </a:lnTo>
                  <a:lnTo>
                    <a:pt x="13342" y="607"/>
                  </a:lnTo>
                  <a:lnTo>
                    <a:pt x="13341" y="587"/>
                  </a:lnTo>
                  <a:lnTo>
                    <a:pt x="13340" y="566"/>
                  </a:lnTo>
                  <a:lnTo>
                    <a:pt x="13337" y="545"/>
                  </a:lnTo>
                  <a:lnTo>
                    <a:pt x="13333" y="522"/>
                  </a:lnTo>
                  <a:lnTo>
                    <a:pt x="13328" y="500"/>
                  </a:lnTo>
                  <a:lnTo>
                    <a:pt x="13322" y="479"/>
                  </a:lnTo>
                  <a:lnTo>
                    <a:pt x="13314" y="458"/>
                  </a:lnTo>
                  <a:lnTo>
                    <a:pt x="13305" y="437"/>
                  </a:lnTo>
                  <a:lnTo>
                    <a:pt x="13295" y="419"/>
                  </a:lnTo>
                  <a:lnTo>
                    <a:pt x="13288" y="410"/>
                  </a:lnTo>
                  <a:lnTo>
                    <a:pt x="13283" y="403"/>
                  </a:lnTo>
                  <a:lnTo>
                    <a:pt x="13275" y="395"/>
                  </a:lnTo>
                  <a:lnTo>
                    <a:pt x="13268" y="388"/>
                  </a:lnTo>
                  <a:lnTo>
                    <a:pt x="13261" y="382"/>
                  </a:lnTo>
                  <a:lnTo>
                    <a:pt x="13252" y="376"/>
                  </a:lnTo>
                  <a:lnTo>
                    <a:pt x="13244" y="371"/>
                  </a:lnTo>
                  <a:lnTo>
                    <a:pt x="13235" y="367"/>
                  </a:lnTo>
                  <a:lnTo>
                    <a:pt x="13225" y="364"/>
                  </a:lnTo>
                  <a:lnTo>
                    <a:pt x="13214" y="361"/>
                  </a:lnTo>
                  <a:lnTo>
                    <a:pt x="13203" y="360"/>
                  </a:lnTo>
                  <a:lnTo>
                    <a:pt x="13193" y="359"/>
                  </a:lnTo>
                  <a:close/>
                  <a:moveTo>
                    <a:pt x="13344" y="947"/>
                  </a:moveTo>
                  <a:lnTo>
                    <a:pt x="13344" y="836"/>
                  </a:lnTo>
                  <a:lnTo>
                    <a:pt x="13341" y="836"/>
                  </a:lnTo>
                  <a:lnTo>
                    <a:pt x="13337" y="850"/>
                  </a:lnTo>
                  <a:lnTo>
                    <a:pt x="13331" y="863"/>
                  </a:lnTo>
                  <a:lnTo>
                    <a:pt x="13324" y="876"/>
                  </a:lnTo>
                  <a:lnTo>
                    <a:pt x="13316" y="888"/>
                  </a:lnTo>
                  <a:lnTo>
                    <a:pt x="13308" y="899"/>
                  </a:lnTo>
                  <a:lnTo>
                    <a:pt x="13299" y="910"/>
                  </a:lnTo>
                  <a:lnTo>
                    <a:pt x="13288" y="918"/>
                  </a:lnTo>
                  <a:lnTo>
                    <a:pt x="13277" y="927"/>
                  </a:lnTo>
                  <a:lnTo>
                    <a:pt x="13266" y="936"/>
                  </a:lnTo>
                  <a:lnTo>
                    <a:pt x="13254" y="942"/>
                  </a:lnTo>
                  <a:lnTo>
                    <a:pt x="13241" y="948"/>
                  </a:lnTo>
                  <a:lnTo>
                    <a:pt x="13228" y="953"/>
                  </a:lnTo>
                  <a:lnTo>
                    <a:pt x="13214" y="958"/>
                  </a:lnTo>
                  <a:lnTo>
                    <a:pt x="13200" y="960"/>
                  </a:lnTo>
                  <a:lnTo>
                    <a:pt x="13186" y="962"/>
                  </a:lnTo>
                  <a:lnTo>
                    <a:pt x="13172" y="962"/>
                  </a:lnTo>
                  <a:lnTo>
                    <a:pt x="13155" y="962"/>
                  </a:lnTo>
                  <a:lnTo>
                    <a:pt x="13138" y="960"/>
                  </a:lnTo>
                  <a:lnTo>
                    <a:pt x="13123" y="958"/>
                  </a:lnTo>
                  <a:lnTo>
                    <a:pt x="13109" y="954"/>
                  </a:lnTo>
                  <a:lnTo>
                    <a:pt x="13095" y="950"/>
                  </a:lnTo>
                  <a:lnTo>
                    <a:pt x="13082" y="945"/>
                  </a:lnTo>
                  <a:lnTo>
                    <a:pt x="13070" y="938"/>
                  </a:lnTo>
                  <a:lnTo>
                    <a:pt x="13058" y="931"/>
                  </a:lnTo>
                  <a:lnTo>
                    <a:pt x="13047" y="924"/>
                  </a:lnTo>
                  <a:lnTo>
                    <a:pt x="13037" y="915"/>
                  </a:lnTo>
                  <a:lnTo>
                    <a:pt x="13028" y="907"/>
                  </a:lnTo>
                  <a:lnTo>
                    <a:pt x="13019" y="897"/>
                  </a:lnTo>
                  <a:lnTo>
                    <a:pt x="13011" y="886"/>
                  </a:lnTo>
                  <a:lnTo>
                    <a:pt x="13004" y="875"/>
                  </a:lnTo>
                  <a:lnTo>
                    <a:pt x="12996" y="863"/>
                  </a:lnTo>
                  <a:lnTo>
                    <a:pt x="12991" y="851"/>
                  </a:lnTo>
                  <a:lnTo>
                    <a:pt x="12984" y="839"/>
                  </a:lnTo>
                  <a:lnTo>
                    <a:pt x="12979" y="826"/>
                  </a:lnTo>
                  <a:lnTo>
                    <a:pt x="12974" y="813"/>
                  </a:lnTo>
                  <a:lnTo>
                    <a:pt x="12970" y="800"/>
                  </a:lnTo>
                  <a:lnTo>
                    <a:pt x="12964" y="772"/>
                  </a:lnTo>
                  <a:lnTo>
                    <a:pt x="12958" y="744"/>
                  </a:lnTo>
                  <a:lnTo>
                    <a:pt x="12954" y="714"/>
                  </a:lnTo>
                  <a:lnTo>
                    <a:pt x="12951" y="685"/>
                  </a:lnTo>
                  <a:lnTo>
                    <a:pt x="12949" y="656"/>
                  </a:lnTo>
                  <a:lnTo>
                    <a:pt x="12949" y="627"/>
                  </a:lnTo>
                  <a:lnTo>
                    <a:pt x="12949" y="600"/>
                  </a:lnTo>
                  <a:lnTo>
                    <a:pt x="12952" y="572"/>
                  </a:lnTo>
                  <a:lnTo>
                    <a:pt x="12954" y="543"/>
                  </a:lnTo>
                  <a:lnTo>
                    <a:pt x="12959" y="513"/>
                  </a:lnTo>
                  <a:lnTo>
                    <a:pt x="12965" y="484"/>
                  </a:lnTo>
                  <a:lnTo>
                    <a:pt x="12972" y="456"/>
                  </a:lnTo>
                  <a:lnTo>
                    <a:pt x="12977" y="442"/>
                  </a:lnTo>
                  <a:lnTo>
                    <a:pt x="12982" y="428"/>
                  </a:lnTo>
                  <a:lnTo>
                    <a:pt x="12987" y="415"/>
                  </a:lnTo>
                  <a:lnTo>
                    <a:pt x="12993" y="402"/>
                  </a:lnTo>
                  <a:lnTo>
                    <a:pt x="12999" y="389"/>
                  </a:lnTo>
                  <a:lnTo>
                    <a:pt x="13007" y="377"/>
                  </a:lnTo>
                  <a:lnTo>
                    <a:pt x="13015" y="365"/>
                  </a:lnTo>
                  <a:lnTo>
                    <a:pt x="13022" y="354"/>
                  </a:lnTo>
                  <a:lnTo>
                    <a:pt x="13031" y="343"/>
                  </a:lnTo>
                  <a:lnTo>
                    <a:pt x="13041" y="333"/>
                  </a:lnTo>
                  <a:lnTo>
                    <a:pt x="13050" y="323"/>
                  </a:lnTo>
                  <a:lnTo>
                    <a:pt x="13061" y="316"/>
                  </a:lnTo>
                  <a:lnTo>
                    <a:pt x="13072" y="308"/>
                  </a:lnTo>
                  <a:lnTo>
                    <a:pt x="13084" y="301"/>
                  </a:lnTo>
                  <a:lnTo>
                    <a:pt x="13097" y="295"/>
                  </a:lnTo>
                  <a:lnTo>
                    <a:pt x="13110" y="290"/>
                  </a:lnTo>
                  <a:lnTo>
                    <a:pt x="13124" y="287"/>
                  </a:lnTo>
                  <a:lnTo>
                    <a:pt x="13138" y="283"/>
                  </a:lnTo>
                  <a:lnTo>
                    <a:pt x="13155" y="282"/>
                  </a:lnTo>
                  <a:lnTo>
                    <a:pt x="13171" y="281"/>
                  </a:lnTo>
                  <a:lnTo>
                    <a:pt x="13186" y="282"/>
                  </a:lnTo>
                  <a:lnTo>
                    <a:pt x="13201" y="283"/>
                  </a:lnTo>
                  <a:lnTo>
                    <a:pt x="13215" y="285"/>
                  </a:lnTo>
                  <a:lnTo>
                    <a:pt x="13229" y="289"/>
                  </a:lnTo>
                  <a:lnTo>
                    <a:pt x="13242" y="293"/>
                  </a:lnTo>
                  <a:lnTo>
                    <a:pt x="13254" y="298"/>
                  </a:lnTo>
                  <a:lnTo>
                    <a:pt x="13266" y="305"/>
                  </a:lnTo>
                  <a:lnTo>
                    <a:pt x="13277" y="313"/>
                  </a:lnTo>
                  <a:lnTo>
                    <a:pt x="13288" y="320"/>
                  </a:lnTo>
                  <a:lnTo>
                    <a:pt x="13298" y="330"/>
                  </a:lnTo>
                  <a:lnTo>
                    <a:pt x="13306" y="340"/>
                  </a:lnTo>
                  <a:lnTo>
                    <a:pt x="13315" y="351"/>
                  </a:lnTo>
                  <a:lnTo>
                    <a:pt x="13323" y="363"/>
                  </a:lnTo>
                  <a:lnTo>
                    <a:pt x="13329" y="376"/>
                  </a:lnTo>
                  <a:lnTo>
                    <a:pt x="13336" y="389"/>
                  </a:lnTo>
                  <a:lnTo>
                    <a:pt x="13341" y="403"/>
                  </a:lnTo>
                  <a:lnTo>
                    <a:pt x="13344" y="403"/>
                  </a:lnTo>
                  <a:lnTo>
                    <a:pt x="13344" y="4"/>
                  </a:lnTo>
                  <a:lnTo>
                    <a:pt x="13437" y="4"/>
                  </a:lnTo>
                  <a:lnTo>
                    <a:pt x="13437" y="947"/>
                  </a:lnTo>
                  <a:lnTo>
                    <a:pt x="13344" y="947"/>
                  </a:lnTo>
                  <a:close/>
                  <a:moveTo>
                    <a:pt x="12639" y="359"/>
                  </a:moveTo>
                  <a:lnTo>
                    <a:pt x="12625" y="360"/>
                  </a:lnTo>
                  <a:lnTo>
                    <a:pt x="12612" y="361"/>
                  </a:lnTo>
                  <a:lnTo>
                    <a:pt x="12599" y="365"/>
                  </a:lnTo>
                  <a:lnTo>
                    <a:pt x="12587" y="369"/>
                  </a:lnTo>
                  <a:lnTo>
                    <a:pt x="12576" y="373"/>
                  </a:lnTo>
                  <a:lnTo>
                    <a:pt x="12565" y="380"/>
                  </a:lnTo>
                  <a:lnTo>
                    <a:pt x="12557" y="386"/>
                  </a:lnTo>
                  <a:lnTo>
                    <a:pt x="12547" y="394"/>
                  </a:lnTo>
                  <a:lnTo>
                    <a:pt x="12539" y="403"/>
                  </a:lnTo>
                  <a:lnTo>
                    <a:pt x="12532" y="412"/>
                  </a:lnTo>
                  <a:lnTo>
                    <a:pt x="12525" y="422"/>
                  </a:lnTo>
                  <a:lnTo>
                    <a:pt x="12519" y="433"/>
                  </a:lnTo>
                  <a:lnTo>
                    <a:pt x="12513" y="445"/>
                  </a:lnTo>
                  <a:lnTo>
                    <a:pt x="12509" y="457"/>
                  </a:lnTo>
                  <a:lnTo>
                    <a:pt x="12506" y="469"/>
                  </a:lnTo>
                  <a:lnTo>
                    <a:pt x="12502" y="482"/>
                  </a:lnTo>
                  <a:lnTo>
                    <a:pt x="12764" y="482"/>
                  </a:lnTo>
                  <a:lnTo>
                    <a:pt x="12763" y="469"/>
                  </a:lnTo>
                  <a:lnTo>
                    <a:pt x="12761" y="457"/>
                  </a:lnTo>
                  <a:lnTo>
                    <a:pt x="12759" y="445"/>
                  </a:lnTo>
                  <a:lnTo>
                    <a:pt x="12754" y="433"/>
                  </a:lnTo>
                  <a:lnTo>
                    <a:pt x="12749" y="422"/>
                  </a:lnTo>
                  <a:lnTo>
                    <a:pt x="12743" y="412"/>
                  </a:lnTo>
                  <a:lnTo>
                    <a:pt x="12736" y="403"/>
                  </a:lnTo>
                  <a:lnTo>
                    <a:pt x="12728" y="394"/>
                  </a:lnTo>
                  <a:lnTo>
                    <a:pt x="12719" y="386"/>
                  </a:lnTo>
                  <a:lnTo>
                    <a:pt x="12710" y="380"/>
                  </a:lnTo>
                  <a:lnTo>
                    <a:pt x="12700" y="373"/>
                  </a:lnTo>
                  <a:lnTo>
                    <a:pt x="12688" y="369"/>
                  </a:lnTo>
                  <a:lnTo>
                    <a:pt x="12677" y="365"/>
                  </a:lnTo>
                  <a:lnTo>
                    <a:pt x="12665" y="361"/>
                  </a:lnTo>
                  <a:lnTo>
                    <a:pt x="12652" y="360"/>
                  </a:lnTo>
                  <a:lnTo>
                    <a:pt x="12639" y="359"/>
                  </a:lnTo>
                  <a:close/>
                  <a:moveTo>
                    <a:pt x="12496" y="560"/>
                  </a:moveTo>
                  <a:lnTo>
                    <a:pt x="12496" y="598"/>
                  </a:lnTo>
                  <a:lnTo>
                    <a:pt x="12496" y="625"/>
                  </a:lnTo>
                  <a:lnTo>
                    <a:pt x="12499" y="651"/>
                  </a:lnTo>
                  <a:lnTo>
                    <a:pt x="12504" y="677"/>
                  </a:lnTo>
                  <a:lnTo>
                    <a:pt x="12509" y="703"/>
                  </a:lnTo>
                  <a:lnTo>
                    <a:pt x="12517" y="727"/>
                  </a:lnTo>
                  <a:lnTo>
                    <a:pt x="12526" y="751"/>
                  </a:lnTo>
                  <a:lnTo>
                    <a:pt x="12532" y="763"/>
                  </a:lnTo>
                  <a:lnTo>
                    <a:pt x="12538" y="774"/>
                  </a:lnTo>
                  <a:lnTo>
                    <a:pt x="12545" y="785"/>
                  </a:lnTo>
                  <a:lnTo>
                    <a:pt x="12551" y="795"/>
                  </a:lnTo>
                  <a:lnTo>
                    <a:pt x="12559" y="804"/>
                  </a:lnTo>
                  <a:lnTo>
                    <a:pt x="12566" y="814"/>
                  </a:lnTo>
                  <a:lnTo>
                    <a:pt x="12574" y="823"/>
                  </a:lnTo>
                  <a:lnTo>
                    <a:pt x="12583" y="832"/>
                  </a:lnTo>
                  <a:lnTo>
                    <a:pt x="12592" y="839"/>
                  </a:lnTo>
                  <a:lnTo>
                    <a:pt x="12602" y="847"/>
                  </a:lnTo>
                  <a:lnTo>
                    <a:pt x="12612" y="853"/>
                  </a:lnTo>
                  <a:lnTo>
                    <a:pt x="12623" y="860"/>
                  </a:lnTo>
                  <a:lnTo>
                    <a:pt x="12634" y="865"/>
                  </a:lnTo>
                  <a:lnTo>
                    <a:pt x="12646" y="871"/>
                  </a:lnTo>
                  <a:lnTo>
                    <a:pt x="12658" y="874"/>
                  </a:lnTo>
                  <a:lnTo>
                    <a:pt x="12671" y="878"/>
                  </a:lnTo>
                  <a:lnTo>
                    <a:pt x="12684" y="880"/>
                  </a:lnTo>
                  <a:lnTo>
                    <a:pt x="12698" y="883"/>
                  </a:lnTo>
                  <a:lnTo>
                    <a:pt x="12712" y="884"/>
                  </a:lnTo>
                  <a:lnTo>
                    <a:pt x="12727" y="885"/>
                  </a:lnTo>
                  <a:lnTo>
                    <a:pt x="12743" y="884"/>
                  </a:lnTo>
                  <a:lnTo>
                    <a:pt x="12760" y="883"/>
                  </a:lnTo>
                  <a:lnTo>
                    <a:pt x="12776" y="882"/>
                  </a:lnTo>
                  <a:lnTo>
                    <a:pt x="12791" y="879"/>
                  </a:lnTo>
                  <a:lnTo>
                    <a:pt x="12823" y="874"/>
                  </a:lnTo>
                  <a:lnTo>
                    <a:pt x="12855" y="866"/>
                  </a:lnTo>
                  <a:lnTo>
                    <a:pt x="12855" y="943"/>
                  </a:lnTo>
                  <a:lnTo>
                    <a:pt x="12837" y="948"/>
                  </a:lnTo>
                  <a:lnTo>
                    <a:pt x="12818" y="952"/>
                  </a:lnTo>
                  <a:lnTo>
                    <a:pt x="12800" y="955"/>
                  </a:lnTo>
                  <a:lnTo>
                    <a:pt x="12781" y="959"/>
                  </a:lnTo>
                  <a:lnTo>
                    <a:pt x="12763" y="960"/>
                  </a:lnTo>
                  <a:lnTo>
                    <a:pt x="12744" y="962"/>
                  </a:lnTo>
                  <a:lnTo>
                    <a:pt x="12725" y="962"/>
                  </a:lnTo>
                  <a:lnTo>
                    <a:pt x="12706" y="962"/>
                  </a:lnTo>
                  <a:lnTo>
                    <a:pt x="12686" y="962"/>
                  </a:lnTo>
                  <a:lnTo>
                    <a:pt x="12665" y="961"/>
                  </a:lnTo>
                  <a:lnTo>
                    <a:pt x="12646" y="959"/>
                  </a:lnTo>
                  <a:lnTo>
                    <a:pt x="12627" y="955"/>
                  </a:lnTo>
                  <a:lnTo>
                    <a:pt x="12610" y="951"/>
                  </a:lnTo>
                  <a:lnTo>
                    <a:pt x="12592" y="947"/>
                  </a:lnTo>
                  <a:lnTo>
                    <a:pt x="12577" y="941"/>
                  </a:lnTo>
                  <a:lnTo>
                    <a:pt x="12561" y="935"/>
                  </a:lnTo>
                  <a:lnTo>
                    <a:pt x="12547" y="928"/>
                  </a:lnTo>
                  <a:lnTo>
                    <a:pt x="12533" y="921"/>
                  </a:lnTo>
                  <a:lnTo>
                    <a:pt x="12519" y="912"/>
                  </a:lnTo>
                  <a:lnTo>
                    <a:pt x="12507" y="903"/>
                  </a:lnTo>
                  <a:lnTo>
                    <a:pt x="12495" y="893"/>
                  </a:lnTo>
                  <a:lnTo>
                    <a:pt x="12483" y="883"/>
                  </a:lnTo>
                  <a:lnTo>
                    <a:pt x="12473" y="872"/>
                  </a:lnTo>
                  <a:lnTo>
                    <a:pt x="12463" y="860"/>
                  </a:lnTo>
                  <a:lnTo>
                    <a:pt x="12454" y="848"/>
                  </a:lnTo>
                  <a:lnTo>
                    <a:pt x="12445" y="835"/>
                  </a:lnTo>
                  <a:lnTo>
                    <a:pt x="12437" y="821"/>
                  </a:lnTo>
                  <a:lnTo>
                    <a:pt x="12430" y="807"/>
                  </a:lnTo>
                  <a:lnTo>
                    <a:pt x="12423" y="793"/>
                  </a:lnTo>
                  <a:lnTo>
                    <a:pt x="12417" y="777"/>
                  </a:lnTo>
                  <a:lnTo>
                    <a:pt x="12411" y="762"/>
                  </a:lnTo>
                  <a:lnTo>
                    <a:pt x="12407" y="746"/>
                  </a:lnTo>
                  <a:lnTo>
                    <a:pt x="12403" y="728"/>
                  </a:lnTo>
                  <a:lnTo>
                    <a:pt x="12399" y="711"/>
                  </a:lnTo>
                  <a:lnTo>
                    <a:pt x="12396" y="694"/>
                  </a:lnTo>
                  <a:lnTo>
                    <a:pt x="12393" y="676"/>
                  </a:lnTo>
                  <a:lnTo>
                    <a:pt x="12392" y="658"/>
                  </a:lnTo>
                  <a:lnTo>
                    <a:pt x="12390" y="638"/>
                  </a:lnTo>
                  <a:lnTo>
                    <a:pt x="12390" y="620"/>
                  </a:lnTo>
                  <a:lnTo>
                    <a:pt x="12389" y="600"/>
                  </a:lnTo>
                  <a:lnTo>
                    <a:pt x="12390" y="569"/>
                  </a:lnTo>
                  <a:lnTo>
                    <a:pt x="12392" y="537"/>
                  </a:lnTo>
                  <a:lnTo>
                    <a:pt x="12396" y="508"/>
                  </a:lnTo>
                  <a:lnTo>
                    <a:pt x="12402" y="479"/>
                  </a:lnTo>
                  <a:lnTo>
                    <a:pt x="12405" y="465"/>
                  </a:lnTo>
                  <a:lnTo>
                    <a:pt x="12409" y="450"/>
                  </a:lnTo>
                  <a:lnTo>
                    <a:pt x="12413" y="437"/>
                  </a:lnTo>
                  <a:lnTo>
                    <a:pt x="12419" y="424"/>
                  </a:lnTo>
                  <a:lnTo>
                    <a:pt x="12424" y="412"/>
                  </a:lnTo>
                  <a:lnTo>
                    <a:pt x="12431" y="399"/>
                  </a:lnTo>
                  <a:lnTo>
                    <a:pt x="12437" y="389"/>
                  </a:lnTo>
                  <a:lnTo>
                    <a:pt x="12444" y="377"/>
                  </a:lnTo>
                  <a:lnTo>
                    <a:pt x="12453" y="366"/>
                  </a:lnTo>
                  <a:lnTo>
                    <a:pt x="12460" y="356"/>
                  </a:lnTo>
                  <a:lnTo>
                    <a:pt x="12469" y="346"/>
                  </a:lnTo>
                  <a:lnTo>
                    <a:pt x="12479" y="338"/>
                  </a:lnTo>
                  <a:lnTo>
                    <a:pt x="12488" y="329"/>
                  </a:lnTo>
                  <a:lnTo>
                    <a:pt x="12499" y="321"/>
                  </a:lnTo>
                  <a:lnTo>
                    <a:pt x="12511" y="314"/>
                  </a:lnTo>
                  <a:lnTo>
                    <a:pt x="12523" y="307"/>
                  </a:lnTo>
                  <a:lnTo>
                    <a:pt x="12535" y="302"/>
                  </a:lnTo>
                  <a:lnTo>
                    <a:pt x="12549" y="296"/>
                  </a:lnTo>
                  <a:lnTo>
                    <a:pt x="12562" y="292"/>
                  </a:lnTo>
                  <a:lnTo>
                    <a:pt x="12577" y="288"/>
                  </a:lnTo>
                  <a:lnTo>
                    <a:pt x="12592" y="285"/>
                  </a:lnTo>
                  <a:lnTo>
                    <a:pt x="12609" y="283"/>
                  </a:lnTo>
                  <a:lnTo>
                    <a:pt x="12626" y="282"/>
                  </a:lnTo>
                  <a:lnTo>
                    <a:pt x="12643" y="281"/>
                  </a:lnTo>
                  <a:lnTo>
                    <a:pt x="12658" y="281"/>
                  </a:lnTo>
                  <a:lnTo>
                    <a:pt x="12671" y="282"/>
                  </a:lnTo>
                  <a:lnTo>
                    <a:pt x="12684" y="284"/>
                  </a:lnTo>
                  <a:lnTo>
                    <a:pt x="12697" y="285"/>
                  </a:lnTo>
                  <a:lnTo>
                    <a:pt x="12709" y="289"/>
                  </a:lnTo>
                  <a:lnTo>
                    <a:pt x="12721" y="292"/>
                  </a:lnTo>
                  <a:lnTo>
                    <a:pt x="12731" y="295"/>
                  </a:lnTo>
                  <a:lnTo>
                    <a:pt x="12742" y="300"/>
                  </a:lnTo>
                  <a:lnTo>
                    <a:pt x="12753" y="305"/>
                  </a:lnTo>
                  <a:lnTo>
                    <a:pt x="12763" y="309"/>
                  </a:lnTo>
                  <a:lnTo>
                    <a:pt x="12773" y="316"/>
                  </a:lnTo>
                  <a:lnTo>
                    <a:pt x="12781" y="321"/>
                  </a:lnTo>
                  <a:lnTo>
                    <a:pt x="12790" y="329"/>
                  </a:lnTo>
                  <a:lnTo>
                    <a:pt x="12799" y="335"/>
                  </a:lnTo>
                  <a:lnTo>
                    <a:pt x="12806" y="343"/>
                  </a:lnTo>
                  <a:lnTo>
                    <a:pt x="12814" y="352"/>
                  </a:lnTo>
                  <a:lnTo>
                    <a:pt x="12820" y="359"/>
                  </a:lnTo>
                  <a:lnTo>
                    <a:pt x="12827" y="368"/>
                  </a:lnTo>
                  <a:lnTo>
                    <a:pt x="12832" y="378"/>
                  </a:lnTo>
                  <a:lnTo>
                    <a:pt x="12838" y="388"/>
                  </a:lnTo>
                  <a:lnTo>
                    <a:pt x="12847" y="408"/>
                  </a:lnTo>
                  <a:lnTo>
                    <a:pt x="12856" y="430"/>
                  </a:lnTo>
                  <a:lnTo>
                    <a:pt x="12862" y="453"/>
                  </a:lnTo>
                  <a:lnTo>
                    <a:pt x="12866" y="477"/>
                  </a:lnTo>
                  <a:lnTo>
                    <a:pt x="12869" y="503"/>
                  </a:lnTo>
                  <a:lnTo>
                    <a:pt x="12870" y="529"/>
                  </a:lnTo>
                  <a:lnTo>
                    <a:pt x="12870" y="560"/>
                  </a:lnTo>
                  <a:lnTo>
                    <a:pt x="12496" y="560"/>
                  </a:lnTo>
                  <a:close/>
                  <a:moveTo>
                    <a:pt x="12132" y="677"/>
                  </a:moveTo>
                  <a:lnTo>
                    <a:pt x="12132" y="947"/>
                  </a:lnTo>
                  <a:lnTo>
                    <a:pt x="12040" y="947"/>
                  </a:lnTo>
                  <a:lnTo>
                    <a:pt x="12040" y="296"/>
                  </a:lnTo>
                  <a:lnTo>
                    <a:pt x="12132" y="296"/>
                  </a:lnTo>
                  <a:lnTo>
                    <a:pt x="12132" y="422"/>
                  </a:lnTo>
                  <a:lnTo>
                    <a:pt x="12136" y="422"/>
                  </a:lnTo>
                  <a:lnTo>
                    <a:pt x="12143" y="405"/>
                  </a:lnTo>
                  <a:lnTo>
                    <a:pt x="12152" y="389"/>
                  </a:lnTo>
                  <a:lnTo>
                    <a:pt x="12162" y="374"/>
                  </a:lnTo>
                  <a:lnTo>
                    <a:pt x="12171" y="360"/>
                  </a:lnTo>
                  <a:lnTo>
                    <a:pt x="12183" y="347"/>
                  </a:lnTo>
                  <a:lnTo>
                    <a:pt x="12194" y="336"/>
                  </a:lnTo>
                  <a:lnTo>
                    <a:pt x="12207" y="326"/>
                  </a:lnTo>
                  <a:lnTo>
                    <a:pt x="12220" y="316"/>
                  </a:lnTo>
                  <a:lnTo>
                    <a:pt x="12234" y="308"/>
                  </a:lnTo>
                  <a:lnTo>
                    <a:pt x="12249" y="301"/>
                  </a:lnTo>
                  <a:lnTo>
                    <a:pt x="12265" y="295"/>
                  </a:lnTo>
                  <a:lnTo>
                    <a:pt x="12281" y="290"/>
                  </a:lnTo>
                  <a:lnTo>
                    <a:pt x="12297" y="287"/>
                  </a:lnTo>
                  <a:lnTo>
                    <a:pt x="12315" y="283"/>
                  </a:lnTo>
                  <a:lnTo>
                    <a:pt x="12333" y="282"/>
                  </a:lnTo>
                  <a:lnTo>
                    <a:pt x="12353" y="281"/>
                  </a:lnTo>
                  <a:lnTo>
                    <a:pt x="12353" y="381"/>
                  </a:lnTo>
                  <a:lnTo>
                    <a:pt x="12338" y="382"/>
                  </a:lnTo>
                  <a:lnTo>
                    <a:pt x="12322" y="383"/>
                  </a:lnTo>
                  <a:lnTo>
                    <a:pt x="12308" y="385"/>
                  </a:lnTo>
                  <a:lnTo>
                    <a:pt x="12295" y="389"/>
                  </a:lnTo>
                  <a:lnTo>
                    <a:pt x="12282" y="392"/>
                  </a:lnTo>
                  <a:lnTo>
                    <a:pt x="12270" y="396"/>
                  </a:lnTo>
                  <a:lnTo>
                    <a:pt x="12258" y="402"/>
                  </a:lnTo>
                  <a:lnTo>
                    <a:pt x="12247" y="407"/>
                  </a:lnTo>
                  <a:lnTo>
                    <a:pt x="12237" y="415"/>
                  </a:lnTo>
                  <a:lnTo>
                    <a:pt x="12227" y="421"/>
                  </a:lnTo>
                  <a:lnTo>
                    <a:pt x="12218" y="429"/>
                  </a:lnTo>
                  <a:lnTo>
                    <a:pt x="12209" y="437"/>
                  </a:lnTo>
                  <a:lnTo>
                    <a:pt x="12201" y="446"/>
                  </a:lnTo>
                  <a:lnTo>
                    <a:pt x="12193" y="456"/>
                  </a:lnTo>
                  <a:lnTo>
                    <a:pt x="12187" y="466"/>
                  </a:lnTo>
                  <a:lnTo>
                    <a:pt x="12179" y="477"/>
                  </a:lnTo>
                  <a:lnTo>
                    <a:pt x="12174" y="487"/>
                  </a:lnTo>
                  <a:lnTo>
                    <a:pt x="12168" y="498"/>
                  </a:lnTo>
                  <a:lnTo>
                    <a:pt x="12163" y="510"/>
                  </a:lnTo>
                  <a:lnTo>
                    <a:pt x="12157" y="521"/>
                  </a:lnTo>
                  <a:lnTo>
                    <a:pt x="12150" y="546"/>
                  </a:lnTo>
                  <a:lnTo>
                    <a:pt x="12143" y="571"/>
                  </a:lnTo>
                  <a:lnTo>
                    <a:pt x="12139" y="598"/>
                  </a:lnTo>
                  <a:lnTo>
                    <a:pt x="12136" y="624"/>
                  </a:lnTo>
                  <a:lnTo>
                    <a:pt x="12134" y="651"/>
                  </a:lnTo>
                  <a:lnTo>
                    <a:pt x="12132" y="677"/>
                  </a:lnTo>
                  <a:close/>
                  <a:moveTo>
                    <a:pt x="11690" y="359"/>
                  </a:moveTo>
                  <a:lnTo>
                    <a:pt x="11676" y="360"/>
                  </a:lnTo>
                  <a:lnTo>
                    <a:pt x="11663" y="361"/>
                  </a:lnTo>
                  <a:lnTo>
                    <a:pt x="11650" y="365"/>
                  </a:lnTo>
                  <a:lnTo>
                    <a:pt x="11638" y="369"/>
                  </a:lnTo>
                  <a:lnTo>
                    <a:pt x="11627" y="373"/>
                  </a:lnTo>
                  <a:lnTo>
                    <a:pt x="11616" y="380"/>
                  </a:lnTo>
                  <a:lnTo>
                    <a:pt x="11606" y="386"/>
                  </a:lnTo>
                  <a:lnTo>
                    <a:pt x="11597" y="394"/>
                  </a:lnTo>
                  <a:lnTo>
                    <a:pt x="11589" y="403"/>
                  </a:lnTo>
                  <a:lnTo>
                    <a:pt x="11582" y="412"/>
                  </a:lnTo>
                  <a:lnTo>
                    <a:pt x="11575" y="422"/>
                  </a:lnTo>
                  <a:lnTo>
                    <a:pt x="11569" y="433"/>
                  </a:lnTo>
                  <a:lnTo>
                    <a:pt x="11564" y="445"/>
                  </a:lnTo>
                  <a:lnTo>
                    <a:pt x="11560" y="457"/>
                  </a:lnTo>
                  <a:lnTo>
                    <a:pt x="11555" y="469"/>
                  </a:lnTo>
                  <a:lnTo>
                    <a:pt x="11553" y="482"/>
                  </a:lnTo>
                  <a:lnTo>
                    <a:pt x="11813" y="482"/>
                  </a:lnTo>
                  <a:lnTo>
                    <a:pt x="11813" y="469"/>
                  </a:lnTo>
                  <a:lnTo>
                    <a:pt x="11811" y="457"/>
                  </a:lnTo>
                  <a:lnTo>
                    <a:pt x="11808" y="445"/>
                  </a:lnTo>
                  <a:lnTo>
                    <a:pt x="11805" y="433"/>
                  </a:lnTo>
                  <a:lnTo>
                    <a:pt x="11799" y="422"/>
                  </a:lnTo>
                  <a:lnTo>
                    <a:pt x="11793" y="412"/>
                  </a:lnTo>
                  <a:lnTo>
                    <a:pt x="11786" y="403"/>
                  </a:lnTo>
                  <a:lnTo>
                    <a:pt x="11779" y="394"/>
                  </a:lnTo>
                  <a:lnTo>
                    <a:pt x="11770" y="386"/>
                  </a:lnTo>
                  <a:lnTo>
                    <a:pt x="11760" y="380"/>
                  </a:lnTo>
                  <a:lnTo>
                    <a:pt x="11749" y="373"/>
                  </a:lnTo>
                  <a:lnTo>
                    <a:pt x="11739" y="369"/>
                  </a:lnTo>
                  <a:lnTo>
                    <a:pt x="11728" y="365"/>
                  </a:lnTo>
                  <a:lnTo>
                    <a:pt x="11715" y="361"/>
                  </a:lnTo>
                  <a:lnTo>
                    <a:pt x="11703" y="360"/>
                  </a:lnTo>
                  <a:lnTo>
                    <a:pt x="11690" y="359"/>
                  </a:lnTo>
                  <a:close/>
                  <a:moveTo>
                    <a:pt x="11545" y="560"/>
                  </a:moveTo>
                  <a:lnTo>
                    <a:pt x="11545" y="598"/>
                  </a:lnTo>
                  <a:lnTo>
                    <a:pt x="11546" y="625"/>
                  </a:lnTo>
                  <a:lnTo>
                    <a:pt x="11550" y="651"/>
                  </a:lnTo>
                  <a:lnTo>
                    <a:pt x="11553" y="677"/>
                  </a:lnTo>
                  <a:lnTo>
                    <a:pt x="11560" y="703"/>
                  </a:lnTo>
                  <a:lnTo>
                    <a:pt x="11567" y="727"/>
                  </a:lnTo>
                  <a:lnTo>
                    <a:pt x="11577" y="751"/>
                  </a:lnTo>
                  <a:lnTo>
                    <a:pt x="11582" y="763"/>
                  </a:lnTo>
                  <a:lnTo>
                    <a:pt x="11588" y="774"/>
                  </a:lnTo>
                  <a:lnTo>
                    <a:pt x="11594" y="785"/>
                  </a:lnTo>
                  <a:lnTo>
                    <a:pt x="11602" y="795"/>
                  </a:lnTo>
                  <a:lnTo>
                    <a:pt x="11608" y="804"/>
                  </a:lnTo>
                  <a:lnTo>
                    <a:pt x="11617" y="814"/>
                  </a:lnTo>
                  <a:lnTo>
                    <a:pt x="11625" y="823"/>
                  </a:lnTo>
                  <a:lnTo>
                    <a:pt x="11633" y="832"/>
                  </a:lnTo>
                  <a:lnTo>
                    <a:pt x="11643" y="839"/>
                  </a:lnTo>
                  <a:lnTo>
                    <a:pt x="11653" y="847"/>
                  </a:lnTo>
                  <a:lnTo>
                    <a:pt x="11663" y="853"/>
                  </a:lnTo>
                  <a:lnTo>
                    <a:pt x="11673" y="860"/>
                  </a:lnTo>
                  <a:lnTo>
                    <a:pt x="11684" y="865"/>
                  </a:lnTo>
                  <a:lnTo>
                    <a:pt x="11696" y="871"/>
                  </a:lnTo>
                  <a:lnTo>
                    <a:pt x="11708" y="874"/>
                  </a:lnTo>
                  <a:lnTo>
                    <a:pt x="11721" y="878"/>
                  </a:lnTo>
                  <a:lnTo>
                    <a:pt x="11734" y="880"/>
                  </a:lnTo>
                  <a:lnTo>
                    <a:pt x="11748" y="883"/>
                  </a:lnTo>
                  <a:lnTo>
                    <a:pt x="11762" y="884"/>
                  </a:lnTo>
                  <a:lnTo>
                    <a:pt x="11777" y="885"/>
                  </a:lnTo>
                  <a:lnTo>
                    <a:pt x="11794" y="884"/>
                  </a:lnTo>
                  <a:lnTo>
                    <a:pt x="11810" y="883"/>
                  </a:lnTo>
                  <a:lnTo>
                    <a:pt x="11825" y="882"/>
                  </a:lnTo>
                  <a:lnTo>
                    <a:pt x="11842" y="879"/>
                  </a:lnTo>
                  <a:lnTo>
                    <a:pt x="11873" y="874"/>
                  </a:lnTo>
                  <a:lnTo>
                    <a:pt x="11906" y="866"/>
                  </a:lnTo>
                  <a:lnTo>
                    <a:pt x="11906" y="943"/>
                  </a:lnTo>
                  <a:lnTo>
                    <a:pt x="11887" y="948"/>
                  </a:lnTo>
                  <a:lnTo>
                    <a:pt x="11869" y="952"/>
                  </a:lnTo>
                  <a:lnTo>
                    <a:pt x="11850" y="955"/>
                  </a:lnTo>
                  <a:lnTo>
                    <a:pt x="11832" y="959"/>
                  </a:lnTo>
                  <a:lnTo>
                    <a:pt x="11813" y="960"/>
                  </a:lnTo>
                  <a:lnTo>
                    <a:pt x="11794" y="962"/>
                  </a:lnTo>
                  <a:lnTo>
                    <a:pt x="11775" y="962"/>
                  </a:lnTo>
                  <a:lnTo>
                    <a:pt x="11756" y="962"/>
                  </a:lnTo>
                  <a:lnTo>
                    <a:pt x="11735" y="962"/>
                  </a:lnTo>
                  <a:lnTo>
                    <a:pt x="11716" y="961"/>
                  </a:lnTo>
                  <a:lnTo>
                    <a:pt x="11696" y="959"/>
                  </a:lnTo>
                  <a:lnTo>
                    <a:pt x="11678" y="955"/>
                  </a:lnTo>
                  <a:lnTo>
                    <a:pt x="11660" y="951"/>
                  </a:lnTo>
                  <a:lnTo>
                    <a:pt x="11643" y="947"/>
                  </a:lnTo>
                  <a:lnTo>
                    <a:pt x="11627" y="941"/>
                  </a:lnTo>
                  <a:lnTo>
                    <a:pt x="11612" y="935"/>
                  </a:lnTo>
                  <a:lnTo>
                    <a:pt x="11597" y="928"/>
                  </a:lnTo>
                  <a:lnTo>
                    <a:pt x="11583" y="921"/>
                  </a:lnTo>
                  <a:lnTo>
                    <a:pt x="11569" y="912"/>
                  </a:lnTo>
                  <a:lnTo>
                    <a:pt x="11557" y="903"/>
                  </a:lnTo>
                  <a:lnTo>
                    <a:pt x="11545" y="893"/>
                  </a:lnTo>
                  <a:lnTo>
                    <a:pt x="11533" y="883"/>
                  </a:lnTo>
                  <a:lnTo>
                    <a:pt x="11524" y="872"/>
                  </a:lnTo>
                  <a:lnTo>
                    <a:pt x="11513" y="860"/>
                  </a:lnTo>
                  <a:lnTo>
                    <a:pt x="11504" y="848"/>
                  </a:lnTo>
                  <a:lnTo>
                    <a:pt x="11495" y="835"/>
                  </a:lnTo>
                  <a:lnTo>
                    <a:pt x="11488" y="821"/>
                  </a:lnTo>
                  <a:lnTo>
                    <a:pt x="11480" y="807"/>
                  </a:lnTo>
                  <a:lnTo>
                    <a:pt x="11474" y="793"/>
                  </a:lnTo>
                  <a:lnTo>
                    <a:pt x="11467" y="777"/>
                  </a:lnTo>
                  <a:lnTo>
                    <a:pt x="11462" y="762"/>
                  </a:lnTo>
                  <a:lnTo>
                    <a:pt x="11458" y="746"/>
                  </a:lnTo>
                  <a:lnTo>
                    <a:pt x="11453" y="728"/>
                  </a:lnTo>
                  <a:lnTo>
                    <a:pt x="11449" y="711"/>
                  </a:lnTo>
                  <a:lnTo>
                    <a:pt x="11447" y="694"/>
                  </a:lnTo>
                  <a:lnTo>
                    <a:pt x="11443" y="676"/>
                  </a:lnTo>
                  <a:lnTo>
                    <a:pt x="11442" y="658"/>
                  </a:lnTo>
                  <a:lnTo>
                    <a:pt x="11440" y="638"/>
                  </a:lnTo>
                  <a:lnTo>
                    <a:pt x="11440" y="620"/>
                  </a:lnTo>
                  <a:lnTo>
                    <a:pt x="11439" y="600"/>
                  </a:lnTo>
                  <a:lnTo>
                    <a:pt x="11440" y="569"/>
                  </a:lnTo>
                  <a:lnTo>
                    <a:pt x="11442" y="537"/>
                  </a:lnTo>
                  <a:lnTo>
                    <a:pt x="11447" y="508"/>
                  </a:lnTo>
                  <a:lnTo>
                    <a:pt x="11452" y="479"/>
                  </a:lnTo>
                  <a:lnTo>
                    <a:pt x="11455" y="465"/>
                  </a:lnTo>
                  <a:lnTo>
                    <a:pt x="11460" y="450"/>
                  </a:lnTo>
                  <a:lnTo>
                    <a:pt x="11464" y="437"/>
                  </a:lnTo>
                  <a:lnTo>
                    <a:pt x="11469" y="424"/>
                  </a:lnTo>
                  <a:lnTo>
                    <a:pt x="11475" y="412"/>
                  </a:lnTo>
                  <a:lnTo>
                    <a:pt x="11481" y="399"/>
                  </a:lnTo>
                  <a:lnTo>
                    <a:pt x="11488" y="389"/>
                  </a:lnTo>
                  <a:lnTo>
                    <a:pt x="11494" y="377"/>
                  </a:lnTo>
                  <a:lnTo>
                    <a:pt x="11502" y="366"/>
                  </a:lnTo>
                  <a:lnTo>
                    <a:pt x="11511" y="356"/>
                  </a:lnTo>
                  <a:lnTo>
                    <a:pt x="11519" y="346"/>
                  </a:lnTo>
                  <a:lnTo>
                    <a:pt x="11529" y="338"/>
                  </a:lnTo>
                  <a:lnTo>
                    <a:pt x="11539" y="329"/>
                  </a:lnTo>
                  <a:lnTo>
                    <a:pt x="11550" y="321"/>
                  </a:lnTo>
                  <a:lnTo>
                    <a:pt x="11561" y="314"/>
                  </a:lnTo>
                  <a:lnTo>
                    <a:pt x="11573" y="307"/>
                  </a:lnTo>
                  <a:lnTo>
                    <a:pt x="11586" y="302"/>
                  </a:lnTo>
                  <a:lnTo>
                    <a:pt x="11599" y="296"/>
                  </a:lnTo>
                  <a:lnTo>
                    <a:pt x="11613" y="292"/>
                  </a:lnTo>
                  <a:lnTo>
                    <a:pt x="11628" y="288"/>
                  </a:lnTo>
                  <a:lnTo>
                    <a:pt x="11643" y="285"/>
                  </a:lnTo>
                  <a:lnTo>
                    <a:pt x="11659" y="283"/>
                  </a:lnTo>
                  <a:lnTo>
                    <a:pt x="11676" y="282"/>
                  </a:lnTo>
                  <a:lnTo>
                    <a:pt x="11693" y="281"/>
                  </a:lnTo>
                  <a:lnTo>
                    <a:pt x="11707" y="281"/>
                  </a:lnTo>
                  <a:lnTo>
                    <a:pt x="11721" y="282"/>
                  </a:lnTo>
                  <a:lnTo>
                    <a:pt x="11734" y="284"/>
                  </a:lnTo>
                  <a:lnTo>
                    <a:pt x="11747" y="285"/>
                  </a:lnTo>
                  <a:lnTo>
                    <a:pt x="11759" y="289"/>
                  </a:lnTo>
                  <a:lnTo>
                    <a:pt x="11771" y="292"/>
                  </a:lnTo>
                  <a:lnTo>
                    <a:pt x="11782" y="295"/>
                  </a:lnTo>
                  <a:lnTo>
                    <a:pt x="11793" y="300"/>
                  </a:lnTo>
                  <a:lnTo>
                    <a:pt x="11804" y="305"/>
                  </a:lnTo>
                  <a:lnTo>
                    <a:pt x="11813" y="309"/>
                  </a:lnTo>
                  <a:lnTo>
                    <a:pt x="11823" y="316"/>
                  </a:lnTo>
                  <a:lnTo>
                    <a:pt x="11832" y="321"/>
                  </a:lnTo>
                  <a:lnTo>
                    <a:pt x="11841" y="329"/>
                  </a:lnTo>
                  <a:lnTo>
                    <a:pt x="11849" y="335"/>
                  </a:lnTo>
                  <a:lnTo>
                    <a:pt x="11857" y="343"/>
                  </a:lnTo>
                  <a:lnTo>
                    <a:pt x="11863" y="352"/>
                  </a:lnTo>
                  <a:lnTo>
                    <a:pt x="11871" y="359"/>
                  </a:lnTo>
                  <a:lnTo>
                    <a:pt x="11877" y="368"/>
                  </a:lnTo>
                  <a:lnTo>
                    <a:pt x="11883" y="378"/>
                  </a:lnTo>
                  <a:lnTo>
                    <a:pt x="11888" y="388"/>
                  </a:lnTo>
                  <a:lnTo>
                    <a:pt x="11898" y="408"/>
                  </a:lnTo>
                  <a:lnTo>
                    <a:pt x="11907" y="430"/>
                  </a:lnTo>
                  <a:lnTo>
                    <a:pt x="11912" y="453"/>
                  </a:lnTo>
                  <a:lnTo>
                    <a:pt x="11917" y="477"/>
                  </a:lnTo>
                  <a:lnTo>
                    <a:pt x="11920" y="503"/>
                  </a:lnTo>
                  <a:lnTo>
                    <a:pt x="11921" y="529"/>
                  </a:lnTo>
                  <a:lnTo>
                    <a:pt x="11921" y="560"/>
                  </a:lnTo>
                  <a:lnTo>
                    <a:pt x="11545" y="560"/>
                  </a:lnTo>
                  <a:close/>
                  <a:moveTo>
                    <a:pt x="11199" y="947"/>
                  </a:moveTo>
                  <a:lnTo>
                    <a:pt x="11105" y="947"/>
                  </a:lnTo>
                  <a:lnTo>
                    <a:pt x="10859" y="296"/>
                  </a:lnTo>
                  <a:lnTo>
                    <a:pt x="10958" y="296"/>
                  </a:lnTo>
                  <a:lnTo>
                    <a:pt x="11150" y="811"/>
                  </a:lnTo>
                  <a:lnTo>
                    <a:pt x="11153" y="811"/>
                  </a:lnTo>
                  <a:lnTo>
                    <a:pt x="11320" y="296"/>
                  </a:lnTo>
                  <a:lnTo>
                    <a:pt x="11420" y="296"/>
                  </a:lnTo>
                  <a:lnTo>
                    <a:pt x="11199" y="947"/>
                  </a:lnTo>
                  <a:close/>
                  <a:moveTo>
                    <a:pt x="10693" y="947"/>
                  </a:moveTo>
                  <a:lnTo>
                    <a:pt x="10693" y="296"/>
                  </a:lnTo>
                  <a:lnTo>
                    <a:pt x="10785" y="296"/>
                  </a:lnTo>
                  <a:lnTo>
                    <a:pt x="10785" y="947"/>
                  </a:lnTo>
                  <a:lnTo>
                    <a:pt x="10693" y="947"/>
                  </a:lnTo>
                  <a:close/>
                  <a:moveTo>
                    <a:pt x="10677" y="127"/>
                  </a:moveTo>
                  <a:lnTo>
                    <a:pt x="10677" y="4"/>
                  </a:lnTo>
                  <a:lnTo>
                    <a:pt x="10800" y="4"/>
                  </a:lnTo>
                  <a:lnTo>
                    <a:pt x="10800" y="127"/>
                  </a:lnTo>
                  <a:lnTo>
                    <a:pt x="10677" y="127"/>
                  </a:lnTo>
                  <a:close/>
                  <a:moveTo>
                    <a:pt x="10434" y="947"/>
                  </a:moveTo>
                  <a:lnTo>
                    <a:pt x="10434" y="4"/>
                  </a:lnTo>
                  <a:lnTo>
                    <a:pt x="10527" y="4"/>
                  </a:lnTo>
                  <a:lnTo>
                    <a:pt x="10527" y="947"/>
                  </a:lnTo>
                  <a:lnTo>
                    <a:pt x="10434" y="947"/>
                  </a:lnTo>
                  <a:close/>
                  <a:moveTo>
                    <a:pt x="10082" y="359"/>
                  </a:moveTo>
                  <a:lnTo>
                    <a:pt x="10068" y="360"/>
                  </a:lnTo>
                  <a:lnTo>
                    <a:pt x="10055" y="361"/>
                  </a:lnTo>
                  <a:lnTo>
                    <a:pt x="10043" y="365"/>
                  </a:lnTo>
                  <a:lnTo>
                    <a:pt x="10031" y="369"/>
                  </a:lnTo>
                  <a:lnTo>
                    <a:pt x="10019" y="373"/>
                  </a:lnTo>
                  <a:lnTo>
                    <a:pt x="10009" y="380"/>
                  </a:lnTo>
                  <a:lnTo>
                    <a:pt x="9999" y="386"/>
                  </a:lnTo>
                  <a:lnTo>
                    <a:pt x="9991" y="394"/>
                  </a:lnTo>
                  <a:lnTo>
                    <a:pt x="9982" y="403"/>
                  </a:lnTo>
                  <a:lnTo>
                    <a:pt x="9974" y="412"/>
                  </a:lnTo>
                  <a:lnTo>
                    <a:pt x="9968" y="422"/>
                  </a:lnTo>
                  <a:lnTo>
                    <a:pt x="9961" y="433"/>
                  </a:lnTo>
                  <a:lnTo>
                    <a:pt x="9957" y="445"/>
                  </a:lnTo>
                  <a:lnTo>
                    <a:pt x="9951" y="457"/>
                  </a:lnTo>
                  <a:lnTo>
                    <a:pt x="9948" y="469"/>
                  </a:lnTo>
                  <a:lnTo>
                    <a:pt x="9945" y="482"/>
                  </a:lnTo>
                  <a:lnTo>
                    <a:pt x="10206" y="482"/>
                  </a:lnTo>
                  <a:lnTo>
                    <a:pt x="10205" y="469"/>
                  </a:lnTo>
                  <a:lnTo>
                    <a:pt x="10204" y="457"/>
                  </a:lnTo>
                  <a:lnTo>
                    <a:pt x="10201" y="445"/>
                  </a:lnTo>
                  <a:lnTo>
                    <a:pt x="10197" y="433"/>
                  </a:lnTo>
                  <a:lnTo>
                    <a:pt x="10192" y="422"/>
                  </a:lnTo>
                  <a:lnTo>
                    <a:pt x="10186" y="412"/>
                  </a:lnTo>
                  <a:lnTo>
                    <a:pt x="10178" y="403"/>
                  </a:lnTo>
                  <a:lnTo>
                    <a:pt x="10171" y="394"/>
                  </a:lnTo>
                  <a:lnTo>
                    <a:pt x="10162" y="386"/>
                  </a:lnTo>
                  <a:lnTo>
                    <a:pt x="10152" y="380"/>
                  </a:lnTo>
                  <a:lnTo>
                    <a:pt x="10142" y="373"/>
                  </a:lnTo>
                  <a:lnTo>
                    <a:pt x="10132" y="369"/>
                  </a:lnTo>
                  <a:lnTo>
                    <a:pt x="10120" y="365"/>
                  </a:lnTo>
                  <a:lnTo>
                    <a:pt x="10108" y="361"/>
                  </a:lnTo>
                  <a:lnTo>
                    <a:pt x="10095" y="360"/>
                  </a:lnTo>
                  <a:lnTo>
                    <a:pt x="10082" y="359"/>
                  </a:lnTo>
                  <a:close/>
                  <a:moveTo>
                    <a:pt x="9938" y="560"/>
                  </a:moveTo>
                  <a:lnTo>
                    <a:pt x="9938" y="598"/>
                  </a:lnTo>
                  <a:lnTo>
                    <a:pt x="9940" y="625"/>
                  </a:lnTo>
                  <a:lnTo>
                    <a:pt x="9942" y="651"/>
                  </a:lnTo>
                  <a:lnTo>
                    <a:pt x="9946" y="677"/>
                  </a:lnTo>
                  <a:lnTo>
                    <a:pt x="9953" y="703"/>
                  </a:lnTo>
                  <a:lnTo>
                    <a:pt x="9960" y="727"/>
                  </a:lnTo>
                  <a:lnTo>
                    <a:pt x="9970" y="751"/>
                  </a:lnTo>
                  <a:lnTo>
                    <a:pt x="9975" y="763"/>
                  </a:lnTo>
                  <a:lnTo>
                    <a:pt x="9981" y="774"/>
                  </a:lnTo>
                  <a:lnTo>
                    <a:pt x="9987" y="785"/>
                  </a:lnTo>
                  <a:lnTo>
                    <a:pt x="9994" y="795"/>
                  </a:lnTo>
                  <a:lnTo>
                    <a:pt x="10001" y="804"/>
                  </a:lnTo>
                  <a:lnTo>
                    <a:pt x="10009" y="814"/>
                  </a:lnTo>
                  <a:lnTo>
                    <a:pt x="10018" y="823"/>
                  </a:lnTo>
                  <a:lnTo>
                    <a:pt x="10026" y="832"/>
                  </a:lnTo>
                  <a:lnTo>
                    <a:pt x="10035" y="839"/>
                  </a:lnTo>
                  <a:lnTo>
                    <a:pt x="10045" y="847"/>
                  </a:lnTo>
                  <a:lnTo>
                    <a:pt x="10056" y="853"/>
                  </a:lnTo>
                  <a:lnTo>
                    <a:pt x="10066" y="860"/>
                  </a:lnTo>
                  <a:lnTo>
                    <a:pt x="10077" y="865"/>
                  </a:lnTo>
                  <a:lnTo>
                    <a:pt x="10089" y="871"/>
                  </a:lnTo>
                  <a:lnTo>
                    <a:pt x="10101" y="874"/>
                  </a:lnTo>
                  <a:lnTo>
                    <a:pt x="10114" y="878"/>
                  </a:lnTo>
                  <a:lnTo>
                    <a:pt x="10127" y="880"/>
                  </a:lnTo>
                  <a:lnTo>
                    <a:pt x="10140" y="883"/>
                  </a:lnTo>
                  <a:lnTo>
                    <a:pt x="10154" y="884"/>
                  </a:lnTo>
                  <a:lnTo>
                    <a:pt x="10170" y="885"/>
                  </a:lnTo>
                  <a:lnTo>
                    <a:pt x="10186" y="884"/>
                  </a:lnTo>
                  <a:lnTo>
                    <a:pt x="10202" y="883"/>
                  </a:lnTo>
                  <a:lnTo>
                    <a:pt x="10218" y="882"/>
                  </a:lnTo>
                  <a:lnTo>
                    <a:pt x="10235" y="879"/>
                  </a:lnTo>
                  <a:lnTo>
                    <a:pt x="10266" y="874"/>
                  </a:lnTo>
                  <a:lnTo>
                    <a:pt x="10298" y="866"/>
                  </a:lnTo>
                  <a:lnTo>
                    <a:pt x="10298" y="943"/>
                  </a:lnTo>
                  <a:lnTo>
                    <a:pt x="10280" y="948"/>
                  </a:lnTo>
                  <a:lnTo>
                    <a:pt x="10262" y="952"/>
                  </a:lnTo>
                  <a:lnTo>
                    <a:pt x="10243" y="955"/>
                  </a:lnTo>
                  <a:lnTo>
                    <a:pt x="10225" y="959"/>
                  </a:lnTo>
                  <a:lnTo>
                    <a:pt x="10205" y="960"/>
                  </a:lnTo>
                  <a:lnTo>
                    <a:pt x="10187" y="962"/>
                  </a:lnTo>
                  <a:lnTo>
                    <a:pt x="10167" y="962"/>
                  </a:lnTo>
                  <a:lnTo>
                    <a:pt x="10149" y="962"/>
                  </a:lnTo>
                  <a:lnTo>
                    <a:pt x="10128" y="962"/>
                  </a:lnTo>
                  <a:lnTo>
                    <a:pt x="10108" y="961"/>
                  </a:lnTo>
                  <a:lnTo>
                    <a:pt x="10089" y="959"/>
                  </a:lnTo>
                  <a:lnTo>
                    <a:pt x="10071" y="955"/>
                  </a:lnTo>
                  <a:lnTo>
                    <a:pt x="10052" y="951"/>
                  </a:lnTo>
                  <a:lnTo>
                    <a:pt x="10036" y="947"/>
                  </a:lnTo>
                  <a:lnTo>
                    <a:pt x="10020" y="941"/>
                  </a:lnTo>
                  <a:lnTo>
                    <a:pt x="10005" y="935"/>
                  </a:lnTo>
                  <a:lnTo>
                    <a:pt x="9989" y="928"/>
                  </a:lnTo>
                  <a:lnTo>
                    <a:pt x="9975" y="921"/>
                  </a:lnTo>
                  <a:lnTo>
                    <a:pt x="9962" y="912"/>
                  </a:lnTo>
                  <a:lnTo>
                    <a:pt x="9949" y="903"/>
                  </a:lnTo>
                  <a:lnTo>
                    <a:pt x="9937" y="893"/>
                  </a:lnTo>
                  <a:lnTo>
                    <a:pt x="9926" y="883"/>
                  </a:lnTo>
                  <a:lnTo>
                    <a:pt x="9916" y="872"/>
                  </a:lnTo>
                  <a:lnTo>
                    <a:pt x="9906" y="860"/>
                  </a:lnTo>
                  <a:lnTo>
                    <a:pt x="9896" y="848"/>
                  </a:lnTo>
                  <a:lnTo>
                    <a:pt x="9889" y="835"/>
                  </a:lnTo>
                  <a:lnTo>
                    <a:pt x="9880" y="821"/>
                  </a:lnTo>
                  <a:lnTo>
                    <a:pt x="9872" y="807"/>
                  </a:lnTo>
                  <a:lnTo>
                    <a:pt x="9866" y="793"/>
                  </a:lnTo>
                  <a:lnTo>
                    <a:pt x="9860" y="777"/>
                  </a:lnTo>
                  <a:lnTo>
                    <a:pt x="9855" y="762"/>
                  </a:lnTo>
                  <a:lnTo>
                    <a:pt x="9849" y="746"/>
                  </a:lnTo>
                  <a:lnTo>
                    <a:pt x="9845" y="728"/>
                  </a:lnTo>
                  <a:lnTo>
                    <a:pt x="9842" y="711"/>
                  </a:lnTo>
                  <a:lnTo>
                    <a:pt x="9839" y="694"/>
                  </a:lnTo>
                  <a:lnTo>
                    <a:pt x="9836" y="676"/>
                  </a:lnTo>
                  <a:lnTo>
                    <a:pt x="9834" y="658"/>
                  </a:lnTo>
                  <a:lnTo>
                    <a:pt x="9833" y="638"/>
                  </a:lnTo>
                  <a:lnTo>
                    <a:pt x="9832" y="620"/>
                  </a:lnTo>
                  <a:lnTo>
                    <a:pt x="9832" y="600"/>
                  </a:lnTo>
                  <a:lnTo>
                    <a:pt x="9832" y="569"/>
                  </a:lnTo>
                  <a:lnTo>
                    <a:pt x="9835" y="537"/>
                  </a:lnTo>
                  <a:lnTo>
                    <a:pt x="9839" y="508"/>
                  </a:lnTo>
                  <a:lnTo>
                    <a:pt x="9845" y="479"/>
                  </a:lnTo>
                  <a:lnTo>
                    <a:pt x="9848" y="465"/>
                  </a:lnTo>
                  <a:lnTo>
                    <a:pt x="9853" y="450"/>
                  </a:lnTo>
                  <a:lnTo>
                    <a:pt x="9857" y="437"/>
                  </a:lnTo>
                  <a:lnTo>
                    <a:pt x="9861" y="424"/>
                  </a:lnTo>
                  <a:lnTo>
                    <a:pt x="9868" y="412"/>
                  </a:lnTo>
                  <a:lnTo>
                    <a:pt x="9873" y="399"/>
                  </a:lnTo>
                  <a:lnTo>
                    <a:pt x="9880" y="389"/>
                  </a:lnTo>
                  <a:lnTo>
                    <a:pt x="9887" y="377"/>
                  </a:lnTo>
                  <a:lnTo>
                    <a:pt x="9895" y="366"/>
                  </a:lnTo>
                  <a:lnTo>
                    <a:pt x="9904" y="356"/>
                  </a:lnTo>
                  <a:lnTo>
                    <a:pt x="9912" y="346"/>
                  </a:lnTo>
                  <a:lnTo>
                    <a:pt x="9921" y="338"/>
                  </a:lnTo>
                  <a:lnTo>
                    <a:pt x="9932" y="329"/>
                  </a:lnTo>
                  <a:lnTo>
                    <a:pt x="9943" y="321"/>
                  </a:lnTo>
                  <a:lnTo>
                    <a:pt x="9954" y="314"/>
                  </a:lnTo>
                  <a:lnTo>
                    <a:pt x="9966" y="307"/>
                  </a:lnTo>
                  <a:lnTo>
                    <a:pt x="9979" y="302"/>
                  </a:lnTo>
                  <a:lnTo>
                    <a:pt x="9992" y="296"/>
                  </a:lnTo>
                  <a:lnTo>
                    <a:pt x="10006" y="292"/>
                  </a:lnTo>
                  <a:lnTo>
                    <a:pt x="10020" y="288"/>
                  </a:lnTo>
                  <a:lnTo>
                    <a:pt x="10036" y="285"/>
                  </a:lnTo>
                  <a:lnTo>
                    <a:pt x="10051" y="283"/>
                  </a:lnTo>
                  <a:lnTo>
                    <a:pt x="10069" y="282"/>
                  </a:lnTo>
                  <a:lnTo>
                    <a:pt x="10086" y="281"/>
                  </a:lnTo>
                  <a:lnTo>
                    <a:pt x="10100" y="281"/>
                  </a:lnTo>
                  <a:lnTo>
                    <a:pt x="10113" y="282"/>
                  </a:lnTo>
                  <a:lnTo>
                    <a:pt x="10127" y="284"/>
                  </a:lnTo>
                  <a:lnTo>
                    <a:pt x="10139" y="285"/>
                  </a:lnTo>
                  <a:lnTo>
                    <a:pt x="10151" y="289"/>
                  </a:lnTo>
                  <a:lnTo>
                    <a:pt x="10163" y="292"/>
                  </a:lnTo>
                  <a:lnTo>
                    <a:pt x="10175" y="295"/>
                  </a:lnTo>
                  <a:lnTo>
                    <a:pt x="10186" y="300"/>
                  </a:lnTo>
                  <a:lnTo>
                    <a:pt x="10196" y="305"/>
                  </a:lnTo>
                  <a:lnTo>
                    <a:pt x="10205" y="309"/>
                  </a:lnTo>
                  <a:lnTo>
                    <a:pt x="10215" y="316"/>
                  </a:lnTo>
                  <a:lnTo>
                    <a:pt x="10225" y="321"/>
                  </a:lnTo>
                  <a:lnTo>
                    <a:pt x="10234" y="329"/>
                  </a:lnTo>
                  <a:lnTo>
                    <a:pt x="10241" y="335"/>
                  </a:lnTo>
                  <a:lnTo>
                    <a:pt x="10249" y="343"/>
                  </a:lnTo>
                  <a:lnTo>
                    <a:pt x="10256" y="352"/>
                  </a:lnTo>
                  <a:lnTo>
                    <a:pt x="10263" y="359"/>
                  </a:lnTo>
                  <a:lnTo>
                    <a:pt x="10269" y="368"/>
                  </a:lnTo>
                  <a:lnTo>
                    <a:pt x="10276" y="378"/>
                  </a:lnTo>
                  <a:lnTo>
                    <a:pt x="10281" y="388"/>
                  </a:lnTo>
                  <a:lnTo>
                    <a:pt x="10291" y="408"/>
                  </a:lnTo>
                  <a:lnTo>
                    <a:pt x="10299" y="430"/>
                  </a:lnTo>
                  <a:lnTo>
                    <a:pt x="10305" y="453"/>
                  </a:lnTo>
                  <a:lnTo>
                    <a:pt x="10310" y="477"/>
                  </a:lnTo>
                  <a:lnTo>
                    <a:pt x="10312" y="503"/>
                  </a:lnTo>
                  <a:lnTo>
                    <a:pt x="10313" y="529"/>
                  </a:lnTo>
                  <a:lnTo>
                    <a:pt x="10313" y="560"/>
                  </a:lnTo>
                  <a:lnTo>
                    <a:pt x="9938" y="560"/>
                  </a:lnTo>
                  <a:close/>
                  <a:moveTo>
                    <a:pt x="9470" y="113"/>
                  </a:moveTo>
                  <a:lnTo>
                    <a:pt x="9451" y="107"/>
                  </a:lnTo>
                  <a:lnTo>
                    <a:pt x="9433" y="102"/>
                  </a:lnTo>
                  <a:lnTo>
                    <a:pt x="9413" y="99"/>
                  </a:lnTo>
                  <a:lnTo>
                    <a:pt x="9394" y="97"/>
                  </a:lnTo>
                  <a:lnTo>
                    <a:pt x="9355" y="93"/>
                  </a:lnTo>
                  <a:lnTo>
                    <a:pt x="9316" y="92"/>
                  </a:lnTo>
                  <a:lnTo>
                    <a:pt x="9255" y="92"/>
                  </a:lnTo>
                  <a:lnTo>
                    <a:pt x="9255" y="859"/>
                  </a:lnTo>
                  <a:lnTo>
                    <a:pt x="9328" y="859"/>
                  </a:lnTo>
                  <a:lnTo>
                    <a:pt x="9348" y="858"/>
                  </a:lnTo>
                  <a:lnTo>
                    <a:pt x="9369" y="858"/>
                  </a:lnTo>
                  <a:lnTo>
                    <a:pt x="9388" y="855"/>
                  </a:lnTo>
                  <a:lnTo>
                    <a:pt x="9409" y="853"/>
                  </a:lnTo>
                  <a:lnTo>
                    <a:pt x="9430" y="850"/>
                  </a:lnTo>
                  <a:lnTo>
                    <a:pt x="9449" y="846"/>
                  </a:lnTo>
                  <a:lnTo>
                    <a:pt x="9469" y="840"/>
                  </a:lnTo>
                  <a:lnTo>
                    <a:pt x="9488" y="833"/>
                  </a:lnTo>
                  <a:lnTo>
                    <a:pt x="9500" y="826"/>
                  </a:lnTo>
                  <a:lnTo>
                    <a:pt x="9511" y="820"/>
                  </a:lnTo>
                  <a:lnTo>
                    <a:pt x="9522" y="813"/>
                  </a:lnTo>
                  <a:lnTo>
                    <a:pt x="9532" y="804"/>
                  </a:lnTo>
                  <a:lnTo>
                    <a:pt x="9541" y="797"/>
                  </a:lnTo>
                  <a:lnTo>
                    <a:pt x="9550" y="788"/>
                  </a:lnTo>
                  <a:lnTo>
                    <a:pt x="9558" y="778"/>
                  </a:lnTo>
                  <a:lnTo>
                    <a:pt x="9565" y="769"/>
                  </a:lnTo>
                  <a:lnTo>
                    <a:pt x="9573" y="759"/>
                  </a:lnTo>
                  <a:lnTo>
                    <a:pt x="9579" y="748"/>
                  </a:lnTo>
                  <a:lnTo>
                    <a:pt x="9585" y="737"/>
                  </a:lnTo>
                  <a:lnTo>
                    <a:pt x="9591" y="725"/>
                  </a:lnTo>
                  <a:lnTo>
                    <a:pt x="9601" y="702"/>
                  </a:lnTo>
                  <a:lnTo>
                    <a:pt x="9609" y="677"/>
                  </a:lnTo>
                  <a:lnTo>
                    <a:pt x="9615" y="652"/>
                  </a:lnTo>
                  <a:lnTo>
                    <a:pt x="9621" y="626"/>
                  </a:lnTo>
                  <a:lnTo>
                    <a:pt x="9624" y="600"/>
                  </a:lnTo>
                  <a:lnTo>
                    <a:pt x="9627" y="574"/>
                  </a:lnTo>
                  <a:lnTo>
                    <a:pt x="9629" y="548"/>
                  </a:lnTo>
                  <a:lnTo>
                    <a:pt x="9630" y="523"/>
                  </a:lnTo>
                  <a:lnTo>
                    <a:pt x="9631" y="498"/>
                  </a:lnTo>
                  <a:lnTo>
                    <a:pt x="9631" y="474"/>
                  </a:lnTo>
                  <a:lnTo>
                    <a:pt x="9631" y="448"/>
                  </a:lnTo>
                  <a:lnTo>
                    <a:pt x="9630" y="422"/>
                  </a:lnTo>
                  <a:lnTo>
                    <a:pt x="9629" y="396"/>
                  </a:lnTo>
                  <a:lnTo>
                    <a:pt x="9627" y="369"/>
                  </a:lnTo>
                  <a:lnTo>
                    <a:pt x="9624" y="342"/>
                  </a:lnTo>
                  <a:lnTo>
                    <a:pt x="9619" y="315"/>
                  </a:lnTo>
                  <a:lnTo>
                    <a:pt x="9613" y="289"/>
                  </a:lnTo>
                  <a:lnTo>
                    <a:pt x="9605" y="264"/>
                  </a:lnTo>
                  <a:lnTo>
                    <a:pt x="9601" y="251"/>
                  </a:lnTo>
                  <a:lnTo>
                    <a:pt x="9597" y="239"/>
                  </a:lnTo>
                  <a:lnTo>
                    <a:pt x="9591" y="227"/>
                  </a:lnTo>
                  <a:lnTo>
                    <a:pt x="9586" y="215"/>
                  </a:lnTo>
                  <a:lnTo>
                    <a:pt x="9579" y="204"/>
                  </a:lnTo>
                  <a:lnTo>
                    <a:pt x="9573" y="193"/>
                  </a:lnTo>
                  <a:lnTo>
                    <a:pt x="9565" y="182"/>
                  </a:lnTo>
                  <a:lnTo>
                    <a:pt x="9558" y="173"/>
                  </a:lnTo>
                  <a:lnTo>
                    <a:pt x="9549" y="163"/>
                  </a:lnTo>
                  <a:lnTo>
                    <a:pt x="9539" y="154"/>
                  </a:lnTo>
                  <a:lnTo>
                    <a:pt x="9529" y="145"/>
                  </a:lnTo>
                  <a:lnTo>
                    <a:pt x="9520" y="138"/>
                  </a:lnTo>
                  <a:lnTo>
                    <a:pt x="9508" y="131"/>
                  </a:lnTo>
                  <a:lnTo>
                    <a:pt x="9496" y="125"/>
                  </a:lnTo>
                  <a:lnTo>
                    <a:pt x="9484" y="118"/>
                  </a:lnTo>
                  <a:lnTo>
                    <a:pt x="9470" y="113"/>
                  </a:lnTo>
                  <a:close/>
                  <a:moveTo>
                    <a:pt x="9523" y="922"/>
                  </a:moveTo>
                  <a:lnTo>
                    <a:pt x="9499" y="928"/>
                  </a:lnTo>
                  <a:lnTo>
                    <a:pt x="9475" y="935"/>
                  </a:lnTo>
                  <a:lnTo>
                    <a:pt x="9450" y="939"/>
                  </a:lnTo>
                  <a:lnTo>
                    <a:pt x="9426" y="942"/>
                  </a:lnTo>
                  <a:lnTo>
                    <a:pt x="9401" y="945"/>
                  </a:lnTo>
                  <a:lnTo>
                    <a:pt x="9376" y="947"/>
                  </a:lnTo>
                  <a:lnTo>
                    <a:pt x="9351" y="947"/>
                  </a:lnTo>
                  <a:lnTo>
                    <a:pt x="9326" y="947"/>
                  </a:lnTo>
                  <a:lnTo>
                    <a:pt x="9149" y="947"/>
                  </a:lnTo>
                  <a:lnTo>
                    <a:pt x="9149" y="4"/>
                  </a:lnTo>
                  <a:lnTo>
                    <a:pt x="9360" y="4"/>
                  </a:lnTo>
                  <a:lnTo>
                    <a:pt x="9388" y="4"/>
                  </a:lnTo>
                  <a:lnTo>
                    <a:pt x="9414" y="6"/>
                  </a:lnTo>
                  <a:lnTo>
                    <a:pt x="9440" y="9"/>
                  </a:lnTo>
                  <a:lnTo>
                    <a:pt x="9464" y="13"/>
                  </a:lnTo>
                  <a:lnTo>
                    <a:pt x="9487" y="17"/>
                  </a:lnTo>
                  <a:lnTo>
                    <a:pt x="9509" y="24"/>
                  </a:lnTo>
                  <a:lnTo>
                    <a:pt x="9529" y="30"/>
                  </a:lnTo>
                  <a:lnTo>
                    <a:pt x="9549" y="39"/>
                  </a:lnTo>
                  <a:lnTo>
                    <a:pt x="9567" y="48"/>
                  </a:lnTo>
                  <a:lnTo>
                    <a:pt x="9585" y="57"/>
                  </a:lnTo>
                  <a:lnTo>
                    <a:pt x="9601" y="68"/>
                  </a:lnTo>
                  <a:lnTo>
                    <a:pt x="9616" y="80"/>
                  </a:lnTo>
                  <a:lnTo>
                    <a:pt x="9630" y="93"/>
                  </a:lnTo>
                  <a:lnTo>
                    <a:pt x="9643" y="106"/>
                  </a:lnTo>
                  <a:lnTo>
                    <a:pt x="9656" y="121"/>
                  </a:lnTo>
                  <a:lnTo>
                    <a:pt x="9667" y="136"/>
                  </a:lnTo>
                  <a:lnTo>
                    <a:pt x="9678" y="152"/>
                  </a:lnTo>
                  <a:lnTo>
                    <a:pt x="9688" y="169"/>
                  </a:lnTo>
                  <a:lnTo>
                    <a:pt x="9696" y="187"/>
                  </a:lnTo>
                  <a:lnTo>
                    <a:pt x="9705" y="205"/>
                  </a:lnTo>
                  <a:lnTo>
                    <a:pt x="9712" y="224"/>
                  </a:lnTo>
                  <a:lnTo>
                    <a:pt x="9718" y="243"/>
                  </a:lnTo>
                  <a:lnTo>
                    <a:pt x="9725" y="264"/>
                  </a:lnTo>
                  <a:lnTo>
                    <a:pt x="9729" y="284"/>
                  </a:lnTo>
                  <a:lnTo>
                    <a:pt x="9733" y="306"/>
                  </a:lnTo>
                  <a:lnTo>
                    <a:pt x="9738" y="329"/>
                  </a:lnTo>
                  <a:lnTo>
                    <a:pt x="9741" y="351"/>
                  </a:lnTo>
                  <a:lnTo>
                    <a:pt x="9743" y="374"/>
                  </a:lnTo>
                  <a:lnTo>
                    <a:pt x="9745" y="398"/>
                  </a:lnTo>
                  <a:lnTo>
                    <a:pt x="9746" y="422"/>
                  </a:lnTo>
                  <a:lnTo>
                    <a:pt x="9747" y="447"/>
                  </a:lnTo>
                  <a:lnTo>
                    <a:pt x="9747" y="472"/>
                  </a:lnTo>
                  <a:lnTo>
                    <a:pt x="9746" y="507"/>
                  </a:lnTo>
                  <a:lnTo>
                    <a:pt x="9745" y="541"/>
                  </a:lnTo>
                  <a:lnTo>
                    <a:pt x="9743" y="575"/>
                  </a:lnTo>
                  <a:lnTo>
                    <a:pt x="9739" y="609"/>
                  </a:lnTo>
                  <a:lnTo>
                    <a:pt x="9733" y="643"/>
                  </a:lnTo>
                  <a:lnTo>
                    <a:pt x="9727" y="676"/>
                  </a:lnTo>
                  <a:lnTo>
                    <a:pt x="9723" y="693"/>
                  </a:lnTo>
                  <a:lnTo>
                    <a:pt x="9718" y="709"/>
                  </a:lnTo>
                  <a:lnTo>
                    <a:pt x="9713" y="724"/>
                  </a:lnTo>
                  <a:lnTo>
                    <a:pt x="9707" y="739"/>
                  </a:lnTo>
                  <a:lnTo>
                    <a:pt x="9701" y="755"/>
                  </a:lnTo>
                  <a:lnTo>
                    <a:pt x="9693" y="770"/>
                  </a:lnTo>
                  <a:lnTo>
                    <a:pt x="9687" y="784"/>
                  </a:lnTo>
                  <a:lnTo>
                    <a:pt x="9678" y="798"/>
                  </a:lnTo>
                  <a:lnTo>
                    <a:pt x="9669" y="811"/>
                  </a:lnTo>
                  <a:lnTo>
                    <a:pt x="9660" y="824"/>
                  </a:lnTo>
                  <a:lnTo>
                    <a:pt x="9650" y="837"/>
                  </a:lnTo>
                  <a:lnTo>
                    <a:pt x="9639" y="849"/>
                  </a:lnTo>
                  <a:lnTo>
                    <a:pt x="9627" y="860"/>
                  </a:lnTo>
                  <a:lnTo>
                    <a:pt x="9615" y="871"/>
                  </a:lnTo>
                  <a:lnTo>
                    <a:pt x="9602" y="882"/>
                  </a:lnTo>
                  <a:lnTo>
                    <a:pt x="9588" y="890"/>
                  </a:lnTo>
                  <a:lnTo>
                    <a:pt x="9573" y="899"/>
                  </a:lnTo>
                  <a:lnTo>
                    <a:pt x="9558" y="908"/>
                  </a:lnTo>
                  <a:lnTo>
                    <a:pt x="9540" y="915"/>
                  </a:lnTo>
                  <a:lnTo>
                    <a:pt x="9523" y="922"/>
                  </a:lnTo>
                  <a:close/>
                  <a:moveTo>
                    <a:pt x="8639" y="947"/>
                  </a:moveTo>
                  <a:lnTo>
                    <a:pt x="8639" y="811"/>
                  </a:lnTo>
                  <a:lnTo>
                    <a:pt x="8775" y="811"/>
                  </a:lnTo>
                  <a:lnTo>
                    <a:pt x="8775" y="947"/>
                  </a:lnTo>
                  <a:lnTo>
                    <a:pt x="8639" y="947"/>
                  </a:lnTo>
                  <a:close/>
                  <a:moveTo>
                    <a:pt x="8333" y="359"/>
                  </a:moveTo>
                  <a:lnTo>
                    <a:pt x="8318" y="360"/>
                  </a:lnTo>
                  <a:lnTo>
                    <a:pt x="8305" y="361"/>
                  </a:lnTo>
                  <a:lnTo>
                    <a:pt x="8292" y="365"/>
                  </a:lnTo>
                  <a:lnTo>
                    <a:pt x="8282" y="369"/>
                  </a:lnTo>
                  <a:lnTo>
                    <a:pt x="8270" y="373"/>
                  </a:lnTo>
                  <a:lnTo>
                    <a:pt x="8260" y="380"/>
                  </a:lnTo>
                  <a:lnTo>
                    <a:pt x="8250" y="386"/>
                  </a:lnTo>
                  <a:lnTo>
                    <a:pt x="8241" y="394"/>
                  </a:lnTo>
                  <a:lnTo>
                    <a:pt x="8233" y="403"/>
                  </a:lnTo>
                  <a:lnTo>
                    <a:pt x="8225" y="412"/>
                  </a:lnTo>
                  <a:lnTo>
                    <a:pt x="8219" y="422"/>
                  </a:lnTo>
                  <a:lnTo>
                    <a:pt x="8212" y="433"/>
                  </a:lnTo>
                  <a:lnTo>
                    <a:pt x="8207" y="445"/>
                  </a:lnTo>
                  <a:lnTo>
                    <a:pt x="8202" y="457"/>
                  </a:lnTo>
                  <a:lnTo>
                    <a:pt x="8199" y="469"/>
                  </a:lnTo>
                  <a:lnTo>
                    <a:pt x="8196" y="482"/>
                  </a:lnTo>
                  <a:lnTo>
                    <a:pt x="8457" y="482"/>
                  </a:lnTo>
                  <a:lnTo>
                    <a:pt x="8456" y="469"/>
                  </a:lnTo>
                  <a:lnTo>
                    <a:pt x="8455" y="457"/>
                  </a:lnTo>
                  <a:lnTo>
                    <a:pt x="8452" y="445"/>
                  </a:lnTo>
                  <a:lnTo>
                    <a:pt x="8448" y="433"/>
                  </a:lnTo>
                  <a:lnTo>
                    <a:pt x="8442" y="422"/>
                  </a:lnTo>
                  <a:lnTo>
                    <a:pt x="8437" y="412"/>
                  </a:lnTo>
                  <a:lnTo>
                    <a:pt x="8429" y="403"/>
                  </a:lnTo>
                  <a:lnTo>
                    <a:pt x="8422" y="394"/>
                  </a:lnTo>
                  <a:lnTo>
                    <a:pt x="8413" y="386"/>
                  </a:lnTo>
                  <a:lnTo>
                    <a:pt x="8403" y="380"/>
                  </a:lnTo>
                  <a:lnTo>
                    <a:pt x="8393" y="373"/>
                  </a:lnTo>
                  <a:lnTo>
                    <a:pt x="8382" y="369"/>
                  </a:lnTo>
                  <a:lnTo>
                    <a:pt x="8371" y="365"/>
                  </a:lnTo>
                  <a:lnTo>
                    <a:pt x="8359" y="361"/>
                  </a:lnTo>
                  <a:lnTo>
                    <a:pt x="8346" y="360"/>
                  </a:lnTo>
                  <a:lnTo>
                    <a:pt x="8333" y="359"/>
                  </a:lnTo>
                  <a:close/>
                  <a:moveTo>
                    <a:pt x="8189" y="560"/>
                  </a:moveTo>
                  <a:lnTo>
                    <a:pt x="8189" y="598"/>
                  </a:lnTo>
                  <a:lnTo>
                    <a:pt x="8190" y="625"/>
                  </a:lnTo>
                  <a:lnTo>
                    <a:pt x="8193" y="651"/>
                  </a:lnTo>
                  <a:lnTo>
                    <a:pt x="8197" y="677"/>
                  </a:lnTo>
                  <a:lnTo>
                    <a:pt x="8202" y="703"/>
                  </a:lnTo>
                  <a:lnTo>
                    <a:pt x="8211" y="727"/>
                  </a:lnTo>
                  <a:lnTo>
                    <a:pt x="8220" y="751"/>
                  </a:lnTo>
                  <a:lnTo>
                    <a:pt x="8225" y="763"/>
                  </a:lnTo>
                  <a:lnTo>
                    <a:pt x="8232" y="774"/>
                  </a:lnTo>
                  <a:lnTo>
                    <a:pt x="8238" y="785"/>
                  </a:lnTo>
                  <a:lnTo>
                    <a:pt x="8245" y="795"/>
                  </a:lnTo>
                  <a:lnTo>
                    <a:pt x="8252" y="804"/>
                  </a:lnTo>
                  <a:lnTo>
                    <a:pt x="8260" y="814"/>
                  </a:lnTo>
                  <a:lnTo>
                    <a:pt x="8269" y="823"/>
                  </a:lnTo>
                  <a:lnTo>
                    <a:pt x="8277" y="832"/>
                  </a:lnTo>
                  <a:lnTo>
                    <a:pt x="8286" y="839"/>
                  </a:lnTo>
                  <a:lnTo>
                    <a:pt x="8296" y="847"/>
                  </a:lnTo>
                  <a:lnTo>
                    <a:pt x="8306" y="853"/>
                  </a:lnTo>
                  <a:lnTo>
                    <a:pt x="8316" y="860"/>
                  </a:lnTo>
                  <a:lnTo>
                    <a:pt x="8328" y="865"/>
                  </a:lnTo>
                  <a:lnTo>
                    <a:pt x="8339" y="871"/>
                  </a:lnTo>
                  <a:lnTo>
                    <a:pt x="8352" y="874"/>
                  </a:lnTo>
                  <a:lnTo>
                    <a:pt x="8364" y="878"/>
                  </a:lnTo>
                  <a:lnTo>
                    <a:pt x="8378" y="880"/>
                  </a:lnTo>
                  <a:lnTo>
                    <a:pt x="8391" y="883"/>
                  </a:lnTo>
                  <a:lnTo>
                    <a:pt x="8405" y="884"/>
                  </a:lnTo>
                  <a:lnTo>
                    <a:pt x="8420" y="885"/>
                  </a:lnTo>
                  <a:lnTo>
                    <a:pt x="8437" y="884"/>
                  </a:lnTo>
                  <a:lnTo>
                    <a:pt x="8453" y="883"/>
                  </a:lnTo>
                  <a:lnTo>
                    <a:pt x="8469" y="882"/>
                  </a:lnTo>
                  <a:lnTo>
                    <a:pt x="8486" y="879"/>
                  </a:lnTo>
                  <a:lnTo>
                    <a:pt x="8517" y="874"/>
                  </a:lnTo>
                  <a:lnTo>
                    <a:pt x="8548" y="866"/>
                  </a:lnTo>
                  <a:lnTo>
                    <a:pt x="8548" y="943"/>
                  </a:lnTo>
                  <a:lnTo>
                    <a:pt x="8531" y="948"/>
                  </a:lnTo>
                  <a:lnTo>
                    <a:pt x="8513" y="952"/>
                  </a:lnTo>
                  <a:lnTo>
                    <a:pt x="8494" y="955"/>
                  </a:lnTo>
                  <a:lnTo>
                    <a:pt x="8475" y="959"/>
                  </a:lnTo>
                  <a:lnTo>
                    <a:pt x="8456" y="960"/>
                  </a:lnTo>
                  <a:lnTo>
                    <a:pt x="8438" y="962"/>
                  </a:lnTo>
                  <a:lnTo>
                    <a:pt x="8418" y="962"/>
                  </a:lnTo>
                  <a:lnTo>
                    <a:pt x="8400" y="962"/>
                  </a:lnTo>
                  <a:lnTo>
                    <a:pt x="8379" y="962"/>
                  </a:lnTo>
                  <a:lnTo>
                    <a:pt x="8359" y="961"/>
                  </a:lnTo>
                  <a:lnTo>
                    <a:pt x="8340" y="959"/>
                  </a:lnTo>
                  <a:lnTo>
                    <a:pt x="8322" y="955"/>
                  </a:lnTo>
                  <a:lnTo>
                    <a:pt x="8303" y="951"/>
                  </a:lnTo>
                  <a:lnTo>
                    <a:pt x="8287" y="947"/>
                  </a:lnTo>
                  <a:lnTo>
                    <a:pt x="8271" y="941"/>
                  </a:lnTo>
                  <a:lnTo>
                    <a:pt x="8256" y="935"/>
                  </a:lnTo>
                  <a:lnTo>
                    <a:pt x="8240" y="928"/>
                  </a:lnTo>
                  <a:lnTo>
                    <a:pt x="8226" y="921"/>
                  </a:lnTo>
                  <a:lnTo>
                    <a:pt x="8213" y="912"/>
                  </a:lnTo>
                  <a:lnTo>
                    <a:pt x="8200" y="903"/>
                  </a:lnTo>
                  <a:lnTo>
                    <a:pt x="8188" y="893"/>
                  </a:lnTo>
                  <a:lnTo>
                    <a:pt x="8177" y="883"/>
                  </a:lnTo>
                  <a:lnTo>
                    <a:pt x="8167" y="872"/>
                  </a:lnTo>
                  <a:lnTo>
                    <a:pt x="8157" y="860"/>
                  </a:lnTo>
                  <a:lnTo>
                    <a:pt x="8147" y="848"/>
                  </a:lnTo>
                  <a:lnTo>
                    <a:pt x="8138" y="835"/>
                  </a:lnTo>
                  <a:lnTo>
                    <a:pt x="8131" y="821"/>
                  </a:lnTo>
                  <a:lnTo>
                    <a:pt x="8123" y="807"/>
                  </a:lnTo>
                  <a:lnTo>
                    <a:pt x="8117" y="793"/>
                  </a:lnTo>
                  <a:lnTo>
                    <a:pt x="8111" y="777"/>
                  </a:lnTo>
                  <a:lnTo>
                    <a:pt x="8106" y="762"/>
                  </a:lnTo>
                  <a:lnTo>
                    <a:pt x="8100" y="746"/>
                  </a:lnTo>
                  <a:lnTo>
                    <a:pt x="8096" y="728"/>
                  </a:lnTo>
                  <a:lnTo>
                    <a:pt x="8093" y="711"/>
                  </a:lnTo>
                  <a:lnTo>
                    <a:pt x="8089" y="694"/>
                  </a:lnTo>
                  <a:lnTo>
                    <a:pt x="8087" y="676"/>
                  </a:lnTo>
                  <a:lnTo>
                    <a:pt x="8085" y="658"/>
                  </a:lnTo>
                  <a:lnTo>
                    <a:pt x="8084" y="638"/>
                  </a:lnTo>
                  <a:lnTo>
                    <a:pt x="8083" y="620"/>
                  </a:lnTo>
                  <a:lnTo>
                    <a:pt x="8083" y="600"/>
                  </a:lnTo>
                  <a:lnTo>
                    <a:pt x="8083" y="569"/>
                  </a:lnTo>
                  <a:lnTo>
                    <a:pt x="8086" y="537"/>
                  </a:lnTo>
                  <a:lnTo>
                    <a:pt x="8089" y="508"/>
                  </a:lnTo>
                  <a:lnTo>
                    <a:pt x="8096" y="479"/>
                  </a:lnTo>
                  <a:lnTo>
                    <a:pt x="8099" y="465"/>
                  </a:lnTo>
                  <a:lnTo>
                    <a:pt x="8104" y="450"/>
                  </a:lnTo>
                  <a:lnTo>
                    <a:pt x="8108" y="437"/>
                  </a:lnTo>
                  <a:lnTo>
                    <a:pt x="8112" y="424"/>
                  </a:lnTo>
                  <a:lnTo>
                    <a:pt x="8118" y="412"/>
                  </a:lnTo>
                  <a:lnTo>
                    <a:pt x="8124" y="399"/>
                  </a:lnTo>
                  <a:lnTo>
                    <a:pt x="8131" y="389"/>
                  </a:lnTo>
                  <a:lnTo>
                    <a:pt x="8138" y="377"/>
                  </a:lnTo>
                  <a:lnTo>
                    <a:pt x="8146" y="366"/>
                  </a:lnTo>
                  <a:lnTo>
                    <a:pt x="8154" y="356"/>
                  </a:lnTo>
                  <a:lnTo>
                    <a:pt x="8163" y="346"/>
                  </a:lnTo>
                  <a:lnTo>
                    <a:pt x="8172" y="338"/>
                  </a:lnTo>
                  <a:lnTo>
                    <a:pt x="8183" y="329"/>
                  </a:lnTo>
                  <a:lnTo>
                    <a:pt x="8193" y="321"/>
                  </a:lnTo>
                  <a:lnTo>
                    <a:pt x="8205" y="314"/>
                  </a:lnTo>
                  <a:lnTo>
                    <a:pt x="8216" y="307"/>
                  </a:lnTo>
                  <a:lnTo>
                    <a:pt x="8229" y="302"/>
                  </a:lnTo>
                  <a:lnTo>
                    <a:pt x="8242" y="296"/>
                  </a:lnTo>
                  <a:lnTo>
                    <a:pt x="8257" y="292"/>
                  </a:lnTo>
                  <a:lnTo>
                    <a:pt x="8271" y="288"/>
                  </a:lnTo>
                  <a:lnTo>
                    <a:pt x="8286" y="285"/>
                  </a:lnTo>
                  <a:lnTo>
                    <a:pt x="8302" y="283"/>
                  </a:lnTo>
                  <a:lnTo>
                    <a:pt x="8320" y="282"/>
                  </a:lnTo>
                  <a:lnTo>
                    <a:pt x="8337" y="281"/>
                  </a:lnTo>
                  <a:lnTo>
                    <a:pt x="8351" y="281"/>
                  </a:lnTo>
                  <a:lnTo>
                    <a:pt x="8364" y="282"/>
                  </a:lnTo>
                  <a:lnTo>
                    <a:pt x="8377" y="284"/>
                  </a:lnTo>
                  <a:lnTo>
                    <a:pt x="8390" y="285"/>
                  </a:lnTo>
                  <a:lnTo>
                    <a:pt x="8402" y="289"/>
                  </a:lnTo>
                  <a:lnTo>
                    <a:pt x="8414" y="292"/>
                  </a:lnTo>
                  <a:lnTo>
                    <a:pt x="8426" y="295"/>
                  </a:lnTo>
                  <a:lnTo>
                    <a:pt x="8437" y="300"/>
                  </a:lnTo>
                  <a:lnTo>
                    <a:pt x="8446" y="305"/>
                  </a:lnTo>
                  <a:lnTo>
                    <a:pt x="8456" y="309"/>
                  </a:lnTo>
                  <a:lnTo>
                    <a:pt x="8466" y="316"/>
                  </a:lnTo>
                  <a:lnTo>
                    <a:pt x="8476" y="321"/>
                  </a:lnTo>
                  <a:lnTo>
                    <a:pt x="8484" y="329"/>
                  </a:lnTo>
                  <a:lnTo>
                    <a:pt x="8492" y="335"/>
                  </a:lnTo>
                  <a:lnTo>
                    <a:pt x="8500" y="343"/>
                  </a:lnTo>
                  <a:lnTo>
                    <a:pt x="8507" y="352"/>
                  </a:lnTo>
                  <a:lnTo>
                    <a:pt x="8514" y="359"/>
                  </a:lnTo>
                  <a:lnTo>
                    <a:pt x="8520" y="368"/>
                  </a:lnTo>
                  <a:lnTo>
                    <a:pt x="8527" y="378"/>
                  </a:lnTo>
                  <a:lnTo>
                    <a:pt x="8532" y="388"/>
                  </a:lnTo>
                  <a:lnTo>
                    <a:pt x="8542" y="408"/>
                  </a:lnTo>
                  <a:lnTo>
                    <a:pt x="8550" y="430"/>
                  </a:lnTo>
                  <a:lnTo>
                    <a:pt x="8556" y="453"/>
                  </a:lnTo>
                  <a:lnTo>
                    <a:pt x="8560" y="477"/>
                  </a:lnTo>
                  <a:lnTo>
                    <a:pt x="8563" y="503"/>
                  </a:lnTo>
                  <a:lnTo>
                    <a:pt x="8564" y="529"/>
                  </a:lnTo>
                  <a:lnTo>
                    <a:pt x="8564" y="560"/>
                  </a:lnTo>
                  <a:lnTo>
                    <a:pt x="8189" y="560"/>
                  </a:lnTo>
                  <a:close/>
                  <a:moveTo>
                    <a:pt x="7932" y="495"/>
                  </a:moveTo>
                  <a:lnTo>
                    <a:pt x="7932" y="481"/>
                  </a:lnTo>
                  <a:lnTo>
                    <a:pt x="7931" y="467"/>
                  </a:lnTo>
                  <a:lnTo>
                    <a:pt x="7929" y="454"/>
                  </a:lnTo>
                  <a:lnTo>
                    <a:pt x="7926" y="442"/>
                  </a:lnTo>
                  <a:lnTo>
                    <a:pt x="7922" y="430"/>
                  </a:lnTo>
                  <a:lnTo>
                    <a:pt x="7917" y="419"/>
                  </a:lnTo>
                  <a:lnTo>
                    <a:pt x="7912" y="408"/>
                  </a:lnTo>
                  <a:lnTo>
                    <a:pt x="7905" y="398"/>
                  </a:lnTo>
                  <a:lnTo>
                    <a:pt x="7897" y="390"/>
                  </a:lnTo>
                  <a:lnTo>
                    <a:pt x="7890" y="382"/>
                  </a:lnTo>
                  <a:lnTo>
                    <a:pt x="7880" y="376"/>
                  </a:lnTo>
                  <a:lnTo>
                    <a:pt x="7869" y="370"/>
                  </a:lnTo>
                  <a:lnTo>
                    <a:pt x="7857" y="366"/>
                  </a:lnTo>
                  <a:lnTo>
                    <a:pt x="7845" y="363"/>
                  </a:lnTo>
                  <a:lnTo>
                    <a:pt x="7831" y="360"/>
                  </a:lnTo>
                  <a:lnTo>
                    <a:pt x="7816" y="359"/>
                  </a:lnTo>
                  <a:lnTo>
                    <a:pt x="7805" y="359"/>
                  </a:lnTo>
                  <a:lnTo>
                    <a:pt x="7794" y="360"/>
                  </a:lnTo>
                  <a:lnTo>
                    <a:pt x="7785" y="363"/>
                  </a:lnTo>
                  <a:lnTo>
                    <a:pt x="7775" y="365"/>
                  </a:lnTo>
                  <a:lnTo>
                    <a:pt x="7766" y="368"/>
                  </a:lnTo>
                  <a:lnTo>
                    <a:pt x="7757" y="372"/>
                  </a:lnTo>
                  <a:lnTo>
                    <a:pt x="7750" y="377"/>
                  </a:lnTo>
                  <a:lnTo>
                    <a:pt x="7742" y="381"/>
                  </a:lnTo>
                  <a:lnTo>
                    <a:pt x="7735" y="386"/>
                  </a:lnTo>
                  <a:lnTo>
                    <a:pt x="7727" y="393"/>
                  </a:lnTo>
                  <a:lnTo>
                    <a:pt x="7721" y="398"/>
                  </a:lnTo>
                  <a:lnTo>
                    <a:pt x="7715" y="406"/>
                  </a:lnTo>
                  <a:lnTo>
                    <a:pt x="7704" y="420"/>
                  </a:lnTo>
                  <a:lnTo>
                    <a:pt x="7695" y="436"/>
                  </a:lnTo>
                  <a:lnTo>
                    <a:pt x="7686" y="454"/>
                  </a:lnTo>
                  <a:lnTo>
                    <a:pt x="7679" y="472"/>
                  </a:lnTo>
                  <a:lnTo>
                    <a:pt x="7674" y="491"/>
                  </a:lnTo>
                  <a:lnTo>
                    <a:pt x="7670" y="510"/>
                  </a:lnTo>
                  <a:lnTo>
                    <a:pt x="7666" y="530"/>
                  </a:lnTo>
                  <a:lnTo>
                    <a:pt x="7663" y="548"/>
                  </a:lnTo>
                  <a:lnTo>
                    <a:pt x="7662" y="568"/>
                  </a:lnTo>
                  <a:lnTo>
                    <a:pt x="7662" y="586"/>
                  </a:lnTo>
                  <a:lnTo>
                    <a:pt x="7663" y="618"/>
                  </a:lnTo>
                  <a:lnTo>
                    <a:pt x="7665" y="647"/>
                  </a:lnTo>
                  <a:lnTo>
                    <a:pt x="7670" y="676"/>
                  </a:lnTo>
                  <a:lnTo>
                    <a:pt x="7676" y="703"/>
                  </a:lnTo>
                  <a:lnTo>
                    <a:pt x="7680" y="718"/>
                  </a:lnTo>
                  <a:lnTo>
                    <a:pt x="7685" y="730"/>
                  </a:lnTo>
                  <a:lnTo>
                    <a:pt x="7689" y="743"/>
                  </a:lnTo>
                  <a:lnTo>
                    <a:pt x="7695" y="755"/>
                  </a:lnTo>
                  <a:lnTo>
                    <a:pt x="7701" y="766"/>
                  </a:lnTo>
                  <a:lnTo>
                    <a:pt x="7708" y="777"/>
                  </a:lnTo>
                  <a:lnTo>
                    <a:pt x="7714" y="788"/>
                  </a:lnTo>
                  <a:lnTo>
                    <a:pt x="7722" y="798"/>
                  </a:lnTo>
                  <a:lnTo>
                    <a:pt x="7729" y="808"/>
                  </a:lnTo>
                  <a:lnTo>
                    <a:pt x="7738" y="817"/>
                  </a:lnTo>
                  <a:lnTo>
                    <a:pt x="7748" y="826"/>
                  </a:lnTo>
                  <a:lnTo>
                    <a:pt x="7757" y="835"/>
                  </a:lnTo>
                  <a:lnTo>
                    <a:pt x="7767" y="842"/>
                  </a:lnTo>
                  <a:lnTo>
                    <a:pt x="7778" y="849"/>
                  </a:lnTo>
                  <a:lnTo>
                    <a:pt x="7790" y="855"/>
                  </a:lnTo>
                  <a:lnTo>
                    <a:pt x="7802" y="861"/>
                  </a:lnTo>
                  <a:lnTo>
                    <a:pt x="7814" y="866"/>
                  </a:lnTo>
                  <a:lnTo>
                    <a:pt x="7828" y="872"/>
                  </a:lnTo>
                  <a:lnTo>
                    <a:pt x="7841" y="875"/>
                  </a:lnTo>
                  <a:lnTo>
                    <a:pt x="7856" y="878"/>
                  </a:lnTo>
                  <a:lnTo>
                    <a:pt x="7871" y="882"/>
                  </a:lnTo>
                  <a:lnTo>
                    <a:pt x="7887" y="883"/>
                  </a:lnTo>
                  <a:lnTo>
                    <a:pt x="7903" y="884"/>
                  </a:lnTo>
                  <a:lnTo>
                    <a:pt x="7920" y="885"/>
                  </a:lnTo>
                  <a:lnTo>
                    <a:pt x="7946" y="884"/>
                  </a:lnTo>
                  <a:lnTo>
                    <a:pt x="7973" y="882"/>
                  </a:lnTo>
                  <a:lnTo>
                    <a:pt x="7986" y="879"/>
                  </a:lnTo>
                  <a:lnTo>
                    <a:pt x="7999" y="877"/>
                  </a:lnTo>
                  <a:lnTo>
                    <a:pt x="8012" y="874"/>
                  </a:lnTo>
                  <a:lnTo>
                    <a:pt x="8025" y="871"/>
                  </a:lnTo>
                  <a:lnTo>
                    <a:pt x="8025" y="945"/>
                  </a:lnTo>
                  <a:lnTo>
                    <a:pt x="8008" y="949"/>
                  </a:lnTo>
                  <a:lnTo>
                    <a:pt x="7992" y="953"/>
                  </a:lnTo>
                  <a:lnTo>
                    <a:pt x="7976" y="956"/>
                  </a:lnTo>
                  <a:lnTo>
                    <a:pt x="7958" y="959"/>
                  </a:lnTo>
                  <a:lnTo>
                    <a:pt x="7925" y="962"/>
                  </a:lnTo>
                  <a:lnTo>
                    <a:pt x="7890" y="962"/>
                  </a:lnTo>
                  <a:lnTo>
                    <a:pt x="7869" y="962"/>
                  </a:lnTo>
                  <a:lnTo>
                    <a:pt x="7849" y="961"/>
                  </a:lnTo>
                  <a:lnTo>
                    <a:pt x="7830" y="959"/>
                  </a:lnTo>
                  <a:lnTo>
                    <a:pt x="7811" y="955"/>
                  </a:lnTo>
                  <a:lnTo>
                    <a:pt x="7793" y="952"/>
                  </a:lnTo>
                  <a:lnTo>
                    <a:pt x="7776" y="948"/>
                  </a:lnTo>
                  <a:lnTo>
                    <a:pt x="7759" y="943"/>
                  </a:lnTo>
                  <a:lnTo>
                    <a:pt x="7743" y="937"/>
                  </a:lnTo>
                  <a:lnTo>
                    <a:pt x="7727" y="930"/>
                  </a:lnTo>
                  <a:lnTo>
                    <a:pt x="7713" y="924"/>
                  </a:lnTo>
                  <a:lnTo>
                    <a:pt x="7699" y="915"/>
                  </a:lnTo>
                  <a:lnTo>
                    <a:pt x="7686" y="908"/>
                  </a:lnTo>
                  <a:lnTo>
                    <a:pt x="7673" y="898"/>
                  </a:lnTo>
                  <a:lnTo>
                    <a:pt x="7661" y="888"/>
                  </a:lnTo>
                  <a:lnTo>
                    <a:pt x="7649" y="877"/>
                  </a:lnTo>
                  <a:lnTo>
                    <a:pt x="7638" y="866"/>
                  </a:lnTo>
                  <a:lnTo>
                    <a:pt x="7628" y="854"/>
                  </a:lnTo>
                  <a:lnTo>
                    <a:pt x="7619" y="841"/>
                  </a:lnTo>
                  <a:lnTo>
                    <a:pt x="7610" y="828"/>
                  </a:lnTo>
                  <a:lnTo>
                    <a:pt x="7602" y="815"/>
                  </a:lnTo>
                  <a:lnTo>
                    <a:pt x="7595" y="800"/>
                  </a:lnTo>
                  <a:lnTo>
                    <a:pt x="7587" y="786"/>
                  </a:lnTo>
                  <a:lnTo>
                    <a:pt x="7582" y="770"/>
                  </a:lnTo>
                  <a:lnTo>
                    <a:pt x="7576" y="755"/>
                  </a:lnTo>
                  <a:lnTo>
                    <a:pt x="7571" y="737"/>
                  </a:lnTo>
                  <a:lnTo>
                    <a:pt x="7566" y="721"/>
                  </a:lnTo>
                  <a:lnTo>
                    <a:pt x="7563" y="702"/>
                  </a:lnTo>
                  <a:lnTo>
                    <a:pt x="7560" y="685"/>
                  </a:lnTo>
                  <a:lnTo>
                    <a:pt x="7558" y="665"/>
                  </a:lnTo>
                  <a:lnTo>
                    <a:pt x="7557" y="647"/>
                  </a:lnTo>
                  <a:lnTo>
                    <a:pt x="7556" y="627"/>
                  </a:lnTo>
                  <a:lnTo>
                    <a:pt x="7555" y="607"/>
                  </a:lnTo>
                  <a:lnTo>
                    <a:pt x="7556" y="574"/>
                  </a:lnTo>
                  <a:lnTo>
                    <a:pt x="7558" y="542"/>
                  </a:lnTo>
                  <a:lnTo>
                    <a:pt x="7562" y="510"/>
                  </a:lnTo>
                  <a:lnTo>
                    <a:pt x="7569" y="481"/>
                  </a:lnTo>
                  <a:lnTo>
                    <a:pt x="7572" y="467"/>
                  </a:lnTo>
                  <a:lnTo>
                    <a:pt x="7576" y="453"/>
                  </a:lnTo>
                  <a:lnTo>
                    <a:pt x="7581" y="439"/>
                  </a:lnTo>
                  <a:lnTo>
                    <a:pt x="7586" y="426"/>
                  </a:lnTo>
                  <a:lnTo>
                    <a:pt x="7593" y="412"/>
                  </a:lnTo>
                  <a:lnTo>
                    <a:pt x="7598" y="401"/>
                  </a:lnTo>
                  <a:lnTo>
                    <a:pt x="7606" y="389"/>
                  </a:lnTo>
                  <a:lnTo>
                    <a:pt x="7613" y="378"/>
                  </a:lnTo>
                  <a:lnTo>
                    <a:pt x="7621" y="367"/>
                  </a:lnTo>
                  <a:lnTo>
                    <a:pt x="7629" y="356"/>
                  </a:lnTo>
                  <a:lnTo>
                    <a:pt x="7639" y="346"/>
                  </a:lnTo>
                  <a:lnTo>
                    <a:pt x="7649" y="338"/>
                  </a:lnTo>
                  <a:lnTo>
                    <a:pt x="7659" y="329"/>
                  </a:lnTo>
                  <a:lnTo>
                    <a:pt x="7671" y="321"/>
                  </a:lnTo>
                  <a:lnTo>
                    <a:pt x="7683" y="314"/>
                  </a:lnTo>
                  <a:lnTo>
                    <a:pt x="7695" y="307"/>
                  </a:lnTo>
                  <a:lnTo>
                    <a:pt x="7708" y="302"/>
                  </a:lnTo>
                  <a:lnTo>
                    <a:pt x="7722" y="296"/>
                  </a:lnTo>
                  <a:lnTo>
                    <a:pt x="7736" y="292"/>
                  </a:lnTo>
                  <a:lnTo>
                    <a:pt x="7752" y="288"/>
                  </a:lnTo>
                  <a:lnTo>
                    <a:pt x="7767" y="285"/>
                  </a:lnTo>
                  <a:lnTo>
                    <a:pt x="7785" y="283"/>
                  </a:lnTo>
                  <a:lnTo>
                    <a:pt x="7802" y="282"/>
                  </a:lnTo>
                  <a:lnTo>
                    <a:pt x="7820" y="281"/>
                  </a:lnTo>
                  <a:lnTo>
                    <a:pt x="7845" y="282"/>
                  </a:lnTo>
                  <a:lnTo>
                    <a:pt x="7869" y="284"/>
                  </a:lnTo>
                  <a:lnTo>
                    <a:pt x="7892" y="289"/>
                  </a:lnTo>
                  <a:lnTo>
                    <a:pt x="7914" y="295"/>
                  </a:lnTo>
                  <a:lnTo>
                    <a:pt x="7933" y="303"/>
                  </a:lnTo>
                  <a:lnTo>
                    <a:pt x="7952" y="312"/>
                  </a:lnTo>
                  <a:lnTo>
                    <a:pt x="7960" y="317"/>
                  </a:lnTo>
                  <a:lnTo>
                    <a:pt x="7968" y="322"/>
                  </a:lnTo>
                  <a:lnTo>
                    <a:pt x="7976" y="329"/>
                  </a:lnTo>
                  <a:lnTo>
                    <a:pt x="7983" y="335"/>
                  </a:lnTo>
                  <a:lnTo>
                    <a:pt x="7991" y="342"/>
                  </a:lnTo>
                  <a:lnTo>
                    <a:pt x="7997" y="350"/>
                  </a:lnTo>
                  <a:lnTo>
                    <a:pt x="8003" y="357"/>
                  </a:lnTo>
                  <a:lnTo>
                    <a:pt x="8009" y="365"/>
                  </a:lnTo>
                  <a:lnTo>
                    <a:pt x="8015" y="373"/>
                  </a:lnTo>
                  <a:lnTo>
                    <a:pt x="8019" y="383"/>
                  </a:lnTo>
                  <a:lnTo>
                    <a:pt x="8023" y="392"/>
                  </a:lnTo>
                  <a:lnTo>
                    <a:pt x="8028" y="402"/>
                  </a:lnTo>
                  <a:lnTo>
                    <a:pt x="8031" y="412"/>
                  </a:lnTo>
                  <a:lnTo>
                    <a:pt x="8034" y="422"/>
                  </a:lnTo>
                  <a:lnTo>
                    <a:pt x="8036" y="434"/>
                  </a:lnTo>
                  <a:lnTo>
                    <a:pt x="8038" y="445"/>
                  </a:lnTo>
                  <a:lnTo>
                    <a:pt x="8042" y="469"/>
                  </a:lnTo>
                  <a:lnTo>
                    <a:pt x="8043" y="495"/>
                  </a:lnTo>
                  <a:lnTo>
                    <a:pt x="7932" y="495"/>
                  </a:lnTo>
                  <a:close/>
                  <a:moveTo>
                    <a:pt x="7349" y="947"/>
                  </a:moveTo>
                  <a:lnTo>
                    <a:pt x="7349" y="586"/>
                  </a:lnTo>
                  <a:lnTo>
                    <a:pt x="7349" y="556"/>
                  </a:lnTo>
                  <a:lnTo>
                    <a:pt x="7349" y="522"/>
                  </a:lnTo>
                  <a:lnTo>
                    <a:pt x="7348" y="505"/>
                  </a:lnTo>
                  <a:lnTo>
                    <a:pt x="7347" y="486"/>
                  </a:lnTo>
                  <a:lnTo>
                    <a:pt x="7344" y="469"/>
                  </a:lnTo>
                  <a:lnTo>
                    <a:pt x="7341" y="453"/>
                  </a:lnTo>
                  <a:lnTo>
                    <a:pt x="7336" y="436"/>
                  </a:lnTo>
                  <a:lnTo>
                    <a:pt x="7330" y="422"/>
                  </a:lnTo>
                  <a:lnTo>
                    <a:pt x="7327" y="415"/>
                  </a:lnTo>
                  <a:lnTo>
                    <a:pt x="7322" y="408"/>
                  </a:lnTo>
                  <a:lnTo>
                    <a:pt x="7318" y="403"/>
                  </a:lnTo>
                  <a:lnTo>
                    <a:pt x="7314" y="397"/>
                  </a:lnTo>
                  <a:lnTo>
                    <a:pt x="7308" y="392"/>
                  </a:lnTo>
                  <a:lnTo>
                    <a:pt x="7302" y="388"/>
                  </a:lnTo>
                  <a:lnTo>
                    <a:pt x="7295" y="383"/>
                  </a:lnTo>
                  <a:lnTo>
                    <a:pt x="7288" y="380"/>
                  </a:lnTo>
                  <a:lnTo>
                    <a:pt x="7280" y="378"/>
                  </a:lnTo>
                  <a:lnTo>
                    <a:pt x="7272" y="376"/>
                  </a:lnTo>
                  <a:lnTo>
                    <a:pt x="7263" y="374"/>
                  </a:lnTo>
                  <a:lnTo>
                    <a:pt x="7253" y="374"/>
                  </a:lnTo>
                  <a:lnTo>
                    <a:pt x="7241" y="374"/>
                  </a:lnTo>
                  <a:lnTo>
                    <a:pt x="7230" y="377"/>
                  </a:lnTo>
                  <a:lnTo>
                    <a:pt x="7219" y="379"/>
                  </a:lnTo>
                  <a:lnTo>
                    <a:pt x="7208" y="383"/>
                  </a:lnTo>
                  <a:lnTo>
                    <a:pt x="7198" y="388"/>
                  </a:lnTo>
                  <a:lnTo>
                    <a:pt x="7188" y="394"/>
                  </a:lnTo>
                  <a:lnTo>
                    <a:pt x="7179" y="401"/>
                  </a:lnTo>
                  <a:lnTo>
                    <a:pt x="7169" y="407"/>
                  </a:lnTo>
                  <a:lnTo>
                    <a:pt x="7161" y="416"/>
                  </a:lnTo>
                  <a:lnTo>
                    <a:pt x="7153" y="424"/>
                  </a:lnTo>
                  <a:lnTo>
                    <a:pt x="7145" y="434"/>
                  </a:lnTo>
                  <a:lnTo>
                    <a:pt x="7138" y="444"/>
                  </a:lnTo>
                  <a:lnTo>
                    <a:pt x="7125" y="466"/>
                  </a:lnTo>
                  <a:lnTo>
                    <a:pt x="7113" y="488"/>
                  </a:lnTo>
                  <a:lnTo>
                    <a:pt x="7102" y="512"/>
                  </a:lnTo>
                  <a:lnTo>
                    <a:pt x="7093" y="537"/>
                  </a:lnTo>
                  <a:lnTo>
                    <a:pt x="7086" y="563"/>
                  </a:lnTo>
                  <a:lnTo>
                    <a:pt x="7079" y="588"/>
                  </a:lnTo>
                  <a:lnTo>
                    <a:pt x="7075" y="613"/>
                  </a:lnTo>
                  <a:lnTo>
                    <a:pt x="7072" y="636"/>
                  </a:lnTo>
                  <a:lnTo>
                    <a:pt x="7070" y="659"/>
                  </a:lnTo>
                  <a:lnTo>
                    <a:pt x="7068" y="680"/>
                  </a:lnTo>
                  <a:lnTo>
                    <a:pt x="7068" y="947"/>
                  </a:lnTo>
                  <a:lnTo>
                    <a:pt x="6976" y="947"/>
                  </a:lnTo>
                  <a:lnTo>
                    <a:pt x="6976" y="296"/>
                  </a:lnTo>
                  <a:lnTo>
                    <a:pt x="7068" y="296"/>
                  </a:lnTo>
                  <a:lnTo>
                    <a:pt x="7068" y="447"/>
                  </a:lnTo>
                  <a:lnTo>
                    <a:pt x="7072" y="447"/>
                  </a:lnTo>
                  <a:lnTo>
                    <a:pt x="7078" y="429"/>
                  </a:lnTo>
                  <a:lnTo>
                    <a:pt x="7085" y="411"/>
                  </a:lnTo>
                  <a:lnTo>
                    <a:pt x="7092" y="394"/>
                  </a:lnTo>
                  <a:lnTo>
                    <a:pt x="7101" y="379"/>
                  </a:lnTo>
                  <a:lnTo>
                    <a:pt x="7111" y="364"/>
                  </a:lnTo>
                  <a:lnTo>
                    <a:pt x="7121" y="351"/>
                  </a:lnTo>
                  <a:lnTo>
                    <a:pt x="7131" y="338"/>
                  </a:lnTo>
                  <a:lnTo>
                    <a:pt x="7143" y="327"/>
                  </a:lnTo>
                  <a:lnTo>
                    <a:pt x="7156" y="316"/>
                  </a:lnTo>
                  <a:lnTo>
                    <a:pt x="7169" y="307"/>
                  </a:lnTo>
                  <a:lnTo>
                    <a:pt x="7185" y="300"/>
                  </a:lnTo>
                  <a:lnTo>
                    <a:pt x="7200" y="293"/>
                  </a:lnTo>
                  <a:lnTo>
                    <a:pt x="7217" y="288"/>
                  </a:lnTo>
                  <a:lnTo>
                    <a:pt x="7236" y="284"/>
                  </a:lnTo>
                  <a:lnTo>
                    <a:pt x="7255" y="282"/>
                  </a:lnTo>
                  <a:lnTo>
                    <a:pt x="7276" y="281"/>
                  </a:lnTo>
                  <a:lnTo>
                    <a:pt x="7285" y="281"/>
                  </a:lnTo>
                  <a:lnTo>
                    <a:pt x="7296" y="282"/>
                  </a:lnTo>
                  <a:lnTo>
                    <a:pt x="7306" y="283"/>
                  </a:lnTo>
                  <a:lnTo>
                    <a:pt x="7315" y="285"/>
                  </a:lnTo>
                  <a:lnTo>
                    <a:pt x="7325" y="288"/>
                  </a:lnTo>
                  <a:lnTo>
                    <a:pt x="7333" y="291"/>
                  </a:lnTo>
                  <a:lnTo>
                    <a:pt x="7342" y="294"/>
                  </a:lnTo>
                  <a:lnTo>
                    <a:pt x="7349" y="298"/>
                  </a:lnTo>
                  <a:lnTo>
                    <a:pt x="7365" y="307"/>
                  </a:lnTo>
                  <a:lnTo>
                    <a:pt x="7379" y="318"/>
                  </a:lnTo>
                  <a:lnTo>
                    <a:pt x="7391" y="330"/>
                  </a:lnTo>
                  <a:lnTo>
                    <a:pt x="7402" y="343"/>
                  </a:lnTo>
                  <a:lnTo>
                    <a:pt x="7411" y="358"/>
                  </a:lnTo>
                  <a:lnTo>
                    <a:pt x="7419" y="373"/>
                  </a:lnTo>
                  <a:lnTo>
                    <a:pt x="7427" y="391"/>
                  </a:lnTo>
                  <a:lnTo>
                    <a:pt x="7432" y="408"/>
                  </a:lnTo>
                  <a:lnTo>
                    <a:pt x="7436" y="426"/>
                  </a:lnTo>
                  <a:lnTo>
                    <a:pt x="7440" y="444"/>
                  </a:lnTo>
                  <a:lnTo>
                    <a:pt x="7442" y="464"/>
                  </a:lnTo>
                  <a:lnTo>
                    <a:pt x="7442" y="482"/>
                  </a:lnTo>
                  <a:lnTo>
                    <a:pt x="7442" y="947"/>
                  </a:lnTo>
                  <a:lnTo>
                    <a:pt x="7349" y="947"/>
                  </a:lnTo>
                  <a:close/>
                  <a:moveTo>
                    <a:pt x="6682" y="652"/>
                  </a:moveTo>
                  <a:lnTo>
                    <a:pt x="6666" y="652"/>
                  </a:lnTo>
                  <a:lnTo>
                    <a:pt x="6650" y="654"/>
                  </a:lnTo>
                  <a:lnTo>
                    <a:pt x="6632" y="656"/>
                  </a:lnTo>
                  <a:lnTo>
                    <a:pt x="6614" y="659"/>
                  </a:lnTo>
                  <a:lnTo>
                    <a:pt x="6596" y="663"/>
                  </a:lnTo>
                  <a:lnTo>
                    <a:pt x="6578" y="669"/>
                  </a:lnTo>
                  <a:lnTo>
                    <a:pt x="6561" y="674"/>
                  </a:lnTo>
                  <a:lnTo>
                    <a:pt x="6544" y="682"/>
                  </a:lnTo>
                  <a:lnTo>
                    <a:pt x="6529" y="690"/>
                  </a:lnTo>
                  <a:lnTo>
                    <a:pt x="6515" y="700"/>
                  </a:lnTo>
                  <a:lnTo>
                    <a:pt x="6507" y="706"/>
                  </a:lnTo>
                  <a:lnTo>
                    <a:pt x="6502" y="712"/>
                  </a:lnTo>
                  <a:lnTo>
                    <a:pt x="6496" y="718"/>
                  </a:lnTo>
                  <a:lnTo>
                    <a:pt x="6491" y="724"/>
                  </a:lnTo>
                  <a:lnTo>
                    <a:pt x="6486" y="732"/>
                  </a:lnTo>
                  <a:lnTo>
                    <a:pt x="6481" y="738"/>
                  </a:lnTo>
                  <a:lnTo>
                    <a:pt x="6478" y="746"/>
                  </a:lnTo>
                  <a:lnTo>
                    <a:pt x="6475" y="755"/>
                  </a:lnTo>
                  <a:lnTo>
                    <a:pt x="6473" y="763"/>
                  </a:lnTo>
                  <a:lnTo>
                    <a:pt x="6471" y="772"/>
                  </a:lnTo>
                  <a:lnTo>
                    <a:pt x="6469" y="781"/>
                  </a:lnTo>
                  <a:lnTo>
                    <a:pt x="6469" y="790"/>
                  </a:lnTo>
                  <a:lnTo>
                    <a:pt x="6469" y="800"/>
                  </a:lnTo>
                  <a:lnTo>
                    <a:pt x="6471" y="810"/>
                  </a:lnTo>
                  <a:lnTo>
                    <a:pt x="6473" y="819"/>
                  </a:lnTo>
                  <a:lnTo>
                    <a:pt x="6476" y="828"/>
                  </a:lnTo>
                  <a:lnTo>
                    <a:pt x="6479" y="836"/>
                  </a:lnTo>
                  <a:lnTo>
                    <a:pt x="6484" y="844"/>
                  </a:lnTo>
                  <a:lnTo>
                    <a:pt x="6489" y="851"/>
                  </a:lnTo>
                  <a:lnTo>
                    <a:pt x="6494" y="858"/>
                  </a:lnTo>
                  <a:lnTo>
                    <a:pt x="6501" y="864"/>
                  </a:lnTo>
                  <a:lnTo>
                    <a:pt x="6507" y="869"/>
                  </a:lnTo>
                  <a:lnTo>
                    <a:pt x="6515" y="874"/>
                  </a:lnTo>
                  <a:lnTo>
                    <a:pt x="6524" y="877"/>
                  </a:lnTo>
                  <a:lnTo>
                    <a:pt x="6531" y="880"/>
                  </a:lnTo>
                  <a:lnTo>
                    <a:pt x="6541" y="883"/>
                  </a:lnTo>
                  <a:lnTo>
                    <a:pt x="6551" y="884"/>
                  </a:lnTo>
                  <a:lnTo>
                    <a:pt x="6561" y="885"/>
                  </a:lnTo>
                  <a:lnTo>
                    <a:pt x="6573" y="884"/>
                  </a:lnTo>
                  <a:lnTo>
                    <a:pt x="6585" y="883"/>
                  </a:lnTo>
                  <a:lnTo>
                    <a:pt x="6596" y="880"/>
                  </a:lnTo>
                  <a:lnTo>
                    <a:pt x="6608" y="877"/>
                  </a:lnTo>
                  <a:lnTo>
                    <a:pt x="6619" y="873"/>
                  </a:lnTo>
                  <a:lnTo>
                    <a:pt x="6630" y="867"/>
                  </a:lnTo>
                  <a:lnTo>
                    <a:pt x="6641" y="862"/>
                  </a:lnTo>
                  <a:lnTo>
                    <a:pt x="6651" y="855"/>
                  </a:lnTo>
                  <a:lnTo>
                    <a:pt x="6660" y="849"/>
                  </a:lnTo>
                  <a:lnTo>
                    <a:pt x="6669" y="841"/>
                  </a:lnTo>
                  <a:lnTo>
                    <a:pt x="6678" y="833"/>
                  </a:lnTo>
                  <a:lnTo>
                    <a:pt x="6687" y="824"/>
                  </a:lnTo>
                  <a:lnTo>
                    <a:pt x="6694" y="814"/>
                  </a:lnTo>
                  <a:lnTo>
                    <a:pt x="6701" y="804"/>
                  </a:lnTo>
                  <a:lnTo>
                    <a:pt x="6707" y="794"/>
                  </a:lnTo>
                  <a:lnTo>
                    <a:pt x="6713" y="783"/>
                  </a:lnTo>
                  <a:lnTo>
                    <a:pt x="6720" y="765"/>
                  </a:lnTo>
                  <a:lnTo>
                    <a:pt x="6726" y="749"/>
                  </a:lnTo>
                  <a:lnTo>
                    <a:pt x="6730" y="734"/>
                  </a:lnTo>
                  <a:lnTo>
                    <a:pt x="6733" y="720"/>
                  </a:lnTo>
                  <a:lnTo>
                    <a:pt x="6735" y="705"/>
                  </a:lnTo>
                  <a:lnTo>
                    <a:pt x="6736" y="688"/>
                  </a:lnTo>
                  <a:lnTo>
                    <a:pt x="6736" y="671"/>
                  </a:lnTo>
                  <a:lnTo>
                    <a:pt x="6737" y="652"/>
                  </a:lnTo>
                  <a:lnTo>
                    <a:pt x="6682" y="652"/>
                  </a:lnTo>
                  <a:close/>
                  <a:moveTo>
                    <a:pt x="6740" y="947"/>
                  </a:moveTo>
                  <a:lnTo>
                    <a:pt x="6740" y="861"/>
                  </a:lnTo>
                  <a:lnTo>
                    <a:pt x="6737" y="861"/>
                  </a:lnTo>
                  <a:lnTo>
                    <a:pt x="6730" y="874"/>
                  </a:lnTo>
                  <a:lnTo>
                    <a:pt x="6721" y="885"/>
                  </a:lnTo>
                  <a:lnTo>
                    <a:pt x="6711" y="896"/>
                  </a:lnTo>
                  <a:lnTo>
                    <a:pt x="6701" y="905"/>
                  </a:lnTo>
                  <a:lnTo>
                    <a:pt x="6690" y="915"/>
                  </a:lnTo>
                  <a:lnTo>
                    <a:pt x="6677" y="923"/>
                  </a:lnTo>
                  <a:lnTo>
                    <a:pt x="6665" y="930"/>
                  </a:lnTo>
                  <a:lnTo>
                    <a:pt x="6651" y="937"/>
                  </a:lnTo>
                  <a:lnTo>
                    <a:pt x="6638" y="943"/>
                  </a:lnTo>
                  <a:lnTo>
                    <a:pt x="6622" y="948"/>
                  </a:lnTo>
                  <a:lnTo>
                    <a:pt x="6608" y="952"/>
                  </a:lnTo>
                  <a:lnTo>
                    <a:pt x="6594" y="956"/>
                  </a:lnTo>
                  <a:lnTo>
                    <a:pt x="6580" y="959"/>
                  </a:lnTo>
                  <a:lnTo>
                    <a:pt x="6565" y="961"/>
                  </a:lnTo>
                  <a:lnTo>
                    <a:pt x="6551" y="962"/>
                  </a:lnTo>
                  <a:lnTo>
                    <a:pt x="6538" y="962"/>
                  </a:lnTo>
                  <a:lnTo>
                    <a:pt x="6517" y="962"/>
                  </a:lnTo>
                  <a:lnTo>
                    <a:pt x="6498" y="959"/>
                  </a:lnTo>
                  <a:lnTo>
                    <a:pt x="6479" y="955"/>
                  </a:lnTo>
                  <a:lnTo>
                    <a:pt x="6463" y="950"/>
                  </a:lnTo>
                  <a:lnTo>
                    <a:pt x="6447" y="942"/>
                  </a:lnTo>
                  <a:lnTo>
                    <a:pt x="6433" y="934"/>
                  </a:lnTo>
                  <a:lnTo>
                    <a:pt x="6420" y="924"/>
                  </a:lnTo>
                  <a:lnTo>
                    <a:pt x="6408" y="913"/>
                  </a:lnTo>
                  <a:lnTo>
                    <a:pt x="6398" y="900"/>
                  </a:lnTo>
                  <a:lnTo>
                    <a:pt x="6388" y="887"/>
                  </a:lnTo>
                  <a:lnTo>
                    <a:pt x="6381" y="872"/>
                  </a:lnTo>
                  <a:lnTo>
                    <a:pt x="6374" y="855"/>
                  </a:lnTo>
                  <a:lnTo>
                    <a:pt x="6369" y="838"/>
                  </a:lnTo>
                  <a:lnTo>
                    <a:pt x="6365" y="820"/>
                  </a:lnTo>
                  <a:lnTo>
                    <a:pt x="6363" y="801"/>
                  </a:lnTo>
                  <a:lnTo>
                    <a:pt x="6362" y="781"/>
                  </a:lnTo>
                  <a:lnTo>
                    <a:pt x="6363" y="766"/>
                  </a:lnTo>
                  <a:lnTo>
                    <a:pt x="6364" y="753"/>
                  </a:lnTo>
                  <a:lnTo>
                    <a:pt x="6367" y="741"/>
                  </a:lnTo>
                  <a:lnTo>
                    <a:pt x="6371" y="728"/>
                  </a:lnTo>
                  <a:lnTo>
                    <a:pt x="6375" y="718"/>
                  </a:lnTo>
                  <a:lnTo>
                    <a:pt x="6381" y="707"/>
                  </a:lnTo>
                  <a:lnTo>
                    <a:pt x="6387" y="696"/>
                  </a:lnTo>
                  <a:lnTo>
                    <a:pt x="6394" y="686"/>
                  </a:lnTo>
                  <a:lnTo>
                    <a:pt x="6402" y="676"/>
                  </a:lnTo>
                  <a:lnTo>
                    <a:pt x="6410" y="668"/>
                  </a:lnTo>
                  <a:lnTo>
                    <a:pt x="6420" y="659"/>
                  </a:lnTo>
                  <a:lnTo>
                    <a:pt x="6429" y="651"/>
                  </a:lnTo>
                  <a:lnTo>
                    <a:pt x="6439" y="644"/>
                  </a:lnTo>
                  <a:lnTo>
                    <a:pt x="6450" y="636"/>
                  </a:lnTo>
                  <a:lnTo>
                    <a:pt x="6461" y="630"/>
                  </a:lnTo>
                  <a:lnTo>
                    <a:pt x="6473" y="623"/>
                  </a:lnTo>
                  <a:lnTo>
                    <a:pt x="6497" y="612"/>
                  </a:lnTo>
                  <a:lnTo>
                    <a:pt x="6522" y="602"/>
                  </a:lnTo>
                  <a:lnTo>
                    <a:pt x="6548" y="595"/>
                  </a:lnTo>
                  <a:lnTo>
                    <a:pt x="6574" y="588"/>
                  </a:lnTo>
                  <a:lnTo>
                    <a:pt x="6600" y="584"/>
                  </a:lnTo>
                  <a:lnTo>
                    <a:pt x="6625" y="581"/>
                  </a:lnTo>
                  <a:lnTo>
                    <a:pt x="6650" y="579"/>
                  </a:lnTo>
                  <a:lnTo>
                    <a:pt x="6672" y="578"/>
                  </a:lnTo>
                  <a:lnTo>
                    <a:pt x="6689" y="578"/>
                  </a:lnTo>
                  <a:lnTo>
                    <a:pt x="6705" y="578"/>
                  </a:lnTo>
                  <a:lnTo>
                    <a:pt x="6721" y="576"/>
                  </a:lnTo>
                  <a:lnTo>
                    <a:pt x="6737" y="574"/>
                  </a:lnTo>
                  <a:lnTo>
                    <a:pt x="6737" y="560"/>
                  </a:lnTo>
                  <a:lnTo>
                    <a:pt x="6737" y="523"/>
                  </a:lnTo>
                  <a:lnTo>
                    <a:pt x="6736" y="487"/>
                  </a:lnTo>
                  <a:lnTo>
                    <a:pt x="6734" y="471"/>
                  </a:lnTo>
                  <a:lnTo>
                    <a:pt x="6732" y="454"/>
                  </a:lnTo>
                  <a:lnTo>
                    <a:pt x="6729" y="439"/>
                  </a:lnTo>
                  <a:lnTo>
                    <a:pt x="6724" y="423"/>
                  </a:lnTo>
                  <a:lnTo>
                    <a:pt x="6718" y="409"/>
                  </a:lnTo>
                  <a:lnTo>
                    <a:pt x="6710" y="397"/>
                  </a:lnTo>
                  <a:lnTo>
                    <a:pt x="6705" y="392"/>
                  </a:lnTo>
                  <a:lnTo>
                    <a:pt x="6700" y="386"/>
                  </a:lnTo>
                  <a:lnTo>
                    <a:pt x="6694" y="381"/>
                  </a:lnTo>
                  <a:lnTo>
                    <a:pt x="6688" y="377"/>
                  </a:lnTo>
                  <a:lnTo>
                    <a:pt x="6681" y="373"/>
                  </a:lnTo>
                  <a:lnTo>
                    <a:pt x="6673" y="369"/>
                  </a:lnTo>
                  <a:lnTo>
                    <a:pt x="6666" y="367"/>
                  </a:lnTo>
                  <a:lnTo>
                    <a:pt x="6656" y="364"/>
                  </a:lnTo>
                  <a:lnTo>
                    <a:pt x="6647" y="363"/>
                  </a:lnTo>
                  <a:lnTo>
                    <a:pt x="6637" y="360"/>
                  </a:lnTo>
                  <a:lnTo>
                    <a:pt x="6626" y="359"/>
                  </a:lnTo>
                  <a:lnTo>
                    <a:pt x="6614" y="359"/>
                  </a:lnTo>
                  <a:lnTo>
                    <a:pt x="6600" y="359"/>
                  </a:lnTo>
                  <a:lnTo>
                    <a:pt x="6587" y="360"/>
                  </a:lnTo>
                  <a:lnTo>
                    <a:pt x="6574" y="363"/>
                  </a:lnTo>
                  <a:lnTo>
                    <a:pt x="6563" y="365"/>
                  </a:lnTo>
                  <a:lnTo>
                    <a:pt x="6551" y="368"/>
                  </a:lnTo>
                  <a:lnTo>
                    <a:pt x="6541" y="371"/>
                  </a:lnTo>
                  <a:lnTo>
                    <a:pt x="6531" y="377"/>
                  </a:lnTo>
                  <a:lnTo>
                    <a:pt x="6523" y="382"/>
                  </a:lnTo>
                  <a:lnTo>
                    <a:pt x="6515" y="389"/>
                  </a:lnTo>
                  <a:lnTo>
                    <a:pt x="6507" y="396"/>
                  </a:lnTo>
                  <a:lnTo>
                    <a:pt x="6501" y="405"/>
                  </a:lnTo>
                  <a:lnTo>
                    <a:pt x="6496" y="414"/>
                  </a:lnTo>
                  <a:lnTo>
                    <a:pt x="6490" y="424"/>
                  </a:lnTo>
                  <a:lnTo>
                    <a:pt x="6487" y="436"/>
                  </a:lnTo>
                  <a:lnTo>
                    <a:pt x="6484" y="449"/>
                  </a:lnTo>
                  <a:lnTo>
                    <a:pt x="6481" y="464"/>
                  </a:lnTo>
                  <a:lnTo>
                    <a:pt x="6377" y="464"/>
                  </a:lnTo>
                  <a:lnTo>
                    <a:pt x="6378" y="452"/>
                  </a:lnTo>
                  <a:lnTo>
                    <a:pt x="6379" y="440"/>
                  </a:lnTo>
                  <a:lnTo>
                    <a:pt x="6382" y="429"/>
                  </a:lnTo>
                  <a:lnTo>
                    <a:pt x="6384" y="418"/>
                  </a:lnTo>
                  <a:lnTo>
                    <a:pt x="6387" y="407"/>
                  </a:lnTo>
                  <a:lnTo>
                    <a:pt x="6390" y="397"/>
                  </a:lnTo>
                  <a:lnTo>
                    <a:pt x="6395" y="389"/>
                  </a:lnTo>
                  <a:lnTo>
                    <a:pt x="6399" y="379"/>
                  </a:lnTo>
                  <a:lnTo>
                    <a:pt x="6404" y="371"/>
                  </a:lnTo>
                  <a:lnTo>
                    <a:pt x="6410" y="363"/>
                  </a:lnTo>
                  <a:lnTo>
                    <a:pt x="6415" y="355"/>
                  </a:lnTo>
                  <a:lnTo>
                    <a:pt x="6422" y="348"/>
                  </a:lnTo>
                  <a:lnTo>
                    <a:pt x="6436" y="334"/>
                  </a:lnTo>
                  <a:lnTo>
                    <a:pt x="6452" y="323"/>
                  </a:lnTo>
                  <a:lnTo>
                    <a:pt x="6468" y="313"/>
                  </a:lnTo>
                  <a:lnTo>
                    <a:pt x="6487" y="304"/>
                  </a:lnTo>
                  <a:lnTo>
                    <a:pt x="6506" y="297"/>
                  </a:lnTo>
                  <a:lnTo>
                    <a:pt x="6526" y="291"/>
                  </a:lnTo>
                  <a:lnTo>
                    <a:pt x="6547" y="287"/>
                  </a:lnTo>
                  <a:lnTo>
                    <a:pt x="6568" y="283"/>
                  </a:lnTo>
                  <a:lnTo>
                    <a:pt x="6590" y="282"/>
                  </a:lnTo>
                  <a:lnTo>
                    <a:pt x="6612" y="281"/>
                  </a:lnTo>
                  <a:lnTo>
                    <a:pt x="6638" y="282"/>
                  </a:lnTo>
                  <a:lnTo>
                    <a:pt x="6663" y="284"/>
                  </a:lnTo>
                  <a:lnTo>
                    <a:pt x="6687" y="288"/>
                  </a:lnTo>
                  <a:lnTo>
                    <a:pt x="6707" y="293"/>
                  </a:lnTo>
                  <a:lnTo>
                    <a:pt x="6728" y="301"/>
                  </a:lnTo>
                  <a:lnTo>
                    <a:pt x="6745" y="309"/>
                  </a:lnTo>
                  <a:lnTo>
                    <a:pt x="6754" y="314"/>
                  </a:lnTo>
                  <a:lnTo>
                    <a:pt x="6761" y="319"/>
                  </a:lnTo>
                  <a:lnTo>
                    <a:pt x="6769" y="326"/>
                  </a:lnTo>
                  <a:lnTo>
                    <a:pt x="6775" y="331"/>
                  </a:lnTo>
                  <a:lnTo>
                    <a:pt x="6782" y="339"/>
                  </a:lnTo>
                  <a:lnTo>
                    <a:pt x="6788" y="345"/>
                  </a:lnTo>
                  <a:lnTo>
                    <a:pt x="6794" y="353"/>
                  </a:lnTo>
                  <a:lnTo>
                    <a:pt x="6799" y="360"/>
                  </a:lnTo>
                  <a:lnTo>
                    <a:pt x="6805" y="369"/>
                  </a:lnTo>
                  <a:lnTo>
                    <a:pt x="6809" y="378"/>
                  </a:lnTo>
                  <a:lnTo>
                    <a:pt x="6812" y="386"/>
                  </a:lnTo>
                  <a:lnTo>
                    <a:pt x="6817" y="396"/>
                  </a:lnTo>
                  <a:lnTo>
                    <a:pt x="6822" y="417"/>
                  </a:lnTo>
                  <a:lnTo>
                    <a:pt x="6826" y="440"/>
                  </a:lnTo>
                  <a:lnTo>
                    <a:pt x="6829" y="465"/>
                  </a:lnTo>
                  <a:lnTo>
                    <a:pt x="6830" y="491"/>
                  </a:lnTo>
                  <a:lnTo>
                    <a:pt x="6830" y="947"/>
                  </a:lnTo>
                  <a:lnTo>
                    <a:pt x="6740" y="947"/>
                  </a:lnTo>
                  <a:close/>
                  <a:moveTo>
                    <a:pt x="6160" y="947"/>
                  </a:moveTo>
                  <a:lnTo>
                    <a:pt x="6160" y="586"/>
                  </a:lnTo>
                  <a:lnTo>
                    <a:pt x="6160" y="556"/>
                  </a:lnTo>
                  <a:lnTo>
                    <a:pt x="6160" y="522"/>
                  </a:lnTo>
                  <a:lnTo>
                    <a:pt x="6159" y="505"/>
                  </a:lnTo>
                  <a:lnTo>
                    <a:pt x="6158" y="486"/>
                  </a:lnTo>
                  <a:lnTo>
                    <a:pt x="6156" y="469"/>
                  </a:lnTo>
                  <a:lnTo>
                    <a:pt x="6153" y="453"/>
                  </a:lnTo>
                  <a:lnTo>
                    <a:pt x="6147" y="436"/>
                  </a:lnTo>
                  <a:lnTo>
                    <a:pt x="6142" y="422"/>
                  </a:lnTo>
                  <a:lnTo>
                    <a:pt x="6137" y="415"/>
                  </a:lnTo>
                  <a:lnTo>
                    <a:pt x="6134" y="408"/>
                  </a:lnTo>
                  <a:lnTo>
                    <a:pt x="6129" y="403"/>
                  </a:lnTo>
                  <a:lnTo>
                    <a:pt x="6124" y="397"/>
                  </a:lnTo>
                  <a:lnTo>
                    <a:pt x="6119" y="392"/>
                  </a:lnTo>
                  <a:lnTo>
                    <a:pt x="6113" y="388"/>
                  </a:lnTo>
                  <a:lnTo>
                    <a:pt x="6106" y="383"/>
                  </a:lnTo>
                  <a:lnTo>
                    <a:pt x="6099" y="380"/>
                  </a:lnTo>
                  <a:lnTo>
                    <a:pt x="6091" y="378"/>
                  </a:lnTo>
                  <a:lnTo>
                    <a:pt x="6083" y="376"/>
                  </a:lnTo>
                  <a:lnTo>
                    <a:pt x="6073" y="374"/>
                  </a:lnTo>
                  <a:lnTo>
                    <a:pt x="6065" y="374"/>
                  </a:lnTo>
                  <a:lnTo>
                    <a:pt x="6053" y="374"/>
                  </a:lnTo>
                  <a:lnTo>
                    <a:pt x="6043" y="377"/>
                  </a:lnTo>
                  <a:lnTo>
                    <a:pt x="6032" y="380"/>
                  </a:lnTo>
                  <a:lnTo>
                    <a:pt x="6022" y="383"/>
                  </a:lnTo>
                  <a:lnTo>
                    <a:pt x="6014" y="389"/>
                  </a:lnTo>
                  <a:lnTo>
                    <a:pt x="6005" y="395"/>
                  </a:lnTo>
                  <a:lnTo>
                    <a:pt x="5996" y="402"/>
                  </a:lnTo>
                  <a:lnTo>
                    <a:pt x="5988" y="409"/>
                  </a:lnTo>
                  <a:lnTo>
                    <a:pt x="5980" y="418"/>
                  </a:lnTo>
                  <a:lnTo>
                    <a:pt x="5974" y="427"/>
                  </a:lnTo>
                  <a:lnTo>
                    <a:pt x="5966" y="436"/>
                  </a:lnTo>
                  <a:lnTo>
                    <a:pt x="5960" y="447"/>
                  </a:lnTo>
                  <a:lnTo>
                    <a:pt x="5949" y="469"/>
                  </a:lnTo>
                  <a:lnTo>
                    <a:pt x="5938" y="493"/>
                  </a:lnTo>
                  <a:lnTo>
                    <a:pt x="5929" y="518"/>
                  </a:lnTo>
                  <a:lnTo>
                    <a:pt x="5922" y="543"/>
                  </a:lnTo>
                  <a:lnTo>
                    <a:pt x="5915" y="569"/>
                  </a:lnTo>
                  <a:lnTo>
                    <a:pt x="5911" y="594"/>
                  </a:lnTo>
                  <a:lnTo>
                    <a:pt x="5906" y="618"/>
                  </a:lnTo>
                  <a:lnTo>
                    <a:pt x="5904" y="640"/>
                  </a:lnTo>
                  <a:lnTo>
                    <a:pt x="5902" y="661"/>
                  </a:lnTo>
                  <a:lnTo>
                    <a:pt x="5902" y="680"/>
                  </a:lnTo>
                  <a:lnTo>
                    <a:pt x="5902" y="947"/>
                  </a:lnTo>
                  <a:lnTo>
                    <a:pt x="5809" y="947"/>
                  </a:lnTo>
                  <a:lnTo>
                    <a:pt x="5809" y="586"/>
                  </a:lnTo>
                  <a:lnTo>
                    <a:pt x="5809" y="556"/>
                  </a:lnTo>
                  <a:lnTo>
                    <a:pt x="5809" y="522"/>
                  </a:lnTo>
                  <a:lnTo>
                    <a:pt x="5808" y="505"/>
                  </a:lnTo>
                  <a:lnTo>
                    <a:pt x="5807" y="486"/>
                  </a:lnTo>
                  <a:lnTo>
                    <a:pt x="5804" y="469"/>
                  </a:lnTo>
                  <a:lnTo>
                    <a:pt x="5801" y="453"/>
                  </a:lnTo>
                  <a:lnTo>
                    <a:pt x="5797" y="436"/>
                  </a:lnTo>
                  <a:lnTo>
                    <a:pt x="5790" y="422"/>
                  </a:lnTo>
                  <a:lnTo>
                    <a:pt x="5787" y="415"/>
                  </a:lnTo>
                  <a:lnTo>
                    <a:pt x="5783" y="408"/>
                  </a:lnTo>
                  <a:lnTo>
                    <a:pt x="5778" y="403"/>
                  </a:lnTo>
                  <a:lnTo>
                    <a:pt x="5773" y="397"/>
                  </a:lnTo>
                  <a:lnTo>
                    <a:pt x="5767" y="392"/>
                  </a:lnTo>
                  <a:lnTo>
                    <a:pt x="5762" y="388"/>
                  </a:lnTo>
                  <a:lnTo>
                    <a:pt x="5756" y="383"/>
                  </a:lnTo>
                  <a:lnTo>
                    <a:pt x="5748" y="380"/>
                  </a:lnTo>
                  <a:lnTo>
                    <a:pt x="5740" y="378"/>
                  </a:lnTo>
                  <a:lnTo>
                    <a:pt x="5732" y="376"/>
                  </a:lnTo>
                  <a:lnTo>
                    <a:pt x="5723" y="374"/>
                  </a:lnTo>
                  <a:lnTo>
                    <a:pt x="5713" y="374"/>
                  </a:lnTo>
                  <a:lnTo>
                    <a:pt x="5702" y="374"/>
                  </a:lnTo>
                  <a:lnTo>
                    <a:pt x="5691" y="377"/>
                  </a:lnTo>
                  <a:lnTo>
                    <a:pt x="5682" y="380"/>
                  </a:lnTo>
                  <a:lnTo>
                    <a:pt x="5672" y="383"/>
                  </a:lnTo>
                  <a:lnTo>
                    <a:pt x="5663" y="389"/>
                  </a:lnTo>
                  <a:lnTo>
                    <a:pt x="5654" y="395"/>
                  </a:lnTo>
                  <a:lnTo>
                    <a:pt x="5646" y="402"/>
                  </a:lnTo>
                  <a:lnTo>
                    <a:pt x="5637" y="409"/>
                  </a:lnTo>
                  <a:lnTo>
                    <a:pt x="5630" y="418"/>
                  </a:lnTo>
                  <a:lnTo>
                    <a:pt x="5623" y="427"/>
                  </a:lnTo>
                  <a:lnTo>
                    <a:pt x="5616" y="436"/>
                  </a:lnTo>
                  <a:lnTo>
                    <a:pt x="5609" y="447"/>
                  </a:lnTo>
                  <a:lnTo>
                    <a:pt x="5597" y="469"/>
                  </a:lnTo>
                  <a:lnTo>
                    <a:pt x="5587" y="493"/>
                  </a:lnTo>
                  <a:lnTo>
                    <a:pt x="5579" y="518"/>
                  </a:lnTo>
                  <a:lnTo>
                    <a:pt x="5571" y="543"/>
                  </a:lnTo>
                  <a:lnTo>
                    <a:pt x="5565" y="569"/>
                  </a:lnTo>
                  <a:lnTo>
                    <a:pt x="5559" y="594"/>
                  </a:lnTo>
                  <a:lnTo>
                    <a:pt x="5555" y="618"/>
                  </a:lnTo>
                  <a:lnTo>
                    <a:pt x="5553" y="640"/>
                  </a:lnTo>
                  <a:lnTo>
                    <a:pt x="5552" y="661"/>
                  </a:lnTo>
                  <a:lnTo>
                    <a:pt x="5550" y="680"/>
                  </a:lnTo>
                  <a:lnTo>
                    <a:pt x="5550" y="947"/>
                  </a:lnTo>
                  <a:lnTo>
                    <a:pt x="5457" y="947"/>
                  </a:lnTo>
                  <a:lnTo>
                    <a:pt x="5457" y="296"/>
                  </a:lnTo>
                  <a:lnTo>
                    <a:pt x="5550" y="296"/>
                  </a:lnTo>
                  <a:lnTo>
                    <a:pt x="5550" y="447"/>
                  </a:lnTo>
                  <a:lnTo>
                    <a:pt x="5554" y="447"/>
                  </a:lnTo>
                  <a:lnTo>
                    <a:pt x="5558" y="430"/>
                  </a:lnTo>
                  <a:lnTo>
                    <a:pt x="5565" y="412"/>
                  </a:lnTo>
                  <a:lnTo>
                    <a:pt x="5571" y="397"/>
                  </a:lnTo>
                  <a:lnTo>
                    <a:pt x="5578" y="382"/>
                  </a:lnTo>
                  <a:lnTo>
                    <a:pt x="5585" y="367"/>
                  </a:lnTo>
                  <a:lnTo>
                    <a:pt x="5594" y="354"/>
                  </a:lnTo>
                  <a:lnTo>
                    <a:pt x="5604" y="341"/>
                  </a:lnTo>
                  <a:lnTo>
                    <a:pt x="5614" y="329"/>
                  </a:lnTo>
                  <a:lnTo>
                    <a:pt x="5625" y="318"/>
                  </a:lnTo>
                  <a:lnTo>
                    <a:pt x="5637" y="309"/>
                  </a:lnTo>
                  <a:lnTo>
                    <a:pt x="5651" y="301"/>
                  </a:lnTo>
                  <a:lnTo>
                    <a:pt x="5665" y="294"/>
                  </a:lnTo>
                  <a:lnTo>
                    <a:pt x="5681" y="289"/>
                  </a:lnTo>
                  <a:lnTo>
                    <a:pt x="5698" y="284"/>
                  </a:lnTo>
                  <a:lnTo>
                    <a:pt x="5715" y="282"/>
                  </a:lnTo>
                  <a:lnTo>
                    <a:pt x="5735" y="281"/>
                  </a:lnTo>
                  <a:lnTo>
                    <a:pt x="5752" y="282"/>
                  </a:lnTo>
                  <a:lnTo>
                    <a:pt x="5770" y="283"/>
                  </a:lnTo>
                  <a:lnTo>
                    <a:pt x="5786" y="287"/>
                  </a:lnTo>
                  <a:lnTo>
                    <a:pt x="5801" y="291"/>
                  </a:lnTo>
                  <a:lnTo>
                    <a:pt x="5814" y="296"/>
                  </a:lnTo>
                  <a:lnTo>
                    <a:pt x="5828" y="303"/>
                  </a:lnTo>
                  <a:lnTo>
                    <a:pt x="5840" y="310"/>
                  </a:lnTo>
                  <a:lnTo>
                    <a:pt x="5851" y="319"/>
                  </a:lnTo>
                  <a:lnTo>
                    <a:pt x="5861" y="329"/>
                  </a:lnTo>
                  <a:lnTo>
                    <a:pt x="5869" y="341"/>
                  </a:lnTo>
                  <a:lnTo>
                    <a:pt x="5877" y="353"/>
                  </a:lnTo>
                  <a:lnTo>
                    <a:pt x="5885" y="366"/>
                  </a:lnTo>
                  <a:lnTo>
                    <a:pt x="5890" y="381"/>
                  </a:lnTo>
                  <a:lnTo>
                    <a:pt x="5894" y="396"/>
                  </a:lnTo>
                  <a:lnTo>
                    <a:pt x="5898" y="412"/>
                  </a:lnTo>
                  <a:lnTo>
                    <a:pt x="5899" y="430"/>
                  </a:lnTo>
                  <a:lnTo>
                    <a:pt x="5902" y="430"/>
                  </a:lnTo>
                  <a:lnTo>
                    <a:pt x="5907" y="415"/>
                  </a:lnTo>
                  <a:lnTo>
                    <a:pt x="5914" y="399"/>
                  </a:lnTo>
                  <a:lnTo>
                    <a:pt x="5922" y="385"/>
                  </a:lnTo>
                  <a:lnTo>
                    <a:pt x="5929" y="372"/>
                  </a:lnTo>
                  <a:lnTo>
                    <a:pt x="5938" y="359"/>
                  </a:lnTo>
                  <a:lnTo>
                    <a:pt x="5948" y="346"/>
                  </a:lnTo>
                  <a:lnTo>
                    <a:pt x="5958" y="335"/>
                  </a:lnTo>
                  <a:lnTo>
                    <a:pt x="5970" y="325"/>
                  </a:lnTo>
                  <a:lnTo>
                    <a:pt x="5982" y="315"/>
                  </a:lnTo>
                  <a:lnTo>
                    <a:pt x="5995" y="306"/>
                  </a:lnTo>
                  <a:lnTo>
                    <a:pt x="6008" y="298"/>
                  </a:lnTo>
                  <a:lnTo>
                    <a:pt x="6022" y="293"/>
                  </a:lnTo>
                  <a:lnTo>
                    <a:pt x="6038" y="288"/>
                  </a:lnTo>
                  <a:lnTo>
                    <a:pt x="6053" y="284"/>
                  </a:lnTo>
                  <a:lnTo>
                    <a:pt x="6069" y="282"/>
                  </a:lnTo>
                  <a:lnTo>
                    <a:pt x="6086" y="281"/>
                  </a:lnTo>
                  <a:lnTo>
                    <a:pt x="6097" y="281"/>
                  </a:lnTo>
                  <a:lnTo>
                    <a:pt x="6107" y="282"/>
                  </a:lnTo>
                  <a:lnTo>
                    <a:pt x="6117" y="283"/>
                  </a:lnTo>
                  <a:lnTo>
                    <a:pt x="6127" y="285"/>
                  </a:lnTo>
                  <a:lnTo>
                    <a:pt x="6135" y="288"/>
                  </a:lnTo>
                  <a:lnTo>
                    <a:pt x="6144" y="291"/>
                  </a:lnTo>
                  <a:lnTo>
                    <a:pt x="6153" y="294"/>
                  </a:lnTo>
                  <a:lnTo>
                    <a:pt x="6160" y="298"/>
                  </a:lnTo>
                  <a:lnTo>
                    <a:pt x="6175" y="307"/>
                  </a:lnTo>
                  <a:lnTo>
                    <a:pt x="6190" y="318"/>
                  </a:lnTo>
                  <a:lnTo>
                    <a:pt x="6201" y="330"/>
                  </a:lnTo>
                  <a:lnTo>
                    <a:pt x="6212" y="343"/>
                  </a:lnTo>
                  <a:lnTo>
                    <a:pt x="6222" y="358"/>
                  </a:lnTo>
                  <a:lnTo>
                    <a:pt x="6231" y="373"/>
                  </a:lnTo>
                  <a:lnTo>
                    <a:pt x="6237" y="391"/>
                  </a:lnTo>
                  <a:lnTo>
                    <a:pt x="6243" y="408"/>
                  </a:lnTo>
                  <a:lnTo>
                    <a:pt x="6247" y="426"/>
                  </a:lnTo>
                  <a:lnTo>
                    <a:pt x="6250" y="444"/>
                  </a:lnTo>
                  <a:lnTo>
                    <a:pt x="6252" y="464"/>
                  </a:lnTo>
                  <a:lnTo>
                    <a:pt x="6252" y="482"/>
                  </a:lnTo>
                  <a:lnTo>
                    <a:pt x="6252" y="947"/>
                  </a:lnTo>
                  <a:lnTo>
                    <a:pt x="6160" y="947"/>
                  </a:lnTo>
                  <a:close/>
                  <a:moveTo>
                    <a:pt x="5158" y="677"/>
                  </a:moveTo>
                  <a:lnTo>
                    <a:pt x="5158" y="947"/>
                  </a:lnTo>
                  <a:lnTo>
                    <a:pt x="5065" y="947"/>
                  </a:lnTo>
                  <a:lnTo>
                    <a:pt x="5065" y="296"/>
                  </a:lnTo>
                  <a:lnTo>
                    <a:pt x="5158" y="296"/>
                  </a:lnTo>
                  <a:lnTo>
                    <a:pt x="5158" y="422"/>
                  </a:lnTo>
                  <a:lnTo>
                    <a:pt x="5161" y="422"/>
                  </a:lnTo>
                  <a:lnTo>
                    <a:pt x="5168" y="405"/>
                  </a:lnTo>
                  <a:lnTo>
                    <a:pt x="5178" y="389"/>
                  </a:lnTo>
                  <a:lnTo>
                    <a:pt x="5187" y="374"/>
                  </a:lnTo>
                  <a:lnTo>
                    <a:pt x="5198" y="360"/>
                  </a:lnTo>
                  <a:lnTo>
                    <a:pt x="5209" y="347"/>
                  </a:lnTo>
                  <a:lnTo>
                    <a:pt x="5221" y="336"/>
                  </a:lnTo>
                  <a:lnTo>
                    <a:pt x="5233" y="326"/>
                  </a:lnTo>
                  <a:lnTo>
                    <a:pt x="5246" y="316"/>
                  </a:lnTo>
                  <a:lnTo>
                    <a:pt x="5260" y="308"/>
                  </a:lnTo>
                  <a:lnTo>
                    <a:pt x="5275" y="301"/>
                  </a:lnTo>
                  <a:lnTo>
                    <a:pt x="5290" y="295"/>
                  </a:lnTo>
                  <a:lnTo>
                    <a:pt x="5306" y="290"/>
                  </a:lnTo>
                  <a:lnTo>
                    <a:pt x="5323" y="287"/>
                  </a:lnTo>
                  <a:lnTo>
                    <a:pt x="5341" y="283"/>
                  </a:lnTo>
                  <a:lnTo>
                    <a:pt x="5359" y="282"/>
                  </a:lnTo>
                  <a:lnTo>
                    <a:pt x="5378" y="281"/>
                  </a:lnTo>
                  <a:lnTo>
                    <a:pt x="5378" y="381"/>
                  </a:lnTo>
                  <a:lnTo>
                    <a:pt x="5363" y="382"/>
                  </a:lnTo>
                  <a:lnTo>
                    <a:pt x="5348" y="383"/>
                  </a:lnTo>
                  <a:lnTo>
                    <a:pt x="5333" y="385"/>
                  </a:lnTo>
                  <a:lnTo>
                    <a:pt x="5320" y="389"/>
                  </a:lnTo>
                  <a:lnTo>
                    <a:pt x="5307" y="392"/>
                  </a:lnTo>
                  <a:lnTo>
                    <a:pt x="5295" y="396"/>
                  </a:lnTo>
                  <a:lnTo>
                    <a:pt x="5284" y="402"/>
                  </a:lnTo>
                  <a:lnTo>
                    <a:pt x="5273" y="407"/>
                  </a:lnTo>
                  <a:lnTo>
                    <a:pt x="5263" y="415"/>
                  </a:lnTo>
                  <a:lnTo>
                    <a:pt x="5253" y="421"/>
                  </a:lnTo>
                  <a:lnTo>
                    <a:pt x="5243" y="429"/>
                  </a:lnTo>
                  <a:lnTo>
                    <a:pt x="5235" y="437"/>
                  </a:lnTo>
                  <a:lnTo>
                    <a:pt x="5226" y="446"/>
                  </a:lnTo>
                  <a:lnTo>
                    <a:pt x="5218" y="456"/>
                  </a:lnTo>
                  <a:lnTo>
                    <a:pt x="5212" y="466"/>
                  </a:lnTo>
                  <a:lnTo>
                    <a:pt x="5205" y="477"/>
                  </a:lnTo>
                  <a:lnTo>
                    <a:pt x="5199" y="487"/>
                  </a:lnTo>
                  <a:lnTo>
                    <a:pt x="5193" y="498"/>
                  </a:lnTo>
                  <a:lnTo>
                    <a:pt x="5188" y="510"/>
                  </a:lnTo>
                  <a:lnTo>
                    <a:pt x="5184" y="521"/>
                  </a:lnTo>
                  <a:lnTo>
                    <a:pt x="5175" y="546"/>
                  </a:lnTo>
                  <a:lnTo>
                    <a:pt x="5168" y="571"/>
                  </a:lnTo>
                  <a:lnTo>
                    <a:pt x="5164" y="598"/>
                  </a:lnTo>
                  <a:lnTo>
                    <a:pt x="5161" y="624"/>
                  </a:lnTo>
                  <a:lnTo>
                    <a:pt x="5159" y="651"/>
                  </a:lnTo>
                  <a:lnTo>
                    <a:pt x="5158" y="677"/>
                  </a:lnTo>
                  <a:close/>
                  <a:moveTo>
                    <a:pt x="4683" y="359"/>
                  </a:moveTo>
                  <a:lnTo>
                    <a:pt x="4672" y="359"/>
                  </a:lnTo>
                  <a:lnTo>
                    <a:pt x="4660" y="361"/>
                  </a:lnTo>
                  <a:lnTo>
                    <a:pt x="4649" y="364"/>
                  </a:lnTo>
                  <a:lnTo>
                    <a:pt x="4638" y="367"/>
                  </a:lnTo>
                  <a:lnTo>
                    <a:pt x="4628" y="370"/>
                  </a:lnTo>
                  <a:lnTo>
                    <a:pt x="4619" y="374"/>
                  </a:lnTo>
                  <a:lnTo>
                    <a:pt x="4610" y="380"/>
                  </a:lnTo>
                  <a:lnTo>
                    <a:pt x="4602" y="385"/>
                  </a:lnTo>
                  <a:lnTo>
                    <a:pt x="4594" y="392"/>
                  </a:lnTo>
                  <a:lnTo>
                    <a:pt x="4587" y="399"/>
                  </a:lnTo>
                  <a:lnTo>
                    <a:pt x="4580" y="407"/>
                  </a:lnTo>
                  <a:lnTo>
                    <a:pt x="4574" y="415"/>
                  </a:lnTo>
                  <a:lnTo>
                    <a:pt x="4568" y="423"/>
                  </a:lnTo>
                  <a:lnTo>
                    <a:pt x="4563" y="432"/>
                  </a:lnTo>
                  <a:lnTo>
                    <a:pt x="4559" y="442"/>
                  </a:lnTo>
                  <a:lnTo>
                    <a:pt x="4554" y="452"/>
                  </a:lnTo>
                  <a:lnTo>
                    <a:pt x="4546" y="472"/>
                  </a:lnTo>
                  <a:lnTo>
                    <a:pt x="4540" y="493"/>
                  </a:lnTo>
                  <a:lnTo>
                    <a:pt x="4535" y="515"/>
                  </a:lnTo>
                  <a:lnTo>
                    <a:pt x="4532" y="537"/>
                  </a:lnTo>
                  <a:lnTo>
                    <a:pt x="4528" y="559"/>
                  </a:lnTo>
                  <a:lnTo>
                    <a:pt x="4526" y="581"/>
                  </a:lnTo>
                  <a:lnTo>
                    <a:pt x="4525" y="601"/>
                  </a:lnTo>
                  <a:lnTo>
                    <a:pt x="4525" y="622"/>
                  </a:lnTo>
                  <a:lnTo>
                    <a:pt x="4525" y="642"/>
                  </a:lnTo>
                  <a:lnTo>
                    <a:pt x="4526" y="663"/>
                  </a:lnTo>
                  <a:lnTo>
                    <a:pt x="4528" y="685"/>
                  </a:lnTo>
                  <a:lnTo>
                    <a:pt x="4532" y="707"/>
                  </a:lnTo>
                  <a:lnTo>
                    <a:pt x="4535" y="728"/>
                  </a:lnTo>
                  <a:lnTo>
                    <a:pt x="4540" y="750"/>
                  </a:lnTo>
                  <a:lnTo>
                    <a:pt x="4546" y="772"/>
                  </a:lnTo>
                  <a:lnTo>
                    <a:pt x="4554" y="793"/>
                  </a:lnTo>
                  <a:lnTo>
                    <a:pt x="4559" y="802"/>
                  </a:lnTo>
                  <a:lnTo>
                    <a:pt x="4563" y="811"/>
                  </a:lnTo>
                  <a:lnTo>
                    <a:pt x="4568" y="820"/>
                  </a:lnTo>
                  <a:lnTo>
                    <a:pt x="4574" y="828"/>
                  </a:lnTo>
                  <a:lnTo>
                    <a:pt x="4580" y="837"/>
                  </a:lnTo>
                  <a:lnTo>
                    <a:pt x="4587" y="845"/>
                  </a:lnTo>
                  <a:lnTo>
                    <a:pt x="4594" y="851"/>
                  </a:lnTo>
                  <a:lnTo>
                    <a:pt x="4602" y="858"/>
                  </a:lnTo>
                  <a:lnTo>
                    <a:pt x="4610" y="864"/>
                  </a:lnTo>
                  <a:lnTo>
                    <a:pt x="4619" y="869"/>
                  </a:lnTo>
                  <a:lnTo>
                    <a:pt x="4628" y="874"/>
                  </a:lnTo>
                  <a:lnTo>
                    <a:pt x="4638" y="877"/>
                  </a:lnTo>
                  <a:lnTo>
                    <a:pt x="4649" y="880"/>
                  </a:lnTo>
                  <a:lnTo>
                    <a:pt x="4660" y="883"/>
                  </a:lnTo>
                  <a:lnTo>
                    <a:pt x="4672" y="884"/>
                  </a:lnTo>
                  <a:lnTo>
                    <a:pt x="4683" y="885"/>
                  </a:lnTo>
                  <a:lnTo>
                    <a:pt x="4696" y="884"/>
                  </a:lnTo>
                  <a:lnTo>
                    <a:pt x="4708" y="883"/>
                  </a:lnTo>
                  <a:lnTo>
                    <a:pt x="4719" y="880"/>
                  </a:lnTo>
                  <a:lnTo>
                    <a:pt x="4730" y="877"/>
                  </a:lnTo>
                  <a:lnTo>
                    <a:pt x="4740" y="874"/>
                  </a:lnTo>
                  <a:lnTo>
                    <a:pt x="4750" y="870"/>
                  </a:lnTo>
                  <a:lnTo>
                    <a:pt x="4758" y="864"/>
                  </a:lnTo>
                  <a:lnTo>
                    <a:pt x="4767" y="858"/>
                  </a:lnTo>
                  <a:lnTo>
                    <a:pt x="4775" y="852"/>
                  </a:lnTo>
                  <a:lnTo>
                    <a:pt x="4782" y="845"/>
                  </a:lnTo>
                  <a:lnTo>
                    <a:pt x="4789" y="837"/>
                  </a:lnTo>
                  <a:lnTo>
                    <a:pt x="4795" y="829"/>
                  </a:lnTo>
                  <a:lnTo>
                    <a:pt x="4801" y="821"/>
                  </a:lnTo>
                  <a:lnTo>
                    <a:pt x="4806" y="812"/>
                  </a:lnTo>
                  <a:lnTo>
                    <a:pt x="4812" y="802"/>
                  </a:lnTo>
                  <a:lnTo>
                    <a:pt x="4816" y="793"/>
                  </a:lnTo>
                  <a:lnTo>
                    <a:pt x="4823" y="772"/>
                  </a:lnTo>
                  <a:lnTo>
                    <a:pt x="4830" y="751"/>
                  </a:lnTo>
                  <a:lnTo>
                    <a:pt x="4835" y="730"/>
                  </a:lnTo>
                  <a:lnTo>
                    <a:pt x="4839" y="707"/>
                  </a:lnTo>
                  <a:lnTo>
                    <a:pt x="4842" y="685"/>
                  </a:lnTo>
                  <a:lnTo>
                    <a:pt x="4844" y="663"/>
                  </a:lnTo>
                  <a:lnTo>
                    <a:pt x="4845" y="642"/>
                  </a:lnTo>
                  <a:lnTo>
                    <a:pt x="4845" y="622"/>
                  </a:lnTo>
                  <a:lnTo>
                    <a:pt x="4845" y="601"/>
                  </a:lnTo>
                  <a:lnTo>
                    <a:pt x="4844" y="581"/>
                  </a:lnTo>
                  <a:lnTo>
                    <a:pt x="4842" y="558"/>
                  </a:lnTo>
                  <a:lnTo>
                    <a:pt x="4839" y="536"/>
                  </a:lnTo>
                  <a:lnTo>
                    <a:pt x="4835" y="515"/>
                  </a:lnTo>
                  <a:lnTo>
                    <a:pt x="4830" y="493"/>
                  </a:lnTo>
                  <a:lnTo>
                    <a:pt x="4823" y="471"/>
                  </a:lnTo>
                  <a:lnTo>
                    <a:pt x="4815" y="452"/>
                  </a:lnTo>
                  <a:lnTo>
                    <a:pt x="4810" y="442"/>
                  </a:lnTo>
                  <a:lnTo>
                    <a:pt x="4805" y="432"/>
                  </a:lnTo>
                  <a:lnTo>
                    <a:pt x="4800" y="423"/>
                  </a:lnTo>
                  <a:lnTo>
                    <a:pt x="4794" y="415"/>
                  </a:lnTo>
                  <a:lnTo>
                    <a:pt x="4788" y="407"/>
                  </a:lnTo>
                  <a:lnTo>
                    <a:pt x="4781" y="399"/>
                  </a:lnTo>
                  <a:lnTo>
                    <a:pt x="4774" y="392"/>
                  </a:lnTo>
                  <a:lnTo>
                    <a:pt x="4766" y="385"/>
                  </a:lnTo>
                  <a:lnTo>
                    <a:pt x="4757" y="380"/>
                  </a:lnTo>
                  <a:lnTo>
                    <a:pt x="4749" y="374"/>
                  </a:lnTo>
                  <a:lnTo>
                    <a:pt x="4740" y="370"/>
                  </a:lnTo>
                  <a:lnTo>
                    <a:pt x="4729" y="366"/>
                  </a:lnTo>
                  <a:lnTo>
                    <a:pt x="4719" y="364"/>
                  </a:lnTo>
                  <a:lnTo>
                    <a:pt x="4707" y="361"/>
                  </a:lnTo>
                  <a:lnTo>
                    <a:pt x="4696" y="359"/>
                  </a:lnTo>
                  <a:lnTo>
                    <a:pt x="4683" y="359"/>
                  </a:lnTo>
                  <a:close/>
                  <a:moveTo>
                    <a:pt x="4683" y="962"/>
                  </a:moveTo>
                  <a:lnTo>
                    <a:pt x="4665" y="962"/>
                  </a:lnTo>
                  <a:lnTo>
                    <a:pt x="4648" y="961"/>
                  </a:lnTo>
                  <a:lnTo>
                    <a:pt x="4630" y="958"/>
                  </a:lnTo>
                  <a:lnTo>
                    <a:pt x="4615" y="955"/>
                  </a:lnTo>
                  <a:lnTo>
                    <a:pt x="4599" y="951"/>
                  </a:lnTo>
                  <a:lnTo>
                    <a:pt x="4585" y="946"/>
                  </a:lnTo>
                  <a:lnTo>
                    <a:pt x="4571" y="940"/>
                  </a:lnTo>
                  <a:lnTo>
                    <a:pt x="4558" y="934"/>
                  </a:lnTo>
                  <a:lnTo>
                    <a:pt x="4545" y="927"/>
                  </a:lnTo>
                  <a:lnTo>
                    <a:pt x="4534" y="918"/>
                  </a:lnTo>
                  <a:lnTo>
                    <a:pt x="4522" y="910"/>
                  </a:lnTo>
                  <a:lnTo>
                    <a:pt x="4512" y="901"/>
                  </a:lnTo>
                  <a:lnTo>
                    <a:pt x="4502" y="891"/>
                  </a:lnTo>
                  <a:lnTo>
                    <a:pt x="4493" y="880"/>
                  </a:lnTo>
                  <a:lnTo>
                    <a:pt x="4484" y="870"/>
                  </a:lnTo>
                  <a:lnTo>
                    <a:pt x="4476" y="859"/>
                  </a:lnTo>
                  <a:lnTo>
                    <a:pt x="4469" y="847"/>
                  </a:lnTo>
                  <a:lnTo>
                    <a:pt x="4462" y="834"/>
                  </a:lnTo>
                  <a:lnTo>
                    <a:pt x="4456" y="821"/>
                  </a:lnTo>
                  <a:lnTo>
                    <a:pt x="4449" y="808"/>
                  </a:lnTo>
                  <a:lnTo>
                    <a:pt x="4445" y="794"/>
                  </a:lnTo>
                  <a:lnTo>
                    <a:pt x="4439" y="779"/>
                  </a:lnTo>
                  <a:lnTo>
                    <a:pt x="4435" y="764"/>
                  </a:lnTo>
                  <a:lnTo>
                    <a:pt x="4432" y="750"/>
                  </a:lnTo>
                  <a:lnTo>
                    <a:pt x="4426" y="720"/>
                  </a:lnTo>
                  <a:lnTo>
                    <a:pt x="4422" y="688"/>
                  </a:lnTo>
                  <a:lnTo>
                    <a:pt x="4420" y="656"/>
                  </a:lnTo>
                  <a:lnTo>
                    <a:pt x="4419" y="623"/>
                  </a:lnTo>
                  <a:lnTo>
                    <a:pt x="4420" y="591"/>
                  </a:lnTo>
                  <a:lnTo>
                    <a:pt x="4422" y="558"/>
                  </a:lnTo>
                  <a:lnTo>
                    <a:pt x="4426" y="526"/>
                  </a:lnTo>
                  <a:lnTo>
                    <a:pt x="4432" y="496"/>
                  </a:lnTo>
                  <a:lnTo>
                    <a:pt x="4435" y="481"/>
                  </a:lnTo>
                  <a:lnTo>
                    <a:pt x="4439" y="467"/>
                  </a:lnTo>
                  <a:lnTo>
                    <a:pt x="4445" y="452"/>
                  </a:lnTo>
                  <a:lnTo>
                    <a:pt x="4449" y="439"/>
                  </a:lnTo>
                  <a:lnTo>
                    <a:pt x="4456" y="424"/>
                  </a:lnTo>
                  <a:lnTo>
                    <a:pt x="4462" y="411"/>
                  </a:lnTo>
                  <a:lnTo>
                    <a:pt x="4469" y="398"/>
                  </a:lnTo>
                  <a:lnTo>
                    <a:pt x="4476" y="386"/>
                  </a:lnTo>
                  <a:lnTo>
                    <a:pt x="4484" y="374"/>
                  </a:lnTo>
                  <a:lnTo>
                    <a:pt x="4493" y="364"/>
                  </a:lnTo>
                  <a:lnTo>
                    <a:pt x="4502" y="353"/>
                  </a:lnTo>
                  <a:lnTo>
                    <a:pt x="4512" y="343"/>
                  </a:lnTo>
                  <a:lnTo>
                    <a:pt x="4522" y="334"/>
                  </a:lnTo>
                  <a:lnTo>
                    <a:pt x="4534" y="326"/>
                  </a:lnTo>
                  <a:lnTo>
                    <a:pt x="4545" y="317"/>
                  </a:lnTo>
                  <a:lnTo>
                    <a:pt x="4558" y="310"/>
                  </a:lnTo>
                  <a:lnTo>
                    <a:pt x="4571" y="304"/>
                  </a:lnTo>
                  <a:lnTo>
                    <a:pt x="4585" y="297"/>
                  </a:lnTo>
                  <a:lnTo>
                    <a:pt x="4599" y="293"/>
                  </a:lnTo>
                  <a:lnTo>
                    <a:pt x="4615" y="289"/>
                  </a:lnTo>
                  <a:lnTo>
                    <a:pt x="4630" y="285"/>
                  </a:lnTo>
                  <a:lnTo>
                    <a:pt x="4648" y="283"/>
                  </a:lnTo>
                  <a:lnTo>
                    <a:pt x="4665" y="282"/>
                  </a:lnTo>
                  <a:lnTo>
                    <a:pt x="4683" y="281"/>
                  </a:lnTo>
                  <a:lnTo>
                    <a:pt x="4702" y="282"/>
                  </a:lnTo>
                  <a:lnTo>
                    <a:pt x="4720" y="283"/>
                  </a:lnTo>
                  <a:lnTo>
                    <a:pt x="4737" y="285"/>
                  </a:lnTo>
                  <a:lnTo>
                    <a:pt x="4753" y="289"/>
                  </a:lnTo>
                  <a:lnTo>
                    <a:pt x="4769" y="293"/>
                  </a:lnTo>
                  <a:lnTo>
                    <a:pt x="4783" y="297"/>
                  </a:lnTo>
                  <a:lnTo>
                    <a:pt x="4797" y="304"/>
                  </a:lnTo>
                  <a:lnTo>
                    <a:pt x="4810" y="309"/>
                  </a:lnTo>
                  <a:lnTo>
                    <a:pt x="4823" y="317"/>
                  </a:lnTo>
                  <a:lnTo>
                    <a:pt x="4835" y="325"/>
                  </a:lnTo>
                  <a:lnTo>
                    <a:pt x="4846" y="333"/>
                  </a:lnTo>
                  <a:lnTo>
                    <a:pt x="4857" y="343"/>
                  </a:lnTo>
                  <a:lnTo>
                    <a:pt x="4867" y="353"/>
                  </a:lnTo>
                  <a:lnTo>
                    <a:pt x="4877" y="364"/>
                  </a:lnTo>
                  <a:lnTo>
                    <a:pt x="4885" y="374"/>
                  </a:lnTo>
                  <a:lnTo>
                    <a:pt x="4894" y="386"/>
                  </a:lnTo>
                  <a:lnTo>
                    <a:pt x="4902" y="398"/>
                  </a:lnTo>
                  <a:lnTo>
                    <a:pt x="4908" y="410"/>
                  </a:lnTo>
                  <a:lnTo>
                    <a:pt x="4915" y="424"/>
                  </a:lnTo>
                  <a:lnTo>
                    <a:pt x="4920" y="437"/>
                  </a:lnTo>
                  <a:lnTo>
                    <a:pt x="4925" y="452"/>
                  </a:lnTo>
                  <a:lnTo>
                    <a:pt x="4930" y="466"/>
                  </a:lnTo>
                  <a:lnTo>
                    <a:pt x="4934" y="481"/>
                  </a:lnTo>
                  <a:lnTo>
                    <a:pt x="4938" y="495"/>
                  </a:lnTo>
                  <a:lnTo>
                    <a:pt x="4944" y="526"/>
                  </a:lnTo>
                  <a:lnTo>
                    <a:pt x="4948" y="558"/>
                  </a:lnTo>
                  <a:lnTo>
                    <a:pt x="4950" y="591"/>
                  </a:lnTo>
                  <a:lnTo>
                    <a:pt x="4951" y="623"/>
                  </a:lnTo>
                  <a:lnTo>
                    <a:pt x="4950" y="656"/>
                  </a:lnTo>
                  <a:lnTo>
                    <a:pt x="4948" y="688"/>
                  </a:lnTo>
                  <a:lnTo>
                    <a:pt x="4944" y="720"/>
                  </a:lnTo>
                  <a:lnTo>
                    <a:pt x="4938" y="750"/>
                  </a:lnTo>
                  <a:lnTo>
                    <a:pt x="4934" y="765"/>
                  </a:lnTo>
                  <a:lnTo>
                    <a:pt x="4930" y="779"/>
                  </a:lnTo>
                  <a:lnTo>
                    <a:pt x="4925" y="794"/>
                  </a:lnTo>
                  <a:lnTo>
                    <a:pt x="4920" y="808"/>
                  </a:lnTo>
                  <a:lnTo>
                    <a:pt x="4915" y="822"/>
                  </a:lnTo>
                  <a:lnTo>
                    <a:pt x="4908" y="834"/>
                  </a:lnTo>
                  <a:lnTo>
                    <a:pt x="4902" y="847"/>
                  </a:lnTo>
                  <a:lnTo>
                    <a:pt x="4894" y="859"/>
                  </a:lnTo>
                  <a:lnTo>
                    <a:pt x="4885" y="871"/>
                  </a:lnTo>
                  <a:lnTo>
                    <a:pt x="4877" y="882"/>
                  </a:lnTo>
                  <a:lnTo>
                    <a:pt x="4867" y="891"/>
                  </a:lnTo>
                  <a:lnTo>
                    <a:pt x="4857" y="901"/>
                  </a:lnTo>
                  <a:lnTo>
                    <a:pt x="4846" y="911"/>
                  </a:lnTo>
                  <a:lnTo>
                    <a:pt x="4835" y="920"/>
                  </a:lnTo>
                  <a:lnTo>
                    <a:pt x="4823" y="927"/>
                  </a:lnTo>
                  <a:lnTo>
                    <a:pt x="4810" y="934"/>
                  </a:lnTo>
                  <a:lnTo>
                    <a:pt x="4797" y="940"/>
                  </a:lnTo>
                  <a:lnTo>
                    <a:pt x="4783" y="946"/>
                  </a:lnTo>
                  <a:lnTo>
                    <a:pt x="4769" y="951"/>
                  </a:lnTo>
                  <a:lnTo>
                    <a:pt x="4753" y="955"/>
                  </a:lnTo>
                  <a:lnTo>
                    <a:pt x="4737" y="958"/>
                  </a:lnTo>
                  <a:lnTo>
                    <a:pt x="4720" y="961"/>
                  </a:lnTo>
                  <a:lnTo>
                    <a:pt x="4702" y="962"/>
                  </a:lnTo>
                  <a:lnTo>
                    <a:pt x="4683" y="962"/>
                  </a:lnTo>
                  <a:close/>
                  <a:moveTo>
                    <a:pt x="4340" y="77"/>
                  </a:moveTo>
                  <a:lnTo>
                    <a:pt x="4325" y="78"/>
                  </a:lnTo>
                  <a:lnTo>
                    <a:pt x="4313" y="79"/>
                  </a:lnTo>
                  <a:lnTo>
                    <a:pt x="4302" y="80"/>
                  </a:lnTo>
                  <a:lnTo>
                    <a:pt x="4291" y="82"/>
                  </a:lnTo>
                  <a:lnTo>
                    <a:pt x="4281" y="85"/>
                  </a:lnTo>
                  <a:lnTo>
                    <a:pt x="4272" y="88"/>
                  </a:lnTo>
                  <a:lnTo>
                    <a:pt x="4264" y="92"/>
                  </a:lnTo>
                  <a:lnTo>
                    <a:pt x="4256" y="95"/>
                  </a:lnTo>
                  <a:lnTo>
                    <a:pt x="4248" y="101"/>
                  </a:lnTo>
                  <a:lnTo>
                    <a:pt x="4242" y="105"/>
                  </a:lnTo>
                  <a:lnTo>
                    <a:pt x="4236" y="112"/>
                  </a:lnTo>
                  <a:lnTo>
                    <a:pt x="4231" y="117"/>
                  </a:lnTo>
                  <a:lnTo>
                    <a:pt x="4227" y="124"/>
                  </a:lnTo>
                  <a:lnTo>
                    <a:pt x="4222" y="130"/>
                  </a:lnTo>
                  <a:lnTo>
                    <a:pt x="4219" y="138"/>
                  </a:lnTo>
                  <a:lnTo>
                    <a:pt x="4216" y="145"/>
                  </a:lnTo>
                  <a:lnTo>
                    <a:pt x="4210" y="161"/>
                  </a:lnTo>
                  <a:lnTo>
                    <a:pt x="4207" y="178"/>
                  </a:lnTo>
                  <a:lnTo>
                    <a:pt x="4205" y="196"/>
                  </a:lnTo>
                  <a:lnTo>
                    <a:pt x="4203" y="215"/>
                  </a:lnTo>
                  <a:lnTo>
                    <a:pt x="4203" y="255"/>
                  </a:lnTo>
                  <a:lnTo>
                    <a:pt x="4203" y="296"/>
                  </a:lnTo>
                  <a:lnTo>
                    <a:pt x="4389" y="296"/>
                  </a:lnTo>
                  <a:lnTo>
                    <a:pt x="4389" y="374"/>
                  </a:lnTo>
                  <a:lnTo>
                    <a:pt x="4203" y="374"/>
                  </a:lnTo>
                  <a:lnTo>
                    <a:pt x="4203" y="947"/>
                  </a:lnTo>
                  <a:lnTo>
                    <a:pt x="4109" y="947"/>
                  </a:lnTo>
                  <a:lnTo>
                    <a:pt x="4109" y="374"/>
                  </a:lnTo>
                  <a:lnTo>
                    <a:pt x="4001" y="374"/>
                  </a:lnTo>
                  <a:lnTo>
                    <a:pt x="4001" y="296"/>
                  </a:lnTo>
                  <a:lnTo>
                    <a:pt x="4109" y="296"/>
                  </a:lnTo>
                  <a:lnTo>
                    <a:pt x="4109" y="206"/>
                  </a:lnTo>
                  <a:lnTo>
                    <a:pt x="4111" y="181"/>
                  </a:lnTo>
                  <a:lnTo>
                    <a:pt x="4114" y="158"/>
                  </a:lnTo>
                  <a:lnTo>
                    <a:pt x="4118" y="137"/>
                  </a:lnTo>
                  <a:lnTo>
                    <a:pt x="4124" y="117"/>
                  </a:lnTo>
                  <a:lnTo>
                    <a:pt x="4128" y="107"/>
                  </a:lnTo>
                  <a:lnTo>
                    <a:pt x="4132" y="99"/>
                  </a:lnTo>
                  <a:lnTo>
                    <a:pt x="4137" y="90"/>
                  </a:lnTo>
                  <a:lnTo>
                    <a:pt x="4142" y="81"/>
                  </a:lnTo>
                  <a:lnTo>
                    <a:pt x="4147" y="74"/>
                  </a:lnTo>
                  <a:lnTo>
                    <a:pt x="4153" y="66"/>
                  </a:lnTo>
                  <a:lnTo>
                    <a:pt x="4159" y="59"/>
                  </a:lnTo>
                  <a:lnTo>
                    <a:pt x="4166" y="52"/>
                  </a:lnTo>
                  <a:lnTo>
                    <a:pt x="4172" y="45"/>
                  </a:lnTo>
                  <a:lnTo>
                    <a:pt x="4180" y="40"/>
                  </a:lnTo>
                  <a:lnTo>
                    <a:pt x="4188" y="35"/>
                  </a:lnTo>
                  <a:lnTo>
                    <a:pt x="4196" y="29"/>
                  </a:lnTo>
                  <a:lnTo>
                    <a:pt x="4214" y="21"/>
                  </a:lnTo>
                  <a:lnTo>
                    <a:pt x="4232" y="13"/>
                  </a:lnTo>
                  <a:lnTo>
                    <a:pt x="4253" y="7"/>
                  </a:lnTo>
                  <a:lnTo>
                    <a:pt x="4275" y="3"/>
                  </a:lnTo>
                  <a:lnTo>
                    <a:pt x="4298" y="1"/>
                  </a:lnTo>
                  <a:lnTo>
                    <a:pt x="4323" y="0"/>
                  </a:lnTo>
                  <a:lnTo>
                    <a:pt x="4350" y="1"/>
                  </a:lnTo>
                  <a:lnTo>
                    <a:pt x="4379" y="3"/>
                  </a:lnTo>
                  <a:lnTo>
                    <a:pt x="4406" y="6"/>
                  </a:lnTo>
                  <a:lnTo>
                    <a:pt x="4434" y="12"/>
                  </a:lnTo>
                  <a:lnTo>
                    <a:pt x="4434" y="95"/>
                  </a:lnTo>
                  <a:lnTo>
                    <a:pt x="4410" y="88"/>
                  </a:lnTo>
                  <a:lnTo>
                    <a:pt x="4387" y="82"/>
                  </a:lnTo>
                  <a:lnTo>
                    <a:pt x="4375" y="80"/>
                  </a:lnTo>
                  <a:lnTo>
                    <a:pt x="4363" y="79"/>
                  </a:lnTo>
                  <a:lnTo>
                    <a:pt x="4351" y="78"/>
                  </a:lnTo>
                  <a:lnTo>
                    <a:pt x="4340" y="77"/>
                  </a:lnTo>
                  <a:close/>
                  <a:moveTo>
                    <a:pt x="3709" y="677"/>
                  </a:moveTo>
                  <a:lnTo>
                    <a:pt x="3709" y="947"/>
                  </a:lnTo>
                  <a:lnTo>
                    <a:pt x="3617" y="947"/>
                  </a:lnTo>
                  <a:lnTo>
                    <a:pt x="3617" y="296"/>
                  </a:lnTo>
                  <a:lnTo>
                    <a:pt x="3709" y="296"/>
                  </a:lnTo>
                  <a:lnTo>
                    <a:pt x="3709" y="422"/>
                  </a:lnTo>
                  <a:lnTo>
                    <a:pt x="3712" y="422"/>
                  </a:lnTo>
                  <a:lnTo>
                    <a:pt x="3720" y="405"/>
                  </a:lnTo>
                  <a:lnTo>
                    <a:pt x="3729" y="389"/>
                  </a:lnTo>
                  <a:lnTo>
                    <a:pt x="3738" y="374"/>
                  </a:lnTo>
                  <a:lnTo>
                    <a:pt x="3748" y="360"/>
                  </a:lnTo>
                  <a:lnTo>
                    <a:pt x="3760" y="347"/>
                  </a:lnTo>
                  <a:lnTo>
                    <a:pt x="3771" y="336"/>
                  </a:lnTo>
                  <a:lnTo>
                    <a:pt x="3784" y="326"/>
                  </a:lnTo>
                  <a:lnTo>
                    <a:pt x="3797" y="316"/>
                  </a:lnTo>
                  <a:lnTo>
                    <a:pt x="3811" y="308"/>
                  </a:lnTo>
                  <a:lnTo>
                    <a:pt x="3825" y="301"/>
                  </a:lnTo>
                  <a:lnTo>
                    <a:pt x="3841" y="295"/>
                  </a:lnTo>
                  <a:lnTo>
                    <a:pt x="3858" y="290"/>
                  </a:lnTo>
                  <a:lnTo>
                    <a:pt x="3874" y="287"/>
                  </a:lnTo>
                  <a:lnTo>
                    <a:pt x="3891" y="283"/>
                  </a:lnTo>
                  <a:lnTo>
                    <a:pt x="3910" y="282"/>
                  </a:lnTo>
                  <a:lnTo>
                    <a:pt x="3929" y="281"/>
                  </a:lnTo>
                  <a:lnTo>
                    <a:pt x="3929" y="381"/>
                  </a:lnTo>
                  <a:lnTo>
                    <a:pt x="3914" y="382"/>
                  </a:lnTo>
                  <a:lnTo>
                    <a:pt x="3899" y="383"/>
                  </a:lnTo>
                  <a:lnTo>
                    <a:pt x="3885" y="385"/>
                  </a:lnTo>
                  <a:lnTo>
                    <a:pt x="3872" y="389"/>
                  </a:lnTo>
                  <a:lnTo>
                    <a:pt x="3859" y="392"/>
                  </a:lnTo>
                  <a:lnTo>
                    <a:pt x="3847" y="396"/>
                  </a:lnTo>
                  <a:lnTo>
                    <a:pt x="3835" y="402"/>
                  </a:lnTo>
                  <a:lnTo>
                    <a:pt x="3824" y="407"/>
                  </a:lnTo>
                  <a:lnTo>
                    <a:pt x="3813" y="415"/>
                  </a:lnTo>
                  <a:lnTo>
                    <a:pt x="3803" y="421"/>
                  </a:lnTo>
                  <a:lnTo>
                    <a:pt x="3795" y="429"/>
                  </a:lnTo>
                  <a:lnTo>
                    <a:pt x="3786" y="437"/>
                  </a:lnTo>
                  <a:lnTo>
                    <a:pt x="3777" y="446"/>
                  </a:lnTo>
                  <a:lnTo>
                    <a:pt x="3770" y="456"/>
                  </a:lnTo>
                  <a:lnTo>
                    <a:pt x="3763" y="466"/>
                  </a:lnTo>
                  <a:lnTo>
                    <a:pt x="3757" y="477"/>
                  </a:lnTo>
                  <a:lnTo>
                    <a:pt x="3750" y="487"/>
                  </a:lnTo>
                  <a:lnTo>
                    <a:pt x="3745" y="498"/>
                  </a:lnTo>
                  <a:lnTo>
                    <a:pt x="3739" y="510"/>
                  </a:lnTo>
                  <a:lnTo>
                    <a:pt x="3735" y="521"/>
                  </a:lnTo>
                  <a:lnTo>
                    <a:pt x="3726" y="546"/>
                  </a:lnTo>
                  <a:lnTo>
                    <a:pt x="3720" y="571"/>
                  </a:lnTo>
                  <a:lnTo>
                    <a:pt x="3716" y="598"/>
                  </a:lnTo>
                  <a:lnTo>
                    <a:pt x="3712" y="624"/>
                  </a:lnTo>
                  <a:lnTo>
                    <a:pt x="3710" y="651"/>
                  </a:lnTo>
                  <a:lnTo>
                    <a:pt x="3709" y="677"/>
                  </a:lnTo>
                  <a:close/>
                  <a:moveTo>
                    <a:pt x="3274" y="359"/>
                  </a:moveTo>
                  <a:lnTo>
                    <a:pt x="3260" y="360"/>
                  </a:lnTo>
                  <a:lnTo>
                    <a:pt x="3246" y="361"/>
                  </a:lnTo>
                  <a:lnTo>
                    <a:pt x="3234" y="365"/>
                  </a:lnTo>
                  <a:lnTo>
                    <a:pt x="3222" y="369"/>
                  </a:lnTo>
                  <a:lnTo>
                    <a:pt x="3211" y="373"/>
                  </a:lnTo>
                  <a:lnTo>
                    <a:pt x="3200" y="380"/>
                  </a:lnTo>
                  <a:lnTo>
                    <a:pt x="3190" y="386"/>
                  </a:lnTo>
                  <a:lnTo>
                    <a:pt x="3182" y="394"/>
                  </a:lnTo>
                  <a:lnTo>
                    <a:pt x="3173" y="403"/>
                  </a:lnTo>
                  <a:lnTo>
                    <a:pt x="3165" y="412"/>
                  </a:lnTo>
                  <a:lnTo>
                    <a:pt x="3159" y="422"/>
                  </a:lnTo>
                  <a:lnTo>
                    <a:pt x="3154" y="433"/>
                  </a:lnTo>
                  <a:lnTo>
                    <a:pt x="3148" y="445"/>
                  </a:lnTo>
                  <a:lnTo>
                    <a:pt x="3144" y="457"/>
                  </a:lnTo>
                  <a:lnTo>
                    <a:pt x="3139" y="469"/>
                  </a:lnTo>
                  <a:lnTo>
                    <a:pt x="3137" y="482"/>
                  </a:lnTo>
                  <a:lnTo>
                    <a:pt x="3398" y="482"/>
                  </a:lnTo>
                  <a:lnTo>
                    <a:pt x="3398" y="469"/>
                  </a:lnTo>
                  <a:lnTo>
                    <a:pt x="3396" y="457"/>
                  </a:lnTo>
                  <a:lnTo>
                    <a:pt x="3392" y="445"/>
                  </a:lnTo>
                  <a:lnTo>
                    <a:pt x="3389" y="433"/>
                  </a:lnTo>
                  <a:lnTo>
                    <a:pt x="3384" y="422"/>
                  </a:lnTo>
                  <a:lnTo>
                    <a:pt x="3377" y="412"/>
                  </a:lnTo>
                  <a:lnTo>
                    <a:pt x="3371" y="403"/>
                  </a:lnTo>
                  <a:lnTo>
                    <a:pt x="3362" y="394"/>
                  </a:lnTo>
                  <a:lnTo>
                    <a:pt x="3353" y="386"/>
                  </a:lnTo>
                  <a:lnTo>
                    <a:pt x="3345" y="380"/>
                  </a:lnTo>
                  <a:lnTo>
                    <a:pt x="3334" y="373"/>
                  </a:lnTo>
                  <a:lnTo>
                    <a:pt x="3323" y="369"/>
                  </a:lnTo>
                  <a:lnTo>
                    <a:pt x="3312" y="365"/>
                  </a:lnTo>
                  <a:lnTo>
                    <a:pt x="3299" y="361"/>
                  </a:lnTo>
                  <a:lnTo>
                    <a:pt x="3287" y="360"/>
                  </a:lnTo>
                  <a:lnTo>
                    <a:pt x="3274" y="359"/>
                  </a:lnTo>
                  <a:close/>
                  <a:moveTo>
                    <a:pt x="3130" y="560"/>
                  </a:moveTo>
                  <a:lnTo>
                    <a:pt x="3130" y="598"/>
                  </a:lnTo>
                  <a:lnTo>
                    <a:pt x="3131" y="625"/>
                  </a:lnTo>
                  <a:lnTo>
                    <a:pt x="3133" y="651"/>
                  </a:lnTo>
                  <a:lnTo>
                    <a:pt x="3137" y="677"/>
                  </a:lnTo>
                  <a:lnTo>
                    <a:pt x="3144" y="703"/>
                  </a:lnTo>
                  <a:lnTo>
                    <a:pt x="3151" y="727"/>
                  </a:lnTo>
                  <a:lnTo>
                    <a:pt x="3161" y="751"/>
                  </a:lnTo>
                  <a:lnTo>
                    <a:pt x="3167" y="763"/>
                  </a:lnTo>
                  <a:lnTo>
                    <a:pt x="3172" y="774"/>
                  </a:lnTo>
                  <a:lnTo>
                    <a:pt x="3178" y="785"/>
                  </a:lnTo>
                  <a:lnTo>
                    <a:pt x="3186" y="795"/>
                  </a:lnTo>
                  <a:lnTo>
                    <a:pt x="3193" y="804"/>
                  </a:lnTo>
                  <a:lnTo>
                    <a:pt x="3200" y="814"/>
                  </a:lnTo>
                  <a:lnTo>
                    <a:pt x="3209" y="823"/>
                  </a:lnTo>
                  <a:lnTo>
                    <a:pt x="3218" y="832"/>
                  </a:lnTo>
                  <a:lnTo>
                    <a:pt x="3227" y="839"/>
                  </a:lnTo>
                  <a:lnTo>
                    <a:pt x="3237" y="847"/>
                  </a:lnTo>
                  <a:lnTo>
                    <a:pt x="3247" y="853"/>
                  </a:lnTo>
                  <a:lnTo>
                    <a:pt x="3258" y="860"/>
                  </a:lnTo>
                  <a:lnTo>
                    <a:pt x="3269" y="865"/>
                  </a:lnTo>
                  <a:lnTo>
                    <a:pt x="3280" y="871"/>
                  </a:lnTo>
                  <a:lnTo>
                    <a:pt x="3292" y="874"/>
                  </a:lnTo>
                  <a:lnTo>
                    <a:pt x="3305" y="878"/>
                  </a:lnTo>
                  <a:lnTo>
                    <a:pt x="3318" y="880"/>
                  </a:lnTo>
                  <a:lnTo>
                    <a:pt x="3333" y="883"/>
                  </a:lnTo>
                  <a:lnTo>
                    <a:pt x="3347" y="884"/>
                  </a:lnTo>
                  <a:lnTo>
                    <a:pt x="3361" y="885"/>
                  </a:lnTo>
                  <a:lnTo>
                    <a:pt x="3378" y="884"/>
                  </a:lnTo>
                  <a:lnTo>
                    <a:pt x="3394" y="883"/>
                  </a:lnTo>
                  <a:lnTo>
                    <a:pt x="3410" y="882"/>
                  </a:lnTo>
                  <a:lnTo>
                    <a:pt x="3426" y="879"/>
                  </a:lnTo>
                  <a:lnTo>
                    <a:pt x="3457" y="874"/>
                  </a:lnTo>
                  <a:lnTo>
                    <a:pt x="3490" y="866"/>
                  </a:lnTo>
                  <a:lnTo>
                    <a:pt x="3490" y="943"/>
                  </a:lnTo>
                  <a:lnTo>
                    <a:pt x="3471" y="948"/>
                  </a:lnTo>
                  <a:lnTo>
                    <a:pt x="3453" y="952"/>
                  </a:lnTo>
                  <a:lnTo>
                    <a:pt x="3435" y="955"/>
                  </a:lnTo>
                  <a:lnTo>
                    <a:pt x="3416" y="959"/>
                  </a:lnTo>
                  <a:lnTo>
                    <a:pt x="3398" y="960"/>
                  </a:lnTo>
                  <a:lnTo>
                    <a:pt x="3378" y="962"/>
                  </a:lnTo>
                  <a:lnTo>
                    <a:pt x="3360" y="962"/>
                  </a:lnTo>
                  <a:lnTo>
                    <a:pt x="3340" y="962"/>
                  </a:lnTo>
                  <a:lnTo>
                    <a:pt x="3320" y="962"/>
                  </a:lnTo>
                  <a:lnTo>
                    <a:pt x="3300" y="961"/>
                  </a:lnTo>
                  <a:lnTo>
                    <a:pt x="3280" y="959"/>
                  </a:lnTo>
                  <a:lnTo>
                    <a:pt x="3262" y="955"/>
                  </a:lnTo>
                  <a:lnTo>
                    <a:pt x="3245" y="951"/>
                  </a:lnTo>
                  <a:lnTo>
                    <a:pt x="3227" y="947"/>
                  </a:lnTo>
                  <a:lnTo>
                    <a:pt x="3211" y="941"/>
                  </a:lnTo>
                  <a:lnTo>
                    <a:pt x="3196" y="935"/>
                  </a:lnTo>
                  <a:lnTo>
                    <a:pt x="3181" y="928"/>
                  </a:lnTo>
                  <a:lnTo>
                    <a:pt x="3167" y="921"/>
                  </a:lnTo>
                  <a:lnTo>
                    <a:pt x="3154" y="912"/>
                  </a:lnTo>
                  <a:lnTo>
                    <a:pt x="3142" y="903"/>
                  </a:lnTo>
                  <a:lnTo>
                    <a:pt x="3130" y="893"/>
                  </a:lnTo>
                  <a:lnTo>
                    <a:pt x="3118" y="883"/>
                  </a:lnTo>
                  <a:lnTo>
                    <a:pt x="3107" y="872"/>
                  </a:lnTo>
                  <a:lnTo>
                    <a:pt x="3097" y="860"/>
                  </a:lnTo>
                  <a:lnTo>
                    <a:pt x="3088" y="848"/>
                  </a:lnTo>
                  <a:lnTo>
                    <a:pt x="3080" y="835"/>
                  </a:lnTo>
                  <a:lnTo>
                    <a:pt x="3072" y="821"/>
                  </a:lnTo>
                  <a:lnTo>
                    <a:pt x="3065" y="807"/>
                  </a:lnTo>
                  <a:lnTo>
                    <a:pt x="3058" y="793"/>
                  </a:lnTo>
                  <a:lnTo>
                    <a:pt x="3052" y="777"/>
                  </a:lnTo>
                  <a:lnTo>
                    <a:pt x="3046" y="762"/>
                  </a:lnTo>
                  <a:lnTo>
                    <a:pt x="3042" y="746"/>
                  </a:lnTo>
                  <a:lnTo>
                    <a:pt x="3037" y="728"/>
                  </a:lnTo>
                  <a:lnTo>
                    <a:pt x="3033" y="711"/>
                  </a:lnTo>
                  <a:lnTo>
                    <a:pt x="3030" y="694"/>
                  </a:lnTo>
                  <a:lnTo>
                    <a:pt x="3028" y="676"/>
                  </a:lnTo>
                  <a:lnTo>
                    <a:pt x="3025" y="658"/>
                  </a:lnTo>
                  <a:lnTo>
                    <a:pt x="3024" y="638"/>
                  </a:lnTo>
                  <a:lnTo>
                    <a:pt x="3023" y="620"/>
                  </a:lnTo>
                  <a:lnTo>
                    <a:pt x="3023" y="600"/>
                  </a:lnTo>
                  <a:lnTo>
                    <a:pt x="3024" y="569"/>
                  </a:lnTo>
                  <a:lnTo>
                    <a:pt x="3027" y="537"/>
                  </a:lnTo>
                  <a:lnTo>
                    <a:pt x="3031" y="508"/>
                  </a:lnTo>
                  <a:lnTo>
                    <a:pt x="3036" y="479"/>
                  </a:lnTo>
                  <a:lnTo>
                    <a:pt x="3040" y="465"/>
                  </a:lnTo>
                  <a:lnTo>
                    <a:pt x="3044" y="450"/>
                  </a:lnTo>
                  <a:lnTo>
                    <a:pt x="3048" y="437"/>
                  </a:lnTo>
                  <a:lnTo>
                    <a:pt x="3054" y="424"/>
                  </a:lnTo>
                  <a:lnTo>
                    <a:pt x="3059" y="412"/>
                  </a:lnTo>
                  <a:lnTo>
                    <a:pt x="3065" y="399"/>
                  </a:lnTo>
                  <a:lnTo>
                    <a:pt x="3072" y="389"/>
                  </a:lnTo>
                  <a:lnTo>
                    <a:pt x="3079" y="377"/>
                  </a:lnTo>
                  <a:lnTo>
                    <a:pt x="3086" y="366"/>
                  </a:lnTo>
                  <a:lnTo>
                    <a:pt x="3095" y="356"/>
                  </a:lnTo>
                  <a:lnTo>
                    <a:pt x="3104" y="346"/>
                  </a:lnTo>
                  <a:lnTo>
                    <a:pt x="3113" y="338"/>
                  </a:lnTo>
                  <a:lnTo>
                    <a:pt x="3123" y="329"/>
                  </a:lnTo>
                  <a:lnTo>
                    <a:pt x="3134" y="321"/>
                  </a:lnTo>
                  <a:lnTo>
                    <a:pt x="3145" y="314"/>
                  </a:lnTo>
                  <a:lnTo>
                    <a:pt x="3157" y="307"/>
                  </a:lnTo>
                  <a:lnTo>
                    <a:pt x="3170" y="302"/>
                  </a:lnTo>
                  <a:lnTo>
                    <a:pt x="3183" y="296"/>
                  </a:lnTo>
                  <a:lnTo>
                    <a:pt x="3197" y="292"/>
                  </a:lnTo>
                  <a:lnTo>
                    <a:pt x="3212" y="288"/>
                  </a:lnTo>
                  <a:lnTo>
                    <a:pt x="3227" y="285"/>
                  </a:lnTo>
                  <a:lnTo>
                    <a:pt x="3244" y="283"/>
                  </a:lnTo>
                  <a:lnTo>
                    <a:pt x="3260" y="282"/>
                  </a:lnTo>
                  <a:lnTo>
                    <a:pt x="3277" y="281"/>
                  </a:lnTo>
                  <a:lnTo>
                    <a:pt x="3291" y="281"/>
                  </a:lnTo>
                  <a:lnTo>
                    <a:pt x="3305" y="282"/>
                  </a:lnTo>
                  <a:lnTo>
                    <a:pt x="3318" y="284"/>
                  </a:lnTo>
                  <a:lnTo>
                    <a:pt x="3330" y="285"/>
                  </a:lnTo>
                  <a:lnTo>
                    <a:pt x="3343" y="289"/>
                  </a:lnTo>
                  <a:lnTo>
                    <a:pt x="3355" y="292"/>
                  </a:lnTo>
                  <a:lnTo>
                    <a:pt x="3366" y="295"/>
                  </a:lnTo>
                  <a:lnTo>
                    <a:pt x="3377" y="300"/>
                  </a:lnTo>
                  <a:lnTo>
                    <a:pt x="3388" y="305"/>
                  </a:lnTo>
                  <a:lnTo>
                    <a:pt x="3398" y="309"/>
                  </a:lnTo>
                  <a:lnTo>
                    <a:pt x="3407" y="316"/>
                  </a:lnTo>
                  <a:lnTo>
                    <a:pt x="3416" y="321"/>
                  </a:lnTo>
                  <a:lnTo>
                    <a:pt x="3425" y="329"/>
                  </a:lnTo>
                  <a:lnTo>
                    <a:pt x="3432" y="335"/>
                  </a:lnTo>
                  <a:lnTo>
                    <a:pt x="3441" y="343"/>
                  </a:lnTo>
                  <a:lnTo>
                    <a:pt x="3448" y="352"/>
                  </a:lnTo>
                  <a:lnTo>
                    <a:pt x="3455" y="359"/>
                  </a:lnTo>
                  <a:lnTo>
                    <a:pt x="3462" y="368"/>
                  </a:lnTo>
                  <a:lnTo>
                    <a:pt x="3467" y="378"/>
                  </a:lnTo>
                  <a:lnTo>
                    <a:pt x="3473" y="388"/>
                  </a:lnTo>
                  <a:lnTo>
                    <a:pt x="3482" y="408"/>
                  </a:lnTo>
                  <a:lnTo>
                    <a:pt x="3490" y="430"/>
                  </a:lnTo>
                  <a:lnTo>
                    <a:pt x="3496" y="453"/>
                  </a:lnTo>
                  <a:lnTo>
                    <a:pt x="3501" y="477"/>
                  </a:lnTo>
                  <a:lnTo>
                    <a:pt x="3504" y="503"/>
                  </a:lnTo>
                  <a:lnTo>
                    <a:pt x="3504" y="529"/>
                  </a:lnTo>
                  <a:lnTo>
                    <a:pt x="3504" y="560"/>
                  </a:lnTo>
                  <a:lnTo>
                    <a:pt x="3130" y="560"/>
                  </a:lnTo>
                  <a:close/>
                  <a:moveTo>
                    <a:pt x="2706" y="359"/>
                  </a:moveTo>
                  <a:lnTo>
                    <a:pt x="2696" y="360"/>
                  </a:lnTo>
                  <a:lnTo>
                    <a:pt x="2686" y="361"/>
                  </a:lnTo>
                  <a:lnTo>
                    <a:pt x="2675" y="364"/>
                  </a:lnTo>
                  <a:lnTo>
                    <a:pt x="2666" y="367"/>
                  </a:lnTo>
                  <a:lnTo>
                    <a:pt x="2658" y="371"/>
                  </a:lnTo>
                  <a:lnTo>
                    <a:pt x="2649" y="376"/>
                  </a:lnTo>
                  <a:lnTo>
                    <a:pt x="2640" y="381"/>
                  </a:lnTo>
                  <a:lnTo>
                    <a:pt x="2633" y="388"/>
                  </a:lnTo>
                  <a:lnTo>
                    <a:pt x="2626" y="394"/>
                  </a:lnTo>
                  <a:lnTo>
                    <a:pt x="2619" y="402"/>
                  </a:lnTo>
                  <a:lnTo>
                    <a:pt x="2612" y="409"/>
                  </a:lnTo>
                  <a:lnTo>
                    <a:pt x="2607" y="418"/>
                  </a:lnTo>
                  <a:lnTo>
                    <a:pt x="2596" y="435"/>
                  </a:lnTo>
                  <a:lnTo>
                    <a:pt x="2586" y="455"/>
                  </a:lnTo>
                  <a:lnTo>
                    <a:pt x="2577" y="475"/>
                  </a:lnTo>
                  <a:lnTo>
                    <a:pt x="2571" y="497"/>
                  </a:lnTo>
                  <a:lnTo>
                    <a:pt x="2565" y="519"/>
                  </a:lnTo>
                  <a:lnTo>
                    <a:pt x="2561" y="541"/>
                  </a:lnTo>
                  <a:lnTo>
                    <a:pt x="2558" y="561"/>
                  </a:lnTo>
                  <a:lnTo>
                    <a:pt x="2556" y="582"/>
                  </a:lnTo>
                  <a:lnTo>
                    <a:pt x="2553" y="601"/>
                  </a:lnTo>
                  <a:lnTo>
                    <a:pt x="2553" y="619"/>
                  </a:lnTo>
                  <a:lnTo>
                    <a:pt x="2553" y="637"/>
                  </a:lnTo>
                  <a:lnTo>
                    <a:pt x="2555" y="657"/>
                  </a:lnTo>
                  <a:lnTo>
                    <a:pt x="2557" y="677"/>
                  </a:lnTo>
                  <a:lnTo>
                    <a:pt x="2560" y="699"/>
                  </a:lnTo>
                  <a:lnTo>
                    <a:pt x="2563" y="721"/>
                  </a:lnTo>
                  <a:lnTo>
                    <a:pt x="2569" y="744"/>
                  </a:lnTo>
                  <a:lnTo>
                    <a:pt x="2575" y="765"/>
                  </a:lnTo>
                  <a:lnTo>
                    <a:pt x="2583" y="786"/>
                  </a:lnTo>
                  <a:lnTo>
                    <a:pt x="2591" y="806"/>
                  </a:lnTo>
                  <a:lnTo>
                    <a:pt x="2602" y="825"/>
                  </a:lnTo>
                  <a:lnTo>
                    <a:pt x="2608" y="833"/>
                  </a:lnTo>
                  <a:lnTo>
                    <a:pt x="2614" y="841"/>
                  </a:lnTo>
                  <a:lnTo>
                    <a:pt x="2621" y="849"/>
                  </a:lnTo>
                  <a:lnTo>
                    <a:pt x="2628" y="855"/>
                  </a:lnTo>
                  <a:lnTo>
                    <a:pt x="2636" y="862"/>
                  </a:lnTo>
                  <a:lnTo>
                    <a:pt x="2645" y="867"/>
                  </a:lnTo>
                  <a:lnTo>
                    <a:pt x="2653" y="873"/>
                  </a:lnTo>
                  <a:lnTo>
                    <a:pt x="2662" y="877"/>
                  </a:lnTo>
                  <a:lnTo>
                    <a:pt x="2672" y="880"/>
                  </a:lnTo>
                  <a:lnTo>
                    <a:pt x="2682" y="883"/>
                  </a:lnTo>
                  <a:lnTo>
                    <a:pt x="2692" y="884"/>
                  </a:lnTo>
                  <a:lnTo>
                    <a:pt x="2704" y="885"/>
                  </a:lnTo>
                  <a:lnTo>
                    <a:pt x="2715" y="884"/>
                  </a:lnTo>
                  <a:lnTo>
                    <a:pt x="2726" y="883"/>
                  </a:lnTo>
                  <a:lnTo>
                    <a:pt x="2737" y="879"/>
                  </a:lnTo>
                  <a:lnTo>
                    <a:pt x="2747" y="876"/>
                  </a:lnTo>
                  <a:lnTo>
                    <a:pt x="2755" y="871"/>
                  </a:lnTo>
                  <a:lnTo>
                    <a:pt x="2764" y="865"/>
                  </a:lnTo>
                  <a:lnTo>
                    <a:pt x="2772" y="860"/>
                  </a:lnTo>
                  <a:lnTo>
                    <a:pt x="2779" y="852"/>
                  </a:lnTo>
                  <a:lnTo>
                    <a:pt x="2786" y="845"/>
                  </a:lnTo>
                  <a:lnTo>
                    <a:pt x="2792" y="836"/>
                  </a:lnTo>
                  <a:lnTo>
                    <a:pt x="2798" y="827"/>
                  </a:lnTo>
                  <a:lnTo>
                    <a:pt x="2803" y="817"/>
                  </a:lnTo>
                  <a:lnTo>
                    <a:pt x="2813" y="797"/>
                  </a:lnTo>
                  <a:lnTo>
                    <a:pt x="2820" y="775"/>
                  </a:lnTo>
                  <a:lnTo>
                    <a:pt x="2827" y="752"/>
                  </a:lnTo>
                  <a:lnTo>
                    <a:pt x="2831" y="728"/>
                  </a:lnTo>
                  <a:lnTo>
                    <a:pt x="2836" y="705"/>
                  </a:lnTo>
                  <a:lnTo>
                    <a:pt x="2838" y="682"/>
                  </a:lnTo>
                  <a:lnTo>
                    <a:pt x="2841" y="637"/>
                  </a:lnTo>
                  <a:lnTo>
                    <a:pt x="2842" y="598"/>
                  </a:lnTo>
                  <a:lnTo>
                    <a:pt x="2841" y="581"/>
                  </a:lnTo>
                  <a:lnTo>
                    <a:pt x="2841" y="562"/>
                  </a:lnTo>
                  <a:lnTo>
                    <a:pt x="2840" y="543"/>
                  </a:lnTo>
                  <a:lnTo>
                    <a:pt x="2838" y="523"/>
                  </a:lnTo>
                  <a:lnTo>
                    <a:pt x="2835" y="503"/>
                  </a:lnTo>
                  <a:lnTo>
                    <a:pt x="2830" y="483"/>
                  </a:lnTo>
                  <a:lnTo>
                    <a:pt x="2825" y="464"/>
                  </a:lnTo>
                  <a:lnTo>
                    <a:pt x="2818" y="445"/>
                  </a:lnTo>
                  <a:lnTo>
                    <a:pt x="2811" y="428"/>
                  </a:lnTo>
                  <a:lnTo>
                    <a:pt x="2802" y="411"/>
                  </a:lnTo>
                  <a:lnTo>
                    <a:pt x="2797" y="404"/>
                  </a:lnTo>
                  <a:lnTo>
                    <a:pt x="2790" y="396"/>
                  </a:lnTo>
                  <a:lnTo>
                    <a:pt x="2785" y="390"/>
                  </a:lnTo>
                  <a:lnTo>
                    <a:pt x="2778" y="384"/>
                  </a:lnTo>
                  <a:lnTo>
                    <a:pt x="2771" y="379"/>
                  </a:lnTo>
                  <a:lnTo>
                    <a:pt x="2763" y="373"/>
                  </a:lnTo>
                  <a:lnTo>
                    <a:pt x="2755" y="369"/>
                  </a:lnTo>
                  <a:lnTo>
                    <a:pt x="2747" y="366"/>
                  </a:lnTo>
                  <a:lnTo>
                    <a:pt x="2737" y="364"/>
                  </a:lnTo>
                  <a:lnTo>
                    <a:pt x="2727" y="361"/>
                  </a:lnTo>
                  <a:lnTo>
                    <a:pt x="2717" y="359"/>
                  </a:lnTo>
                  <a:lnTo>
                    <a:pt x="2706" y="359"/>
                  </a:lnTo>
                  <a:close/>
                  <a:moveTo>
                    <a:pt x="2727" y="962"/>
                  </a:moveTo>
                  <a:lnTo>
                    <a:pt x="2712" y="962"/>
                  </a:lnTo>
                  <a:lnTo>
                    <a:pt x="2697" y="961"/>
                  </a:lnTo>
                  <a:lnTo>
                    <a:pt x="2683" y="958"/>
                  </a:lnTo>
                  <a:lnTo>
                    <a:pt x="2669" y="954"/>
                  </a:lnTo>
                  <a:lnTo>
                    <a:pt x="2655" y="950"/>
                  </a:lnTo>
                  <a:lnTo>
                    <a:pt x="2642" y="945"/>
                  </a:lnTo>
                  <a:lnTo>
                    <a:pt x="2631" y="938"/>
                  </a:lnTo>
                  <a:lnTo>
                    <a:pt x="2620" y="931"/>
                  </a:lnTo>
                  <a:lnTo>
                    <a:pt x="2609" y="923"/>
                  </a:lnTo>
                  <a:lnTo>
                    <a:pt x="2599" y="914"/>
                  </a:lnTo>
                  <a:lnTo>
                    <a:pt x="2590" y="904"/>
                  </a:lnTo>
                  <a:lnTo>
                    <a:pt x="2582" y="893"/>
                  </a:lnTo>
                  <a:lnTo>
                    <a:pt x="2574" y="882"/>
                  </a:lnTo>
                  <a:lnTo>
                    <a:pt x="2568" y="869"/>
                  </a:lnTo>
                  <a:lnTo>
                    <a:pt x="2561" y="855"/>
                  </a:lnTo>
                  <a:lnTo>
                    <a:pt x="2556" y="840"/>
                  </a:lnTo>
                  <a:lnTo>
                    <a:pt x="2553" y="840"/>
                  </a:lnTo>
                  <a:lnTo>
                    <a:pt x="2553" y="1240"/>
                  </a:lnTo>
                  <a:lnTo>
                    <a:pt x="2460" y="1240"/>
                  </a:lnTo>
                  <a:lnTo>
                    <a:pt x="2460" y="296"/>
                  </a:lnTo>
                  <a:lnTo>
                    <a:pt x="2553" y="296"/>
                  </a:lnTo>
                  <a:lnTo>
                    <a:pt x="2553" y="407"/>
                  </a:lnTo>
                  <a:lnTo>
                    <a:pt x="2556" y="407"/>
                  </a:lnTo>
                  <a:lnTo>
                    <a:pt x="2561" y="393"/>
                  </a:lnTo>
                  <a:lnTo>
                    <a:pt x="2567" y="380"/>
                  </a:lnTo>
                  <a:lnTo>
                    <a:pt x="2573" y="368"/>
                  </a:lnTo>
                  <a:lnTo>
                    <a:pt x="2581" y="356"/>
                  </a:lnTo>
                  <a:lnTo>
                    <a:pt x="2589" y="345"/>
                  </a:lnTo>
                  <a:lnTo>
                    <a:pt x="2599" y="334"/>
                  </a:lnTo>
                  <a:lnTo>
                    <a:pt x="2609" y="325"/>
                  </a:lnTo>
                  <a:lnTo>
                    <a:pt x="2620" y="316"/>
                  </a:lnTo>
                  <a:lnTo>
                    <a:pt x="2632" y="308"/>
                  </a:lnTo>
                  <a:lnTo>
                    <a:pt x="2644" y="302"/>
                  </a:lnTo>
                  <a:lnTo>
                    <a:pt x="2657" y="295"/>
                  </a:lnTo>
                  <a:lnTo>
                    <a:pt x="2670" y="291"/>
                  </a:lnTo>
                  <a:lnTo>
                    <a:pt x="2683" y="287"/>
                  </a:lnTo>
                  <a:lnTo>
                    <a:pt x="2697" y="283"/>
                  </a:lnTo>
                  <a:lnTo>
                    <a:pt x="2711" y="282"/>
                  </a:lnTo>
                  <a:lnTo>
                    <a:pt x="2726" y="281"/>
                  </a:lnTo>
                  <a:lnTo>
                    <a:pt x="2742" y="282"/>
                  </a:lnTo>
                  <a:lnTo>
                    <a:pt x="2759" y="283"/>
                  </a:lnTo>
                  <a:lnTo>
                    <a:pt x="2775" y="285"/>
                  </a:lnTo>
                  <a:lnTo>
                    <a:pt x="2789" y="290"/>
                  </a:lnTo>
                  <a:lnTo>
                    <a:pt x="2803" y="294"/>
                  </a:lnTo>
                  <a:lnTo>
                    <a:pt x="2816" y="300"/>
                  </a:lnTo>
                  <a:lnTo>
                    <a:pt x="2828" y="305"/>
                  </a:lnTo>
                  <a:lnTo>
                    <a:pt x="2840" y="313"/>
                  </a:lnTo>
                  <a:lnTo>
                    <a:pt x="2850" y="320"/>
                  </a:lnTo>
                  <a:lnTo>
                    <a:pt x="2861" y="329"/>
                  </a:lnTo>
                  <a:lnTo>
                    <a:pt x="2869" y="338"/>
                  </a:lnTo>
                  <a:lnTo>
                    <a:pt x="2878" y="347"/>
                  </a:lnTo>
                  <a:lnTo>
                    <a:pt x="2887" y="357"/>
                  </a:lnTo>
                  <a:lnTo>
                    <a:pt x="2894" y="369"/>
                  </a:lnTo>
                  <a:lnTo>
                    <a:pt x="2901" y="380"/>
                  </a:lnTo>
                  <a:lnTo>
                    <a:pt x="2907" y="392"/>
                  </a:lnTo>
                  <a:lnTo>
                    <a:pt x="2913" y="404"/>
                  </a:lnTo>
                  <a:lnTo>
                    <a:pt x="2918" y="417"/>
                  </a:lnTo>
                  <a:lnTo>
                    <a:pt x="2924" y="430"/>
                  </a:lnTo>
                  <a:lnTo>
                    <a:pt x="2927" y="444"/>
                  </a:lnTo>
                  <a:lnTo>
                    <a:pt x="2934" y="471"/>
                  </a:lnTo>
                  <a:lnTo>
                    <a:pt x="2940" y="500"/>
                  </a:lnTo>
                  <a:lnTo>
                    <a:pt x="2944" y="529"/>
                  </a:lnTo>
                  <a:lnTo>
                    <a:pt x="2946" y="558"/>
                  </a:lnTo>
                  <a:lnTo>
                    <a:pt x="2947" y="587"/>
                  </a:lnTo>
                  <a:lnTo>
                    <a:pt x="2948" y="617"/>
                  </a:lnTo>
                  <a:lnTo>
                    <a:pt x="2947" y="644"/>
                  </a:lnTo>
                  <a:lnTo>
                    <a:pt x="2946" y="672"/>
                  </a:lnTo>
                  <a:lnTo>
                    <a:pt x="2943" y="700"/>
                  </a:lnTo>
                  <a:lnTo>
                    <a:pt x="2939" y="730"/>
                  </a:lnTo>
                  <a:lnTo>
                    <a:pt x="2933" y="759"/>
                  </a:lnTo>
                  <a:lnTo>
                    <a:pt x="2926" y="788"/>
                  </a:lnTo>
                  <a:lnTo>
                    <a:pt x="2920" y="801"/>
                  </a:lnTo>
                  <a:lnTo>
                    <a:pt x="2916" y="815"/>
                  </a:lnTo>
                  <a:lnTo>
                    <a:pt x="2910" y="829"/>
                  </a:lnTo>
                  <a:lnTo>
                    <a:pt x="2904" y="842"/>
                  </a:lnTo>
                  <a:lnTo>
                    <a:pt x="2897" y="854"/>
                  </a:lnTo>
                  <a:lnTo>
                    <a:pt x="2891" y="867"/>
                  </a:lnTo>
                  <a:lnTo>
                    <a:pt x="2883" y="878"/>
                  </a:lnTo>
                  <a:lnTo>
                    <a:pt x="2875" y="890"/>
                  </a:lnTo>
                  <a:lnTo>
                    <a:pt x="2866" y="900"/>
                  </a:lnTo>
                  <a:lnTo>
                    <a:pt x="2857" y="911"/>
                  </a:lnTo>
                  <a:lnTo>
                    <a:pt x="2848" y="920"/>
                  </a:lnTo>
                  <a:lnTo>
                    <a:pt x="2837" y="928"/>
                  </a:lnTo>
                  <a:lnTo>
                    <a:pt x="2825" y="936"/>
                  </a:lnTo>
                  <a:lnTo>
                    <a:pt x="2814" y="942"/>
                  </a:lnTo>
                  <a:lnTo>
                    <a:pt x="2801" y="948"/>
                  </a:lnTo>
                  <a:lnTo>
                    <a:pt x="2788" y="953"/>
                  </a:lnTo>
                  <a:lnTo>
                    <a:pt x="2774" y="958"/>
                  </a:lnTo>
                  <a:lnTo>
                    <a:pt x="2759" y="960"/>
                  </a:lnTo>
                  <a:lnTo>
                    <a:pt x="2743" y="962"/>
                  </a:lnTo>
                  <a:lnTo>
                    <a:pt x="2727" y="962"/>
                  </a:lnTo>
                  <a:close/>
                  <a:moveTo>
                    <a:pt x="1959" y="947"/>
                  </a:moveTo>
                  <a:lnTo>
                    <a:pt x="1959" y="586"/>
                  </a:lnTo>
                  <a:lnTo>
                    <a:pt x="1959" y="556"/>
                  </a:lnTo>
                  <a:lnTo>
                    <a:pt x="1959" y="522"/>
                  </a:lnTo>
                  <a:lnTo>
                    <a:pt x="1958" y="505"/>
                  </a:lnTo>
                  <a:lnTo>
                    <a:pt x="1957" y="486"/>
                  </a:lnTo>
                  <a:lnTo>
                    <a:pt x="1955" y="469"/>
                  </a:lnTo>
                  <a:lnTo>
                    <a:pt x="1950" y="453"/>
                  </a:lnTo>
                  <a:lnTo>
                    <a:pt x="1946" y="436"/>
                  </a:lnTo>
                  <a:lnTo>
                    <a:pt x="1940" y="422"/>
                  </a:lnTo>
                  <a:lnTo>
                    <a:pt x="1936" y="415"/>
                  </a:lnTo>
                  <a:lnTo>
                    <a:pt x="1933" y="408"/>
                  </a:lnTo>
                  <a:lnTo>
                    <a:pt x="1927" y="403"/>
                  </a:lnTo>
                  <a:lnTo>
                    <a:pt x="1923" y="397"/>
                  </a:lnTo>
                  <a:lnTo>
                    <a:pt x="1918" y="392"/>
                  </a:lnTo>
                  <a:lnTo>
                    <a:pt x="1911" y="388"/>
                  </a:lnTo>
                  <a:lnTo>
                    <a:pt x="1905" y="383"/>
                  </a:lnTo>
                  <a:lnTo>
                    <a:pt x="1898" y="380"/>
                  </a:lnTo>
                  <a:lnTo>
                    <a:pt x="1889" y="378"/>
                  </a:lnTo>
                  <a:lnTo>
                    <a:pt x="1882" y="376"/>
                  </a:lnTo>
                  <a:lnTo>
                    <a:pt x="1873" y="374"/>
                  </a:lnTo>
                  <a:lnTo>
                    <a:pt x="1863" y="374"/>
                  </a:lnTo>
                  <a:lnTo>
                    <a:pt x="1851" y="374"/>
                  </a:lnTo>
                  <a:lnTo>
                    <a:pt x="1840" y="377"/>
                  </a:lnTo>
                  <a:lnTo>
                    <a:pt x="1829" y="379"/>
                  </a:lnTo>
                  <a:lnTo>
                    <a:pt x="1818" y="383"/>
                  </a:lnTo>
                  <a:lnTo>
                    <a:pt x="1808" y="388"/>
                  </a:lnTo>
                  <a:lnTo>
                    <a:pt x="1797" y="394"/>
                  </a:lnTo>
                  <a:lnTo>
                    <a:pt x="1789" y="401"/>
                  </a:lnTo>
                  <a:lnTo>
                    <a:pt x="1780" y="407"/>
                  </a:lnTo>
                  <a:lnTo>
                    <a:pt x="1771" y="416"/>
                  </a:lnTo>
                  <a:lnTo>
                    <a:pt x="1762" y="424"/>
                  </a:lnTo>
                  <a:lnTo>
                    <a:pt x="1755" y="434"/>
                  </a:lnTo>
                  <a:lnTo>
                    <a:pt x="1747" y="444"/>
                  </a:lnTo>
                  <a:lnTo>
                    <a:pt x="1741" y="454"/>
                  </a:lnTo>
                  <a:lnTo>
                    <a:pt x="1734" y="466"/>
                  </a:lnTo>
                  <a:lnTo>
                    <a:pt x="1728" y="477"/>
                  </a:lnTo>
                  <a:lnTo>
                    <a:pt x="1722" y="488"/>
                  </a:lnTo>
                  <a:lnTo>
                    <a:pt x="1711" y="512"/>
                  </a:lnTo>
                  <a:lnTo>
                    <a:pt x="1703" y="537"/>
                  </a:lnTo>
                  <a:lnTo>
                    <a:pt x="1695" y="563"/>
                  </a:lnTo>
                  <a:lnTo>
                    <a:pt x="1689" y="588"/>
                  </a:lnTo>
                  <a:lnTo>
                    <a:pt x="1684" y="613"/>
                  </a:lnTo>
                  <a:lnTo>
                    <a:pt x="1681" y="636"/>
                  </a:lnTo>
                  <a:lnTo>
                    <a:pt x="1679" y="659"/>
                  </a:lnTo>
                  <a:lnTo>
                    <a:pt x="1679" y="680"/>
                  </a:lnTo>
                  <a:lnTo>
                    <a:pt x="1679" y="947"/>
                  </a:lnTo>
                  <a:lnTo>
                    <a:pt x="1586" y="947"/>
                  </a:lnTo>
                  <a:lnTo>
                    <a:pt x="1586" y="4"/>
                  </a:lnTo>
                  <a:lnTo>
                    <a:pt x="1679" y="4"/>
                  </a:lnTo>
                  <a:lnTo>
                    <a:pt x="1679" y="447"/>
                  </a:lnTo>
                  <a:lnTo>
                    <a:pt x="1681" y="447"/>
                  </a:lnTo>
                  <a:lnTo>
                    <a:pt x="1688" y="429"/>
                  </a:lnTo>
                  <a:lnTo>
                    <a:pt x="1695" y="411"/>
                  </a:lnTo>
                  <a:lnTo>
                    <a:pt x="1703" y="394"/>
                  </a:lnTo>
                  <a:lnTo>
                    <a:pt x="1710" y="379"/>
                  </a:lnTo>
                  <a:lnTo>
                    <a:pt x="1720" y="364"/>
                  </a:lnTo>
                  <a:lnTo>
                    <a:pt x="1730" y="351"/>
                  </a:lnTo>
                  <a:lnTo>
                    <a:pt x="1741" y="338"/>
                  </a:lnTo>
                  <a:lnTo>
                    <a:pt x="1753" y="327"/>
                  </a:lnTo>
                  <a:lnTo>
                    <a:pt x="1766" y="316"/>
                  </a:lnTo>
                  <a:lnTo>
                    <a:pt x="1779" y="307"/>
                  </a:lnTo>
                  <a:lnTo>
                    <a:pt x="1794" y="300"/>
                  </a:lnTo>
                  <a:lnTo>
                    <a:pt x="1810" y="293"/>
                  </a:lnTo>
                  <a:lnTo>
                    <a:pt x="1827" y="288"/>
                  </a:lnTo>
                  <a:lnTo>
                    <a:pt x="1845" y="284"/>
                  </a:lnTo>
                  <a:lnTo>
                    <a:pt x="1864" y="282"/>
                  </a:lnTo>
                  <a:lnTo>
                    <a:pt x="1885" y="281"/>
                  </a:lnTo>
                  <a:lnTo>
                    <a:pt x="1896" y="281"/>
                  </a:lnTo>
                  <a:lnTo>
                    <a:pt x="1906" y="282"/>
                  </a:lnTo>
                  <a:lnTo>
                    <a:pt x="1915" y="283"/>
                  </a:lnTo>
                  <a:lnTo>
                    <a:pt x="1925" y="285"/>
                  </a:lnTo>
                  <a:lnTo>
                    <a:pt x="1934" y="288"/>
                  </a:lnTo>
                  <a:lnTo>
                    <a:pt x="1943" y="291"/>
                  </a:lnTo>
                  <a:lnTo>
                    <a:pt x="1951" y="294"/>
                  </a:lnTo>
                  <a:lnTo>
                    <a:pt x="1959" y="298"/>
                  </a:lnTo>
                  <a:lnTo>
                    <a:pt x="1974" y="307"/>
                  </a:lnTo>
                  <a:lnTo>
                    <a:pt x="1988" y="318"/>
                  </a:lnTo>
                  <a:lnTo>
                    <a:pt x="2000" y="330"/>
                  </a:lnTo>
                  <a:lnTo>
                    <a:pt x="2011" y="343"/>
                  </a:lnTo>
                  <a:lnTo>
                    <a:pt x="2021" y="358"/>
                  </a:lnTo>
                  <a:lnTo>
                    <a:pt x="2029" y="373"/>
                  </a:lnTo>
                  <a:lnTo>
                    <a:pt x="2036" y="391"/>
                  </a:lnTo>
                  <a:lnTo>
                    <a:pt x="2041" y="408"/>
                  </a:lnTo>
                  <a:lnTo>
                    <a:pt x="2046" y="426"/>
                  </a:lnTo>
                  <a:lnTo>
                    <a:pt x="2049" y="444"/>
                  </a:lnTo>
                  <a:lnTo>
                    <a:pt x="2051" y="464"/>
                  </a:lnTo>
                  <a:lnTo>
                    <a:pt x="2051" y="482"/>
                  </a:lnTo>
                  <a:lnTo>
                    <a:pt x="2051" y="947"/>
                  </a:lnTo>
                  <a:lnTo>
                    <a:pt x="1959" y="947"/>
                  </a:lnTo>
                  <a:close/>
                  <a:moveTo>
                    <a:pt x="1200" y="359"/>
                  </a:moveTo>
                  <a:lnTo>
                    <a:pt x="1190" y="360"/>
                  </a:lnTo>
                  <a:lnTo>
                    <a:pt x="1180" y="361"/>
                  </a:lnTo>
                  <a:lnTo>
                    <a:pt x="1170" y="364"/>
                  </a:lnTo>
                  <a:lnTo>
                    <a:pt x="1160" y="367"/>
                  </a:lnTo>
                  <a:lnTo>
                    <a:pt x="1152" y="371"/>
                  </a:lnTo>
                  <a:lnTo>
                    <a:pt x="1144" y="377"/>
                  </a:lnTo>
                  <a:lnTo>
                    <a:pt x="1136" y="383"/>
                  </a:lnTo>
                  <a:lnTo>
                    <a:pt x="1129" y="390"/>
                  </a:lnTo>
                  <a:lnTo>
                    <a:pt x="1122" y="396"/>
                  </a:lnTo>
                  <a:lnTo>
                    <a:pt x="1117" y="405"/>
                  </a:lnTo>
                  <a:lnTo>
                    <a:pt x="1110" y="412"/>
                  </a:lnTo>
                  <a:lnTo>
                    <a:pt x="1105" y="422"/>
                  </a:lnTo>
                  <a:lnTo>
                    <a:pt x="1096" y="441"/>
                  </a:lnTo>
                  <a:lnTo>
                    <a:pt x="1089" y="461"/>
                  </a:lnTo>
                  <a:lnTo>
                    <a:pt x="1082" y="483"/>
                  </a:lnTo>
                  <a:lnTo>
                    <a:pt x="1077" y="505"/>
                  </a:lnTo>
                  <a:lnTo>
                    <a:pt x="1072" y="528"/>
                  </a:lnTo>
                  <a:lnTo>
                    <a:pt x="1069" y="549"/>
                  </a:lnTo>
                  <a:lnTo>
                    <a:pt x="1067" y="571"/>
                  </a:lnTo>
                  <a:lnTo>
                    <a:pt x="1066" y="592"/>
                  </a:lnTo>
                  <a:lnTo>
                    <a:pt x="1066" y="610"/>
                  </a:lnTo>
                  <a:lnTo>
                    <a:pt x="1065" y="627"/>
                  </a:lnTo>
                  <a:lnTo>
                    <a:pt x="1066" y="644"/>
                  </a:lnTo>
                  <a:lnTo>
                    <a:pt x="1066" y="662"/>
                  </a:lnTo>
                  <a:lnTo>
                    <a:pt x="1067" y="682"/>
                  </a:lnTo>
                  <a:lnTo>
                    <a:pt x="1069" y="701"/>
                  </a:lnTo>
                  <a:lnTo>
                    <a:pt x="1072" y="722"/>
                  </a:lnTo>
                  <a:lnTo>
                    <a:pt x="1077" y="741"/>
                  </a:lnTo>
                  <a:lnTo>
                    <a:pt x="1081" y="761"/>
                  </a:lnTo>
                  <a:lnTo>
                    <a:pt x="1088" y="781"/>
                  </a:lnTo>
                  <a:lnTo>
                    <a:pt x="1095" y="799"/>
                  </a:lnTo>
                  <a:lnTo>
                    <a:pt x="1105" y="815"/>
                  </a:lnTo>
                  <a:lnTo>
                    <a:pt x="1110" y="823"/>
                  </a:lnTo>
                  <a:lnTo>
                    <a:pt x="1116" y="831"/>
                  </a:lnTo>
                  <a:lnTo>
                    <a:pt x="1121" y="837"/>
                  </a:lnTo>
                  <a:lnTo>
                    <a:pt x="1128" y="844"/>
                  </a:lnTo>
                  <a:lnTo>
                    <a:pt x="1135" y="849"/>
                  </a:lnTo>
                  <a:lnTo>
                    <a:pt x="1143" y="854"/>
                  </a:lnTo>
                  <a:lnTo>
                    <a:pt x="1151" y="859"/>
                  </a:lnTo>
                  <a:lnTo>
                    <a:pt x="1159" y="862"/>
                  </a:lnTo>
                  <a:lnTo>
                    <a:pt x="1168" y="865"/>
                  </a:lnTo>
                  <a:lnTo>
                    <a:pt x="1178" y="867"/>
                  </a:lnTo>
                  <a:lnTo>
                    <a:pt x="1187" y="869"/>
                  </a:lnTo>
                  <a:lnTo>
                    <a:pt x="1198" y="870"/>
                  </a:lnTo>
                  <a:lnTo>
                    <a:pt x="1209" y="869"/>
                  </a:lnTo>
                  <a:lnTo>
                    <a:pt x="1219" y="867"/>
                  </a:lnTo>
                  <a:lnTo>
                    <a:pt x="1229" y="865"/>
                  </a:lnTo>
                  <a:lnTo>
                    <a:pt x="1238" y="862"/>
                  </a:lnTo>
                  <a:lnTo>
                    <a:pt x="1248" y="858"/>
                  </a:lnTo>
                  <a:lnTo>
                    <a:pt x="1256" y="853"/>
                  </a:lnTo>
                  <a:lnTo>
                    <a:pt x="1264" y="848"/>
                  </a:lnTo>
                  <a:lnTo>
                    <a:pt x="1272" y="841"/>
                  </a:lnTo>
                  <a:lnTo>
                    <a:pt x="1280" y="835"/>
                  </a:lnTo>
                  <a:lnTo>
                    <a:pt x="1286" y="827"/>
                  </a:lnTo>
                  <a:lnTo>
                    <a:pt x="1293" y="820"/>
                  </a:lnTo>
                  <a:lnTo>
                    <a:pt x="1299" y="812"/>
                  </a:lnTo>
                  <a:lnTo>
                    <a:pt x="1310" y="794"/>
                  </a:lnTo>
                  <a:lnTo>
                    <a:pt x="1320" y="774"/>
                  </a:lnTo>
                  <a:lnTo>
                    <a:pt x="1328" y="753"/>
                  </a:lnTo>
                  <a:lnTo>
                    <a:pt x="1336" y="733"/>
                  </a:lnTo>
                  <a:lnTo>
                    <a:pt x="1341" y="711"/>
                  </a:lnTo>
                  <a:lnTo>
                    <a:pt x="1346" y="689"/>
                  </a:lnTo>
                  <a:lnTo>
                    <a:pt x="1349" y="668"/>
                  </a:lnTo>
                  <a:lnTo>
                    <a:pt x="1351" y="647"/>
                  </a:lnTo>
                  <a:lnTo>
                    <a:pt x="1353" y="627"/>
                  </a:lnTo>
                  <a:lnTo>
                    <a:pt x="1353" y="609"/>
                  </a:lnTo>
                  <a:lnTo>
                    <a:pt x="1353" y="592"/>
                  </a:lnTo>
                  <a:lnTo>
                    <a:pt x="1351" y="573"/>
                  </a:lnTo>
                  <a:lnTo>
                    <a:pt x="1349" y="553"/>
                  </a:lnTo>
                  <a:lnTo>
                    <a:pt x="1346" y="532"/>
                  </a:lnTo>
                  <a:lnTo>
                    <a:pt x="1341" y="511"/>
                  </a:lnTo>
                  <a:lnTo>
                    <a:pt x="1336" y="491"/>
                  </a:lnTo>
                  <a:lnTo>
                    <a:pt x="1328" y="470"/>
                  </a:lnTo>
                  <a:lnTo>
                    <a:pt x="1321" y="450"/>
                  </a:lnTo>
                  <a:lnTo>
                    <a:pt x="1311" y="432"/>
                  </a:lnTo>
                  <a:lnTo>
                    <a:pt x="1300" y="415"/>
                  </a:lnTo>
                  <a:lnTo>
                    <a:pt x="1294" y="407"/>
                  </a:lnTo>
                  <a:lnTo>
                    <a:pt x="1287" y="399"/>
                  </a:lnTo>
                  <a:lnTo>
                    <a:pt x="1281" y="392"/>
                  </a:lnTo>
                  <a:lnTo>
                    <a:pt x="1273" y="385"/>
                  </a:lnTo>
                  <a:lnTo>
                    <a:pt x="1266" y="380"/>
                  </a:lnTo>
                  <a:lnTo>
                    <a:pt x="1258" y="374"/>
                  </a:lnTo>
                  <a:lnTo>
                    <a:pt x="1249" y="370"/>
                  </a:lnTo>
                  <a:lnTo>
                    <a:pt x="1241" y="367"/>
                  </a:lnTo>
                  <a:lnTo>
                    <a:pt x="1231" y="364"/>
                  </a:lnTo>
                  <a:lnTo>
                    <a:pt x="1221" y="361"/>
                  </a:lnTo>
                  <a:lnTo>
                    <a:pt x="1211" y="359"/>
                  </a:lnTo>
                  <a:lnTo>
                    <a:pt x="1200" y="359"/>
                  </a:lnTo>
                  <a:close/>
                  <a:moveTo>
                    <a:pt x="1170" y="1231"/>
                  </a:moveTo>
                  <a:lnTo>
                    <a:pt x="1147" y="1231"/>
                  </a:lnTo>
                  <a:lnTo>
                    <a:pt x="1124" y="1230"/>
                  </a:lnTo>
                  <a:lnTo>
                    <a:pt x="1103" y="1228"/>
                  </a:lnTo>
                  <a:lnTo>
                    <a:pt x="1081" y="1226"/>
                  </a:lnTo>
                  <a:lnTo>
                    <a:pt x="1059" y="1222"/>
                  </a:lnTo>
                  <a:lnTo>
                    <a:pt x="1038" y="1218"/>
                  </a:lnTo>
                  <a:lnTo>
                    <a:pt x="1016" y="1214"/>
                  </a:lnTo>
                  <a:lnTo>
                    <a:pt x="994" y="1209"/>
                  </a:lnTo>
                  <a:lnTo>
                    <a:pt x="994" y="1115"/>
                  </a:lnTo>
                  <a:lnTo>
                    <a:pt x="1014" y="1124"/>
                  </a:lnTo>
                  <a:lnTo>
                    <a:pt x="1033" y="1131"/>
                  </a:lnTo>
                  <a:lnTo>
                    <a:pt x="1053" y="1139"/>
                  </a:lnTo>
                  <a:lnTo>
                    <a:pt x="1073" y="1144"/>
                  </a:lnTo>
                  <a:lnTo>
                    <a:pt x="1094" y="1149"/>
                  </a:lnTo>
                  <a:lnTo>
                    <a:pt x="1115" y="1151"/>
                  </a:lnTo>
                  <a:lnTo>
                    <a:pt x="1135" y="1153"/>
                  </a:lnTo>
                  <a:lnTo>
                    <a:pt x="1157" y="1154"/>
                  </a:lnTo>
                  <a:lnTo>
                    <a:pt x="1184" y="1153"/>
                  </a:lnTo>
                  <a:lnTo>
                    <a:pt x="1208" y="1150"/>
                  </a:lnTo>
                  <a:lnTo>
                    <a:pt x="1220" y="1149"/>
                  </a:lnTo>
                  <a:lnTo>
                    <a:pt x="1231" y="1145"/>
                  </a:lnTo>
                  <a:lnTo>
                    <a:pt x="1241" y="1143"/>
                  </a:lnTo>
                  <a:lnTo>
                    <a:pt x="1251" y="1140"/>
                  </a:lnTo>
                  <a:lnTo>
                    <a:pt x="1260" y="1136"/>
                  </a:lnTo>
                  <a:lnTo>
                    <a:pt x="1269" y="1131"/>
                  </a:lnTo>
                  <a:lnTo>
                    <a:pt x="1277" y="1127"/>
                  </a:lnTo>
                  <a:lnTo>
                    <a:pt x="1285" y="1123"/>
                  </a:lnTo>
                  <a:lnTo>
                    <a:pt x="1293" y="1117"/>
                  </a:lnTo>
                  <a:lnTo>
                    <a:pt x="1299" y="1111"/>
                  </a:lnTo>
                  <a:lnTo>
                    <a:pt x="1306" y="1105"/>
                  </a:lnTo>
                  <a:lnTo>
                    <a:pt x="1311" y="1098"/>
                  </a:lnTo>
                  <a:lnTo>
                    <a:pt x="1317" y="1091"/>
                  </a:lnTo>
                  <a:lnTo>
                    <a:pt x="1322" y="1083"/>
                  </a:lnTo>
                  <a:lnTo>
                    <a:pt x="1326" y="1076"/>
                  </a:lnTo>
                  <a:lnTo>
                    <a:pt x="1331" y="1067"/>
                  </a:lnTo>
                  <a:lnTo>
                    <a:pt x="1338" y="1050"/>
                  </a:lnTo>
                  <a:lnTo>
                    <a:pt x="1344" y="1030"/>
                  </a:lnTo>
                  <a:lnTo>
                    <a:pt x="1348" y="1010"/>
                  </a:lnTo>
                  <a:lnTo>
                    <a:pt x="1351" y="987"/>
                  </a:lnTo>
                  <a:lnTo>
                    <a:pt x="1353" y="963"/>
                  </a:lnTo>
                  <a:lnTo>
                    <a:pt x="1353" y="938"/>
                  </a:lnTo>
                  <a:lnTo>
                    <a:pt x="1353" y="823"/>
                  </a:lnTo>
                  <a:lnTo>
                    <a:pt x="1351" y="823"/>
                  </a:lnTo>
                  <a:lnTo>
                    <a:pt x="1346" y="837"/>
                  </a:lnTo>
                  <a:lnTo>
                    <a:pt x="1339" y="850"/>
                  </a:lnTo>
                  <a:lnTo>
                    <a:pt x="1333" y="863"/>
                  </a:lnTo>
                  <a:lnTo>
                    <a:pt x="1325" y="875"/>
                  </a:lnTo>
                  <a:lnTo>
                    <a:pt x="1317" y="886"/>
                  </a:lnTo>
                  <a:lnTo>
                    <a:pt x="1307" y="897"/>
                  </a:lnTo>
                  <a:lnTo>
                    <a:pt x="1297" y="905"/>
                  </a:lnTo>
                  <a:lnTo>
                    <a:pt x="1286" y="914"/>
                  </a:lnTo>
                  <a:lnTo>
                    <a:pt x="1274" y="922"/>
                  </a:lnTo>
                  <a:lnTo>
                    <a:pt x="1262" y="928"/>
                  </a:lnTo>
                  <a:lnTo>
                    <a:pt x="1249" y="934"/>
                  </a:lnTo>
                  <a:lnTo>
                    <a:pt x="1236" y="939"/>
                  </a:lnTo>
                  <a:lnTo>
                    <a:pt x="1222" y="942"/>
                  </a:lnTo>
                  <a:lnTo>
                    <a:pt x="1208" y="945"/>
                  </a:lnTo>
                  <a:lnTo>
                    <a:pt x="1194" y="947"/>
                  </a:lnTo>
                  <a:lnTo>
                    <a:pt x="1179" y="947"/>
                  </a:lnTo>
                  <a:lnTo>
                    <a:pt x="1162" y="947"/>
                  </a:lnTo>
                  <a:lnTo>
                    <a:pt x="1146" y="946"/>
                  </a:lnTo>
                  <a:lnTo>
                    <a:pt x="1132" y="942"/>
                  </a:lnTo>
                  <a:lnTo>
                    <a:pt x="1118" y="939"/>
                  </a:lnTo>
                  <a:lnTo>
                    <a:pt x="1105" y="935"/>
                  </a:lnTo>
                  <a:lnTo>
                    <a:pt x="1092" y="930"/>
                  </a:lnTo>
                  <a:lnTo>
                    <a:pt x="1080" y="924"/>
                  </a:lnTo>
                  <a:lnTo>
                    <a:pt x="1069" y="917"/>
                  </a:lnTo>
                  <a:lnTo>
                    <a:pt x="1058" y="910"/>
                  </a:lnTo>
                  <a:lnTo>
                    <a:pt x="1049" y="902"/>
                  </a:lnTo>
                  <a:lnTo>
                    <a:pt x="1039" y="893"/>
                  </a:lnTo>
                  <a:lnTo>
                    <a:pt x="1030" y="884"/>
                  </a:lnTo>
                  <a:lnTo>
                    <a:pt x="1022" y="874"/>
                  </a:lnTo>
                  <a:lnTo>
                    <a:pt x="1015" y="864"/>
                  </a:lnTo>
                  <a:lnTo>
                    <a:pt x="1007" y="853"/>
                  </a:lnTo>
                  <a:lnTo>
                    <a:pt x="1002" y="841"/>
                  </a:lnTo>
                  <a:lnTo>
                    <a:pt x="995" y="829"/>
                  </a:lnTo>
                  <a:lnTo>
                    <a:pt x="990" y="817"/>
                  </a:lnTo>
                  <a:lnTo>
                    <a:pt x="986" y="804"/>
                  </a:lnTo>
                  <a:lnTo>
                    <a:pt x="981" y="791"/>
                  </a:lnTo>
                  <a:lnTo>
                    <a:pt x="974" y="765"/>
                  </a:lnTo>
                  <a:lnTo>
                    <a:pt x="968" y="738"/>
                  </a:lnTo>
                  <a:lnTo>
                    <a:pt x="964" y="710"/>
                  </a:lnTo>
                  <a:lnTo>
                    <a:pt x="961" y="682"/>
                  </a:lnTo>
                  <a:lnTo>
                    <a:pt x="960" y="654"/>
                  </a:lnTo>
                  <a:lnTo>
                    <a:pt x="958" y="626"/>
                  </a:lnTo>
                  <a:lnTo>
                    <a:pt x="960" y="599"/>
                  </a:lnTo>
                  <a:lnTo>
                    <a:pt x="961" y="571"/>
                  </a:lnTo>
                  <a:lnTo>
                    <a:pt x="964" y="542"/>
                  </a:lnTo>
                  <a:lnTo>
                    <a:pt x="968" y="512"/>
                  </a:lnTo>
                  <a:lnTo>
                    <a:pt x="975" y="483"/>
                  </a:lnTo>
                  <a:lnTo>
                    <a:pt x="982" y="455"/>
                  </a:lnTo>
                  <a:lnTo>
                    <a:pt x="987" y="441"/>
                  </a:lnTo>
                  <a:lnTo>
                    <a:pt x="992" y="428"/>
                  </a:lnTo>
                  <a:lnTo>
                    <a:pt x="998" y="414"/>
                  </a:lnTo>
                  <a:lnTo>
                    <a:pt x="1003" y="401"/>
                  </a:lnTo>
                  <a:lnTo>
                    <a:pt x="1009" y="389"/>
                  </a:lnTo>
                  <a:lnTo>
                    <a:pt x="1017" y="376"/>
                  </a:lnTo>
                  <a:lnTo>
                    <a:pt x="1025" y="365"/>
                  </a:lnTo>
                  <a:lnTo>
                    <a:pt x="1033" y="353"/>
                  </a:lnTo>
                  <a:lnTo>
                    <a:pt x="1042" y="343"/>
                  </a:lnTo>
                  <a:lnTo>
                    <a:pt x="1051" y="333"/>
                  </a:lnTo>
                  <a:lnTo>
                    <a:pt x="1060" y="323"/>
                  </a:lnTo>
                  <a:lnTo>
                    <a:pt x="1071" y="315"/>
                  </a:lnTo>
                  <a:lnTo>
                    <a:pt x="1083" y="308"/>
                  </a:lnTo>
                  <a:lnTo>
                    <a:pt x="1095" y="301"/>
                  </a:lnTo>
                  <a:lnTo>
                    <a:pt x="1107" y="295"/>
                  </a:lnTo>
                  <a:lnTo>
                    <a:pt x="1121" y="290"/>
                  </a:lnTo>
                  <a:lnTo>
                    <a:pt x="1135" y="287"/>
                  </a:lnTo>
                  <a:lnTo>
                    <a:pt x="1149" y="283"/>
                  </a:lnTo>
                  <a:lnTo>
                    <a:pt x="1165" y="282"/>
                  </a:lnTo>
                  <a:lnTo>
                    <a:pt x="1181" y="281"/>
                  </a:lnTo>
                  <a:lnTo>
                    <a:pt x="1196" y="282"/>
                  </a:lnTo>
                  <a:lnTo>
                    <a:pt x="1210" y="283"/>
                  </a:lnTo>
                  <a:lnTo>
                    <a:pt x="1223" y="285"/>
                  </a:lnTo>
                  <a:lnTo>
                    <a:pt x="1237" y="290"/>
                  </a:lnTo>
                  <a:lnTo>
                    <a:pt x="1250" y="294"/>
                  </a:lnTo>
                  <a:lnTo>
                    <a:pt x="1263" y="300"/>
                  </a:lnTo>
                  <a:lnTo>
                    <a:pt x="1275" y="306"/>
                  </a:lnTo>
                  <a:lnTo>
                    <a:pt x="1287" y="314"/>
                  </a:lnTo>
                  <a:lnTo>
                    <a:pt x="1298" y="321"/>
                  </a:lnTo>
                  <a:lnTo>
                    <a:pt x="1309" y="331"/>
                  </a:lnTo>
                  <a:lnTo>
                    <a:pt x="1318" y="341"/>
                  </a:lnTo>
                  <a:lnTo>
                    <a:pt x="1326" y="352"/>
                  </a:lnTo>
                  <a:lnTo>
                    <a:pt x="1334" y="364"/>
                  </a:lnTo>
                  <a:lnTo>
                    <a:pt x="1340" y="376"/>
                  </a:lnTo>
                  <a:lnTo>
                    <a:pt x="1347" y="389"/>
                  </a:lnTo>
                  <a:lnTo>
                    <a:pt x="1351" y="403"/>
                  </a:lnTo>
                  <a:lnTo>
                    <a:pt x="1353" y="403"/>
                  </a:lnTo>
                  <a:lnTo>
                    <a:pt x="1353" y="296"/>
                  </a:lnTo>
                  <a:lnTo>
                    <a:pt x="1447" y="296"/>
                  </a:lnTo>
                  <a:lnTo>
                    <a:pt x="1447" y="949"/>
                  </a:lnTo>
                  <a:lnTo>
                    <a:pt x="1447" y="965"/>
                  </a:lnTo>
                  <a:lnTo>
                    <a:pt x="1446" y="983"/>
                  </a:lnTo>
                  <a:lnTo>
                    <a:pt x="1445" y="998"/>
                  </a:lnTo>
                  <a:lnTo>
                    <a:pt x="1442" y="1014"/>
                  </a:lnTo>
                  <a:lnTo>
                    <a:pt x="1440" y="1029"/>
                  </a:lnTo>
                  <a:lnTo>
                    <a:pt x="1437" y="1043"/>
                  </a:lnTo>
                  <a:lnTo>
                    <a:pt x="1434" y="1057"/>
                  </a:lnTo>
                  <a:lnTo>
                    <a:pt x="1429" y="1070"/>
                  </a:lnTo>
                  <a:lnTo>
                    <a:pt x="1425" y="1083"/>
                  </a:lnTo>
                  <a:lnTo>
                    <a:pt x="1421" y="1097"/>
                  </a:lnTo>
                  <a:lnTo>
                    <a:pt x="1414" y="1107"/>
                  </a:lnTo>
                  <a:lnTo>
                    <a:pt x="1409" y="1119"/>
                  </a:lnTo>
                  <a:lnTo>
                    <a:pt x="1402" y="1130"/>
                  </a:lnTo>
                  <a:lnTo>
                    <a:pt x="1395" y="1140"/>
                  </a:lnTo>
                  <a:lnTo>
                    <a:pt x="1387" y="1150"/>
                  </a:lnTo>
                  <a:lnTo>
                    <a:pt x="1378" y="1159"/>
                  </a:lnTo>
                  <a:lnTo>
                    <a:pt x="1370" y="1168"/>
                  </a:lnTo>
                  <a:lnTo>
                    <a:pt x="1360" y="1176"/>
                  </a:lnTo>
                  <a:lnTo>
                    <a:pt x="1350" y="1183"/>
                  </a:lnTo>
                  <a:lnTo>
                    <a:pt x="1340" y="1191"/>
                  </a:lnTo>
                  <a:lnTo>
                    <a:pt x="1330" y="1197"/>
                  </a:lnTo>
                  <a:lnTo>
                    <a:pt x="1318" y="1203"/>
                  </a:lnTo>
                  <a:lnTo>
                    <a:pt x="1306" y="1208"/>
                  </a:lnTo>
                  <a:lnTo>
                    <a:pt x="1293" y="1214"/>
                  </a:lnTo>
                  <a:lnTo>
                    <a:pt x="1280" y="1218"/>
                  </a:lnTo>
                  <a:lnTo>
                    <a:pt x="1266" y="1221"/>
                  </a:lnTo>
                  <a:lnTo>
                    <a:pt x="1251" y="1225"/>
                  </a:lnTo>
                  <a:lnTo>
                    <a:pt x="1236" y="1227"/>
                  </a:lnTo>
                  <a:lnTo>
                    <a:pt x="1221" y="1229"/>
                  </a:lnTo>
                  <a:lnTo>
                    <a:pt x="1205" y="1230"/>
                  </a:lnTo>
                  <a:lnTo>
                    <a:pt x="1187" y="1231"/>
                  </a:lnTo>
                  <a:lnTo>
                    <a:pt x="1170" y="1231"/>
                  </a:lnTo>
                  <a:close/>
                  <a:moveTo>
                    <a:pt x="765" y="947"/>
                  </a:moveTo>
                  <a:lnTo>
                    <a:pt x="765" y="296"/>
                  </a:lnTo>
                  <a:lnTo>
                    <a:pt x="859" y="296"/>
                  </a:lnTo>
                  <a:lnTo>
                    <a:pt x="859" y="947"/>
                  </a:lnTo>
                  <a:lnTo>
                    <a:pt x="765" y="947"/>
                  </a:lnTo>
                  <a:close/>
                  <a:moveTo>
                    <a:pt x="750" y="127"/>
                  </a:moveTo>
                  <a:lnTo>
                    <a:pt x="750" y="4"/>
                  </a:lnTo>
                  <a:lnTo>
                    <a:pt x="874" y="4"/>
                  </a:lnTo>
                  <a:lnTo>
                    <a:pt x="874" y="127"/>
                  </a:lnTo>
                  <a:lnTo>
                    <a:pt x="750" y="127"/>
                  </a:lnTo>
                  <a:close/>
                  <a:moveTo>
                    <a:pt x="496" y="947"/>
                  </a:moveTo>
                  <a:lnTo>
                    <a:pt x="496" y="502"/>
                  </a:lnTo>
                  <a:lnTo>
                    <a:pt x="107" y="502"/>
                  </a:lnTo>
                  <a:lnTo>
                    <a:pt x="107" y="947"/>
                  </a:lnTo>
                  <a:lnTo>
                    <a:pt x="0" y="947"/>
                  </a:lnTo>
                  <a:lnTo>
                    <a:pt x="0" y="4"/>
                  </a:lnTo>
                  <a:lnTo>
                    <a:pt x="107" y="4"/>
                  </a:lnTo>
                  <a:lnTo>
                    <a:pt x="107" y="412"/>
                  </a:lnTo>
                  <a:lnTo>
                    <a:pt x="496" y="412"/>
                  </a:lnTo>
                  <a:lnTo>
                    <a:pt x="496" y="4"/>
                  </a:lnTo>
                  <a:lnTo>
                    <a:pt x="604" y="4"/>
                  </a:lnTo>
                  <a:lnTo>
                    <a:pt x="604" y="947"/>
                  </a:lnTo>
                  <a:lnTo>
                    <a:pt x="496" y="94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</p:grpSp>
      <p:pic>
        <p:nvPicPr>
          <p:cNvPr id="26" name="Imagem 1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723" y="548720"/>
            <a:ext cx="163880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76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0E22A-02C2-422F-8D5B-188FC43738C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01/06/2016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D1AB-627C-4770-B2FD-0CAA092C7B6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275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0E22A-02C2-422F-8D5B-188FC43738C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01/06/2016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D1AB-627C-4770-B2FD-0CAA092C7B6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216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71487" y="1628800"/>
            <a:ext cx="5428569" cy="492443"/>
          </a:xfrm>
        </p:spPr>
        <p:txBody>
          <a:bodyPr wrap="square" anchor="t" anchorCtr="0">
            <a:spAutoFit/>
          </a:bodyPr>
          <a:lstStyle>
            <a:lvl1pPr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71487" y="2996952"/>
            <a:ext cx="5428569" cy="246221"/>
          </a:xfrm>
        </p:spPr>
        <p:txBody>
          <a:bodyPr/>
          <a:lstStyle>
            <a:lvl1pPr marL="0" indent="0" algn="l">
              <a:buNone/>
              <a:defRPr sz="1600">
                <a:solidFill>
                  <a:srgbClr val="00B0F0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10" name="Straight Connector 9"/>
          <p:cNvCxnSpPr>
            <a:cxnSpLocks noChangeShapeType="1"/>
          </p:cNvCxnSpPr>
          <p:nvPr userDrawn="1"/>
        </p:nvCxnSpPr>
        <p:spPr bwMode="auto">
          <a:xfrm>
            <a:off x="471488" y="1112935"/>
            <a:ext cx="943451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160" y="1304928"/>
            <a:ext cx="3861384" cy="14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962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0E22A-02C2-422F-8D5B-188FC43738C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01/06/2016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D1AB-627C-4770-B2FD-0CAA092C7B6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203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0E22A-02C2-422F-8D5B-188FC43738C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01/06/2016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D1AB-627C-4770-B2FD-0CAA092C7B6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248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0E22A-02C2-422F-8D5B-188FC43738C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01/06/2016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D1AB-627C-4770-B2FD-0CAA092C7B6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332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0E22A-02C2-422F-8D5B-188FC43738C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01/06/2016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D1AB-627C-4770-B2FD-0CAA092C7B6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28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0E22A-02C2-422F-8D5B-188FC43738C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01/06/2016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D1AB-627C-4770-B2FD-0CAA092C7B6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69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0E22A-02C2-422F-8D5B-188FC43738C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01/06/2016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D1AB-627C-4770-B2FD-0CAA092C7B6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2830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0E22A-02C2-422F-8D5B-188FC43738C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01/06/2016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D1AB-627C-4770-B2FD-0CAA092C7B6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95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0E22A-02C2-422F-8D5B-188FC43738C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01/06/2016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D1AB-627C-4770-B2FD-0CAA092C7B6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5732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0E22A-02C2-422F-8D5B-188FC43738C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01/06/2016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D1AB-627C-4770-B2FD-0CAA092C7B6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2742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0E22A-02C2-422F-8D5B-188FC43738C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01/06/2016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D1AB-627C-4770-B2FD-0CAA092C7B6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8787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0E22A-02C2-422F-8D5B-188FC43738C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01/06/2016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D1AB-627C-4770-B2FD-0CAA092C7B6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2865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1174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0E22A-02C2-422F-8D5B-188FC43738C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01/06/2016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D1AB-627C-4770-B2FD-0CAA092C7B6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149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0E22A-02C2-422F-8D5B-188FC43738C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01/06/2016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D1AB-627C-4770-B2FD-0CAA092C7B6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611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0E22A-02C2-422F-8D5B-188FC43738C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01/06/2016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D1AB-627C-4770-B2FD-0CAA092C7B6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818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0E22A-02C2-422F-8D5B-188FC43738C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01/06/2016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D1AB-627C-4770-B2FD-0CAA092C7B6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0E22A-02C2-422F-8D5B-188FC43738C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01/06/2016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D1AB-627C-4770-B2FD-0CAA092C7B6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964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0E22A-02C2-422F-8D5B-188FC43738C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01/06/2016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D1AB-627C-4770-B2FD-0CAA092C7B6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401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0E22A-02C2-422F-8D5B-188FC43738C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01/06/2016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D1AB-627C-4770-B2FD-0CAA092C7B6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723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0E22A-02C2-422F-8D5B-188FC43738C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01/06/2016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0D1AB-627C-4770-B2FD-0CAA092C7B6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198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0E22A-02C2-422F-8D5B-188FC43738C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01/06/2016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0D1AB-627C-4770-B2FD-0CAA092C7B6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75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70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4.png"/><Relationship Id="rId7" Type="http://schemas.openxmlformats.org/officeDocument/2006/relationships/chart" Target="../charts/chart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image" Target="../media/image13.jpeg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2.png"/><Relationship Id="rId7" Type="http://schemas.openxmlformats.org/officeDocument/2006/relationships/chart" Target="../charts/chart10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860" y="455159"/>
            <a:ext cx="9500140" cy="590931"/>
          </a:xfrm>
          <a:noFill/>
          <a:ln>
            <a:noFill/>
          </a:ln>
        </p:spPr>
        <p:txBody>
          <a:bodyPr/>
          <a:lstStyle/>
          <a:p>
            <a:r>
              <a:rPr lang="pt-BR" sz="3600" b="1" dirty="0" smtClean="0">
                <a:latin typeface="+mj-lt"/>
              </a:rPr>
              <a:t>TRAVESSIA DA ILHA DO BANANAL</a:t>
            </a:r>
            <a:endParaRPr lang="pt-BR" sz="3600" b="1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860" y="3542819"/>
            <a:ext cx="5428569" cy="246221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/>
              <a:t>junho de 2016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377097" y="2804155"/>
            <a:ext cx="4953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400" dirty="0" err="1" smtClean="0">
                <a:solidFill>
                  <a:prstClr val="white"/>
                </a:solidFill>
                <a:cs typeface="Arial" pitchFamily="34" charset="0"/>
              </a:rPr>
              <a:t>Eng.Luiz</a:t>
            </a:r>
            <a:r>
              <a:rPr lang="pt-BR" sz="2400" dirty="0" smtClean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pt-BR" sz="2400" dirty="0" err="1" smtClean="0">
                <a:solidFill>
                  <a:prstClr val="white"/>
                </a:solidFill>
                <a:cs typeface="Arial" pitchFamily="34" charset="0"/>
              </a:rPr>
              <a:t>Antonio</a:t>
            </a:r>
            <a:r>
              <a:rPr lang="pt-BR" sz="2400" dirty="0" smtClean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pt-BR" sz="2400" dirty="0" err="1" smtClean="0">
                <a:solidFill>
                  <a:prstClr val="white"/>
                </a:solidFill>
                <a:cs typeface="Arial" pitchFamily="34" charset="0"/>
              </a:rPr>
              <a:t>Ehret</a:t>
            </a:r>
            <a:r>
              <a:rPr lang="pt-BR" sz="2400" dirty="0" smtClean="0">
                <a:solidFill>
                  <a:prstClr val="white"/>
                </a:solidFill>
                <a:cs typeface="Arial" pitchFamily="34" charset="0"/>
              </a:rPr>
              <a:t> Garcia</a:t>
            </a:r>
          </a:p>
          <a:p>
            <a:r>
              <a:rPr lang="pt-BR" sz="1400" dirty="0" smtClean="0">
                <a:solidFill>
                  <a:prstClr val="white"/>
                </a:solidFill>
                <a:cs typeface="Arial" pitchFamily="34" charset="0"/>
              </a:rPr>
              <a:t>Diretor de Infraestrutura Rodoviária</a:t>
            </a:r>
          </a:p>
          <a:p>
            <a:endParaRPr lang="pt-BR" dirty="0" smtClean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5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2585649" y="187288"/>
            <a:ext cx="3270901" cy="837282"/>
          </a:xfrm>
          <a:prstGeom prst="rect">
            <a:avLst/>
          </a:prstGeom>
          <a:solidFill>
            <a:srgbClr val="4267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prstClr val="white"/>
                </a:solidFill>
                <a:ea typeface="Adobe Gothic Std B" panose="020B0800000000000000" pitchFamily="34" charset="-128"/>
              </a:rPr>
              <a:t>Travessia da Ilha do Bananal</a:t>
            </a:r>
          </a:p>
        </p:txBody>
      </p:sp>
      <p:sp>
        <p:nvSpPr>
          <p:cNvPr id="6" name="Rectangle 5"/>
          <p:cNvSpPr/>
          <p:nvPr/>
        </p:nvSpPr>
        <p:spPr>
          <a:xfrm>
            <a:off x="5961111" y="187288"/>
            <a:ext cx="3785409" cy="837282"/>
          </a:xfrm>
          <a:prstGeom prst="rect">
            <a:avLst/>
          </a:prstGeom>
          <a:solidFill>
            <a:srgbClr val="4A7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prstClr val="white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Benefícios decorrentes da construção da Travessia</a:t>
            </a:r>
            <a:endParaRPr lang="pt-BR" sz="2000" b="1" dirty="0" smtClean="0">
              <a:solidFill>
                <a:prstClr val="white"/>
              </a:solidFill>
              <a:latin typeface="Futura Lt BT" panose="020B0402020204020303" pitchFamily="34" charset="0"/>
              <a:ea typeface="Adobe Gothic Std B" panose="020B0800000000000000" pitchFamily="34" charset="-128"/>
            </a:endParaRPr>
          </a:p>
        </p:txBody>
      </p:sp>
      <p:grpSp>
        <p:nvGrpSpPr>
          <p:cNvPr id="7" name="Group 51"/>
          <p:cNvGrpSpPr/>
          <p:nvPr/>
        </p:nvGrpSpPr>
        <p:grpSpPr>
          <a:xfrm>
            <a:off x="168787" y="187288"/>
            <a:ext cx="2361560" cy="837282"/>
            <a:chOff x="168787" y="187288"/>
            <a:chExt cx="2361560" cy="837282"/>
          </a:xfrm>
        </p:grpSpPr>
        <p:sp>
          <p:nvSpPr>
            <p:cNvPr id="8" name="Rectangle 3"/>
            <p:cNvSpPr/>
            <p:nvPr/>
          </p:nvSpPr>
          <p:spPr>
            <a:xfrm>
              <a:off x="187287" y="187288"/>
              <a:ext cx="2304000" cy="837282"/>
            </a:xfrm>
            <a:prstGeom prst="rect">
              <a:avLst/>
            </a:prstGeom>
            <a:solidFill>
              <a:srgbClr val="3E60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000" dirty="0" smtClean="0">
                <a:solidFill>
                  <a:prstClr val="white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endParaRPr>
            </a:p>
          </p:txBody>
        </p:sp>
        <p:pic>
          <p:nvPicPr>
            <p:cNvPr id="9" name="Imagem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787" y="261089"/>
              <a:ext cx="2361560" cy="697380"/>
            </a:xfrm>
            <a:prstGeom prst="rect">
              <a:avLst/>
            </a:prstGeom>
          </p:spPr>
        </p:pic>
      </p:grpSp>
      <p:sp>
        <p:nvSpPr>
          <p:cNvPr id="10" name="CaixaDeTexto 9"/>
          <p:cNvSpPr txBox="1"/>
          <p:nvPr/>
        </p:nvSpPr>
        <p:spPr>
          <a:xfrm>
            <a:off x="168787" y="1182083"/>
            <a:ext cx="9577733" cy="5487277"/>
          </a:xfrm>
          <a:prstGeom prst="rect">
            <a:avLst/>
          </a:prstGeom>
          <a:solidFill>
            <a:srgbClr val="B2C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>
            <a:defPPr>
              <a:defRPr lang="en-US"/>
            </a:defPPr>
            <a:lvl1pPr marL="285750" indent="-285750">
              <a:lnSpc>
                <a:spcPct val="15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just">
              <a:lnSpc>
                <a:spcPct val="200000"/>
              </a:lnSpc>
              <a:spcBef>
                <a:spcPts val="400"/>
              </a:spcBef>
              <a:buFont typeface="Wingdings" panose="05000000000000000000" pitchFamily="2" charset="2"/>
              <a:buChar char="q"/>
            </a:pPr>
            <a:r>
              <a:rPr lang="pt-BR" dirty="0" smtClean="0">
                <a:cs typeface="Arial" panose="020B0604020202020204" pitchFamily="34" charset="0"/>
              </a:rPr>
              <a:t>A travessia da </a:t>
            </a:r>
            <a:r>
              <a:rPr lang="pt-BR" dirty="0">
                <a:cs typeface="Arial" panose="020B0604020202020204" pitchFamily="34" charset="0"/>
              </a:rPr>
              <a:t>Ilha do Bananal, </a:t>
            </a:r>
            <a:r>
              <a:rPr lang="pt-BR" dirty="0" smtClean="0">
                <a:cs typeface="Arial" panose="020B0604020202020204" pitchFamily="34" charset="0"/>
              </a:rPr>
              <a:t>no Estado do Tocantins, liga Porto Piauí (Rio </a:t>
            </a:r>
            <a:r>
              <a:rPr lang="pt-BR" dirty="0" err="1" smtClean="0">
                <a:cs typeface="Arial" panose="020B0604020202020204" pitchFamily="34" charset="0"/>
              </a:rPr>
              <a:t>Javaés</a:t>
            </a:r>
            <a:r>
              <a:rPr lang="pt-BR" dirty="0" smtClean="0">
                <a:cs typeface="Arial" panose="020B0604020202020204" pitchFamily="34" charset="0"/>
              </a:rPr>
              <a:t>) à </a:t>
            </a:r>
            <a:r>
              <a:rPr lang="pt-BR" dirty="0">
                <a:cs typeface="Arial" panose="020B0604020202020204" pitchFamily="34" charset="0"/>
              </a:rPr>
              <a:t>cidade de São Félix do </a:t>
            </a:r>
            <a:r>
              <a:rPr lang="pt-BR" dirty="0" smtClean="0">
                <a:cs typeface="Arial" panose="020B0604020202020204" pitchFamily="34" charset="0"/>
              </a:rPr>
              <a:t>Araguaia (divisa com o MT), com extensão total </a:t>
            </a:r>
            <a:r>
              <a:rPr lang="pt-BR" dirty="0">
                <a:cs typeface="Arial" panose="020B0604020202020204" pitchFamily="34" charset="0"/>
              </a:rPr>
              <a:t>de </a:t>
            </a:r>
            <a:r>
              <a:rPr lang="pt-BR" dirty="0" smtClean="0">
                <a:cs typeface="Arial" panose="020B0604020202020204" pitchFamily="34" charset="0"/>
              </a:rPr>
              <a:t>84,1km.</a:t>
            </a:r>
          </a:p>
          <a:p>
            <a:pPr algn="just">
              <a:lnSpc>
                <a:spcPct val="200000"/>
              </a:lnSpc>
              <a:spcBef>
                <a:spcPts val="400"/>
              </a:spcBef>
              <a:buFont typeface="Wingdings" panose="05000000000000000000" pitchFamily="2" charset="2"/>
              <a:buChar char="q"/>
            </a:pPr>
            <a:r>
              <a:rPr lang="pt-BR" dirty="0" smtClean="0">
                <a:cs typeface="Arial" panose="020B0604020202020204" pitchFamily="34" charset="0"/>
              </a:rPr>
              <a:t>Caso, após estudos, o empreendimento seja viabilizado, </a:t>
            </a:r>
            <a:r>
              <a:rPr lang="pt-BR" b="1" u="sng" dirty="0">
                <a:cs typeface="Arial" panose="020B0604020202020204" pitchFamily="34" charset="0"/>
              </a:rPr>
              <a:t>será a primeira rodovia que ligará diretamente o Estado do Tocantins ao Estado do Mato </a:t>
            </a:r>
            <a:r>
              <a:rPr lang="pt-BR" b="1" u="sng" dirty="0" smtClean="0">
                <a:cs typeface="Arial" panose="020B0604020202020204" pitchFamily="34" charset="0"/>
              </a:rPr>
              <a:t>Grosso</a:t>
            </a:r>
            <a:r>
              <a:rPr lang="pt-BR" dirty="0" smtClean="0">
                <a:cs typeface="Arial" panose="020B0604020202020204" pitchFamily="34" charset="0"/>
              </a:rPr>
              <a:t>, fortalecendo as relações comerciais entre os dois estados;</a:t>
            </a:r>
          </a:p>
          <a:p>
            <a:pPr algn="just">
              <a:lnSpc>
                <a:spcPct val="200000"/>
              </a:lnSpc>
              <a:spcBef>
                <a:spcPts val="400"/>
              </a:spcBef>
              <a:buFont typeface="Wingdings" panose="05000000000000000000" pitchFamily="2" charset="2"/>
              <a:buChar char="q"/>
            </a:pPr>
            <a:r>
              <a:rPr lang="pt-BR" dirty="0" smtClean="0">
                <a:cs typeface="Arial" panose="020B0604020202020204" pitchFamily="34" charset="0"/>
              </a:rPr>
              <a:t>Com </a:t>
            </a:r>
            <a:r>
              <a:rPr lang="pt-BR" dirty="0">
                <a:cs typeface="Arial" panose="020B0604020202020204" pitchFamily="34" charset="0"/>
              </a:rPr>
              <a:t>função integradora entre as regiões Norte e Centro-Oeste, este novo corredor rodoviário será um catalizador do desenvolvimento econômico nacional, possibilitando o transporte de grãos e outros tipos de carga, diminuindo assim o chamado “Custo Brasil</a:t>
            </a:r>
            <a:r>
              <a:rPr lang="pt-BR" dirty="0" smtClean="0">
                <a:cs typeface="Arial" panose="020B0604020202020204" pitchFamily="34" charset="0"/>
              </a:rPr>
              <a:t>”;</a:t>
            </a:r>
          </a:p>
          <a:p>
            <a:pPr algn="just">
              <a:lnSpc>
                <a:spcPct val="200000"/>
              </a:lnSpc>
              <a:spcBef>
                <a:spcPts val="400"/>
              </a:spcBef>
              <a:buFont typeface="Wingdings" panose="05000000000000000000" pitchFamily="2" charset="2"/>
              <a:buChar char="q"/>
            </a:pPr>
            <a:r>
              <a:rPr lang="pt-BR" dirty="0" smtClean="0">
                <a:cs typeface="Arial" panose="020B0604020202020204" pitchFamily="34" charset="0"/>
              </a:rPr>
              <a:t>A construção da rodovia possibilitará a abertura de novas fronteiras agrícolas e turísticas, a expansão demográfica e econômica em toda área de influência do corredor, além do fortalecimento do modal rodoviário;</a:t>
            </a:r>
            <a:endParaRPr lang="pt-BR" dirty="0"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47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2585649" y="187288"/>
            <a:ext cx="3270901" cy="837282"/>
          </a:xfrm>
          <a:prstGeom prst="rect">
            <a:avLst/>
          </a:prstGeom>
          <a:solidFill>
            <a:srgbClr val="4267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prstClr val="white"/>
                </a:solidFill>
                <a:ea typeface="Adobe Gothic Std B" panose="020B0800000000000000" pitchFamily="34" charset="-128"/>
              </a:rPr>
              <a:t>Travessia da Ilha do Bananal</a:t>
            </a:r>
          </a:p>
        </p:txBody>
      </p:sp>
      <p:sp>
        <p:nvSpPr>
          <p:cNvPr id="6" name="Rectangle 5"/>
          <p:cNvSpPr/>
          <p:nvPr/>
        </p:nvSpPr>
        <p:spPr>
          <a:xfrm>
            <a:off x="5961111" y="187288"/>
            <a:ext cx="3785409" cy="837282"/>
          </a:xfrm>
          <a:prstGeom prst="rect">
            <a:avLst/>
          </a:prstGeom>
          <a:solidFill>
            <a:srgbClr val="4A7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prstClr val="white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EVTEA</a:t>
            </a:r>
            <a:endParaRPr lang="pt-BR" sz="2400" b="1" dirty="0" smtClean="0">
              <a:solidFill>
                <a:prstClr val="white"/>
              </a:solidFill>
              <a:latin typeface="Futura Lt BT" panose="020B0402020204020303" pitchFamily="34" charset="0"/>
              <a:ea typeface="Adobe Gothic Std B" panose="020B0800000000000000" pitchFamily="34" charset="-128"/>
            </a:endParaRPr>
          </a:p>
        </p:txBody>
      </p:sp>
      <p:grpSp>
        <p:nvGrpSpPr>
          <p:cNvPr id="7" name="Group 51"/>
          <p:cNvGrpSpPr/>
          <p:nvPr/>
        </p:nvGrpSpPr>
        <p:grpSpPr>
          <a:xfrm>
            <a:off x="168787" y="187288"/>
            <a:ext cx="2361560" cy="837282"/>
            <a:chOff x="168787" y="187288"/>
            <a:chExt cx="2361560" cy="837282"/>
          </a:xfrm>
        </p:grpSpPr>
        <p:sp>
          <p:nvSpPr>
            <p:cNvPr id="8" name="Rectangle 3"/>
            <p:cNvSpPr/>
            <p:nvPr/>
          </p:nvSpPr>
          <p:spPr>
            <a:xfrm>
              <a:off x="187287" y="187288"/>
              <a:ext cx="2304000" cy="837282"/>
            </a:xfrm>
            <a:prstGeom prst="rect">
              <a:avLst/>
            </a:prstGeom>
            <a:solidFill>
              <a:srgbClr val="3E60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000" dirty="0" smtClean="0">
                <a:solidFill>
                  <a:prstClr val="white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endParaRPr>
            </a:p>
          </p:txBody>
        </p:sp>
        <p:pic>
          <p:nvPicPr>
            <p:cNvPr id="9" name="Imagem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787" y="261089"/>
              <a:ext cx="2361560" cy="697380"/>
            </a:xfrm>
            <a:prstGeom prst="rect">
              <a:avLst/>
            </a:prstGeom>
          </p:spPr>
        </p:pic>
      </p:grp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2" t="28219" r="23727" b="40844"/>
          <a:stretch/>
        </p:blipFill>
        <p:spPr>
          <a:xfrm>
            <a:off x="187286" y="1834047"/>
            <a:ext cx="9559233" cy="2891097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187287" y="1288715"/>
            <a:ext cx="9559233" cy="545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rIns="144000" bIns="288000" rtlCol="0" anchor="ctr" anchorCtr="0"/>
          <a:lstStyle>
            <a:defPPr>
              <a:defRPr lang="en-US"/>
            </a:defPPr>
            <a:lvl1pPr marL="285750" indent="-285750">
              <a:lnSpc>
                <a:spcPct val="15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pt-BR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Extensão a ser considerada no EVTEA</a:t>
            </a:r>
          </a:p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pt-BR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(Junho/2016)</a:t>
            </a:r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087071"/>
              </p:ext>
            </p:extLst>
          </p:nvPr>
        </p:nvGraphicFramePr>
        <p:xfrm>
          <a:off x="187287" y="4869159"/>
          <a:ext cx="9559230" cy="19210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8116"/>
                <a:gridCol w="2784871"/>
                <a:gridCol w="2784871"/>
                <a:gridCol w="1157124"/>
                <a:gridCol w="1157124"/>
                <a:gridCol w="1157124"/>
              </a:tblGrid>
              <a:tr h="50510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n-lt"/>
                        </a:rPr>
                        <a:t>UF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n-lt"/>
                        </a:rPr>
                        <a:t>Local de Início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n-lt"/>
                        </a:rPr>
                        <a:t>Local de Fim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n-lt"/>
                        </a:rPr>
                        <a:t>km Inicial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n-lt"/>
                        </a:rPr>
                        <a:t>km Final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n-lt"/>
                        </a:rPr>
                        <a:t>Extensão (km)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3673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TO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Entr. TO-181(B)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Porto Piauí (Rio Javaés)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493,4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498,8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5,4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673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TO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Porto Piauí (Rio Javaés)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Div. TO/MT (São Félix do Araguaia)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498,8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582,9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84,1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57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MT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+mn-lt"/>
                        </a:rPr>
                        <a:t>Entr. MT-100(A) (Div. TO/MT) (São Félix do Araguaia)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err="1">
                          <a:effectLst/>
                          <a:latin typeface="+mn-lt"/>
                        </a:rPr>
                        <a:t>Entr</a:t>
                      </a:r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. MT-433 (Alto Boa Vista)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0,0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89,0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+mn-lt"/>
                        </a:rPr>
                        <a:t>89,0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6738">
                <a:tc gridSpan="5">
                  <a:txBody>
                    <a:bodyPr/>
                    <a:lstStyle/>
                    <a:p>
                      <a:pPr algn="r" fontAlgn="ctr"/>
                      <a:r>
                        <a:rPr lang="pt-BR" sz="1200" b="1" u="none" strike="noStrike" dirty="0">
                          <a:effectLst/>
                          <a:latin typeface="+mn-lt"/>
                        </a:rPr>
                        <a:t>Extensão </a:t>
                      </a:r>
                      <a:r>
                        <a:rPr lang="pt-BR" sz="1200" b="1" u="none" strike="noStrike" dirty="0" smtClean="0">
                          <a:effectLst/>
                          <a:latin typeface="+mn-lt"/>
                        </a:rPr>
                        <a:t>Total (km)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n-lt"/>
                        </a:rPr>
                        <a:t>178,5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Oval 9"/>
          <p:cNvSpPr/>
          <p:nvPr/>
        </p:nvSpPr>
        <p:spPr>
          <a:xfrm>
            <a:off x="1568624" y="2630513"/>
            <a:ext cx="1401510" cy="504202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Oval 12"/>
          <p:cNvSpPr/>
          <p:nvPr/>
        </p:nvSpPr>
        <p:spPr>
          <a:xfrm>
            <a:off x="4076346" y="2564684"/>
            <a:ext cx="1401510" cy="504202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Oval 11"/>
          <p:cNvSpPr/>
          <p:nvPr/>
        </p:nvSpPr>
        <p:spPr>
          <a:xfrm>
            <a:off x="6392255" y="3192800"/>
            <a:ext cx="444382" cy="256375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496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2585649" y="187288"/>
            <a:ext cx="3270901" cy="837282"/>
          </a:xfrm>
          <a:prstGeom prst="rect">
            <a:avLst/>
          </a:prstGeom>
          <a:solidFill>
            <a:srgbClr val="4267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prstClr val="white"/>
                </a:solidFill>
                <a:ea typeface="Adobe Gothic Std B" panose="020B0800000000000000" pitchFamily="34" charset="-128"/>
              </a:rPr>
              <a:t>Travessia da Ilha do Bananal</a:t>
            </a:r>
          </a:p>
        </p:txBody>
      </p:sp>
      <p:sp>
        <p:nvSpPr>
          <p:cNvPr id="6" name="Rectangle 5"/>
          <p:cNvSpPr/>
          <p:nvPr/>
        </p:nvSpPr>
        <p:spPr>
          <a:xfrm>
            <a:off x="5961111" y="187288"/>
            <a:ext cx="3785409" cy="837282"/>
          </a:xfrm>
          <a:prstGeom prst="rect">
            <a:avLst/>
          </a:prstGeom>
          <a:solidFill>
            <a:srgbClr val="4A7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prstClr val="white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ASPECTOS AMBIENTAIS</a:t>
            </a:r>
            <a:endParaRPr lang="pt-BR" sz="2000" b="1" dirty="0" smtClean="0">
              <a:solidFill>
                <a:prstClr val="white"/>
              </a:solidFill>
              <a:latin typeface="Futura Lt BT" panose="020B0402020204020303" pitchFamily="34" charset="0"/>
              <a:ea typeface="Adobe Gothic Std B" panose="020B0800000000000000" pitchFamily="34" charset="-128"/>
            </a:endParaRPr>
          </a:p>
        </p:txBody>
      </p:sp>
      <p:grpSp>
        <p:nvGrpSpPr>
          <p:cNvPr id="7" name="Group 51"/>
          <p:cNvGrpSpPr/>
          <p:nvPr/>
        </p:nvGrpSpPr>
        <p:grpSpPr>
          <a:xfrm>
            <a:off x="168787" y="187288"/>
            <a:ext cx="2361560" cy="837282"/>
            <a:chOff x="168787" y="187288"/>
            <a:chExt cx="2361560" cy="837282"/>
          </a:xfrm>
        </p:grpSpPr>
        <p:sp>
          <p:nvSpPr>
            <p:cNvPr id="8" name="Rectangle 3"/>
            <p:cNvSpPr/>
            <p:nvPr/>
          </p:nvSpPr>
          <p:spPr>
            <a:xfrm>
              <a:off x="187287" y="187288"/>
              <a:ext cx="2304000" cy="837282"/>
            </a:xfrm>
            <a:prstGeom prst="rect">
              <a:avLst/>
            </a:prstGeom>
            <a:solidFill>
              <a:srgbClr val="3E60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000" dirty="0" smtClean="0">
                <a:solidFill>
                  <a:prstClr val="white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endParaRPr>
            </a:p>
          </p:txBody>
        </p:sp>
        <p:pic>
          <p:nvPicPr>
            <p:cNvPr id="9" name="Imagem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787" y="261089"/>
              <a:ext cx="2361560" cy="697380"/>
            </a:xfrm>
            <a:prstGeom prst="rect">
              <a:avLst/>
            </a:prstGeom>
          </p:spPr>
        </p:pic>
      </p:grpSp>
      <p:sp>
        <p:nvSpPr>
          <p:cNvPr id="12" name="CaixaDeTexto 11"/>
          <p:cNvSpPr txBox="1"/>
          <p:nvPr/>
        </p:nvSpPr>
        <p:spPr>
          <a:xfrm>
            <a:off x="187286" y="1098371"/>
            <a:ext cx="9559233" cy="5570989"/>
          </a:xfrm>
          <a:prstGeom prst="rect">
            <a:avLst/>
          </a:prstGeom>
          <a:solidFill>
            <a:srgbClr val="B2C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>
            <a:defPPr>
              <a:defRPr lang="en-US"/>
            </a:defPPr>
            <a:lvl1pPr marL="285750" indent="-285750">
              <a:lnSpc>
                <a:spcPct val="15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 algn="ctr">
              <a:spcBef>
                <a:spcPts val="400"/>
              </a:spcBef>
              <a:buNone/>
            </a:pPr>
            <a:r>
              <a:rPr lang="pt-BR" sz="2000" b="1" dirty="0" smtClean="0">
                <a:cs typeface="Arial" panose="020B0604020202020204" pitchFamily="34" charset="0"/>
              </a:rPr>
              <a:t>COMPETÊNCIA PARA LICENCIAMENTO AMBIENTAL</a:t>
            </a:r>
          </a:p>
          <a:p>
            <a:pPr algn="just">
              <a:spcBef>
                <a:spcPts val="400"/>
              </a:spcBef>
              <a:buFont typeface="Wingdings" panose="05000000000000000000" pitchFamily="2" charset="2"/>
              <a:buChar char="q"/>
            </a:pPr>
            <a:r>
              <a:rPr lang="pt-BR" b="1" u="sng" dirty="0" smtClean="0">
                <a:cs typeface="Arial" panose="020B0604020202020204" pitchFamily="34" charset="0"/>
              </a:rPr>
              <a:t>IBAMA:</a:t>
            </a:r>
            <a:r>
              <a:rPr lang="pt-BR" dirty="0" smtClean="0">
                <a:cs typeface="Arial" panose="020B0604020202020204" pitchFamily="34" charset="0"/>
              </a:rPr>
              <a:t> A Lei Complementar nº 140, de 08/12/11, institui que em seu </a:t>
            </a:r>
            <a:r>
              <a:rPr lang="pt-BR" dirty="0" smtClean="0"/>
              <a:t>Art</a:t>
            </a:r>
            <a:r>
              <a:rPr lang="pt-BR" dirty="0"/>
              <a:t>. 7o </a:t>
            </a:r>
            <a:r>
              <a:rPr lang="pt-BR" dirty="0" smtClean="0"/>
              <a:t>que são </a:t>
            </a:r>
            <a:r>
              <a:rPr lang="pt-BR" dirty="0"/>
              <a:t>ações administrativas da União: </a:t>
            </a:r>
            <a:r>
              <a:rPr lang="pt-BR" dirty="0" smtClean="0"/>
              <a:t> </a:t>
            </a:r>
          </a:p>
          <a:p>
            <a:pPr marL="0" indent="0" algn="just">
              <a:spcBef>
                <a:spcPts val="400"/>
              </a:spcBef>
              <a:buNone/>
            </a:pPr>
            <a:r>
              <a:rPr lang="pt-BR" dirty="0" smtClean="0"/>
              <a:t>(…) XIV </a:t>
            </a:r>
            <a:r>
              <a:rPr lang="pt-BR" dirty="0"/>
              <a:t>- promover o licenciamento ambiental de empreendimentos e atividades: </a:t>
            </a:r>
            <a:endParaRPr lang="pt-BR" dirty="0" smtClean="0">
              <a:cs typeface="Arial" panose="020B0604020202020204" pitchFamily="34" charset="0"/>
            </a:endParaRPr>
          </a:p>
          <a:p>
            <a:pPr marL="0" indent="0" algn="just">
              <a:spcBef>
                <a:spcPts val="400"/>
              </a:spcBef>
              <a:buNone/>
            </a:pPr>
            <a:r>
              <a:rPr lang="pt-BR" dirty="0" smtClean="0">
                <a:cs typeface="Arial" panose="020B0604020202020204" pitchFamily="34" charset="0"/>
              </a:rPr>
              <a:t>	(…) </a:t>
            </a:r>
          </a:p>
          <a:p>
            <a:pPr marL="0" indent="0" algn="just">
              <a:spcBef>
                <a:spcPts val="400"/>
              </a:spcBef>
              <a:buNone/>
            </a:pPr>
            <a:r>
              <a:rPr lang="pt-BR" dirty="0">
                <a:cs typeface="Arial" panose="020B0604020202020204" pitchFamily="34" charset="0"/>
              </a:rPr>
              <a:t>	</a:t>
            </a:r>
            <a:r>
              <a:rPr lang="pt-BR" dirty="0" smtClean="0">
                <a:cs typeface="Arial" panose="020B0604020202020204" pitchFamily="34" charset="0"/>
              </a:rPr>
              <a:t>c</a:t>
            </a:r>
            <a:r>
              <a:rPr lang="pt-BR" dirty="0">
                <a:cs typeface="Arial" panose="020B0604020202020204" pitchFamily="34" charset="0"/>
              </a:rPr>
              <a:t>) localizados ou desenvolvidos em terras indígenas;</a:t>
            </a:r>
          </a:p>
          <a:p>
            <a:pPr marL="0" indent="0" algn="just">
              <a:spcBef>
                <a:spcPts val="400"/>
              </a:spcBef>
              <a:buNone/>
            </a:pPr>
            <a:r>
              <a:rPr lang="pt-BR" dirty="0" smtClean="0">
                <a:cs typeface="Arial" panose="020B0604020202020204" pitchFamily="34" charset="0"/>
              </a:rPr>
              <a:t>	d</a:t>
            </a:r>
            <a:r>
              <a:rPr lang="pt-BR" dirty="0">
                <a:cs typeface="Arial" panose="020B0604020202020204" pitchFamily="34" charset="0"/>
              </a:rPr>
              <a:t>) localizados ou desenvolvidos em unidades de conservação instituídas pela União, exceto em Áreas </a:t>
            </a:r>
            <a:r>
              <a:rPr lang="pt-BR" dirty="0" smtClean="0">
                <a:cs typeface="Arial" panose="020B0604020202020204" pitchFamily="34" charset="0"/>
              </a:rPr>
              <a:t>	de </a:t>
            </a:r>
            <a:r>
              <a:rPr lang="pt-BR" dirty="0">
                <a:cs typeface="Arial" panose="020B0604020202020204" pitchFamily="34" charset="0"/>
              </a:rPr>
              <a:t>Proteção Ambiental (</a:t>
            </a:r>
            <a:r>
              <a:rPr lang="pt-BR" dirty="0" err="1">
                <a:cs typeface="Arial" panose="020B0604020202020204" pitchFamily="34" charset="0"/>
              </a:rPr>
              <a:t>APAs</a:t>
            </a:r>
            <a:r>
              <a:rPr lang="pt-BR" dirty="0">
                <a:cs typeface="Arial" panose="020B0604020202020204" pitchFamily="34" charset="0"/>
              </a:rPr>
              <a:t>);</a:t>
            </a:r>
          </a:p>
          <a:p>
            <a:pPr marL="0" indent="0" algn="just">
              <a:spcBef>
                <a:spcPts val="400"/>
              </a:spcBef>
              <a:buNone/>
            </a:pPr>
            <a:r>
              <a:rPr lang="pt-BR" dirty="0" smtClean="0">
                <a:cs typeface="Arial" panose="020B0604020202020204" pitchFamily="34" charset="0"/>
              </a:rPr>
              <a:t>	e</a:t>
            </a:r>
            <a:r>
              <a:rPr lang="pt-BR" dirty="0">
                <a:cs typeface="Arial" panose="020B0604020202020204" pitchFamily="34" charset="0"/>
              </a:rPr>
              <a:t>) localizados ou desenvolvidos em 2 (dois) ou mais Estados</a:t>
            </a:r>
            <a:r>
              <a:rPr lang="pt-BR" dirty="0" smtClean="0">
                <a:cs typeface="Arial" panose="020B0604020202020204" pitchFamily="34" charset="0"/>
              </a:rPr>
              <a:t>;</a:t>
            </a:r>
            <a:endParaRPr lang="pt-BR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84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t="-1" r="3544" b="-1"/>
          <a:stretch/>
        </p:blipFill>
        <p:spPr>
          <a:xfrm>
            <a:off x="5568983" y="1196752"/>
            <a:ext cx="3920522" cy="5354282"/>
          </a:xfrm>
          <a:prstGeom prst="rect">
            <a:avLst/>
          </a:prstGeom>
        </p:spPr>
      </p:pic>
      <p:grpSp>
        <p:nvGrpSpPr>
          <p:cNvPr id="51" name="Group 50"/>
          <p:cNvGrpSpPr/>
          <p:nvPr/>
        </p:nvGrpSpPr>
        <p:grpSpPr>
          <a:xfrm>
            <a:off x="2576736" y="335065"/>
            <a:ext cx="2141231" cy="523220"/>
            <a:chOff x="2576736" y="335065"/>
            <a:chExt cx="2141231" cy="523220"/>
          </a:xfrm>
        </p:grpSpPr>
        <p:pic>
          <p:nvPicPr>
            <p:cNvPr id="11" name="Imagem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89" t="19973" r="63450" b="15593"/>
            <a:stretch/>
          </p:blipFill>
          <p:spPr>
            <a:xfrm>
              <a:off x="2576736" y="388006"/>
              <a:ext cx="480075" cy="461404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976015" y="335065"/>
              <a:ext cx="1741952" cy="52322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pt-BR" sz="2800" dirty="0" smtClean="0">
                  <a:solidFill>
                    <a:prstClr val="white"/>
                  </a:solidFill>
                  <a:ea typeface="Adobe Gothic Std B" panose="020B0800000000000000" pitchFamily="34" charset="-128"/>
                </a:rPr>
                <a:t>BR-155/PA</a:t>
              </a:r>
              <a:endParaRPr lang="pt-BR" sz="2800" dirty="0">
                <a:solidFill>
                  <a:prstClr val="white"/>
                </a:solidFill>
                <a:ea typeface="Adobe Gothic Std B" panose="020B0800000000000000" pitchFamily="34" charset="-128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68787" y="187288"/>
            <a:ext cx="2361560" cy="837282"/>
            <a:chOff x="168787" y="187288"/>
            <a:chExt cx="2361560" cy="837282"/>
          </a:xfrm>
        </p:grpSpPr>
        <p:sp>
          <p:nvSpPr>
            <p:cNvPr id="4" name="Rectangle 3"/>
            <p:cNvSpPr/>
            <p:nvPr/>
          </p:nvSpPr>
          <p:spPr>
            <a:xfrm>
              <a:off x="187287" y="187288"/>
              <a:ext cx="2304000" cy="837282"/>
            </a:xfrm>
            <a:prstGeom prst="rect">
              <a:avLst/>
            </a:prstGeom>
            <a:solidFill>
              <a:srgbClr val="3E60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000" dirty="0" smtClean="0">
                <a:solidFill>
                  <a:prstClr val="white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endParaRPr>
            </a:p>
          </p:txBody>
        </p:sp>
        <p:pic>
          <p:nvPicPr>
            <p:cNvPr id="13" name="Imagem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787" y="261089"/>
              <a:ext cx="2361560" cy="697380"/>
            </a:xfrm>
            <a:prstGeom prst="rect">
              <a:avLst/>
            </a:prstGeom>
          </p:spPr>
        </p:pic>
      </p:grpSp>
      <p:sp>
        <p:nvSpPr>
          <p:cNvPr id="31" name="Rectangle 15"/>
          <p:cNvSpPr/>
          <p:nvPr/>
        </p:nvSpPr>
        <p:spPr>
          <a:xfrm>
            <a:off x="279209" y="1159186"/>
            <a:ext cx="4694169" cy="5438165"/>
          </a:xfrm>
          <a:prstGeom prst="rect">
            <a:avLst/>
          </a:prstGeom>
          <a:solidFill>
            <a:srgbClr val="B2C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/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Ilha do Bananal é a maior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ilha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fluvial do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mundo, cercada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pelos rios Araguaia e </a:t>
            </a:r>
            <a:r>
              <a:rPr lang="pt-B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Javaés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ilha localiza-se no estado brasileiro do Tocantins, estando subdividida entre os municípios de Formoso do Araguaia, Lagoa da Confusão e Pium.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Está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 divisa de Tocantins com os estados do Mato Grosso (no rio Araguaia) e de Goiás (na porção sul do rio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Javaés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);</a:t>
            </a: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Brasil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incluiu em 1993 a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Ilha do Bananal na Lista de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Zonas Úmidas da 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Convenção de </a:t>
            </a:r>
            <a:r>
              <a:rPr lang="pt-B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Ramsar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(1971) -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tratado internacional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objetivo de promover a conservação e o uso racional de zonas úmidas no mundo. Uma vez aceitas, essas áreas recebem o título de "Sítios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Ramsar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".</a:t>
            </a:r>
            <a:endParaRPr lang="pt-BR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Rectangle 6"/>
          <p:cNvSpPr/>
          <p:nvPr/>
        </p:nvSpPr>
        <p:spPr>
          <a:xfrm>
            <a:off x="2585649" y="187288"/>
            <a:ext cx="3270901" cy="837282"/>
          </a:xfrm>
          <a:prstGeom prst="rect">
            <a:avLst/>
          </a:prstGeom>
          <a:solidFill>
            <a:srgbClr val="4267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prstClr val="white"/>
                </a:solidFill>
                <a:ea typeface="Adobe Gothic Std B" panose="020B0800000000000000" pitchFamily="34" charset="-128"/>
              </a:rPr>
              <a:t>Travessia da Ilha do Bananal</a:t>
            </a:r>
          </a:p>
        </p:txBody>
      </p:sp>
      <p:sp>
        <p:nvSpPr>
          <p:cNvPr id="46" name="Rectangle 5"/>
          <p:cNvSpPr/>
          <p:nvPr/>
        </p:nvSpPr>
        <p:spPr>
          <a:xfrm>
            <a:off x="5961111" y="187288"/>
            <a:ext cx="3785409" cy="837282"/>
          </a:xfrm>
          <a:prstGeom prst="rect">
            <a:avLst/>
          </a:prstGeom>
          <a:solidFill>
            <a:srgbClr val="4A7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prstClr val="white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ASPECTOS AMBIENTAIS </a:t>
            </a:r>
            <a:r>
              <a:rPr lang="pt-BR" sz="2000" dirty="0" smtClean="0">
                <a:solidFill>
                  <a:prstClr val="white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– ILHA DO BANANAL</a:t>
            </a:r>
            <a:endParaRPr lang="pt-BR" sz="2000" b="1" dirty="0" smtClean="0">
              <a:solidFill>
                <a:prstClr val="white"/>
              </a:solidFill>
              <a:latin typeface="Futura Lt BT" panose="020B0402020204020303" pitchFamily="34" charset="0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754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2576736" y="335065"/>
            <a:ext cx="2141231" cy="523220"/>
            <a:chOff x="2576736" y="335065"/>
            <a:chExt cx="2141231" cy="523220"/>
          </a:xfrm>
        </p:grpSpPr>
        <p:pic>
          <p:nvPicPr>
            <p:cNvPr id="11" name="Imagem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89" t="19973" r="63450" b="15593"/>
            <a:stretch/>
          </p:blipFill>
          <p:spPr>
            <a:xfrm>
              <a:off x="2576736" y="388006"/>
              <a:ext cx="480075" cy="461404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976015" y="335065"/>
              <a:ext cx="1741952" cy="52322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pt-BR" sz="2800" dirty="0" smtClean="0">
                  <a:solidFill>
                    <a:prstClr val="white"/>
                  </a:solidFill>
                  <a:ea typeface="Adobe Gothic Std B" panose="020B0800000000000000" pitchFamily="34" charset="-128"/>
                </a:rPr>
                <a:t>BR-155/PA</a:t>
              </a:r>
              <a:endParaRPr lang="pt-BR" sz="2800" dirty="0">
                <a:solidFill>
                  <a:prstClr val="white"/>
                </a:solidFill>
                <a:ea typeface="Adobe Gothic Std B" panose="020B0800000000000000" pitchFamily="34" charset="-128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68787" y="187288"/>
            <a:ext cx="2361560" cy="837282"/>
            <a:chOff x="168787" y="187288"/>
            <a:chExt cx="2361560" cy="837282"/>
          </a:xfrm>
        </p:grpSpPr>
        <p:sp>
          <p:nvSpPr>
            <p:cNvPr id="4" name="Rectangle 3"/>
            <p:cNvSpPr/>
            <p:nvPr/>
          </p:nvSpPr>
          <p:spPr>
            <a:xfrm>
              <a:off x="187287" y="187288"/>
              <a:ext cx="2304000" cy="837282"/>
            </a:xfrm>
            <a:prstGeom prst="rect">
              <a:avLst/>
            </a:prstGeom>
            <a:solidFill>
              <a:srgbClr val="3E60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000" dirty="0" smtClean="0">
                <a:solidFill>
                  <a:prstClr val="white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endParaRPr>
            </a:p>
          </p:txBody>
        </p:sp>
        <p:pic>
          <p:nvPicPr>
            <p:cNvPr id="13" name="Imagem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787" y="261089"/>
              <a:ext cx="2361560" cy="697380"/>
            </a:xfrm>
            <a:prstGeom prst="rect">
              <a:avLst/>
            </a:prstGeom>
          </p:spPr>
        </p:pic>
      </p:grpSp>
      <p:sp>
        <p:nvSpPr>
          <p:cNvPr id="31" name="Rectangle 15"/>
          <p:cNvSpPr/>
          <p:nvPr/>
        </p:nvSpPr>
        <p:spPr>
          <a:xfrm>
            <a:off x="279209" y="1159186"/>
            <a:ext cx="4694169" cy="5438165"/>
          </a:xfrm>
          <a:prstGeom prst="rect">
            <a:avLst/>
          </a:prstGeom>
          <a:solidFill>
            <a:srgbClr val="B2C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/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Parque Nacional do Araguaia (TO):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 Plano de Manejo, 16 municípios estão inseridos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 área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influência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 Parque Nacional do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Araguaia, que abrange municípios dos Estados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 Tocantins, Mato Grosso e Pará. Entende-se por Área de Influência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ou Zona de Amortecimento aquela que exerce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alguma influência direta sobre a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Unidade;</a:t>
            </a: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Parque Estadual do Araguaia (MT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):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Zona de Amortecimento do Parque Estadual do Araguaia possui  cerca de 110.000,00 ha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 engloba 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município de 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Novo  Santo 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Antônio e 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pequena  parte  do 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município de  São Félix do Araguaia.</a:t>
            </a:r>
          </a:p>
        </p:txBody>
      </p:sp>
      <p:sp>
        <p:nvSpPr>
          <p:cNvPr id="44" name="Rectangle 6"/>
          <p:cNvSpPr/>
          <p:nvPr/>
        </p:nvSpPr>
        <p:spPr>
          <a:xfrm>
            <a:off x="2585649" y="187288"/>
            <a:ext cx="3270901" cy="837282"/>
          </a:xfrm>
          <a:prstGeom prst="rect">
            <a:avLst/>
          </a:prstGeom>
          <a:solidFill>
            <a:srgbClr val="4267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prstClr val="white"/>
                </a:solidFill>
                <a:ea typeface="Adobe Gothic Std B" panose="020B0800000000000000" pitchFamily="34" charset="-128"/>
              </a:rPr>
              <a:t>Travessia da Ilha do Bananal</a:t>
            </a:r>
          </a:p>
        </p:txBody>
      </p:sp>
      <p:sp>
        <p:nvSpPr>
          <p:cNvPr id="46" name="Rectangle 5"/>
          <p:cNvSpPr/>
          <p:nvPr/>
        </p:nvSpPr>
        <p:spPr>
          <a:xfrm>
            <a:off x="5961111" y="187288"/>
            <a:ext cx="3785409" cy="837282"/>
          </a:xfrm>
          <a:prstGeom prst="rect">
            <a:avLst/>
          </a:prstGeom>
          <a:solidFill>
            <a:srgbClr val="4A7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prstClr val="white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ASPECTOS AMBIENTAIS </a:t>
            </a:r>
            <a:r>
              <a:rPr lang="pt-BR" sz="2000" dirty="0" smtClean="0">
                <a:solidFill>
                  <a:prstClr val="white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– UNIDADES DE CONSERVAÇÃO</a:t>
            </a:r>
            <a:endParaRPr lang="pt-BR" sz="2000" b="1" dirty="0" smtClean="0">
              <a:solidFill>
                <a:prstClr val="white"/>
              </a:solidFill>
              <a:latin typeface="Futura Lt BT" panose="020B0402020204020303" pitchFamily="34" charset="0"/>
              <a:ea typeface="Adobe Gothic Std B" panose="020B0800000000000000" pitchFamily="34" charset="-128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/>
          <a:srcRect l="4275" r="3683"/>
          <a:stretch/>
        </p:blipFill>
        <p:spPr>
          <a:xfrm>
            <a:off x="5169024" y="1153431"/>
            <a:ext cx="4479070" cy="422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46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2576736" y="335065"/>
            <a:ext cx="2141231" cy="523220"/>
            <a:chOff x="2576736" y="335065"/>
            <a:chExt cx="2141231" cy="523220"/>
          </a:xfrm>
        </p:grpSpPr>
        <p:pic>
          <p:nvPicPr>
            <p:cNvPr id="11" name="Imagem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89" t="19973" r="63450" b="15593"/>
            <a:stretch/>
          </p:blipFill>
          <p:spPr>
            <a:xfrm>
              <a:off x="2576736" y="388006"/>
              <a:ext cx="480075" cy="461404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976015" y="335065"/>
              <a:ext cx="1741952" cy="52322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pt-BR" sz="2800" dirty="0" smtClean="0">
                  <a:solidFill>
                    <a:prstClr val="white"/>
                  </a:solidFill>
                  <a:ea typeface="Adobe Gothic Std B" panose="020B0800000000000000" pitchFamily="34" charset="-128"/>
                </a:rPr>
                <a:t>BR-155/PA</a:t>
              </a:r>
              <a:endParaRPr lang="pt-BR" sz="2800" dirty="0">
                <a:solidFill>
                  <a:prstClr val="white"/>
                </a:solidFill>
                <a:ea typeface="Adobe Gothic Std B" panose="020B0800000000000000" pitchFamily="34" charset="-128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68787" y="187288"/>
            <a:ext cx="2361560" cy="837282"/>
            <a:chOff x="168787" y="187288"/>
            <a:chExt cx="2361560" cy="837282"/>
          </a:xfrm>
        </p:grpSpPr>
        <p:sp>
          <p:nvSpPr>
            <p:cNvPr id="4" name="Rectangle 3"/>
            <p:cNvSpPr/>
            <p:nvPr/>
          </p:nvSpPr>
          <p:spPr>
            <a:xfrm>
              <a:off x="187287" y="187288"/>
              <a:ext cx="2304000" cy="837282"/>
            </a:xfrm>
            <a:prstGeom prst="rect">
              <a:avLst/>
            </a:prstGeom>
            <a:solidFill>
              <a:srgbClr val="3E60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000" dirty="0" smtClean="0">
                <a:solidFill>
                  <a:prstClr val="white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endParaRPr>
            </a:p>
          </p:txBody>
        </p:sp>
        <p:pic>
          <p:nvPicPr>
            <p:cNvPr id="13" name="Imagem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787" y="261089"/>
              <a:ext cx="2361560" cy="697380"/>
            </a:xfrm>
            <a:prstGeom prst="rect">
              <a:avLst/>
            </a:prstGeom>
          </p:spPr>
        </p:pic>
      </p:grpSp>
      <p:sp>
        <p:nvSpPr>
          <p:cNvPr id="31" name="Rectangle 15"/>
          <p:cNvSpPr/>
          <p:nvPr/>
        </p:nvSpPr>
        <p:spPr>
          <a:xfrm>
            <a:off x="279209" y="1159186"/>
            <a:ext cx="4694169" cy="5438165"/>
          </a:xfrm>
          <a:prstGeom prst="rect">
            <a:avLst/>
          </a:prstGeom>
          <a:solidFill>
            <a:srgbClr val="B2C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/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PORTARIA INTERMINISTERIAL MMA/MJ/MC/MS No 60, DE 24 DE MARÇO DE 2015</a:t>
            </a:r>
          </a:p>
          <a:p>
            <a:pPr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pt-BR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“Art. 3o No início do procedimento de licenciamento ambiental, o IBAMA deverá, na FCA, solicitar informações do empreendedor sobre possíveis intervenções em terra indígena, em terra quilombola, em bens culturais acautelados e em áreas ou regiões de risco ou endêmicas para malária.</a:t>
            </a:r>
          </a:p>
          <a:p>
            <a:pPr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pt-BR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(…)§ 2o Para fins do disposto no caput, presume-se a intervenção:</a:t>
            </a:r>
          </a:p>
          <a:p>
            <a:pPr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pt-BR" sz="1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 </a:t>
            </a:r>
            <a:r>
              <a:rPr lang="pt-BR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Em terra indígena, quando a atividade ou o empreendimento submetido ao licenciamento ambiental localizar-se em terra indígena ou apresentar elementos que possam ocasionar impacto sócio ambiental direto na terra indígena, respeitados os limites do Anexo I</a:t>
            </a:r>
            <a:r>
              <a:rPr lang="pt-BR" sz="1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;”</a:t>
            </a:r>
            <a:endParaRPr lang="pt-BR" sz="1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Rectangle 6"/>
          <p:cNvSpPr/>
          <p:nvPr/>
        </p:nvSpPr>
        <p:spPr>
          <a:xfrm>
            <a:off x="2585649" y="187288"/>
            <a:ext cx="3270901" cy="837282"/>
          </a:xfrm>
          <a:prstGeom prst="rect">
            <a:avLst/>
          </a:prstGeom>
          <a:solidFill>
            <a:srgbClr val="4267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prstClr val="white"/>
                </a:solidFill>
                <a:ea typeface="Adobe Gothic Std B" panose="020B0800000000000000" pitchFamily="34" charset="-128"/>
              </a:rPr>
              <a:t>Travessia da Ilha do Bananal</a:t>
            </a:r>
          </a:p>
        </p:txBody>
      </p:sp>
      <p:sp>
        <p:nvSpPr>
          <p:cNvPr id="46" name="Rectangle 5"/>
          <p:cNvSpPr/>
          <p:nvPr/>
        </p:nvSpPr>
        <p:spPr>
          <a:xfrm>
            <a:off x="5961111" y="187288"/>
            <a:ext cx="3785409" cy="837282"/>
          </a:xfrm>
          <a:prstGeom prst="rect">
            <a:avLst/>
          </a:prstGeom>
          <a:solidFill>
            <a:srgbClr val="4A7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prstClr val="white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ASPECTOS AMBIENTAIS - TERRAS </a:t>
            </a:r>
            <a:r>
              <a:rPr lang="pt-BR" sz="2000" dirty="0" smtClean="0">
                <a:solidFill>
                  <a:prstClr val="white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INDÍGENAS</a:t>
            </a:r>
            <a:endParaRPr lang="pt-BR" sz="2000" b="1" dirty="0" smtClean="0">
              <a:solidFill>
                <a:prstClr val="white"/>
              </a:solidFill>
              <a:latin typeface="Futura Lt BT" panose="020B0402020204020303" pitchFamily="34" charset="0"/>
              <a:ea typeface="Adobe Gothic Std B" panose="020B0800000000000000" pitchFamily="34" charset="-128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181712"/>
              </p:ext>
            </p:extLst>
          </p:nvPr>
        </p:nvGraphicFramePr>
        <p:xfrm>
          <a:off x="5313041" y="2132856"/>
          <a:ext cx="4433479" cy="29523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1560"/>
                <a:gridCol w="1324653"/>
                <a:gridCol w="1247266"/>
              </a:tblGrid>
              <a:tr h="20596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Tipologia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Distância (KM)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596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Amazônia Legal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Demais Regiões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/>
                </a:tc>
              </a:tr>
              <a:tr h="4230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Empreendimentos lineares (exceto rodovias):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/>
                </a:tc>
              </a:tr>
              <a:tr h="6352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Ferrovias</a:t>
                      </a:r>
                      <a:br>
                        <a:rPr lang="pt-BR" sz="800">
                          <a:effectLst/>
                        </a:rPr>
                      </a:br>
                      <a:r>
                        <a:rPr lang="pt-BR" sz="800">
                          <a:effectLst/>
                        </a:rPr>
                        <a:t>Dutos</a:t>
                      </a:r>
                      <a:br>
                        <a:rPr lang="pt-BR" sz="800">
                          <a:effectLst/>
                        </a:rPr>
                      </a:br>
                      <a:r>
                        <a:rPr lang="pt-BR" sz="800">
                          <a:effectLst/>
                        </a:rPr>
                        <a:t>Linhas de transmissão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10 km</a:t>
                      </a:r>
                      <a:br>
                        <a:rPr lang="pt-BR" sz="800">
                          <a:effectLst/>
                        </a:rPr>
                      </a:br>
                      <a:r>
                        <a:rPr lang="pt-BR" sz="800">
                          <a:effectLst/>
                        </a:rPr>
                        <a:t>5 km</a:t>
                      </a:r>
                      <a:br>
                        <a:rPr lang="pt-BR" sz="800">
                          <a:effectLst/>
                        </a:rPr>
                      </a:br>
                      <a:r>
                        <a:rPr lang="pt-BR" sz="800">
                          <a:effectLst/>
                        </a:rPr>
                        <a:t>8 km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5 km</a:t>
                      </a:r>
                      <a:br>
                        <a:rPr lang="pt-BR" sz="800">
                          <a:effectLst/>
                        </a:rPr>
                      </a:br>
                      <a:r>
                        <a:rPr lang="pt-BR" sz="800">
                          <a:effectLst/>
                        </a:rPr>
                        <a:t>3 km</a:t>
                      </a:r>
                      <a:br>
                        <a:rPr lang="pt-BR" sz="800">
                          <a:effectLst/>
                        </a:rPr>
                      </a:br>
                      <a:r>
                        <a:rPr lang="pt-BR" sz="800">
                          <a:effectLst/>
                        </a:rPr>
                        <a:t>5 km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/>
                </a:tc>
              </a:tr>
              <a:tr h="2115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Rodovias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40 km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10 km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/>
                </a:tc>
              </a:tr>
              <a:tr h="6352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Empreendimentos pontuais (portos, mineração e termoelétricas):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10 km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8 km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/>
                </a:tc>
              </a:tr>
              <a:tr h="6352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Aproveitamentos hidrelétricos (UHEs e PCHs):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</a:rPr>
                        <a:t>40 km* ou reservatório acrescido de 20 km à jusante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15 km* ou reservatório acrescido de 20 km à jusante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/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7041441" y="1745402"/>
            <a:ext cx="976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ANEXO I</a:t>
            </a:r>
            <a:endParaRPr lang="pt-BR" b="1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03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2576736" y="335065"/>
            <a:ext cx="2141231" cy="523220"/>
            <a:chOff x="2576736" y="335065"/>
            <a:chExt cx="2141231" cy="523220"/>
          </a:xfrm>
        </p:grpSpPr>
        <p:pic>
          <p:nvPicPr>
            <p:cNvPr id="11" name="Imagem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89" t="19973" r="63450" b="15593"/>
            <a:stretch/>
          </p:blipFill>
          <p:spPr>
            <a:xfrm>
              <a:off x="2576736" y="388006"/>
              <a:ext cx="480075" cy="461404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976015" y="335065"/>
              <a:ext cx="1741952" cy="52322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pt-BR" sz="2800" dirty="0" smtClean="0">
                  <a:solidFill>
                    <a:prstClr val="white"/>
                  </a:solidFill>
                  <a:ea typeface="Adobe Gothic Std B" panose="020B0800000000000000" pitchFamily="34" charset="-128"/>
                </a:rPr>
                <a:t>BR-155/PA</a:t>
              </a:r>
              <a:endParaRPr lang="pt-BR" sz="2800" dirty="0">
                <a:solidFill>
                  <a:prstClr val="white"/>
                </a:solidFill>
                <a:ea typeface="Adobe Gothic Std B" panose="020B0800000000000000" pitchFamily="34" charset="-128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68787" y="187288"/>
            <a:ext cx="2361560" cy="837282"/>
            <a:chOff x="168787" y="187288"/>
            <a:chExt cx="2361560" cy="837282"/>
          </a:xfrm>
        </p:grpSpPr>
        <p:sp>
          <p:nvSpPr>
            <p:cNvPr id="4" name="Rectangle 3"/>
            <p:cNvSpPr/>
            <p:nvPr/>
          </p:nvSpPr>
          <p:spPr>
            <a:xfrm>
              <a:off x="187287" y="187288"/>
              <a:ext cx="2304000" cy="837282"/>
            </a:xfrm>
            <a:prstGeom prst="rect">
              <a:avLst/>
            </a:prstGeom>
            <a:solidFill>
              <a:srgbClr val="3E60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000" dirty="0" smtClean="0">
                <a:solidFill>
                  <a:prstClr val="white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endParaRPr>
            </a:p>
          </p:txBody>
        </p:sp>
        <p:pic>
          <p:nvPicPr>
            <p:cNvPr id="13" name="Imagem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787" y="261089"/>
              <a:ext cx="2361560" cy="697380"/>
            </a:xfrm>
            <a:prstGeom prst="rect">
              <a:avLst/>
            </a:prstGeom>
          </p:spPr>
        </p:pic>
      </p:grpSp>
      <p:sp>
        <p:nvSpPr>
          <p:cNvPr id="31" name="Rectangle 15"/>
          <p:cNvSpPr/>
          <p:nvPr/>
        </p:nvSpPr>
        <p:spPr>
          <a:xfrm>
            <a:off x="279209" y="1159186"/>
            <a:ext cx="4694169" cy="5438165"/>
          </a:xfrm>
          <a:prstGeom prst="rect">
            <a:avLst/>
          </a:prstGeom>
          <a:solidFill>
            <a:srgbClr val="B2C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Segundo os critérios da Portaria Interministerial nº 60/2015, por tratar-se de área completamente inserida em Amazônia Legal, considerando a distância de 40 km do empreendimento, as seguintes Terras Indígenas sofrerão interferência: </a:t>
            </a: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Parque do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Araguaia</a:t>
            </a: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Taego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Ãwa</a:t>
            </a:r>
            <a:endParaRPr lang="pt-BR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São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Domingos</a:t>
            </a: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Caquice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Fontoura </a:t>
            </a:r>
            <a:endParaRPr lang="pt-BR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 </a:t>
            </a:r>
            <a:r>
              <a:rPr lang="pt-B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Maraiwatsede</a:t>
            </a:r>
            <a:endParaRPr lang="pt-BR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Rectangle 6"/>
          <p:cNvSpPr/>
          <p:nvPr/>
        </p:nvSpPr>
        <p:spPr>
          <a:xfrm>
            <a:off x="2585649" y="187288"/>
            <a:ext cx="3270901" cy="837282"/>
          </a:xfrm>
          <a:prstGeom prst="rect">
            <a:avLst/>
          </a:prstGeom>
          <a:solidFill>
            <a:srgbClr val="4267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prstClr val="white"/>
                </a:solidFill>
                <a:ea typeface="Adobe Gothic Std B" panose="020B0800000000000000" pitchFamily="34" charset="-128"/>
              </a:rPr>
              <a:t>Travessia da Ilha do Bananal</a:t>
            </a:r>
          </a:p>
        </p:txBody>
      </p:sp>
      <p:sp>
        <p:nvSpPr>
          <p:cNvPr id="46" name="Rectangle 5"/>
          <p:cNvSpPr/>
          <p:nvPr/>
        </p:nvSpPr>
        <p:spPr>
          <a:xfrm>
            <a:off x="5961111" y="187288"/>
            <a:ext cx="3785409" cy="837282"/>
          </a:xfrm>
          <a:prstGeom prst="rect">
            <a:avLst/>
          </a:prstGeom>
          <a:solidFill>
            <a:srgbClr val="4A7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prstClr val="white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ASPECTOS AMBIENTAIS - TERRAS </a:t>
            </a:r>
            <a:r>
              <a:rPr lang="pt-BR" sz="2000" dirty="0" smtClean="0">
                <a:solidFill>
                  <a:prstClr val="white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INDÍGENAS</a:t>
            </a:r>
            <a:endParaRPr lang="pt-BR" sz="2000" b="1" dirty="0" smtClean="0">
              <a:solidFill>
                <a:prstClr val="white"/>
              </a:solidFill>
              <a:latin typeface="Futura Lt BT" panose="020B0402020204020303" pitchFamily="34" charset="0"/>
              <a:ea typeface="Adobe Gothic Std B" panose="020B0800000000000000" pitchFamily="34" charset="-128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/>
          <a:srcRect l="19922" t="12741" r="30770" b="6557"/>
          <a:stretch/>
        </p:blipFill>
        <p:spPr>
          <a:xfrm>
            <a:off x="5163732" y="1681720"/>
            <a:ext cx="4536504" cy="4393095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7775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2576736" y="335065"/>
            <a:ext cx="2141231" cy="523220"/>
            <a:chOff x="2576736" y="335065"/>
            <a:chExt cx="2141231" cy="523220"/>
          </a:xfrm>
        </p:grpSpPr>
        <p:pic>
          <p:nvPicPr>
            <p:cNvPr id="11" name="Imagem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89" t="19973" r="63450" b="15593"/>
            <a:stretch/>
          </p:blipFill>
          <p:spPr>
            <a:xfrm>
              <a:off x="2576736" y="388006"/>
              <a:ext cx="480075" cy="461404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976015" y="335065"/>
              <a:ext cx="1741952" cy="52322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pt-BR" sz="2800" dirty="0" smtClean="0">
                  <a:solidFill>
                    <a:prstClr val="white"/>
                  </a:solidFill>
                  <a:ea typeface="Adobe Gothic Std B" panose="020B0800000000000000" pitchFamily="34" charset="-128"/>
                </a:rPr>
                <a:t>BR-155/PA</a:t>
              </a:r>
              <a:endParaRPr lang="pt-BR" sz="2800" dirty="0">
                <a:solidFill>
                  <a:prstClr val="white"/>
                </a:solidFill>
                <a:ea typeface="Adobe Gothic Std B" panose="020B0800000000000000" pitchFamily="34" charset="-128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68787" y="187288"/>
            <a:ext cx="2361560" cy="837282"/>
            <a:chOff x="168787" y="187288"/>
            <a:chExt cx="2361560" cy="837282"/>
          </a:xfrm>
        </p:grpSpPr>
        <p:sp>
          <p:nvSpPr>
            <p:cNvPr id="4" name="Rectangle 3"/>
            <p:cNvSpPr/>
            <p:nvPr/>
          </p:nvSpPr>
          <p:spPr>
            <a:xfrm>
              <a:off x="187287" y="187288"/>
              <a:ext cx="2304000" cy="837282"/>
            </a:xfrm>
            <a:prstGeom prst="rect">
              <a:avLst/>
            </a:prstGeom>
            <a:solidFill>
              <a:srgbClr val="3E60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000" dirty="0" smtClean="0">
                <a:solidFill>
                  <a:prstClr val="white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endParaRPr>
            </a:p>
          </p:txBody>
        </p:sp>
        <p:pic>
          <p:nvPicPr>
            <p:cNvPr id="13" name="Imagem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787" y="261089"/>
              <a:ext cx="2361560" cy="697380"/>
            </a:xfrm>
            <a:prstGeom prst="rect">
              <a:avLst/>
            </a:prstGeom>
          </p:spPr>
        </p:pic>
      </p:grpSp>
      <p:sp>
        <p:nvSpPr>
          <p:cNvPr id="31" name="Rectangle 15"/>
          <p:cNvSpPr/>
          <p:nvPr/>
        </p:nvSpPr>
        <p:spPr>
          <a:xfrm>
            <a:off x="279209" y="1159186"/>
            <a:ext cx="4694169" cy="5438165"/>
          </a:xfrm>
          <a:prstGeom prst="rect">
            <a:avLst/>
          </a:prstGeom>
          <a:solidFill>
            <a:srgbClr val="B2C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PORTARIA INTERMINISTERIAL MMA/MJ/MC/MS No 60, DE 24 DE MARÇO DE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2015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“Art</a:t>
            </a:r>
            <a:r>
              <a:rPr lang="pt-BR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3o No início do procedimento de licenciamento ambiental, o IBAMA deverá, na FCA, solicitar informações do empreendedor sobre possíveis intervenções em terra indígena, em terra quilombola, em bens culturais acautelados e em áreas ou regiões de risco ou endêmicas para malária.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(…)§ </a:t>
            </a:r>
            <a:r>
              <a:rPr lang="pt-BR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2o Para fins do disposto no caput, presume-se a intervenção</a:t>
            </a:r>
            <a:r>
              <a:rPr lang="pt-BR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(…) </a:t>
            </a:r>
            <a:r>
              <a:rPr lang="pt-BR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IV - quando a atividade ou o empreendimento localizar-se em municípios pertencentes às áreas de risco ou endêmicas para malária</a:t>
            </a:r>
            <a:r>
              <a:rPr lang="pt-BR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pt-BR" sz="14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região da Amazônia Legal, considerada área endêmica para malária, concentra 99% dos casos brasileiros, tornando necessária a constante vigilância na área da saúde e a assistência a um grande número de portadores da doença pelos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serviços. (Fonte: FIOCRUZ) </a:t>
            </a:r>
          </a:p>
        </p:txBody>
      </p:sp>
      <p:sp>
        <p:nvSpPr>
          <p:cNvPr id="44" name="Rectangle 6"/>
          <p:cNvSpPr/>
          <p:nvPr/>
        </p:nvSpPr>
        <p:spPr>
          <a:xfrm>
            <a:off x="2585649" y="187288"/>
            <a:ext cx="3270901" cy="837282"/>
          </a:xfrm>
          <a:prstGeom prst="rect">
            <a:avLst/>
          </a:prstGeom>
          <a:solidFill>
            <a:srgbClr val="4267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prstClr val="white"/>
                </a:solidFill>
                <a:ea typeface="Adobe Gothic Std B" panose="020B0800000000000000" pitchFamily="34" charset="-128"/>
              </a:rPr>
              <a:t>Travessia da Ilha do Bananal</a:t>
            </a:r>
          </a:p>
        </p:txBody>
      </p:sp>
      <p:sp>
        <p:nvSpPr>
          <p:cNvPr id="46" name="Rectangle 5"/>
          <p:cNvSpPr/>
          <p:nvPr/>
        </p:nvSpPr>
        <p:spPr>
          <a:xfrm>
            <a:off x="5961111" y="187288"/>
            <a:ext cx="3785409" cy="837282"/>
          </a:xfrm>
          <a:prstGeom prst="rect">
            <a:avLst/>
          </a:prstGeom>
          <a:solidFill>
            <a:srgbClr val="4A7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prstClr val="white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ASPECTOS AMBIENTAIS </a:t>
            </a:r>
            <a:r>
              <a:rPr lang="pt-BR" sz="2000" dirty="0" smtClean="0">
                <a:solidFill>
                  <a:prstClr val="white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– ÁREAS ENDÊMICAS PARA MALÁRIA</a:t>
            </a:r>
            <a:endParaRPr lang="pt-BR" sz="2000" b="1" dirty="0" smtClean="0">
              <a:solidFill>
                <a:prstClr val="white"/>
              </a:solidFill>
              <a:latin typeface="Futura Lt BT" panose="020B0402020204020303" pitchFamily="34" charset="0"/>
              <a:ea typeface="Adobe Gothic Std B" panose="020B0800000000000000" pitchFamily="34" charset="-128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/>
          <a:srcRect b="14907"/>
          <a:stretch/>
        </p:blipFill>
        <p:spPr>
          <a:xfrm>
            <a:off x="5097016" y="1844824"/>
            <a:ext cx="4608512" cy="3699384"/>
          </a:xfrm>
          <a:prstGeom prst="rect">
            <a:avLst/>
          </a:prstGeom>
          <a:ln w="12700"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7015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87288" y="1098371"/>
            <a:ext cx="9559232" cy="5642997"/>
          </a:xfrm>
          <a:prstGeom prst="rect">
            <a:avLst/>
          </a:prstGeom>
          <a:solidFill>
            <a:srgbClr val="B2C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>
            <a:defPPr>
              <a:defRPr lang="en-US"/>
            </a:defPPr>
            <a:lvl1pPr marL="285750" indent="-285750">
              <a:lnSpc>
                <a:spcPct val="15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 algn="ctr">
              <a:spcBef>
                <a:spcPts val="400"/>
              </a:spcBef>
              <a:buNone/>
            </a:pPr>
            <a:r>
              <a:rPr lang="pt-BR" sz="2000" b="1" dirty="0">
                <a:cs typeface="Arial" panose="020B0604020202020204" pitchFamily="34" charset="0"/>
              </a:rPr>
              <a:t>STATUS DO LICENCIAMENTO </a:t>
            </a:r>
            <a:r>
              <a:rPr lang="pt-BR" sz="2000" b="1" dirty="0" smtClean="0">
                <a:cs typeface="Arial" panose="020B0604020202020204" pitchFamily="34" charset="0"/>
              </a:rPr>
              <a:t>AMBIENTAL</a:t>
            </a:r>
            <a:endParaRPr lang="pt-BR" sz="2000" b="1" u="sng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just">
              <a:spcBef>
                <a:spcPts val="400"/>
              </a:spcBef>
              <a:buFont typeface="Wingdings" panose="05000000000000000000" pitchFamily="2" charset="2"/>
              <a:buChar char="q"/>
            </a:pPr>
            <a:r>
              <a:rPr lang="pt-BR" b="1" u="sng" dirty="0">
                <a:cs typeface="Arial" panose="020B0604020202020204" pitchFamily="34" charset="0"/>
              </a:rPr>
              <a:t>IBAMA: </a:t>
            </a:r>
            <a:r>
              <a:rPr lang="pt-BR" dirty="0">
                <a:cs typeface="Arial" panose="020B0604020202020204" pitchFamily="34" charset="0"/>
              </a:rPr>
              <a:t>Encaminhou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pt-BR" dirty="0" smtClean="0">
                <a:cs typeface="Arial" panose="020B0604020202020204" pitchFamily="34" charset="0"/>
              </a:rPr>
              <a:t>Termo de Referência para a Elaboração de EIA/RIMA em março/2016.</a:t>
            </a:r>
          </a:p>
          <a:p>
            <a:pPr algn="just">
              <a:spcBef>
                <a:spcPts val="400"/>
              </a:spcBef>
              <a:buFont typeface="Wingdings" panose="05000000000000000000" pitchFamily="2" charset="2"/>
              <a:buChar char="q"/>
            </a:pPr>
            <a:r>
              <a:rPr lang="pt-BR" b="1" u="sng" dirty="0" smtClean="0">
                <a:cs typeface="Arial" panose="020B0604020202020204" pitchFamily="34" charset="0"/>
              </a:rPr>
              <a:t>IPHAN:</a:t>
            </a:r>
            <a:r>
              <a:rPr lang="pt-BR" dirty="0" smtClean="0">
                <a:cs typeface="Arial" panose="020B0604020202020204" pitchFamily="34" charset="0"/>
              </a:rPr>
              <a:t> Solicitou abertura de FCA IPHAN.</a:t>
            </a:r>
          </a:p>
          <a:p>
            <a:pPr algn="just">
              <a:spcBef>
                <a:spcPts val="400"/>
              </a:spcBef>
              <a:buFont typeface="Wingdings" panose="05000000000000000000" pitchFamily="2" charset="2"/>
              <a:buChar char="q"/>
            </a:pPr>
            <a:r>
              <a:rPr lang="pt-BR" b="1" u="sng" dirty="0">
                <a:cs typeface="Arial" panose="020B0604020202020204" pitchFamily="34" charset="0"/>
              </a:rPr>
              <a:t>ICMBIO:</a:t>
            </a:r>
            <a:r>
              <a:rPr lang="pt-BR" b="1" dirty="0">
                <a:cs typeface="Arial" panose="020B0604020202020204" pitchFamily="34" charset="0"/>
              </a:rPr>
              <a:t> </a:t>
            </a:r>
            <a:r>
              <a:rPr lang="pt-BR" dirty="0" smtClean="0">
                <a:cs typeface="Arial" panose="020B0604020202020204" pitchFamily="34" charset="0"/>
              </a:rPr>
              <a:t>Manifestou-se ao IBAMA solicitando itens adicionais ao TR.</a:t>
            </a:r>
            <a:endParaRPr lang="pt-BR" dirty="0">
              <a:cs typeface="Arial" panose="020B0604020202020204" pitchFamily="34" charset="0"/>
            </a:endParaRPr>
          </a:p>
          <a:p>
            <a:pPr algn="just">
              <a:spcBef>
                <a:spcPts val="400"/>
              </a:spcBef>
              <a:buFont typeface="Wingdings" panose="05000000000000000000" pitchFamily="2" charset="2"/>
              <a:buChar char="q"/>
            </a:pPr>
            <a:r>
              <a:rPr lang="pt-BR" b="1" u="sng" dirty="0" smtClean="0">
                <a:cs typeface="Arial" panose="020B0604020202020204" pitchFamily="34" charset="0"/>
              </a:rPr>
              <a:t>FUNAI</a:t>
            </a:r>
            <a:r>
              <a:rPr lang="pt-BR" u="sng" dirty="0" smtClean="0">
                <a:cs typeface="Arial" panose="020B0604020202020204" pitchFamily="34" charset="0"/>
              </a:rPr>
              <a:t>:</a:t>
            </a:r>
            <a:r>
              <a:rPr lang="pt-BR" dirty="0" smtClean="0">
                <a:cs typeface="Arial" panose="020B0604020202020204" pitchFamily="34" charset="0"/>
              </a:rPr>
              <a:t> Sem manifestação.</a:t>
            </a:r>
          </a:p>
          <a:p>
            <a:pPr algn="just">
              <a:spcBef>
                <a:spcPts val="400"/>
              </a:spcBef>
              <a:buFont typeface="Wingdings" panose="05000000000000000000" pitchFamily="2" charset="2"/>
              <a:buChar char="q"/>
            </a:pPr>
            <a:r>
              <a:rPr lang="pt-BR" b="1" u="sng" dirty="0" smtClean="0">
                <a:cs typeface="Arial" panose="020B0604020202020204" pitchFamily="34" charset="0"/>
              </a:rPr>
              <a:t>SEMA-MT:</a:t>
            </a:r>
            <a:r>
              <a:rPr lang="pt-BR" dirty="0" smtClean="0">
                <a:cs typeface="Arial" panose="020B0604020202020204" pitchFamily="34" charset="0"/>
              </a:rPr>
              <a:t> Sem manifestação.</a:t>
            </a:r>
          </a:p>
          <a:p>
            <a:pPr algn="just">
              <a:spcBef>
                <a:spcPts val="400"/>
              </a:spcBef>
              <a:buFont typeface="Wingdings" panose="05000000000000000000" pitchFamily="2" charset="2"/>
              <a:buChar char="q"/>
            </a:pPr>
            <a:r>
              <a:rPr lang="pt-BR" b="1" u="sng" dirty="0" smtClean="0">
                <a:cs typeface="Arial" panose="020B0604020202020204" pitchFamily="34" charset="0"/>
              </a:rPr>
              <a:t>Ministério da Saúde:</a:t>
            </a:r>
            <a:r>
              <a:rPr lang="pt-BR" dirty="0" smtClean="0">
                <a:cs typeface="Arial" panose="020B0604020202020204" pitchFamily="34" charset="0"/>
              </a:rPr>
              <a:t> </a:t>
            </a:r>
            <a:r>
              <a:rPr lang="pt-BR" dirty="0">
                <a:cs typeface="Arial" panose="020B0604020202020204" pitchFamily="34" charset="0"/>
              </a:rPr>
              <a:t>Sem manifestação</a:t>
            </a:r>
            <a:r>
              <a:rPr lang="pt-BR" dirty="0" smtClean="0"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ts val="400"/>
              </a:spcBef>
              <a:buFont typeface="Wingdings" panose="05000000000000000000" pitchFamily="2" charset="2"/>
              <a:buChar char="q"/>
            </a:pPr>
            <a:r>
              <a:rPr lang="pt-BR" b="1" u="sng" dirty="0" err="1" smtClean="0">
                <a:cs typeface="Arial" panose="020B0604020202020204" pitchFamily="34" charset="0"/>
              </a:rPr>
              <a:t>Naturatins</a:t>
            </a:r>
            <a:r>
              <a:rPr lang="pt-BR" b="1" u="sng" dirty="0" smtClean="0">
                <a:cs typeface="Arial" panose="020B0604020202020204" pitchFamily="34" charset="0"/>
              </a:rPr>
              <a:t>:</a:t>
            </a:r>
            <a:r>
              <a:rPr lang="pt-BR" dirty="0" smtClean="0">
                <a:cs typeface="Arial" panose="020B0604020202020204" pitchFamily="34" charset="0"/>
              </a:rPr>
              <a:t> </a:t>
            </a:r>
            <a:r>
              <a:rPr lang="pt-BR" dirty="0">
                <a:cs typeface="Arial" panose="020B0604020202020204" pitchFamily="34" charset="0"/>
              </a:rPr>
              <a:t>Sem manifestação.</a:t>
            </a:r>
            <a:endParaRPr lang="pt-BR" dirty="0" smtClean="0">
              <a:cs typeface="Arial" panose="020B0604020202020204" pitchFamily="34" charset="0"/>
            </a:endParaRPr>
          </a:p>
          <a:p>
            <a:pPr marL="0" indent="0" algn="just">
              <a:spcBef>
                <a:spcPts val="400"/>
              </a:spcBef>
              <a:buNone/>
            </a:pPr>
            <a:r>
              <a:rPr lang="pt-BR" dirty="0" smtClean="0">
                <a:cs typeface="Arial" panose="020B0604020202020204" pitchFamily="34" charset="0"/>
              </a:rPr>
              <a:t>É PRERROGATIVA DO ÓRGÃO LICENCIADOR ENCAMINHAR, A PARTIR DO REQUERIMENTO DE LICENCIAMENTO AMBIENTAL, A SOLICITAÇÃO DE MANIFESTAÇÃO DOS ÓRGÃOS E ENTIDADES ENVOLVIDOS, DISPONIBILIZANDO A FICHA DE CARACTERIZAÇÃO AMBIENTAL EM SEU SÍTIO ELETRÔNICO OFICIAL.</a:t>
            </a:r>
          </a:p>
          <a:p>
            <a:pPr marL="0" indent="0" algn="just">
              <a:spcBef>
                <a:spcPts val="400"/>
              </a:spcBef>
              <a:buNone/>
            </a:pPr>
            <a:endParaRPr lang="pt-BR" dirty="0">
              <a:cs typeface="Arial" panose="020B0604020202020204" pitchFamily="34" charset="0"/>
            </a:endParaRPr>
          </a:p>
        </p:txBody>
      </p:sp>
      <p:sp>
        <p:nvSpPr>
          <p:cNvPr id="5" name="Rectangle 6"/>
          <p:cNvSpPr/>
          <p:nvPr/>
        </p:nvSpPr>
        <p:spPr>
          <a:xfrm>
            <a:off x="2585649" y="187288"/>
            <a:ext cx="3270901" cy="837282"/>
          </a:xfrm>
          <a:prstGeom prst="rect">
            <a:avLst/>
          </a:prstGeom>
          <a:solidFill>
            <a:srgbClr val="4267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prstClr val="white"/>
                </a:solidFill>
                <a:ea typeface="Adobe Gothic Std B" panose="020B0800000000000000" pitchFamily="34" charset="-128"/>
              </a:rPr>
              <a:t>Travessia da Ilha do Bananal</a:t>
            </a:r>
          </a:p>
        </p:txBody>
      </p:sp>
      <p:sp>
        <p:nvSpPr>
          <p:cNvPr id="6" name="Rectangle 5"/>
          <p:cNvSpPr/>
          <p:nvPr/>
        </p:nvSpPr>
        <p:spPr>
          <a:xfrm>
            <a:off x="5961111" y="187288"/>
            <a:ext cx="3785409" cy="837282"/>
          </a:xfrm>
          <a:prstGeom prst="rect">
            <a:avLst/>
          </a:prstGeom>
          <a:solidFill>
            <a:srgbClr val="4A7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prstClr val="white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ASPECTOS AMBIENTAIS – ÓRGÃOS ENVOLVIDOS</a:t>
            </a:r>
            <a:endParaRPr lang="pt-BR" sz="2000" b="1" dirty="0" smtClean="0">
              <a:solidFill>
                <a:prstClr val="white"/>
              </a:solidFill>
              <a:latin typeface="Futura Lt BT" panose="020B0402020204020303" pitchFamily="34" charset="0"/>
              <a:ea typeface="Adobe Gothic Std B" panose="020B0800000000000000" pitchFamily="34" charset="-128"/>
            </a:endParaRPr>
          </a:p>
        </p:txBody>
      </p:sp>
      <p:grpSp>
        <p:nvGrpSpPr>
          <p:cNvPr id="7" name="Group 51"/>
          <p:cNvGrpSpPr/>
          <p:nvPr/>
        </p:nvGrpSpPr>
        <p:grpSpPr>
          <a:xfrm>
            <a:off x="168787" y="187288"/>
            <a:ext cx="2361560" cy="837282"/>
            <a:chOff x="168787" y="187288"/>
            <a:chExt cx="2361560" cy="837282"/>
          </a:xfrm>
        </p:grpSpPr>
        <p:sp>
          <p:nvSpPr>
            <p:cNvPr id="8" name="Rectangle 3"/>
            <p:cNvSpPr/>
            <p:nvPr/>
          </p:nvSpPr>
          <p:spPr>
            <a:xfrm>
              <a:off x="187287" y="187288"/>
              <a:ext cx="2304000" cy="837282"/>
            </a:xfrm>
            <a:prstGeom prst="rect">
              <a:avLst/>
            </a:prstGeom>
            <a:solidFill>
              <a:srgbClr val="3E60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000" dirty="0" smtClean="0">
                <a:solidFill>
                  <a:prstClr val="white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endParaRPr>
            </a:p>
          </p:txBody>
        </p:sp>
        <p:pic>
          <p:nvPicPr>
            <p:cNvPr id="9" name="Imagem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787" y="261089"/>
              <a:ext cx="2361560" cy="6973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494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87286" y="1147223"/>
            <a:ext cx="9559233" cy="5306113"/>
          </a:xfrm>
          <a:prstGeom prst="rect">
            <a:avLst/>
          </a:prstGeom>
          <a:solidFill>
            <a:srgbClr val="B2C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>
            <a:defPPr>
              <a:defRPr lang="en-US"/>
            </a:defPPr>
            <a:lvl1pPr marL="285750" indent="-285750">
              <a:lnSpc>
                <a:spcPct val="15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 algn="ctr">
              <a:lnSpc>
                <a:spcPct val="200000"/>
              </a:lnSpc>
              <a:spcBef>
                <a:spcPts val="400"/>
              </a:spcBef>
              <a:buNone/>
            </a:pPr>
            <a:r>
              <a:rPr lang="pt-BR" sz="2000" b="1" dirty="0">
                <a:cs typeface="Arial" panose="020B0604020202020204" pitchFamily="34" charset="0"/>
              </a:rPr>
              <a:t>STATUS DO LICENCIAMENTO </a:t>
            </a:r>
            <a:r>
              <a:rPr lang="pt-BR" sz="2000" b="1" dirty="0" smtClean="0">
                <a:cs typeface="Arial" panose="020B0604020202020204" pitchFamily="34" charset="0"/>
              </a:rPr>
              <a:t>AMBIENTAL</a:t>
            </a:r>
            <a:endParaRPr lang="pt-BR" sz="2000" dirty="0" smtClean="0"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pt-BR" dirty="0" smtClean="0">
                <a:cs typeface="Arial" panose="020B0604020202020204" pitchFamily="34" charset="0"/>
              </a:rPr>
              <a:t>O </a:t>
            </a:r>
            <a:r>
              <a:rPr lang="pt-BR" dirty="0">
                <a:cs typeface="Arial" panose="020B0604020202020204" pitchFamily="34" charset="0"/>
              </a:rPr>
              <a:t>DNIT AGUARDA </a:t>
            </a:r>
            <a:r>
              <a:rPr lang="pt-BR" b="1" u="sng" dirty="0">
                <a:cs typeface="Arial" panose="020B0604020202020204" pitchFamily="34" charset="0"/>
              </a:rPr>
              <a:t>MANIFESTAÇÃO DEFINITIVA DE TODOS OS ÓRGÃOS ENVOLVIDOS </a:t>
            </a:r>
            <a:r>
              <a:rPr lang="pt-BR" dirty="0">
                <a:cs typeface="Arial" panose="020B0604020202020204" pitchFamily="34" charset="0"/>
              </a:rPr>
              <a:t>DE FORMA A </a:t>
            </a:r>
            <a:r>
              <a:rPr lang="pt-BR" dirty="0" smtClean="0">
                <a:cs typeface="Arial" panose="020B0604020202020204" pitchFamily="34" charset="0"/>
              </a:rPr>
              <a:t>DEFINIR AS CONTRATAÇÕES </a:t>
            </a:r>
            <a:r>
              <a:rPr lang="pt-BR" dirty="0">
                <a:cs typeface="Arial" panose="020B0604020202020204" pitchFamily="34" charset="0"/>
              </a:rPr>
              <a:t>PARA A ELABORAÇÃO DOS ESTUDOS AMBIENTAIS QUE DEVEM SUBSIDIAR A EMISSÃO DA LICENÇA PRÉVIA DO EMPREENDIMENTO</a:t>
            </a:r>
            <a:r>
              <a:rPr lang="pt-BR" dirty="0" smtClean="0"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2000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pt-BR" dirty="0" smtClean="0">
                <a:cs typeface="Arial" panose="020B0604020202020204" pitchFamily="34" charset="0"/>
              </a:rPr>
              <a:t>AS </a:t>
            </a:r>
            <a:r>
              <a:rPr lang="pt-BR" b="1" u="sng" dirty="0" smtClean="0">
                <a:cs typeface="Arial" panose="020B0604020202020204" pitchFamily="34" charset="0"/>
              </a:rPr>
              <a:t>PRÓXIMAS ETAPAS INCLUEM ESTUDOS DE IMPACTO AMBIENTAL</a:t>
            </a:r>
            <a:r>
              <a:rPr lang="pt-BR" dirty="0" smtClean="0">
                <a:cs typeface="Arial" panose="020B0604020202020204" pitchFamily="34" charset="0"/>
              </a:rPr>
              <a:t> NOS MEIO FÍSICO, BIÓTICO E SÓCIO ECONÔMICO, SEGUNDO ÀS EXIGÊNGIAS DE CADA ÓRGÃO ENVOLVIDO NO PROCESSO DE LICENCIAMENTO.</a:t>
            </a:r>
          </a:p>
          <a:p>
            <a:pPr algn="just">
              <a:lnSpc>
                <a:spcPct val="2000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pt-BR" dirty="0" smtClean="0">
                <a:cs typeface="Arial" panose="020B0604020202020204" pitchFamily="34" charset="0"/>
              </a:rPr>
              <a:t>COM A CONCLUSÃO DOS ESTUDOS, OS MESMOS SERÃO APRESENTADOS À SOCIEDADE E EM SEGUIDA REALIZADA </a:t>
            </a:r>
            <a:r>
              <a:rPr lang="pt-BR" b="1" u="sng" dirty="0" smtClean="0">
                <a:cs typeface="Arial" panose="020B0604020202020204" pitchFamily="34" charset="0"/>
              </a:rPr>
              <a:t>AUDIÊNCIA PÚBLICA NO INTUITO DE EMBASAR A DECISÃO DO ÓRGÃO LICENCIADOR </a:t>
            </a:r>
            <a:r>
              <a:rPr lang="pt-BR" dirty="0" smtClean="0">
                <a:cs typeface="Arial" panose="020B0604020202020204" pitchFamily="34" charset="0"/>
              </a:rPr>
              <a:t>PELA VIABILIDADE DO EMPREENDIMENTO.</a:t>
            </a:r>
          </a:p>
        </p:txBody>
      </p:sp>
      <p:sp>
        <p:nvSpPr>
          <p:cNvPr id="5" name="Rectangle 6"/>
          <p:cNvSpPr/>
          <p:nvPr/>
        </p:nvSpPr>
        <p:spPr>
          <a:xfrm>
            <a:off x="2585649" y="187288"/>
            <a:ext cx="3270901" cy="837282"/>
          </a:xfrm>
          <a:prstGeom prst="rect">
            <a:avLst/>
          </a:prstGeom>
          <a:solidFill>
            <a:srgbClr val="4267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prstClr val="white"/>
                </a:solidFill>
                <a:ea typeface="Adobe Gothic Std B" panose="020B0800000000000000" pitchFamily="34" charset="-128"/>
              </a:rPr>
              <a:t>Travessia da Ilha do Bananal</a:t>
            </a:r>
          </a:p>
        </p:txBody>
      </p:sp>
      <p:sp>
        <p:nvSpPr>
          <p:cNvPr id="6" name="Rectangle 5"/>
          <p:cNvSpPr/>
          <p:nvPr/>
        </p:nvSpPr>
        <p:spPr>
          <a:xfrm>
            <a:off x="5961111" y="187288"/>
            <a:ext cx="3785409" cy="837282"/>
          </a:xfrm>
          <a:prstGeom prst="rect">
            <a:avLst/>
          </a:prstGeom>
          <a:solidFill>
            <a:srgbClr val="4A7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prstClr val="white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ASPECTOS AMBIENTAIS – ÓRGÃOS ENVOLVIDOS</a:t>
            </a:r>
            <a:endParaRPr lang="pt-BR" sz="2000" b="1" dirty="0" smtClean="0">
              <a:solidFill>
                <a:prstClr val="white"/>
              </a:solidFill>
              <a:latin typeface="Futura Lt BT" panose="020B0402020204020303" pitchFamily="34" charset="0"/>
              <a:ea typeface="Adobe Gothic Std B" panose="020B0800000000000000" pitchFamily="34" charset="-128"/>
            </a:endParaRPr>
          </a:p>
        </p:txBody>
      </p:sp>
      <p:grpSp>
        <p:nvGrpSpPr>
          <p:cNvPr id="7" name="Group 51"/>
          <p:cNvGrpSpPr/>
          <p:nvPr/>
        </p:nvGrpSpPr>
        <p:grpSpPr>
          <a:xfrm>
            <a:off x="168787" y="187288"/>
            <a:ext cx="2361560" cy="837282"/>
            <a:chOff x="168787" y="187288"/>
            <a:chExt cx="2361560" cy="837282"/>
          </a:xfrm>
        </p:grpSpPr>
        <p:sp>
          <p:nvSpPr>
            <p:cNvPr id="8" name="Rectangle 3"/>
            <p:cNvSpPr/>
            <p:nvPr/>
          </p:nvSpPr>
          <p:spPr>
            <a:xfrm>
              <a:off x="187287" y="187288"/>
              <a:ext cx="2304000" cy="837282"/>
            </a:xfrm>
            <a:prstGeom prst="rect">
              <a:avLst/>
            </a:prstGeom>
            <a:solidFill>
              <a:srgbClr val="3E60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000" dirty="0" smtClean="0">
                <a:solidFill>
                  <a:prstClr val="white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endParaRPr>
            </a:p>
          </p:txBody>
        </p:sp>
        <p:pic>
          <p:nvPicPr>
            <p:cNvPr id="9" name="Imagem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787" y="261089"/>
              <a:ext cx="2361560" cy="6973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210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77456" y="187288"/>
            <a:ext cx="7071616" cy="837282"/>
          </a:xfrm>
          <a:prstGeom prst="rect">
            <a:avLst/>
          </a:prstGeom>
          <a:solidFill>
            <a:srgbClr val="4267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ATUAÇÃO DO DNIT</a:t>
            </a:r>
            <a:endParaRPr lang="pt-BR" sz="3200" b="1" dirty="0" smtClean="0">
              <a:solidFill>
                <a:prstClr val="white"/>
              </a:solidFill>
              <a:latin typeface="Futura Lt BT" panose="020B0402020204020303" pitchFamily="34" charset="0"/>
              <a:ea typeface="Adobe Gothic Std B" panose="020B0800000000000000" pitchFamily="34" charset="-128"/>
            </a:endParaRPr>
          </a:p>
        </p:txBody>
      </p:sp>
      <p:grpSp>
        <p:nvGrpSpPr>
          <p:cNvPr id="7" name="Group 51"/>
          <p:cNvGrpSpPr/>
          <p:nvPr/>
        </p:nvGrpSpPr>
        <p:grpSpPr>
          <a:xfrm>
            <a:off x="168787" y="187288"/>
            <a:ext cx="2361560" cy="837282"/>
            <a:chOff x="168787" y="187288"/>
            <a:chExt cx="2361560" cy="837282"/>
          </a:xfrm>
        </p:grpSpPr>
        <p:sp>
          <p:nvSpPr>
            <p:cNvPr id="8" name="Rectangle 3"/>
            <p:cNvSpPr/>
            <p:nvPr/>
          </p:nvSpPr>
          <p:spPr>
            <a:xfrm>
              <a:off x="187287" y="187288"/>
              <a:ext cx="2304000" cy="837282"/>
            </a:xfrm>
            <a:prstGeom prst="rect">
              <a:avLst/>
            </a:prstGeom>
            <a:solidFill>
              <a:srgbClr val="3E60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000" dirty="0" smtClean="0">
                <a:solidFill>
                  <a:prstClr val="white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endParaRPr>
            </a:p>
          </p:txBody>
        </p:sp>
        <p:pic>
          <p:nvPicPr>
            <p:cNvPr id="9" name="Imagem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787" y="261089"/>
              <a:ext cx="2361560" cy="697380"/>
            </a:xfrm>
            <a:prstGeom prst="rect">
              <a:avLst/>
            </a:prstGeom>
          </p:spPr>
        </p:pic>
      </p:grp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3"/>
          <a:srcRect l="7943" t="4903"/>
          <a:stretch/>
        </p:blipFill>
        <p:spPr>
          <a:xfrm>
            <a:off x="-15552" y="4259179"/>
            <a:ext cx="3337985" cy="2643359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4"/>
          <a:srcRect l="4316" r="7148"/>
          <a:stretch/>
        </p:blipFill>
        <p:spPr>
          <a:xfrm>
            <a:off x="3322433" y="4257015"/>
            <a:ext cx="3502775" cy="2625634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5"/>
          <a:srcRect l="6697" r="14560"/>
          <a:stretch/>
        </p:blipFill>
        <p:spPr>
          <a:xfrm>
            <a:off x="6825208" y="4257015"/>
            <a:ext cx="3096345" cy="2619060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154196" y="1772816"/>
            <a:ext cx="9721661" cy="208823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pt-BR" sz="1800" i="1" kern="0" dirty="0" smtClean="0">
                <a:solidFill>
                  <a:srgbClr val="44546A">
                    <a:lumMod val="50000"/>
                  </a:srgbClr>
                </a:solidFill>
              </a:rPr>
              <a:t>Implementar, em sua esfera de atuação, a política formulada para a administração da infraestrutura do Sistema Federal de Viação, compreendendo sua operação, manutenção, restauração ou reposição, adequação de capacidade, e ampliação mediante construção de novas vias e terminais.</a:t>
            </a:r>
          </a:p>
          <a:p>
            <a:pPr marL="0" indent="0" algn="ctr">
              <a:buFontTx/>
              <a:buNone/>
            </a:pPr>
            <a:endParaRPr lang="pt-BR" sz="1800" i="1" kern="0" dirty="0" smtClean="0">
              <a:solidFill>
                <a:srgbClr val="44546A">
                  <a:lumMod val="50000"/>
                </a:srgbClr>
              </a:solidFill>
            </a:endParaRP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pt-BR" sz="1050" b="1" kern="0" dirty="0" smtClean="0">
                <a:solidFill>
                  <a:prstClr val="black"/>
                </a:solidFill>
                <a:latin typeface="Arial" panose="020B0604020202020204" pitchFamily="34" charset="0"/>
              </a:rPr>
              <a:t>Fonte:</a:t>
            </a:r>
            <a:r>
              <a:rPr lang="pt-BR" sz="1050" kern="0" dirty="0" smtClean="0">
                <a:solidFill>
                  <a:prstClr val="black"/>
                </a:solidFill>
                <a:latin typeface="Arial" panose="020B0604020202020204" pitchFamily="34" charset="0"/>
              </a:rPr>
              <a:t> Art. 80 da Lei 10.233 de 05 de junho de 2001 (Dispõe sobre a reestruturação do transporte terrestre e cria o DNIT entre outras providências).</a:t>
            </a:r>
          </a:p>
          <a:p>
            <a:pPr marL="0" indent="0" algn="ctr">
              <a:buFontTx/>
              <a:buNone/>
            </a:pPr>
            <a:endParaRPr lang="pt-BR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87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1928664" y="3302000"/>
            <a:ext cx="568863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9" y="6284183"/>
            <a:ext cx="786364" cy="334769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457" y="6451567"/>
            <a:ext cx="904543" cy="198703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424608" y="3501008"/>
            <a:ext cx="63940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Eng.Luiz</a:t>
            </a:r>
            <a:r>
              <a:rPr lang="pt-BR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2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Antonio</a:t>
            </a:r>
            <a:r>
              <a:rPr lang="pt-BR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2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Ehret</a:t>
            </a:r>
            <a:r>
              <a:rPr lang="pt-BR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Garcia</a:t>
            </a:r>
          </a:p>
          <a:p>
            <a:pPr algn="ctr"/>
            <a:r>
              <a:rPr lang="pt-BR" sz="1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Diretor de Infraestrutura Rodoviária</a:t>
            </a:r>
          </a:p>
          <a:p>
            <a:pPr algn="ctr"/>
            <a:endParaRPr lang="pt-BR" altLang="pt-BR" sz="2400" dirty="0" smtClean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pt-BR" altLang="pt-BR" sz="24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pt-BR" altLang="pt-BR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pt-BR" altLang="pt-BR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t-BR" sz="1400" dirty="0">
                <a:solidFill>
                  <a:srgbClr val="000000"/>
                </a:solidFill>
              </a:rPr>
              <a:t>Telefone: (0xx61) 3315-4300/4301</a:t>
            </a:r>
            <a:br>
              <a:rPr lang="pt-BR" sz="1400" dirty="0">
                <a:solidFill>
                  <a:srgbClr val="000000"/>
                </a:solidFill>
              </a:rPr>
            </a:br>
            <a:r>
              <a:rPr lang="pt-BR" sz="1400" dirty="0">
                <a:solidFill>
                  <a:srgbClr val="000000"/>
                </a:solidFill>
              </a:rPr>
              <a:t>Fax: (0xx61) 3315-4069</a:t>
            </a:r>
            <a:br>
              <a:rPr lang="pt-BR" sz="1400" dirty="0">
                <a:solidFill>
                  <a:srgbClr val="000000"/>
                </a:solidFill>
              </a:rPr>
            </a:br>
            <a:endParaRPr lang="pt-BR" sz="1400" dirty="0" smtClean="0">
              <a:solidFill>
                <a:srgbClr val="000000"/>
              </a:solidFill>
            </a:endParaRPr>
          </a:p>
          <a:p>
            <a:pPr algn="ctr"/>
            <a:r>
              <a:rPr lang="pt-BR" sz="1400" dirty="0" smtClean="0">
                <a:solidFill>
                  <a:srgbClr val="000000"/>
                </a:solidFill>
              </a:rPr>
              <a:t>e-mail</a:t>
            </a:r>
            <a:r>
              <a:rPr lang="pt-BR" sz="1400" dirty="0">
                <a:solidFill>
                  <a:srgbClr val="000000"/>
                </a:solidFill>
              </a:rPr>
              <a:t>: dir@dnit.gov.br / secretaria.dir@dnit.gov.br</a:t>
            </a:r>
            <a:endParaRPr lang="pt-BR" altLang="pt-BR" sz="14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4340" name="Picture 4" descr="http://intradnit.intranet/pagina-principal/documentos-oficiais/DNITMTGF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42" y="1068494"/>
            <a:ext cx="8424316" cy="11689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44615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77456" y="187288"/>
            <a:ext cx="7071616" cy="837282"/>
          </a:xfrm>
          <a:prstGeom prst="rect">
            <a:avLst/>
          </a:prstGeom>
          <a:solidFill>
            <a:srgbClr val="4267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prstClr val="white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pt-BR" sz="3200" b="1" dirty="0" smtClean="0">
                <a:solidFill>
                  <a:prstClr val="white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 PRESENÇA DO DNIT NO BRASIL</a:t>
            </a:r>
            <a:endParaRPr lang="pt-BR" sz="3200" b="1" dirty="0" smtClean="0">
              <a:solidFill>
                <a:prstClr val="white"/>
              </a:solidFill>
              <a:latin typeface="Futura Lt BT" panose="020B0402020204020303" pitchFamily="34" charset="0"/>
              <a:ea typeface="Adobe Gothic Std B" panose="020B0800000000000000" pitchFamily="34" charset="-128"/>
            </a:endParaRPr>
          </a:p>
        </p:txBody>
      </p:sp>
      <p:grpSp>
        <p:nvGrpSpPr>
          <p:cNvPr id="7" name="Group 51"/>
          <p:cNvGrpSpPr/>
          <p:nvPr/>
        </p:nvGrpSpPr>
        <p:grpSpPr>
          <a:xfrm>
            <a:off x="168787" y="187288"/>
            <a:ext cx="2361560" cy="837282"/>
            <a:chOff x="168787" y="187288"/>
            <a:chExt cx="2361560" cy="837282"/>
          </a:xfrm>
        </p:grpSpPr>
        <p:sp>
          <p:nvSpPr>
            <p:cNvPr id="8" name="Rectangle 3"/>
            <p:cNvSpPr/>
            <p:nvPr/>
          </p:nvSpPr>
          <p:spPr>
            <a:xfrm>
              <a:off x="187287" y="187288"/>
              <a:ext cx="2304000" cy="837282"/>
            </a:xfrm>
            <a:prstGeom prst="rect">
              <a:avLst/>
            </a:prstGeom>
            <a:solidFill>
              <a:srgbClr val="3E60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000" dirty="0" smtClean="0">
                <a:solidFill>
                  <a:prstClr val="white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endParaRPr>
            </a:p>
          </p:txBody>
        </p:sp>
        <p:pic>
          <p:nvPicPr>
            <p:cNvPr id="9" name="Imagem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787" y="261089"/>
              <a:ext cx="2361560" cy="697380"/>
            </a:xfrm>
            <a:prstGeom prst="rect">
              <a:avLst/>
            </a:prstGeom>
          </p:spPr>
        </p:pic>
      </p:grpSp>
      <p:grpSp>
        <p:nvGrpSpPr>
          <p:cNvPr id="14" name="Group 5"/>
          <p:cNvGrpSpPr/>
          <p:nvPr/>
        </p:nvGrpSpPr>
        <p:grpSpPr>
          <a:xfrm>
            <a:off x="5084112" y="1915169"/>
            <a:ext cx="4607522" cy="3623840"/>
            <a:chOff x="5890094" y="1489160"/>
            <a:chExt cx="5966546" cy="4460120"/>
          </a:xfrm>
        </p:grpSpPr>
        <p:sp>
          <p:nvSpPr>
            <p:cNvPr id="15" name="Rectangle 2"/>
            <p:cNvSpPr/>
            <p:nvPr/>
          </p:nvSpPr>
          <p:spPr bwMode="auto">
            <a:xfrm>
              <a:off x="5890094" y="1489160"/>
              <a:ext cx="5966546" cy="4460120"/>
            </a:xfrm>
            <a:prstGeom prst="rect">
              <a:avLst/>
            </a:prstGeom>
            <a:solidFill>
              <a:srgbClr val="002060">
                <a:alpha val="7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b="1" dirty="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6" name="Rectangle 3"/>
            <p:cNvSpPr/>
            <p:nvPr/>
          </p:nvSpPr>
          <p:spPr bwMode="auto">
            <a:xfrm>
              <a:off x="6023726" y="1616869"/>
              <a:ext cx="5699282" cy="4204703"/>
            </a:xfrm>
            <a:prstGeom prst="rect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b="1" dirty="0" smtClean="0">
                <a:solidFill>
                  <a:prstClr val="black"/>
                </a:solidFill>
                <a:latin typeface="Arial" charset="0"/>
              </a:endParaRPr>
            </a:p>
          </p:txBody>
        </p:sp>
      </p:grpSp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8" r="12088"/>
          <a:stretch/>
        </p:blipFill>
        <p:spPr>
          <a:xfrm>
            <a:off x="50779" y="1340768"/>
            <a:ext cx="5159896" cy="5103811"/>
          </a:xfrm>
          <a:prstGeom prst="rect">
            <a:avLst/>
          </a:prstGeom>
        </p:spPr>
      </p:pic>
      <p:sp>
        <p:nvSpPr>
          <p:cNvPr id="18" name="Título 1"/>
          <p:cNvSpPr txBox="1">
            <a:spLocks/>
          </p:cNvSpPr>
          <p:nvPr/>
        </p:nvSpPr>
        <p:spPr>
          <a:xfrm>
            <a:off x="6113264" y="1909656"/>
            <a:ext cx="2736303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SEDE</a:t>
            </a:r>
          </a:p>
          <a:p>
            <a:r>
              <a:rPr lang="pt-BR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Brasília-DF</a:t>
            </a:r>
            <a:endParaRPr lang="pt-BR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7273912" y="3327417"/>
            <a:ext cx="2592288" cy="83099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16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prstClr val="white"/>
                </a:solidFill>
              </a:rPr>
              <a:t>8</a:t>
            </a:r>
          </a:p>
          <a:p>
            <a:r>
              <a:rPr lang="pt-BR" dirty="0">
                <a:solidFill>
                  <a:prstClr val="white"/>
                </a:solidFill>
              </a:rPr>
              <a:t>Administrações </a:t>
            </a:r>
            <a:r>
              <a:rPr lang="pt-BR" dirty="0" smtClean="0">
                <a:solidFill>
                  <a:prstClr val="white"/>
                </a:solidFill>
              </a:rPr>
              <a:t>Hidroviárias</a:t>
            </a: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7356350" y="4350733"/>
            <a:ext cx="2703942" cy="83099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16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prstClr val="white"/>
                </a:solidFill>
              </a:rPr>
              <a:t>31</a:t>
            </a:r>
          </a:p>
          <a:p>
            <a:r>
              <a:rPr lang="pt-BR" dirty="0">
                <a:solidFill>
                  <a:prstClr val="white"/>
                </a:solidFill>
              </a:rPr>
              <a:t>Terminais</a:t>
            </a:r>
          </a:p>
          <a:p>
            <a:r>
              <a:rPr lang="pt-BR" dirty="0">
                <a:solidFill>
                  <a:prstClr val="white"/>
                </a:solidFill>
              </a:rPr>
              <a:t>Portuários</a:t>
            </a:r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4909546" y="3322999"/>
            <a:ext cx="2952328" cy="83099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25</a:t>
            </a:r>
          </a:p>
          <a:p>
            <a:r>
              <a:rPr lang="pt-BR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Superintendências</a:t>
            </a:r>
          </a:p>
          <a:p>
            <a:r>
              <a:rPr lang="pt-BR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Regionais</a:t>
            </a:r>
            <a:endParaRPr lang="pt-BR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22" name="Título 1"/>
          <p:cNvSpPr txBox="1">
            <a:spLocks/>
          </p:cNvSpPr>
          <p:nvPr/>
        </p:nvSpPr>
        <p:spPr>
          <a:xfrm>
            <a:off x="5262981" y="4428358"/>
            <a:ext cx="2257110" cy="83099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16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prstClr val="white"/>
                </a:solidFill>
              </a:rPr>
              <a:t>125</a:t>
            </a:r>
          </a:p>
          <a:p>
            <a:r>
              <a:rPr lang="pt-BR" dirty="0">
                <a:solidFill>
                  <a:prstClr val="white"/>
                </a:solidFill>
              </a:rPr>
              <a:t>Unidades</a:t>
            </a:r>
          </a:p>
          <a:p>
            <a:r>
              <a:rPr lang="pt-BR" dirty="0">
                <a:solidFill>
                  <a:prstClr val="white"/>
                </a:solidFill>
              </a:rPr>
              <a:t>Locais</a:t>
            </a:r>
          </a:p>
        </p:txBody>
      </p:sp>
    </p:spTree>
    <p:extLst>
      <p:ext uri="{BB962C8B-B14F-4D97-AF65-F5344CB8AC3E}">
        <p14:creationId xmlns:p14="http://schemas.microsoft.com/office/powerpoint/2010/main" val="27054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1" name="Picture 9" descr="C:\Users\a.de.almeida.junior\Desktop\242 M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902825" cy="690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to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0144212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7" name="Slide do think-cell" r:id="rId5" imgW="270" imgH="270" progId="TCLayout.ActiveDocument.1">
                  <p:embed/>
                </p:oleObj>
              </mc:Choice>
              <mc:Fallback>
                <p:oleObj name="Slide do think-cell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Conector reto 7"/>
          <p:cNvCxnSpPr/>
          <p:nvPr/>
        </p:nvCxnSpPr>
        <p:spPr>
          <a:xfrm>
            <a:off x="344488" y="5589240"/>
            <a:ext cx="5256584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336773" y="5709080"/>
            <a:ext cx="6336704" cy="9387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800" dirty="0" smtClean="0">
                <a:solidFill>
                  <a:schemeClr val="bg1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BR-242/MT/TO</a:t>
            </a:r>
          </a:p>
          <a:p>
            <a:pPr>
              <a:spcBef>
                <a:spcPts val="600"/>
              </a:spcBef>
            </a:pPr>
            <a:r>
              <a:rPr lang="pt-BR" sz="2800" dirty="0" smtClean="0">
                <a:solidFill>
                  <a:schemeClr val="bg1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Travessia da Ilha do Bananal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8603632" y="6391319"/>
            <a:ext cx="1296144" cy="5129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4000"/>
              </a:lnSpc>
              <a:spcBef>
                <a:spcPts val="600"/>
              </a:spcBef>
            </a:pPr>
            <a:r>
              <a:rPr lang="pt-BR" sz="1400" dirty="0" smtClean="0">
                <a:solidFill>
                  <a:schemeClr val="bg1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BR 242/MT</a:t>
            </a:r>
          </a:p>
        </p:txBody>
      </p:sp>
    </p:spTree>
    <p:extLst>
      <p:ext uri="{BB962C8B-B14F-4D97-AF65-F5344CB8AC3E}">
        <p14:creationId xmlns:p14="http://schemas.microsoft.com/office/powerpoint/2010/main" val="389449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48847" y="187288"/>
            <a:ext cx="7197673" cy="837282"/>
          </a:xfrm>
          <a:prstGeom prst="rect">
            <a:avLst/>
          </a:prstGeom>
          <a:solidFill>
            <a:srgbClr val="4A7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solidFill>
                  <a:prstClr val="white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Contextualização</a:t>
            </a:r>
            <a:endParaRPr lang="pt-BR" sz="3200" b="1" dirty="0" smtClean="0">
              <a:solidFill>
                <a:prstClr val="white"/>
              </a:solidFill>
              <a:latin typeface="Futura Lt BT" panose="020B0402020204020303" pitchFamily="34" charset="0"/>
              <a:ea typeface="Adobe Gothic Std B" panose="020B0800000000000000" pitchFamily="34" charset="-128"/>
            </a:endParaRPr>
          </a:p>
        </p:txBody>
      </p:sp>
      <p:grpSp>
        <p:nvGrpSpPr>
          <p:cNvPr id="7" name="Group 51"/>
          <p:cNvGrpSpPr/>
          <p:nvPr/>
        </p:nvGrpSpPr>
        <p:grpSpPr>
          <a:xfrm>
            <a:off x="168787" y="187288"/>
            <a:ext cx="2361560" cy="837282"/>
            <a:chOff x="168787" y="187288"/>
            <a:chExt cx="2361560" cy="837282"/>
          </a:xfrm>
        </p:grpSpPr>
        <p:sp>
          <p:nvSpPr>
            <p:cNvPr id="8" name="Rectangle 3"/>
            <p:cNvSpPr/>
            <p:nvPr/>
          </p:nvSpPr>
          <p:spPr>
            <a:xfrm>
              <a:off x="187287" y="187288"/>
              <a:ext cx="2304000" cy="837282"/>
            </a:xfrm>
            <a:prstGeom prst="rect">
              <a:avLst/>
            </a:prstGeom>
            <a:solidFill>
              <a:srgbClr val="3E60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000" dirty="0" smtClean="0">
                <a:solidFill>
                  <a:prstClr val="white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endParaRPr>
            </a:p>
          </p:txBody>
        </p:sp>
        <p:pic>
          <p:nvPicPr>
            <p:cNvPr id="9" name="Imagem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787" y="261089"/>
              <a:ext cx="2361560" cy="697380"/>
            </a:xfrm>
            <a:prstGeom prst="rect">
              <a:avLst/>
            </a:prstGeom>
          </p:spPr>
        </p:pic>
      </p:grpSp>
      <p:sp>
        <p:nvSpPr>
          <p:cNvPr id="10" name="CaixaDeTexto 9"/>
          <p:cNvSpPr txBox="1"/>
          <p:nvPr/>
        </p:nvSpPr>
        <p:spPr>
          <a:xfrm>
            <a:off x="5313040" y="1124744"/>
            <a:ext cx="4433480" cy="5590610"/>
          </a:xfrm>
          <a:prstGeom prst="rect">
            <a:avLst/>
          </a:prstGeom>
          <a:solidFill>
            <a:srgbClr val="B2C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>
            <a:defPPr>
              <a:defRPr lang="en-US"/>
            </a:defPPr>
            <a:lvl1pPr marL="285750" indent="-285750">
              <a:lnSpc>
                <a:spcPct val="15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dirty="0" smtClean="0">
                <a:cs typeface="Arial" panose="020B0604020202020204" pitchFamily="34" charset="0"/>
              </a:rPr>
              <a:t>As </a:t>
            </a:r>
            <a:r>
              <a:rPr lang="pt-BR" dirty="0">
                <a:cs typeface="Arial" panose="020B0604020202020204" pitchFamily="34" charset="0"/>
              </a:rPr>
              <a:t>rodovias que passam pelo Centro Oeste </a:t>
            </a:r>
            <a:r>
              <a:rPr lang="pt-BR" dirty="0"/>
              <a:t>integram as regiões produtoras e os principais centros consumidores, e são de grande importância para o escoamento da produção da região.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dirty="0" smtClean="0">
                <a:cs typeface="Arial" panose="020B0604020202020204" pitchFamily="34" charset="0"/>
              </a:rPr>
              <a:t>A </a:t>
            </a:r>
            <a:r>
              <a:rPr lang="pt-BR" dirty="0">
                <a:cs typeface="Arial" panose="020B0604020202020204" pitchFamily="34" charset="0"/>
              </a:rPr>
              <a:t>BR-242 é uma rodovia </a:t>
            </a:r>
            <a:r>
              <a:rPr lang="pt-BR" dirty="0" smtClean="0">
                <a:cs typeface="Arial" panose="020B0604020202020204" pitchFamily="34" charset="0"/>
              </a:rPr>
              <a:t>federal, que tem seu </a:t>
            </a:r>
            <a:r>
              <a:rPr lang="pt-BR" dirty="0">
                <a:cs typeface="Arial" panose="020B0604020202020204" pitchFamily="34" charset="0"/>
              </a:rPr>
              <a:t>ponto inicial </a:t>
            </a:r>
            <a:r>
              <a:rPr lang="pt-BR" dirty="0" smtClean="0">
                <a:cs typeface="Arial" panose="020B0604020202020204" pitchFamily="34" charset="0"/>
              </a:rPr>
              <a:t>na </a:t>
            </a:r>
            <a:r>
              <a:rPr lang="pt-BR" dirty="0">
                <a:cs typeface="Arial" panose="020B0604020202020204" pitchFamily="34" charset="0"/>
              </a:rPr>
              <a:t>localidade de São Roque do Paraguaçu, no município de </a:t>
            </a:r>
            <a:r>
              <a:rPr lang="pt-BR" b="1" dirty="0">
                <a:cs typeface="Arial" panose="020B0604020202020204" pitchFamily="34" charset="0"/>
              </a:rPr>
              <a:t>Maragogipe/BA</a:t>
            </a:r>
            <a:r>
              <a:rPr lang="pt-BR" dirty="0">
                <a:cs typeface="Arial" panose="020B0604020202020204" pitchFamily="34" charset="0"/>
              </a:rPr>
              <a:t>, e o final na cidade de </a:t>
            </a:r>
            <a:r>
              <a:rPr lang="pt-BR" b="1" dirty="0" smtClean="0">
                <a:cs typeface="Arial" panose="020B0604020202020204" pitchFamily="34" charset="0"/>
              </a:rPr>
              <a:t>Sorriso/MT</a:t>
            </a:r>
            <a:r>
              <a:rPr lang="pt-BR" dirty="0" smtClean="0"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dirty="0" smtClean="0">
                <a:cs typeface="Arial" panose="020B0604020202020204" pitchFamily="34" charset="0"/>
              </a:rPr>
              <a:t>Com </a:t>
            </a:r>
            <a:r>
              <a:rPr lang="pt-BR" b="1" u="sng" dirty="0">
                <a:cs typeface="Arial" panose="020B0604020202020204" pitchFamily="34" charset="0"/>
              </a:rPr>
              <a:t>extensão</a:t>
            </a:r>
            <a:r>
              <a:rPr lang="pt-BR" dirty="0">
                <a:cs typeface="Arial" panose="020B0604020202020204" pitchFamily="34" charset="0"/>
              </a:rPr>
              <a:t> total de </a:t>
            </a:r>
            <a:r>
              <a:rPr lang="pt-BR" b="1" u="sng" dirty="0" smtClean="0">
                <a:cs typeface="Arial" panose="020B0604020202020204" pitchFamily="34" charset="0"/>
              </a:rPr>
              <a:t>2.353.70 km</a:t>
            </a:r>
            <a:r>
              <a:rPr lang="pt-BR" dirty="0" smtClean="0">
                <a:cs typeface="Arial" panose="020B0604020202020204" pitchFamily="34" charset="0"/>
              </a:rPr>
              <a:t>,</a:t>
            </a:r>
            <a:r>
              <a:rPr lang="pt-BR" b="1" dirty="0" smtClean="0">
                <a:cs typeface="Arial" panose="020B0604020202020204" pitchFamily="34" charset="0"/>
              </a:rPr>
              <a:t> </a:t>
            </a:r>
            <a:r>
              <a:rPr lang="pt-BR" dirty="0" smtClean="0">
                <a:cs typeface="Arial" panose="020B0604020202020204" pitchFamily="34" charset="0"/>
              </a:rPr>
              <a:t>incluindo </a:t>
            </a:r>
            <a:r>
              <a:rPr lang="pt-BR" dirty="0">
                <a:cs typeface="Arial" panose="020B0604020202020204" pitchFamily="34" charset="0"/>
              </a:rPr>
              <a:t>os segmentos </a:t>
            </a:r>
            <a:r>
              <a:rPr lang="pt-BR" dirty="0" smtClean="0">
                <a:cs typeface="Arial" panose="020B0604020202020204" pitchFamily="34" charset="0"/>
              </a:rPr>
              <a:t>não implantados e não pavimentados, a rodovia atravessa os estados da </a:t>
            </a:r>
            <a:r>
              <a:rPr lang="pt-BR" dirty="0">
                <a:cs typeface="Arial" panose="020B0604020202020204" pitchFamily="34" charset="0"/>
              </a:rPr>
              <a:t>Bahia, Tocantins e Mato Grosso</a:t>
            </a:r>
            <a:r>
              <a:rPr lang="pt-BR" dirty="0" smtClean="0"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86" y="1124744"/>
            <a:ext cx="5000237" cy="559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95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973378" y="187288"/>
            <a:ext cx="4688414" cy="837282"/>
          </a:xfrm>
          <a:prstGeom prst="rect">
            <a:avLst/>
          </a:prstGeom>
          <a:solidFill>
            <a:srgbClr val="4A7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solidFill>
                  <a:prstClr val="white"/>
                </a:solidFill>
                <a:ea typeface="Adobe Gothic Std B" panose="020B0800000000000000" pitchFamily="34" charset="-128"/>
              </a:rPr>
              <a:t>Obras de Construção</a:t>
            </a:r>
            <a:endParaRPr lang="pt-BR" sz="3200" dirty="0">
              <a:solidFill>
                <a:prstClr val="white"/>
              </a:solidFill>
              <a:ea typeface="Adobe Gothic Std B" panose="020B0800000000000000" pitchFamily="34" charset="-128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2576736" y="335065"/>
            <a:ext cx="2141231" cy="523220"/>
            <a:chOff x="2576736" y="335065"/>
            <a:chExt cx="2141231" cy="523220"/>
          </a:xfrm>
        </p:grpSpPr>
        <p:pic>
          <p:nvPicPr>
            <p:cNvPr id="11" name="Imagem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89" t="19973" r="63450" b="15593"/>
            <a:stretch/>
          </p:blipFill>
          <p:spPr>
            <a:xfrm>
              <a:off x="2576736" y="388006"/>
              <a:ext cx="480075" cy="461404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976015" y="335065"/>
              <a:ext cx="1741952" cy="52322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pt-BR" sz="2800" dirty="0" smtClean="0">
                  <a:solidFill>
                    <a:prstClr val="white"/>
                  </a:solidFill>
                  <a:ea typeface="Adobe Gothic Std B" panose="020B0800000000000000" pitchFamily="34" charset="-128"/>
                </a:rPr>
                <a:t>BR-155/PA</a:t>
              </a:r>
              <a:endParaRPr lang="pt-BR" sz="2800" dirty="0">
                <a:solidFill>
                  <a:prstClr val="white"/>
                </a:solidFill>
                <a:ea typeface="Adobe Gothic Std B" panose="020B0800000000000000" pitchFamily="34" charset="-128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68787" y="187288"/>
            <a:ext cx="2361560" cy="837282"/>
            <a:chOff x="168787" y="187288"/>
            <a:chExt cx="2361560" cy="837282"/>
          </a:xfrm>
        </p:grpSpPr>
        <p:sp>
          <p:nvSpPr>
            <p:cNvPr id="4" name="Rectangle 3"/>
            <p:cNvSpPr/>
            <p:nvPr/>
          </p:nvSpPr>
          <p:spPr>
            <a:xfrm>
              <a:off x="187287" y="187288"/>
              <a:ext cx="2304000" cy="837282"/>
            </a:xfrm>
            <a:prstGeom prst="rect">
              <a:avLst/>
            </a:prstGeom>
            <a:solidFill>
              <a:srgbClr val="3E60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000" dirty="0" smtClean="0">
                <a:solidFill>
                  <a:prstClr val="white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endParaRPr>
            </a:p>
          </p:txBody>
        </p:sp>
        <p:pic>
          <p:nvPicPr>
            <p:cNvPr id="13" name="Imagem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787" y="261089"/>
              <a:ext cx="2361560" cy="697380"/>
            </a:xfrm>
            <a:prstGeom prst="rect">
              <a:avLst/>
            </a:prstGeom>
          </p:spPr>
        </p:pic>
      </p:grpSp>
      <p:grpSp>
        <p:nvGrpSpPr>
          <p:cNvPr id="20" name="Group 50"/>
          <p:cNvGrpSpPr/>
          <p:nvPr/>
        </p:nvGrpSpPr>
        <p:grpSpPr>
          <a:xfrm>
            <a:off x="2576736" y="187288"/>
            <a:ext cx="2304720" cy="837282"/>
            <a:chOff x="2576736" y="187288"/>
            <a:chExt cx="2304720" cy="837282"/>
          </a:xfrm>
        </p:grpSpPr>
        <p:sp>
          <p:nvSpPr>
            <p:cNvPr id="21" name="Rectangle 5"/>
            <p:cNvSpPr/>
            <p:nvPr/>
          </p:nvSpPr>
          <p:spPr>
            <a:xfrm>
              <a:off x="2577456" y="187288"/>
              <a:ext cx="2304000" cy="837282"/>
            </a:xfrm>
            <a:prstGeom prst="rect">
              <a:avLst/>
            </a:prstGeom>
            <a:solidFill>
              <a:srgbClr val="4267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200" b="1" dirty="0" smtClean="0">
                <a:solidFill>
                  <a:prstClr val="white"/>
                </a:solidFill>
                <a:latin typeface="Futura Lt BT" panose="020B0402020204020303" pitchFamily="34" charset="0"/>
                <a:ea typeface="Adobe Gothic Std B" panose="020B0800000000000000" pitchFamily="34" charset="-128"/>
              </a:endParaRPr>
            </a:p>
          </p:txBody>
        </p:sp>
        <p:pic>
          <p:nvPicPr>
            <p:cNvPr id="22" name="Imagem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89" t="19973" r="63450" b="15593"/>
            <a:stretch/>
          </p:blipFill>
          <p:spPr>
            <a:xfrm>
              <a:off x="2576736" y="388006"/>
              <a:ext cx="480075" cy="461404"/>
            </a:xfrm>
            <a:prstGeom prst="rect">
              <a:avLst/>
            </a:prstGeom>
          </p:spPr>
        </p:pic>
        <p:sp>
          <p:nvSpPr>
            <p:cNvPr id="23" name="Rectangle 11"/>
            <p:cNvSpPr/>
            <p:nvPr/>
          </p:nvSpPr>
          <p:spPr>
            <a:xfrm>
              <a:off x="2952386" y="335065"/>
              <a:ext cx="1856598" cy="52322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pt-BR" sz="2800" dirty="0" smtClean="0">
                  <a:solidFill>
                    <a:prstClr val="white"/>
                  </a:solidFill>
                  <a:ea typeface="Adobe Gothic Std B" panose="020B0800000000000000" pitchFamily="34" charset="-128"/>
                </a:rPr>
                <a:t>BR-242/MT</a:t>
              </a:r>
              <a:endParaRPr lang="pt-BR" sz="2800" dirty="0">
                <a:solidFill>
                  <a:prstClr val="white"/>
                </a:solidFill>
                <a:ea typeface="Adobe Gothic Std B" panose="020B0800000000000000" pitchFamily="34" charset="-128"/>
              </a:endParaRPr>
            </a:p>
          </p:txBody>
        </p:sp>
      </p:grpSp>
      <p:grpSp>
        <p:nvGrpSpPr>
          <p:cNvPr id="32" name="Group 48"/>
          <p:cNvGrpSpPr/>
          <p:nvPr/>
        </p:nvGrpSpPr>
        <p:grpSpPr>
          <a:xfrm>
            <a:off x="190850" y="1077513"/>
            <a:ext cx="2337138" cy="1740485"/>
            <a:chOff x="187288" y="3048540"/>
            <a:chExt cx="2303999" cy="1763625"/>
          </a:xfrm>
        </p:grpSpPr>
        <p:sp>
          <p:nvSpPr>
            <p:cNvPr id="33" name="Rectangle 16"/>
            <p:cNvSpPr/>
            <p:nvPr/>
          </p:nvSpPr>
          <p:spPr>
            <a:xfrm>
              <a:off x="187288" y="3048540"/>
              <a:ext cx="2303999" cy="1763625"/>
            </a:xfrm>
            <a:prstGeom prst="rect">
              <a:avLst/>
            </a:prstGeom>
            <a:solidFill>
              <a:srgbClr val="B2C5DC"/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tIns="72000" rtlCol="0" anchor="t"/>
            <a:lstStyle/>
            <a:p>
              <a:pPr algn="r">
                <a:defRPr/>
              </a:pPr>
              <a:r>
                <a:rPr lang="pt-BR" sz="1150" b="1" kern="0" dirty="0" smtClean="0">
                  <a:solidFill>
                    <a:prstClr val="white"/>
                  </a:solidFill>
                </a:rPr>
                <a:t>CONCLUÍDO</a:t>
              </a:r>
              <a:endParaRPr lang="pt-BR" sz="1150" b="1" kern="0" dirty="0">
                <a:solidFill>
                  <a:prstClr val="white"/>
                </a:solidFill>
              </a:endParaRPr>
            </a:p>
            <a:p>
              <a:pPr algn="r">
                <a:defRPr/>
              </a:pPr>
              <a:r>
                <a:rPr lang="pt-BR" sz="1150" kern="0" dirty="0" smtClean="0">
                  <a:solidFill>
                    <a:prstClr val="white"/>
                  </a:solidFill>
                </a:rPr>
                <a:t>199,40 </a:t>
              </a:r>
              <a:r>
                <a:rPr lang="pt-BR" sz="1150" kern="0" dirty="0">
                  <a:solidFill>
                    <a:prstClr val="white"/>
                  </a:solidFill>
                </a:rPr>
                <a:t>km</a:t>
              </a:r>
            </a:p>
            <a:p>
              <a:pPr algn="r">
                <a:defRPr/>
              </a:pPr>
              <a:r>
                <a:rPr lang="pt-BR" sz="1150" b="1" kern="0" dirty="0" smtClean="0">
                  <a:solidFill>
                    <a:prstClr val="white"/>
                  </a:solidFill>
                </a:rPr>
                <a:t>A </a:t>
              </a:r>
              <a:r>
                <a:rPr lang="pt-BR" sz="1150" b="1" kern="0" dirty="0">
                  <a:solidFill>
                    <a:prstClr val="white"/>
                  </a:solidFill>
                </a:rPr>
                <a:t>CONCLUIR</a:t>
              </a:r>
            </a:p>
            <a:p>
              <a:pPr algn="r">
                <a:defRPr/>
              </a:pPr>
              <a:r>
                <a:rPr lang="pt-BR" sz="1150" kern="0" dirty="0" smtClean="0">
                  <a:solidFill>
                    <a:prstClr val="white"/>
                  </a:solidFill>
                </a:rPr>
                <a:t>184,77 km</a:t>
              </a:r>
            </a:p>
            <a:p>
              <a:pPr algn="r">
                <a:defRPr/>
              </a:pPr>
              <a:r>
                <a:rPr lang="pt-BR" sz="1150" b="1" kern="0" dirty="0" smtClean="0">
                  <a:solidFill>
                    <a:prstClr val="white"/>
                  </a:solidFill>
                </a:rPr>
                <a:t>TOTAL CONT.</a:t>
              </a:r>
            </a:p>
            <a:p>
              <a:pPr algn="r">
                <a:defRPr/>
              </a:pPr>
              <a:r>
                <a:rPr lang="pt-BR" sz="1150" kern="0" dirty="0" smtClean="0">
                  <a:solidFill>
                    <a:prstClr val="white"/>
                  </a:solidFill>
                </a:rPr>
                <a:t>384,17 km</a:t>
              </a:r>
              <a:endParaRPr lang="pt-BR" sz="1100" kern="0" dirty="0">
                <a:solidFill>
                  <a:prstClr val="white"/>
                </a:solidFill>
                <a:latin typeface="Futura Lt BT" panose="020B0402020204020303" pitchFamily="34" charset="0"/>
              </a:endParaRPr>
            </a:p>
            <a:p>
              <a:pPr algn="r">
                <a:defRPr/>
              </a:pPr>
              <a:endParaRPr lang="pt-BR" sz="1100" kern="0" dirty="0">
                <a:solidFill>
                  <a:prstClr val="black"/>
                </a:solidFill>
              </a:endParaRPr>
            </a:p>
          </p:txBody>
        </p:sp>
        <p:sp>
          <p:nvSpPr>
            <p:cNvPr id="34" name="Rectangle 44"/>
            <p:cNvSpPr/>
            <p:nvPr/>
          </p:nvSpPr>
          <p:spPr>
            <a:xfrm>
              <a:off x="187288" y="4489106"/>
              <a:ext cx="2303999" cy="290946"/>
            </a:xfrm>
            <a:prstGeom prst="rect">
              <a:avLst/>
            </a:prstGeom>
            <a:solidFill>
              <a:srgbClr val="426794">
                <a:alpha val="80000"/>
              </a:srgbClr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pt-BR" sz="1400" b="1" kern="0" dirty="0">
                  <a:solidFill>
                    <a:prstClr val="white"/>
                  </a:solidFill>
                </a:rPr>
                <a:t>TERRAPLENAGEM</a:t>
              </a:r>
            </a:p>
          </p:txBody>
        </p:sp>
        <p:grpSp>
          <p:nvGrpSpPr>
            <p:cNvPr id="35" name="Group 46"/>
            <p:cNvGrpSpPr/>
            <p:nvPr/>
          </p:nvGrpSpPr>
          <p:grpSpPr>
            <a:xfrm>
              <a:off x="207074" y="3166227"/>
              <a:ext cx="1393201" cy="1306800"/>
              <a:chOff x="207074" y="3166223"/>
              <a:chExt cx="1394793" cy="1305593"/>
            </a:xfrm>
          </p:grpSpPr>
          <p:sp>
            <p:nvSpPr>
              <p:cNvPr id="36" name="Oval 37"/>
              <p:cNvSpPr/>
              <p:nvPr/>
            </p:nvSpPr>
            <p:spPr>
              <a:xfrm>
                <a:off x="402454" y="3308412"/>
                <a:ext cx="1010848" cy="1015013"/>
              </a:xfrm>
              <a:prstGeom prst="ellipse">
                <a:avLst/>
              </a:prstGeom>
              <a:solidFill>
                <a:sysClr val="window" lastClr="FFFFFF">
                  <a:alpha val="95000"/>
                </a:sysClr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pt-BR" kern="0">
                  <a:solidFill>
                    <a:prstClr val="white"/>
                  </a:solidFill>
                </a:endParaRPr>
              </a:p>
            </p:txBody>
          </p:sp>
          <p:graphicFrame>
            <p:nvGraphicFramePr>
              <p:cNvPr id="37" name="Chart 19"/>
              <p:cNvGraphicFramePr/>
              <p:nvPr>
                <p:extLst>
                  <p:ext uri="{D42A27DB-BD31-4B8C-83A1-F6EECF244321}">
                    <p14:modId xmlns:p14="http://schemas.microsoft.com/office/powerpoint/2010/main" val="1919743796"/>
                  </p:ext>
                </p:extLst>
              </p:nvPr>
            </p:nvGraphicFramePr>
            <p:xfrm>
              <a:off x="207074" y="3166223"/>
              <a:ext cx="1394793" cy="130559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</p:grpSp>
      </p:grpSp>
      <p:pic>
        <p:nvPicPr>
          <p:cNvPr id="30" name="Imagem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149" y="1077513"/>
            <a:ext cx="4688414" cy="5519840"/>
          </a:xfrm>
          <a:prstGeom prst="rect">
            <a:avLst/>
          </a:prstGeom>
        </p:spPr>
      </p:pic>
      <p:grpSp>
        <p:nvGrpSpPr>
          <p:cNvPr id="27" name="Group 49"/>
          <p:cNvGrpSpPr/>
          <p:nvPr/>
        </p:nvGrpSpPr>
        <p:grpSpPr>
          <a:xfrm>
            <a:off x="187543" y="2786305"/>
            <a:ext cx="4690144" cy="1456508"/>
            <a:chOff x="2575337" y="3096539"/>
            <a:chExt cx="2304000" cy="1230079"/>
          </a:xfrm>
        </p:grpSpPr>
        <p:sp>
          <p:nvSpPr>
            <p:cNvPr id="28" name="Rectangle 32"/>
            <p:cNvSpPr/>
            <p:nvPr/>
          </p:nvSpPr>
          <p:spPr>
            <a:xfrm>
              <a:off x="2575338" y="3096539"/>
              <a:ext cx="2303999" cy="1230079"/>
            </a:xfrm>
            <a:prstGeom prst="rect">
              <a:avLst/>
            </a:prstGeom>
            <a:solidFill>
              <a:srgbClr val="F2F2F2"/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tIns="72000" rtlCol="0" anchor="t"/>
            <a:lstStyle/>
            <a:p>
              <a:pPr algn="r">
                <a:defRPr/>
              </a:pPr>
              <a:endParaRPr lang="pt-BR" sz="1100" kern="0" dirty="0">
                <a:solidFill>
                  <a:prstClr val="white"/>
                </a:solidFill>
                <a:latin typeface="Futura Lt BT" panose="020B0402020204020303" pitchFamily="34" charset="0"/>
              </a:endParaRPr>
            </a:p>
            <a:p>
              <a:pPr algn="r">
                <a:defRPr/>
              </a:pPr>
              <a:endParaRPr lang="pt-BR" sz="1100" kern="0" dirty="0">
                <a:solidFill>
                  <a:prstClr val="black"/>
                </a:solidFill>
              </a:endParaRPr>
            </a:p>
          </p:txBody>
        </p:sp>
        <p:sp>
          <p:nvSpPr>
            <p:cNvPr id="29" name="Rectangle 43"/>
            <p:cNvSpPr/>
            <p:nvPr/>
          </p:nvSpPr>
          <p:spPr>
            <a:xfrm>
              <a:off x="2575337" y="4019909"/>
              <a:ext cx="2303999" cy="212825"/>
            </a:xfrm>
            <a:prstGeom prst="rect">
              <a:avLst/>
            </a:prstGeom>
            <a:solidFill>
              <a:srgbClr val="82A2C8">
                <a:alpha val="80000"/>
              </a:srgbClr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lang="pt-BR" sz="1300" b="1" kern="0" dirty="0">
                  <a:solidFill>
                    <a:prstClr val="white"/>
                  </a:solidFill>
                </a:rPr>
                <a:t>TOTAL CONTRATADO: R$ </a:t>
              </a:r>
              <a:r>
                <a:rPr lang="pt-BR" sz="1300" b="1" kern="0" dirty="0" smtClean="0">
                  <a:solidFill>
                    <a:prstClr val="white"/>
                  </a:solidFill>
                </a:rPr>
                <a:t>447,6 milhões</a:t>
              </a:r>
            </a:p>
          </p:txBody>
        </p:sp>
        <p:graphicFrame>
          <p:nvGraphicFramePr>
            <p:cNvPr id="44" name="Chart 31"/>
            <p:cNvGraphicFramePr/>
            <p:nvPr>
              <p:extLst>
                <p:ext uri="{D42A27DB-BD31-4B8C-83A1-F6EECF244321}">
                  <p14:modId xmlns:p14="http://schemas.microsoft.com/office/powerpoint/2010/main" val="3531515531"/>
                </p:ext>
              </p:extLst>
            </p:nvPr>
          </p:nvGraphicFramePr>
          <p:xfrm>
            <a:off x="2575337" y="3179130"/>
            <a:ext cx="2303999" cy="7581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sp>
        <p:nvSpPr>
          <p:cNvPr id="31" name="Rectangle 15"/>
          <p:cNvSpPr/>
          <p:nvPr/>
        </p:nvSpPr>
        <p:spPr>
          <a:xfrm>
            <a:off x="187287" y="4144289"/>
            <a:ext cx="4693706" cy="2453064"/>
          </a:xfrm>
          <a:prstGeom prst="rect">
            <a:avLst/>
          </a:prstGeom>
          <a:solidFill>
            <a:srgbClr val="B2C5D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Contratos de RDC com ordem de serviço emitida em janeiro/2016 para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elaboração dos projetos de 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Implantação e Pavimentação nos 184,77 km da BR-242/MT, do Rio Sete de Setembro até o acesso para a Vila Postinho Santiago do Norte;</a:t>
            </a: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 fase de recebimento a Pavimentação do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trecho de 48,30 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km, que vai de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Nova Ubiratã 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até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km 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780,80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grpSp>
        <p:nvGrpSpPr>
          <p:cNvPr id="38" name="Group 49"/>
          <p:cNvGrpSpPr/>
          <p:nvPr/>
        </p:nvGrpSpPr>
        <p:grpSpPr>
          <a:xfrm>
            <a:off x="2527988" y="1077513"/>
            <a:ext cx="2353005" cy="1708794"/>
            <a:chOff x="2575338" y="3029740"/>
            <a:chExt cx="2303999" cy="1749969"/>
          </a:xfrm>
        </p:grpSpPr>
        <p:sp>
          <p:nvSpPr>
            <p:cNvPr id="39" name="Rectangle 32"/>
            <p:cNvSpPr/>
            <p:nvPr/>
          </p:nvSpPr>
          <p:spPr>
            <a:xfrm>
              <a:off x="2575338" y="3029740"/>
              <a:ext cx="2303999" cy="1749968"/>
            </a:xfrm>
            <a:prstGeom prst="rect">
              <a:avLst/>
            </a:prstGeom>
            <a:solidFill>
              <a:srgbClr val="B2C5DC"/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tIns="72000" rtlCol="0" anchor="t"/>
            <a:lstStyle/>
            <a:p>
              <a:pPr algn="r">
                <a:defRPr/>
              </a:pPr>
              <a:r>
                <a:rPr lang="pt-BR" sz="1150" b="1" kern="0" dirty="0" smtClean="0">
                  <a:solidFill>
                    <a:prstClr val="white"/>
                  </a:solidFill>
                </a:rPr>
                <a:t>CONCLUÍDO</a:t>
              </a:r>
            </a:p>
            <a:p>
              <a:pPr algn="r">
                <a:defRPr/>
              </a:pPr>
              <a:r>
                <a:rPr lang="pt-BR" sz="1150" kern="0" dirty="0" smtClean="0">
                  <a:solidFill>
                    <a:prstClr val="white"/>
                  </a:solidFill>
                </a:rPr>
                <a:t>199,40 km</a:t>
              </a:r>
            </a:p>
            <a:p>
              <a:pPr algn="r">
                <a:defRPr/>
              </a:pPr>
              <a:r>
                <a:rPr lang="pt-BR" sz="1150" b="1" kern="0" dirty="0" smtClean="0">
                  <a:solidFill>
                    <a:prstClr val="white"/>
                  </a:solidFill>
                </a:rPr>
                <a:t>A </a:t>
              </a:r>
              <a:r>
                <a:rPr lang="pt-BR" sz="1150" b="1" kern="0" dirty="0">
                  <a:solidFill>
                    <a:prstClr val="white"/>
                  </a:solidFill>
                </a:rPr>
                <a:t>CONCLUIR</a:t>
              </a:r>
            </a:p>
            <a:p>
              <a:pPr algn="r">
                <a:defRPr/>
              </a:pPr>
              <a:r>
                <a:rPr lang="pt-BR" sz="1150" kern="0" dirty="0" smtClean="0">
                  <a:solidFill>
                    <a:prstClr val="white"/>
                  </a:solidFill>
                </a:rPr>
                <a:t>184,77 </a:t>
              </a:r>
              <a:r>
                <a:rPr lang="pt-BR" sz="1150" kern="0" dirty="0">
                  <a:solidFill>
                    <a:prstClr val="white"/>
                  </a:solidFill>
                </a:rPr>
                <a:t>km</a:t>
              </a:r>
            </a:p>
            <a:p>
              <a:pPr algn="r">
                <a:defRPr/>
              </a:pPr>
              <a:r>
                <a:rPr lang="pt-BR" sz="1150" b="1" kern="0" dirty="0">
                  <a:solidFill>
                    <a:prstClr val="white"/>
                  </a:solidFill>
                </a:rPr>
                <a:t>TOTAL CONT.</a:t>
              </a:r>
            </a:p>
            <a:p>
              <a:pPr algn="r">
                <a:defRPr/>
              </a:pPr>
              <a:r>
                <a:rPr lang="pt-BR" sz="1150" kern="0" dirty="0" smtClean="0">
                  <a:solidFill>
                    <a:prstClr val="white"/>
                  </a:solidFill>
                </a:rPr>
                <a:t>384,17 km</a:t>
              </a:r>
              <a:endParaRPr lang="pt-BR" sz="1150" kern="0" dirty="0">
                <a:solidFill>
                  <a:prstClr val="white"/>
                </a:solidFill>
                <a:latin typeface="Futura Lt BT" panose="020B0402020204020303" pitchFamily="34" charset="0"/>
              </a:endParaRPr>
            </a:p>
            <a:p>
              <a:pPr algn="r">
                <a:defRPr/>
              </a:pPr>
              <a:endParaRPr lang="pt-BR" sz="1100" kern="0" dirty="0">
                <a:solidFill>
                  <a:prstClr val="black"/>
                </a:solidFill>
              </a:endParaRPr>
            </a:p>
          </p:txBody>
        </p:sp>
        <p:sp>
          <p:nvSpPr>
            <p:cNvPr id="40" name="Rectangle 43"/>
            <p:cNvSpPr/>
            <p:nvPr/>
          </p:nvSpPr>
          <p:spPr>
            <a:xfrm>
              <a:off x="2575338" y="4485663"/>
              <a:ext cx="2303999" cy="294046"/>
            </a:xfrm>
            <a:prstGeom prst="rect">
              <a:avLst/>
            </a:prstGeom>
            <a:solidFill>
              <a:srgbClr val="426794">
                <a:alpha val="80000"/>
              </a:srgbClr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lang="pt-BR" sz="1400" b="1" kern="0" dirty="0">
                  <a:solidFill>
                    <a:prstClr val="white"/>
                  </a:solidFill>
                </a:rPr>
                <a:t>PAVIMENTAÇÃO</a:t>
              </a:r>
              <a:endParaRPr lang="pt-BR" sz="1200" b="1" kern="0" dirty="0">
                <a:solidFill>
                  <a:prstClr val="white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2789789" y="3308412"/>
              <a:ext cx="1010848" cy="1015013"/>
            </a:xfrm>
            <a:prstGeom prst="ellipse">
              <a:avLst/>
            </a:prstGeom>
            <a:solidFill>
              <a:sysClr val="window" lastClr="FFFFFF">
                <a:alpha val="95000"/>
              </a:sysClr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pt-BR" kern="0">
                <a:solidFill>
                  <a:prstClr val="white"/>
                </a:solidFill>
              </a:endParaRPr>
            </a:p>
          </p:txBody>
        </p:sp>
        <p:graphicFrame>
          <p:nvGraphicFramePr>
            <p:cNvPr id="42" name="Chart 29"/>
            <p:cNvGraphicFramePr/>
            <p:nvPr>
              <p:extLst/>
            </p:nvPr>
          </p:nvGraphicFramePr>
          <p:xfrm>
            <a:off x="2597817" y="3227266"/>
            <a:ext cx="1325750" cy="124096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aphicFrame>
          <p:nvGraphicFramePr>
            <p:cNvPr id="43" name="Chart 31"/>
            <p:cNvGraphicFramePr/>
            <p:nvPr>
              <p:extLst>
                <p:ext uri="{D42A27DB-BD31-4B8C-83A1-F6EECF244321}">
                  <p14:modId xmlns:p14="http://schemas.microsoft.com/office/powerpoint/2010/main" val="3165576128"/>
                </p:ext>
              </p:extLst>
            </p:nvPr>
          </p:nvGraphicFramePr>
          <p:xfrm>
            <a:off x="2597817" y="3162639"/>
            <a:ext cx="1394792" cy="130559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80130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m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33"/>
          <a:stretch/>
        </p:blipFill>
        <p:spPr>
          <a:xfrm>
            <a:off x="4976149" y="1097022"/>
            <a:ext cx="4688414" cy="42484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73378" y="187288"/>
            <a:ext cx="4688414" cy="837282"/>
          </a:xfrm>
          <a:prstGeom prst="rect">
            <a:avLst/>
          </a:prstGeom>
          <a:solidFill>
            <a:srgbClr val="4A7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err="1" smtClean="0">
                <a:solidFill>
                  <a:prstClr val="white"/>
                </a:solidFill>
                <a:ea typeface="Adobe Gothic Std B" panose="020B0800000000000000" pitchFamily="34" charset="-128"/>
              </a:rPr>
              <a:t>OAE’s</a:t>
            </a:r>
            <a:endParaRPr lang="pt-BR" sz="3200" dirty="0">
              <a:solidFill>
                <a:prstClr val="white"/>
              </a:solidFill>
              <a:ea typeface="Adobe Gothic Std B" panose="020B0800000000000000" pitchFamily="34" charset="-128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2576736" y="335065"/>
            <a:ext cx="2141231" cy="523220"/>
            <a:chOff x="2576736" y="335065"/>
            <a:chExt cx="2141231" cy="523220"/>
          </a:xfrm>
        </p:grpSpPr>
        <p:pic>
          <p:nvPicPr>
            <p:cNvPr id="11" name="Imagem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89" t="19973" r="63450" b="15593"/>
            <a:stretch/>
          </p:blipFill>
          <p:spPr>
            <a:xfrm>
              <a:off x="2576736" y="388006"/>
              <a:ext cx="480075" cy="461404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976015" y="335065"/>
              <a:ext cx="1741952" cy="52322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pt-BR" sz="2800" dirty="0" smtClean="0">
                  <a:solidFill>
                    <a:prstClr val="white"/>
                  </a:solidFill>
                  <a:ea typeface="Adobe Gothic Std B" panose="020B0800000000000000" pitchFamily="34" charset="-128"/>
                </a:rPr>
                <a:t>BR-155/PA</a:t>
              </a:r>
              <a:endParaRPr lang="pt-BR" sz="2800" dirty="0">
                <a:solidFill>
                  <a:prstClr val="white"/>
                </a:solidFill>
                <a:ea typeface="Adobe Gothic Std B" panose="020B0800000000000000" pitchFamily="34" charset="-128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68787" y="187288"/>
            <a:ext cx="2361560" cy="837282"/>
            <a:chOff x="168787" y="187288"/>
            <a:chExt cx="2361560" cy="837282"/>
          </a:xfrm>
        </p:grpSpPr>
        <p:sp>
          <p:nvSpPr>
            <p:cNvPr id="4" name="Rectangle 3"/>
            <p:cNvSpPr/>
            <p:nvPr/>
          </p:nvSpPr>
          <p:spPr>
            <a:xfrm>
              <a:off x="187287" y="187288"/>
              <a:ext cx="2304000" cy="837282"/>
            </a:xfrm>
            <a:prstGeom prst="rect">
              <a:avLst/>
            </a:prstGeom>
            <a:solidFill>
              <a:srgbClr val="3E60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000" dirty="0" smtClean="0">
                <a:solidFill>
                  <a:prstClr val="white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endParaRPr>
            </a:p>
          </p:txBody>
        </p:sp>
        <p:pic>
          <p:nvPicPr>
            <p:cNvPr id="13" name="Imagem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787" y="261089"/>
              <a:ext cx="2361560" cy="697380"/>
            </a:xfrm>
            <a:prstGeom prst="rect">
              <a:avLst/>
            </a:prstGeom>
          </p:spPr>
        </p:pic>
      </p:grpSp>
      <p:grpSp>
        <p:nvGrpSpPr>
          <p:cNvPr id="20" name="Group 50"/>
          <p:cNvGrpSpPr/>
          <p:nvPr/>
        </p:nvGrpSpPr>
        <p:grpSpPr>
          <a:xfrm>
            <a:off x="2576736" y="187288"/>
            <a:ext cx="2304720" cy="837282"/>
            <a:chOff x="2576736" y="187288"/>
            <a:chExt cx="2304720" cy="837282"/>
          </a:xfrm>
        </p:grpSpPr>
        <p:sp>
          <p:nvSpPr>
            <p:cNvPr id="21" name="Rectangle 5"/>
            <p:cNvSpPr/>
            <p:nvPr/>
          </p:nvSpPr>
          <p:spPr>
            <a:xfrm>
              <a:off x="2577456" y="187288"/>
              <a:ext cx="2304000" cy="837282"/>
            </a:xfrm>
            <a:prstGeom prst="rect">
              <a:avLst/>
            </a:prstGeom>
            <a:solidFill>
              <a:srgbClr val="4267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200" b="1" dirty="0" smtClean="0">
                <a:solidFill>
                  <a:prstClr val="white"/>
                </a:solidFill>
                <a:latin typeface="Futura Lt BT" panose="020B0402020204020303" pitchFamily="34" charset="0"/>
                <a:ea typeface="Adobe Gothic Std B" panose="020B0800000000000000" pitchFamily="34" charset="-128"/>
              </a:endParaRPr>
            </a:p>
          </p:txBody>
        </p:sp>
        <p:pic>
          <p:nvPicPr>
            <p:cNvPr id="22" name="Imagem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89" t="19973" r="63450" b="15593"/>
            <a:stretch/>
          </p:blipFill>
          <p:spPr>
            <a:xfrm>
              <a:off x="2576736" y="388006"/>
              <a:ext cx="480075" cy="461404"/>
            </a:xfrm>
            <a:prstGeom prst="rect">
              <a:avLst/>
            </a:prstGeom>
          </p:spPr>
        </p:pic>
        <p:sp>
          <p:nvSpPr>
            <p:cNvPr id="23" name="Rectangle 11"/>
            <p:cNvSpPr/>
            <p:nvPr/>
          </p:nvSpPr>
          <p:spPr>
            <a:xfrm>
              <a:off x="2952386" y="335065"/>
              <a:ext cx="1856598" cy="52322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pt-BR" sz="2800" dirty="0" smtClean="0">
                  <a:solidFill>
                    <a:prstClr val="white"/>
                  </a:solidFill>
                  <a:ea typeface="Adobe Gothic Std B" panose="020B0800000000000000" pitchFamily="34" charset="-128"/>
                </a:rPr>
                <a:t>BR-242/MT</a:t>
              </a:r>
              <a:endParaRPr lang="pt-BR" sz="2800" dirty="0">
                <a:solidFill>
                  <a:prstClr val="white"/>
                </a:solidFill>
                <a:ea typeface="Adobe Gothic Std B" panose="020B0800000000000000" pitchFamily="34" charset="-128"/>
              </a:endParaRPr>
            </a:p>
          </p:txBody>
        </p:sp>
      </p:grpSp>
      <p:grpSp>
        <p:nvGrpSpPr>
          <p:cNvPr id="27" name="Group 49"/>
          <p:cNvGrpSpPr/>
          <p:nvPr/>
        </p:nvGrpSpPr>
        <p:grpSpPr>
          <a:xfrm>
            <a:off x="173801" y="2870943"/>
            <a:ext cx="4713281" cy="1463607"/>
            <a:chOff x="2575337" y="3096539"/>
            <a:chExt cx="2304000" cy="1236074"/>
          </a:xfrm>
        </p:grpSpPr>
        <p:sp>
          <p:nvSpPr>
            <p:cNvPr id="28" name="Rectangle 32"/>
            <p:cNvSpPr/>
            <p:nvPr/>
          </p:nvSpPr>
          <p:spPr>
            <a:xfrm>
              <a:off x="2575338" y="3096539"/>
              <a:ext cx="2303999" cy="1230079"/>
            </a:xfrm>
            <a:prstGeom prst="rect">
              <a:avLst/>
            </a:prstGeom>
            <a:solidFill>
              <a:srgbClr val="F2F2F2"/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tIns="72000" rtlCol="0" anchor="t"/>
            <a:lstStyle/>
            <a:p>
              <a:pPr algn="r">
                <a:defRPr/>
              </a:pPr>
              <a:endParaRPr lang="pt-BR" sz="1100" kern="0" dirty="0">
                <a:solidFill>
                  <a:prstClr val="white"/>
                </a:solidFill>
                <a:latin typeface="Futura Lt BT" panose="020B0402020204020303" pitchFamily="34" charset="0"/>
              </a:endParaRPr>
            </a:p>
            <a:p>
              <a:pPr algn="r">
                <a:defRPr/>
              </a:pPr>
              <a:endParaRPr lang="pt-BR" sz="1100" kern="0" dirty="0">
                <a:solidFill>
                  <a:prstClr val="black"/>
                </a:solidFill>
              </a:endParaRPr>
            </a:p>
          </p:txBody>
        </p:sp>
        <p:sp>
          <p:nvSpPr>
            <p:cNvPr id="29" name="Rectangle 43"/>
            <p:cNvSpPr/>
            <p:nvPr/>
          </p:nvSpPr>
          <p:spPr>
            <a:xfrm>
              <a:off x="2575338" y="4119788"/>
              <a:ext cx="2303999" cy="212825"/>
            </a:xfrm>
            <a:prstGeom prst="rect">
              <a:avLst/>
            </a:prstGeom>
            <a:solidFill>
              <a:srgbClr val="82A2C8">
                <a:alpha val="80000"/>
              </a:srgbClr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lang="pt-BR" sz="1300" b="1" kern="0" dirty="0">
                  <a:solidFill>
                    <a:prstClr val="white"/>
                  </a:solidFill>
                </a:rPr>
                <a:t>TOTAL CONTRATADO: R$ </a:t>
              </a:r>
              <a:r>
                <a:rPr lang="pt-BR" sz="1300" b="1" kern="0" dirty="0" smtClean="0">
                  <a:solidFill>
                    <a:prstClr val="white"/>
                  </a:solidFill>
                </a:rPr>
                <a:t>28,1 milhões</a:t>
              </a:r>
            </a:p>
          </p:txBody>
        </p:sp>
        <p:graphicFrame>
          <p:nvGraphicFramePr>
            <p:cNvPr id="44" name="Chart 31"/>
            <p:cNvGraphicFramePr/>
            <p:nvPr>
              <p:extLst>
                <p:ext uri="{D42A27DB-BD31-4B8C-83A1-F6EECF244321}">
                  <p14:modId xmlns:p14="http://schemas.microsoft.com/office/powerpoint/2010/main" val="3065049796"/>
                </p:ext>
              </p:extLst>
            </p:nvPr>
          </p:nvGraphicFramePr>
          <p:xfrm>
            <a:off x="2575337" y="3179130"/>
            <a:ext cx="2303999" cy="7581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31" name="Rectangle 15"/>
          <p:cNvSpPr/>
          <p:nvPr/>
        </p:nvSpPr>
        <p:spPr>
          <a:xfrm>
            <a:off x="173800" y="4392845"/>
            <a:ext cx="4713279" cy="2204507"/>
          </a:xfrm>
          <a:prstGeom prst="rect">
            <a:avLst/>
          </a:prstGeom>
          <a:solidFill>
            <a:srgbClr val="B2C5D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Contrato de RDC de </a:t>
            </a:r>
            <a:r>
              <a:rPr lang="pt-B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OAE’s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encontra-se em fase de elaboração de projeto básico;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Projetos de 5 pontes, de um total de 8, estão em análise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Superintendência do estado do Mato Grosso e aguardam aprovação;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IBAMA 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está analisando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inventário florestal para emissão da LI.</a:t>
            </a:r>
          </a:p>
        </p:txBody>
      </p:sp>
      <p:grpSp>
        <p:nvGrpSpPr>
          <p:cNvPr id="45" name="Group 2"/>
          <p:cNvGrpSpPr/>
          <p:nvPr/>
        </p:nvGrpSpPr>
        <p:grpSpPr>
          <a:xfrm>
            <a:off x="195033" y="1097022"/>
            <a:ext cx="4692049" cy="1715626"/>
            <a:chOff x="187288" y="3096539"/>
            <a:chExt cx="4692049" cy="1715626"/>
          </a:xfrm>
        </p:grpSpPr>
        <p:sp>
          <p:nvSpPr>
            <p:cNvPr id="46" name="Rectangle 16"/>
            <p:cNvSpPr/>
            <p:nvPr/>
          </p:nvSpPr>
          <p:spPr>
            <a:xfrm>
              <a:off x="187288" y="3096539"/>
              <a:ext cx="4692049" cy="1715626"/>
            </a:xfrm>
            <a:prstGeom prst="rect">
              <a:avLst/>
            </a:prstGeom>
            <a:solidFill>
              <a:srgbClr val="B2C5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/>
            <a:lstStyle/>
            <a:p>
              <a:pPr algn="r"/>
              <a:r>
                <a:rPr lang="pt-BR" sz="1050" b="1" dirty="0" smtClean="0">
                  <a:solidFill>
                    <a:schemeClr val="bg1"/>
                  </a:solidFill>
                  <a:latin typeface="Futura Lt BT" panose="020B0402020204020303" pitchFamily="34" charset="0"/>
                </a:rPr>
                <a:t>CONCLUÍDAS</a:t>
              </a:r>
            </a:p>
            <a:p>
              <a:pPr algn="r">
                <a:spcAft>
                  <a:spcPts val="600"/>
                </a:spcAft>
              </a:pPr>
              <a:r>
                <a:rPr lang="pt-BR" sz="1050" dirty="0" smtClean="0">
                  <a:solidFill>
                    <a:schemeClr val="bg1"/>
                  </a:solidFill>
                  <a:latin typeface="Futura Lt BT" panose="020B0402020204020303" pitchFamily="34" charset="0"/>
                </a:rPr>
                <a:t>0 </a:t>
              </a:r>
              <a:r>
                <a:rPr lang="pt-BR" sz="1050" dirty="0" err="1" smtClean="0">
                  <a:solidFill>
                    <a:schemeClr val="bg1"/>
                  </a:solidFill>
                  <a:latin typeface="Futura Lt BT" panose="020B0402020204020303" pitchFamily="34" charset="0"/>
                </a:rPr>
                <a:t>OAEs</a:t>
              </a:r>
              <a:endParaRPr lang="pt-BR" sz="1050" dirty="0" smtClean="0">
                <a:solidFill>
                  <a:schemeClr val="bg1"/>
                </a:solidFill>
                <a:latin typeface="Futura Lt BT" panose="020B0402020204020303" pitchFamily="34" charset="0"/>
              </a:endParaRPr>
            </a:p>
            <a:p>
              <a:pPr algn="r"/>
              <a:r>
                <a:rPr lang="pt-BR" sz="1050" b="1" dirty="0" smtClean="0">
                  <a:solidFill>
                    <a:schemeClr val="bg1"/>
                  </a:solidFill>
                  <a:latin typeface="Futura Lt BT" panose="020B0402020204020303" pitchFamily="34" charset="0"/>
                </a:rPr>
                <a:t>EM EXECUÇÃO</a:t>
              </a:r>
            </a:p>
            <a:p>
              <a:pPr algn="r">
                <a:spcAft>
                  <a:spcPts val="600"/>
                </a:spcAft>
              </a:pPr>
              <a:r>
                <a:rPr lang="pt-BR" sz="1050" dirty="0" smtClean="0">
                  <a:solidFill>
                    <a:schemeClr val="bg1"/>
                  </a:solidFill>
                  <a:latin typeface="Futura Lt BT" panose="020B0402020204020303" pitchFamily="34" charset="0"/>
                </a:rPr>
                <a:t>0 </a:t>
              </a:r>
              <a:r>
                <a:rPr lang="pt-BR" sz="1050" dirty="0" err="1" smtClean="0">
                  <a:solidFill>
                    <a:schemeClr val="bg1"/>
                  </a:solidFill>
                  <a:latin typeface="Futura Lt BT" panose="020B0402020204020303" pitchFamily="34" charset="0"/>
                </a:rPr>
                <a:t>OAEs</a:t>
              </a:r>
              <a:endParaRPr lang="pt-BR" sz="1050" dirty="0" smtClean="0">
                <a:solidFill>
                  <a:schemeClr val="bg1"/>
                </a:solidFill>
                <a:latin typeface="Futura Lt BT" panose="020B0402020204020303" pitchFamily="34" charset="0"/>
              </a:endParaRPr>
            </a:p>
            <a:p>
              <a:pPr algn="r"/>
              <a:r>
                <a:rPr lang="pt-BR" sz="1050" b="1" dirty="0" smtClean="0">
                  <a:solidFill>
                    <a:schemeClr val="bg1"/>
                  </a:solidFill>
                  <a:latin typeface="Futura Lt BT" panose="020B0402020204020303" pitchFamily="34" charset="0"/>
                </a:rPr>
                <a:t>A EXECUTAR</a:t>
              </a:r>
            </a:p>
            <a:p>
              <a:pPr algn="r"/>
              <a:r>
                <a:rPr lang="pt-BR" sz="1050" dirty="0" smtClean="0">
                  <a:solidFill>
                    <a:schemeClr val="bg1"/>
                  </a:solidFill>
                  <a:latin typeface="Futura Lt BT" panose="020B0402020204020303" pitchFamily="34" charset="0"/>
                </a:rPr>
                <a:t>8 </a:t>
              </a:r>
              <a:r>
                <a:rPr lang="pt-BR" sz="1050" dirty="0" err="1" smtClean="0">
                  <a:solidFill>
                    <a:schemeClr val="bg1"/>
                  </a:solidFill>
                  <a:latin typeface="Futura Lt BT" panose="020B0402020204020303" pitchFamily="34" charset="0"/>
                </a:rPr>
                <a:t>OAEs</a:t>
              </a:r>
              <a:endParaRPr lang="pt-BR" sz="1050" dirty="0" smtClean="0">
                <a:solidFill>
                  <a:schemeClr val="bg1"/>
                </a:solidFill>
                <a:latin typeface="Futura Lt BT" panose="020B0402020204020303" pitchFamily="34" charset="0"/>
              </a:endParaRPr>
            </a:p>
          </p:txBody>
        </p:sp>
        <p:sp>
          <p:nvSpPr>
            <p:cNvPr id="47" name="Rectangle 44"/>
            <p:cNvSpPr/>
            <p:nvPr/>
          </p:nvSpPr>
          <p:spPr>
            <a:xfrm>
              <a:off x="187288" y="4489106"/>
              <a:ext cx="4692049" cy="323059"/>
            </a:xfrm>
            <a:prstGeom prst="rect">
              <a:avLst/>
            </a:prstGeom>
            <a:solidFill>
              <a:srgbClr val="426794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t-BR" sz="1400" b="1" dirty="0" smtClean="0">
                  <a:solidFill>
                    <a:schemeClr val="bg1"/>
                  </a:solidFill>
                  <a:latin typeface="Futura Lt BT" panose="020B0402020204020303" pitchFamily="34" charset="0"/>
                </a:rPr>
                <a:t>OBRAS DE ARTE ESPECIAL</a:t>
              </a:r>
            </a:p>
          </p:txBody>
        </p:sp>
        <p:grpSp>
          <p:nvGrpSpPr>
            <p:cNvPr id="48" name="Group 46"/>
            <p:cNvGrpSpPr/>
            <p:nvPr/>
          </p:nvGrpSpPr>
          <p:grpSpPr>
            <a:xfrm>
              <a:off x="2465107" y="3140605"/>
              <a:ext cx="1393200" cy="1306800"/>
              <a:chOff x="207074" y="3162639"/>
              <a:chExt cx="1394792" cy="1305593"/>
            </a:xfrm>
          </p:grpSpPr>
          <p:sp>
            <p:nvSpPr>
              <p:cNvPr id="50" name="Oval 37"/>
              <p:cNvSpPr/>
              <p:nvPr/>
            </p:nvSpPr>
            <p:spPr>
              <a:xfrm>
                <a:off x="402454" y="3308412"/>
                <a:ext cx="1010848" cy="1015013"/>
              </a:xfrm>
              <a:prstGeom prst="ellipse">
                <a:avLst/>
              </a:prstGeom>
              <a:solidFill>
                <a:schemeClr val="bg1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aphicFrame>
            <p:nvGraphicFramePr>
              <p:cNvPr id="53" name="Chart 19"/>
              <p:cNvGraphicFramePr/>
              <p:nvPr>
                <p:extLst>
                  <p:ext uri="{D42A27DB-BD31-4B8C-83A1-F6EECF244321}">
                    <p14:modId xmlns:p14="http://schemas.microsoft.com/office/powerpoint/2010/main" val="3860809060"/>
                  </p:ext>
                </p:extLst>
              </p:nvPr>
            </p:nvGraphicFramePr>
            <p:xfrm>
              <a:off x="207074" y="3162639"/>
              <a:ext cx="1394792" cy="130559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</p:grpSp>
        <p:sp>
          <p:nvSpPr>
            <p:cNvPr id="49" name="Rectangle 1"/>
            <p:cNvSpPr/>
            <p:nvPr/>
          </p:nvSpPr>
          <p:spPr>
            <a:xfrm>
              <a:off x="240125" y="3131433"/>
              <a:ext cx="2597153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7800" indent="-177800" algn="just">
                <a:buClr>
                  <a:schemeClr val="bg1"/>
                </a:buClr>
                <a:buFont typeface="+mj-lt"/>
                <a:buAutoNum type="arabicPeriod"/>
              </a:pPr>
              <a:r>
                <a:rPr lang="pt-BR" sz="1050" kern="1400" dirty="0">
                  <a:solidFill>
                    <a:schemeClr val="bg1"/>
                  </a:solidFill>
                  <a:latin typeface="Futura Lt BT" panose="020B0402020204020303" pitchFamily="34" charset="0"/>
                </a:rPr>
                <a:t>Ponte sobre o Rio Ferro;</a:t>
              </a:r>
            </a:p>
            <a:p>
              <a:pPr marL="177800" indent="-177800" algn="just">
                <a:buClr>
                  <a:schemeClr val="bg1"/>
                </a:buClr>
                <a:buFont typeface="+mj-lt"/>
                <a:buAutoNum type="arabicPeriod"/>
              </a:pPr>
              <a:r>
                <a:rPr lang="pt-BR" sz="1050" kern="1400" dirty="0">
                  <a:solidFill>
                    <a:schemeClr val="bg1"/>
                  </a:solidFill>
                  <a:latin typeface="Futura Lt BT" panose="020B0402020204020303" pitchFamily="34" charset="0"/>
                </a:rPr>
                <a:t>Ponte sobre o Rio Desejado;</a:t>
              </a:r>
            </a:p>
            <a:p>
              <a:pPr marL="177800" indent="-177800" algn="just">
                <a:buClr>
                  <a:schemeClr val="bg1"/>
                </a:buClr>
                <a:buFont typeface="+mj-lt"/>
                <a:buAutoNum type="arabicPeriod"/>
              </a:pPr>
              <a:r>
                <a:rPr lang="pt-BR" sz="1050" kern="1400" dirty="0">
                  <a:solidFill>
                    <a:schemeClr val="bg1"/>
                  </a:solidFill>
                  <a:latin typeface="Futura Lt BT" panose="020B0402020204020303" pitchFamily="34" charset="0"/>
                </a:rPr>
                <a:t>Ponte sobre o Rio Bonito;</a:t>
              </a:r>
            </a:p>
            <a:p>
              <a:pPr marL="177800" indent="-177800" algn="just">
                <a:buClr>
                  <a:schemeClr val="bg1"/>
                </a:buClr>
                <a:buFont typeface="+mj-lt"/>
                <a:buAutoNum type="arabicPeriod"/>
              </a:pPr>
              <a:r>
                <a:rPr lang="pt-BR" sz="1050" kern="1400" dirty="0">
                  <a:solidFill>
                    <a:schemeClr val="bg1"/>
                  </a:solidFill>
                  <a:latin typeface="Futura Lt BT" panose="020B0402020204020303" pitchFamily="34" charset="0"/>
                </a:rPr>
                <a:t>Ponte sobre o Rio Von </a:t>
              </a:r>
              <a:r>
                <a:rPr lang="pt-BR" sz="1050" kern="1400" dirty="0" err="1">
                  <a:solidFill>
                    <a:schemeClr val="bg1"/>
                  </a:solidFill>
                  <a:latin typeface="Futura Lt BT" panose="020B0402020204020303" pitchFamily="34" charset="0"/>
                </a:rPr>
                <a:t>Den</a:t>
              </a:r>
              <a:r>
                <a:rPr lang="pt-BR" sz="1050" kern="1400" dirty="0">
                  <a:solidFill>
                    <a:schemeClr val="bg1"/>
                  </a:solidFill>
                  <a:latin typeface="Futura Lt BT" panose="020B0402020204020303" pitchFamily="34" charset="0"/>
                </a:rPr>
                <a:t> </a:t>
              </a:r>
              <a:r>
                <a:rPr lang="pt-BR" sz="1050" kern="1400" dirty="0" err="1">
                  <a:solidFill>
                    <a:schemeClr val="bg1"/>
                  </a:solidFill>
                  <a:latin typeface="Futura Lt BT" panose="020B0402020204020303" pitchFamily="34" charset="0"/>
                </a:rPr>
                <a:t>Steinen</a:t>
              </a:r>
              <a:r>
                <a:rPr lang="pt-BR" sz="1050" kern="1400" dirty="0">
                  <a:solidFill>
                    <a:schemeClr val="bg1"/>
                  </a:solidFill>
                  <a:latin typeface="Futura Lt BT" panose="020B0402020204020303" pitchFamily="34" charset="0"/>
                </a:rPr>
                <a:t>;</a:t>
              </a:r>
            </a:p>
            <a:p>
              <a:pPr marL="177800" indent="-177800" algn="just">
                <a:buClr>
                  <a:schemeClr val="bg1"/>
                </a:buClr>
                <a:buFont typeface="+mj-lt"/>
                <a:buAutoNum type="arabicPeriod"/>
              </a:pPr>
              <a:r>
                <a:rPr lang="pt-BR" sz="1050" kern="1400" dirty="0">
                  <a:solidFill>
                    <a:schemeClr val="bg1"/>
                  </a:solidFill>
                  <a:latin typeface="Futura Lt BT" panose="020B0402020204020303" pitchFamily="34" charset="0"/>
                </a:rPr>
                <a:t>Ponte sobre o Rio Água Limpa;</a:t>
              </a:r>
            </a:p>
            <a:p>
              <a:pPr marL="177800" indent="-177800" algn="just">
                <a:buClr>
                  <a:schemeClr val="bg1"/>
                </a:buClr>
                <a:buFont typeface="+mj-lt"/>
                <a:buAutoNum type="arabicPeriod"/>
              </a:pPr>
              <a:r>
                <a:rPr lang="pt-BR" sz="1050" kern="1400" dirty="0">
                  <a:solidFill>
                    <a:schemeClr val="bg1"/>
                  </a:solidFill>
                  <a:latin typeface="Futura Lt BT" panose="020B0402020204020303" pitchFamily="34" charset="0"/>
                </a:rPr>
                <a:t>Ponte sobre o Rio </a:t>
              </a:r>
              <a:r>
                <a:rPr lang="pt-BR" sz="1050" kern="1400" dirty="0" err="1">
                  <a:solidFill>
                    <a:schemeClr val="bg1"/>
                  </a:solidFill>
                  <a:latin typeface="Futura Lt BT" panose="020B0402020204020303" pitchFamily="34" charset="0"/>
                </a:rPr>
                <a:t>Ronuro</a:t>
              </a:r>
              <a:r>
                <a:rPr lang="pt-BR" sz="1050" kern="1400" dirty="0">
                  <a:solidFill>
                    <a:schemeClr val="bg1"/>
                  </a:solidFill>
                  <a:latin typeface="Futura Lt BT" panose="020B0402020204020303" pitchFamily="34" charset="0"/>
                </a:rPr>
                <a:t>;</a:t>
              </a:r>
            </a:p>
            <a:p>
              <a:pPr marL="177800" indent="-177800" algn="just">
                <a:buClr>
                  <a:schemeClr val="bg1"/>
                </a:buClr>
                <a:buFont typeface="+mj-lt"/>
                <a:buAutoNum type="arabicPeriod"/>
              </a:pPr>
              <a:r>
                <a:rPr lang="pt-BR" sz="1050" kern="1400" dirty="0">
                  <a:solidFill>
                    <a:schemeClr val="bg1"/>
                  </a:solidFill>
                  <a:latin typeface="Futura Lt BT" panose="020B0402020204020303" pitchFamily="34" charset="0"/>
                </a:rPr>
                <a:t>Ponte sobre o Rio Jaguaribe;</a:t>
              </a:r>
            </a:p>
            <a:p>
              <a:pPr marL="177800" indent="-177800" algn="just">
                <a:buClr>
                  <a:schemeClr val="bg1"/>
                </a:buClr>
                <a:buFont typeface="+mj-lt"/>
                <a:buAutoNum type="arabicPeriod"/>
              </a:pPr>
              <a:r>
                <a:rPr lang="pt-BR" sz="1050" kern="1400" dirty="0">
                  <a:solidFill>
                    <a:schemeClr val="bg1"/>
                  </a:solidFill>
                  <a:latin typeface="Futura Lt BT" panose="020B0402020204020303" pitchFamily="34" charset="0"/>
                </a:rPr>
                <a:t>Ponte sobre o Rio </a:t>
              </a:r>
              <a:r>
                <a:rPr lang="pt-BR" sz="1050" kern="1400" dirty="0" smtClean="0">
                  <a:solidFill>
                    <a:schemeClr val="bg1"/>
                  </a:solidFill>
                  <a:latin typeface="Futura Lt BT" panose="020B0402020204020303" pitchFamily="34" charset="0"/>
                </a:rPr>
                <a:t>Santiago</a:t>
              </a:r>
              <a:r>
                <a:rPr lang="pt-BR" sz="1050" kern="1400" dirty="0">
                  <a:solidFill>
                    <a:schemeClr val="bg1"/>
                  </a:solidFill>
                  <a:latin typeface="Futura Lt BT" panose="020B0402020204020303" pitchFamily="34" charset="0"/>
                </a:rPr>
                <a:t>;</a:t>
              </a:r>
            </a:p>
          </p:txBody>
        </p:sp>
      </p:grpSp>
      <p:pic>
        <p:nvPicPr>
          <p:cNvPr id="26" name="Imagem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149" y="4082549"/>
            <a:ext cx="4688414" cy="2537165"/>
          </a:xfrm>
          <a:prstGeom prst="rect">
            <a:avLst/>
          </a:prstGeom>
        </p:spPr>
      </p:pic>
      <p:cxnSp>
        <p:nvCxnSpPr>
          <p:cNvPr id="5" name="Conector de seta reta 4"/>
          <p:cNvCxnSpPr/>
          <p:nvPr/>
        </p:nvCxnSpPr>
        <p:spPr>
          <a:xfrm>
            <a:off x="5889104" y="3356992"/>
            <a:ext cx="1224136" cy="19885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40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49"/>
          <p:cNvGrpSpPr/>
          <p:nvPr/>
        </p:nvGrpSpPr>
        <p:grpSpPr>
          <a:xfrm>
            <a:off x="187543" y="2786305"/>
            <a:ext cx="4690144" cy="1456508"/>
            <a:chOff x="2575337" y="3096539"/>
            <a:chExt cx="2304000" cy="1230079"/>
          </a:xfrm>
        </p:grpSpPr>
        <p:sp>
          <p:nvSpPr>
            <p:cNvPr id="28" name="Rectangle 32"/>
            <p:cNvSpPr/>
            <p:nvPr/>
          </p:nvSpPr>
          <p:spPr>
            <a:xfrm>
              <a:off x="2575338" y="3096539"/>
              <a:ext cx="2303999" cy="1230079"/>
            </a:xfrm>
            <a:prstGeom prst="rect">
              <a:avLst/>
            </a:prstGeom>
            <a:solidFill>
              <a:srgbClr val="F2F2F2"/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tIns="72000" rtlCol="0" anchor="t"/>
            <a:lstStyle/>
            <a:p>
              <a:pPr algn="r">
                <a:defRPr/>
              </a:pPr>
              <a:endParaRPr lang="pt-BR" sz="1100" kern="0" dirty="0">
                <a:solidFill>
                  <a:prstClr val="white"/>
                </a:solidFill>
                <a:latin typeface="Futura Lt BT" panose="020B0402020204020303" pitchFamily="34" charset="0"/>
              </a:endParaRPr>
            </a:p>
            <a:p>
              <a:pPr algn="r">
                <a:defRPr/>
              </a:pPr>
              <a:endParaRPr lang="pt-BR" sz="1100" kern="0" dirty="0">
                <a:solidFill>
                  <a:prstClr val="black"/>
                </a:solidFill>
              </a:endParaRPr>
            </a:p>
          </p:txBody>
        </p:sp>
        <p:sp>
          <p:nvSpPr>
            <p:cNvPr id="29" name="Rectangle 43"/>
            <p:cNvSpPr/>
            <p:nvPr/>
          </p:nvSpPr>
          <p:spPr>
            <a:xfrm>
              <a:off x="2575337" y="4019909"/>
              <a:ext cx="2303999" cy="212825"/>
            </a:xfrm>
            <a:prstGeom prst="rect">
              <a:avLst/>
            </a:prstGeom>
            <a:solidFill>
              <a:srgbClr val="82A2C8">
                <a:alpha val="80000"/>
              </a:srgbClr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lang="pt-BR" sz="1300" b="1" kern="0" dirty="0">
                  <a:solidFill>
                    <a:prstClr val="white"/>
                  </a:solidFill>
                </a:rPr>
                <a:t>TOTAL CONTRATADO: R$ </a:t>
              </a:r>
              <a:r>
                <a:rPr lang="pt-BR" sz="1300" b="1" kern="0" dirty="0" smtClean="0">
                  <a:solidFill>
                    <a:prstClr val="white"/>
                  </a:solidFill>
                </a:rPr>
                <a:t>187,76 milhões</a:t>
              </a:r>
            </a:p>
          </p:txBody>
        </p:sp>
        <p:graphicFrame>
          <p:nvGraphicFramePr>
            <p:cNvPr id="44" name="Chart 31"/>
            <p:cNvGraphicFramePr/>
            <p:nvPr>
              <p:extLst>
                <p:ext uri="{D42A27DB-BD31-4B8C-83A1-F6EECF244321}">
                  <p14:modId xmlns:p14="http://schemas.microsoft.com/office/powerpoint/2010/main" val="843454096"/>
                </p:ext>
              </p:extLst>
            </p:nvPr>
          </p:nvGraphicFramePr>
          <p:xfrm>
            <a:off x="2575337" y="3179130"/>
            <a:ext cx="2303999" cy="7581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sp>
        <p:nvSpPr>
          <p:cNvPr id="7" name="Rectangle 6"/>
          <p:cNvSpPr/>
          <p:nvPr/>
        </p:nvSpPr>
        <p:spPr>
          <a:xfrm>
            <a:off x="4973378" y="187288"/>
            <a:ext cx="4688414" cy="837282"/>
          </a:xfrm>
          <a:prstGeom prst="rect">
            <a:avLst/>
          </a:prstGeom>
          <a:solidFill>
            <a:srgbClr val="4A7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solidFill>
                  <a:prstClr val="white"/>
                </a:solidFill>
                <a:ea typeface="Adobe Gothic Std B" panose="020B0800000000000000" pitchFamily="34" charset="-128"/>
              </a:rPr>
              <a:t>Obras de Construção</a:t>
            </a:r>
            <a:endParaRPr lang="pt-BR" sz="3200" dirty="0">
              <a:solidFill>
                <a:prstClr val="white"/>
              </a:solidFill>
              <a:ea typeface="Adobe Gothic Std B" panose="020B0800000000000000" pitchFamily="34" charset="-128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2576736" y="335065"/>
            <a:ext cx="2141231" cy="523220"/>
            <a:chOff x="2576736" y="335065"/>
            <a:chExt cx="2141231" cy="523220"/>
          </a:xfrm>
        </p:grpSpPr>
        <p:pic>
          <p:nvPicPr>
            <p:cNvPr id="11" name="Imagem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89" t="19973" r="63450" b="15593"/>
            <a:stretch/>
          </p:blipFill>
          <p:spPr>
            <a:xfrm>
              <a:off x="2576736" y="388006"/>
              <a:ext cx="480075" cy="461404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976015" y="335065"/>
              <a:ext cx="1741952" cy="52322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pt-BR" sz="2800" dirty="0" smtClean="0">
                  <a:solidFill>
                    <a:prstClr val="white"/>
                  </a:solidFill>
                  <a:ea typeface="Adobe Gothic Std B" panose="020B0800000000000000" pitchFamily="34" charset="-128"/>
                </a:rPr>
                <a:t>BR-155/PA</a:t>
              </a:r>
              <a:endParaRPr lang="pt-BR" sz="2800" dirty="0">
                <a:solidFill>
                  <a:prstClr val="white"/>
                </a:solidFill>
                <a:ea typeface="Adobe Gothic Std B" panose="020B0800000000000000" pitchFamily="34" charset="-128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68787" y="187288"/>
            <a:ext cx="2361560" cy="837282"/>
            <a:chOff x="168787" y="187288"/>
            <a:chExt cx="2361560" cy="837282"/>
          </a:xfrm>
        </p:grpSpPr>
        <p:sp>
          <p:nvSpPr>
            <p:cNvPr id="4" name="Rectangle 3"/>
            <p:cNvSpPr/>
            <p:nvPr/>
          </p:nvSpPr>
          <p:spPr>
            <a:xfrm>
              <a:off x="187287" y="187288"/>
              <a:ext cx="2304000" cy="837282"/>
            </a:xfrm>
            <a:prstGeom prst="rect">
              <a:avLst/>
            </a:prstGeom>
            <a:solidFill>
              <a:srgbClr val="3E60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000" dirty="0" smtClean="0">
                <a:solidFill>
                  <a:prstClr val="white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endParaRPr>
            </a:p>
          </p:txBody>
        </p:sp>
        <p:pic>
          <p:nvPicPr>
            <p:cNvPr id="13" name="Imagem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787" y="261089"/>
              <a:ext cx="2361560" cy="697380"/>
            </a:xfrm>
            <a:prstGeom prst="rect">
              <a:avLst/>
            </a:prstGeom>
          </p:spPr>
        </p:pic>
      </p:grpSp>
      <p:grpSp>
        <p:nvGrpSpPr>
          <p:cNvPr id="20" name="Group 50"/>
          <p:cNvGrpSpPr/>
          <p:nvPr/>
        </p:nvGrpSpPr>
        <p:grpSpPr>
          <a:xfrm>
            <a:off x="2576736" y="187288"/>
            <a:ext cx="2304720" cy="837282"/>
            <a:chOff x="2576736" y="187288"/>
            <a:chExt cx="2304720" cy="837282"/>
          </a:xfrm>
        </p:grpSpPr>
        <p:sp>
          <p:nvSpPr>
            <p:cNvPr id="21" name="Rectangle 5"/>
            <p:cNvSpPr/>
            <p:nvPr/>
          </p:nvSpPr>
          <p:spPr>
            <a:xfrm>
              <a:off x="2577456" y="187288"/>
              <a:ext cx="2304000" cy="837282"/>
            </a:xfrm>
            <a:prstGeom prst="rect">
              <a:avLst/>
            </a:prstGeom>
            <a:solidFill>
              <a:srgbClr val="4267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200" b="1" dirty="0" smtClean="0">
                <a:solidFill>
                  <a:prstClr val="white"/>
                </a:solidFill>
                <a:latin typeface="Futura Lt BT" panose="020B0402020204020303" pitchFamily="34" charset="0"/>
                <a:ea typeface="Adobe Gothic Std B" panose="020B0800000000000000" pitchFamily="34" charset="-128"/>
              </a:endParaRPr>
            </a:p>
          </p:txBody>
        </p:sp>
        <p:pic>
          <p:nvPicPr>
            <p:cNvPr id="22" name="Imagem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89" t="19973" r="63450" b="15593"/>
            <a:stretch/>
          </p:blipFill>
          <p:spPr>
            <a:xfrm>
              <a:off x="2576736" y="388006"/>
              <a:ext cx="480075" cy="461404"/>
            </a:xfrm>
            <a:prstGeom prst="rect">
              <a:avLst/>
            </a:prstGeom>
          </p:spPr>
        </p:pic>
        <p:sp>
          <p:nvSpPr>
            <p:cNvPr id="23" name="Rectangle 11"/>
            <p:cNvSpPr/>
            <p:nvPr/>
          </p:nvSpPr>
          <p:spPr>
            <a:xfrm>
              <a:off x="3033113" y="335065"/>
              <a:ext cx="1775871" cy="52322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pt-BR" sz="2800" dirty="0" smtClean="0">
                  <a:solidFill>
                    <a:prstClr val="white"/>
                  </a:solidFill>
                  <a:ea typeface="Adobe Gothic Std B" panose="020B0800000000000000" pitchFamily="34" charset="-128"/>
                </a:rPr>
                <a:t>BR-242/TO</a:t>
              </a:r>
              <a:endParaRPr lang="pt-BR" sz="2800" dirty="0">
                <a:solidFill>
                  <a:prstClr val="white"/>
                </a:solidFill>
                <a:ea typeface="Adobe Gothic Std B" panose="020B0800000000000000" pitchFamily="34" charset="-128"/>
              </a:endParaRPr>
            </a:p>
          </p:txBody>
        </p:sp>
      </p:grpSp>
      <p:grpSp>
        <p:nvGrpSpPr>
          <p:cNvPr id="32" name="Group 48"/>
          <p:cNvGrpSpPr/>
          <p:nvPr/>
        </p:nvGrpSpPr>
        <p:grpSpPr>
          <a:xfrm>
            <a:off x="190850" y="1077513"/>
            <a:ext cx="2337138" cy="1740485"/>
            <a:chOff x="187288" y="3048540"/>
            <a:chExt cx="2303999" cy="1763625"/>
          </a:xfrm>
        </p:grpSpPr>
        <p:sp>
          <p:nvSpPr>
            <p:cNvPr id="33" name="Rectangle 16"/>
            <p:cNvSpPr/>
            <p:nvPr/>
          </p:nvSpPr>
          <p:spPr>
            <a:xfrm>
              <a:off x="187288" y="3048540"/>
              <a:ext cx="2303999" cy="1763625"/>
            </a:xfrm>
            <a:prstGeom prst="rect">
              <a:avLst/>
            </a:prstGeom>
            <a:solidFill>
              <a:srgbClr val="B2C5DC"/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tIns="72000" rtlCol="0" anchor="t"/>
            <a:lstStyle/>
            <a:p>
              <a:pPr algn="r">
                <a:defRPr/>
              </a:pPr>
              <a:r>
                <a:rPr lang="pt-BR" sz="1150" b="1" kern="0" dirty="0" smtClean="0">
                  <a:solidFill>
                    <a:prstClr val="white"/>
                  </a:solidFill>
                </a:rPr>
                <a:t>CONCLUÍDO</a:t>
              </a:r>
              <a:endParaRPr lang="pt-BR" sz="1150" b="1" kern="0" dirty="0">
                <a:solidFill>
                  <a:prstClr val="white"/>
                </a:solidFill>
              </a:endParaRPr>
            </a:p>
            <a:p>
              <a:pPr algn="r">
                <a:defRPr/>
              </a:pPr>
              <a:r>
                <a:rPr lang="pt-BR" sz="1150" kern="0" dirty="0" smtClean="0">
                  <a:solidFill>
                    <a:prstClr val="white"/>
                  </a:solidFill>
                </a:rPr>
                <a:t>35,00 </a:t>
              </a:r>
              <a:r>
                <a:rPr lang="pt-BR" sz="1150" kern="0" dirty="0">
                  <a:solidFill>
                    <a:prstClr val="white"/>
                  </a:solidFill>
                </a:rPr>
                <a:t>km</a:t>
              </a:r>
            </a:p>
            <a:p>
              <a:pPr algn="r">
                <a:defRPr/>
              </a:pPr>
              <a:r>
                <a:rPr lang="pt-BR" sz="1150" b="1" kern="0" dirty="0" smtClean="0">
                  <a:solidFill>
                    <a:prstClr val="white"/>
                  </a:solidFill>
                </a:rPr>
                <a:t>A </a:t>
              </a:r>
              <a:r>
                <a:rPr lang="pt-BR" sz="1150" b="1" kern="0" dirty="0">
                  <a:solidFill>
                    <a:prstClr val="white"/>
                  </a:solidFill>
                </a:rPr>
                <a:t>CONCLUIR</a:t>
              </a:r>
            </a:p>
            <a:p>
              <a:pPr algn="r">
                <a:defRPr/>
              </a:pPr>
              <a:r>
                <a:rPr lang="pt-BR" sz="1150" kern="0" dirty="0" smtClean="0">
                  <a:solidFill>
                    <a:prstClr val="white"/>
                  </a:solidFill>
                </a:rPr>
                <a:t>112,90 km</a:t>
              </a:r>
            </a:p>
            <a:p>
              <a:pPr algn="r">
                <a:defRPr/>
              </a:pPr>
              <a:r>
                <a:rPr lang="pt-BR" sz="1150" b="1" kern="0" dirty="0" smtClean="0">
                  <a:solidFill>
                    <a:prstClr val="white"/>
                  </a:solidFill>
                </a:rPr>
                <a:t>TOTAL CONT.</a:t>
              </a:r>
            </a:p>
            <a:p>
              <a:pPr algn="r">
                <a:defRPr/>
              </a:pPr>
              <a:r>
                <a:rPr lang="pt-BR" sz="1150" kern="0" dirty="0" smtClean="0">
                  <a:solidFill>
                    <a:prstClr val="white"/>
                  </a:solidFill>
                </a:rPr>
                <a:t>147,90 km</a:t>
              </a:r>
              <a:endParaRPr lang="pt-BR" sz="1100" kern="0" dirty="0">
                <a:solidFill>
                  <a:prstClr val="white"/>
                </a:solidFill>
                <a:latin typeface="Futura Lt BT" panose="020B0402020204020303" pitchFamily="34" charset="0"/>
              </a:endParaRPr>
            </a:p>
            <a:p>
              <a:pPr algn="r">
                <a:defRPr/>
              </a:pPr>
              <a:endParaRPr lang="pt-BR" sz="1100" kern="0" dirty="0">
                <a:solidFill>
                  <a:prstClr val="black"/>
                </a:solidFill>
              </a:endParaRPr>
            </a:p>
          </p:txBody>
        </p:sp>
        <p:sp>
          <p:nvSpPr>
            <p:cNvPr id="34" name="Rectangle 44"/>
            <p:cNvSpPr/>
            <p:nvPr/>
          </p:nvSpPr>
          <p:spPr>
            <a:xfrm>
              <a:off x="187288" y="4489106"/>
              <a:ext cx="2303999" cy="290946"/>
            </a:xfrm>
            <a:prstGeom prst="rect">
              <a:avLst/>
            </a:prstGeom>
            <a:solidFill>
              <a:srgbClr val="426794">
                <a:alpha val="80000"/>
              </a:srgbClr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pt-BR" sz="1400" b="1" kern="0" dirty="0">
                  <a:solidFill>
                    <a:prstClr val="white"/>
                  </a:solidFill>
                </a:rPr>
                <a:t>TERRAPLENAGEM</a:t>
              </a:r>
            </a:p>
          </p:txBody>
        </p:sp>
        <p:grpSp>
          <p:nvGrpSpPr>
            <p:cNvPr id="35" name="Group 46"/>
            <p:cNvGrpSpPr/>
            <p:nvPr/>
          </p:nvGrpSpPr>
          <p:grpSpPr>
            <a:xfrm>
              <a:off x="207074" y="3166227"/>
              <a:ext cx="1393201" cy="1306800"/>
              <a:chOff x="207074" y="3166223"/>
              <a:chExt cx="1394793" cy="1305593"/>
            </a:xfrm>
          </p:grpSpPr>
          <p:sp>
            <p:nvSpPr>
              <p:cNvPr id="36" name="Oval 37"/>
              <p:cNvSpPr/>
              <p:nvPr/>
            </p:nvSpPr>
            <p:spPr>
              <a:xfrm>
                <a:off x="402454" y="3308412"/>
                <a:ext cx="1010848" cy="1015013"/>
              </a:xfrm>
              <a:prstGeom prst="ellipse">
                <a:avLst/>
              </a:prstGeom>
              <a:solidFill>
                <a:sysClr val="window" lastClr="FFFFFF">
                  <a:alpha val="95000"/>
                </a:sysClr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pt-BR" kern="0">
                  <a:solidFill>
                    <a:prstClr val="white"/>
                  </a:solidFill>
                </a:endParaRPr>
              </a:p>
            </p:txBody>
          </p:sp>
          <p:graphicFrame>
            <p:nvGraphicFramePr>
              <p:cNvPr id="37" name="Chart 19"/>
              <p:cNvGraphicFramePr/>
              <p:nvPr>
                <p:extLst>
                  <p:ext uri="{D42A27DB-BD31-4B8C-83A1-F6EECF244321}">
                    <p14:modId xmlns:p14="http://schemas.microsoft.com/office/powerpoint/2010/main" val="3642301518"/>
                  </p:ext>
                </p:extLst>
              </p:nvPr>
            </p:nvGraphicFramePr>
            <p:xfrm>
              <a:off x="207074" y="3166223"/>
              <a:ext cx="1394793" cy="130559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</p:grpSp>
      </p:grpSp>
      <p:sp>
        <p:nvSpPr>
          <p:cNvPr id="31" name="Rectangle 15"/>
          <p:cNvSpPr/>
          <p:nvPr/>
        </p:nvSpPr>
        <p:spPr>
          <a:xfrm>
            <a:off x="187287" y="4144289"/>
            <a:ext cx="4693706" cy="2453064"/>
          </a:xfrm>
          <a:prstGeom prst="rect">
            <a:avLst/>
          </a:prstGeom>
          <a:solidFill>
            <a:srgbClr val="B2C5D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Contrato de RDC para execução de 4 </a:t>
            </a:r>
            <a:r>
              <a:rPr lang="pt-B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OAE’s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 33,90 km de terraplenagem e pavimentação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(do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entr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com a BR-010 até Paranã) com 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ordem de início prevista para primeira semana de junho/2016;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 fase de análise e aceitação dos projetos de pavimentação de 114 km (do trecho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pavimentado existente 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até acesso a Taguatinga);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Aguardando retorno do IBAMA a respeito do inventário florestal do trecho de 59,70 km (acesso a Taguatinga até o Rio Palmas), com previsão de retorno para a primeira quinzena de junho/2016.</a:t>
            </a:r>
          </a:p>
        </p:txBody>
      </p:sp>
      <p:grpSp>
        <p:nvGrpSpPr>
          <p:cNvPr id="38" name="Group 49"/>
          <p:cNvGrpSpPr/>
          <p:nvPr/>
        </p:nvGrpSpPr>
        <p:grpSpPr>
          <a:xfrm>
            <a:off x="2527988" y="1077513"/>
            <a:ext cx="2353005" cy="1708794"/>
            <a:chOff x="2575338" y="3029740"/>
            <a:chExt cx="2303999" cy="1749969"/>
          </a:xfrm>
        </p:grpSpPr>
        <p:sp>
          <p:nvSpPr>
            <p:cNvPr id="39" name="Rectangle 32"/>
            <p:cNvSpPr/>
            <p:nvPr/>
          </p:nvSpPr>
          <p:spPr>
            <a:xfrm>
              <a:off x="2575338" y="3029740"/>
              <a:ext cx="2303999" cy="1749968"/>
            </a:xfrm>
            <a:prstGeom prst="rect">
              <a:avLst/>
            </a:prstGeom>
            <a:solidFill>
              <a:srgbClr val="B2C5DC"/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tIns="72000" rtlCol="0" anchor="t"/>
            <a:lstStyle/>
            <a:p>
              <a:pPr algn="r">
                <a:defRPr/>
              </a:pPr>
              <a:r>
                <a:rPr lang="pt-BR" sz="1150" b="1" kern="0" dirty="0" smtClean="0">
                  <a:solidFill>
                    <a:prstClr val="white"/>
                  </a:solidFill>
                </a:rPr>
                <a:t>CONCLUÍDO</a:t>
              </a:r>
            </a:p>
            <a:p>
              <a:pPr algn="r">
                <a:defRPr/>
              </a:pPr>
              <a:r>
                <a:rPr lang="pt-BR" sz="1150" kern="0" dirty="0" smtClean="0">
                  <a:solidFill>
                    <a:prstClr val="white"/>
                  </a:solidFill>
                </a:rPr>
                <a:t>0 km</a:t>
              </a:r>
            </a:p>
            <a:p>
              <a:pPr algn="r">
                <a:defRPr/>
              </a:pPr>
              <a:r>
                <a:rPr lang="pt-BR" sz="1150" b="1" kern="0" dirty="0" smtClean="0">
                  <a:solidFill>
                    <a:prstClr val="white"/>
                  </a:solidFill>
                </a:rPr>
                <a:t>A </a:t>
              </a:r>
              <a:r>
                <a:rPr lang="pt-BR" sz="1150" b="1" kern="0" dirty="0">
                  <a:solidFill>
                    <a:prstClr val="white"/>
                  </a:solidFill>
                </a:rPr>
                <a:t>CONCLUIR</a:t>
              </a:r>
            </a:p>
            <a:p>
              <a:pPr algn="r">
                <a:defRPr/>
              </a:pPr>
              <a:r>
                <a:rPr lang="pt-BR" sz="1150" kern="0" dirty="0" smtClean="0">
                  <a:solidFill>
                    <a:prstClr val="white"/>
                  </a:solidFill>
                </a:rPr>
                <a:t>147,90 </a:t>
              </a:r>
              <a:r>
                <a:rPr lang="pt-BR" sz="1150" kern="0" dirty="0">
                  <a:solidFill>
                    <a:prstClr val="white"/>
                  </a:solidFill>
                </a:rPr>
                <a:t>km</a:t>
              </a:r>
            </a:p>
            <a:p>
              <a:pPr algn="r">
                <a:defRPr/>
              </a:pPr>
              <a:r>
                <a:rPr lang="pt-BR" sz="1100" b="1" kern="0" dirty="0">
                  <a:solidFill>
                    <a:prstClr val="white"/>
                  </a:solidFill>
                </a:rPr>
                <a:t>TOTAL CONT.</a:t>
              </a:r>
            </a:p>
            <a:p>
              <a:pPr algn="r">
                <a:defRPr/>
              </a:pPr>
              <a:r>
                <a:rPr lang="pt-BR" sz="1100" kern="0" dirty="0" smtClean="0">
                  <a:solidFill>
                    <a:prstClr val="white"/>
                  </a:solidFill>
                </a:rPr>
                <a:t>147,90 km</a:t>
              </a:r>
              <a:endParaRPr lang="pt-BR" sz="1100" kern="0" dirty="0">
                <a:solidFill>
                  <a:prstClr val="white"/>
                </a:solidFill>
                <a:latin typeface="Futura Lt BT" panose="020B0402020204020303" pitchFamily="34" charset="0"/>
              </a:endParaRPr>
            </a:p>
            <a:p>
              <a:pPr algn="r">
                <a:defRPr/>
              </a:pPr>
              <a:endParaRPr lang="pt-BR" sz="1100" kern="0" dirty="0">
                <a:solidFill>
                  <a:prstClr val="black"/>
                </a:solidFill>
              </a:endParaRPr>
            </a:p>
          </p:txBody>
        </p:sp>
        <p:sp>
          <p:nvSpPr>
            <p:cNvPr id="40" name="Rectangle 43"/>
            <p:cNvSpPr/>
            <p:nvPr/>
          </p:nvSpPr>
          <p:spPr>
            <a:xfrm>
              <a:off x="2575338" y="4485663"/>
              <a:ext cx="2303999" cy="294046"/>
            </a:xfrm>
            <a:prstGeom prst="rect">
              <a:avLst/>
            </a:prstGeom>
            <a:solidFill>
              <a:srgbClr val="426794">
                <a:alpha val="80000"/>
              </a:srgbClr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lang="pt-BR" sz="1400" b="1" kern="0" dirty="0">
                  <a:solidFill>
                    <a:prstClr val="white"/>
                  </a:solidFill>
                </a:rPr>
                <a:t>PAVIMENTAÇÃO</a:t>
              </a:r>
              <a:endParaRPr lang="pt-BR" sz="1200" b="1" kern="0" dirty="0">
                <a:solidFill>
                  <a:prstClr val="white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2789789" y="3308412"/>
              <a:ext cx="1010848" cy="1015013"/>
            </a:xfrm>
            <a:prstGeom prst="ellipse">
              <a:avLst/>
            </a:prstGeom>
            <a:solidFill>
              <a:sysClr val="window" lastClr="FFFFFF">
                <a:alpha val="95000"/>
              </a:sysClr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pt-BR" kern="0">
                <a:solidFill>
                  <a:prstClr val="white"/>
                </a:solidFill>
              </a:endParaRPr>
            </a:p>
          </p:txBody>
        </p:sp>
        <p:graphicFrame>
          <p:nvGraphicFramePr>
            <p:cNvPr id="42" name="Chart 29"/>
            <p:cNvGraphicFramePr/>
            <p:nvPr>
              <p:extLst/>
            </p:nvPr>
          </p:nvGraphicFramePr>
          <p:xfrm>
            <a:off x="2597817" y="3227266"/>
            <a:ext cx="1325750" cy="124096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43" name="Chart 31"/>
            <p:cNvGraphicFramePr/>
            <p:nvPr>
              <p:extLst>
                <p:ext uri="{D42A27DB-BD31-4B8C-83A1-F6EECF244321}">
                  <p14:modId xmlns:p14="http://schemas.microsoft.com/office/powerpoint/2010/main" val="2324484080"/>
                </p:ext>
              </p:extLst>
            </p:nvPr>
          </p:nvGraphicFramePr>
          <p:xfrm>
            <a:off x="2597817" y="3162639"/>
            <a:ext cx="1394792" cy="130559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</p:grpSp>
      <p:pic>
        <p:nvPicPr>
          <p:cNvPr id="45" name="Imagem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595" y="1077513"/>
            <a:ext cx="4706197" cy="551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52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2585649" y="187288"/>
            <a:ext cx="3270901" cy="837282"/>
          </a:xfrm>
          <a:prstGeom prst="rect">
            <a:avLst/>
          </a:prstGeom>
          <a:solidFill>
            <a:srgbClr val="4267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a typeface="Adobe Gothic Std B" panose="020B0800000000000000" pitchFamily="34" charset="-128"/>
              </a:rPr>
              <a:t>Travessia da Ilha do Bananal</a:t>
            </a:r>
            <a:endParaRPr lang="pt-BR" sz="2400" b="1" dirty="0">
              <a:solidFill>
                <a:prstClr val="white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61111" y="187288"/>
            <a:ext cx="3785409" cy="837282"/>
          </a:xfrm>
          <a:prstGeom prst="rect">
            <a:avLst/>
          </a:prstGeom>
          <a:solidFill>
            <a:srgbClr val="4A7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prstClr val="white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Benefícios decorrentes das Obras de Construção na BR-242</a:t>
            </a:r>
            <a:endParaRPr lang="pt-BR" sz="2000" b="1" dirty="0" smtClean="0">
              <a:solidFill>
                <a:prstClr val="white"/>
              </a:solidFill>
              <a:latin typeface="Futura Lt BT" panose="020B0402020204020303" pitchFamily="34" charset="0"/>
              <a:ea typeface="Adobe Gothic Std B" panose="020B0800000000000000" pitchFamily="34" charset="-128"/>
            </a:endParaRPr>
          </a:p>
        </p:txBody>
      </p:sp>
      <p:grpSp>
        <p:nvGrpSpPr>
          <p:cNvPr id="7" name="Group 51"/>
          <p:cNvGrpSpPr/>
          <p:nvPr/>
        </p:nvGrpSpPr>
        <p:grpSpPr>
          <a:xfrm>
            <a:off x="168787" y="187288"/>
            <a:ext cx="2361560" cy="837282"/>
            <a:chOff x="168787" y="187288"/>
            <a:chExt cx="2361560" cy="837282"/>
          </a:xfrm>
        </p:grpSpPr>
        <p:sp>
          <p:nvSpPr>
            <p:cNvPr id="8" name="Rectangle 3"/>
            <p:cNvSpPr/>
            <p:nvPr/>
          </p:nvSpPr>
          <p:spPr>
            <a:xfrm>
              <a:off x="187287" y="187288"/>
              <a:ext cx="2304000" cy="837282"/>
            </a:xfrm>
            <a:prstGeom prst="rect">
              <a:avLst/>
            </a:prstGeom>
            <a:solidFill>
              <a:srgbClr val="3E60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000" dirty="0" smtClean="0">
                <a:solidFill>
                  <a:prstClr val="white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endParaRPr>
            </a:p>
          </p:txBody>
        </p:sp>
        <p:pic>
          <p:nvPicPr>
            <p:cNvPr id="9" name="Imagem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787" y="261089"/>
              <a:ext cx="2361560" cy="697380"/>
            </a:xfrm>
            <a:prstGeom prst="rect">
              <a:avLst/>
            </a:prstGeom>
          </p:spPr>
        </p:pic>
      </p:grpSp>
      <p:sp>
        <p:nvSpPr>
          <p:cNvPr id="10" name="CaixaDeTexto 9"/>
          <p:cNvSpPr txBox="1"/>
          <p:nvPr/>
        </p:nvSpPr>
        <p:spPr>
          <a:xfrm>
            <a:off x="168787" y="1182083"/>
            <a:ext cx="9577733" cy="5487277"/>
          </a:xfrm>
          <a:prstGeom prst="rect">
            <a:avLst/>
          </a:prstGeom>
          <a:solidFill>
            <a:srgbClr val="B2C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>
            <a:defPPr>
              <a:defRPr lang="en-US"/>
            </a:defPPr>
            <a:lvl1pPr marL="285750" indent="-285750">
              <a:lnSpc>
                <a:spcPct val="15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just">
              <a:lnSpc>
                <a:spcPct val="200000"/>
              </a:lnSpc>
              <a:spcBef>
                <a:spcPts val="400"/>
              </a:spcBef>
              <a:buFont typeface="Wingdings" panose="05000000000000000000" pitchFamily="2" charset="2"/>
              <a:buChar char="q"/>
            </a:pPr>
            <a:r>
              <a:rPr lang="pt-BR" dirty="0" smtClean="0">
                <a:cs typeface="Arial" panose="020B0604020202020204" pitchFamily="34" charset="0"/>
              </a:rPr>
              <a:t>Após a conclusão das obras de pavimentação na rodovia BR-242 nos Estados da Bahia e do Tocantins, </a:t>
            </a:r>
            <a:r>
              <a:rPr lang="pt-BR" b="1" u="sng" dirty="0" smtClean="0">
                <a:cs typeface="Arial" panose="020B0604020202020204" pitchFamily="34" charset="0"/>
              </a:rPr>
              <a:t>a cidade de Gurupi/TO terá uma ligação direta com a cidade de Salvador/BA</a:t>
            </a:r>
            <a:r>
              <a:rPr lang="pt-BR" dirty="0" smtClean="0">
                <a:cs typeface="Arial" panose="020B0604020202020204" pitchFamily="34" charset="0"/>
              </a:rPr>
              <a:t>. A extensão total será de aproximadamente 1.362km, o que possibilitará o escoamento da produção agrícola da Região Sul do Estado do Tocantins para o Estado da Bahia;</a:t>
            </a:r>
          </a:p>
          <a:p>
            <a:pPr algn="just">
              <a:lnSpc>
                <a:spcPct val="200000"/>
              </a:lnSpc>
              <a:spcBef>
                <a:spcPts val="400"/>
              </a:spcBef>
              <a:buFont typeface="Wingdings" panose="05000000000000000000" pitchFamily="2" charset="2"/>
              <a:buChar char="q"/>
            </a:pPr>
            <a:r>
              <a:rPr lang="pt-BR" b="1" u="sng" dirty="0" smtClean="0">
                <a:cs typeface="Arial" panose="020B0604020202020204" pitchFamily="34" charset="0"/>
              </a:rPr>
              <a:t>Facilitará o acesso entre o estado da Bahia e o município de Formoso do Araguaia/TO</a:t>
            </a:r>
            <a:r>
              <a:rPr lang="pt-BR" dirty="0" smtClean="0">
                <a:cs typeface="Arial" panose="020B0604020202020204" pitchFamily="34" charset="0"/>
              </a:rPr>
              <a:t>, onde foi desenvolvido o Projeto Rio Formoso, que consiste em um dos </a:t>
            </a:r>
            <a:r>
              <a:rPr lang="pt-BR" b="1" u="sng" dirty="0" smtClean="0">
                <a:cs typeface="Arial" panose="020B0604020202020204" pitchFamily="34" charset="0"/>
              </a:rPr>
              <a:t>maiores projetos de irrigação em área contínua do Mundo</a:t>
            </a:r>
            <a:r>
              <a:rPr lang="pt-BR" dirty="0" smtClean="0">
                <a:cs typeface="Arial" panose="020B0604020202020204" pitchFamily="34" charset="0"/>
              </a:rPr>
              <a:t>. Trata-se de uma das regiões mais produtivas do Estado do Tocantins, onde são cultivadas variedades como arroz, soja e melancia.</a:t>
            </a:r>
          </a:p>
        </p:txBody>
      </p:sp>
    </p:spTree>
    <p:extLst>
      <p:ext uri="{BB962C8B-B14F-4D97-AF65-F5344CB8AC3E}">
        <p14:creationId xmlns:p14="http://schemas.microsoft.com/office/powerpoint/2010/main" val="196003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4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chemeClr val="bg1"/>
        </a:solidFill>
        <a:ln>
          <a:noFill/>
        </a:ln>
      </a:spPr>
      <a:bodyPr lIns="144000" tIns="108000" rIns="144000" bIns="144000" rtlCol="0" anchor="t"/>
      <a:lstStyle>
        <a:defPPr marL="0" indent="0" algn="ctr">
          <a:lnSpc>
            <a:spcPct val="200000"/>
          </a:lnSpc>
          <a:spcAft>
            <a:spcPts val="0"/>
          </a:spcAft>
          <a:buNone/>
          <a:defRPr sz="2000" b="1" dirty="0" smtClean="0">
            <a:latin typeface="Calibri" panose="020F050202020403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CSB00000_Templ_A4_Port</Template>
  <TotalTime>18358</TotalTime>
  <Words>1910</Words>
  <Application>Microsoft Office PowerPoint</Application>
  <PresentationFormat>Papel A4 (210 x 297 mm)</PresentationFormat>
  <Paragraphs>229</Paragraphs>
  <Slides>20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33" baseType="lpstr">
      <vt:lpstr>Adobe Fan Heiti Std B</vt:lpstr>
      <vt:lpstr>Adobe Gothic Std B</vt:lpstr>
      <vt:lpstr>Arial</vt:lpstr>
      <vt:lpstr>Arial Rounded MT Bold</vt:lpstr>
      <vt:lpstr>Calibri</vt:lpstr>
      <vt:lpstr>Calibri Light</vt:lpstr>
      <vt:lpstr>Futura Lt BT</vt:lpstr>
      <vt:lpstr>Segoe UI</vt:lpstr>
      <vt:lpstr>Times New Roman</vt:lpstr>
      <vt:lpstr>Wingdings</vt:lpstr>
      <vt:lpstr>Office Theme</vt:lpstr>
      <vt:lpstr>1_Office Theme</vt:lpstr>
      <vt:lpstr>Slide do think-cell</vt:lpstr>
      <vt:lpstr>TRAVESSIA DA ILHA DO BANANAL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Accenture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Santini, Andrea</dc:creator>
  <cp:lastModifiedBy>Cilnara Oliveira</cp:lastModifiedBy>
  <cp:revision>957</cp:revision>
  <cp:lastPrinted>2016-06-01T11:24:24Z</cp:lastPrinted>
  <dcterms:created xsi:type="dcterms:W3CDTF">2015-01-16T17:51:25Z</dcterms:created>
  <dcterms:modified xsi:type="dcterms:W3CDTF">2016-06-01T11:24:53Z</dcterms:modified>
</cp:coreProperties>
</file>