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  <Override PartName="/ppt/charts/style8.xml" ContentType="application/vnd.ms-office.chartstyle+xml"/>
  <Override PartName="/ppt/charts/colors8.xml" ContentType="application/vnd.ms-office.chartcolorstyle+xml"/>
  <Override PartName="/ppt/charts/style9.xml" ContentType="application/vnd.ms-office.chartstyle+xml"/>
  <Override PartName="/ppt/charts/colors9.xml" ContentType="application/vnd.ms-office.chartcolorstyle+xml"/>
  <Override PartName="/ppt/charts/style10.xml" ContentType="application/vnd.ms-office.chartstyle+xml"/>
  <Override PartName="/ppt/charts/colors10.xml" ContentType="application/vnd.ms-office.chartcolorstyle+xml"/>
  <Override PartName="/ppt/charts/style11.xml" ContentType="application/vnd.ms-office.chartstyle+xml"/>
  <Override PartName="/ppt/charts/colors11.xml" ContentType="application/vnd.ms-office.chartcolorstyle+xml"/>
  <Override PartName="/ppt/charts/style12.xml" ContentType="application/vnd.ms-office.chartstyle+xml"/>
  <Override PartName="/ppt/charts/colors12.xml" ContentType="application/vnd.ms-office.chartcolorstyle+xml"/>
  <Override PartName="/ppt/charts/style13.xml" ContentType="application/vnd.ms-office.chartstyle+xml"/>
  <Override PartName="/ppt/charts/colors13.xml" ContentType="application/vnd.ms-office.chartcolorstyle+xml"/>
  <Override PartName="/ppt/charts/style14.xml" ContentType="application/vnd.ms-office.chartstyle+xml"/>
  <Override PartName="/ppt/charts/colors14.xml" ContentType="application/vnd.ms-office.chartcolorstyle+xml"/>
  <Override PartName="/ppt/charts/style15.xml" ContentType="application/vnd.ms-office.chartstyle+xml"/>
  <Override PartName="/ppt/charts/colors15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303" r:id="rId2"/>
    <p:sldId id="304" r:id="rId3"/>
    <p:sldId id="614" r:id="rId4"/>
    <p:sldId id="612" r:id="rId5"/>
    <p:sldId id="611" r:id="rId6"/>
    <p:sldId id="615" r:id="rId7"/>
    <p:sldId id="609" r:id="rId8"/>
    <p:sldId id="308" r:id="rId9"/>
    <p:sldId id="591" r:id="rId10"/>
    <p:sldId id="610" r:id="rId11"/>
    <p:sldId id="597" r:id="rId12"/>
    <p:sldId id="305" r:id="rId13"/>
    <p:sldId id="598" r:id="rId14"/>
    <p:sldId id="594" r:id="rId15"/>
    <p:sldId id="606" r:id="rId16"/>
    <p:sldId id="608" r:id="rId17"/>
    <p:sldId id="605" r:id="rId18"/>
    <p:sldId id="607" r:id="rId19"/>
    <p:sldId id="613" r:id="rId20"/>
    <p:sldId id="302" r:id="rId21"/>
  </p:sldIdLst>
  <p:sldSz cx="9906000" cy="6858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46FBA"/>
    <a:srgbClr val="034D7F"/>
    <a:srgbClr val="FF6600"/>
    <a:srgbClr val="0468AC"/>
    <a:srgbClr val="FF9999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74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170" y="-108"/>
      </p:cViewPr>
      <p:guideLst>
        <p:guide orient="horz" pos="2160"/>
        <p:guide pos="312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Microsoft_Excel_Worksheet8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package" Target="../embeddings/Microsoft_Excel_Worksheet9.xlsx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package" Target="../embeddings/Microsoft_Excel_Worksheet10.xlsx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package" Target="../embeddings/Microsoft_Excel_Worksheet11.xlsx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14.xml"/><Relationship Id="rId2" Type="http://schemas.microsoft.com/office/2011/relationships/chartColorStyle" Target="colors14.xml"/><Relationship Id="rId1" Type="http://schemas.openxmlformats.org/officeDocument/2006/relationships/package" Target="../embeddings/Microsoft_Excel_Worksheet12.xlsx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Style" Target="style15.xml"/><Relationship Id="rId2" Type="http://schemas.microsoft.com/office/2011/relationships/chartColorStyle" Target="colors15.xml"/><Relationship Id="rId1" Type="http://schemas.openxmlformats.org/officeDocument/2006/relationships/package" Target="../embeddings/Microsoft_Excel_Worksheet13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C:\Users\bianca.botelho\Desktop\for&#231;a%20de%20trabalho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oleObject" Target="file:///C:\Users\bianca.botelho\Downloads\LEVANTAMENTO%20PROCESSOS%20APOSENTADORI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54732508220388"/>
          <c:y val="9.6704791549591232E-2"/>
          <c:w val="0.51633274307826038"/>
          <c:h val="0.47059970312180055"/>
        </c:manualLayout>
      </c:layout>
      <c:pieChart>
        <c:varyColors val="1"/>
        <c:ser>
          <c:idx val="0"/>
          <c:order val="0"/>
          <c:tx>
            <c:strRef>
              <c:f>Plan1!$B$3</c:f>
              <c:strCache>
                <c:ptCount val="1"/>
                <c:pt idx="0">
                  <c:v>Situação Funcional
</c:v>
                </c:pt>
              </c:strCache>
            </c:strRef>
          </c:tx>
          <c:explosion val="1"/>
          <c:dPt>
            <c:idx val="0"/>
            <c:bubble3D val="0"/>
            <c:spPr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52B-4BB3-A432-33A892EB1911}"/>
              </c:ext>
            </c:extLst>
          </c:dPt>
          <c:dPt>
            <c:idx val="1"/>
            <c:bubble3D val="0"/>
            <c:explosion val="2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52B-4BB3-A432-33A892EB1911}"/>
              </c:ext>
            </c:extLst>
          </c:dPt>
          <c:dPt>
            <c:idx val="2"/>
            <c:bubble3D val="0"/>
            <c:spPr>
              <a:gradFill flip="none" rotWithShape="1">
                <a:gsLst>
                  <a:gs pos="0">
                    <a:srgbClr val="7030A0">
                      <a:shade val="30000"/>
                      <a:satMod val="115000"/>
                    </a:srgbClr>
                  </a:gs>
                  <a:gs pos="50000">
                    <a:srgbClr val="7030A0">
                      <a:shade val="67500"/>
                      <a:satMod val="115000"/>
                    </a:srgbClr>
                  </a:gs>
                  <a:gs pos="100000">
                    <a:srgbClr val="7030A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52B-4BB3-A432-33A892EB1911}"/>
              </c:ext>
            </c:extLst>
          </c:dPt>
          <c:dPt>
            <c:idx val="3"/>
            <c:bubble3D val="0"/>
            <c:spPr>
              <a:gradFill flip="none" rotWithShape="1">
                <a:gsLst>
                  <a:gs pos="0">
                    <a:schemeClr val="accent4">
                      <a:shade val="30000"/>
                      <a:satMod val="115000"/>
                    </a:schemeClr>
                  </a:gs>
                  <a:gs pos="50000">
                    <a:schemeClr val="accent4">
                      <a:shade val="67500"/>
                      <a:satMod val="115000"/>
                    </a:schemeClr>
                  </a:gs>
                  <a:gs pos="100000">
                    <a:schemeClr val="accent4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52B-4BB3-A432-33A892EB1911}"/>
              </c:ext>
            </c:extLst>
          </c:dPt>
          <c:dPt>
            <c:idx val="4"/>
            <c:bubble3D val="0"/>
            <c:spPr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52B-4BB3-A432-33A892EB1911}"/>
              </c:ext>
            </c:extLst>
          </c:dPt>
          <c:dPt>
            <c:idx val="5"/>
            <c:bubble3D val="0"/>
            <c:spPr>
              <a:gradFill flip="none" rotWithShape="1">
                <a:gsLst>
                  <a:gs pos="0">
                    <a:srgbClr val="FF6600">
                      <a:shade val="30000"/>
                      <a:satMod val="115000"/>
                    </a:srgbClr>
                  </a:gs>
                  <a:gs pos="50000">
                    <a:srgbClr val="FF6600">
                      <a:shade val="67500"/>
                      <a:satMod val="115000"/>
                    </a:srgbClr>
                  </a:gs>
                  <a:gs pos="100000">
                    <a:srgbClr val="FF660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C52B-4BB3-A432-33A892EB1911}"/>
              </c:ext>
            </c:extLst>
          </c:dPt>
          <c:dPt>
            <c:idx val="6"/>
            <c:bubble3D val="0"/>
            <c:spPr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C52B-4BB3-A432-33A892EB1911}"/>
              </c:ext>
            </c:extLst>
          </c:dPt>
          <c:dLbls>
            <c:dLbl>
              <c:idx val="0"/>
              <c:layout>
                <c:manualLayout>
                  <c:x val="4.444402972665238E-2"/>
                  <c:y val="-6.2653206618198806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52B-4BB3-A432-33A892EB1911}"/>
                </c:ext>
              </c:extLst>
            </c:dLbl>
            <c:dLbl>
              <c:idx val="1"/>
              <c:layout>
                <c:manualLayout>
                  <c:x val="1.7751436817704493E-2"/>
                  <c:y val="1.553496845314769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52B-4BB3-A432-33A892EB1911}"/>
                </c:ext>
              </c:extLst>
            </c:dLbl>
            <c:dLbl>
              <c:idx val="2"/>
              <c:layout>
                <c:manualLayout>
                  <c:x val="1.8986976824532872E-2"/>
                  <c:y val="-1.822484107726623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52B-4BB3-A432-33A892EB1911}"/>
                </c:ext>
              </c:extLst>
            </c:dLbl>
            <c:dLbl>
              <c:idx val="3"/>
              <c:layout>
                <c:manualLayout>
                  <c:x val="-1.6352601680229135E-2"/>
                  <c:y val="1.033011399084854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52B-4BB3-A432-33A892EB1911}"/>
                </c:ext>
              </c:extLst>
            </c:dLbl>
            <c:dLbl>
              <c:idx val="4"/>
              <c:layout>
                <c:manualLayout>
                  <c:x val="-1.6764966746412112E-2"/>
                  <c:y val="1.947066534168357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8.1085064441163382E-2"/>
                      <c:h val="5.153979125192799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C52B-4BB3-A432-33A892EB1911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52B-4BB3-A432-33A892EB1911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52B-4BB3-A432-33A892EB19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Plan1!$A$4:$A$10</c:f>
              <c:strCache>
                <c:ptCount val="7"/>
                <c:pt idx="0">
                  <c:v>Pesquisador (24)</c:v>
                </c:pt>
                <c:pt idx="1">
                  <c:v>Tecnologista (50)</c:v>
                </c:pt>
                <c:pt idx="2">
                  <c:v>Analista em C&amp;T (173)</c:v>
                </c:pt>
                <c:pt idx="3">
                  <c:v>Técnico (7)</c:v>
                </c:pt>
                <c:pt idx="4">
                  <c:v>Assistente em C&amp;T (294)</c:v>
                </c:pt>
                <c:pt idx="5">
                  <c:v>Auxiliar Técnico (0)</c:v>
                </c:pt>
                <c:pt idx="6">
                  <c:v>Auxiliar em C&amp;T (2)</c:v>
                </c:pt>
              </c:strCache>
            </c:strRef>
          </c:cat>
          <c:val>
            <c:numRef>
              <c:f>Plan1!$B$4:$B$10</c:f>
              <c:numCache>
                <c:formatCode>General</c:formatCode>
                <c:ptCount val="7"/>
                <c:pt idx="0">
                  <c:v>24</c:v>
                </c:pt>
                <c:pt idx="1">
                  <c:v>50</c:v>
                </c:pt>
                <c:pt idx="2">
                  <c:v>173</c:v>
                </c:pt>
                <c:pt idx="3">
                  <c:v>7</c:v>
                </c:pt>
                <c:pt idx="4">
                  <c:v>294</c:v>
                </c:pt>
                <c:pt idx="5">
                  <c:v>0</c:v>
                </c:pt>
                <c:pt idx="6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C52B-4BB3-A432-33A892EB191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68325316051855767"/>
          <c:w val="0.67095373208927578"/>
          <c:h val="0.316244410091416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10253F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54732508220388"/>
          <c:y val="9.6704791549591232E-2"/>
          <c:w val="0.57710485030801173"/>
          <c:h val="0.52598905427916542"/>
        </c:manualLayout>
      </c:layout>
      <c:pieChart>
        <c:varyColors val="1"/>
        <c:ser>
          <c:idx val="0"/>
          <c:order val="0"/>
          <c:tx>
            <c:strRef>
              <c:f>Plan1!$B$3</c:f>
              <c:strCache>
                <c:ptCount val="1"/>
                <c:pt idx="0">
                  <c:v>Situação Funcional
</c:v>
                </c:pt>
              </c:strCache>
            </c:strRef>
          </c:tx>
          <c:explosion val="1"/>
          <c:dPt>
            <c:idx val="0"/>
            <c:bubble3D val="0"/>
            <c:explosion val="2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60A-4A9C-B8C6-675D4FF1EA74}"/>
              </c:ext>
            </c:extLst>
          </c:dPt>
          <c:dPt>
            <c:idx val="1"/>
            <c:bubble3D val="0"/>
            <c:spPr>
              <a:gradFill flip="none" rotWithShape="1">
                <a:gsLst>
                  <a:gs pos="0">
                    <a:srgbClr val="7030A0">
                      <a:shade val="30000"/>
                      <a:satMod val="115000"/>
                    </a:srgbClr>
                  </a:gs>
                  <a:gs pos="50000">
                    <a:srgbClr val="7030A0">
                      <a:shade val="67500"/>
                      <a:satMod val="115000"/>
                    </a:srgbClr>
                  </a:gs>
                  <a:gs pos="100000">
                    <a:srgbClr val="7030A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60A-4A9C-B8C6-675D4FF1EA74}"/>
              </c:ext>
            </c:extLst>
          </c:dPt>
          <c:dPt>
            <c:idx val="2"/>
            <c:bubble3D val="0"/>
            <c:spPr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60A-4A9C-B8C6-675D4FF1EA74}"/>
              </c:ext>
            </c:extLst>
          </c:dPt>
          <c:dLbls>
            <c:dLbl>
              <c:idx val="0"/>
              <c:layout>
                <c:manualLayout>
                  <c:x val="1.7751436817704493E-2"/>
                  <c:y val="1.553496845314769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60A-4A9C-B8C6-675D4FF1EA74}"/>
                </c:ext>
              </c:extLst>
            </c:dLbl>
            <c:dLbl>
              <c:idx val="1"/>
              <c:layout>
                <c:manualLayout>
                  <c:x val="6.7604576521029108E-2"/>
                  <c:y val="1.223930205928438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60A-4A9C-B8C6-675D4FF1EA74}"/>
                </c:ext>
              </c:extLst>
            </c:dLbl>
            <c:dLbl>
              <c:idx val="2"/>
              <c:layout>
                <c:manualLayout>
                  <c:x val="-6.36176843753158E-2"/>
                  <c:y val="2.777906801528833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0145594705530417"/>
                      <c:h val="6.815659659913744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960A-4A9C-B8C6-675D4FF1EA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Plan1!$A$4:$A$6</c:f>
              <c:strCache>
                <c:ptCount val="3"/>
                <c:pt idx="0">
                  <c:v>Tecnologista (23)</c:v>
                </c:pt>
                <c:pt idx="1">
                  <c:v>Analista em C&amp;T (14)</c:v>
                </c:pt>
                <c:pt idx="2">
                  <c:v>Assistente em C&amp;T (20)</c:v>
                </c:pt>
              </c:strCache>
            </c:strRef>
          </c:cat>
          <c:val>
            <c:numRef>
              <c:f>Plan1!$B$4:$B$6</c:f>
              <c:numCache>
                <c:formatCode>General</c:formatCode>
                <c:ptCount val="3"/>
                <c:pt idx="0">
                  <c:v>23</c:v>
                </c:pt>
                <c:pt idx="1">
                  <c:v>14</c:v>
                </c:pt>
                <c:pt idx="2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960A-4A9C-B8C6-675D4FF1EA7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68325316051855767"/>
          <c:w val="0.67095373208927578"/>
          <c:h val="0.158384759292926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10253F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54732508220388"/>
          <c:y val="9.6704791549591232E-2"/>
          <c:w val="0.57710485030801173"/>
          <c:h val="0.52598905427916542"/>
        </c:manualLayout>
      </c:layout>
      <c:pieChart>
        <c:varyColors val="1"/>
        <c:ser>
          <c:idx val="0"/>
          <c:order val="0"/>
          <c:tx>
            <c:strRef>
              <c:f>Plan1!$B$3</c:f>
              <c:strCache>
                <c:ptCount val="1"/>
                <c:pt idx="0">
                  <c:v>Situação Funcional
</c:v>
                </c:pt>
              </c:strCache>
            </c:strRef>
          </c:tx>
          <c:explosion val="1"/>
          <c:dPt>
            <c:idx val="0"/>
            <c:bubble3D val="0"/>
            <c:explosion val="2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FD3-43E7-875B-545E92581C88}"/>
              </c:ext>
            </c:extLst>
          </c:dPt>
          <c:dPt>
            <c:idx val="1"/>
            <c:bubble3D val="0"/>
            <c:spPr>
              <a:gradFill flip="none" rotWithShape="1">
                <a:gsLst>
                  <a:gs pos="0">
                    <a:srgbClr val="7030A0">
                      <a:shade val="30000"/>
                      <a:satMod val="115000"/>
                    </a:srgbClr>
                  </a:gs>
                  <a:gs pos="50000">
                    <a:srgbClr val="7030A0">
                      <a:shade val="67500"/>
                      <a:satMod val="115000"/>
                    </a:srgbClr>
                  </a:gs>
                  <a:gs pos="100000">
                    <a:srgbClr val="7030A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FD3-43E7-875B-545E92581C88}"/>
              </c:ext>
            </c:extLst>
          </c:dPt>
          <c:dPt>
            <c:idx val="2"/>
            <c:bubble3D val="0"/>
            <c:spPr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FD3-43E7-875B-545E92581C88}"/>
              </c:ext>
            </c:extLst>
          </c:dPt>
          <c:dLbls>
            <c:dLbl>
              <c:idx val="0"/>
              <c:layout>
                <c:manualLayout>
                  <c:x val="1.7751436817704493E-2"/>
                  <c:y val="1.553496845314769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FD3-43E7-875B-545E92581C88}"/>
                </c:ext>
              </c:extLst>
            </c:dLbl>
            <c:dLbl>
              <c:idx val="1"/>
              <c:layout>
                <c:manualLayout>
                  <c:x val="6.7604576521029108E-2"/>
                  <c:y val="1.223930205928438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FD3-43E7-875B-545E92581C88}"/>
                </c:ext>
              </c:extLst>
            </c:dLbl>
            <c:dLbl>
              <c:idx val="2"/>
              <c:layout>
                <c:manualLayout>
                  <c:x val="-6.36176843753158E-2"/>
                  <c:y val="2.777906801528833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0145594705530417"/>
                      <c:h val="6.815659659913744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0FD3-43E7-875B-545E92581C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Plan1!$A$4:$A$6</c:f>
              <c:strCache>
                <c:ptCount val="3"/>
                <c:pt idx="0">
                  <c:v>Tecnologista (40)</c:v>
                </c:pt>
                <c:pt idx="1">
                  <c:v>Analista em C&amp;T (33)</c:v>
                </c:pt>
                <c:pt idx="2">
                  <c:v>Assistente em C&amp;T (28)</c:v>
                </c:pt>
              </c:strCache>
            </c:strRef>
          </c:cat>
          <c:val>
            <c:numRef>
              <c:f>Plan1!$B$4:$B$6</c:f>
              <c:numCache>
                <c:formatCode>General</c:formatCode>
                <c:ptCount val="3"/>
                <c:pt idx="0">
                  <c:v>40</c:v>
                </c:pt>
                <c:pt idx="1">
                  <c:v>33</c:v>
                </c:pt>
                <c:pt idx="2">
                  <c:v>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FD3-43E7-875B-545E92581C8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68325316051855767"/>
          <c:w val="0.67095373208927578"/>
          <c:h val="0.158384759292926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10253F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54732508220388"/>
          <c:y val="9.6704791549591232E-2"/>
          <c:w val="0.57710485030801173"/>
          <c:h val="0.52598905427916542"/>
        </c:manualLayout>
      </c:layout>
      <c:pieChart>
        <c:varyColors val="1"/>
        <c:ser>
          <c:idx val="0"/>
          <c:order val="0"/>
          <c:tx>
            <c:strRef>
              <c:f>Plan1!$B$3</c:f>
              <c:strCache>
                <c:ptCount val="1"/>
                <c:pt idx="0">
                  <c:v>Situação Funcional
</c:v>
                </c:pt>
              </c:strCache>
            </c:strRef>
          </c:tx>
          <c:explosion val="1"/>
          <c:dPt>
            <c:idx val="0"/>
            <c:bubble3D val="0"/>
            <c:spPr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60A-4A9C-B8C6-675D4FF1EA74}"/>
              </c:ext>
            </c:extLst>
          </c:dPt>
          <c:dPt>
            <c:idx val="1"/>
            <c:bubble3D val="0"/>
            <c:explosion val="2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60A-4A9C-B8C6-675D4FF1EA74}"/>
              </c:ext>
            </c:extLst>
          </c:dPt>
          <c:dPt>
            <c:idx val="2"/>
            <c:bubble3D val="0"/>
            <c:spPr>
              <a:gradFill flip="none" rotWithShape="1">
                <a:gsLst>
                  <a:gs pos="0">
                    <a:srgbClr val="7030A0">
                      <a:shade val="30000"/>
                      <a:satMod val="115000"/>
                    </a:srgbClr>
                  </a:gs>
                  <a:gs pos="50000">
                    <a:srgbClr val="7030A0">
                      <a:shade val="67500"/>
                      <a:satMod val="115000"/>
                    </a:srgbClr>
                  </a:gs>
                  <a:gs pos="100000">
                    <a:srgbClr val="7030A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60A-4A9C-B8C6-675D4FF1EA74}"/>
              </c:ext>
            </c:extLst>
          </c:dPt>
          <c:dPt>
            <c:idx val="3"/>
            <c:bubble3D val="0"/>
            <c:spPr>
              <a:gradFill flip="none" rotWithShape="1">
                <a:gsLst>
                  <a:gs pos="0">
                    <a:schemeClr val="accent4">
                      <a:shade val="30000"/>
                      <a:satMod val="115000"/>
                    </a:schemeClr>
                  </a:gs>
                  <a:gs pos="50000">
                    <a:schemeClr val="accent4">
                      <a:shade val="67500"/>
                      <a:satMod val="115000"/>
                    </a:schemeClr>
                  </a:gs>
                  <a:gs pos="100000">
                    <a:schemeClr val="accent4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60A-4A9C-B8C6-675D4FF1EA74}"/>
              </c:ext>
            </c:extLst>
          </c:dPt>
          <c:dPt>
            <c:idx val="4"/>
            <c:bubble3D val="0"/>
            <c:spPr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60A-4A9C-B8C6-675D4FF1EA74}"/>
              </c:ext>
            </c:extLst>
          </c:dPt>
          <c:dPt>
            <c:idx val="5"/>
            <c:bubble3D val="0"/>
            <c:spPr>
              <a:gradFill flip="none" rotWithShape="1">
                <a:gsLst>
                  <a:gs pos="0">
                    <a:srgbClr val="FF6600">
                      <a:shade val="30000"/>
                      <a:satMod val="115000"/>
                    </a:srgbClr>
                  </a:gs>
                  <a:gs pos="50000">
                    <a:srgbClr val="FF6600">
                      <a:shade val="67500"/>
                      <a:satMod val="115000"/>
                    </a:srgbClr>
                  </a:gs>
                  <a:gs pos="100000">
                    <a:srgbClr val="FF660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60A-4A9C-B8C6-675D4FF1EA74}"/>
              </c:ext>
            </c:extLst>
          </c:dPt>
          <c:dPt>
            <c:idx val="6"/>
            <c:bubble3D val="0"/>
            <c:spPr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960A-4A9C-B8C6-675D4FF1EA74}"/>
              </c:ext>
            </c:extLst>
          </c:dPt>
          <c:dLbls>
            <c:dLbl>
              <c:idx val="0"/>
              <c:layout>
                <c:manualLayout>
                  <c:x val="4.444402972665238E-2"/>
                  <c:y val="-6.2653206618198806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60A-4A9C-B8C6-675D4FF1EA74}"/>
                </c:ext>
              </c:extLst>
            </c:dLbl>
            <c:dLbl>
              <c:idx val="1"/>
              <c:layout>
                <c:manualLayout>
                  <c:x val="1.7751436817704493E-2"/>
                  <c:y val="1.553496845314769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60A-4A9C-B8C6-675D4FF1EA74}"/>
                </c:ext>
              </c:extLst>
            </c:dLbl>
            <c:dLbl>
              <c:idx val="2"/>
              <c:layout>
                <c:manualLayout>
                  <c:x val="6.760466260833406E-2"/>
                  <c:y val="-7.1469708457933129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60A-4A9C-B8C6-675D4FF1EA74}"/>
                </c:ext>
              </c:extLst>
            </c:dLbl>
            <c:dLbl>
              <c:idx val="3"/>
              <c:layout>
                <c:manualLayout>
                  <c:x val="-3.3678459779001448E-2"/>
                  <c:y val="-4.035659402593142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60A-4A9C-B8C6-675D4FF1EA74}"/>
                </c:ext>
              </c:extLst>
            </c:dLbl>
            <c:dLbl>
              <c:idx val="4"/>
              <c:layout>
                <c:manualLayout>
                  <c:x val="-6.36176843753158E-2"/>
                  <c:y val="2.777906801528833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0145594705530417"/>
                      <c:h val="6.815659659913744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960A-4A9C-B8C6-675D4FF1EA74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60A-4A9C-B8C6-675D4FF1EA74}"/>
                </c:ext>
              </c:extLst>
            </c:dLbl>
            <c:dLbl>
              <c:idx val="6"/>
              <c:layout>
                <c:manualLayout>
                  <c:x val="6.184160061288909E-3"/>
                  <c:y val="-2.055293837236865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60A-4A9C-B8C6-675D4FF1EA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Plan1!$A$4:$A$8</c:f>
              <c:strCache>
                <c:ptCount val="5"/>
                <c:pt idx="0">
                  <c:v>Pesquisador (182)</c:v>
                </c:pt>
                <c:pt idx="1">
                  <c:v>Tecnologista (453)</c:v>
                </c:pt>
                <c:pt idx="2">
                  <c:v>Analista em C&amp;T (138)</c:v>
                </c:pt>
                <c:pt idx="3">
                  <c:v>Técnico (377)</c:v>
                </c:pt>
                <c:pt idx="4">
                  <c:v>Assistente em C&amp;T (408)</c:v>
                </c:pt>
              </c:strCache>
            </c:strRef>
          </c:cat>
          <c:val>
            <c:numRef>
              <c:f>Plan1!$B$4:$B$8</c:f>
              <c:numCache>
                <c:formatCode>General</c:formatCode>
                <c:ptCount val="5"/>
                <c:pt idx="0" formatCode="#,##0">
                  <c:v>182</c:v>
                </c:pt>
                <c:pt idx="1">
                  <c:v>453</c:v>
                </c:pt>
                <c:pt idx="2">
                  <c:v>138</c:v>
                </c:pt>
                <c:pt idx="3">
                  <c:v>377</c:v>
                </c:pt>
                <c:pt idx="4">
                  <c:v>408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960A-4A9C-B8C6-675D4FF1EA7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68325316051855767"/>
          <c:w val="0.67095373208927578"/>
          <c:h val="0.283010799396997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10253F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54732508220388"/>
          <c:y val="9.6704791549591232E-2"/>
          <c:w val="0.57710485030801173"/>
          <c:h val="0.52598905427916542"/>
        </c:manualLayout>
      </c:layout>
      <c:pieChart>
        <c:varyColors val="1"/>
        <c:ser>
          <c:idx val="0"/>
          <c:order val="0"/>
          <c:tx>
            <c:strRef>
              <c:f>Plan1!$B$3</c:f>
              <c:strCache>
                <c:ptCount val="1"/>
                <c:pt idx="0">
                  <c:v>Situação Funcional
</c:v>
                </c:pt>
              </c:strCache>
            </c:strRef>
          </c:tx>
          <c:explosion val="1"/>
          <c:dPt>
            <c:idx val="0"/>
            <c:bubble3D val="0"/>
            <c:spPr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FCB-496F-8B6A-E3514A1FC070}"/>
              </c:ext>
            </c:extLst>
          </c:dPt>
          <c:dPt>
            <c:idx val="1"/>
            <c:bubble3D val="0"/>
            <c:explosion val="2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FCB-496F-8B6A-E3514A1FC070}"/>
              </c:ext>
            </c:extLst>
          </c:dPt>
          <c:dPt>
            <c:idx val="2"/>
            <c:bubble3D val="0"/>
            <c:spPr>
              <a:gradFill flip="none" rotWithShape="1">
                <a:gsLst>
                  <a:gs pos="0">
                    <a:srgbClr val="7030A0">
                      <a:shade val="30000"/>
                      <a:satMod val="115000"/>
                    </a:srgbClr>
                  </a:gs>
                  <a:gs pos="50000">
                    <a:srgbClr val="7030A0">
                      <a:shade val="67500"/>
                      <a:satMod val="115000"/>
                    </a:srgbClr>
                  </a:gs>
                  <a:gs pos="100000">
                    <a:srgbClr val="7030A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FCB-496F-8B6A-E3514A1FC070}"/>
              </c:ext>
            </c:extLst>
          </c:dPt>
          <c:dPt>
            <c:idx val="3"/>
            <c:bubble3D val="0"/>
            <c:spPr>
              <a:gradFill flip="none" rotWithShape="1">
                <a:gsLst>
                  <a:gs pos="0">
                    <a:schemeClr val="accent4">
                      <a:shade val="30000"/>
                      <a:satMod val="115000"/>
                    </a:schemeClr>
                  </a:gs>
                  <a:gs pos="50000">
                    <a:schemeClr val="accent4">
                      <a:shade val="67500"/>
                      <a:satMod val="115000"/>
                    </a:schemeClr>
                  </a:gs>
                  <a:gs pos="100000">
                    <a:schemeClr val="accent4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FCB-496F-8B6A-E3514A1FC070}"/>
              </c:ext>
            </c:extLst>
          </c:dPt>
          <c:dPt>
            <c:idx val="4"/>
            <c:bubble3D val="0"/>
            <c:spPr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FCB-496F-8B6A-E3514A1FC070}"/>
              </c:ext>
            </c:extLst>
          </c:dPt>
          <c:dPt>
            <c:idx val="5"/>
            <c:bubble3D val="0"/>
            <c:spPr>
              <a:gradFill flip="none" rotWithShape="1">
                <a:gsLst>
                  <a:gs pos="0">
                    <a:srgbClr val="FF6600">
                      <a:shade val="30000"/>
                      <a:satMod val="115000"/>
                    </a:srgbClr>
                  </a:gs>
                  <a:gs pos="50000">
                    <a:srgbClr val="FF6600">
                      <a:shade val="67500"/>
                      <a:satMod val="115000"/>
                    </a:srgbClr>
                  </a:gs>
                  <a:gs pos="100000">
                    <a:srgbClr val="FF660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6FCB-496F-8B6A-E3514A1FC070}"/>
              </c:ext>
            </c:extLst>
          </c:dPt>
          <c:dPt>
            <c:idx val="6"/>
            <c:bubble3D val="0"/>
            <c:spPr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6FCB-496F-8B6A-E3514A1FC070}"/>
              </c:ext>
            </c:extLst>
          </c:dPt>
          <c:dLbls>
            <c:dLbl>
              <c:idx val="0"/>
              <c:layout>
                <c:manualLayout>
                  <c:x val="4.444402972665238E-2"/>
                  <c:y val="-6.2653206618198806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FCB-496F-8B6A-E3514A1FC070}"/>
                </c:ext>
              </c:extLst>
            </c:dLbl>
            <c:dLbl>
              <c:idx val="1"/>
              <c:layout>
                <c:manualLayout>
                  <c:x val="1.7751436817704493E-2"/>
                  <c:y val="1.553496845314769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FCB-496F-8B6A-E3514A1FC070}"/>
                </c:ext>
              </c:extLst>
            </c:dLbl>
            <c:dLbl>
              <c:idx val="2"/>
              <c:layout>
                <c:manualLayout>
                  <c:x val="6.760466260833406E-2"/>
                  <c:y val="-7.1469708457933129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FCB-496F-8B6A-E3514A1FC070}"/>
                </c:ext>
              </c:extLst>
            </c:dLbl>
            <c:dLbl>
              <c:idx val="3"/>
              <c:layout>
                <c:manualLayout>
                  <c:x val="-3.3678459779001448E-2"/>
                  <c:y val="-4.035659402593142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FCB-496F-8B6A-E3514A1FC070}"/>
                </c:ext>
              </c:extLst>
            </c:dLbl>
            <c:dLbl>
              <c:idx val="4"/>
              <c:layout>
                <c:manualLayout>
                  <c:x val="-6.36176843753158E-2"/>
                  <c:y val="2.777906801528833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0145594705530417"/>
                      <c:h val="6.815659659913744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6FCB-496F-8B6A-E3514A1FC070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FCB-496F-8B6A-E3514A1FC070}"/>
                </c:ext>
              </c:extLst>
            </c:dLbl>
            <c:dLbl>
              <c:idx val="6"/>
              <c:layout>
                <c:manualLayout>
                  <c:x val="6.184160061288909E-3"/>
                  <c:y val="-2.055293837236865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FCB-496F-8B6A-E3514A1FC0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Plan1!$A$4:$A$8</c:f>
              <c:strCache>
                <c:ptCount val="5"/>
                <c:pt idx="0">
                  <c:v>Pesquisador (220)</c:v>
                </c:pt>
                <c:pt idx="1">
                  <c:v>Tecnologista (526)</c:v>
                </c:pt>
                <c:pt idx="2">
                  <c:v>Analista em C&amp;T (182)</c:v>
                </c:pt>
                <c:pt idx="3">
                  <c:v>Técnico (409)</c:v>
                </c:pt>
                <c:pt idx="4">
                  <c:v>Assistente em C&amp;T (371)</c:v>
                </c:pt>
              </c:strCache>
            </c:strRef>
          </c:cat>
          <c:val>
            <c:numRef>
              <c:f>Plan1!$B$4:$B$8</c:f>
              <c:numCache>
                <c:formatCode>General</c:formatCode>
                <c:ptCount val="5"/>
                <c:pt idx="0" formatCode="#,##0">
                  <c:v>220</c:v>
                </c:pt>
                <c:pt idx="1">
                  <c:v>526</c:v>
                </c:pt>
                <c:pt idx="2">
                  <c:v>182</c:v>
                </c:pt>
                <c:pt idx="3">
                  <c:v>409</c:v>
                </c:pt>
                <c:pt idx="4">
                  <c:v>371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6FCB-496F-8B6A-E3514A1FC07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68325316051855767"/>
          <c:w val="0.67095373208927578"/>
          <c:h val="0.283010799396997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10253F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54732508220388"/>
          <c:y val="9.6704791549591232E-2"/>
          <c:w val="0.57710485030801173"/>
          <c:h val="0.52598905427916542"/>
        </c:manualLayout>
      </c:layout>
      <c:pieChart>
        <c:varyColors val="1"/>
        <c:ser>
          <c:idx val="0"/>
          <c:order val="0"/>
          <c:tx>
            <c:strRef>
              <c:f>Plan1!$B$3</c:f>
              <c:strCache>
                <c:ptCount val="1"/>
                <c:pt idx="0">
                  <c:v>Situação Funcional
</c:v>
                </c:pt>
              </c:strCache>
            </c:strRef>
          </c:tx>
          <c:explosion val="1"/>
          <c:dPt>
            <c:idx val="0"/>
            <c:bubble3D val="0"/>
            <c:spPr>
              <a:gradFill flip="none" rotWithShape="1">
                <a:gsLst>
                  <a:gs pos="0">
                    <a:srgbClr val="046FBA">
                      <a:shade val="30000"/>
                      <a:satMod val="115000"/>
                    </a:srgbClr>
                  </a:gs>
                  <a:gs pos="50000">
                    <a:srgbClr val="046FBA">
                      <a:shade val="67500"/>
                      <a:satMod val="115000"/>
                    </a:srgbClr>
                  </a:gs>
                  <a:gs pos="100000">
                    <a:srgbClr val="046FBA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60A-4A9C-B8C6-675D4FF1EA74}"/>
              </c:ext>
            </c:extLst>
          </c:dPt>
          <c:dPt>
            <c:idx val="1"/>
            <c:bubble3D val="0"/>
            <c:explosion val="2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60A-4A9C-B8C6-675D4FF1EA74}"/>
              </c:ext>
            </c:extLst>
          </c:dPt>
          <c:dPt>
            <c:idx val="2"/>
            <c:bubble3D val="0"/>
            <c:spPr>
              <a:gradFill flip="none" rotWithShape="1">
                <a:gsLst>
                  <a:gs pos="0">
                    <a:srgbClr val="7030A0">
                      <a:shade val="30000"/>
                      <a:satMod val="115000"/>
                    </a:srgbClr>
                  </a:gs>
                  <a:gs pos="50000">
                    <a:srgbClr val="7030A0">
                      <a:shade val="67500"/>
                      <a:satMod val="115000"/>
                    </a:srgbClr>
                  </a:gs>
                  <a:gs pos="100000">
                    <a:srgbClr val="7030A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60A-4A9C-B8C6-675D4FF1EA74}"/>
              </c:ext>
            </c:extLst>
          </c:dPt>
          <c:dPt>
            <c:idx val="3"/>
            <c:bubble3D val="0"/>
            <c:spPr>
              <a:gradFill flip="none" rotWithShape="1">
                <a:gsLst>
                  <a:gs pos="0">
                    <a:schemeClr val="accent4">
                      <a:shade val="30000"/>
                      <a:satMod val="115000"/>
                    </a:schemeClr>
                  </a:gs>
                  <a:gs pos="50000">
                    <a:schemeClr val="accent4">
                      <a:shade val="67500"/>
                      <a:satMod val="115000"/>
                    </a:schemeClr>
                  </a:gs>
                  <a:gs pos="100000">
                    <a:schemeClr val="accent4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60A-4A9C-B8C6-675D4FF1EA74}"/>
              </c:ext>
            </c:extLst>
          </c:dPt>
          <c:dPt>
            <c:idx val="4"/>
            <c:bubble3D val="0"/>
            <c:spPr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60A-4A9C-B8C6-675D4FF1EA74}"/>
              </c:ext>
            </c:extLst>
          </c:dPt>
          <c:dPt>
            <c:idx val="5"/>
            <c:bubble3D val="0"/>
            <c:spPr>
              <a:gradFill flip="none" rotWithShape="1">
                <a:gsLst>
                  <a:gs pos="0">
                    <a:srgbClr val="FF6600">
                      <a:shade val="30000"/>
                      <a:satMod val="115000"/>
                    </a:srgbClr>
                  </a:gs>
                  <a:gs pos="50000">
                    <a:srgbClr val="FF6600">
                      <a:shade val="67500"/>
                      <a:satMod val="115000"/>
                    </a:srgbClr>
                  </a:gs>
                  <a:gs pos="100000">
                    <a:srgbClr val="FF660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60A-4A9C-B8C6-675D4FF1EA74}"/>
              </c:ext>
            </c:extLst>
          </c:dPt>
          <c:dPt>
            <c:idx val="6"/>
            <c:bubble3D val="0"/>
            <c:spPr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960A-4A9C-B8C6-675D4FF1EA74}"/>
              </c:ext>
            </c:extLst>
          </c:dPt>
          <c:dLbls>
            <c:dLbl>
              <c:idx val="0"/>
              <c:layout>
                <c:manualLayout>
                  <c:x val="4.444402972665238E-2"/>
                  <c:y val="-6.2653206618198806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60A-4A9C-B8C6-675D4FF1EA74}"/>
                </c:ext>
              </c:extLst>
            </c:dLbl>
            <c:dLbl>
              <c:idx val="1"/>
              <c:layout>
                <c:manualLayout>
                  <c:x val="-3.5212521433394872E-2"/>
                  <c:y val="1.6005371880083968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60A-4A9C-B8C6-675D4FF1EA74}"/>
                </c:ext>
              </c:extLst>
            </c:dLbl>
            <c:dLbl>
              <c:idx val="2"/>
              <c:layout>
                <c:manualLayout>
                  <c:x val="6.760466260833406E-2"/>
                  <c:y val="-7.1469708457933129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60A-4A9C-B8C6-675D4FF1EA74}"/>
                </c:ext>
              </c:extLst>
            </c:dLbl>
            <c:dLbl>
              <c:idx val="3"/>
              <c:layout>
                <c:manualLayout>
                  <c:x val="-3.3678459779001448E-2"/>
                  <c:y val="-4.035659402593142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60A-4A9C-B8C6-675D4FF1EA74}"/>
                </c:ext>
              </c:extLst>
            </c:dLbl>
            <c:dLbl>
              <c:idx val="4"/>
              <c:layout>
                <c:manualLayout>
                  <c:x val="-6.36176843753158E-2"/>
                  <c:y val="2.777906801528833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0145594705530417"/>
                      <c:h val="6.815659659913744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960A-4A9C-B8C6-675D4FF1EA74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60A-4A9C-B8C6-675D4FF1EA74}"/>
                </c:ext>
              </c:extLst>
            </c:dLbl>
            <c:dLbl>
              <c:idx val="6"/>
              <c:layout>
                <c:manualLayout>
                  <c:x val="6.184160061288909E-3"/>
                  <c:y val="-2.055293837236865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60A-4A9C-B8C6-675D4FF1EA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Plan1!$A$4:$A$5</c:f>
              <c:strCache>
                <c:ptCount val="2"/>
                <c:pt idx="0">
                  <c:v>Analista em C&amp;T (237)</c:v>
                </c:pt>
                <c:pt idx="1">
                  <c:v>Assistente em C&amp;T (163)</c:v>
                </c:pt>
              </c:strCache>
            </c:strRef>
          </c:cat>
          <c:val>
            <c:numRef>
              <c:f>Plan1!$B$4:$B$5</c:f>
              <c:numCache>
                <c:formatCode>General</c:formatCode>
                <c:ptCount val="2"/>
                <c:pt idx="0">
                  <c:v>237</c:v>
                </c:pt>
                <c:pt idx="1">
                  <c:v>163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960A-4A9C-B8C6-675D4FF1EA7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67494475784495311"/>
          <c:w val="0.67095373208927578"/>
          <c:h val="0.114073278367034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10253F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54732508220388"/>
          <c:y val="9.6704791549591232E-2"/>
          <c:w val="0.57710485030801173"/>
          <c:h val="0.52598905427916542"/>
        </c:manualLayout>
      </c:layout>
      <c:pieChart>
        <c:varyColors val="1"/>
        <c:ser>
          <c:idx val="0"/>
          <c:order val="0"/>
          <c:tx>
            <c:strRef>
              <c:f>Plan1!$B$3</c:f>
              <c:strCache>
                <c:ptCount val="1"/>
                <c:pt idx="0">
                  <c:v>Situação Funcional
</c:v>
                </c:pt>
              </c:strCache>
            </c:strRef>
          </c:tx>
          <c:explosion val="1"/>
          <c:dPt>
            <c:idx val="0"/>
            <c:bubble3D val="0"/>
            <c:spPr>
              <a:gradFill flip="none" rotWithShape="1">
                <a:gsLst>
                  <a:gs pos="0">
                    <a:srgbClr val="046FBA">
                      <a:shade val="30000"/>
                      <a:satMod val="115000"/>
                    </a:srgbClr>
                  </a:gs>
                  <a:gs pos="50000">
                    <a:srgbClr val="046FBA">
                      <a:shade val="67500"/>
                      <a:satMod val="115000"/>
                    </a:srgbClr>
                  </a:gs>
                  <a:gs pos="100000">
                    <a:srgbClr val="046FBA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096-483A-B8A2-910CB3BDEAF1}"/>
              </c:ext>
            </c:extLst>
          </c:dPt>
          <c:dPt>
            <c:idx val="1"/>
            <c:bubble3D val="0"/>
            <c:explosion val="2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096-483A-B8A2-910CB3BDEAF1}"/>
              </c:ext>
            </c:extLst>
          </c:dPt>
          <c:dPt>
            <c:idx val="2"/>
            <c:bubble3D val="0"/>
            <c:spPr>
              <a:gradFill flip="none" rotWithShape="1">
                <a:gsLst>
                  <a:gs pos="0">
                    <a:srgbClr val="7030A0">
                      <a:shade val="30000"/>
                      <a:satMod val="115000"/>
                    </a:srgbClr>
                  </a:gs>
                  <a:gs pos="50000">
                    <a:srgbClr val="7030A0">
                      <a:shade val="67500"/>
                      <a:satMod val="115000"/>
                    </a:srgbClr>
                  </a:gs>
                  <a:gs pos="100000">
                    <a:srgbClr val="7030A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096-483A-B8A2-910CB3BDEAF1}"/>
              </c:ext>
            </c:extLst>
          </c:dPt>
          <c:dPt>
            <c:idx val="3"/>
            <c:bubble3D val="0"/>
            <c:spPr>
              <a:gradFill flip="none" rotWithShape="1">
                <a:gsLst>
                  <a:gs pos="0">
                    <a:schemeClr val="accent4">
                      <a:shade val="30000"/>
                      <a:satMod val="115000"/>
                    </a:schemeClr>
                  </a:gs>
                  <a:gs pos="50000">
                    <a:schemeClr val="accent4">
                      <a:shade val="67500"/>
                      <a:satMod val="115000"/>
                    </a:schemeClr>
                  </a:gs>
                  <a:gs pos="100000">
                    <a:schemeClr val="accent4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096-483A-B8A2-910CB3BDEAF1}"/>
              </c:ext>
            </c:extLst>
          </c:dPt>
          <c:dPt>
            <c:idx val="4"/>
            <c:bubble3D val="0"/>
            <c:spPr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096-483A-B8A2-910CB3BDEAF1}"/>
              </c:ext>
            </c:extLst>
          </c:dPt>
          <c:dPt>
            <c:idx val="5"/>
            <c:bubble3D val="0"/>
            <c:spPr>
              <a:gradFill flip="none" rotWithShape="1">
                <a:gsLst>
                  <a:gs pos="0">
                    <a:srgbClr val="FF6600">
                      <a:shade val="30000"/>
                      <a:satMod val="115000"/>
                    </a:srgbClr>
                  </a:gs>
                  <a:gs pos="50000">
                    <a:srgbClr val="FF6600">
                      <a:shade val="67500"/>
                      <a:satMod val="115000"/>
                    </a:srgbClr>
                  </a:gs>
                  <a:gs pos="100000">
                    <a:srgbClr val="FF660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096-483A-B8A2-910CB3BDEAF1}"/>
              </c:ext>
            </c:extLst>
          </c:dPt>
          <c:dPt>
            <c:idx val="6"/>
            <c:bubble3D val="0"/>
            <c:spPr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D096-483A-B8A2-910CB3BDEAF1}"/>
              </c:ext>
            </c:extLst>
          </c:dPt>
          <c:dLbls>
            <c:dLbl>
              <c:idx val="0"/>
              <c:layout>
                <c:manualLayout>
                  <c:x val="4.444402972665238E-2"/>
                  <c:y val="-6.2653206618198806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096-483A-B8A2-910CB3BDEAF1}"/>
                </c:ext>
              </c:extLst>
            </c:dLbl>
            <c:dLbl>
              <c:idx val="1"/>
              <c:layout>
                <c:manualLayout>
                  <c:x val="-2.6193252630954235E-3"/>
                  <c:y val="1.553496845314769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096-483A-B8A2-910CB3BDEAF1}"/>
                </c:ext>
              </c:extLst>
            </c:dLbl>
            <c:dLbl>
              <c:idx val="2"/>
              <c:layout>
                <c:manualLayout>
                  <c:x val="6.760466260833406E-2"/>
                  <c:y val="-7.1469708457933129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096-483A-B8A2-910CB3BDEAF1}"/>
                </c:ext>
              </c:extLst>
            </c:dLbl>
            <c:dLbl>
              <c:idx val="3"/>
              <c:layout>
                <c:manualLayout>
                  <c:x val="-3.3678459779001448E-2"/>
                  <c:y val="-4.035659402593142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096-483A-B8A2-910CB3BDEAF1}"/>
                </c:ext>
              </c:extLst>
            </c:dLbl>
            <c:dLbl>
              <c:idx val="4"/>
              <c:layout>
                <c:manualLayout>
                  <c:x val="-6.36176843753158E-2"/>
                  <c:y val="2.777906801528833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0145594705530417"/>
                      <c:h val="6.815659659913744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D096-483A-B8A2-910CB3BDEAF1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096-483A-B8A2-910CB3BDEAF1}"/>
                </c:ext>
              </c:extLst>
            </c:dLbl>
            <c:dLbl>
              <c:idx val="6"/>
              <c:layout>
                <c:manualLayout>
                  <c:x val="6.184160061288909E-3"/>
                  <c:y val="-2.055293837236865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096-483A-B8A2-910CB3BDEA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Plan1!$A$4:$A$5</c:f>
              <c:strCache>
                <c:ptCount val="2"/>
                <c:pt idx="0">
                  <c:v>Analista em C&amp;T (281)</c:v>
                </c:pt>
                <c:pt idx="1">
                  <c:v>Assistente em C&amp;T (323)</c:v>
                </c:pt>
              </c:strCache>
            </c:strRef>
          </c:cat>
          <c:val>
            <c:numRef>
              <c:f>Plan1!$B$4:$B$5</c:f>
              <c:numCache>
                <c:formatCode>General</c:formatCode>
                <c:ptCount val="2"/>
                <c:pt idx="0">
                  <c:v>281</c:v>
                </c:pt>
                <c:pt idx="1">
                  <c:v>323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D096-483A-B8A2-910CB3BDEAF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67494475784495311"/>
          <c:w val="0.67095373208927578"/>
          <c:h val="0.114073278367034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10253F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12770875517909"/>
          <c:y val="0.10597447113940275"/>
          <c:w val="0.52240995380123545"/>
          <c:h val="0.4675369002761619"/>
        </c:manualLayout>
      </c:layout>
      <c:pieChart>
        <c:varyColors val="1"/>
        <c:ser>
          <c:idx val="0"/>
          <c:order val="0"/>
          <c:tx>
            <c:strRef>
              <c:f>Plan1!$B$3</c:f>
              <c:strCache>
                <c:ptCount val="1"/>
                <c:pt idx="0">
                  <c:v>Situação Funcional
</c:v>
                </c:pt>
              </c:strCache>
            </c:strRef>
          </c:tx>
          <c:explosion val="1"/>
          <c:dPt>
            <c:idx val="0"/>
            <c:bubble3D val="0"/>
            <c:spPr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71D-45D2-8BAC-0157A524166D}"/>
              </c:ext>
            </c:extLst>
          </c:dPt>
          <c:dPt>
            <c:idx val="1"/>
            <c:bubble3D val="0"/>
            <c:explosion val="2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71D-45D2-8BAC-0157A524166D}"/>
              </c:ext>
            </c:extLst>
          </c:dPt>
          <c:dPt>
            <c:idx val="2"/>
            <c:bubble3D val="0"/>
            <c:spPr>
              <a:gradFill flip="none" rotWithShape="1">
                <a:gsLst>
                  <a:gs pos="0">
                    <a:srgbClr val="7030A0">
                      <a:shade val="30000"/>
                      <a:satMod val="115000"/>
                    </a:srgbClr>
                  </a:gs>
                  <a:gs pos="50000">
                    <a:srgbClr val="7030A0">
                      <a:shade val="67500"/>
                      <a:satMod val="115000"/>
                    </a:srgbClr>
                  </a:gs>
                  <a:gs pos="100000">
                    <a:srgbClr val="7030A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71D-45D2-8BAC-0157A524166D}"/>
              </c:ext>
            </c:extLst>
          </c:dPt>
          <c:dPt>
            <c:idx val="3"/>
            <c:bubble3D val="0"/>
            <c:spPr>
              <a:gradFill flip="none" rotWithShape="1">
                <a:gsLst>
                  <a:gs pos="0">
                    <a:schemeClr val="accent4">
                      <a:shade val="30000"/>
                      <a:satMod val="115000"/>
                    </a:schemeClr>
                  </a:gs>
                  <a:gs pos="50000">
                    <a:schemeClr val="accent4">
                      <a:shade val="67500"/>
                      <a:satMod val="115000"/>
                    </a:schemeClr>
                  </a:gs>
                  <a:gs pos="100000">
                    <a:schemeClr val="accent4"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71D-45D2-8BAC-0157A524166D}"/>
              </c:ext>
            </c:extLst>
          </c:dPt>
          <c:dPt>
            <c:idx val="4"/>
            <c:bubble3D val="0"/>
            <c:spPr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71D-45D2-8BAC-0157A524166D}"/>
              </c:ext>
            </c:extLst>
          </c:dPt>
          <c:dPt>
            <c:idx val="5"/>
            <c:bubble3D val="0"/>
            <c:spPr>
              <a:gradFill flip="none" rotWithShape="1">
                <a:gsLst>
                  <a:gs pos="0">
                    <a:srgbClr val="FF6600">
                      <a:shade val="30000"/>
                      <a:satMod val="115000"/>
                    </a:srgbClr>
                  </a:gs>
                  <a:gs pos="50000">
                    <a:srgbClr val="FF6600">
                      <a:shade val="67500"/>
                      <a:satMod val="115000"/>
                    </a:srgbClr>
                  </a:gs>
                  <a:gs pos="100000">
                    <a:srgbClr val="FF660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471D-45D2-8BAC-0157A524166D}"/>
              </c:ext>
            </c:extLst>
          </c:dPt>
          <c:dPt>
            <c:idx val="6"/>
            <c:bubble3D val="0"/>
            <c:spPr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471D-45D2-8BAC-0157A524166D}"/>
              </c:ext>
            </c:extLst>
          </c:dPt>
          <c:dLbls>
            <c:dLbl>
              <c:idx val="0"/>
              <c:layout>
                <c:manualLayout>
                  <c:x val="1.4057976111776543E-2"/>
                  <c:y val="-9.8856830718571254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71D-45D2-8BAC-0157A524166D}"/>
                </c:ext>
              </c:extLst>
            </c:dLbl>
            <c:dLbl>
              <c:idx val="1"/>
              <c:layout>
                <c:manualLayout>
                  <c:x val="5.5970153717542249E-3"/>
                  <c:y val="-8.9056156769670453E-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71D-45D2-8BAC-0157A524166D}"/>
                </c:ext>
              </c:extLst>
            </c:dLbl>
            <c:dLbl>
              <c:idx val="2"/>
              <c:layout>
                <c:manualLayout>
                  <c:x val="9.8711607400702797E-3"/>
                  <c:y val="-4.7277491832593268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71D-45D2-8BAC-0157A524166D}"/>
                </c:ext>
              </c:extLst>
            </c:dLbl>
            <c:dLbl>
              <c:idx val="3"/>
              <c:layout>
                <c:manualLayout>
                  <c:x val="1.4914049338816222E-2"/>
                  <c:y val="8.7857035639807134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71D-45D2-8BAC-0157A524166D}"/>
                </c:ext>
              </c:extLst>
            </c:dLbl>
            <c:dLbl>
              <c:idx val="4"/>
              <c:layout>
                <c:manualLayout>
                  <c:x val="3.489132439887653E-2"/>
                  <c:y val="-2.791768119094997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71D-45D2-8BAC-0157A524166D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71D-45D2-8BAC-0157A524166D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71D-45D2-8BAC-0157A52416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Plan1!$A$4:$A$10</c:f>
              <c:strCache>
                <c:ptCount val="7"/>
                <c:pt idx="0">
                  <c:v>Pesquisador (191)</c:v>
                </c:pt>
                <c:pt idx="1">
                  <c:v>Tecnologista (239)</c:v>
                </c:pt>
                <c:pt idx="2">
                  <c:v>Analista em C&amp;T (229)</c:v>
                </c:pt>
                <c:pt idx="3">
                  <c:v>Técnico (272)</c:v>
                </c:pt>
                <c:pt idx="4">
                  <c:v>Assistente em C&amp;T (538)</c:v>
                </c:pt>
                <c:pt idx="5">
                  <c:v>Auxiliar Técnico (0)</c:v>
                </c:pt>
                <c:pt idx="6">
                  <c:v>Auxiliar em C&amp;T (0)</c:v>
                </c:pt>
              </c:strCache>
            </c:strRef>
          </c:cat>
          <c:val>
            <c:numRef>
              <c:f>Plan1!$B$4:$B$10</c:f>
              <c:numCache>
                <c:formatCode>General</c:formatCode>
                <c:ptCount val="7"/>
                <c:pt idx="0" formatCode="#,##0">
                  <c:v>191</c:v>
                </c:pt>
                <c:pt idx="1">
                  <c:v>239</c:v>
                </c:pt>
                <c:pt idx="2">
                  <c:v>229</c:v>
                </c:pt>
                <c:pt idx="3">
                  <c:v>272</c:v>
                </c:pt>
                <c:pt idx="4">
                  <c:v>538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471D-45D2-8BAC-0157A524166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2154421445950268E-2"/>
          <c:y val="0.67312578973368153"/>
          <c:w val="0.73780305004200208"/>
          <c:h val="0.310557597749249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10253F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19987682881577"/>
          <c:y val="0.10325503571989131"/>
          <c:w val="0.53152576988569822"/>
          <c:h val="0.47569520653469627"/>
        </c:manualLayout>
      </c:layout>
      <c:pieChart>
        <c:varyColors val="1"/>
        <c:ser>
          <c:idx val="0"/>
          <c:order val="0"/>
          <c:tx>
            <c:strRef>
              <c:f>Plan1!$B$3</c:f>
              <c:strCache>
                <c:ptCount val="1"/>
                <c:pt idx="0">
                  <c:v>Situação Funcional
</c:v>
                </c:pt>
              </c:strCache>
            </c:strRef>
          </c:tx>
          <c:explosion val="1"/>
          <c:dPt>
            <c:idx val="0"/>
            <c:bubble3D val="0"/>
            <c:spPr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71D-45D2-8BAC-0157A524166D}"/>
              </c:ext>
            </c:extLst>
          </c:dPt>
          <c:dPt>
            <c:idx val="1"/>
            <c:bubble3D val="0"/>
            <c:explosion val="2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71D-45D2-8BAC-0157A524166D}"/>
              </c:ext>
            </c:extLst>
          </c:dPt>
          <c:dPt>
            <c:idx val="2"/>
            <c:bubble3D val="0"/>
            <c:spPr>
              <a:gradFill flip="none" rotWithShape="1">
                <a:gsLst>
                  <a:gs pos="0">
                    <a:srgbClr val="7030A0">
                      <a:shade val="30000"/>
                      <a:satMod val="115000"/>
                    </a:srgbClr>
                  </a:gs>
                  <a:gs pos="50000">
                    <a:srgbClr val="7030A0">
                      <a:shade val="67500"/>
                      <a:satMod val="115000"/>
                    </a:srgbClr>
                  </a:gs>
                  <a:gs pos="100000">
                    <a:srgbClr val="7030A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71D-45D2-8BAC-0157A524166D}"/>
              </c:ext>
            </c:extLst>
          </c:dPt>
          <c:dPt>
            <c:idx val="3"/>
            <c:bubble3D val="0"/>
            <c:spPr>
              <a:gradFill flip="none" rotWithShape="1">
                <a:gsLst>
                  <a:gs pos="0">
                    <a:schemeClr val="accent4">
                      <a:shade val="30000"/>
                      <a:satMod val="115000"/>
                    </a:schemeClr>
                  </a:gs>
                  <a:gs pos="50000">
                    <a:schemeClr val="accent4">
                      <a:shade val="67500"/>
                      <a:satMod val="115000"/>
                    </a:schemeClr>
                  </a:gs>
                  <a:gs pos="100000">
                    <a:schemeClr val="accent4"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71D-45D2-8BAC-0157A524166D}"/>
              </c:ext>
            </c:extLst>
          </c:dPt>
          <c:dPt>
            <c:idx val="4"/>
            <c:bubble3D val="0"/>
            <c:spPr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71D-45D2-8BAC-0157A524166D}"/>
              </c:ext>
            </c:extLst>
          </c:dPt>
          <c:dPt>
            <c:idx val="5"/>
            <c:bubble3D val="0"/>
            <c:spPr>
              <a:gradFill flip="none" rotWithShape="1">
                <a:gsLst>
                  <a:gs pos="0">
                    <a:srgbClr val="FF6600">
                      <a:shade val="30000"/>
                      <a:satMod val="115000"/>
                    </a:srgbClr>
                  </a:gs>
                  <a:gs pos="50000">
                    <a:srgbClr val="FF6600">
                      <a:shade val="67500"/>
                      <a:satMod val="115000"/>
                    </a:srgbClr>
                  </a:gs>
                  <a:gs pos="100000">
                    <a:srgbClr val="FF660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471D-45D2-8BAC-0157A524166D}"/>
              </c:ext>
            </c:extLst>
          </c:dPt>
          <c:dPt>
            <c:idx val="6"/>
            <c:bubble3D val="0"/>
            <c:spPr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471D-45D2-8BAC-0157A524166D}"/>
              </c:ext>
            </c:extLst>
          </c:dPt>
          <c:dLbls>
            <c:dLbl>
              <c:idx val="0"/>
              <c:layout>
                <c:manualLayout>
                  <c:x val="1.4057976111776543E-2"/>
                  <c:y val="-9.8856830718571254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71D-45D2-8BAC-0157A524166D}"/>
                </c:ext>
              </c:extLst>
            </c:dLbl>
            <c:dLbl>
              <c:idx val="1"/>
              <c:layout>
                <c:manualLayout>
                  <c:x val="5.5970153717542249E-3"/>
                  <c:y val="-8.9056156769670453E-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71D-45D2-8BAC-0157A524166D}"/>
                </c:ext>
              </c:extLst>
            </c:dLbl>
            <c:dLbl>
              <c:idx val="2"/>
              <c:layout>
                <c:manualLayout>
                  <c:x val="9.8711607400702797E-3"/>
                  <c:y val="-4.7277491832593268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71D-45D2-8BAC-0157A524166D}"/>
                </c:ext>
              </c:extLst>
            </c:dLbl>
            <c:dLbl>
              <c:idx val="3"/>
              <c:layout>
                <c:manualLayout>
                  <c:x val="1.4914049338816222E-2"/>
                  <c:y val="8.7857035639807134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71D-45D2-8BAC-0157A524166D}"/>
                </c:ext>
              </c:extLst>
            </c:dLbl>
            <c:dLbl>
              <c:idx val="4"/>
              <c:layout>
                <c:manualLayout>
                  <c:x val="3.489132439887653E-2"/>
                  <c:y val="-2.791768119094997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71D-45D2-8BAC-0157A524166D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71D-45D2-8BAC-0157A524166D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71D-45D2-8BAC-0157A52416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Plan1!$A$4:$A$10</c:f>
              <c:strCache>
                <c:ptCount val="7"/>
                <c:pt idx="0">
                  <c:v>Pesquisador (536)</c:v>
                </c:pt>
                <c:pt idx="1">
                  <c:v>Tecnologista (650)</c:v>
                </c:pt>
                <c:pt idx="2">
                  <c:v>Analista em C&amp;T (211)</c:v>
                </c:pt>
                <c:pt idx="3">
                  <c:v>Técnico (658)</c:v>
                </c:pt>
                <c:pt idx="4">
                  <c:v>Assistente em C&amp;T (422)</c:v>
                </c:pt>
                <c:pt idx="5">
                  <c:v>Auxiliar Técnico (2)</c:v>
                </c:pt>
                <c:pt idx="6">
                  <c:v>Auxiliar em C&amp;T (17)</c:v>
                </c:pt>
              </c:strCache>
            </c:strRef>
          </c:cat>
          <c:val>
            <c:numRef>
              <c:f>Plan1!$B$4:$B$10</c:f>
              <c:numCache>
                <c:formatCode>General</c:formatCode>
                <c:ptCount val="7"/>
                <c:pt idx="0" formatCode="#,##0">
                  <c:v>536</c:v>
                </c:pt>
                <c:pt idx="1">
                  <c:v>650</c:v>
                </c:pt>
                <c:pt idx="2">
                  <c:v>211</c:v>
                </c:pt>
                <c:pt idx="3">
                  <c:v>658</c:v>
                </c:pt>
                <c:pt idx="4">
                  <c:v>422</c:v>
                </c:pt>
                <c:pt idx="5">
                  <c:v>2</c:v>
                </c:pt>
                <c:pt idx="6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471D-45D2-8BAC-0157A524166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2154421445950268E-2"/>
          <c:y val="0.67312578973368153"/>
          <c:w val="0.73780305004200208"/>
          <c:h val="0.310557597749249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10253F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19987682881577"/>
          <c:y val="0.10325503571989131"/>
          <c:w val="0.53152576988569822"/>
          <c:h val="0.47569520653469627"/>
        </c:manualLayout>
      </c:layout>
      <c:pieChart>
        <c:varyColors val="1"/>
        <c:ser>
          <c:idx val="0"/>
          <c:order val="0"/>
          <c:tx>
            <c:strRef>
              <c:f>Plan1!$B$3</c:f>
              <c:strCache>
                <c:ptCount val="1"/>
                <c:pt idx="0">
                  <c:v>Situação Funcional
</c:v>
                </c:pt>
              </c:strCache>
            </c:strRef>
          </c:tx>
          <c:explosion val="1"/>
          <c:dPt>
            <c:idx val="0"/>
            <c:bubble3D val="0"/>
            <c:spPr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7C0-4645-A78D-60970A332949}"/>
              </c:ext>
            </c:extLst>
          </c:dPt>
          <c:dPt>
            <c:idx val="1"/>
            <c:bubble3D val="0"/>
            <c:explosion val="2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7C0-4645-A78D-60970A332949}"/>
              </c:ext>
            </c:extLst>
          </c:dPt>
          <c:dPt>
            <c:idx val="2"/>
            <c:bubble3D val="0"/>
            <c:spPr>
              <a:gradFill flip="none" rotWithShape="1">
                <a:gsLst>
                  <a:gs pos="0">
                    <a:srgbClr val="7030A0">
                      <a:shade val="30000"/>
                      <a:satMod val="115000"/>
                    </a:srgbClr>
                  </a:gs>
                  <a:gs pos="50000">
                    <a:srgbClr val="7030A0">
                      <a:shade val="67500"/>
                      <a:satMod val="115000"/>
                    </a:srgbClr>
                  </a:gs>
                  <a:gs pos="100000">
                    <a:srgbClr val="7030A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7C0-4645-A78D-60970A332949}"/>
              </c:ext>
            </c:extLst>
          </c:dPt>
          <c:dPt>
            <c:idx val="3"/>
            <c:bubble3D val="0"/>
            <c:spPr>
              <a:gradFill flip="none" rotWithShape="1">
                <a:gsLst>
                  <a:gs pos="0">
                    <a:schemeClr val="accent4">
                      <a:shade val="30000"/>
                      <a:satMod val="115000"/>
                    </a:schemeClr>
                  </a:gs>
                  <a:gs pos="50000">
                    <a:schemeClr val="accent4">
                      <a:shade val="67500"/>
                      <a:satMod val="115000"/>
                    </a:schemeClr>
                  </a:gs>
                  <a:gs pos="100000">
                    <a:schemeClr val="accent4"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7C0-4645-A78D-60970A332949}"/>
              </c:ext>
            </c:extLst>
          </c:dPt>
          <c:dPt>
            <c:idx val="4"/>
            <c:bubble3D val="0"/>
            <c:spPr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7C0-4645-A78D-60970A332949}"/>
              </c:ext>
            </c:extLst>
          </c:dPt>
          <c:dPt>
            <c:idx val="5"/>
            <c:bubble3D val="0"/>
            <c:spPr>
              <a:gradFill flip="none" rotWithShape="1">
                <a:gsLst>
                  <a:gs pos="0">
                    <a:srgbClr val="FF6600">
                      <a:shade val="30000"/>
                      <a:satMod val="115000"/>
                    </a:srgbClr>
                  </a:gs>
                  <a:gs pos="50000">
                    <a:srgbClr val="FF6600">
                      <a:shade val="67500"/>
                      <a:satMod val="115000"/>
                    </a:srgbClr>
                  </a:gs>
                  <a:gs pos="100000">
                    <a:srgbClr val="FF660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7C0-4645-A78D-60970A332949}"/>
              </c:ext>
            </c:extLst>
          </c:dPt>
          <c:dPt>
            <c:idx val="6"/>
            <c:bubble3D val="0"/>
            <c:spPr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57C0-4645-A78D-60970A332949}"/>
              </c:ext>
            </c:extLst>
          </c:dPt>
          <c:dLbls>
            <c:dLbl>
              <c:idx val="0"/>
              <c:layout>
                <c:manualLayout>
                  <c:x val="1.4057976111776543E-2"/>
                  <c:y val="-9.8856830718571254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7C0-4645-A78D-60970A332949}"/>
                </c:ext>
              </c:extLst>
            </c:dLbl>
            <c:dLbl>
              <c:idx val="1"/>
              <c:layout>
                <c:manualLayout>
                  <c:x val="5.5970153717542249E-3"/>
                  <c:y val="-8.9056156769670453E-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7C0-4645-A78D-60970A332949}"/>
                </c:ext>
              </c:extLst>
            </c:dLbl>
            <c:dLbl>
              <c:idx val="2"/>
              <c:layout>
                <c:manualLayout>
                  <c:x val="9.8711607400702797E-3"/>
                  <c:y val="-4.7277491832593268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7C0-4645-A78D-60970A332949}"/>
                </c:ext>
              </c:extLst>
            </c:dLbl>
            <c:dLbl>
              <c:idx val="3"/>
              <c:layout>
                <c:manualLayout>
                  <c:x val="1.4914049338816222E-2"/>
                  <c:y val="8.7857035639807134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7C0-4645-A78D-60970A332949}"/>
                </c:ext>
              </c:extLst>
            </c:dLbl>
            <c:dLbl>
              <c:idx val="4"/>
              <c:layout>
                <c:manualLayout>
                  <c:x val="3.489132439887653E-2"/>
                  <c:y val="-2.791768119094997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7C0-4645-A78D-60970A332949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7C0-4645-A78D-60970A332949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7C0-4645-A78D-60970A3329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Plan1!$A$4:$A$10</c:f>
              <c:strCache>
                <c:ptCount val="7"/>
                <c:pt idx="0">
                  <c:v>Pesquisador (24)</c:v>
                </c:pt>
                <c:pt idx="1">
                  <c:v>Tecnologista (50)</c:v>
                </c:pt>
                <c:pt idx="2">
                  <c:v>Analista em C&amp;T (173)</c:v>
                </c:pt>
                <c:pt idx="3">
                  <c:v>Técnico (7)</c:v>
                </c:pt>
                <c:pt idx="4">
                  <c:v>Assistente em C&amp;T (294)</c:v>
                </c:pt>
                <c:pt idx="5">
                  <c:v>Auxiliar Técnico (0)</c:v>
                </c:pt>
                <c:pt idx="6">
                  <c:v>Auxiliar em C&amp;T (2)</c:v>
                </c:pt>
              </c:strCache>
            </c:strRef>
          </c:cat>
          <c:val>
            <c:numRef>
              <c:f>Plan1!$B$4:$B$10</c:f>
              <c:numCache>
                <c:formatCode>General</c:formatCode>
                <c:ptCount val="7"/>
                <c:pt idx="0" formatCode="#,##0">
                  <c:v>24</c:v>
                </c:pt>
                <c:pt idx="1">
                  <c:v>50</c:v>
                </c:pt>
                <c:pt idx="2">
                  <c:v>173</c:v>
                </c:pt>
                <c:pt idx="3">
                  <c:v>7</c:v>
                </c:pt>
                <c:pt idx="4">
                  <c:v>294</c:v>
                </c:pt>
                <c:pt idx="5">
                  <c:v>0</c:v>
                </c:pt>
                <c:pt idx="6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57C0-4645-A78D-60970A33294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2154421445950268E-2"/>
          <c:y val="0.67312578973368153"/>
          <c:w val="0.73780305004200208"/>
          <c:h val="0.310557597749249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10253F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049807382893897E-2"/>
          <c:y val="1.6847252891221558E-2"/>
          <c:w val="0.9599502189885839"/>
          <c:h val="0.885435093988030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Quantitativos!$B$1</c:f>
              <c:strCache>
                <c:ptCount val="1"/>
                <c:pt idx="0">
                  <c:v>Pesquisador</c:v>
                </c:pt>
              </c:strCache>
            </c:strRef>
          </c:tx>
          <c:spPr>
            <a:solidFill>
              <a:srgbClr val="046FBA"/>
            </a:solidFill>
            <a:ln>
              <a:noFill/>
            </a:ln>
            <a:effectLst/>
          </c:spPr>
          <c:invertIfNegative val="0"/>
          <c:cat>
            <c:strRef>
              <c:f>Quantitativos!$A$2:$A$17</c:f>
              <c:strCache>
                <c:ptCount val="16"/>
                <c:pt idx="0">
                  <c:v>INPE</c:v>
                </c:pt>
                <c:pt idx="1">
                  <c:v>INPA</c:v>
                </c:pt>
                <c:pt idx="2">
                  <c:v>MPEG</c:v>
                </c:pt>
                <c:pt idx="3">
                  <c:v>INT</c:v>
                </c:pt>
                <c:pt idx="4">
                  <c:v>CTI</c:v>
                </c:pt>
                <c:pt idx="5">
                  <c:v>CBPF</c:v>
                </c:pt>
                <c:pt idx="6">
                  <c:v>ON</c:v>
                </c:pt>
                <c:pt idx="7">
                  <c:v>CEMADEN</c:v>
                </c:pt>
                <c:pt idx="8">
                  <c:v>CETEM</c:v>
                </c:pt>
                <c:pt idx="9">
                  <c:v>IBICT</c:v>
                </c:pt>
                <c:pt idx="10">
                  <c:v>LNCC</c:v>
                </c:pt>
                <c:pt idx="11">
                  <c:v>MAST</c:v>
                </c:pt>
                <c:pt idx="12">
                  <c:v>LNA</c:v>
                </c:pt>
                <c:pt idx="13">
                  <c:v>CETENE</c:v>
                </c:pt>
                <c:pt idx="14">
                  <c:v>INSA</c:v>
                </c:pt>
                <c:pt idx="15">
                  <c:v>INMA</c:v>
                </c:pt>
              </c:strCache>
            </c:strRef>
          </c:cat>
          <c:val>
            <c:numRef>
              <c:f>Quantitativos!$B$2:$B$17</c:f>
              <c:numCache>
                <c:formatCode>General</c:formatCode>
                <c:ptCount val="16"/>
                <c:pt idx="0">
                  <c:v>150</c:v>
                </c:pt>
                <c:pt idx="1">
                  <c:v>155</c:v>
                </c:pt>
                <c:pt idx="2">
                  <c:v>52</c:v>
                </c:pt>
                <c:pt idx="3">
                  <c:v>4</c:v>
                </c:pt>
                <c:pt idx="4">
                  <c:v>6</c:v>
                </c:pt>
                <c:pt idx="5">
                  <c:v>51</c:v>
                </c:pt>
                <c:pt idx="6">
                  <c:v>23</c:v>
                </c:pt>
                <c:pt idx="7">
                  <c:v>19</c:v>
                </c:pt>
                <c:pt idx="8">
                  <c:v>16</c:v>
                </c:pt>
                <c:pt idx="9">
                  <c:v>8</c:v>
                </c:pt>
                <c:pt idx="10">
                  <c:v>24</c:v>
                </c:pt>
                <c:pt idx="11">
                  <c:v>14</c:v>
                </c:pt>
                <c:pt idx="12">
                  <c:v>9</c:v>
                </c:pt>
                <c:pt idx="13">
                  <c:v>2</c:v>
                </c:pt>
                <c:pt idx="14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DEF-4883-8D6E-DF82DEF4CB31}"/>
            </c:ext>
          </c:extLst>
        </c:ser>
        <c:ser>
          <c:idx val="1"/>
          <c:order val="1"/>
          <c:tx>
            <c:strRef>
              <c:f>Quantitativos!$C$1</c:f>
              <c:strCache>
                <c:ptCount val="1"/>
                <c:pt idx="0">
                  <c:v>Tecnologista</c:v>
                </c:pt>
              </c:strCache>
            </c:strRef>
          </c:tx>
          <c:spPr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  <a:effectLst/>
          </c:spPr>
          <c:invertIfNegative val="0"/>
          <c:cat>
            <c:strRef>
              <c:f>Quantitativos!$A$2:$A$17</c:f>
              <c:strCache>
                <c:ptCount val="16"/>
                <c:pt idx="0">
                  <c:v>INPE</c:v>
                </c:pt>
                <c:pt idx="1">
                  <c:v>INPA</c:v>
                </c:pt>
                <c:pt idx="2">
                  <c:v>MPEG</c:v>
                </c:pt>
                <c:pt idx="3">
                  <c:v>INT</c:v>
                </c:pt>
                <c:pt idx="4">
                  <c:v>CTI</c:v>
                </c:pt>
                <c:pt idx="5">
                  <c:v>CBPF</c:v>
                </c:pt>
                <c:pt idx="6">
                  <c:v>ON</c:v>
                </c:pt>
                <c:pt idx="7">
                  <c:v>CEMADEN</c:v>
                </c:pt>
                <c:pt idx="8">
                  <c:v>CETEM</c:v>
                </c:pt>
                <c:pt idx="9">
                  <c:v>IBICT</c:v>
                </c:pt>
                <c:pt idx="10">
                  <c:v>LNCC</c:v>
                </c:pt>
                <c:pt idx="11">
                  <c:v>MAST</c:v>
                </c:pt>
                <c:pt idx="12">
                  <c:v>LNA</c:v>
                </c:pt>
                <c:pt idx="13">
                  <c:v>CETENE</c:v>
                </c:pt>
                <c:pt idx="14">
                  <c:v>INSA</c:v>
                </c:pt>
                <c:pt idx="15">
                  <c:v>INMA</c:v>
                </c:pt>
              </c:strCache>
            </c:strRef>
          </c:cat>
          <c:val>
            <c:numRef>
              <c:f>Quantitativos!$C$2:$C$17</c:f>
              <c:numCache>
                <c:formatCode>General</c:formatCode>
                <c:ptCount val="16"/>
                <c:pt idx="0">
                  <c:v>297</c:v>
                </c:pt>
                <c:pt idx="1">
                  <c:v>31</c:v>
                </c:pt>
                <c:pt idx="2">
                  <c:v>21</c:v>
                </c:pt>
                <c:pt idx="3">
                  <c:v>78</c:v>
                </c:pt>
                <c:pt idx="4">
                  <c:v>45</c:v>
                </c:pt>
                <c:pt idx="5">
                  <c:v>13</c:v>
                </c:pt>
                <c:pt idx="6">
                  <c:v>17</c:v>
                </c:pt>
                <c:pt idx="7">
                  <c:v>59</c:v>
                </c:pt>
                <c:pt idx="8">
                  <c:v>15</c:v>
                </c:pt>
                <c:pt idx="9">
                  <c:v>21</c:v>
                </c:pt>
                <c:pt idx="10">
                  <c:v>26</c:v>
                </c:pt>
                <c:pt idx="11">
                  <c:v>10</c:v>
                </c:pt>
                <c:pt idx="12">
                  <c:v>8</c:v>
                </c:pt>
                <c:pt idx="13">
                  <c:v>3</c:v>
                </c:pt>
                <c:pt idx="14">
                  <c:v>5</c:v>
                </c:pt>
                <c:pt idx="15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DEF-4883-8D6E-DF82DEF4CB31}"/>
            </c:ext>
          </c:extLst>
        </c:ser>
        <c:ser>
          <c:idx val="2"/>
          <c:order val="2"/>
          <c:tx>
            <c:strRef>
              <c:f>Quantitativos!$D$1</c:f>
              <c:strCache>
                <c:ptCount val="1"/>
                <c:pt idx="0">
                  <c:v>Analista em C&amp;T</c:v>
                </c:pt>
              </c:strCache>
            </c:strRef>
          </c:tx>
          <c:spPr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  <a:effectLst/>
          </c:spPr>
          <c:invertIfNegative val="0"/>
          <c:cat>
            <c:strRef>
              <c:f>Quantitativos!$A$2:$A$17</c:f>
              <c:strCache>
                <c:ptCount val="16"/>
                <c:pt idx="0">
                  <c:v>INPE</c:v>
                </c:pt>
                <c:pt idx="1">
                  <c:v>INPA</c:v>
                </c:pt>
                <c:pt idx="2">
                  <c:v>MPEG</c:v>
                </c:pt>
                <c:pt idx="3">
                  <c:v>INT</c:v>
                </c:pt>
                <c:pt idx="4">
                  <c:v>CTI</c:v>
                </c:pt>
                <c:pt idx="5">
                  <c:v>CBPF</c:v>
                </c:pt>
                <c:pt idx="6">
                  <c:v>ON</c:v>
                </c:pt>
                <c:pt idx="7">
                  <c:v>CEMADEN</c:v>
                </c:pt>
                <c:pt idx="8">
                  <c:v>CETEM</c:v>
                </c:pt>
                <c:pt idx="9">
                  <c:v>IBICT</c:v>
                </c:pt>
                <c:pt idx="10">
                  <c:v>LNCC</c:v>
                </c:pt>
                <c:pt idx="11">
                  <c:v>MAST</c:v>
                </c:pt>
                <c:pt idx="12">
                  <c:v>LNA</c:v>
                </c:pt>
                <c:pt idx="13">
                  <c:v>CETENE</c:v>
                </c:pt>
                <c:pt idx="14">
                  <c:v>INSA</c:v>
                </c:pt>
                <c:pt idx="15">
                  <c:v>INMA</c:v>
                </c:pt>
              </c:strCache>
            </c:strRef>
          </c:cat>
          <c:val>
            <c:numRef>
              <c:f>Quantitativos!$D$2:$D$17</c:f>
              <c:numCache>
                <c:formatCode>General</c:formatCode>
                <c:ptCount val="16"/>
                <c:pt idx="0">
                  <c:v>60</c:v>
                </c:pt>
                <c:pt idx="1">
                  <c:v>21</c:v>
                </c:pt>
                <c:pt idx="2">
                  <c:v>23</c:v>
                </c:pt>
                <c:pt idx="3">
                  <c:v>19</c:v>
                </c:pt>
                <c:pt idx="4">
                  <c:v>7</c:v>
                </c:pt>
                <c:pt idx="5">
                  <c:v>8</c:v>
                </c:pt>
                <c:pt idx="6">
                  <c:v>5</c:v>
                </c:pt>
                <c:pt idx="7">
                  <c:v>22</c:v>
                </c:pt>
                <c:pt idx="8">
                  <c:v>4</c:v>
                </c:pt>
                <c:pt idx="9">
                  <c:v>19</c:v>
                </c:pt>
                <c:pt idx="10">
                  <c:v>6</c:v>
                </c:pt>
                <c:pt idx="11">
                  <c:v>1</c:v>
                </c:pt>
                <c:pt idx="12">
                  <c:v>10</c:v>
                </c:pt>
                <c:pt idx="13">
                  <c:v>4</c:v>
                </c:pt>
                <c:pt idx="14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DEF-4883-8D6E-DF82DEF4CB31}"/>
            </c:ext>
          </c:extLst>
        </c:ser>
        <c:ser>
          <c:idx val="3"/>
          <c:order val="3"/>
          <c:tx>
            <c:strRef>
              <c:f>Quantitativos!$E$1</c:f>
              <c:strCache>
                <c:ptCount val="1"/>
                <c:pt idx="0">
                  <c:v>Técnico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Quantitativos!$A$2:$A$17</c:f>
              <c:strCache>
                <c:ptCount val="16"/>
                <c:pt idx="0">
                  <c:v>INPE</c:v>
                </c:pt>
                <c:pt idx="1">
                  <c:v>INPA</c:v>
                </c:pt>
                <c:pt idx="2">
                  <c:v>MPEG</c:v>
                </c:pt>
                <c:pt idx="3">
                  <c:v>INT</c:v>
                </c:pt>
                <c:pt idx="4">
                  <c:v>CTI</c:v>
                </c:pt>
                <c:pt idx="5">
                  <c:v>CBPF</c:v>
                </c:pt>
                <c:pt idx="6">
                  <c:v>ON</c:v>
                </c:pt>
                <c:pt idx="7">
                  <c:v>CEMADEN</c:v>
                </c:pt>
                <c:pt idx="8">
                  <c:v>CETEM</c:v>
                </c:pt>
                <c:pt idx="9">
                  <c:v>IBICT</c:v>
                </c:pt>
                <c:pt idx="10">
                  <c:v>LNCC</c:v>
                </c:pt>
                <c:pt idx="11">
                  <c:v>MAST</c:v>
                </c:pt>
                <c:pt idx="12">
                  <c:v>LNA</c:v>
                </c:pt>
                <c:pt idx="13">
                  <c:v>CETENE</c:v>
                </c:pt>
                <c:pt idx="14">
                  <c:v>INSA</c:v>
                </c:pt>
                <c:pt idx="15">
                  <c:v>INMA</c:v>
                </c:pt>
              </c:strCache>
            </c:strRef>
          </c:cat>
          <c:val>
            <c:numRef>
              <c:f>Quantitativos!$E$2:$E$17</c:f>
              <c:numCache>
                <c:formatCode>General</c:formatCode>
                <c:ptCount val="16"/>
                <c:pt idx="0">
                  <c:v>178</c:v>
                </c:pt>
                <c:pt idx="1">
                  <c:v>257</c:v>
                </c:pt>
                <c:pt idx="2">
                  <c:v>45</c:v>
                </c:pt>
                <c:pt idx="3">
                  <c:v>35</c:v>
                </c:pt>
                <c:pt idx="4">
                  <c:v>23</c:v>
                </c:pt>
                <c:pt idx="5">
                  <c:v>21</c:v>
                </c:pt>
                <c:pt idx="6">
                  <c:v>27</c:v>
                </c:pt>
                <c:pt idx="8">
                  <c:v>25</c:v>
                </c:pt>
                <c:pt idx="9">
                  <c:v>13</c:v>
                </c:pt>
                <c:pt idx="10">
                  <c:v>2</c:v>
                </c:pt>
                <c:pt idx="11">
                  <c:v>5</c:v>
                </c:pt>
                <c:pt idx="12">
                  <c:v>22</c:v>
                </c:pt>
                <c:pt idx="1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DEF-4883-8D6E-DF82DEF4CB31}"/>
            </c:ext>
          </c:extLst>
        </c:ser>
        <c:ser>
          <c:idx val="4"/>
          <c:order val="4"/>
          <c:tx>
            <c:strRef>
              <c:f>Quantitativos!$F$1</c:f>
              <c:strCache>
                <c:ptCount val="1"/>
                <c:pt idx="0">
                  <c:v> Assistente em C&amp;T</c:v>
                </c:pt>
              </c:strCache>
            </c:strRef>
          </c:tx>
          <c:spPr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/>
          </c:spPr>
          <c:invertIfNegative val="0"/>
          <c:cat>
            <c:strRef>
              <c:f>Quantitativos!$A$2:$A$17</c:f>
              <c:strCache>
                <c:ptCount val="16"/>
                <c:pt idx="0">
                  <c:v>INPE</c:v>
                </c:pt>
                <c:pt idx="1">
                  <c:v>INPA</c:v>
                </c:pt>
                <c:pt idx="2">
                  <c:v>MPEG</c:v>
                </c:pt>
                <c:pt idx="3">
                  <c:v>INT</c:v>
                </c:pt>
                <c:pt idx="4">
                  <c:v>CTI</c:v>
                </c:pt>
                <c:pt idx="5">
                  <c:v>CBPF</c:v>
                </c:pt>
                <c:pt idx="6">
                  <c:v>ON</c:v>
                </c:pt>
                <c:pt idx="7">
                  <c:v>CEMADEN</c:v>
                </c:pt>
                <c:pt idx="8">
                  <c:v>CETEM</c:v>
                </c:pt>
                <c:pt idx="9">
                  <c:v>IBICT</c:v>
                </c:pt>
                <c:pt idx="10">
                  <c:v>LNCC</c:v>
                </c:pt>
                <c:pt idx="11">
                  <c:v>MAST</c:v>
                </c:pt>
                <c:pt idx="12">
                  <c:v>LNA</c:v>
                </c:pt>
                <c:pt idx="13">
                  <c:v>CETENE</c:v>
                </c:pt>
                <c:pt idx="14">
                  <c:v>INSA</c:v>
                </c:pt>
                <c:pt idx="15">
                  <c:v>INMA</c:v>
                </c:pt>
              </c:strCache>
            </c:strRef>
          </c:cat>
          <c:val>
            <c:numRef>
              <c:f>Quantitativos!$F$2:$F$17</c:f>
              <c:numCache>
                <c:formatCode>General</c:formatCode>
                <c:ptCount val="16"/>
                <c:pt idx="0">
                  <c:v>82</c:v>
                </c:pt>
                <c:pt idx="1">
                  <c:v>82</c:v>
                </c:pt>
                <c:pt idx="2">
                  <c:v>74</c:v>
                </c:pt>
                <c:pt idx="3">
                  <c:v>21</c:v>
                </c:pt>
                <c:pt idx="4">
                  <c:v>13</c:v>
                </c:pt>
                <c:pt idx="5">
                  <c:v>18</c:v>
                </c:pt>
                <c:pt idx="6">
                  <c:v>20</c:v>
                </c:pt>
                <c:pt idx="7">
                  <c:v>1</c:v>
                </c:pt>
                <c:pt idx="8">
                  <c:v>31</c:v>
                </c:pt>
                <c:pt idx="9">
                  <c:v>24</c:v>
                </c:pt>
                <c:pt idx="10">
                  <c:v>10</c:v>
                </c:pt>
                <c:pt idx="11">
                  <c:v>24</c:v>
                </c:pt>
                <c:pt idx="12">
                  <c:v>13</c:v>
                </c:pt>
                <c:pt idx="13">
                  <c:v>7</c:v>
                </c:pt>
                <c:pt idx="14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DEF-4883-8D6E-DF82DEF4CB31}"/>
            </c:ext>
          </c:extLst>
        </c:ser>
        <c:ser>
          <c:idx val="5"/>
          <c:order val="5"/>
          <c:tx>
            <c:strRef>
              <c:f>Quantitativos!$G$1</c:f>
              <c:strCache>
                <c:ptCount val="1"/>
                <c:pt idx="0">
                  <c:v> Auxiliar Técnico </c:v>
                </c:pt>
              </c:strCache>
            </c:strRef>
          </c:tx>
          <c:spPr>
            <a:gradFill flip="none" rotWithShape="1">
              <a:gsLst>
                <a:gs pos="0">
                  <a:srgbClr val="FF6600">
                    <a:shade val="30000"/>
                    <a:satMod val="115000"/>
                  </a:srgbClr>
                </a:gs>
                <a:gs pos="50000">
                  <a:srgbClr val="FF6600">
                    <a:shade val="67500"/>
                    <a:satMod val="115000"/>
                  </a:srgbClr>
                </a:gs>
                <a:gs pos="100000">
                  <a:srgbClr val="FF66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  <a:effectLst/>
          </c:spPr>
          <c:invertIfNegative val="0"/>
          <c:cat>
            <c:strRef>
              <c:f>Quantitativos!$A$2:$A$17</c:f>
              <c:strCache>
                <c:ptCount val="16"/>
                <c:pt idx="0">
                  <c:v>INPE</c:v>
                </c:pt>
                <c:pt idx="1">
                  <c:v>INPA</c:v>
                </c:pt>
                <c:pt idx="2">
                  <c:v>MPEG</c:v>
                </c:pt>
                <c:pt idx="3">
                  <c:v>INT</c:v>
                </c:pt>
                <c:pt idx="4">
                  <c:v>CTI</c:v>
                </c:pt>
                <c:pt idx="5">
                  <c:v>CBPF</c:v>
                </c:pt>
                <c:pt idx="6">
                  <c:v>ON</c:v>
                </c:pt>
                <c:pt idx="7">
                  <c:v>CEMADEN</c:v>
                </c:pt>
                <c:pt idx="8">
                  <c:v>CETEM</c:v>
                </c:pt>
                <c:pt idx="9">
                  <c:v>IBICT</c:v>
                </c:pt>
                <c:pt idx="10">
                  <c:v>LNCC</c:v>
                </c:pt>
                <c:pt idx="11">
                  <c:v>MAST</c:v>
                </c:pt>
                <c:pt idx="12">
                  <c:v>LNA</c:v>
                </c:pt>
                <c:pt idx="13">
                  <c:v>CETENE</c:v>
                </c:pt>
                <c:pt idx="14">
                  <c:v>INSA</c:v>
                </c:pt>
                <c:pt idx="15">
                  <c:v>INMA</c:v>
                </c:pt>
              </c:strCache>
            </c:strRef>
          </c:cat>
          <c:val>
            <c:numRef>
              <c:f>Quantitativos!$G$2:$G$17</c:f>
              <c:numCache>
                <c:formatCode>General</c:formatCode>
                <c:ptCount val="16"/>
                <c:pt idx="0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DEF-4883-8D6E-DF82DEF4CB31}"/>
            </c:ext>
          </c:extLst>
        </c:ser>
        <c:ser>
          <c:idx val="6"/>
          <c:order val="6"/>
          <c:tx>
            <c:strRef>
              <c:f>Quantitativos!$H$1</c:f>
              <c:strCache>
                <c:ptCount val="1"/>
                <c:pt idx="0">
                  <c:v>Auxiliar em C&amp;T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Quantitativos!$A$2:$A$17</c:f>
              <c:strCache>
                <c:ptCount val="16"/>
                <c:pt idx="0">
                  <c:v>INPE</c:v>
                </c:pt>
                <c:pt idx="1">
                  <c:v>INPA</c:v>
                </c:pt>
                <c:pt idx="2">
                  <c:v>MPEG</c:v>
                </c:pt>
                <c:pt idx="3">
                  <c:v>INT</c:v>
                </c:pt>
                <c:pt idx="4">
                  <c:v>CTI</c:v>
                </c:pt>
                <c:pt idx="5">
                  <c:v>CBPF</c:v>
                </c:pt>
                <c:pt idx="6">
                  <c:v>ON</c:v>
                </c:pt>
                <c:pt idx="7">
                  <c:v>CEMADEN</c:v>
                </c:pt>
                <c:pt idx="8">
                  <c:v>CETEM</c:v>
                </c:pt>
                <c:pt idx="9">
                  <c:v>IBICT</c:v>
                </c:pt>
                <c:pt idx="10">
                  <c:v>LNCC</c:v>
                </c:pt>
                <c:pt idx="11">
                  <c:v>MAST</c:v>
                </c:pt>
                <c:pt idx="12">
                  <c:v>LNA</c:v>
                </c:pt>
                <c:pt idx="13">
                  <c:v>CETENE</c:v>
                </c:pt>
                <c:pt idx="14">
                  <c:v>INSA</c:v>
                </c:pt>
                <c:pt idx="15">
                  <c:v>INMA</c:v>
                </c:pt>
              </c:strCache>
            </c:strRef>
          </c:cat>
          <c:val>
            <c:numRef>
              <c:f>Quantitativos!$H$2:$H$17</c:f>
              <c:numCache>
                <c:formatCode>General</c:formatCode>
                <c:ptCount val="16"/>
                <c:pt idx="0">
                  <c:v>8</c:v>
                </c:pt>
                <c:pt idx="3">
                  <c:v>2</c:v>
                </c:pt>
                <c:pt idx="6">
                  <c:v>5</c:v>
                </c:pt>
                <c:pt idx="13">
                  <c:v>1</c:v>
                </c:pt>
                <c:pt idx="1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DEF-4883-8D6E-DF82DEF4CB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114496"/>
        <c:axId val="36217408"/>
      </c:barChart>
      <c:catAx>
        <c:axId val="59114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pt-BR"/>
          </a:p>
        </c:txPr>
        <c:crossAx val="36217408"/>
        <c:crosses val="autoZero"/>
        <c:auto val="1"/>
        <c:lblAlgn val="ctr"/>
        <c:lblOffset val="100"/>
        <c:noMultiLvlLbl val="0"/>
      </c:catAx>
      <c:valAx>
        <c:axId val="36217408"/>
        <c:scaling>
          <c:orientation val="minMax"/>
          <c:max val="3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pt-BR"/>
          </a:p>
        </c:txPr>
        <c:crossAx val="59114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6385160932003227"/>
          <c:y val="3.0259842156612312E-2"/>
          <c:w val="0.21747405839858736"/>
          <c:h val="0.402162130907690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61706396745743"/>
          <c:y val="6.7543421101359108E-2"/>
          <c:w val="0.79250678850967105"/>
          <c:h val="0.698366400128379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Plan1!$B$3</c:f>
              <c:strCache>
                <c:ptCount val="1"/>
                <c:pt idx="0">
                  <c:v>Coluna2</c:v>
                </c:pt>
              </c:strCache>
            </c:strRef>
          </c:tx>
          <c:spPr>
            <a:gradFill flip="none" rotWithShape="1">
              <a:gsLst>
                <a:gs pos="0">
                  <a:srgbClr val="046FBA">
                    <a:shade val="30000"/>
                    <a:satMod val="115000"/>
                  </a:srgbClr>
                </a:gs>
                <a:gs pos="50000">
                  <a:srgbClr val="046FBA">
                    <a:shade val="67500"/>
                    <a:satMod val="115000"/>
                  </a:srgbClr>
                </a:gs>
                <a:gs pos="100000">
                  <a:srgbClr val="046FBA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E446-40DD-B226-E32E0992DBFE}"/>
              </c:ext>
            </c:extLst>
          </c:dPt>
          <c:dPt>
            <c:idx val="1"/>
            <c:invertIfNegative val="0"/>
            <c:bubble3D val="0"/>
            <c:explosion val="2"/>
            <c:extLst xmlns:c16r2="http://schemas.microsoft.com/office/drawing/2015/06/chart">
              <c:ext xmlns:c16="http://schemas.microsoft.com/office/drawing/2014/chart" uri="{C3380CC4-5D6E-409C-BE32-E72D297353CC}">
                <c16:uniqueId val="{00000001-E446-40DD-B226-E32E0992DBFE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E446-40DD-B226-E32E0992DBFE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E446-40DD-B226-E32E0992DBFE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E446-40DD-B226-E32E0992DBFE}"/>
              </c:ext>
            </c:extLst>
          </c:dPt>
          <c:dLbls>
            <c:dLbl>
              <c:idx val="0"/>
              <c:layout>
                <c:manualLayout>
                  <c:x val="0"/>
                  <c:y val="5.556592437612126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446-40DD-B226-E32E0992DBFE}"/>
                </c:ext>
              </c:extLst>
            </c:dLbl>
            <c:dLbl>
              <c:idx val="1"/>
              <c:layout>
                <c:manualLayout>
                  <c:x val="-6.374793697621282E-3"/>
                  <c:y val="1.735762968313755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446-40DD-B226-E32E0992DBFE}"/>
                </c:ext>
              </c:extLst>
            </c:dLbl>
            <c:dLbl>
              <c:idx val="2"/>
              <c:layout>
                <c:manualLayout>
                  <c:x val="0"/>
                  <c:y val="-3.955263157305167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446-40DD-B226-E32E0992DBFE}"/>
                </c:ext>
              </c:extLst>
            </c:dLbl>
            <c:dLbl>
              <c:idx val="3"/>
              <c:layout>
                <c:manualLayout>
                  <c:x val="0"/>
                  <c:y val="-3.955263157305128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446-40DD-B226-E32E0992DBFE}"/>
                </c:ext>
              </c:extLst>
            </c:dLbl>
            <c:dLbl>
              <c:idx val="4"/>
              <c:layout>
                <c:manualLayout>
                  <c:x val="-2.1249312325405832E-3"/>
                  <c:y val="4.581276031123191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446-40DD-B226-E32E0992DBFE}"/>
                </c:ext>
              </c:extLst>
            </c:dLbl>
            <c:dLbl>
              <c:idx val="5"/>
              <c:layout>
                <c:manualLayout>
                  <c:x val="2.4495735041783684E-3"/>
                  <c:y val="7.6085822114041197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446-40DD-B226-E32E0992DB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2060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Plan1!$A$4:$A$8</c:f>
              <c:strCache>
                <c:ptCount val="5"/>
                <c:pt idx="0">
                  <c:v>ATÉ 30 ANOS</c:v>
                </c:pt>
                <c:pt idx="1">
                  <c:v>31 A 40 ANOS</c:v>
                </c:pt>
                <c:pt idx="2">
                  <c:v>41 A 50 ANOS</c:v>
                </c:pt>
                <c:pt idx="3">
                  <c:v>51 A 60 ANOS</c:v>
                </c:pt>
                <c:pt idx="4">
                  <c:v>ACMA DE 60 ANOS </c:v>
                </c:pt>
              </c:strCache>
            </c:strRef>
          </c:cat>
          <c:val>
            <c:numRef>
              <c:f>Plan1!$B$4:$B$8</c:f>
              <c:numCache>
                <c:formatCode>General</c:formatCode>
                <c:ptCount val="5"/>
                <c:pt idx="0">
                  <c:v>33</c:v>
                </c:pt>
                <c:pt idx="1">
                  <c:v>209</c:v>
                </c:pt>
                <c:pt idx="2">
                  <c:v>126</c:v>
                </c:pt>
                <c:pt idx="3" formatCode="#,##0">
                  <c:v>128</c:v>
                </c:pt>
                <c:pt idx="4" formatCode="#,##0">
                  <c:v>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446-40DD-B226-E32E0992DBF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32874240"/>
        <c:axId val="36825920"/>
      </c:barChart>
      <c:catAx>
        <c:axId val="132874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pt-BR"/>
          </a:p>
        </c:txPr>
        <c:crossAx val="36825920"/>
        <c:crosses val="autoZero"/>
        <c:auto val="1"/>
        <c:lblAlgn val="ctr"/>
        <c:lblOffset val="100"/>
        <c:noMultiLvlLbl val="0"/>
      </c:catAx>
      <c:valAx>
        <c:axId val="368259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287424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61716363697159"/>
          <c:y val="6.7543357874946433E-2"/>
          <c:w val="0.79250678850967105"/>
          <c:h val="0.698366400128379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Plan1!$B$3</c:f>
              <c:strCache>
                <c:ptCount val="1"/>
                <c:pt idx="0">
                  <c:v>Coluna2</c:v>
                </c:pt>
              </c:strCache>
            </c:strRef>
          </c:tx>
          <c:spPr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6E54-4921-A156-4D16B0CBB0AE}"/>
              </c:ext>
            </c:extLst>
          </c:dPt>
          <c:dPt>
            <c:idx val="1"/>
            <c:invertIfNegative val="0"/>
            <c:bubble3D val="0"/>
            <c:explosion val="2"/>
            <c:extLst xmlns:c16r2="http://schemas.microsoft.com/office/drawing/2015/06/chart">
              <c:ext xmlns:c16="http://schemas.microsoft.com/office/drawing/2014/chart" uri="{C3380CC4-5D6E-409C-BE32-E72D297353CC}">
                <c16:uniqueId val="{00000001-6E54-4921-A156-4D16B0CBB0AE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6E54-4921-A156-4D16B0CBB0AE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6E54-4921-A156-4D16B0CBB0AE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6E54-4921-A156-4D16B0CBB0AE}"/>
              </c:ext>
            </c:extLst>
          </c:dPt>
          <c:dLbls>
            <c:dLbl>
              <c:idx val="0"/>
              <c:layout>
                <c:manualLayout>
                  <c:x val="0"/>
                  <c:y val="5.556592437612126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E54-4921-A156-4D16B0CBB0AE}"/>
                </c:ext>
              </c:extLst>
            </c:dLbl>
            <c:dLbl>
              <c:idx val="1"/>
              <c:layout>
                <c:manualLayout>
                  <c:x val="-6.374793697621282E-3"/>
                  <c:y val="1.735762968313755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E54-4921-A156-4D16B0CBB0AE}"/>
                </c:ext>
              </c:extLst>
            </c:dLbl>
            <c:dLbl>
              <c:idx val="2"/>
              <c:layout>
                <c:manualLayout>
                  <c:x val="0"/>
                  <c:y val="-3.955263157305167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E54-4921-A156-4D16B0CBB0AE}"/>
                </c:ext>
              </c:extLst>
            </c:dLbl>
            <c:dLbl>
              <c:idx val="3"/>
              <c:layout>
                <c:manualLayout>
                  <c:x val="0"/>
                  <c:y val="-3.955263157305128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E54-4921-A156-4D16B0CBB0AE}"/>
                </c:ext>
              </c:extLst>
            </c:dLbl>
            <c:dLbl>
              <c:idx val="4"/>
              <c:layout>
                <c:manualLayout>
                  <c:x val="-2.1249312325405832E-3"/>
                  <c:y val="4.581276031123191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E54-4921-A156-4D16B0CBB0AE}"/>
                </c:ext>
              </c:extLst>
            </c:dLbl>
            <c:dLbl>
              <c:idx val="5"/>
              <c:layout>
                <c:manualLayout>
                  <c:x val="2.4495735041783684E-3"/>
                  <c:y val="7.6085822114041197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E54-4921-A156-4D16B0CBB0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C00000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Plan1!$A$4:$A$8</c:f>
              <c:strCache>
                <c:ptCount val="5"/>
                <c:pt idx="0">
                  <c:v>ATÉ 30 ANOS</c:v>
                </c:pt>
                <c:pt idx="1">
                  <c:v>31 A 40 ANOS</c:v>
                </c:pt>
                <c:pt idx="2">
                  <c:v>41 A 50 ANOS</c:v>
                </c:pt>
                <c:pt idx="3">
                  <c:v>51 A 60 ANOS</c:v>
                </c:pt>
                <c:pt idx="4">
                  <c:v>ACMA DE 60 ANOS </c:v>
                </c:pt>
              </c:strCache>
            </c:strRef>
          </c:cat>
          <c:val>
            <c:numRef>
              <c:f>Plan1!$B$4:$B$8</c:f>
              <c:numCache>
                <c:formatCode>General</c:formatCode>
                <c:ptCount val="5"/>
                <c:pt idx="0">
                  <c:v>47</c:v>
                </c:pt>
                <c:pt idx="1">
                  <c:v>441</c:v>
                </c:pt>
                <c:pt idx="2">
                  <c:v>522</c:v>
                </c:pt>
                <c:pt idx="3" formatCode="#,##0">
                  <c:v>917</c:v>
                </c:pt>
                <c:pt idx="4" formatCode="#,##0">
                  <c:v>569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E54-4921-A156-4D16B0CBB0A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24630528"/>
        <c:axId val="36821760"/>
      </c:barChart>
      <c:catAx>
        <c:axId val="124630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pt-BR"/>
          </a:p>
        </c:txPr>
        <c:crossAx val="36821760"/>
        <c:crosses val="autoZero"/>
        <c:auto val="1"/>
        <c:lblAlgn val="ctr"/>
        <c:lblOffset val="100"/>
        <c:noMultiLvlLbl val="0"/>
      </c:catAx>
      <c:valAx>
        <c:axId val="368217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463052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998944258623295E-2"/>
          <c:y val="2.977649124068488E-2"/>
          <c:w val="0.76801522894307406"/>
          <c:h val="0.743258078780514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Ingresso</c:v>
                </c:pt>
              </c:strCache>
            </c:strRef>
          </c:tx>
          <c:spPr>
            <a:gradFill flip="none" rotWithShape="1">
              <a:gsLst>
                <a:gs pos="0">
                  <a:srgbClr val="046FBA">
                    <a:shade val="30000"/>
                    <a:satMod val="115000"/>
                  </a:srgbClr>
                </a:gs>
                <a:gs pos="50000">
                  <a:srgbClr val="046FBA">
                    <a:shade val="67500"/>
                    <a:satMod val="115000"/>
                  </a:srgbClr>
                </a:gs>
                <a:gs pos="100000">
                  <a:srgbClr val="046FBA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solidFill>
                <a:srgbClr val="046FBA"/>
              </a:solidFill>
            </a:ln>
            <a:effectLst/>
          </c:spPr>
          <c:invertIfNegative val="0"/>
          <c:dLbls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7F1-4FFC-9F60-91056061F572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7F1-4FFC-9F60-91056061F572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7F1-4FFC-9F60-91056061F572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7F1-4FFC-9F60-91056061F572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7F1-4FFC-9F60-91056061F572}"/>
                </c:ext>
              </c:extLst>
            </c:dLbl>
            <c:dLbl>
              <c:idx val="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7F1-4FFC-9F60-91056061F5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Planilha1!$A$2:$A$9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Planilha1!$B$2:$B$9</c:f>
              <c:numCache>
                <c:formatCode>General</c:formatCode>
                <c:ptCount val="8"/>
                <c:pt idx="0">
                  <c:v>510</c:v>
                </c:pt>
                <c:pt idx="1">
                  <c:v>73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CF5-4EF4-A29E-4C3D656A8214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Aposentadoria</c:v>
                </c:pt>
              </c:strCache>
            </c:strRef>
          </c:tx>
          <c:spPr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solidFill>
                <a:srgbClr val="C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Planilha1!$A$2:$A$9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Planilha1!$C$2:$C$9</c:f>
              <c:numCache>
                <c:formatCode>General</c:formatCode>
                <c:ptCount val="8"/>
                <c:pt idx="0">
                  <c:v>108</c:v>
                </c:pt>
                <c:pt idx="1">
                  <c:v>149</c:v>
                </c:pt>
                <c:pt idx="2">
                  <c:v>165</c:v>
                </c:pt>
                <c:pt idx="3">
                  <c:v>171</c:v>
                </c:pt>
                <c:pt idx="4">
                  <c:v>182</c:v>
                </c:pt>
                <c:pt idx="5">
                  <c:v>218</c:v>
                </c:pt>
                <c:pt idx="6">
                  <c:v>121</c:v>
                </c:pt>
                <c:pt idx="7">
                  <c:v>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CF5-4EF4-A29E-4C3D656A82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4055040"/>
        <c:axId val="96327296"/>
      </c:barChart>
      <c:catAx>
        <c:axId val="164055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pt-BR"/>
          </a:p>
        </c:txPr>
        <c:crossAx val="96327296"/>
        <c:crosses val="autoZero"/>
        <c:auto val="1"/>
        <c:lblAlgn val="ctr"/>
        <c:lblOffset val="100"/>
        <c:noMultiLvlLbl val="0"/>
      </c:catAx>
      <c:valAx>
        <c:axId val="963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pt-BR"/>
          </a:p>
        </c:txPr>
        <c:crossAx val="164055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1054438117012006"/>
          <c:y val="0.91561542969575271"/>
          <c:w val="0.45105009644374267"/>
          <c:h val="7.19590967798301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Ingresso</c:v>
                </c:pt>
              </c:strCache>
            </c:strRef>
          </c:tx>
          <c:spPr>
            <a:gradFill flip="none" rotWithShape="1">
              <a:gsLst>
                <a:gs pos="0">
                  <a:srgbClr val="046FBA">
                    <a:shade val="30000"/>
                    <a:satMod val="115000"/>
                  </a:srgbClr>
                </a:gs>
                <a:gs pos="50000">
                  <a:srgbClr val="046FBA">
                    <a:shade val="67500"/>
                    <a:satMod val="115000"/>
                  </a:srgbClr>
                </a:gs>
                <a:gs pos="100000">
                  <a:srgbClr val="046FBA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cat>
            <c:strRef>
              <c:f>Planilha1!$A$2:$A$18</c:f>
              <c:strCache>
                <c:ptCount val="17"/>
                <c:pt idx="0">
                  <c:v>Adm. Central</c:v>
                </c:pt>
                <c:pt idx="1">
                  <c:v>INPE</c:v>
                </c:pt>
                <c:pt idx="2">
                  <c:v>INPA</c:v>
                </c:pt>
                <c:pt idx="3">
                  <c:v>MPEG</c:v>
                </c:pt>
                <c:pt idx="4">
                  <c:v>INT</c:v>
                </c:pt>
                <c:pt idx="5">
                  <c:v>CTI</c:v>
                </c:pt>
                <c:pt idx="6">
                  <c:v>CBPF</c:v>
                </c:pt>
                <c:pt idx="7">
                  <c:v>ON</c:v>
                </c:pt>
                <c:pt idx="8">
                  <c:v>CEMADEN</c:v>
                </c:pt>
                <c:pt idx="9">
                  <c:v>CETEM</c:v>
                </c:pt>
                <c:pt idx="10">
                  <c:v>IBICT</c:v>
                </c:pt>
                <c:pt idx="11">
                  <c:v>LNCC</c:v>
                </c:pt>
                <c:pt idx="12">
                  <c:v>MAST</c:v>
                </c:pt>
                <c:pt idx="13">
                  <c:v>LNA</c:v>
                </c:pt>
                <c:pt idx="14">
                  <c:v>CETENE</c:v>
                </c:pt>
                <c:pt idx="15">
                  <c:v>INSA</c:v>
                </c:pt>
                <c:pt idx="16">
                  <c:v>INMA</c:v>
                </c:pt>
              </c:strCache>
            </c:strRef>
          </c:cat>
          <c:val>
            <c:numRef>
              <c:f>Planilha1!$B$2:$B$18</c:f>
              <c:numCache>
                <c:formatCode>0</c:formatCode>
                <c:ptCount val="17"/>
                <c:pt idx="0">
                  <c:v>436</c:v>
                </c:pt>
                <c:pt idx="1">
                  <c:v>24</c:v>
                </c:pt>
                <c:pt idx="8">
                  <c:v>75</c:v>
                </c:pt>
                <c:pt idx="9">
                  <c:v>26</c:v>
                </c:pt>
                <c:pt idx="10">
                  <c:v>4</c:v>
                </c:pt>
                <c:pt idx="12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3ED-4266-8DF6-687C6CA8FD25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Aposentaforia</c:v>
                </c:pt>
              </c:strCache>
            </c:strRef>
          </c:tx>
          <c:spPr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  <a:effectLst/>
          </c:spPr>
          <c:invertIfNegative val="0"/>
          <c:cat>
            <c:strRef>
              <c:f>Planilha1!$A$2:$A$18</c:f>
              <c:strCache>
                <c:ptCount val="17"/>
                <c:pt idx="0">
                  <c:v>Adm. Central</c:v>
                </c:pt>
                <c:pt idx="1">
                  <c:v>INPE</c:v>
                </c:pt>
                <c:pt idx="2">
                  <c:v>INPA</c:v>
                </c:pt>
                <c:pt idx="3">
                  <c:v>MPEG</c:v>
                </c:pt>
                <c:pt idx="4">
                  <c:v>INT</c:v>
                </c:pt>
                <c:pt idx="5">
                  <c:v>CTI</c:v>
                </c:pt>
                <c:pt idx="6">
                  <c:v>CBPF</c:v>
                </c:pt>
                <c:pt idx="7">
                  <c:v>ON</c:v>
                </c:pt>
                <c:pt idx="8">
                  <c:v>CEMADEN</c:v>
                </c:pt>
                <c:pt idx="9">
                  <c:v>CETEM</c:v>
                </c:pt>
                <c:pt idx="10">
                  <c:v>IBICT</c:v>
                </c:pt>
                <c:pt idx="11">
                  <c:v>LNCC</c:v>
                </c:pt>
                <c:pt idx="12">
                  <c:v>MAST</c:v>
                </c:pt>
                <c:pt idx="13">
                  <c:v>LNA</c:v>
                </c:pt>
                <c:pt idx="14">
                  <c:v>CETENE</c:v>
                </c:pt>
                <c:pt idx="15">
                  <c:v>INSA</c:v>
                </c:pt>
                <c:pt idx="16">
                  <c:v>INMA</c:v>
                </c:pt>
              </c:strCache>
            </c:strRef>
          </c:cat>
          <c:val>
            <c:numRef>
              <c:f>Planilha1!$C$2:$C$18</c:f>
              <c:numCache>
                <c:formatCode>0</c:formatCode>
                <c:ptCount val="17"/>
                <c:pt idx="0">
                  <c:v>129</c:v>
                </c:pt>
                <c:pt idx="1">
                  <c:v>399</c:v>
                </c:pt>
                <c:pt idx="2">
                  <c:v>206</c:v>
                </c:pt>
                <c:pt idx="3">
                  <c:v>71</c:v>
                </c:pt>
                <c:pt idx="4">
                  <c:v>89</c:v>
                </c:pt>
                <c:pt idx="5">
                  <c:v>88</c:v>
                </c:pt>
                <c:pt idx="6">
                  <c:v>43</c:v>
                </c:pt>
                <c:pt idx="7">
                  <c:v>49</c:v>
                </c:pt>
                <c:pt idx="8">
                  <c:v>0</c:v>
                </c:pt>
                <c:pt idx="9">
                  <c:v>28</c:v>
                </c:pt>
                <c:pt idx="10">
                  <c:v>38</c:v>
                </c:pt>
                <c:pt idx="11">
                  <c:v>17</c:v>
                </c:pt>
                <c:pt idx="12">
                  <c:v>23</c:v>
                </c:pt>
                <c:pt idx="13">
                  <c:v>16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3ED-4266-8DF6-687C6CA8FD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6965888"/>
        <c:axId val="84044032"/>
      </c:barChart>
      <c:catAx>
        <c:axId val="76965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pt-BR"/>
          </a:p>
        </c:txPr>
        <c:crossAx val="84044032"/>
        <c:crosses val="autoZero"/>
        <c:auto val="1"/>
        <c:lblAlgn val="ctr"/>
        <c:lblOffset val="100"/>
        <c:noMultiLvlLbl val="0"/>
      </c:catAx>
      <c:valAx>
        <c:axId val="84044032"/>
        <c:scaling>
          <c:orientation val="minMax"/>
          <c:max val="4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pt-BR"/>
          </a:p>
        </c:txPr>
        <c:crossAx val="76965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50">
          <a:latin typeface="Century Gothic" panose="020B0502020202020204" pitchFamily="34" charset="0"/>
        </a:defRPr>
      </a:pPr>
      <a:endParaRPr lang="pt-B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EF3EB5-ACE0-48C0-B496-A535B342E836}" type="doc">
      <dgm:prSet loTypeId="urn:microsoft.com/office/officeart/2008/layout/LinedList" loCatId="list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pt-BR"/>
        </a:p>
      </dgm:t>
    </dgm:pt>
    <dgm:pt modelId="{42662044-E895-4027-B4E6-6F98BCED56D4}">
      <dgm:prSet phldrT="[Texto]" custT="1"/>
      <dgm:spPr/>
      <dgm:t>
        <a:bodyPr/>
        <a:lstStyle/>
        <a:p>
          <a:r>
            <a:rPr lang="pt-BR" sz="1500" b="1" dirty="0" smtClean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rPr>
            <a:t>A importância da Ciência e Tecnologia</a:t>
          </a:r>
        </a:p>
        <a:p>
          <a:r>
            <a:rPr lang="pt-BR" sz="1500" b="0" dirty="0" smtClean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rPr>
            <a:t>Globalização</a:t>
          </a:r>
        </a:p>
        <a:p>
          <a:r>
            <a:rPr lang="pt-BR" sz="1500" b="0" dirty="0" smtClean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rPr>
            <a:t>Revolução Tecnológica</a:t>
          </a:r>
        </a:p>
        <a:p>
          <a:r>
            <a:rPr lang="pt-BR" sz="1500" b="0" dirty="0" smtClean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rPr>
            <a:t>Competividade Global</a:t>
          </a:r>
        </a:p>
      </dgm:t>
    </dgm:pt>
    <dgm:pt modelId="{65FFB766-7251-442B-9745-5B7C1AED548B}" type="parTrans" cxnId="{2AB22F45-FE6B-4707-94D8-923D9FBE2808}">
      <dgm:prSet/>
      <dgm:spPr/>
      <dgm:t>
        <a:bodyPr/>
        <a:lstStyle/>
        <a:p>
          <a:pPr algn="just"/>
          <a:endParaRPr lang="pt-BR" sz="1500">
            <a:solidFill>
              <a:schemeClr val="bg2">
                <a:lumMod val="50000"/>
              </a:schemeClr>
            </a:solidFill>
            <a:latin typeface="Century Gothic" panose="020B0502020202020204" pitchFamily="34" charset="0"/>
          </a:endParaRPr>
        </a:p>
      </dgm:t>
    </dgm:pt>
    <dgm:pt modelId="{8793F623-9E34-4522-9689-97A3E0D6E7F3}" type="sibTrans" cxnId="{2AB22F45-FE6B-4707-94D8-923D9FBE2808}">
      <dgm:prSet/>
      <dgm:spPr/>
      <dgm:t>
        <a:bodyPr/>
        <a:lstStyle/>
        <a:p>
          <a:pPr algn="just"/>
          <a:endParaRPr lang="pt-BR" sz="1500">
            <a:solidFill>
              <a:schemeClr val="bg2">
                <a:lumMod val="50000"/>
              </a:schemeClr>
            </a:solidFill>
            <a:latin typeface="Century Gothic" panose="020B0502020202020204" pitchFamily="34" charset="0"/>
          </a:endParaRPr>
        </a:p>
      </dgm:t>
    </dgm:pt>
    <dgm:pt modelId="{C759CE12-E7D0-4ADF-AFDA-D4F281DDB7FA}">
      <dgm:prSet phldrT="[Texto]" custT="1"/>
      <dgm:spPr/>
      <dgm:t>
        <a:bodyPr/>
        <a:lstStyle/>
        <a:p>
          <a:pPr algn="just">
            <a:lnSpc>
              <a:spcPct val="100000"/>
            </a:lnSpc>
          </a:pPr>
          <a:endParaRPr lang="pt-BR" sz="1500" b="1" dirty="0" smtClean="0">
            <a:solidFill>
              <a:schemeClr val="bg2">
                <a:lumMod val="50000"/>
              </a:schemeClr>
            </a:solidFill>
            <a:latin typeface="Century Gothic" panose="020B0502020202020204" pitchFamily="34" charset="0"/>
          </a:endParaRPr>
        </a:p>
        <a:p>
          <a:pPr algn="just">
            <a:lnSpc>
              <a:spcPct val="100000"/>
            </a:lnSpc>
          </a:pPr>
          <a:r>
            <a:rPr lang="pt-BR" sz="1500" b="1" dirty="0" smtClean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rPr>
            <a:t>A importância Estratégica das Unidades de Pesquisa da Rede MCTIC: </a:t>
          </a:r>
          <a:r>
            <a:rPr lang="pt-BR" sz="1500" b="0" dirty="0" smtClean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rPr>
            <a:t>16 Unidades de Pesquisa  (INPE, INPA, CBPF, INT, IBCIT e outras) </a:t>
          </a:r>
        </a:p>
        <a:p>
          <a:pPr algn="just">
            <a:lnSpc>
              <a:spcPct val="100000"/>
            </a:lnSpc>
          </a:pPr>
          <a:endParaRPr lang="pt-BR" sz="1500" b="0" dirty="0" smtClean="0">
            <a:solidFill>
              <a:schemeClr val="bg2">
                <a:lumMod val="50000"/>
              </a:schemeClr>
            </a:solidFill>
            <a:latin typeface="Century Gothic" panose="020B0502020202020204" pitchFamily="34" charset="0"/>
          </a:endParaRPr>
        </a:p>
        <a:p>
          <a:pPr algn="just">
            <a:lnSpc>
              <a:spcPct val="100000"/>
            </a:lnSpc>
          </a:pPr>
          <a:r>
            <a:rPr lang="pt-BR" sz="1500" b="1" dirty="0" smtClean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rPr>
            <a:t>Perfil do Estado Brasileiro</a:t>
          </a:r>
        </a:p>
        <a:p>
          <a:pPr algn="just">
            <a:lnSpc>
              <a:spcPct val="100000"/>
            </a:lnSpc>
          </a:pPr>
          <a:r>
            <a:rPr lang="pt-BR" sz="1500" b="0" dirty="0" smtClean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rPr>
            <a:t>- Jurídico,</a:t>
          </a:r>
        </a:p>
        <a:p>
          <a:pPr algn="just">
            <a:lnSpc>
              <a:spcPct val="100000"/>
            </a:lnSpc>
          </a:pPr>
          <a:r>
            <a:rPr lang="pt-BR" sz="1500" b="0" dirty="0" smtClean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rPr>
            <a:t>- Orçamentário e Financeiro</a:t>
          </a:r>
        </a:p>
        <a:p>
          <a:pPr algn="just">
            <a:lnSpc>
              <a:spcPct val="100000"/>
            </a:lnSpc>
          </a:pPr>
          <a:r>
            <a:rPr lang="pt-BR" sz="1500" b="0" dirty="0" smtClean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rPr>
            <a:t>- Arrecadação</a:t>
          </a:r>
        </a:p>
        <a:p>
          <a:pPr algn="just">
            <a:lnSpc>
              <a:spcPct val="100000"/>
            </a:lnSpc>
          </a:pPr>
          <a:r>
            <a:rPr lang="pt-BR" sz="1500" b="0" dirty="0" smtClean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rPr>
            <a:t>- Controle</a:t>
          </a:r>
          <a:endParaRPr lang="en-GB" sz="1500" dirty="0">
            <a:solidFill>
              <a:schemeClr val="bg2">
                <a:lumMod val="50000"/>
              </a:schemeClr>
            </a:solidFill>
            <a:latin typeface="Century Gothic" panose="020B0502020202020204" pitchFamily="34" charset="0"/>
          </a:endParaRPr>
        </a:p>
      </dgm:t>
    </dgm:pt>
    <dgm:pt modelId="{2ECFD783-D9BB-41F9-A017-DE812C63AA7E}" type="parTrans" cxnId="{4C0AD0E6-6DB8-4D86-BDB4-57F9DCA5699E}">
      <dgm:prSet/>
      <dgm:spPr/>
      <dgm:t>
        <a:bodyPr/>
        <a:lstStyle/>
        <a:p>
          <a:pPr algn="just"/>
          <a:endParaRPr lang="pt-BR" sz="1500">
            <a:solidFill>
              <a:schemeClr val="bg2">
                <a:lumMod val="50000"/>
              </a:schemeClr>
            </a:solidFill>
            <a:latin typeface="Century Gothic" panose="020B0502020202020204" pitchFamily="34" charset="0"/>
          </a:endParaRPr>
        </a:p>
      </dgm:t>
    </dgm:pt>
    <dgm:pt modelId="{5B82F421-01C6-444E-87C5-3BBFFFA746A3}" type="sibTrans" cxnId="{4C0AD0E6-6DB8-4D86-BDB4-57F9DCA5699E}">
      <dgm:prSet/>
      <dgm:spPr/>
      <dgm:t>
        <a:bodyPr/>
        <a:lstStyle/>
        <a:p>
          <a:pPr algn="just"/>
          <a:endParaRPr lang="pt-BR" sz="1500">
            <a:solidFill>
              <a:schemeClr val="bg2">
                <a:lumMod val="50000"/>
              </a:schemeClr>
            </a:solidFill>
            <a:latin typeface="Century Gothic" panose="020B0502020202020204" pitchFamily="34" charset="0"/>
          </a:endParaRPr>
        </a:p>
      </dgm:t>
    </dgm:pt>
    <dgm:pt modelId="{6D4460A8-D072-4779-A156-8220E9B7DDC9}">
      <dgm:prSet phldrT="[Texto]" custT="1"/>
      <dgm:spPr/>
      <dgm:t>
        <a:bodyPr/>
        <a:lstStyle/>
        <a:p>
          <a:pPr algn="just">
            <a:lnSpc>
              <a:spcPct val="100000"/>
            </a:lnSpc>
          </a:pPr>
          <a:r>
            <a:rPr lang="pt-BR" altLang="en-US" sz="15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rPr>
            <a:t> </a:t>
          </a:r>
          <a:endParaRPr lang="en-GB" sz="1500" b="1" dirty="0">
            <a:solidFill>
              <a:schemeClr val="bg2">
                <a:lumMod val="50000"/>
              </a:schemeClr>
            </a:solidFill>
            <a:latin typeface="Century Gothic" panose="020B0502020202020204" pitchFamily="34" charset="0"/>
          </a:endParaRPr>
        </a:p>
      </dgm:t>
    </dgm:pt>
    <dgm:pt modelId="{247D7EFC-7686-4564-8B1D-BF1FB3FCBBE5}" type="parTrans" cxnId="{17A8E8E2-37B8-4109-8064-770E4C6CFAA6}">
      <dgm:prSet/>
      <dgm:spPr/>
      <dgm:t>
        <a:bodyPr/>
        <a:lstStyle/>
        <a:p>
          <a:pPr algn="just"/>
          <a:endParaRPr lang="pt-BR" sz="1500">
            <a:solidFill>
              <a:schemeClr val="bg2">
                <a:lumMod val="50000"/>
              </a:schemeClr>
            </a:solidFill>
            <a:latin typeface="Century Gothic" panose="020B0502020202020204" pitchFamily="34" charset="0"/>
          </a:endParaRPr>
        </a:p>
      </dgm:t>
    </dgm:pt>
    <dgm:pt modelId="{50973BA1-A2E1-44DE-819A-744676BDD645}" type="sibTrans" cxnId="{17A8E8E2-37B8-4109-8064-770E4C6CFAA6}">
      <dgm:prSet/>
      <dgm:spPr/>
      <dgm:t>
        <a:bodyPr/>
        <a:lstStyle/>
        <a:p>
          <a:pPr algn="just"/>
          <a:endParaRPr lang="pt-BR" sz="1500">
            <a:solidFill>
              <a:schemeClr val="bg2">
                <a:lumMod val="50000"/>
              </a:schemeClr>
            </a:solidFill>
            <a:latin typeface="Century Gothic" panose="020B0502020202020204" pitchFamily="34" charset="0"/>
          </a:endParaRPr>
        </a:p>
      </dgm:t>
    </dgm:pt>
    <dgm:pt modelId="{54F317CB-E3A5-4980-82EE-D831720D7E8C}">
      <dgm:prSet phldrT="[Texto]" custT="1"/>
      <dgm:spPr/>
      <dgm:t>
        <a:bodyPr/>
        <a:lstStyle/>
        <a:p>
          <a:pPr algn="just"/>
          <a:endParaRPr lang="en-GB" sz="1500" dirty="0">
            <a:solidFill>
              <a:schemeClr val="bg2">
                <a:lumMod val="50000"/>
              </a:schemeClr>
            </a:solidFill>
            <a:latin typeface="Century Gothic" panose="020B0502020202020204" pitchFamily="34" charset="0"/>
            <a:ea typeface="+mn-ea"/>
            <a:cs typeface="+mn-cs"/>
          </a:endParaRPr>
        </a:p>
      </dgm:t>
    </dgm:pt>
    <dgm:pt modelId="{73230247-4CD0-4E57-8CB1-9093C17B7A10}" type="parTrans" cxnId="{2220A346-425A-4BB0-8F5F-BD331C55F2A9}">
      <dgm:prSet/>
      <dgm:spPr/>
      <dgm:t>
        <a:bodyPr/>
        <a:lstStyle/>
        <a:p>
          <a:pPr algn="just"/>
          <a:endParaRPr lang="pt-BR" sz="1500">
            <a:solidFill>
              <a:schemeClr val="bg2">
                <a:lumMod val="50000"/>
              </a:schemeClr>
            </a:solidFill>
            <a:latin typeface="Century Gothic" panose="020B0502020202020204" pitchFamily="34" charset="0"/>
          </a:endParaRPr>
        </a:p>
      </dgm:t>
    </dgm:pt>
    <dgm:pt modelId="{DB43AD95-BA87-42D9-A88B-9CF67B7871FC}" type="sibTrans" cxnId="{2220A346-425A-4BB0-8F5F-BD331C55F2A9}">
      <dgm:prSet/>
      <dgm:spPr/>
      <dgm:t>
        <a:bodyPr/>
        <a:lstStyle/>
        <a:p>
          <a:pPr algn="just"/>
          <a:endParaRPr lang="pt-BR" sz="1500">
            <a:solidFill>
              <a:schemeClr val="bg2">
                <a:lumMod val="50000"/>
              </a:schemeClr>
            </a:solidFill>
            <a:latin typeface="Century Gothic" panose="020B0502020202020204" pitchFamily="34" charset="0"/>
          </a:endParaRPr>
        </a:p>
      </dgm:t>
    </dgm:pt>
    <dgm:pt modelId="{45955356-8D26-46E3-AA20-DF122EC917B2}" type="pres">
      <dgm:prSet presAssocID="{07EF3EB5-ACE0-48C0-B496-A535B342E83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2B62CF70-13CC-46CE-B533-DD5A92524511}" type="pres">
      <dgm:prSet presAssocID="{42662044-E895-4027-B4E6-6F98BCED56D4}" presName="thickLine" presStyleLbl="alignNode1" presStyleIdx="0" presStyleCnt="4"/>
      <dgm:spPr/>
    </dgm:pt>
    <dgm:pt modelId="{D54E2FFD-630E-49B0-A2E8-E4922C404908}" type="pres">
      <dgm:prSet presAssocID="{42662044-E895-4027-B4E6-6F98BCED56D4}" presName="horz1" presStyleCnt="0"/>
      <dgm:spPr/>
    </dgm:pt>
    <dgm:pt modelId="{3C49B43E-D7C8-41F6-BCBC-9E47F871A368}" type="pres">
      <dgm:prSet presAssocID="{42662044-E895-4027-B4E6-6F98BCED56D4}" presName="tx1" presStyleLbl="revTx" presStyleIdx="0" presStyleCnt="4" custScaleY="173185" custLinFactNeighborY="17720"/>
      <dgm:spPr/>
      <dgm:t>
        <a:bodyPr/>
        <a:lstStyle/>
        <a:p>
          <a:endParaRPr lang="pt-BR"/>
        </a:p>
      </dgm:t>
    </dgm:pt>
    <dgm:pt modelId="{EECBCF29-1433-4ECC-A63F-37A169EEEBF5}" type="pres">
      <dgm:prSet presAssocID="{42662044-E895-4027-B4E6-6F98BCED56D4}" presName="vert1" presStyleCnt="0"/>
      <dgm:spPr/>
    </dgm:pt>
    <dgm:pt modelId="{A336A147-E955-48B4-8BC7-8AA1140C09A7}" type="pres">
      <dgm:prSet presAssocID="{C759CE12-E7D0-4ADF-AFDA-D4F281DDB7FA}" presName="thickLine" presStyleLbl="alignNode1" presStyleIdx="1" presStyleCnt="4" custLinFactNeighborX="0" custLinFactNeighborY="91402"/>
      <dgm:spPr>
        <a:ln>
          <a:solidFill>
            <a:srgbClr val="046FBA"/>
          </a:solidFill>
        </a:ln>
      </dgm:spPr>
    </dgm:pt>
    <dgm:pt modelId="{C823F26D-3005-4CFF-AE42-27540F009470}" type="pres">
      <dgm:prSet presAssocID="{C759CE12-E7D0-4ADF-AFDA-D4F281DDB7FA}" presName="horz1" presStyleCnt="0"/>
      <dgm:spPr/>
    </dgm:pt>
    <dgm:pt modelId="{54C1AC37-EE5A-4EEE-BF95-79362F9E1C37}" type="pres">
      <dgm:prSet presAssocID="{C759CE12-E7D0-4ADF-AFDA-D4F281DDB7FA}" presName="tx1" presStyleLbl="revTx" presStyleIdx="1" presStyleCnt="4" custScaleY="188559" custLinFactNeighborY="22803"/>
      <dgm:spPr/>
      <dgm:t>
        <a:bodyPr/>
        <a:lstStyle/>
        <a:p>
          <a:endParaRPr lang="pt-BR"/>
        </a:p>
      </dgm:t>
    </dgm:pt>
    <dgm:pt modelId="{7222B444-16BE-418B-A7E1-F81658B2C029}" type="pres">
      <dgm:prSet presAssocID="{C759CE12-E7D0-4ADF-AFDA-D4F281DDB7FA}" presName="vert1" presStyleCnt="0"/>
      <dgm:spPr/>
    </dgm:pt>
    <dgm:pt modelId="{14B3A59B-7A86-446E-81DF-8A08E1768058}" type="pres">
      <dgm:prSet presAssocID="{6D4460A8-D072-4779-A156-8220E9B7DDC9}" presName="thickLine" presStyleLbl="alignNode1" presStyleIdx="2" presStyleCnt="4" custLinFactNeighborX="-1186" custLinFactNeighborY="-57899"/>
      <dgm:spPr>
        <a:ln>
          <a:solidFill>
            <a:srgbClr val="046FBA"/>
          </a:solidFill>
        </a:ln>
      </dgm:spPr>
    </dgm:pt>
    <dgm:pt modelId="{E62E6B87-8E50-41A9-A868-F1664906210A}" type="pres">
      <dgm:prSet presAssocID="{6D4460A8-D072-4779-A156-8220E9B7DDC9}" presName="horz1" presStyleCnt="0"/>
      <dgm:spPr/>
    </dgm:pt>
    <dgm:pt modelId="{F39EEC27-6F91-4983-A2FD-DA4752BA740F}" type="pres">
      <dgm:prSet presAssocID="{6D4460A8-D072-4779-A156-8220E9B7DDC9}" presName="tx1" presStyleLbl="revTx" presStyleIdx="2" presStyleCnt="4" custScaleY="221720" custLinFactNeighborY="11642"/>
      <dgm:spPr/>
      <dgm:t>
        <a:bodyPr/>
        <a:lstStyle/>
        <a:p>
          <a:endParaRPr lang="pt-BR"/>
        </a:p>
      </dgm:t>
    </dgm:pt>
    <dgm:pt modelId="{53AC6881-440D-4434-8336-8BE4826B064A}" type="pres">
      <dgm:prSet presAssocID="{6D4460A8-D072-4779-A156-8220E9B7DDC9}" presName="vert1" presStyleCnt="0"/>
      <dgm:spPr/>
    </dgm:pt>
    <dgm:pt modelId="{52CDF3FB-C8FE-45A4-9457-0B2A97276687}" type="pres">
      <dgm:prSet presAssocID="{54F317CB-E3A5-4980-82EE-D831720D7E8C}" presName="thickLine" presStyleLbl="alignNode1" presStyleIdx="3" presStyleCnt="4" custLinFactNeighborX="0" custLinFactNeighborY="42104"/>
      <dgm:spPr>
        <a:ln>
          <a:solidFill>
            <a:srgbClr val="046FBA"/>
          </a:solidFill>
        </a:ln>
      </dgm:spPr>
    </dgm:pt>
    <dgm:pt modelId="{A4FDA89E-15AF-4CA8-9073-FCED23F9BD2F}" type="pres">
      <dgm:prSet presAssocID="{54F317CB-E3A5-4980-82EE-D831720D7E8C}" presName="horz1" presStyleCnt="0"/>
      <dgm:spPr/>
    </dgm:pt>
    <dgm:pt modelId="{920BACED-B1E4-485E-BCA5-38BAE2C79FFA}" type="pres">
      <dgm:prSet presAssocID="{54F317CB-E3A5-4980-82EE-D831720D7E8C}" presName="tx1" presStyleLbl="revTx" presStyleIdx="3" presStyleCnt="4"/>
      <dgm:spPr/>
      <dgm:t>
        <a:bodyPr/>
        <a:lstStyle/>
        <a:p>
          <a:endParaRPr lang="pt-BR"/>
        </a:p>
      </dgm:t>
    </dgm:pt>
    <dgm:pt modelId="{8A53F966-BADE-4DC4-8F54-3EB3C710E194}" type="pres">
      <dgm:prSet presAssocID="{54F317CB-E3A5-4980-82EE-D831720D7E8C}" presName="vert1" presStyleCnt="0"/>
      <dgm:spPr/>
    </dgm:pt>
  </dgm:ptLst>
  <dgm:cxnLst>
    <dgm:cxn modelId="{30F1D20D-AF80-49D9-BF9A-D35783F6BB4A}" type="presOf" srcId="{C759CE12-E7D0-4ADF-AFDA-D4F281DDB7FA}" destId="{54C1AC37-EE5A-4EEE-BF95-79362F9E1C37}" srcOrd="0" destOrd="0" presId="urn:microsoft.com/office/officeart/2008/layout/LinedList"/>
    <dgm:cxn modelId="{5C212379-0050-4509-9B76-25A3DF5E0C4E}" type="presOf" srcId="{54F317CB-E3A5-4980-82EE-D831720D7E8C}" destId="{920BACED-B1E4-485E-BCA5-38BAE2C79FFA}" srcOrd="0" destOrd="0" presId="urn:microsoft.com/office/officeart/2008/layout/LinedList"/>
    <dgm:cxn modelId="{D3B2EF2A-5335-46EE-907F-2CF591E92EBA}" type="presOf" srcId="{6D4460A8-D072-4779-A156-8220E9B7DDC9}" destId="{F39EEC27-6F91-4983-A2FD-DA4752BA740F}" srcOrd="0" destOrd="0" presId="urn:microsoft.com/office/officeart/2008/layout/LinedList"/>
    <dgm:cxn modelId="{2AB22F45-FE6B-4707-94D8-923D9FBE2808}" srcId="{07EF3EB5-ACE0-48C0-B496-A535B342E836}" destId="{42662044-E895-4027-B4E6-6F98BCED56D4}" srcOrd="0" destOrd="0" parTransId="{65FFB766-7251-442B-9745-5B7C1AED548B}" sibTransId="{8793F623-9E34-4522-9689-97A3E0D6E7F3}"/>
    <dgm:cxn modelId="{85BADE8A-F8D5-40D9-9DDF-EBBBDCFF7040}" type="presOf" srcId="{42662044-E895-4027-B4E6-6F98BCED56D4}" destId="{3C49B43E-D7C8-41F6-BCBC-9E47F871A368}" srcOrd="0" destOrd="0" presId="urn:microsoft.com/office/officeart/2008/layout/LinedList"/>
    <dgm:cxn modelId="{4C0AD0E6-6DB8-4D86-BDB4-57F9DCA5699E}" srcId="{07EF3EB5-ACE0-48C0-B496-A535B342E836}" destId="{C759CE12-E7D0-4ADF-AFDA-D4F281DDB7FA}" srcOrd="1" destOrd="0" parTransId="{2ECFD783-D9BB-41F9-A017-DE812C63AA7E}" sibTransId="{5B82F421-01C6-444E-87C5-3BBFFFA746A3}"/>
    <dgm:cxn modelId="{84F902DE-478B-48AC-99ED-D1E114C5C157}" type="presOf" srcId="{07EF3EB5-ACE0-48C0-B496-A535B342E836}" destId="{45955356-8D26-46E3-AA20-DF122EC917B2}" srcOrd="0" destOrd="0" presId="urn:microsoft.com/office/officeart/2008/layout/LinedList"/>
    <dgm:cxn modelId="{2220A346-425A-4BB0-8F5F-BD331C55F2A9}" srcId="{07EF3EB5-ACE0-48C0-B496-A535B342E836}" destId="{54F317CB-E3A5-4980-82EE-D831720D7E8C}" srcOrd="3" destOrd="0" parTransId="{73230247-4CD0-4E57-8CB1-9093C17B7A10}" sibTransId="{DB43AD95-BA87-42D9-A88B-9CF67B7871FC}"/>
    <dgm:cxn modelId="{17A8E8E2-37B8-4109-8064-770E4C6CFAA6}" srcId="{07EF3EB5-ACE0-48C0-B496-A535B342E836}" destId="{6D4460A8-D072-4779-A156-8220E9B7DDC9}" srcOrd="2" destOrd="0" parTransId="{247D7EFC-7686-4564-8B1D-BF1FB3FCBBE5}" sibTransId="{50973BA1-A2E1-44DE-819A-744676BDD645}"/>
    <dgm:cxn modelId="{C0ADF035-32FE-42EA-B221-CFDB24E4D865}" type="presParOf" srcId="{45955356-8D26-46E3-AA20-DF122EC917B2}" destId="{2B62CF70-13CC-46CE-B533-DD5A92524511}" srcOrd="0" destOrd="0" presId="urn:microsoft.com/office/officeart/2008/layout/LinedList"/>
    <dgm:cxn modelId="{7B8BCA9D-6090-42C1-BB0F-65D8EB0F1BBA}" type="presParOf" srcId="{45955356-8D26-46E3-AA20-DF122EC917B2}" destId="{D54E2FFD-630E-49B0-A2E8-E4922C404908}" srcOrd="1" destOrd="0" presId="urn:microsoft.com/office/officeart/2008/layout/LinedList"/>
    <dgm:cxn modelId="{7096387A-A0A3-4B94-B1D9-7A92F242B608}" type="presParOf" srcId="{D54E2FFD-630E-49B0-A2E8-E4922C404908}" destId="{3C49B43E-D7C8-41F6-BCBC-9E47F871A368}" srcOrd="0" destOrd="0" presId="urn:microsoft.com/office/officeart/2008/layout/LinedList"/>
    <dgm:cxn modelId="{DE5F70B4-E95A-4318-A790-DB1C6F52E561}" type="presParOf" srcId="{D54E2FFD-630E-49B0-A2E8-E4922C404908}" destId="{EECBCF29-1433-4ECC-A63F-37A169EEEBF5}" srcOrd="1" destOrd="0" presId="urn:microsoft.com/office/officeart/2008/layout/LinedList"/>
    <dgm:cxn modelId="{B29BD058-56B7-4A3D-AEF8-C470551839FF}" type="presParOf" srcId="{45955356-8D26-46E3-AA20-DF122EC917B2}" destId="{A336A147-E955-48B4-8BC7-8AA1140C09A7}" srcOrd="2" destOrd="0" presId="urn:microsoft.com/office/officeart/2008/layout/LinedList"/>
    <dgm:cxn modelId="{FE7F994F-D28E-456A-9E71-C8D828472361}" type="presParOf" srcId="{45955356-8D26-46E3-AA20-DF122EC917B2}" destId="{C823F26D-3005-4CFF-AE42-27540F009470}" srcOrd="3" destOrd="0" presId="urn:microsoft.com/office/officeart/2008/layout/LinedList"/>
    <dgm:cxn modelId="{60C6EA78-8ED3-4C85-BFEB-AC2D6076B5C1}" type="presParOf" srcId="{C823F26D-3005-4CFF-AE42-27540F009470}" destId="{54C1AC37-EE5A-4EEE-BF95-79362F9E1C37}" srcOrd="0" destOrd="0" presId="urn:microsoft.com/office/officeart/2008/layout/LinedList"/>
    <dgm:cxn modelId="{95651183-7BEA-4C1F-88ED-BD4DAC59EB80}" type="presParOf" srcId="{C823F26D-3005-4CFF-AE42-27540F009470}" destId="{7222B444-16BE-418B-A7E1-F81658B2C029}" srcOrd="1" destOrd="0" presId="urn:microsoft.com/office/officeart/2008/layout/LinedList"/>
    <dgm:cxn modelId="{659FC0A5-7827-4D9E-B610-AACE1B18BF07}" type="presParOf" srcId="{45955356-8D26-46E3-AA20-DF122EC917B2}" destId="{14B3A59B-7A86-446E-81DF-8A08E1768058}" srcOrd="4" destOrd="0" presId="urn:microsoft.com/office/officeart/2008/layout/LinedList"/>
    <dgm:cxn modelId="{2C2F007C-1BEF-403E-AAD2-CB00AC624255}" type="presParOf" srcId="{45955356-8D26-46E3-AA20-DF122EC917B2}" destId="{E62E6B87-8E50-41A9-A868-F1664906210A}" srcOrd="5" destOrd="0" presId="urn:microsoft.com/office/officeart/2008/layout/LinedList"/>
    <dgm:cxn modelId="{D8E449B1-F233-4ACC-9AAB-529524EABE23}" type="presParOf" srcId="{E62E6B87-8E50-41A9-A868-F1664906210A}" destId="{F39EEC27-6F91-4983-A2FD-DA4752BA740F}" srcOrd="0" destOrd="0" presId="urn:microsoft.com/office/officeart/2008/layout/LinedList"/>
    <dgm:cxn modelId="{A62F9539-CF70-4304-A1EE-AF1A108FA866}" type="presParOf" srcId="{E62E6B87-8E50-41A9-A868-F1664906210A}" destId="{53AC6881-440D-4434-8336-8BE4826B064A}" srcOrd="1" destOrd="0" presId="urn:microsoft.com/office/officeart/2008/layout/LinedList"/>
    <dgm:cxn modelId="{B7AC0945-49FA-4645-A8F7-DA621D38CCB6}" type="presParOf" srcId="{45955356-8D26-46E3-AA20-DF122EC917B2}" destId="{52CDF3FB-C8FE-45A4-9457-0B2A97276687}" srcOrd="6" destOrd="0" presId="urn:microsoft.com/office/officeart/2008/layout/LinedList"/>
    <dgm:cxn modelId="{23AF9CC5-B59B-42C0-BCB4-7357B8813F93}" type="presParOf" srcId="{45955356-8D26-46E3-AA20-DF122EC917B2}" destId="{A4FDA89E-15AF-4CA8-9073-FCED23F9BD2F}" srcOrd="7" destOrd="0" presId="urn:microsoft.com/office/officeart/2008/layout/LinedList"/>
    <dgm:cxn modelId="{3F0978FC-D0CC-4135-9D11-2BEFC7CEED70}" type="presParOf" srcId="{A4FDA89E-15AF-4CA8-9073-FCED23F9BD2F}" destId="{920BACED-B1E4-485E-BCA5-38BAE2C79FFA}" srcOrd="0" destOrd="0" presId="urn:microsoft.com/office/officeart/2008/layout/LinedList"/>
    <dgm:cxn modelId="{21C707C2-8FFE-43D6-8C2D-F09F0BDA98C3}" type="presParOf" srcId="{A4FDA89E-15AF-4CA8-9073-FCED23F9BD2F}" destId="{8A53F966-BADE-4DC4-8F54-3EB3C710E19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EF3EB5-ACE0-48C0-B496-A535B342E836}" type="doc">
      <dgm:prSet loTypeId="urn:microsoft.com/office/officeart/2008/layout/LinedList" loCatId="list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pt-BR"/>
        </a:p>
      </dgm:t>
    </dgm:pt>
    <dgm:pt modelId="{42662044-E895-4027-B4E6-6F98BCED56D4}">
      <dgm:prSet phldrT="[Texto]" custT="1"/>
      <dgm:spPr/>
      <dgm:t>
        <a:bodyPr/>
        <a:lstStyle/>
        <a:p>
          <a:pPr algn="just">
            <a:lnSpc>
              <a:spcPct val="100000"/>
            </a:lnSpc>
          </a:pPr>
          <a:r>
            <a:rPr lang="pt-BR" altLang="en-US" sz="15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rPr>
            <a:t>A </a:t>
          </a:r>
          <a:r>
            <a:rPr lang="pt-BR" altLang="en-US" sz="15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rPr>
            <a:t>Carreira de Pesquisa em Ciência e Tecnologia </a:t>
          </a:r>
          <a:r>
            <a:rPr lang="pt-BR" altLang="en-US" sz="15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rPr>
            <a:t>destina-se a profissionais habilitados a exercer atividades específicas de pesquisa científica e tecnológica, constituída pelo </a:t>
          </a:r>
          <a:r>
            <a:rPr lang="pt-BR" altLang="en-US" sz="15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rPr>
            <a:t>cargo de Pesquisador.</a:t>
          </a:r>
          <a:endParaRPr lang="pt-BR" sz="1500" b="1" dirty="0">
            <a:solidFill>
              <a:schemeClr val="bg2">
                <a:lumMod val="50000"/>
              </a:schemeClr>
            </a:solidFill>
            <a:latin typeface="Century Gothic" panose="020B0502020202020204" pitchFamily="34" charset="0"/>
          </a:endParaRPr>
        </a:p>
      </dgm:t>
    </dgm:pt>
    <dgm:pt modelId="{65FFB766-7251-442B-9745-5B7C1AED548B}" type="parTrans" cxnId="{2AB22F45-FE6B-4707-94D8-923D9FBE2808}">
      <dgm:prSet/>
      <dgm:spPr/>
      <dgm:t>
        <a:bodyPr/>
        <a:lstStyle/>
        <a:p>
          <a:pPr algn="just"/>
          <a:endParaRPr lang="pt-BR" sz="1500">
            <a:solidFill>
              <a:schemeClr val="bg2">
                <a:lumMod val="50000"/>
              </a:schemeClr>
            </a:solidFill>
            <a:latin typeface="Century Gothic" panose="020B0502020202020204" pitchFamily="34" charset="0"/>
          </a:endParaRPr>
        </a:p>
      </dgm:t>
    </dgm:pt>
    <dgm:pt modelId="{8793F623-9E34-4522-9689-97A3E0D6E7F3}" type="sibTrans" cxnId="{2AB22F45-FE6B-4707-94D8-923D9FBE2808}">
      <dgm:prSet/>
      <dgm:spPr/>
      <dgm:t>
        <a:bodyPr/>
        <a:lstStyle/>
        <a:p>
          <a:pPr algn="just"/>
          <a:endParaRPr lang="pt-BR" sz="1500">
            <a:solidFill>
              <a:schemeClr val="bg2">
                <a:lumMod val="50000"/>
              </a:schemeClr>
            </a:solidFill>
            <a:latin typeface="Century Gothic" panose="020B0502020202020204" pitchFamily="34" charset="0"/>
          </a:endParaRPr>
        </a:p>
      </dgm:t>
    </dgm:pt>
    <dgm:pt modelId="{C759CE12-E7D0-4ADF-AFDA-D4F281DDB7FA}">
      <dgm:prSet phldrT="[Texto]" custT="1"/>
      <dgm:spPr/>
      <dgm:t>
        <a:bodyPr/>
        <a:lstStyle/>
        <a:p>
          <a:pPr algn="just">
            <a:lnSpc>
              <a:spcPct val="100000"/>
            </a:lnSpc>
          </a:pPr>
          <a:r>
            <a:rPr lang="pt-BR" altLang="en-US" sz="15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rPr>
            <a:t>A </a:t>
          </a:r>
          <a:r>
            <a:rPr lang="pt-BR" altLang="en-US" sz="15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rPr>
            <a:t>Carreira de Desenvolvimento Tecnológico</a:t>
          </a:r>
          <a:r>
            <a:rPr lang="pt-BR" altLang="en-US" sz="15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rPr>
            <a:t> é destinada a profissionais habilitados a exercer atividades específicas de pesquisa e desenvolvimento tecnológico, constituída pelos </a:t>
          </a:r>
          <a:r>
            <a:rPr lang="pt-BR" altLang="en-US" sz="15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rPr>
            <a:t>cargos de Tecnologista, Técnico e Auxiliar Técnico.</a:t>
          </a:r>
          <a:endParaRPr lang="en-GB" sz="1500" dirty="0">
            <a:solidFill>
              <a:schemeClr val="bg2">
                <a:lumMod val="50000"/>
              </a:schemeClr>
            </a:solidFill>
            <a:latin typeface="Century Gothic" panose="020B0502020202020204" pitchFamily="34" charset="0"/>
          </a:endParaRPr>
        </a:p>
      </dgm:t>
    </dgm:pt>
    <dgm:pt modelId="{2ECFD783-D9BB-41F9-A017-DE812C63AA7E}" type="parTrans" cxnId="{4C0AD0E6-6DB8-4D86-BDB4-57F9DCA5699E}">
      <dgm:prSet/>
      <dgm:spPr/>
      <dgm:t>
        <a:bodyPr/>
        <a:lstStyle/>
        <a:p>
          <a:pPr algn="just"/>
          <a:endParaRPr lang="pt-BR" sz="1500">
            <a:solidFill>
              <a:schemeClr val="bg2">
                <a:lumMod val="50000"/>
              </a:schemeClr>
            </a:solidFill>
            <a:latin typeface="Century Gothic" panose="020B0502020202020204" pitchFamily="34" charset="0"/>
          </a:endParaRPr>
        </a:p>
      </dgm:t>
    </dgm:pt>
    <dgm:pt modelId="{5B82F421-01C6-444E-87C5-3BBFFFA746A3}" type="sibTrans" cxnId="{4C0AD0E6-6DB8-4D86-BDB4-57F9DCA5699E}">
      <dgm:prSet/>
      <dgm:spPr/>
      <dgm:t>
        <a:bodyPr/>
        <a:lstStyle/>
        <a:p>
          <a:pPr algn="just"/>
          <a:endParaRPr lang="pt-BR" sz="1500">
            <a:solidFill>
              <a:schemeClr val="bg2">
                <a:lumMod val="50000"/>
              </a:schemeClr>
            </a:solidFill>
            <a:latin typeface="Century Gothic" panose="020B0502020202020204" pitchFamily="34" charset="0"/>
          </a:endParaRPr>
        </a:p>
      </dgm:t>
    </dgm:pt>
    <dgm:pt modelId="{6D4460A8-D072-4779-A156-8220E9B7DDC9}">
      <dgm:prSet phldrT="[Texto]" custT="1"/>
      <dgm:spPr/>
      <dgm:t>
        <a:bodyPr/>
        <a:lstStyle/>
        <a:p>
          <a:pPr algn="just">
            <a:lnSpc>
              <a:spcPct val="100000"/>
            </a:lnSpc>
          </a:pPr>
          <a:r>
            <a:rPr lang="pt-BR" altLang="en-US" sz="15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rPr>
            <a:t> A </a:t>
          </a:r>
          <a:r>
            <a:rPr lang="pt-BR" altLang="en-US" sz="15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rPr>
            <a:t>Carreira de Gestão, Planejamento e Infraestrutura em Ciência e Tecnologia </a:t>
          </a:r>
          <a:r>
            <a:rPr lang="pt-BR" altLang="en-US" sz="15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rPr>
            <a:t>é destinada a servidores habilitados a exercer atividades de apoio à direção, coordenação, organização, planejamento, controle e avaliação de projetos de pesquisa e desenvolvimento na área de Ciência e Tecnologia, bem como toda atividade de suporte administrativo, constituída pelos </a:t>
          </a:r>
          <a:r>
            <a:rPr lang="pt-BR" altLang="en-US" sz="15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rPr>
            <a:t>cargos de Analista em Ciência e Tecnologia, Assistente e Auxiliar. </a:t>
          </a:r>
          <a:endParaRPr lang="en-GB" sz="1500" b="1" dirty="0">
            <a:solidFill>
              <a:schemeClr val="bg2">
                <a:lumMod val="50000"/>
              </a:schemeClr>
            </a:solidFill>
            <a:latin typeface="Century Gothic" panose="020B0502020202020204" pitchFamily="34" charset="0"/>
          </a:endParaRPr>
        </a:p>
      </dgm:t>
    </dgm:pt>
    <dgm:pt modelId="{247D7EFC-7686-4564-8B1D-BF1FB3FCBBE5}" type="parTrans" cxnId="{17A8E8E2-37B8-4109-8064-770E4C6CFAA6}">
      <dgm:prSet/>
      <dgm:spPr/>
      <dgm:t>
        <a:bodyPr/>
        <a:lstStyle/>
        <a:p>
          <a:pPr algn="just"/>
          <a:endParaRPr lang="pt-BR" sz="1500">
            <a:solidFill>
              <a:schemeClr val="bg2">
                <a:lumMod val="50000"/>
              </a:schemeClr>
            </a:solidFill>
            <a:latin typeface="Century Gothic" panose="020B0502020202020204" pitchFamily="34" charset="0"/>
          </a:endParaRPr>
        </a:p>
      </dgm:t>
    </dgm:pt>
    <dgm:pt modelId="{50973BA1-A2E1-44DE-819A-744676BDD645}" type="sibTrans" cxnId="{17A8E8E2-37B8-4109-8064-770E4C6CFAA6}">
      <dgm:prSet/>
      <dgm:spPr/>
      <dgm:t>
        <a:bodyPr/>
        <a:lstStyle/>
        <a:p>
          <a:pPr algn="just"/>
          <a:endParaRPr lang="pt-BR" sz="1500">
            <a:solidFill>
              <a:schemeClr val="bg2">
                <a:lumMod val="50000"/>
              </a:schemeClr>
            </a:solidFill>
            <a:latin typeface="Century Gothic" panose="020B0502020202020204" pitchFamily="34" charset="0"/>
          </a:endParaRPr>
        </a:p>
      </dgm:t>
    </dgm:pt>
    <dgm:pt modelId="{54F317CB-E3A5-4980-82EE-D831720D7E8C}">
      <dgm:prSet phldrT="[Texto]" custT="1"/>
      <dgm:spPr/>
      <dgm:t>
        <a:bodyPr/>
        <a:lstStyle/>
        <a:p>
          <a:pPr algn="just"/>
          <a:endParaRPr lang="en-GB" sz="1500" dirty="0">
            <a:solidFill>
              <a:schemeClr val="bg2">
                <a:lumMod val="50000"/>
              </a:schemeClr>
            </a:solidFill>
            <a:latin typeface="Century Gothic" panose="020B0502020202020204" pitchFamily="34" charset="0"/>
            <a:ea typeface="+mn-ea"/>
            <a:cs typeface="+mn-cs"/>
          </a:endParaRPr>
        </a:p>
      </dgm:t>
    </dgm:pt>
    <dgm:pt modelId="{73230247-4CD0-4E57-8CB1-9093C17B7A10}" type="parTrans" cxnId="{2220A346-425A-4BB0-8F5F-BD331C55F2A9}">
      <dgm:prSet/>
      <dgm:spPr/>
      <dgm:t>
        <a:bodyPr/>
        <a:lstStyle/>
        <a:p>
          <a:pPr algn="just"/>
          <a:endParaRPr lang="pt-BR" sz="1500">
            <a:solidFill>
              <a:schemeClr val="bg2">
                <a:lumMod val="50000"/>
              </a:schemeClr>
            </a:solidFill>
            <a:latin typeface="Century Gothic" panose="020B0502020202020204" pitchFamily="34" charset="0"/>
          </a:endParaRPr>
        </a:p>
      </dgm:t>
    </dgm:pt>
    <dgm:pt modelId="{DB43AD95-BA87-42D9-A88B-9CF67B7871FC}" type="sibTrans" cxnId="{2220A346-425A-4BB0-8F5F-BD331C55F2A9}">
      <dgm:prSet/>
      <dgm:spPr/>
      <dgm:t>
        <a:bodyPr/>
        <a:lstStyle/>
        <a:p>
          <a:pPr algn="just"/>
          <a:endParaRPr lang="pt-BR" sz="1500">
            <a:solidFill>
              <a:schemeClr val="bg2">
                <a:lumMod val="50000"/>
              </a:schemeClr>
            </a:solidFill>
            <a:latin typeface="Century Gothic" panose="020B0502020202020204" pitchFamily="34" charset="0"/>
          </a:endParaRPr>
        </a:p>
      </dgm:t>
    </dgm:pt>
    <dgm:pt modelId="{45955356-8D26-46E3-AA20-DF122EC917B2}" type="pres">
      <dgm:prSet presAssocID="{07EF3EB5-ACE0-48C0-B496-A535B342E83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2B62CF70-13CC-46CE-B533-DD5A92524511}" type="pres">
      <dgm:prSet presAssocID="{42662044-E895-4027-B4E6-6F98BCED56D4}" presName="thickLine" presStyleLbl="alignNode1" presStyleIdx="0" presStyleCnt="4"/>
      <dgm:spPr/>
    </dgm:pt>
    <dgm:pt modelId="{D54E2FFD-630E-49B0-A2E8-E4922C404908}" type="pres">
      <dgm:prSet presAssocID="{42662044-E895-4027-B4E6-6F98BCED56D4}" presName="horz1" presStyleCnt="0"/>
      <dgm:spPr/>
    </dgm:pt>
    <dgm:pt modelId="{3C49B43E-D7C8-41F6-BCBC-9E47F871A368}" type="pres">
      <dgm:prSet presAssocID="{42662044-E895-4027-B4E6-6F98BCED56D4}" presName="tx1" presStyleLbl="revTx" presStyleIdx="0" presStyleCnt="4" custScaleY="173185" custLinFactNeighborY="17720"/>
      <dgm:spPr/>
      <dgm:t>
        <a:bodyPr/>
        <a:lstStyle/>
        <a:p>
          <a:endParaRPr lang="pt-BR"/>
        </a:p>
      </dgm:t>
    </dgm:pt>
    <dgm:pt modelId="{EECBCF29-1433-4ECC-A63F-37A169EEEBF5}" type="pres">
      <dgm:prSet presAssocID="{42662044-E895-4027-B4E6-6F98BCED56D4}" presName="vert1" presStyleCnt="0"/>
      <dgm:spPr/>
    </dgm:pt>
    <dgm:pt modelId="{A336A147-E955-48B4-8BC7-8AA1140C09A7}" type="pres">
      <dgm:prSet presAssocID="{C759CE12-E7D0-4ADF-AFDA-D4F281DDB7FA}" presName="thickLine" presStyleLbl="alignNode1" presStyleIdx="1" presStyleCnt="4" custLinFactNeighborX="0" custLinFactNeighborY="91402"/>
      <dgm:spPr>
        <a:ln>
          <a:solidFill>
            <a:srgbClr val="046FBA"/>
          </a:solidFill>
        </a:ln>
      </dgm:spPr>
    </dgm:pt>
    <dgm:pt modelId="{C823F26D-3005-4CFF-AE42-27540F009470}" type="pres">
      <dgm:prSet presAssocID="{C759CE12-E7D0-4ADF-AFDA-D4F281DDB7FA}" presName="horz1" presStyleCnt="0"/>
      <dgm:spPr/>
    </dgm:pt>
    <dgm:pt modelId="{54C1AC37-EE5A-4EEE-BF95-79362F9E1C37}" type="pres">
      <dgm:prSet presAssocID="{C759CE12-E7D0-4ADF-AFDA-D4F281DDB7FA}" presName="tx1" presStyleLbl="revTx" presStyleIdx="1" presStyleCnt="4" custScaleY="188559" custLinFactNeighborY="22803"/>
      <dgm:spPr/>
      <dgm:t>
        <a:bodyPr/>
        <a:lstStyle/>
        <a:p>
          <a:endParaRPr lang="pt-BR"/>
        </a:p>
      </dgm:t>
    </dgm:pt>
    <dgm:pt modelId="{7222B444-16BE-418B-A7E1-F81658B2C029}" type="pres">
      <dgm:prSet presAssocID="{C759CE12-E7D0-4ADF-AFDA-D4F281DDB7FA}" presName="vert1" presStyleCnt="0"/>
      <dgm:spPr/>
    </dgm:pt>
    <dgm:pt modelId="{14B3A59B-7A86-446E-81DF-8A08E1768058}" type="pres">
      <dgm:prSet presAssocID="{6D4460A8-D072-4779-A156-8220E9B7DDC9}" presName="thickLine" presStyleLbl="alignNode1" presStyleIdx="2" presStyleCnt="4" custLinFactNeighborX="0" custLinFactNeighborY="-91323"/>
      <dgm:spPr>
        <a:ln>
          <a:solidFill>
            <a:srgbClr val="046FBA"/>
          </a:solidFill>
        </a:ln>
      </dgm:spPr>
    </dgm:pt>
    <dgm:pt modelId="{E62E6B87-8E50-41A9-A868-F1664906210A}" type="pres">
      <dgm:prSet presAssocID="{6D4460A8-D072-4779-A156-8220E9B7DDC9}" presName="horz1" presStyleCnt="0"/>
      <dgm:spPr/>
    </dgm:pt>
    <dgm:pt modelId="{F39EEC27-6F91-4983-A2FD-DA4752BA740F}" type="pres">
      <dgm:prSet presAssocID="{6D4460A8-D072-4779-A156-8220E9B7DDC9}" presName="tx1" presStyleLbl="revTx" presStyleIdx="2" presStyleCnt="4" custScaleY="221720" custLinFactNeighborY="11642"/>
      <dgm:spPr/>
      <dgm:t>
        <a:bodyPr/>
        <a:lstStyle/>
        <a:p>
          <a:endParaRPr lang="pt-BR"/>
        </a:p>
      </dgm:t>
    </dgm:pt>
    <dgm:pt modelId="{53AC6881-440D-4434-8336-8BE4826B064A}" type="pres">
      <dgm:prSet presAssocID="{6D4460A8-D072-4779-A156-8220E9B7DDC9}" presName="vert1" presStyleCnt="0"/>
      <dgm:spPr/>
    </dgm:pt>
    <dgm:pt modelId="{52CDF3FB-C8FE-45A4-9457-0B2A97276687}" type="pres">
      <dgm:prSet presAssocID="{54F317CB-E3A5-4980-82EE-D831720D7E8C}" presName="thickLine" presStyleLbl="alignNode1" presStyleIdx="3" presStyleCnt="4" custLinFactNeighborX="0" custLinFactNeighborY="42104"/>
      <dgm:spPr>
        <a:ln>
          <a:solidFill>
            <a:srgbClr val="046FBA"/>
          </a:solidFill>
        </a:ln>
      </dgm:spPr>
    </dgm:pt>
    <dgm:pt modelId="{A4FDA89E-15AF-4CA8-9073-FCED23F9BD2F}" type="pres">
      <dgm:prSet presAssocID="{54F317CB-E3A5-4980-82EE-D831720D7E8C}" presName="horz1" presStyleCnt="0"/>
      <dgm:spPr/>
    </dgm:pt>
    <dgm:pt modelId="{920BACED-B1E4-485E-BCA5-38BAE2C79FFA}" type="pres">
      <dgm:prSet presAssocID="{54F317CB-E3A5-4980-82EE-D831720D7E8C}" presName="tx1" presStyleLbl="revTx" presStyleIdx="3" presStyleCnt="4"/>
      <dgm:spPr/>
      <dgm:t>
        <a:bodyPr/>
        <a:lstStyle/>
        <a:p>
          <a:endParaRPr lang="pt-BR"/>
        </a:p>
      </dgm:t>
    </dgm:pt>
    <dgm:pt modelId="{8A53F966-BADE-4DC4-8F54-3EB3C710E194}" type="pres">
      <dgm:prSet presAssocID="{54F317CB-E3A5-4980-82EE-D831720D7E8C}" presName="vert1" presStyleCnt="0"/>
      <dgm:spPr/>
    </dgm:pt>
  </dgm:ptLst>
  <dgm:cxnLst>
    <dgm:cxn modelId="{83C6E878-F163-470E-A9F9-C8B3D7DF173F}" type="presOf" srcId="{42662044-E895-4027-B4E6-6F98BCED56D4}" destId="{3C49B43E-D7C8-41F6-BCBC-9E47F871A368}" srcOrd="0" destOrd="0" presId="urn:microsoft.com/office/officeart/2008/layout/LinedList"/>
    <dgm:cxn modelId="{7DCD3678-0C32-4DAF-8F46-24D5962BC484}" type="presOf" srcId="{54F317CB-E3A5-4980-82EE-D831720D7E8C}" destId="{920BACED-B1E4-485E-BCA5-38BAE2C79FFA}" srcOrd="0" destOrd="0" presId="urn:microsoft.com/office/officeart/2008/layout/LinedList"/>
    <dgm:cxn modelId="{2AB22F45-FE6B-4707-94D8-923D9FBE2808}" srcId="{07EF3EB5-ACE0-48C0-B496-A535B342E836}" destId="{42662044-E895-4027-B4E6-6F98BCED56D4}" srcOrd="0" destOrd="0" parTransId="{65FFB766-7251-442B-9745-5B7C1AED548B}" sibTransId="{8793F623-9E34-4522-9689-97A3E0D6E7F3}"/>
    <dgm:cxn modelId="{EFB0D0D8-617B-489B-91BD-9336AB6FF409}" type="presOf" srcId="{6D4460A8-D072-4779-A156-8220E9B7DDC9}" destId="{F39EEC27-6F91-4983-A2FD-DA4752BA740F}" srcOrd="0" destOrd="0" presId="urn:microsoft.com/office/officeart/2008/layout/LinedList"/>
    <dgm:cxn modelId="{4C0AD0E6-6DB8-4D86-BDB4-57F9DCA5699E}" srcId="{07EF3EB5-ACE0-48C0-B496-A535B342E836}" destId="{C759CE12-E7D0-4ADF-AFDA-D4F281DDB7FA}" srcOrd="1" destOrd="0" parTransId="{2ECFD783-D9BB-41F9-A017-DE812C63AA7E}" sibTransId="{5B82F421-01C6-444E-87C5-3BBFFFA746A3}"/>
    <dgm:cxn modelId="{10F812BA-4733-4A78-9636-C667AAD3C657}" type="presOf" srcId="{07EF3EB5-ACE0-48C0-B496-A535B342E836}" destId="{45955356-8D26-46E3-AA20-DF122EC917B2}" srcOrd="0" destOrd="0" presId="urn:microsoft.com/office/officeart/2008/layout/LinedList"/>
    <dgm:cxn modelId="{2220A346-425A-4BB0-8F5F-BD331C55F2A9}" srcId="{07EF3EB5-ACE0-48C0-B496-A535B342E836}" destId="{54F317CB-E3A5-4980-82EE-D831720D7E8C}" srcOrd="3" destOrd="0" parTransId="{73230247-4CD0-4E57-8CB1-9093C17B7A10}" sibTransId="{DB43AD95-BA87-42D9-A88B-9CF67B7871FC}"/>
    <dgm:cxn modelId="{881BF782-A297-4B02-9F37-FA342FE923A9}" type="presOf" srcId="{C759CE12-E7D0-4ADF-AFDA-D4F281DDB7FA}" destId="{54C1AC37-EE5A-4EEE-BF95-79362F9E1C37}" srcOrd="0" destOrd="0" presId="urn:microsoft.com/office/officeart/2008/layout/LinedList"/>
    <dgm:cxn modelId="{17A8E8E2-37B8-4109-8064-770E4C6CFAA6}" srcId="{07EF3EB5-ACE0-48C0-B496-A535B342E836}" destId="{6D4460A8-D072-4779-A156-8220E9B7DDC9}" srcOrd="2" destOrd="0" parTransId="{247D7EFC-7686-4564-8B1D-BF1FB3FCBBE5}" sibTransId="{50973BA1-A2E1-44DE-819A-744676BDD645}"/>
    <dgm:cxn modelId="{010CCF33-2CAB-413D-A6EC-1887FBD9ABCA}" type="presParOf" srcId="{45955356-8D26-46E3-AA20-DF122EC917B2}" destId="{2B62CF70-13CC-46CE-B533-DD5A92524511}" srcOrd="0" destOrd="0" presId="urn:microsoft.com/office/officeart/2008/layout/LinedList"/>
    <dgm:cxn modelId="{16EA07A4-DDCF-4E34-A642-4CDB1B65FA1D}" type="presParOf" srcId="{45955356-8D26-46E3-AA20-DF122EC917B2}" destId="{D54E2FFD-630E-49B0-A2E8-E4922C404908}" srcOrd="1" destOrd="0" presId="urn:microsoft.com/office/officeart/2008/layout/LinedList"/>
    <dgm:cxn modelId="{57E848EF-2F27-40E6-9BE6-C1CB48F5BA78}" type="presParOf" srcId="{D54E2FFD-630E-49B0-A2E8-E4922C404908}" destId="{3C49B43E-D7C8-41F6-BCBC-9E47F871A368}" srcOrd="0" destOrd="0" presId="urn:microsoft.com/office/officeart/2008/layout/LinedList"/>
    <dgm:cxn modelId="{AA5E95A6-2AA0-4009-B1E1-4F9E6CB7E906}" type="presParOf" srcId="{D54E2FFD-630E-49B0-A2E8-E4922C404908}" destId="{EECBCF29-1433-4ECC-A63F-37A169EEEBF5}" srcOrd="1" destOrd="0" presId="urn:microsoft.com/office/officeart/2008/layout/LinedList"/>
    <dgm:cxn modelId="{357713A8-5298-45BA-AAFB-D1E22ADF2B59}" type="presParOf" srcId="{45955356-8D26-46E3-AA20-DF122EC917B2}" destId="{A336A147-E955-48B4-8BC7-8AA1140C09A7}" srcOrd="2" destOrd="0" presId="urn:microsoft.com/office/officeart/2008/layout/LinedList"/>
    <dgm:cxn modelId="{79EF881B-BE85-4F4B-9DCF-1A082B44C0CC}" type="presParOf" srcId="{45955356-8D26-46E3-AA20-DF122EC917B2}" destId="{C823F26D-3005-4CFF-AE42-27540F009470}" srcOrd="3" destOrd="0" presId="urn:microsoft.com/office/officeart/2008/layout/LinedList"/>
    <dgm:cxn modelId="{90FB3122-3125-406A-A58A-958742DB1E16}" type="presParOf" srcId="{C823F26D-3005-4CFF-AE42-27540F009470}" destId="{54C1AC37-EE5A-4EEE-BF95-79362F9E1C37}" srcOrd="0" destOrd="0" presId="urn:microsoft.com/office/officeart/2008/layout/LinedList"/>
    <dgm:cxn modelId="{E1F82ECD-48F3-4F93-93D5-285CD6A7AF3A}" type="presParOf" srcId="{C823F26D-3005-4CFF-AE42-27540F009470}" destId="{7222B444-16BE-418B-A7E1-F81658B2C029}" srcOrd="1" destOrd="0" presId="urn:microsoft.com/office/officeart/2008/layout/LinedList"/>
    <dgm:cxn modelId="{B6DDBE07-1D98-445D-A2FD-628EE5E5E29E}" type="presParOf" srcId="{45955356-8D26-46E3-AA20-DF122EC917B2}" destId="{14B3A59B-7A86-446E-81DF-8A08E1768058}" srcOrd="4" destOrd="0" presId="urn:microsoft.com/office/officeart/2008/layout/LinedList"/>
    <dgm:cxn modelId="{537650A6-93B3-4E21-9CE7-DDB734BEB24F}" type="presParOf" srcId="{45955356-8D26-46E3-AA20-DF122EC917B2}" destId="{E62E6B87-8E50-41A9-A868-F1664906210A}" srcOrd="5" destOrd="0" presId="urn:microsoft.com/office/officeart/2008/layout/LinedList"/>
    <dgm:cxn modelId="{FC7684DF-74FE-497B-9CBC-E6FD721E69AA}" type="presParOf" srcId="{E62E6B87-8E50-41A9-A868-F1664906210A}" destId="{F39EEC27-6F91-4983-A2FD-DA4752BA740F}" srcOrd="0" destOrd="0" presId="urn:microsoft.com/office/officeart/2008/layout/LinedList"/>
    <dgm:cxn modelId="{3CBD1B96-13D0-4415-8FC9-4FF71284D3D1}" type="presParOf" srcId="{E62E6B87-8E50-41A9-A868-F1664906210A}" destId="{53AC6881-440D-4434-8336-8BE4826B064A}" srcOrd="1" destOrd="0" presId="urn:microsoft.com/office/officeart/2008/layout/LinedList"/>
    <dgm:cxn modelId="{2E2B538B-3B42-46AB-A293-B3431D538161}" type="presParOf" srcId="{45955356-8D26-46E3-AA20-DF122EC917B2}" destId="{52CDF3FB-C8FE-45A4-9457-0B2A97276687}" srcOrd="6" destOrd="0" presId="urn:microsoft.com/office/officeart/2008/layout/LinedList"/>
    <dgm:cxn modelId="{6F9D332C-789A-4863-A095-DCF0010FD66E}" type="presParOf" srcId="{45955356-8D26-46E3-AA20-DF122EC917B2}" destId="{A4FDA89E-15AF-4CA8-9073-FCED23F9BD2F}" srcOrd="7" destOrd="0" presId="urn:microsoft.com/office/officeart/2008/layout/LinedList"/>
    <dgm:cxn modelId="{25D8B6ED-7C8F-4106-A889-6F56299B2803}" type="presParOf" srcId="{A4FDA89E-15AF-4CA8-9073-FCED23F9BD2F}" destId="{920BACED-B1E4-485E-BCA5-38BAE2C79FFA}" srcOrd="0" destOrd="0" presId="urn:microsoft.com/office/officeart/2008/layout/LinedList"/>
    <dgm:cxn modelId="{FA0A18F8-7C2B-4793-B61B-14A036777E95}" type="presParOf" srcId="{A4FDA89E-15AF-4CA8-9073-FCED23F9BD2F}" destId="{8A53F966-BADE-4DC4-8F54-3EB3C710E19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62CF70-13CC-46CE-B533-DD5A92524511}">
      <dsp:nvSpPr>
        <dsp:cNvPr id="0" name=""/>
        <dsp:cNvSpPr/>
      </dsp:nvSpPr>
      <dsp:spPr>
        <a:xfrm>
          <a:off x="0" y="1081"/>
          <a:ext cx="7789771" cy="0"/>
        </a:xfrm>
        <a:prstGeom prst="line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49B43E-D7C8-41F6-BCBC-9E47F871A368}">
      <dsp:nvSpPr>
        <dsp:cNvPr id="0" name=""/>
        <dsp:cNvSpPr/>
      </dsp:nvSpPr>
      <dsp:spPr>
        <a:xfrm>
          <a:off x="0" y="113005"/>
          <a:ext cx="7782163" cy="1093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rPr>
            <a:t>A importância da Ciência e Tecnologia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0" kern="1200" dirty="0" smtClean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rPr>
            <a:t>Globalização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0" kern="1200" dirty="0" smtClean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rPr>
            <a:t>Revolução Tecnológica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0" kern="1200" dirty="0" smtClean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rPr>
            <a:t>Competividade Global</a:t>
          </a:r>
        </a:p>
      </dsp:txBody>
      <dsp:txXfrm>
        <a:off x="0" y="113005"/>
        <a:ext cx="7782163" cy="1093880"/>
      </dsp:txXfrm>
    </dsp:sp>
    <dsp:sp modelId="{A336A147-E955-48B4-8BC7-8AA1140C09A7}">
      <dsp:nvSpPr>
        <dsp:cNvPr id="0" name=""/>
        <dsp:cNvSpPr/>
      </dsp:nvSpPr>
      <dsp:spPr>
        <a:xfrm>
          <a:off x="0" y="2183547"/>
          <a:ext cx="7789771" cy="0"/>
        </a:xfrm>
        <a:prstGeom prst="line">
          <a:avLst/>
        </a:prstGeom>
        <a:gradFill rotWithShape="0">
          <a:gsLst>
            <a:gs pos="0">
              <a:schemeClr val="accent1">
                <a:shade val="50000"/>
                <a:hueOff val="167129"/>
                <a:satOff val="4478"/>
                <a:lumOff val="1972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67129"/>
                <a:satOff val="4478"/>
                <a:lumOff val="1972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67129"/>
                <a:satOff val="4478"/>
                <a:lumOff val="1972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rgbClr val="046FBA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C1AC37-EE5A-4EEE-BF95-79362F9E1C37}">
      <dsp:nvSpPr>
        <dsp:cNvPr id="0" name=""/>
        <dsp:cNvSpPr/>
      </dsp:nvSpPr>
      <dsp:spPr>
        <a:xfrm>
          <a:off x="0" y="1238991"/>
          <a:ext cx="7782163" cy="1190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just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pt-BR" sz="1500" b="1" kern="1200" dirty="0" smtClean="0">
            <a:solidFill>
              <a:schemeClr val="bg2">
                <a:lumMod val="50000"/>
              </a:schemeClr>
            </a:solidFill>
            <a:latin typeface="Century Gothic" panose="020B0502020202020204" pitchFamily="34" charset="0"/>
          </a:endParaRPr>
        </a:p>
        <a:p>
          <a:pPr lvl="0" algn="just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rPr>
            <a:t>A importância Estratégica das Unidades de Pesquisa da Rede MCTIC: </a:t>
          </a:r>
          <a:r>
            <a:rPr lang="pt-BR" sz="1500" b="0" kern="1200" dirty="0" smtClean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rPr>
            <a:t>16 Unidades de Pesquisa  (INPE, INPA, CBPF, INT, IBCIT e outras) </a:t>
          </a:r>
        </a:p>
        <a:p>
          <a:pPr lvl="0" algn="just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pt-BR" sz="1500" b="0" kern="1200" dirty="0" smtClean="0">
            <a:solidFill>
              <a:schemeClr val="bg2">
                <a:lumMod val="50000"/>
              </a:schemeClr>
            </a:solidFill>
            <a:latin typeface="Century Gothic" panose="020B0502020202020204" pitchFamily="34" charset="0"/>
          </a:endParaRPr>
        </a:p>
        <a:p>
          <a:pPr lvl="0" algn="just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rPr>
            <a:t>Perfil do Estado Brasileiro</a:t>
          </a:r>
        </a:p>
        <a:p>
          <a:pPr lvl="0" algn="just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sz="1500" b="0" kern="1200" dirty="0" smtClean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rPr>
            <a:t>- Jurídico,</a:t>
          </a:r>
        </a:p>
        <a:p>
          <a:pPr lvl="0" algn="just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sz="1500" b="0" kern="1200" dirty="0" smtClean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rPr>
            <a:t>- Orçamentário e Financeiro</a:t>
          </a:r>
        </a:p>
        <a:p>
          <a:pPr lvl="0" algn="just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sz="1500" b="0" kern="1200" dirty="0" smtClean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rPr>
            <a:t>- Arrecadação</a:t>
          </a:r>
        </a:p>
        <a:p>
          <a:pPr lvl="0" algn="just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sz="1500" b="0" kern="1200" dirty="0" smtClean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rPr>
            <a:t>- Controle</a:t>
          </a:r>
          <a:endParaRPr lang="en-GB" sz="1500" kern="1200" dirty="0">
            <a:solidFill>
              <a:schemeClr val="bg2">
                <a:lumMod val="50000"/>
              </a:schemeClr>
            </a:solidFill>
            <a:latin typeface="Century Gothic" panose="020B0502020202020204" pitchFamily="34" charset="0"/>
          </a:endParaRPr>
        </a:p>
      </dsp:txBody>
      <dsp:txXfrm>
        <a:off x="0" y="1238991"/>
        <a:ext cx="7782163" cy="1190986"/>
      </dsp:txXfrm>
    </dsp:sp>
    <dsp:sp modelId="{14B3A59B-7A86-446E-81DF-8A08E1768058}">
      <dsp:nvSpPr>
        <dsp:cNvPr id="0" name=""/>
        <dsp:cNvSpPr/>
      </dsp:nvSpPr>
      <dsp:spPr>
        <a:xfrm>
          <a:off x="0" y="1475107"/>
          <a:ext cx="7789771" cy="0"/>
        </a:xfrm>
        <a:prstGeom prst="line">
          <a:avLst/>
        </a:prstGeom>
        <a:gradFill rotWithShape="0">
          <a:gsLst>
            <a:gs pos="0">
              <a:schemeClr val="accent1">
                <a:shade val="50000"/>
                <a:hueOff val="334258"/>
                <a:satOff val="8955"/>
                <a:lumOff val="394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334258"/>
                <a:satOff val="8955"/>
                <a:lumOff val="394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334258"/>
                <a:satOff val="8955"/>
                <a:lumOff val="394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rgbClr val="046FBA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9EEC27-6F91-4983-A2FD-DA4752BA740F}">
      <dsp:nvSpPr>
        <dsp:cNvPr id="0" name=""/>
        <dsp:cNvSpPr/>
      </dsp:nvSpPr>
      <dsp:spPr>
        <a:xfrm>
          <a:off x="0" y="2359482"/>
          <a:ext cx="7782163" cy="1400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just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altLang="en-US" sz="1500" kern="12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rPr>
            <a:t> </a:t>
          </a:r>
          <a:endParaRPr lang="en-GB" sz="1500" b="1" kern="1200" dirty="0">
            <a:solidFill>
              <a:schemeClr val="bg2">
                <a:lumMod val="50000"/>
              </a:schemeClr>
            </a:solidFill>
            <a:latin typeface="Century Gothic" panose="020B0502020202020204" pitchFamily="34" charset="0"/>
          </a:endParaRPr>
        </a:p>
      </dsp:txBody>
      <dsp:txXfrm>
        <a:off x="0" y="2359482"/>
        <a:ext cx="7782163" cy="1400440"/>
      </dsp:txXfrm>
    </dsp:sp>
    <dsp:sp modelId="{52CDF3FB-C8FE-45A4-9457-0B2A97276687}">
      <dsp:nvSpPr>
        <dsp:cNvPr id="0" name=""/>
        <dsp:cNvSpPr/>
      </dsp:nvSpPr>
      <dsp:spPr>
        <a:xfrm>
          <a:off x="0" y="3952328"/>
          <a:ext cx="7789771" cy="0"/>
        </a:xfrm>
        <a:prstGeom prst="line">
          <a:avLst/>
        </a:prstGeom>
        <a:gradFill rotWithShape="0">
          <a:gsLst>
            <a:gs pos="0">
              <a:schemeClr val="accent1">
                <a:shade val="50000"/>
                <a:hueOff val="167129"/>
                <a:satOff val="4478"/>
                <a:lumOff val="1972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67129"/>
                <a:satOff val="4478"/>
                <a:lumOff val="1972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67129"/>
                <a:satOff val="4478"/>
                <a:lumOff val="1972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rgbClr val="046FBA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0BACED-B1E4-485E-BCA5-38BAE2C79FFA}">
      <dsp:nvSpPr>
        <dsp:cNvPr id="0" name=""/>
        <dsp:cNvSpPr/>
      </dsp:nvSpPr>
      <dsp:spPr>
        <a:xfrm>
          <a:off x="0" y="3686389"/>
          <a:ext cx="7789771" cy="631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 dirty="0">
            <a:solidFill>
              <a:schemeClr val="bg2">
                <a:lumMod val="50000"/>
              </a:schemeClr>
            </a:solidFill>
            <a:latin typeface="Century Gothic" panose="020B0502020202020204" pitchFamily="34" charset="0"/>
            <a:ea typeface="+mn-ea"/>
            <a:cs typeface="+mn-cs"/>
          </a:endParaRPr>
        </a:p>
      </dsp:txBody>
      <dsp:txXfrm>
        <a:off x="0" y="3686389"/>
        <a:ext cx="7789771" cy="6316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62CF70-13CC-46CE-B533-DD5A92524511}">
      <dsp:nvSpPr>
        <dsp:cNvPr id="0" name=""/>
        <dsp:cNvSpPr/>
      </dsp:nvSpPr>
      <dsp:spPr>
        <a:xfrm>
          <a:off x="0" y="1081"/>
          <a:ext cx="7789771" cy="0"/>
        </a:xfrm>
        <a:prstGeom prst="line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49B43E-D7C8-41F6-BCBC-9E47F871A368}">
      <dsp:nvSpPr>
        <dsp:cNvPr id="0" name=""/>
        <dsp:cNvSpPr/>
      </dsp:nvSpPr>
      <dsp:spPr>
        <a:xfrm>
          <a:off x="0" y="113005"/>
          <a:ext cx="7782163" cy="1093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just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altLang="en-US" sz="1500" kern="12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rPr>
            <a:t>A </a:t>
          </a:r>
          <a:r>
            <a:rPr lang="pt-BR" altLang="en-US" sz="1500" b="1" kern="12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rPr>
            <a:t>Carreira de Pesquisa em Ciência e Tecnologia </a:t>
          </a:r>
          <a:r>
            <a:rPr lang="pt-BR" altLang="en-US" sz="1500" kern="12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rPr>
            <a:t>destina-se a profissionais habilitados a exercer atividades específicas de pesquisa científica e tecnológica, constituída pelo </a:t>
          </a:r>
          <a:r>
            <a:rPr lang="pt-BR" altLang="en-US" sz="1500" b="1" kern="12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rPr>
            <a:t>cargo de Pesquisador.</a:t>
          </a:r>
          <a:endParaRPr lang="pt-BR" sz="1500" b="1" kern="1200" dirty="0">
            <a:solidFill>
              <a:schemeClr val="bg2">
                <a:lumMod val="50000"/>
              </a:schemeClr>
            </a:solidFill>
            <a:latin typeface="Century Gothic" panose="020B0502020202020204" pitchFamily="34" charset="0"/>
          </a:endParaRPr>
        </a:p>
      </dsp:txBody>
      <dsp:txXfrm>
        <a:off x="0" y="113005"/>
        <a:ext cx="7782163" cy="1093880"/>
      </dsp:txXfrm>
    </dsp:sp>
    <dsp:sp modelId="{A336A147-E955-48B4-8BC7-8AA1140C09A7}">
      <dsp:nvSpPr>
        <dsp:cNvPr id="0" name=""/>
        <dsp:cNvSpPr/>
      </dsp:nvSpPr>
      <dsp:spPr>
        <a:xfrm>
          <a:off x="0" y="2183547"/>
          <a:ext cx="7789771" cy="0"/>
        </a:xfrm>
        <a:prstGeom prst="line">
          <a:avLst/>
        </a:prstGeom>
        <a:gradFill rotWithShape="0">
          <a:gsLst>
            <a:gs pos="0">
              <a:schemeClr val="accent1">
                <a:shade val="50000"/>
                <a:hueOff val="167129"/>
                <a:satOff val="4478"/>
                <a:lumOff val="1972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67129"/>
                <a:satOff val="4478"/>
                <a:lumOff val="1972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67129"/>
                <a:satOff val="4478"/>
                <a:lumOff val="1972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rgbClr val="046FBA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C1AC37-EE5A-4EEE-BF95-79362F9E1C37}">
      <dsp:nvSpPr>
        <dsp:cNvPr id="0" name=""/>
        <dsp:cNvSpPr/>
      </dsp:nvSpPr>
      <dsp:spPr>
        <a:xfrm>
          <a:off x="0" y="1238991"/>
          <a:ext cx="7782163" cy="1190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just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altLang="en-US" sz="1500" kern="12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rPr>
            <a:t>A </a:t>
          </a:r>
          <a:r>
            <a:rPr lang="pt-BR" altLang="en-US" sz="1500" b="1" kern="12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rPr>
            <a:t>Carreira de Desenvolvimento Tecnológico</a:t>
          </a:r>
          <a:r>
            <a:rPr lang="pt-BR" altLang="en-US" sz="1500" kern="12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rPr>
            <a:t> é destinada a profissionais habilitados a exercer atividades específicas de pesquisa e desenvolvimento tecnológico, constituída pelos </a:t>
          </a:r>
          <a:r>
            <a:rPr lang="pt-BR" altLang="en-US" sz="1500" b="1" kern="12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rPr>
            <a:t>cargos de Tecnologista, Técnico e Auxiliar Técnico.</a:t>
          </a:r>
          <a:endParaRPr lang="en-GB" sz="1500" kern="1200" dirty="0">
            <a:solidFill>
              <a:schemeClr val="bg2">
                <a:lumMod val="50000"/>
              </a:schemeClr>
            </a:solidFill>
            <a:latin typeface="Century Gothic" panose="020B0502020202020204" pitchFamily="34" charset="0"/>
          </a:endParaRPr>
        </a:p>
      </dsp:txBody>
      <dsp:txXfrm>
        <a:off x="0" y="1238991"/>
        <a:ext cx="7782163" cy="1190986"/>
      </dsp:txXfrm>
    </dsp:sp>
    <dsp:sp modelId="{14B3A59B-7A86-446E-81DF-8A08E1768058}">
      <dsp:nvSpPr>
        <dsp:cNvPr id="0" name=""/>
        <dsp:cNvSpPr/>
      </dsp:nvSpPr>
      <dsp:spPr>
        <a:xfrm>
          <a:off x="0" y="1007024"/>
          <a:ext cx="7789771" cy="0"/>
        </a:xfrm>
        <a:prstGeom prst="line">
          <a:avLst/>
        </a:prstGeom>
        <a:gradFill rotWithShape="0">
          <a:gsLst>
            <a:gs pos="0">
              <a:schemeClr val="accent1">
                <a:shade val="50000"/>
                <a:hueOff val="334258"/>
                <a:satOff val="8955"/>
                <a:lumOff val="394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334258"/>
                <a:satOff val="8955"/>
                <a:lumOff val="394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334258"/>
                <a:satOff val="8955"/>
                <a:lumOff val="394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rgbClr val="046FBA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9EEC27-6F91-4983-A2FD-DA4752BA740F}">
      <dsp:nvSpPr>
        <dsp:cNvPr id="0" name=""/>
        <dsp:cNvSpPr/>
      </dsp:nvSpPr>
      <dsp:spPr>
        <a:xfrm>
          <a:off x="0" y="2359482"/>
          <a:ext cx="7782163" cy="1400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just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altLang="en-US" sz="1500" kern="12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rPr>
            <a:t> A </a:t>
          </a:r>
          <a:r>
            <a:rPr lang="pt-BR" altLang="en-US" sz="1500" b="1" kern="12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rPr>
            <a:t>Carreira de Gestão, Planejamento e Infraestrutura em Ciência e Tecnologia </a:t>
          </a:r>
          <a:r>
            <a:rPr lang="pt-BR" altLang="en-US" sz="1500" kern="12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rPr>
            <a:t>é destinada a servidores habilitados a exercer atividades de apoio à direção, coordenação, organização, planejamento, controle e avaliação de projetos de pesquisa e desenvolvimento na área de Ciência e Tecnologia, bem como toda atividade de suporte administrativo, constituída pelos </a:t>
          </a:r>
          <a:r>
            <a:rPr lang="pt-BR" altLang="en-US" sz="1500" b="1" kern="12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rPr>
            <a:t>cargos de Analista em Ciência e Tecnologia, Assistente e Auxiliar. </a:t>
          </a:r>
          <a:endParaRPr lang="en-GB" sz="1500" b="1" kern="1200" dirty="0">
            <a:solidFill>
              <a:schemeClr val="bg2">
                <a:lumMod val="50000"/>
              </a:schemeClr>
            </a:solidFill>
            <a:latin typeface="Century Gothic" panose="020B0502020202020204" pitchFamily="34" charset="0"/>
          </a:endParaRPr>
        </a:p>
      </dsp:txBody>
      <dsp:txXfrm>
        <a:off x="0" y="2359482"/>
        <a:ext cx="7782163" cy="1400440"/>
      </dsp:txXfrm>
    </dsp:sp>
    <dsp:sp modelId="{52CDF3FB-C8FE-45A4-9457-0B2A97276687}">
      <dsp:nvSpPr>
        <dsp:cNvPr id="0" name=""/>
        <dsp:cNvSpPr/>
      </dsp:nvSpPr>
      <dsp:spPr>
        <a:xfrm>
          <a:off x="0" y="3952328"/>
          <a:ext cx="7789771" cy="0"/>
        </a:xfrm>
        <a:prstGeom prst="line">
          <a:avLst/>
        </a:prstGeom>
        <a:gradFill rotWithShape="0">
          <a:gsLst>
            <a:gs pos="0">
              <a:schemeClr val="accent1">
                <a:shade val="50000"/>
                <a:hueOff val="167129"/>
                <a:satOff val="4478"/>
                <a:lumOff val="1972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67129"/>
                <a:satOff val="4478"/>
                <a:lumOff val="1972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67129"/>
                <a:satOff val="4478"/>
                <a:lumOff val="1972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rgbClr val="046FBA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0BACED-B1E4-485E-BCA5-38BAE2C79FFA}">
      <dsp:nvSpPr>
        <dsp:cNvPr id="0" name=""/>
        <dsp:cNvSpPr/>
      </dsp:nvSpPr>
      <dsp:spPr>
        <a:xfrm>
          <a:off x="0" y="3686389"/>
          <a:ext cx="7789771" cy="631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 dirty="0">
            <a:solidFill>
              <a:schemeClr val="bg2">
                <a:lumMod val="50000"/>
              </a:schemeClr>
            </a:solidFill>
            <a:latin typeface="Century Gothic" panose="020B0502020202020204" pitchFamily="34" charset="0"/>
            <a:ea typeface="+mn-ea"/>
            <a:cs typeface="+mn-cs"/>
          </a:endParaRPr>
        </a:p>
      </dsp:txBody>
      <dsp:txXfrm>
        <a:off x="0" y="3686389"/>
        <a:ext cx="7789771" cy="6316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23FAFD-9E98-4CAE-BF2D-D8760BB15596}" type="datetimeFigureOut">
              <a:rPr lang="pt-BR" smtClean="0"/>
              <a:t>17/07/2019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7AFC19-4BE1-45F5-AA80-033A7939F2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6331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146AE-0E5E-4C5E-8E15-8977D6A1EC6B}" type="datetimeFigureOut">
              <a:rPr lang="pt-BR" smtClean="0"/>
              <a:t>17/07/2019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6696-B13E-4A19-AE50-D889B26C05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5811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146AE-0E5E-4C5E-8E15-8977D6A1EC6B}" type="datetimeFigureOut">
              <a:rPr lang="pt-BR" smtClean="0"/>
              <a:t>17/07/2019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6696-B13E-4A19-AE50-D889B26C05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4987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146AE-0E5E-4C5E-8E15-8977D6A1EC6B}" type="datetimeFigureOut">
              <a:rPr lang="pt-BR" smtClean="0"/>
              <a:t>17/07/2019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6696-B13E-4A19-AE50-D889B26C05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913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146AE-0E5E-4C5E-8E15-8977D6A1EC6B}" type="datetimeFigureOut">
              <a:rPr lang="pt-BR" smtClean="0"/>
              <a:t>17/07/2019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6696-B13E-4A19-AE50-D889B26C05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5058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146AE-0E5E-4C5E-8E15-8977D6A1EC6B}" type="datetimeFigureOut">
              <a:rPr lang="pt-BR" smtClean="0"/>
              <a:t>17/07/2019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6696-B13E-4A19-AE50-D889B26C05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3992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146AE-0E5E-4C5E-8E15-8977D6A1EC6B}" type="datetimeFigureOut">
              <a:rPr lang="pt-BR" smtClean="0"/>
              <a:t>17/07/2019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6696-B13E-4A19-AE50-D889B26C05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9822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146AE-0E5E-4C5E-8E15-8977D6A1EC6B}" type="datetimeFigureOut">
              <a:rPr lang="pt-BR" smtClean="0"/>
              <a:t>17/07/2019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6696-B13E-4A19-AE50-D889B26C05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6344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146AE-0E5E-4C5E-8E15-8977D6A1EC6B}" type="datetimeFigureOut">
              <a:rPr lang="pt-BR" smtClean="0"/>
              <a:t>17/07/2019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6696-B13E-4A19-AE50-D889B26C05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587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146AE-0E5E-4C5E-8E15-8977D6A1EC6B}" type="datetimeFigureOut">
              <a:rPr lang="pt-BR" smtClean="0"/>
              <a:t>17/07/2019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6696-B13E-4A19-AE50-D889B26C05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6998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146AE-0E5E-4C5E-8E15-8977D6A1EC6B}" type="datetimeFigureOut">
              <a:rPr lang="pt-BR" smtClean="0"/>
              <a:t>17/07/2019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6696-B13E-4A19-AE50-D889B26C05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5233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146AE-0E5E-4C5E-8E15-8977D6A1EC6B}" type="datetimeFigureOut">
              <a:rPr lang="pt-BR" smtClean="0"/>
              <a:t>17/07/2019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6696-B13E-4A19-AE50-D889B26C05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9167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146AE-0E5E-4C5E-8E15-8977D6A1EC6B}" type="datetimeFigureOut">
              <a:rPr lang="pt-BR" smtClean="0"/>
              <a:t>17/07/2019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06696-B13E-4A19-AE50-D889B26C05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1259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9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1.xml"/><Relationship Id="rId5" Type="http://schemas.openxmlformats.org/officeDocument/2006/relationships/image" Target="../media/image4.png"/><Relationship Id="rId4" Type="http://schemas.openxmlformats.org/officeDocument/2006/relationships/chart" Target="../charts/char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3.xml"/><Relationship Id="rId5" Type="http://schemas.openxmlformats.org/officeDocument/2006/relationships/image" Target="../media/image4.png"/><Relationship Id="rId4" Type="http://schemas.openxmlformats.org/officeDocument/2006/relationships/chart" Target="../charts/char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5.xml"/><Relationship Id="rId5" Type="http://schemas.openxmlformats.org/officeDocument/2006/relationships/image" Target="../media/image4.png"/><Relationship Id="rId4" Type="http://schemas.openxmlformats.org/officeDocument/2006/relationships/chart" Target="../charts/char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4.png"/><Relationship Id="rId9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Agrupar 7">
            <a:extLst>
              <a:ext uri="{FF2B5EF4-FFF2-40B4-BE49-F238E27FC236}">
                <a16:creationId xmlns="" xmlns:a16="http://schemas.microsoft.com/office/drawing/2014/main" id="{1CB82F2B-4E99-4128-86EB-E34908FBBE13}"/>
              </a:ext>
            </a:extLst>
          </p:cNvPr>
          <p:cNvGrpSpPr/>
          <p:nvPr/>
        </p:nvGrpSpPr>
        <p:grpSpPr>
          <a:xfrm>
            <a:off x="457200" y="0"/>
            <a:ext cx="9448800" cy="6858000"/>
            <a:chOff x="457200" y="0"/>
            <a:chExt cx="9448800" cy="6858000"/>
          </a:xfrm>
        </p:grpSpPr>
        <p:pic>
          <p:nvPicPr>
            <p:cNvPr id="3" name="Imagem 2">
              <a:extLst>
                <a:ext uri="{FF2B5EF4-FFF2-40B4-BE49-F238E27FC236}">
                  <a16:creationId xmlns="" xmlns:a16="http://schemas.microsoft.com/office/drawing/2014/main" id="{F2846C47-1D92-47CF-9A1F-26040822F6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00"/>
            <a:stretch/>
          </p:blipFill>
          <p:spPr>
            <a:xfrm>
              <a:off x="457200" y="0"/>
              <a:ext cx="9448800" cy="6858000"/>
            </a:xfrm>
            <a:prstGeom prst="rect">
              <a:avLst/>
            </a:prstGeom>
          </p:spPr>
        </p:pic>
        <p:sp>
          <p:nvSpPr>
            <p:cNvPr id="4" name="Título 1">
              <a:extLst>
                <a:ext uri="{FF2B5EF4-FFF2-40B4-BE49-F238E27FC236}">
                  <a16:creationId xmlns="" xmlns:a16="http://schemas.microsoft.com/office/drawing/2014/main" id="{9A8D184D-E975-441F-8220-CEB816577857}"/>
                </a:ext>
              </a:extLst>
            </p:cNvPr>
            <p:cNvSpPr txBox="1">
              <a:spLocks/>
            </p:cNvSpPr>
            <p:nvPr/>
          </p:nvSpPr>
          <p:spPr>
            <a:xfrm>
              <a:off x="719705" y="1579417"/>
              <a:ext cx="5961857" cy="2358737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92500" lnSpcReduction="1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pt-BR" sz="5500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Carreira de </a:t>
              </a:r>
              <a:r>
                <a:rPr lang="pt-BR" sz="55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CT&amp;I</a:t>
              </a:r>
              <a:r>
                <a:rPr lang="pt-BR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/>
              </a:r>
              <a:br>
                <a:rPr lang="pt-BR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</a:br>
              <a:endParaRPr lang="pt-BR" sz="35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  <a:p>
              <a:pPr algn="l"/>
              <a:r>
                <a:rPr lang="pt-BR" sz="35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Ministério da Ciência, Tecnologia, Inovações e Comunicações</a:t>
              </a:r>
              <a:endParaRPr lang="pt-BR" sz="35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  <p:sp>
          <p:nvSpPr>
            <p:cNvPr id="6" name="CaixaDeTexto 5">
              <a:extLst>
                <a:ext uri="{FF2B5EF4-FFF2-40B4-BE49-F238E27FC236}">
                  <a16:creationId xmlns="" xmlns:a16="http://schemas.microsoft.com/office/drawing/2014/main" id="{C2D9DE31-5E34-40AE-BEE5-00E6A63248D6}"/>
                </a:ext>
              </a:extLst>
            </p:cNvPr>
            <p:cNvSpPr txBox="1"/>
            <p:nvPr/>
          </p:nvSpPr>
          <p:spPr>
            <a:xfrm>
              <a:off x="7114393" y="4494717"/>
              <a:ext cx="235873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000" dirty="0">
                  <a:solidFill>
                    <a:srgbClr val="979191"/>
                  </a:solidFill>
                  <a:latin typeface="Century Gothic" panose="020B0502020202020204" pitchFamily="34" charset="0"/>
                </a:rPr>
                <a:t>MINISTÉRIO DA</a:t>
              </a:r>
            </a:p>
            <a:p>
              <a:pPr algn="r"/>
              <a:r>
                <a:rPr lang="pt-BR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CIÊNCIA, TECNOLOGIA, INOVAÇÕES E COMUNICAÇÕES</a:t>
              </a:r>
            </a:p>
          </p:txBody>
        </p:sp>
        <p:sp>
          <p:nvSpPr>
            <p:cNvPr id="2" name="Retângulo 1">
              <a:extLst>
                <a:ext uri="{FF2B5EF4-FFF2-40B4-BE49-F238E27FC236}">
                  <a16:creationId xmlns="" xmlns:a16="http://schemas.microsoft.com/office/drawing/2014/main" id="{465A7300-F7E1-46A3-AED8-FA36BA833B63}"/>
                </a:ext>
              </a:extLst>
            </p:cNvPr>
            <p:cNvSpPr/>
            <p:nvPr/>
          </p:nvSpPr>
          <p:spPr>
            <a:xfrm>
              <a:off x="7114393" y="5546690"/>
              <a:ext cx="1286029" cy="5539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CaixaDeTexto 6">
              <a:extLst>
                <a:ext uri="{FF2B5EF4-FFF2-40B4-BE49-F238E27FC236}">
                  <a16:creationId xmlns="" xmlns:a16="http://schemas.microsoft.com/office/drawing/2014/main" id="{AE3CF369-4D48-441A-AE2A-D42AF90EC9B0}"/>
                </a:ext>
              </a:extLst>
            </p:cNvPr>
            <p:cNvSpPr txBox="1"/>
            <p:nvPr/>
          </p:nvSpPr>
          <p:spPr>
            <a:xfrm>
              <a:off x="7543800" y="6274530"/>
              <a:ext cx="1929330" cy="28469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200" dirty="0">
                  <a:solidFill>
                    <a:srgbClr val="838383"/>
                  </a:solidFill>
                  <a:latin typeface="Century Gothic" panose="020B0502020202020204" pitchFamily="34" charset="0"/>
                </a:rPr>
                <a:t>www.mctic.gov.br</a:t>
              </a:r>
            </a:p>
          </p:txBody>
        </p:sp>
      </p:grpSp>
      <p:sp>
        <p:nvSpPr>
          <p:cNvPr id="10" name="Título 1">
            <a:extLst>
              <a:ext uri="{FF2B5EF4-FFF2-40B4-BE49-F238E27FC236}">
                <a16:creationId xmlns="" xmlns:a16="http://schemas.microsoft.com/office/drawing/2014/main" id="{FC7D37CA-A0C4-4FA7-A7AE-0FB1DFBF7B7E}"/>
              </a:ext>
            </a:extLst>
          </p:cNvPr>
          <p:cNvSpPr txBox="1">
            <a:spLocks/>
          </p:cNvSpPr>
          <p:nvPr/>
        </p:nvSpPr>
        <p:spPr>
          <a:xfrm>
            <a:off x="746780" y="4352544"/>
            <a:ext cx="5961857" cy="6561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200" b="1" dirty="0">
                <a:solidFill>
                  <a:srgbClr val="0468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MCTIC    AEB    CNEN    CNPq</a:t>
            </a:r>
            <a:endParaRPr lang="pt-BR" sz="1600" b="1" dirty="0">
              <a:solidFill>
                <a:srgbClr val="0468A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61718" y="5366656"/>
            <a:ext cx="63676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Johnny Ferreira dos Santos</a:t>
            </a:r>
          </a:p>
          <a:p>
            <a:r>
              <a:rPr lang="pt-BR" b="1" dirty="0" smtClean="0"/>
              <a:t>Diretor de Governança Institucional</a:t>
            </a:r>
          </a:p>
          <a:p>
            <a:r>
              <a:rPr lang="pt-BR" b="1" dirty="0" smtClean="0"/>
              <a:t>Secretaria Executiva</a:t>
            </a:r>
          </a:p>
          <a:p>
            <a:r>
              <a:rPr lang="pt-BR" b="1" dirty="0" smtClean="0"/>
              <a:t>Ministério da Ciência, Tecnologia, Inovações e Comunicações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85417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842AA94D-0EF5-442E-B0C3-3CB0B58AC9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080" y="322026"/>
            <a:ext cx="45719" cy="546623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="" xmlns:a16="http://schemas.microsoft.com/office/drawing/2014/main" id="{226C9375-8498-472E-B82A-1A38B71C78DE}"/>
              </a:ext>
            </a:extLst>
          </p:cNvPr>
          <p:cNvSpPr txBox="1"/>
          <p:nvPr/>
        </p:nvSpPr>
        <p:spPr>
          <a:xfrm>
            <a:off x="1333678" y="416296"/>
            <a:ext cx="7513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latin typeface="Century Gothic" panose="020B0502020202020204" pitchFamily="34" charset="0"/>
                <a:ea typeface="Verdana" panose="020B0604030504040204" pitchFamily="34" charset="0"/>
              </a:rPr>
              <a:t>HISTÓRICO DE INGRESSO E  APOSENTADORIA (POR UNIDADE)</a:t>
            </a:r>
          </a:p>
        </p:txBody>
      </p:sp>
      <p:grpSp>
        <p:nvGrpSpPr>
          <p:cNvPr id="13" name="Agrupar 12">
            <a:extLst>
              <a:ext uri="{FF2B5EF4-FFF2-40B4-BE49-F238E27FC236}">
                <a16:creationId xmlns="" xmlns:a16="http://schemas.microsoft.com/office/drawing/2014/main" id="{0D52C5B1-D784-4DC8-90FB-83329DF2A675}"/>
              </a:ext>
            </a:extLst>
          </p:cNvPr>
          <p:cNvGrpSpPr/>
          <p:nvPr/>
        </p:nvGrpSpPr>
        <p:grpSpPr>
          <a:xfrm>
            <a:off x="9257348" y="6519459"/>
            <a:ext cx="949449" cy="252000"/>
            <a:chOff x="8956550" y="6519459"/>
            <a:chExt cx="949449" cy="252000"/>
          </a:xfrm>
        </p:grpSpPr>
        <p:pic>
          <p:nvPicPr>
            <p:cNvPr id="15" name="Imagem 14">
              <a:extLst>
                <a:ext uri="{FF2B5EF4-FFF2-40B4-BE49-F238E27FC236}">
                  <a16:creationId xmlns="" xmlns:a16="http://schemas.microsoft.com/office/drawing/2014/main" id="{549CC69B-77F2-450A-BC8F-40F6521DDC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56550" y="6519459"/>
              <a:ext cx="21077" cy="252000"/>
            </a:xfrm>
            <a:prstGeom prst="rect">
              <a:avLst/>
            </a:prstGeom>
          </p:spPr>
        </p:pic>
        <p:sp>
          <p:nvSpPr>
            <p:cNvPr id="16" name="CaixaDeTexto 15">
              <a:extLst>
                <a:ext uri="{FF2B5EF4-FFF2-40B4-BE49-F238E27FC236}">
                  <a16:creationId xmlns="" xmlns:a16="http://schemas.microsoft.com/office/drawing/2014/main" id="{2FCEE498-DCE7-4F5F-AFC9-8C395388031E}"/>
                </a:ext>
              </a:extLst>
            </p:cNvPr>
            <p:cNvSpPr txBox="1"/>
            <p:nvPr/>
          </p:nvSpPr>
          <p:spPr>
            <a:xfrm>
              <a:off x="8977627" y="6535912"/>
              <a:ext cx="92837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900" b="1" dirty="0">
                  <a:latin typeface="Century Gothic" panose="020B0502020202020204" pitchFamily="34" charset="0"/>
                  <a:ea typeface="Verdana" panose="020B0604030504040204" pitchFamily="34" charset="0"/>
                </a:rPr>
                <a:t>MCTIC</a:t>
              </a:r>
            </a:p>
          </p:txBody>
        </p:sp>
      </p:grpSp>
      <p:graphicFrame>
        <p:nvGraphicFramePr>
          <p:cNvPr id="9" name="Gráfico 8">
            <a:extLst>
              <a:ext uri="{FF2B5EF4-FFF2-40B4-BE49-F238E27FC236}">
                <a16:creationId xmlns="" xmlns:a16="http://schemas.microsoft.com/office/drawing/2014/main" id="{A99023A8-F4A0-4D89-89B0-8DAD1D94D0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0640928"/>
              </p:ext>
            </p:extLst>
          </p:nvPr>
        </p:nvGraphicFramePr>
        <p:xfrm>
          <a:off x="1466172" y="1122451"/>
          <a:ext cx="7513440" cy="5196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4142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842AA94D-0EF5-442E-B0C3-3CB0B58AC9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080" y="322026"/>
            <a:ext cx="45719" cy="546623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69555FB8-045A-4259-A346-E094DE3CA53E}"/>
              </a:ext>
            </a:extLst>
          </p:cNvPr>
          <p:cNvSpPr txBox="1"/>
          <p:nvPr/>
        </p:nvSpPr>
        <p:spPr>
          <a:xfrm>
            <a:off x="1333679" y="300760"/>
            <a:ext cx="8193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latin typeface="Century Gothic" panose="020B0502020202020204" pitchFamily="34" charset="0"/>
                <a:ea typeface="Verdana" panose="020B0604030504040204" pitchFamily="34" charset="0"/>
              </a:rPr>
              <a:t>RECOMPOSIÇÃO DA FORÇA DE TRABALHO</a:t>
            </a:r>
          </a:p>
          <a:p>
            <a:pPr algn="just"/>
            <a:r>
              <a:rPr lang="pt-BR" b="1" dirty="0">
                <a:latin typeface="Century Gothic" panose="020B0502020202020204" pitchFamily="34" charset="0"/>
                <a:ea typeface="Verdana" panose="020B0604030504040204" pitchFamily="34" charset="0"/>
              </a:rPr>
              <a:t>ÚLTIMOS CONSURSOS AUTORIZADOS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4CFCDF00-DB5C-4B29-884C-105E4E717791}"/>
              </a:ext>
            </a:extLst>
          </p:cNvPr>
          <p:cNvSpPr txBox="1"/>
          <p:nvPr/>
        </p:nvSpPr>
        <p:spPr>
          <a:xfrm>
            <a:off x="1295851" y="1599550"/>
            <a:ext cx="3882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rgbClr val="10253F"/>
                </a:solidFill>
                <a:latin typeface="Century Gothic" panose="020B0502020202020204" pitchFamily="34" charset="0"/>
              </a:rPr>
              <a:t>MCTI - 2012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DA98873A-011E-4F95-ABC2-D7F63BF78690}"/>
              </a:ext>
            </a:extLst>
          </p:cNvPr>
          <p:cNvSpPr txBox="1"/>
          <p:nvPr/>
        </p:nvSpPr>
        <p:spPr>
          <a:xfrm>
            <a:off x="4769141" y="3066840"/>
            <a:ext cx="42556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rgbClr val="10253F"/>
                </a:solidFill>
                <a:latin typeface="Century Gothic" panose="020B0502020202020204" pitchFamily="34" charset="0"/>
              </a:rPr>
              <a:t>CEMADEN - 2013</a:t>
            </a:r>
          </a:p>
        </p:txBody>
      </p:sp>
      <p:graphicFrame>
        <p:nvGraphicFramePr>
          <p:cNvPr id="11" name="Tabela 10">
            <a:extLst>
              <a:ext uri="{FF2B5EF4-FFF2-40B4-BE49-F238E27FC236}">
                <a16:creationId xmlns="" xmlns:a16="http://schemas.microsoft.com/office/drawing/2014/main" id="{4CCC016E-5355-4FE6-A2F1-F71273A917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1609421"/>
              </p:ext>
            </p:extLst>
          </p:nvPr>
        </p:nvGraphicFramePr>
        <p:xfrm>
          <a:off x="1817003" y="2113465"/>
          <a:ext cx="2840450" cy="2169776"/>
        </p:xfrm>
        <a:graphic>
          <a:graphicData uri="http://schemas.openxmlformats.org/drawingml/2006/table">
            <a:tbl>
              <a:tblPr/>
              <a:tblGrid>
                <a:gridCol w="1497787">
                  <a:extLst>
                    <a:ext uri="{9D8B030D-6E8A-4147-A177-3AD203B41FA5}">
                      <a16:colId xmlns="" xmlns:a16="http://schemas.microsoft.com/office/drawing/2014/main" val="1479581"/>
                    </a:ext>
                  </a:extLst>
                </a:gridCol>
                <a:gridCol w="1342663">
                  <a:extLst>
                    <a:ext uri="{9D8B030D-6E8A-4147-A177-3AD203B41FA5}">
                      <a16:colId xmlns="" xmlns:a16="http://schemas.microsoft.com/office/drawing/2014/main" val="1860963012"/>
                    </a:ext>
                  </a:extLst>
                </a:gridCol>
              </a:tblGrid>
              <a:tr h="43061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CARGOS SOLICITADOS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QUANTIDADE</a:t>
                      </a: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66174600"/>
                  </a:ext>
                </a:extLst>
              </a:tr>
              <a:tr h="357837">
                <a:tc>
                  <a:txBody>
                    <a:bodyPr/>
                    <a:lstStyle/>
                    <a:p>
                      <a:pPr lvl="0"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Analista em C&amp;T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92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66335895"/>
                  </a:ext>
                </a:extLst>
              </a:tr>
              <a:tr h="357837">
                <a:tc>
                  <a:txBody>
                    <a:bodyPr/>
                    <a:lstStyle/>
                    <a:p>
                      <a:pPr lvl="0"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Tecnologista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84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48882467"/>
                  </a:ext>
                </a:extLst>
              </a:tr>
              <a:tr h="357837">
                <a:tc>
                  <a:txBody>
                    <a:bodyPr/>
                    <a:lstStyle/>
                    <a:p>
                      <a:pPr lvl="0"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Assistente em C&amp;T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330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31631910"/>
                  </a:ext>
                </a:extLst>
              </a:tr>
              <a:tr h="357837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Técnico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47094896"/>
                  </a:ext>
                </a:extLst>
              </a:tr>
              <a:tr h="30781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510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80810720"/>
                  </a:ext>
                </a:extLst>
              </a:tr>
            </a:tbl>
          </a:graphicData>
        </a:graphic>
      </p:graphicFrame>
      <p:graphicFrame>
        <p:nvGraphicFramePr>
          <p:cNvPr id="12" name="Tabela 11">
            <a:extLst>
              <a:ext uri="{FF2B5EF4-FFF2-40B4-BE49-F238E27FC236}">
                <a16:creationId xmlns="" xmlns:a16="http://schemas.microsoft.com/office/drawing/2014/main" id="{88A993B7-573E-42F7-9743-D6D3A2280B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9991577"/>
              </p:ext>
            </p:extLst>
          </p:nvPr>
        </p:nvGraphicFramePr>
        <p:xfrm>
          <a:off x="5476758" y="3579371"/>
          <a:ext cx="2840450" cy="2038762"/>
        </p:xfrm>
        <a:graphic>
          <a:graphicData uri="http://schemas.openxmlformats.org/drawingml/2006/table">
            <a:tbl>
              <a:tblPr/>
              <a:tblGrid>
                <a:gridCol w="1497787">
                  <a:extLst>
                    <a:ext uri="{9D8B030D-6E8A-4147-A177-3AD203B41FA5}">
                      <a16:colId xmlns="" xmlns:a16="http://schemas.microsoft.com/office/drawing/2014/main" val="1479581"/>
                    </a:ext>
                  </a:extLst>
                </a:gridCol>
                <a:gridCol w="1342663">
                  <a:extLst>
                    <a:ext uri="{9D8B030D-6E8A-4147-A177-3AD203B41FA5}">
                      <a16:colId xmlns="" xmlns:a16="http://schemas.microsoft.com/office/drawing/2014/main" val="1860963012"/>
                    </a:ext>
                  </a:extLst>
                </a:gridCol>
              </a:tblGrid>
              <a:tr h="48452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CARGOS SOLICITADOS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QUANTIDADE</a:t>
                      </a: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66174600"/>
                  </a:ext>
                </a:extLst>
              </a:tr>
              <a:tr h="402632">
                <a:tc>
                  <a:txBody>
                    <a:bodyPr/>
                    <a:lstStyle/>
                    <a:p>
                      <a:pPr lvl="0"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Analista em C&amp;T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66335895"/>
                  </a:ext>
                </a:extLst>
              </a:tr>
              <a:tr h="402632">
                <a:tc>
                  <a:txBody>
                    <a:bodyPr/>
                    <a:lstStyle/>
                    <a:p>
                      <a:pPr lvl="0"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Pesquisador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52478779"/>
                  </a:ext>
                </a:extLst>
              </a:tr>
              <a:tr h="402632">
                <a:tc>
                  <a:txBody>
                    <a:bodyPr/>
                    <a:lstStyle/>
                    <a:p>
                      <a:pPr lvl="0"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Tecnologista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40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48882467"/>
                  </a:ext>
                </a:extLst>
              </a:tr>
              <a:tr h="34634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75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80810720"/>
                  </a:ext>
                </a:extLst>
              </a:tr>
            </a:tbl>
          </a:graphicData>
        </a:graphic>
      </p:graphicFrame>
      <p:grpSp>
        <p:nvGrpSpPr>
          <p:cNvPr id="15" name="Agrupar 14">
            <a:extLst>
              <a:ext uri="{FF2B5EF4-FFF2-40B4-BE49-F238E27FC236}">
                <a16:creationId xmlns="" xmlns:a16="http://schemas.microsoft.com/office/drawing/2014/main" id="{21D968E2-C611-4B3E-8B46-C49F352001D6}"/>
              </a:ext>
            </a:extLst>
          </p:cNvPr>
          <p:cNvGrpSpPr/>
          <p:nvPr/>
        </p:nvGrpSpPr>
        <p:grpSpPr>
          <a:xfrm>
            <a:off x="9257348" y="6519459"/>
            <a:ext cx="949449" cy="252000"/>
            <a:chOff x="8956550" y="6519459"/>
            <a:chExt cx="949449" cy="252000"/>
          </a:xfrm>
        </p:grpSpPr>
        <p:pic>
          <p:nvPicPr>
            <p:cNvPr id="16" name="Imagem 15">
              <a:extLst>
                <a:ext uri="{FF2B5EF4-FFF2-40B4-BE49-F238E27FC236}">
                  <a16:creationId xmlns="" xmlns:a16="http://schemas.microsoft.com/office/drawing/2014/main" id="{5C5C2746-C34A-4B04-90BE-914D56786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56550" y="6519459"/>
              <a:ext cx="21077" cy="252000"/>
            </a:xfrm>
            <a:prstGeom prst="rect">
              <a:avLst/>
            </a:prstGeom>
          </p:spPr>
        </p:pic>
        <p:sp>
          <p:nvSpPr>
            <p:cNvPr id="17" name="CaixaDeTexto 16">
              <a:extLst>
                <a:ext uri="{FF2B5EF4-FFF2-40B4-BE49-F238E27FC236}">
                  <a16:creationId xmlns="" xmlns:a16="http://schemas.microsoft.com/office/drawing/2014/main" id="{4A409811-16E5-45CB-AA38-F36D0EE28837}"/>
                </a:ext>
              </a:extLst>
            </p:cNvPr>
            <p:cNvSpPr txBox="1"/>
            <p:nvPr/>
          </p:nvSpPr>
          <p:spPr>
            <a:xfrm>
              <a:off x="8977627" y="6535912"/>
              <a:ext cx="92837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900" b="1" dirty="0">
                  <a:latin typeface="Century Gothic" panose="020B0502020202020204" pitchFamily="34" charset="0"/>
                  <a:ea typeface="Verdana" panose="020B0604030504040204" pitchFamily="34" charset="0"/>
                </a:rPr>
                <a:t>MCTIC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68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842AA94D-0EF5-442E-B0C3-3CB0B58AC9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080" y="322026"/>
            <a:ext cx="45719" cy="546623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A605435C-2F9B-4994-B631-978798C2B83D}"/>
              </a:ext>
            </a:extLst>
          </p:cNvPr>
          <p:cNvSpPr txBox="1"/>
          <p:nvPr/>
        </p:nvSpPr>
        <p:spPr>
          <a:xfrm>
            <a:off x="1333679" y="300760"/>
            <a:ext cx="8193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latin typeface="Century Gothic" panose="020B0502020202020204" pitchFamily="34" charset="0"/>
                <a:ea typeface="Verdana" panose="020B0604030504040204" pitchFamily="34" charset="0"/>
              </a:rPr>
              <a:t>RECOMPOSIÇÃO DA FORÇA DE TRABALHO</a:t>
            </a:r>
          </a:p>
          <a:p>
            <a:pPr algn="just"/>
            <a:r>
              <a:rPr lang="pt-BR" b="1" dirty="0">
                <a:latin typeface="Century Gothic" panose="020B0502020202020204" pitchFamily="34" charset="0"/>
                <a:ea typeface="Verdana" panose="020B0604030504040204" pitchFamily="34" charset="0"/>
              </a:rPr>
              <a:t>SOLICITAÇÕES DE CONSURSO REALIZADAS</a:t>
            </a:r>
          </a:p>
        </p:txBody>
      </p:sp>
      <p:graphicFrame>
        <p:nvGraphicFramePr>
          <p:cNvPr id="8" name="Tabela 7">
            <a:extLst>
              <a:ext uri="{FF2B5EF4-FFF2-40B4-BE49-F238E27FC236}">
                <a16:creationId xmlns="" xmlns:a16="http://schemas.microsoft.com/office/drawing/2014/main" id="{C1A71BDE-2BF6-4ACC-921A-E0E8305874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5163115"/>
              </p:ext>
            </p:extLst>
          </p:nvPr>
        </p:nvGraphicFramePr>
        <p:xfrm>
          <a:off x="1482673" y="1510552"/>
          <a:ext cx="2249355" cy="2034313"/>
        </p:xfrm>
        <a:graphic>
          <a:graphicData uri="http://schemas.openxmlformats.org/drawingml/2006/table">
            <a:tbl>
              <a:tblPr/>
              <a:tblGrid>
                <a:gridCol w="1186099">
                  <a:extLst>
                    <a:ext uri="{9D8B030D-6E8A-4147-A177-3AD203B41FA5}">
                      <a16:colId xmlns="" xmlns:a16="http://schemas.microsoft.com/office/drawing/2014/main" val="1479581"/>
                    </a:ext>
                  </a:extLst>
                </a:gridCol>
                <a:gridCol w="1063256">
                  <a:extLst>
                    <a:ext uri="{9D8B030D-6E8A-4147-A177-3AD203B41FA5}">
                      <a16:colId xmlns="" xmlns:a16="http://schemas.microsoft.com/office/drawing/2014/main" val="1860963012"/>
                    </a:ext>
                  </a:extLst>
                </a:gridCol>
              </a:tblGrid>
              <a:tr h="34657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CARGOS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QUANTIDADE</a:t>
                      </a: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661746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vl="0"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Analista em C&amp;T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222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6633589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vl="0"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Pesquisador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130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5247877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vl="0"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Tecnologista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170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4888246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vl="0"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Assistente em C&amp;T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172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93163191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Técnico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91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47094896"/>
                  </a:ext>
                </a:extLst>
              </a:tr>
              <a:tr h="24773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785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80810720"/>
                  </a:ext>
                </a:extLst>
              </a:tr>
            </a:tbl>
          </a:graphicData>
        </a:graphic>
      </p:graphicFrame>
      <p:sp>
        <p:nvSpPr>
          <p:cNvPr id="9" name="Retângulo 8">
            <a:extLst>
              <a:ext uri="{FF2B5EF4-FFF2-40B4-BE49-F238E27FC236}">
                <a16:creationId xmlns="" xmlns:a16="http://schemas.microsoft.com/office/drawing/2014/main" id="{44A8931F-826E-40AE-B9F6-E4CE73338C05}"/>
              </a:ext>
            </a:extLst>
          </p:cNvPr>
          <p:cNvSpPr/>
          <p:nvPr/>
        </p:nvSpPr>
        <p:spPr>
          <a:xfrm>
            <a:off x="2202998" y="1171998"/>
            <a:ext cx="8087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b="1" dirty="0">
                <a:latin typeface="Century Gothic" panose="020B0502020202020204" pitchFamily="34" charset="0"/>
              </a:rPr>
              <a:t>2017</a:t>
            </a:r>
            <a:endParaRPr lang="pt-BR" sz="1600" b="1" u="sng" dirty="0">
              <a:latin typeface="Century Gothic" panose="020B0502020202020204" pitchFamily="34" charset="0"/>
            </a:endParaRPr>
          </a:p>
        </p:txBody>
      </p:sp>
      <p:graphicFrame>
        <p:nvGraphicFramePr>
          <p:cNvPr id="12" name="Tabela 11">
            <a:extLst>
              <a:ext uri="{FF2B5EF4-FFF2-40B4-BE49-F238E27FC236}">
                <a16:creationId xmlns="" xmlns:a16="http://schemas.microsoft.com/office/drawing/2014/main" id="{DC9227E6-FA5A-44B7-970A-BF5C8DDABD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339334"/>
              </p:ext>
            </p:extLst>
          </p:nvPr>
        </p:nvGraphicFramePr>
        <p:xfrm>
          <a:off x="4059296" y="2084890"/>
          <a:ext cx="2249355" cy="2034313"/>
        </p:xfrm>
        <a:graphic>
          <a:graphicData uri="http://schemas.openxmlformats.org/drawingml/2006/table">
            <a:tbl>
              <a:tblPr/>
              <a:tblGrid>
                <a:gridCol w="1186099">
                  <a:extLst>
                    <a:ext uri="{9D8B030D-6E8A-4147-A177-3AD203B41FA5}">
                      <a16:colId xmlns="" xmlns:a16="http://schemas.microsoft.com/office/drawing/2014/main" val="1479581"/>
                    </a:ext>
                  </a:extLst>
                </a:gridCol>
                <a:gridCol w="1063256">
                  <a:extLst>
                    <a:ext uri="{9D8B030D-6E8A-4147-A177-3AD203B41FA5}">
                      <a16:colId xmlns="" xmlns:a16="http://schemas.microsoft.com/office/drawing/2014/main" val="1860963012"/>
                    </a:ext>
                  </a:extLst>
                </a:gridCol>
              </a:tblGrid>
              <a:tr h="34657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CARGOS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QUANTIDADE</a:t>
                      </a: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661746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vl="0"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Analista em C&amp;T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248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6633589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vl="0"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Pesquisador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213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5247877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vl="0"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Tecnologista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244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4888246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vl="0"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Assistente em C&amp;T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253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93163191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Técnico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92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47094896"/>
                  </a:ext>
                </a:extLst>
              </a:tr>
              <a:tr h="24773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1.050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80810720"/>
                  </a:ext>
                </a:extLst>
              </a:tr>
            </a:tbl>
          </a:graphicData>
        </a:graphic>
      </p:graphicFrame>
      <p:sp>
        <p:nvSpPr>
          <p:cNvPr id="13" name="Retângulo 12">
            <a:extLst>
              <a:ext uri="{FF2B5EF4-FFF2-40B4-BE49-F238E27FC236}">
                <a16:creationId xmlns="" xmlns:a16="http://schemas.microsoft.com/office/drawing/2014/main" id="{175737EE-234F-4BCF-A72D-81F29F2A46D0}"/>
              </a:ext>
            </a:extLst>
          </p:cNvPr>
          <p:cNvSpPr/>
          <p:nvPr/>
        </p:nvSpPr>
        <p:spPr>
          <a:xfrm>
            <a:off x="4779621" y="1746336"/>
            <a:ext cx="8087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b="1" dirty="0">
                <a:latin typeface="Century Gothic" panose="020B0502020202020204" pitchFamily="34" charset="0"/>
              </a:rPr>
              <a:t>2018</a:t>
            </a:r>
            <a:endParaRPr lang="pt-BR" sz="1600" b="1" u="sng" dirty="0">
              <a:latin typeface="Century Gothic" panose="020B0502020202020204" pitchFamily="34" charset="0"/>
            </a:endParaRPr>
          </a:p>
        </p:txBody>
      </p:sp>
      <p:graphicFrame>
        <p:nvGraphicFramePr>
          <p:cNvPr id="14" name="Tabela 13">
            <a:extLst>
              <a:ext uri="{FF2B5EF4-FFF2-40B4-BE49-F238E27FC236}">
                <a16:creationId xmlns="" xmlns:a16="http://schemas.microsoft.com/office/drawing/2014/main" id="{6E1B3647-53C1-4FA2-B963-53932ECEF9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4813815"/>
              </p:ext>
            </p:extLst>
          </p:nvPr>
        </p:nvGraphicFramePr>
        <p:xfrm>
          <a:off x="6646551" y="3233204"/>
          <a:ext cx="2249355" cy="2034313"/>
        </p:xfrm>
        <a:graphic>
          <a:graphicData uri="http://schemas.openxmlformats.org/drawingml/2006/table">
            <a:tbl>
              <a:tblPr/>
              <a:tblGrid>
                <a:gridCol w="1186099">
                  <a:extLst>
                    <a:ext uri="{9D8B030D-6E8A-4147-A177-3AD203B41FA5}">
                      <a16:colId xmlns="" xmlns:a16="http://schemas.microsoft.com/office/drawing/2014/main" val="1479581"/>
                    </a:ext>
                  </a:extLst>
                </a:gridCol>
                <a:gridCol w="1063256">
                  <a:extLst>
                    <a:ext uri="{9D8B030D-6E8A-4147-A177-3AD203B41FA5}">
                      <a16:colId xmlns="" xmlns:a16="http://schemas.microsoft.com/office/drawing/2014/main" val="1860963012"/>
                    </a:ext>
                  </a:extLst>
                </a:gridCol>
              </a:tblGrid>
              <a:tr h="34657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CARGOS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QUANTIDADE</a:t>
                      </a: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661746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vl="0"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Analista em C&amp;T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248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6633589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vl="0"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Pesquisador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213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5247877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vl="0"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Tecnologista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244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4888246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vl="0"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Assistente em C&amp;T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253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93163191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Técnico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92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47094896"/>
                  </a:ext>
                </a:extLst>
              </a:tr>
              <a:tr h="24773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1.050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80810720"/>
                  </a:ext>
                </a:extLst>
              </a:tr>
            </a:tbl>
          </a:graphicData>
        </a:graphic>
      </p:graphicFrame>
      <p:sp>
        <p:nvSpPr>
          <p:cNvPr id="15" name="Retângulo 14">
            <a:extLst>
              <a:ext uri="{FF2B5EF4-FFF2-40B4-BE49-F238E27FC236}">
                <a16:creationId xmlns="" xmlns:a16="http://schemas.microsoft.com/office/drawing/2014/main" id="{FD201FF0-4396-4F16-8FC4-DF11BF829D05}"/>
              </a:ext>
            </a:extLst>
          </p:cNvPr>
          <p:cNvSpPr/>
          <p:nvPr/>
        </p:nvSpPr>
        <p:spPr>
          <a:xfrm>
            <a:off x="7366876" y="2894650"/>
            <a:ext cx="8087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b="1" dirty="0">
                <a:latin typeface="Century Gothic" panose="020B0502020202020204" pitchFamily="34" charset="0"/>
              </a:rPr>
              <a:t>2019</a:t>
            </a:r>
            <a:r>
              <a:rPr lang="pt-BR" sz="1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*</a:t>
            </a:r>
            <a:endParaRPr lang="pt-BR" sz="1600" b="1" u="sng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="" xmlns:a16="http://schemas.microsoft.com/office/drawing/2014/main" id="{3EA2E20A-745D-49FC-8708-C6C655951451}"/>
              </a:ext>
            </a:extLst>
          </p:cNvPr>
          <p:cNvSpPr/>
          <p:nvPr/>
        </p:nvSpPr>
        <p:spPr>
          <a:xfrm>
            <a:off x="929326" y="6387963"/>
            <a:ext cx="852301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* </a:t>
            </a:r>
            <a:r>
              <a:rPr lang="pt-BR" sz="800" b="1" dirty="0">
                <a:latin typeface="Century Gothic" panose="020B0502020202020204" pitchFamily="34" charset="0"/>
              </a:rPr>
              <a:t>O pedido de 2019 permaneceu com o mesmo quantitativo de 2018, ocorrendo apenas complementação de informação, conforme determinação do Órgão Central</a:t>
            </a:r>
            <a:endParaRPr lang="pt-BR" sz="800" b="1" u="sng" dirty="0">
              <a:latin typeface="Century Gothic" panose="020B0502020202020204" pitchFamily="34" charset="0"/>
            </a:endParaRPr>
          </a:p>
        </p:txBody>
      </p:sp>
      <p:grpSp>
        <p:nvGrpSpPr>
          <p:cNvPr id="18" name="Agrupar 17">
            <a:extLst>
              <a:ext uri="{FF2B5EF4-FFF2-40B4-BE49-F238E27FC236}">
                <a16:creationId xmlns="" xmlns:a16="http://schemas.microsoft.com/office/drawing/2014/main" id="{1EE26E42-0CFB-47CC-BE28-C24EBECA7332}"/>
              </a:ext>
            </a:extLst>
          </p:cNvPr>
          <p:cNvGrpSpPr/>
          <p:nvPr/>
        </p:nvGrpSpPr>
        <p:grpSpPr>
          <a:xfrm>
            <a:off x="9257348" y="6519459"/>
            <a:ext cx="949449" cy="252000"/>
            <a:chOff x="8956550" y="6519459"/>
            <a:chExt cx="949449" cy="252000"/>
          </a:xfrm>
        </p:grpSpPr>
        <p:pic>
          <p:nvPicPr>
            <p:cNvPr id="19" name="Imagem 18">
              <a:extLst>
                <a:ext uri="{FF2B5EF4-FFF2-40B4-BE49-F238E27FC236}">
                  <a16:creationId xmlns="" xmlns:a16="http://schemas.microsoft.com/office/drawing/2014/main" id="{3FE4333A-2541-4299-AEEE-5A64F074F0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56550" y="6519459"/>
              <a:ext cx="21077" cy="252000"/>
            </a:xfrm>
            <a:prstGeom prst="rect">
              <a:avLst/>
            </a:prstGeom>
          </p:spPr>
        </p:pic>
        <p:sp>
          <p:nvSpPr>
            <p:cNvPr id="20" name="CaixaDeTexto 19">
              <a:extLst>
                <a:ext uri="{FF2B5EF4-FFF2-40B4-BE49-F238E27FC236}">
                  <a16:creationId xmlns="" xmlns:a16="http://schemas.microsoft.com/office/drawing/2014/main" id="{58CE19B6-38A3-46F8-80F8-3FE6CB3E1726}"/>
                </a:ext>
              </a:extLst>
            </p:cNvPr>
            <p:cNvSpPr txBox="1"/>
            <p:nvPr/>
          </p:nvSpPr>
          <p:spPr>
            <a:xfrm>
              <a:off x="8977627" y="6535912"/>
              <a:ext cx="92837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900" b="1" dirty="0">
                  <a:latin typeface="Century Gothic" panose="020B0502020202020204" pitchFamily="34" charset="0"/>
                  <a:ea typeface="Verdana" panose="020B0604030504040204" pitchFamily="34" charset="0"/>
                </a:rPr>
                <a:t>MCTIC</a:t>
              </a:r>
            </a:p>
          </p:txBody>
        </p:sp>
      </p:grpSp>
      <p:sp>
        <p:nvSpPr>
          <p:cNvPr id="21" name="Retângulo 20">
            <a:extLst>
              <a:ext uri="{FF2B5EF4-FFF2-40B4-BE49-F238E27FC236}">
                <a16:creationId xmlns="" xmlns:a16="http://schemas.microsoft.com/office/drawing/2014/main" id="{3E10A8C5-AC31-4398-B958-4B3ACA590875}"/>
              </a:ext>
            </a:extLst>
          </p:cNvPr>
          <p:cNvSpPr/>
          <p:nvPr/>
        </p:nvSpPr>
        <p:spPr>
          <a:xfrm>
            <a:off x="7056511" y="5358380"/>
            <a:ext cx="1429435" cy="93871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Impacto </a:t>
            </a:r>
          </a:p>
          <a:p>
            <a:pPr algn="ctr"/>
            <a:r>
              <a:rPr lang="pt-B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Orçamentário Financeiro em 2020:</a:t>
            </a:r>
          </a:p>
          <a:p>
            <a:pPr algn="ctr"/>
            <a:r>
              <a:rPr lang="pt-B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R$ 213.631.868,31</a:t>
            </a:r>
          </a:p>
        </p:txBody>
      </p:sp>
    </p:spTree>
    <p:extLst>
      <p:ext uri="{BB962C8B-B14F-4D97-AF65-F5344CB8AC3E}">
        <p14:creationId xmlns:p14="http://schemas.microsoft.com/office/powerpoint/2010/main" val="206358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842AA94D-0EF5-442E-B0C3-3CB0B58AC9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080" y="322026"/>
            <a:ext cx="45719" cy="546623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69555FB8-045A-4259-A346-E094DE3CA53E}"/>
              </a:ext>
            </a:extLst>
          </p:cNvPr>
          <p:cNvSpPr txBox="1"/>
          <p:nvPr/>
        </p:nvSpPr>
        <p:spPr>
          <a:xfrm>
            <a:off x="1333678" y="410670"/>
            <a:ext cx="5659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latin typeface="Century Gothic" panose="020B0502020202020204" pitchFamily="34" charset="0"/>
                <a:ea typeface="Verdana" panose="020B0604030504040204" pitchFamily="34" charset="0"/>
              </a:rPr>
              <a:t>CARGOS DA CARREIRA C&amp;T (AEB)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37A827FD-28BE-4E2F-8656-425470D5AAB5}"/>
              </a:ext>
            </a:extLst>
          </p:cNvPr>
          <p:cNvSpPr/>
          <p:nvPr/>
        </p:nvSpPr>
        <p:spPr>
          <a:xfrm>
            <a:off x="1333679" y="889915"/>
            <a:ext cx="78528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sz="1600" kern="0" dirty="0">
                <a:latin typeface="Century Gothic" panose="020B0502020202020204" pitchFamily="34" charset="0"/>
              </a:rPr>
              <a:t>O total de cargos da carreira de Ciência e Tecnologia na </a:t>
            </a:r>
            <a:r>
              <a:rPr lang="pt-BR" sz="1600" b="1" kern="0" dirty="0">
                <a:latin typeface="Century Gothic" panose="020B0502020202020204" pitchFamily="34" charset="0"/>
              </a:rPr>
              <a:t>Agência Espacial Brasileira (AEB) </a:t>
            </a:r>
            <a:r>
              <a:rPr lang="pt-BR" sz="1600" kern="0" dirty="0">
                <a:latin typeface="Century Gothic" panose="020B0502020202020204" pitchFamily="34" charset="0"/>
              </a:rPr>
              <a:t>é de </a:t>
            </a:r>
            <a:r>
              <a:rPr lang="pt-BR" sz="1600" b="1" kern="0" dirty="0">
                <a:latin typeface="Century Gothic" panose="020B0502020202020204" pitchFamily="34" charset="0"/>
              </a:rPr>
              <a:t>158</a:t>
            </a:r>
            <a:r>
              <a:rPr lang="pt-BR" sz="1600" kern="0" dirty="0">
                <a:latin typeface="Century Gothic" panose="020B0502020202020204" pitchFamily="34" charset="0"/>
              </a:rPr>
              <a:t>, a saber:</a:t>
            </a:r>
            <a:endParaRPr lang="pt-BR" sz="1600" kern="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7" name="Gráfico 16">
            <a:extLst>
              <a:ext uri="{FF2B5EF4-FFF2-40B4-BE49-F238E27FC236}">
                <a16:creationId xmlns="" xmlns:a16="http://schemas.microsoft.com/office/drawing/2014/main" id="{9EF810F0-6608-4FC7-9C7C-BD55843367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1763030"/>
              </p:ext>
            </p:extLst>
          </p:nvPr>
        </p:nvGraphicFramePr>
        <p:xfrm>
          <a:off x="1809458" y="1909731"/>
          <a:ext cx="3117215" cy="458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2" name="Agrupar 21">
            <a:extLst>
              <a:ext uri="{FF2B5EF4-FFF2-40B4-BE49-F238E27FC236}">
                <a16:creationId xmlns="" xmlns:a16="http://schemas.microsoft.com/office/drawing/2014/main" id="{220E3A74-AA7D-40F0-9EDD-EA592CFCADF1}"/>
              </a:ext>
            </a:extLst>
          </p:cNvPr>
          <p:cNvGrpSpPr/>
          <p:nvPr/>
        </p:nvGrpSpPr>
        <p:grpSpPr>
          <a:xfrm>
            <a:off x="9257348" y="6519459"/>
            <a:ext cx="949449" cy="252000"/>
            <a:chOff x="8956550" y="6519459"/>
            <a:chExt cx="949449" cy="252000"/>
          </a:xfrm>
        </p:grpSpPr>
        <p:pic>
          <p:nvPicPr>
            <p:cNvPr id="23" name="Imagem 22">
              <a:extLst>
                <a:ext uri="{FF2B5EF4-FFF2-40B4-BE49-F238E27FC236}">
                  <a16:creationId xmlns="" xmlns:a16="http://schemas.microsoft.com/office/drawing/2014/main" id="{E08FD8D7-9583-4CE4-9B57-D8B20A8607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56550" y="6519459"/>
              <a:ext cx="21077" cy="252000"/>
            </a:xfrm>
            <a:prstGeom prst="rect">
              <a:avLst/>
            </a:prstGeom>
          </p:spPr>
        </p:pic>
        <p:sp>
          <p:nvSpPr>
            <p:cNvPr id="24" name="CaixaDeTexto 23">
              <a:extLst>
                <a:ext uri="{FF2B5EF4-FFF2-40B4-BE49-F238E27FC236}">
                  <a16:creationId xmlns="" xmlns:a16="http://schemas.microsoft.com/office/drawing/2014/main" id="{51C7F57A-9CBC-451F-8415-742EA0560399}"/>
                </a:ext>
              </a:extLst>
            </p:cNvPr>
            <p:cNvSpPr txBox="1"/>
            <p:nvPr/>
          </p:nvSpPr>
          <p:spPr>
            <a:xfrm>
              <a:off x="8977627" y="6535912"/>
              <a:ext cx="92837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900" b="1" dirty="0">
                  <a:latin typeface="Century Gothic" panose="020B0502020202020204" pitchFamily="34" charset="0"/>
                  <a:ea typeface="Verdana" panose="020B0604030504040204" pitchFamily="34" charset="0"/>
                </a:rPr>
                <a:t>AEB</a:t>
              </a:r>
            </a:p>
          </p:txBody>
        </p:sp>
      </p:grpSp>
      <p:sp>
        <p:nvSpPr>
          <p:cNvPr id="25" name="Retângulo 24">
            <a:extLst>
              <a:ext uri="{FF2B5EF4-FFF2-40B4-BE49-F238E27FC236}">
                <a16:creationId xmlns="" xmlns:a16="http://schemas.microsoft.com/office/drawing/2014/main" id="{FE7B28BF-848C-406A-93A9-C71F8169EE43}"/>
              </a:ext>
            </a:extLst>
          </p:cNvPr>
          <p:cNvSpPr/>
          <p:nvPr/>
        </p:nvSpPr>
        <p:spPr>
          <a:xfrm>
            <a:off x="1425410" y="1693163"/>
            <a:ext cx="38853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>
                <a:latin typeface="Century Gothic" panose="020B0502020202020204" pitchFamily="34" charset="0"/>
              </a:rPr>
              <a:t>36% OCUPADOS </a:t>
            </a:r>
          </a:p>
          <a:p>
            <a:pPr algn="ctr"/>
            <a:r>
              <a:rPr lang="pt-BR" sz="1400" b="1" dirty="0">
                <a:latin typeface="Century Gothic" panose="020B0502020202020204" pitchFamily="34" charset="0"/>
              </a:rPr>
              <a:t>(57)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="" xmlns:a16="http://schemas.microsoft.com/office/drawing/2014/main" id="{400F9FE1-E6B4-4E60-A92F-F19EF77D877D}"/>
              </a:ext>
            </a:extLst>
          </p:cNvPr>
          <p:cNvSpPr/>
          <p:nvPr/>
        </p:nvSpPr>
        <p:spPr>
          <a:xfrm>
            <a:off x="5456816" y="1693163"/>
            <a:ext cx="3024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>
                <a:latin typeface="Century Gothic" panose="020B0502020202020204" pitchFamily="34" charset="0"/>
              </a:rPr>
              <a:t>64% VAGOS</a:t>
            </a:r>
          </a:p>
          <a:p>
            <a:pPr algn="ctr"/>
            <a:r>
              <a:rPr lang="pt-BR" sz="1400" b="1" dirty="0">
                <a:latin typeface="Century Gothic" panose="020B0502020202020204" pitchFamily="34" charset="0"/>
              </a:rPr>
              <a:t>(101)</a:t>
            </a:r>
          </a:p>
        </p:txBody>
      </p:sp>
      <p:graphicFrame>
        <p:nvGraphicFramePr>
          <p:cNvPr id="14" name="Gráfico 13">
            <a:extLst>
              <a:ext uri="{FF2B5EF4-FFF2-40B4-BE49-F238E27FC236}">
                <a16:creationId xmlns="" xmlns:a16="http://schemas.microsoft.com/office/drawing/2014/main" id="{C9652B5A-B17A-4A91-B366-F08C5667AD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7832932"/>
              </p:ext>
            </p:extLst>
          </p:nvPr>
        </p:nvGraphicFramePr>
        <p:xfrm>
          <a:off x="5635341" y="1909731"/>
          <a:ext cx="3117215" cy="458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76987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842AA94D-0EF5-442E-B0C3-3CB0B58AC9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080" y="322026"/>
            <a:ext cx="45719" cy="546623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CA0FA7FD-2854-42D1-9601-27E756F8888E}"/>
              </a:ext>
            </a:extLst>
          </p:cNvPr>
          <p:cNvSpPr txBox="1"/>
          <p:nvPr/>
        </p:nvSpPr>
        <p:spPr>
          <a:xfrm>
            <a:off x="1333679" y="433108"/>
            <a:ext cx="8193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latin typeface="Century Gothic" panose="020B0502020202020204" pitchFamily="34" charset="0"/>
                <a:ea typeface="Verdana" panose="020B0604030504040204" pitchFamily="34" charset="0"/>
              </a:rPr>
              <a:t>RECOMPOSIÇÃO DA FORÇA DE TRABALHO (AEB) 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="" xmlns:a16="http://schemas.microsoft.com/office/drawing/2014/main" id="{91AA3905-6441-4CDA-AE5B-DF4F4AA10709}"/>
              </a:ext>
            </a:extLst>
          </p:cNvPr>
          <p:cNvSpPr txBox="1"/>
          <p:nvPr/>
        </p:nvSpPr>
        <p:spPr>
          <a:xfrm>
            <a:off x="856939" y="1124538"/>
            <a:ext cx="3882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rgbClr val="10253F"/>
                </a:solidFill>
                <a:latin typeface="Century Gothic" panose="020B0502020202020204" pitchFamily="34" charset="0"/>
              </a:rPr>
              <a:t>Último Concurso Autorizado </a:t>
            </a:r>
          </a:p>
          <a:p>
            <a:pPr algn="ctr"/>
            <a:r>
              <a:rPr lang="pt-BR" sz="1600" dirty="0">
                <a:solidFill>
                  <a:srgbClr val="10253F"/>
                </a:solidFill>
                <a:latin typeface="Century Gothic" panose="020B0502020202020204" pitchFamily="34" charset="0"/>
              </a:rPr>
              <a:t>(2014)</a:t>
            </a:r>
          </a:p>
        </p:txBody>
      </p:sp>
      <p:graphicFrame>
        <p:nvGraphicFramePr>
          <p:cNvPr id="17" name="Tabela 16">
            <a:extLst>
              <a:ext uri="{FF2B5EF4-FFF2-40B4-BE49-F238E27FC236}">
                <a16:creationId xmlns="" xmlns:a16="http://schemas.microsoft.com/office/drawing/2014/main" id="{71FF90B4-B9DE-42C1-A505-884D97F924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234725"/>
              </p:ext>
            </p:extLst>
          </p:nvPr>
        </p:nvGraphicFramePr>
        <p:xfrm>
          <a:off x="1673638" y="1762087"/>
          <a:ext cx="2249355" cy="1439999"/>
        </p:xfrm>
        <a:graphic>
          <a:graphicData uri="http://schemas.openxmlformats.org/drawingml/2006/table">
            <a:tbl>
              <a:tblPr/>
              <a:tblGrid>
                <a:gridCol w="1186099">
                  <a:extLst>
                    <a:ext uri="{9D8B030D-6E8A-4147-A177-3AD203B41FA5}">
                      <a16:colId xmlns="" xmlns:a16="http://schemas.microsoft.com/office/drawing/2014/main" val="1479581"/>
                    </a:ext>
                  </a:extLst>
                </a:gridCol>
                <a:gridCol w="1063256">
                  <a:extLst>
                    <a:ext uri="{9D8B030D-6E8A-4147-A177-3AD203B41FA5}">
                      <a16:colId xmlns="" xmlns:a16="http://schemas.microsoft.com/office/drawing/2014/main" val="1860963012"/>
                    </a:ext>
                  </a:extLst>
                </a:gridCol>
              </a:tblGrid>
              <a:tr h="34222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CARGOS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QUANTIDADE</a:t>
                      </a: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66174600"/>
                  </a:ext>
                </a:extLst>
              </a:tr>
              <a:tr h="284383">
                <a:tc>
                  <a:txBody>
                    <a:bodyPr/>
                    <a:lstStyle/>
                    <a:p>
                      <a:pPr lvl="0"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Analista em C&amp;T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30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66335895"/>
                  </a:ext>
                </a:extLst>
              </a:tr>
              <a:tr h="284383">
                <a:tc>
                  <a:txBody>
                    <a:bodyPr/>
                    <a:lstStyle/>
                    <a:p>
                      <a:pPr lvl="0"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Tecnologista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24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52478779"/>
                  </a:ext>
                </a:extLst>
              </a:tr>
              <a:tr h="284383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Assistente</a:t>
                      </a:r>
                      <a:endParaRPr lang="pt-BR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47094896"/>
                  </a:ext>
                </a:extLst>
              </a:tr>
              <a:tr h="2446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66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80810720"/>
                  </a:ext>
                </a:extLst>
              </a:tr>
            </a:tbl>
          </a:graphicData>
        </a:graphic>
      </p:graphicFrame>
      <p:grpSp>
        <p:nvGrpSpPr>
          <p:cNvPr id="21" name="Agrupar 20">
            <a:extLst>
              <a:ext uri="{FF2B5EF4-FFF2-40B4-BE49-F238E27FC236}">
                <a16:creationId xmlns="" xmlns:a16="http://schemas.microsoft.com/office/drawing/2014/main" id="{6F17723E-56FA-4D3F-9D86-E22E4ACB32F1}"/>
              </a:ext>
            </a:extLst>
          </p:cNvPr>
          <p:cNvGrpSpPr/>
          <p:nvPr/>
        </p:nvGrpSpPr>
        <p:grpSpPr>
          <a:xfrm>
            <a:off x="9257348" y="6519459"/>
            <a:ext cx="949449" cy="252000"/>
            <a:chOff x="8956550" y="6519459"/>
            <a:chExt cx="949449" cy="252000"/>
          </a:xfrm>
        </p:grpSpPr>
        <p:pic>
          <p:nvPicPr>
            <p:cNvPr id="24" name="Imagem 23">
              <a:extLst>
                <a:ext uri="{FF2B5EF4-FFF2-40B4-BE49-F238E27FC236}">
                  <a16:creationId xmlns="" xmlns:a16="http://schemas.microsoft.com/office/drawing/2014/main" id="{9CC8613D-83F5-4276-B499-00AEED5C8D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56550" y="6519459"/>
              <a:ext cx="21077" cy="252000"/>
            </a:xfrm>
            <a:prstGeom prst="rect">
              <a:avLst/>
            </a:prstGeom>
          </p:spPr>
        </p:pic>
        <p:sp>
          <p:nvSpPr>
            <p:cNvPr id="25" name="CaixaDeTexto 24">
              <a:extLst>
                <a:ext uri="{FF2B5EF4-FFF2-40B4-BE49-F238E27FC236}">
                  <a16:creationId xmlns="" xmlns:a16="http://schemas.microsoft.com/office/drawing/2014/main" id="{B68285E0-62C3-4296-9A73-E9440F763CD2}"/>
                </a:ext>
              </a:extLst>
            </p:cNvPr>
            <p:cNvSpPr txBox="1"/>
            <p:nvPr/>
          </p:nvSpPr>
          <p:spPr>
            <a:xfrm>
              <a:off x="8977627" y="6535912"/>
              <a:ext cx="92837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900" b="1" dirty="0">
                  <a:latin typeface="Century Gothic" panose="020B0502020202020204" pitchFamily="34" charset="0"/>
                  <a:ea typeface="Verdana" panose="020B0604030504040204" pitchFamily="34" charset="0"/>
                </a:rPr>
                <a:t>AEB</a:t>
              </a:r>
            </a:p>
          </p:txBody>
        </p:sp>
      </p:grpSp>
      <p:sp>
        <p:nvSpPr>
          <p:cNvPr id="26" name="Retângulo 25">
            <a:extLst>
              <a:ext uri="{FF2B5EF4-FFF2-40B4-BE49-F238E27FC236}">
                <a16:creationId xmlns="" xmlns:a16="http://schemas.microsoft.com/office/drawing/2014/main" id="{A4BC29FD-3FC9-4E49-B38C-0C1B6041020A}"/>
              </a:ext>
            </a:extLst>
          </p:cNvPr>
          <p:cNvSpPr/>
          <p:nvPr/>
        </p:nvSpPr>
        <p:spPr>
          <a:xfrm>
            <a:off x="4879981" y="1633551"/>
            <a:ext cx="474874" cy="1262593"/>
          </a:xfrm>
          <a:prstGeom prst="rect">
            <a:avLst/>
          </a:prstGeom>
        </p:spPr>
        <p:txBody>
          <a:bodyPr vert="wordArtVert" wrap="square">
            <a:spAutoFit/>
          </a:bodyPr>
          <a:lstStyle/>
          <a:p>
            <a:pPr algn="just"/>
            <a:r>
              <a:rPr lang="pt-BR" sz="1600" b="1" dirty="0">
                <a:latin typeface="Century Gothic" panose="020B0502020202020204" pitchFamily="34" charset="0"/>
              </a:rPr>
              <a:t>2017</a:t>
            </a:r>
            <a:endParaRPr lang="pt-BR" sz="1600" b="1" u="sng" dirty="0">
              <a:latin typeface="Century Gothic" panose="020B0502020202020204" pitchFamily="34" charset="0"/>
            </a:endParaRPr>
          </a:p>
        </p:txBody>
      </p:sp>
      <p:sp>
        <p:nvSpPr>
          <p:cNvPr id="27" name="Retângulo 26">
            <a:extLst>
              <a:ext uri="{FF2B5EF4-FFF2-40B4-BE49-F238E27FC236}">
                <a16:creationId xmlns="" xmlns:a16="http://schemas.microsoft.com/office/drawing/2014/main" id="{48C9231D-0161-436E-ADE3-A40CEA488029}"/>
              </a:ext>
            </a:extLst>
          </p:cNvPr>
          <p:cNvSpPr/>
          <p:nvPr/>
        </p:nvSpPr>
        <p:spPr>
          <a:xfrm>
            <a:off x="4879981" y="3120609"/>
            <a:ext cx="474874" cy="1272410"/>
          </a:xfrm>
          <a:prstGeom prst="rect">
            <a:avLst/>
          </a:prstGeom>
        </p:spPr>
        <p:txBody>
          <a:bodyPr vert="wordArtVert" wrap="square">
            <a:spAutoFit/>
          </a:bodyPr>
          <a:lstStyle/>
          <a:p>
            <a:pPr algn="just"/>
            <a:r>
              <a:rPr lang="pt-BR" sz="1600" b="1" dirty="0">
                <a:latin typeface="Century Gothic" panose="020B0502020202020204" pitchFamily="34" charset="0"/>
              </a:rPr>
              <a:t>2018</a:t>
            </a:r>
            <a:endParaRPr lang="pt-BR" sz="1600" b="1" u="sng" dirty="0">
              <a:latin typeface="Century Gothic" panose="020B0502020202020204" pitchFamily="34" charset="0"/>
            </a:endParaRPr>
          </a:p>
        </p:txBody>
      </p:sp>
      <p:graphicFrame>
        <p:nvGraphicFramePr>
          <p:cNvPr id="28" name="Tabela 27">
            <a:extLst>
              <a:ext uri="{FF2B5EF4-FFF2-40B4-BE49-F238E27FC236}">
                <a16:creationId xmlns="" xmlns:a16="http://schemas.microsoft.com/office/drawing/2014/main" id="{EA41BAB4-79BE-4C04-95FE-12B67FEBF0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5838535"/>
              </p:ext>
            </p:extLst>
          </p:nvPr>
        </p:nvGraphicFramePr>
        <p:xfrm>
          <a:off x="5358291" y="3054816"/>
          <a:ext cx="2249355" cy="1440001"/>
        </p:xfrm>
        <a:graphic>
          <a:graphicData uri="http://schemas.openxmlformats.org/drawingml/2006/table">
            <a:tbl>
              <a:tblPr/>
              <a:tblGrid>
                <a:gridCol w="1186099">
                  <a:extLst>
                    <a:ext uri="{9D8B030D-6E8A-4147-A177-3AD203B41FA5}">
                      <a16:colId xmlns="" xmlns:a16="http://schemas.microsoft.com/office/drawing/2014/main" val="1479581"/>
                    </a:ext>
                  </a:extLst>
                </a:gridCol>
                <a:gridCol w="1063256">
                  <a:extLst>
                    <a:ext uri="{9D8B030D-6E8A-4147-A177-3AD203B41FA5}">
                      <a16:colId xmlns="" xmlns:a16="http://schemas.microsoft.com/office/drawing/2014/main" val="1860963012"/>
                    </a:ext>
                  </a:extLst>
                </a:gridCol>
              </a:tblGrid>
              <a:tr h="26338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CARGOS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QUANTIDADE</a:t>
                      </a: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66174600"/>
                  </a:ext>
                </a:extLst>
              </a:tr>
              <a:tr h="196102">
                <a:tc>
                  <a:txBody>
                    <a:bodyPr/>
                    <a:lstStyle/>
                    <a:p>
                      <a:pPr lvl="0"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Analista em C&amp;T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70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66335895"/>
                  </a:ext>
                </a:extLst>
              </a:tr>
              <a:tr h="196102">
                <a:tc>
                  <a:txBody>
                    <a:bodyPr/>
                    <a:lstStyle/>
                    <a:p>
                      <a:pPr lvl="0"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Pesquisador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52478779"/>
                  </a:ext>
                </a:extLst>
              </a:tr>
              <a:tr h="196102">
                <a:tc>
                  <a:txBody>
                    <a:bodyPr/>
                    <a:lstStyle/>
                    <a:p>
                      <a:pPr lvl="0"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Tecnologista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31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48882467"/>
                  </a:ext>
                </a:extLst>
              </a:tr>
              <a:tr h="196102">
                <a:tc>
                  <a:txBody>
                    <a:bodyPr/>
                    <a:lstStyle/>
                    <a:p>
                      <a:pPr lvl="0"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Assistente em C&amp;T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931631910"/>
                  </a:ext>
                </a:extLst>
              </a:tr>
              <a:tr h="196102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Técnico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47094896"/>
                  </a:ext>
                </a:extLst>
              </a:tr>
              <a:tr h="1961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101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80810720"/>
                  </a:ext>
                </a:extLst>
              </a:tr>
            </a:tbl>
          </a:graphicData>
        </a:graphic>
      </p:graphicFrame>
      <p:graphicFrame>
        <p:nvGraphicFramePr>
          <p:cNvPr id="29" name="Tabela 28">
            <a:extLst>
              <a:ext uri="{FF2B5EF4-FFF2-40B4-BE49-F238E27FC236}">
                <a16:creationId xmlns="" xmlns:a16="http://schemas.microsoft.com/office/drawing/2014/main" id="{B7F0C408-D1E7-4065-9FA8-B0627EECBA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654775"/>
              </p:ext>
            </p:extLst>
          </p:nvPr>
        </p:nvGraphicFramePr>
        <p:xfrm>
          <a:off x="5358291" y="4717198"/>
          <a:ext cx="2249355" cy="1439997"/>
        </p:xfrm>
        <a:graphic>
          <a:graphicData uri="http://schemas.openxmlformats.org/drawingml/2006/table">
            <a:tbl>
              <a:tblPr/>
              <a:tblGrid>
                <a:gridCol w="1186099">
                  <a:extLst>
                    <a:ext uri="{9D8B030D-6E8A-4147-A177-3AD203B41FA5}">
                      <a16:colId xmlns="" xmlns:a16="http://schemas.microsoft.com/office/drawing/2014/main" val="1479581"/>
                    </a:ext>
                  </a:extLst>
                </a:gridCol>
                <a:gridCol w="1063256">
                  <a:extLst>
                    <a:ext uri="{9D8B030D-6E8A-4147-A177-3AD203B41FA5}">
                      <a16:colId xmlns="" xmlns:a16="http://schemas.microsoft.com/office/drawing/2014/main" val="1860963012"/>
                    </a:ext>
                  </a:extLst>
                </a:gridCol>
              </a:tblGrid>
              <a:tr h="30075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CARGOS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QUANTIDADE</a:t>
                      </a: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66174600"/>
                  </a:ext>
                </a:extLst>
              </a:tr>
              <a:tr h="189873">
                <a:tc>
                  <a:txBody>
                    <a:bodyPr/>
                    <a:lstStyle/>
                    <a:p>
                      <a:pPr lvl="0"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Analista em C&amp;T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70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66335895"/>
                  </a:ext>
                </a:extLst>
              </a:tr>
              <a:tr h="189873">
                <a:tc>
                  <a:txBody>
                    <a:bodyPr/>
                    <a:lstStyle/>
                    <a:p>
                      <a:pPr lvl="0"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Pesquisador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52478779"/>
                  </a:ext>
                </a:extLst>
              </a:tr>
              <a:tr h="189873">
                <a:tc>
                  <a:txBody>
                    <a:bodyPr/>
                    <a:lstStyle/>
                    <a:p>
                      <a:pPr lvl="0"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Tecnologista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31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48882467"/>
                  </a:ext>
                </a:extLst>
              </a:tr>
              <a:tr h="189873">
                <a:tc>
                  <a:txBody>
                    <a:bodyPr/>
                    <a:lstStyle/>
                    <a:p>
                      <a:pPr lvl="0"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Assistente em C&amp;T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931631910"/>
                  </a:ext>
                </a:extLst>
              </a:tr>
              <a:tr h="189873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Técnico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47094896"/>
                  </a:ext>
                </a:extLst>
              </a:tr>
              <a:tr h="18987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101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80810720"/>
                  </a:ext>
                </a:extLst>
              </a:tr>
            </a:tbl>
          </a:graphicData>
        </a:graphic>
      </p:graphicFrame>
      <p:sp>
        <p:nvSpPr>
          <p:cNvPr id="30" name="Retângulo 29">
            <a:extLst>
              <a:ext uri="{FF2B5EF4-FFF2-40B4-BE49-F238E27FC236}">
                <a16:creationId xmlns="" xmlns:a16="http://schemas.microsoft.com/office/drawing/2014/main" id="{56422860-26A6-4E45-94E6-B6250A6A732E}"/>
              </a:ext>
            </a:extLst>
          </p:cNvPr>
          <p:cNvSpPr/>
          <p:nvPr/>
        </p:nvSpPr>
        <p:spPr>
          <a:xfrm>
            <a:off x="4879981" y="4763904"/>
            <a:ext cx="474874" cy="1272410"/>
          </a:xfrm>
          <a:prstGeom prst="rect">
            <a:avLst/>
          </a:prstGeom>
        </p:spPr>
        <p:txBody>
          <a:bodyPr vert="wordArtVert" wrap="square">
            <a:spAutoFit/>
          </a:bodyPr>
          <a:lstStyle/>
          <a:p>
            <a:pPr algn="just"/>
            <a:r>
              <a:rPr lang="pt-BR" sz="1600" b="1" dirty="0">
                <a:latin typeface="Century Gothic" panose="020B0502020202020204" pitchFamily="34" charset="0"/>
              </a:rPr>
              <a:t>2019</a:t>
            </a:r>
            <a:endParaRPr lang="pt-BR" sz="1600" b="1" u="sng" dirty="0">
              <a:latin typeface="Century Gothic" panose="020B0502020202020204" pitchFamily="34" charset="0"/>
            </a:endParaRPr>
          </a:p>
        </p:txBody>
      </p:sp>
      <p:sp>
        <p:nvSpPr>
          <p:cNvPr id="32" name="Retângulo 31">
            <a:extLst>
              <a:ext uri="{FF2B5EF4-FFF2-40B4-BE49-F238E27FC236}">
                <a16:creationId xmlns="" xmlns:a16="http://schemas.microsoft.com/office/drawing/2014/main" id="{A39A0484-38CE-47BE-B56E-1957710E6F89}"/>
              </a:ext>
            </a:extLst>
          </p:cNvPr>
          <p:cNvSpPr/>
          <p:nvPr/>
        </p:nvSpPr>
        <p:spPr>
          <a:xfrm>
            <a:off x="5931840" y="1964765"/>
            <a:ext cx="1102257" cy="600164"/>
          </a:xfrm>
          <a:prstGeom prst="rect">
            <a:avLst/>
          </a:prstGeom>
          <a:noFill/>
          <a:ln>
            <a:solidFill>
              <a:srgbClr val="046FBA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1100" b="1" dirty="0">
                <a:solidFill>
                  <a:srgbClr val="034D7F"/>
                </a:solidFill>
                <a:latin typeface="Century Gothic" panose="020B0502020202020204" pitchFamily="34" charset="0"/>
              </a:rPr>
              <a:t>Sem solicitação em 2017 </a:t>
            </a:r>
            <a:endParaRPr lang="pt-BR" sz="1100" b="1" u="sng" dirty="0">
              <a:solidFill>
                <a:srgbClr val="034D7F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CaixaDeTexto 32">
            <a:extLst>
              <a:ext uri="{FF2B5EF4-FFF2-40B4-BE49-F238E27FC236}">
                <a16:creationId xmlns="" xmlns:a16="http://schemas.microsoft.com/office/drawing/2014/main" id="{CC5B54DF-5676-4E7C-9F3B-0F8957A886C4}"/>
              </a:ext>
            </a:extLst>
          </p:cNvPr>
          <p:cNvSpPr txBox="1"/>
          <p:nvPr/>
        </p:nvSpPr>
        <p:spPr>
          <a:xfrm>
            <a:off x="4811322" y="1124538"/>
            <a:ext cx="3882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rgbClr val="10253F"/>
                </a:solidFill>
                <a:latin typeface="Century Gothic" panose="020B0502020202020204" pitchFamily="34" charset="0"/>
              </a:rPr>
              <a:t>Solicitações de Concurso Realizadas </a:t>
            </a:r>
          </a:p>
        </p:txBody>
      </p:sp>
      <p:sp>
        <p:nvSpPr>
          <p:cNvPr id="35" name="Retângulo 34">
            <a:extLst>
              <a:ext uri="{FF2B5EF4-FFF2-40B4-BE49-F238E27FC236}">
                <a16:creationId xmlns="" xmlns:a16="http://schemas.microsoft.com/office/drawing/2014/main" id="{F6583075-EFC9-4B8F-81C4-622F5364096B}"/>
              </a:ext>
            </a:extLst>
          </p:cNvPr>
          <p:cNvSpPr/>
          <p:nvPr/>
        </p:nvSpPr>
        <p:spPr>
          <a:xfrm>
            <a:off x="929326" y="6315771"/>
            <a:ext cx="852301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* </a:t>
            </a:r>
            <a:r>
              <a:rPr lang="pt-BR" sz="800" b="1" dirty="0">
                <a:latin typeface="Century Gothic" panose="020B0502020202020204" pitchFamily="34" charset="0"/>
              </a:rPr>
              <a:t>O pedido de 2019 permaneceu com o mesmo quantitativo de 2018, ocorrendo apenas complementação de informação, conforme determinação do Órgão Central</a:t>
            </a:r>
            <a:endParaRPr lang="pt-BR" sz="800" b="1" u="sng" dirty="0">
              <a:latin typeface="Century Gothic" panose="020B0502020202020204" pitchFamily="34" charset="0"/>
            </a:endParaRPr>
          </a:p>
        </p:txBody>
      </p:sp>
      <p:sp>
        <p:nvSpPr>
          <p:cNvPr id="36" name="Retângulo 35">
            <a:extLst>
              <a:ext uri="{FF2B5EF4-FFF2-40B4-BE49-F238E27FC236}">
                <a16:creationId xmlns="" xmlns:a16="http://schemas.microsoft.com/office/drawing/2014/main" id="{D1EDD2AF-C947-44CA-951E-4CBDC9922B37}"/>
              </a:ext>
            </a:extLst>
          </p:cNvPr>
          <p:cNvSpPr/>
          <p:nvPr/>
        </p:nvSpPr>
        <p:spPr>
          <a:xfrm>
            <a:off x="7732567" y="4967837"/>
            <a:ext cx="1296179" cy="110799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Impacto </a:t>
            </a:r>
          </a:p>
          <a:p>
            <a:pPr algn="ctr"/>
            <a:r>
              <a:rPr lang="pt-B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Orçamentário Financeiro em 2020:</a:t>
            </a:r>
          </a:p>
          <a:p>
            <a:pPr algn="ctr"/>
            <a:r>
              <a:rPr lang="pt-B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R$  R$ 20.519.261,36 </a:t>
            </a:r>
          </a:p>
        </p:txBody>
      </p:sp>
    </p:spTree>
    <p:extLst>
      <p:ext uri="{BB962C8B-B14F-4D97-AF65-F5344CB8AC3E}">
        <p14:creationId xmlns:p14="http://schemas.microsoft.com/office/powerpoint/2010/main" val="277013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842AA94D-0EF5-442E-B0C3-3CB0B58AC9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080" y="322026"/>
            <a:ext cx="45719" cy="546623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69555FB8-045A-4259-A346-E094DE3CA53E}"/>
              </a:ext>
            </a:extLst>
          </p:cNvPr>
          <p:cNvSpPr txBox="1"/>
          <p:nvPr/>
        </p:nvSpPr>
        <p:spPr>
          <a:xfrm>
            <a:off x="1333678" y="410670"/>
            <a:ext cx="5659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latin typeface="Century Gothic" panose="020B0502020202020204" pitchFamily="34" charset="0"/>
                <a:ea typeface="Verdana" panose="020B0604030504040204" pitchFamily="34" charset="0"/>
              </a:rPr>
              <a:t>CARGOS DA CARREIRA C&amp;T (CNEN)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37A827FD-28BE-4E2F-8656-425470D5AAB5}"/>
              </a:ext>
            </a:extLst>
          </p:cNvPr>
          <p:cNvSpPr/>
          <p:nvPr/>
        </p:nvSpPr>
        <p:spPr>
          <a:xfrm>
            <a:off x="1333679" y="889915"/>
            <a:ext cx="78528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sz="1600" kern="0" dirty="0">
                <a:latin typeface="Century Gothic" panose="020B0502020202020204" pitchFamily="34" charset="0"/>
              </a:rPr>
              <a:t>O total de cargos da carreira de Ciência e Tecnologia na </a:t>
            </a:r>
            <a:r>
              <a:rPr lang="pt-BR" sz="1600" b="1" kern="0" dirty="0">
                <a:latin typeface="Century Gothic" panose="020B0502020202020204" pitchFamily="34" charset="0"/>
              </a:rPr>
              <a:t>Comissão Nacional de Energia Nuclear (CNEN) </a:t>
            </a:r>
            <a:r>
              <a:rPr lang="pt-BR" sz="1600" kern="0" dirty="0">
                <a:latin typeface="Century Gothic" panose="020B0502020202020204" pitchFamily="34" charset="0"/>
              </a:rPr>
              <a:t>é de </a:t>
            </a:r>
            <a:r>
              <a:rPr lang="pt-BR" sz="1600" b="1" kern="0" dirty="0">
                <a:latin typeface="Century Gothic" panose="020B0502020202020204" pitchFamily="34" charset="0"/>
              </a:rPr>
              <a:t>3.266</a:t>
            </a:r>
            <a:r>
              <a:rPr lang="pt-BR" sz="1600" kern="0" dirty="0">
                <a:latin typeface="Century Gothic" panose="020B0502020202020204" pitchFamily="34" charset="0"/>
              </a:rPr>
              <a:t>, a saber:</a:t>
            </a:r>
            <a:endParaRPr lang="pt-BR" sz="1600" kern="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="" xmlns:a16="http://schemas.microsoft.com/office/drawing/2014/main" id="{C438BDAE-C064-46EB-A5E8-BB50C8676AB0}"/>
              </a:ext>
            </a:extLst>
          </p:cNvPr>
          <p:cNvSpPr/>
          <p:nvPr/>
        </p:nvSpPr>
        <p:spPr>
          <a:xfrm>
            <a:off x="1726477" y="1693163"/>
            <a:ext cx="3024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>
                <a:latin typeface="Century Gothic" panose="020B0502020202020204" pitchFamily="34" charset="0"/>
              </a:rPr>
              <a:t>52% OCUPADOS </a:t>
            </a:r>
          </a:p>
          <a:p>
            <a:pPr algn="ctr"/>
            <a:r>
              <a:rPr lang="pt-BR" sz="1400" b="1" dirty="0">
                <a:latin typeface="Century Gothic" panose="020B0502020202020204" pitchFamily="34" charset="0"/>
              </a:rPr>
              <a:t>(1.708)</a:t>
            </a:r>
          </a:p>
        </p:txBody>
      </p:sp>
      <p:graphicFrame>
        <p:nvGraphicFramePr>
          <p:cNvPr id="17" name="Gráfico 16">
            <a:extLst>
              <a:ext uri="{FF2B5EF4-FFF2-40B4-BE49-F238E27FC236}">
                <a16:creationId xmlns="" xmlns:a16="http://schemas.microsoft.com/office/drawing/2014/main" id="{9EF810F0-6608-4FC7-9C7C-BD55843367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045247"/>
              </p:ext>
            </p:extLst>
          </p:nvPr>
        </p:nvGraphicFramePr>
        <p:xfrm>
          <a:off x="5685266" y="1909731"/>
          <a:ext cx="3117215" cy="458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2" name="Agrupar 21">
            <a:extLst>
              <a:ext uri="{FF2B5EF4-FFF2-40B4-BE49-F238E27FC236}">
                <a16:creationId xmlns="" xmlns:a16="http://schemas.microsoft.com/office/drawing/2014/main" id="{220E3A74-AA7D-40F0-9EDD-EA592CFCADF1}"/>
              </a:ext>
            </a:extLst>
          </p:cNvPr>
          <p:cNvGrpSpPr/>
          <p:nvPr/>
        </p:nvGrpSpPr>
        <p:grpSpPr>
          <a:xfrm>
            <a:off x="9257348" y="6519459"/>
            <a:ext cx="949449" cy="252000"/>
            <a:chOff x="8956550" y="6519459"/>
            <a:chExt cx="949449" cy="252000"/>
          </a:xfrm>
        </p:grpSpPr>
        <p:pic>
          <p:nvPicPr>
            <p:cNvPr id="23" name="Imagem 22">
              <a:extLst>
                <a:ext uri="{FF2B5EF4-FFF2-40B4-BE49-F238E27FC236}">
                  <a16:creationId xmlns="" xmlns:a16="http://schemas.microsoft.com/office/drawing/2014/main" id="{E08FD8D7-9583-4CE4-9B57-D8B20A8607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56550" y="6519459"/>
              <a:ext cx="21077" cy="252000"/>
            </a:xfrm>
            <a:prstGeom prst="rect">
              <a:avLst/>
            </a:prstGeom>
          </p:spPr>
        </p:pic>
        <p:sp>
          <p:nvSpPr>
            <p:cNvPr id="24" name="CaixaDeTexto 23">
              <a:extLst>
                <a:ext uri="{FF2B5EF4-FFF2-40B4-BE49-F238E27FC236}">
                  <a16:creationId xmlns="" xmlns:a16="http://schemas.microsoft.com/office/drawing/2014/main" id="{51C7F57A-9CBC-451F-8415-742EA0560399}"/>
                </a:ext>
              </a:extLst>
            </p:cNvPr>
            <p:cNvSpPr txBox="1"/>
            <p:nvPr/>
          </p:nvSpPr>
          <p:spPr>
            <a:xfrm>
              <a:off x="8977627" y="6535912"/>
              <a:ext cx="92837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900" b="1" dirty="0">
                  <a:latin typeface="Century Gothic" panose="020B0502020202020204" pitchFamily="34" charset="0"/>
                  <a:ea typeface="Verdana" panose="020B0604030504040204" pitchFamily="34" charset="0"/>
                </a:rPr>
                <a:t>CNEN</a:t>
              </a:r>
            </a:p>
          </p:txBody>
        </p:sp>
      </p:grpSp>
      <p:sp>
        <p:nvSpPr>
          <p:cNvPr id="25" name="Retângulo 24">
            <a:extLst>
              <a:ext uri="{FF2B5EF4-FFF2-40B4-BE49-F238E27FC236}">
                <a16:creationId xmlns="" xmlns:a16="http://schemas.microsoft.com/office/drawing/2014/main" id="{FE7B28BF-848C-406A-93A9-C71F8169EE43}"/>
              </a:ext>
            </a:extLst>
          </p:cNvPr>
          <p:cNvSpPr/>
          <p:nvPr/>
        </p:nvSpPr>
        <p:spPr>
          <a:xfrm>
            <a:off x="5301218" y="1693163"/>
            <a:ext cx="38853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>
                <a:latin typeface="Century Gothic" panose="020B0502020202020204" pitchFamily="34" charset="0"/>
              </a:rPr>
              <a:t>48% VAGOS </a:t>
            </a:r>
          </a:p>
          <a:p>
            <a:pPr algn="ctr"/>
            <a:r>
              <a:rPr lang="pt-BR" sz="1400" b="1" dirty="0">
                <a:latin typeface="Century Gothic" panose="020B0502020202020204" pitchFamily="34" charset="0"/>
              </a:rPr>
              <a:t>(1.558)</a:t>
            </a: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="" xmlns:a16="http://schemas.microsoft.com/office/drawing/2014/main" id="{40028F42-A7C1-4175-BAA4-C38E651D84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0896695"/>
              </p:ext>
            </p:extLst>
          </p:nvPr>
        </p:nvGraphicFramePr>
        <p:xfrm>
          <a:off x="1908800" y="1909731"/>
          <a:ext cx="3117215" cy="458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96214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842AA94D-0EF5-442E-B0C3-3CB0B58AC9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080" y="322026"/>
            <a:ext cx="45719" cy="546623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CA0FA7FD-2854-42D1-9601-27E756F8888E}"/>
              </a:ext>
            </a:extLst>
          </p:cNvPr>
          <p:cNvSpPr txBox="1"/>
          <p:nvPr/>
        </p:nvSpPr>
        <p:spPr>
          <a:xfrm>
            <a:off x="1333679" y="433108"/>
            <a:ext cx="8193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latin typeface="Century Gothic" panose="020B0502020202020204" pitchFamily="34" charset="0"/>
                <a:ea typeface="Verdana" panose="020B0604030504040204" pitchFamily="34" charset="0"/>
              </a:rPr>
              <a:t>RECOMPOSIÇÃO DA FORÇA DE TRABALHO (CNEN) 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="" xmlns:a16="http://schemas.microsoft.com/office/drawing/2014/main" id="{91AA3905-6441-4CDA-AE5B-DF4F4AA10709}"/>
              </a:ext>
            </a:extLst>
          </p:cNvPr>
          <p:cNvSpPr txBox="1"/>
          <p:nvPr/>
        </p:nvSpPr>
        <p:spPr>
          <a:xfrm>
            <a:off x="856939" y="1124538"/>
            <a:ext cx="3882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rgbClr val="10253F"/>
                </a:solidFill>
                <a:latin typeface="Century Gothic" panose="020B0502020202020204" pitchFamily="34" charset="0"/>
              </a:rPr>
              <a:t>Último Concurso Autorizado </a:t>
            </a:r>
          </a:p>
          <a:p>
            <a:pPr algn="ctr"/>
            <a:r>
              <a:rPr lang="pt-BR" sz="1600" dirty="0">
                <a:solidFill>
                  <a:srgbClr val="10253F"/>
                </a:solidFill>
                <a:latin typeface="Century Gothic" panose="020B0502020202020204" pitchFamily="34" charset="0"/>
              </a:rPr>
              <a:t>(2014)</a:t>
            </a:r>
          </a:p>
        </p:txBody>
      </p:sp>
      <p:grpSp>
        <p:nvGrpSpPr>
          <p:cNvPr id="21" name="Agrupar 20">
            <a:extLst>
              <a:ext uri="{FF2B5EF4-FFF2-40B4-BE49-F238E27FC236}">
                <a16:creationId xmlns="" xmlns:a16="http://schemas.microsoft.com/office/drawing/2014/main" id="{6F17723E-56FA-4D3F-9D86-E22E4ACB32F1}"/>
              </a:ext>
            </a:extLst>
          </p:cNvPr>
          <p:cNvGrpSpPr/>
          <p:nvPr/>
        </p:nvGrpSpPr>
        <p:grpSpPr>
          <a:xfrm>
            <a:off x="9257348" y="6519459"/>
            <a:ext cx="949449" cy="252000"/>
            <a:chOff x="8956550" y="6519459"/>
            <a:chExt cx="949449" cy="252000"/>
          </a:xfrm>
        </p:grpSpPr>
        <p:pic>
          <p:nvPicPr>
            <p:cNvPr id="24" name="Imagem 23">
              <a:extLst>
                <a:ext uri="{FF2B5EF4-FFF2-40B4-BE49-F238E27FC236}">
                  <a16:creationId xmlns="" xmlns:a16="http://schemas.microsoft.com/office/drawing/2014/main" id="{9CC8613D-83F5-4276-B499-00AEED5C8D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56550" y="6519459"/>
              <a:ext cx="21077" cy="252000"/>
            </a:xfrm>
            <a:prstGeom prst="rect">
              <a:avLst/>
            </a:prstGeom>
          </p:spPr>
        </p:pic>
        <p:sp>
          <p:nvSpPr>
            <p:cNvPr id="25" name="CaixaDeTexto 24">
              <a:extLst>
                <a:ext uri="{FF2B5EF4-FFF2-40B4-BE49-F238E27FC236}">
                  <a16:creationId xmlns="" xmlns:a16="http://schemas.microsoft.com/office/drawing/2014/main" id="{B68285E0-62C3-4296-9A73-E9440F763CD2}"/>
                </a:ext>
              </a:extLst>
            </p:cNvPr>
            <p:cNvSpPr txBox="1"/>
            <p:nvPr/>
          </p:nvSpPr>
          <p:spPr>
            <a:xfrm>
              <a:off x="8977627" y="6535912"/>
              <a:ext cx="92837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900" b="1" dirty="0">
                  <a:latin typeface="Century Gothic" panose="020B0502020202020204" pitchFamily="34" charset="0"/>
                  <a:ea typeface="Verdana" panose="020B0604030504040204" pitchFamily="34" charset="0"/>
                </a:rPr>
                <a:t>CNEN</a:t>
              </a:r>
            </a:p>
          </p:txBody>
        </p:sp>
      </p:grpSp>
      <p:sp>
        <p:nvSpPr>
          <p:cNvPr id="26" name="Retângulo 25">
            <a:extLst>
              <a:ext uri="{FF2B5EF4-FFF2-40B4-BE49-F238E27FC236}">
                <a16:creationId xmlns="" xmlns:a16="http://schemas.microsoft.com/office/drawing/2014/main" id="{A4BC29FD-3FC9-4E49-B38C-0C1B6041020A}"/>
              </a:ext>
            </a:extLst>
          </p:cNvPr>
          <p:cNvSpPr/>
          <p:nvPr/>
        </p:nvSpPr>
        <p:spPr>
          <a:xfrm>
            <a:off x="4904030" y="1832789"/>
            <a:ext cx="474874" cy="1262593"/>
          </a:xfrm>
          <a:prstGeom prst="rect">
            <a:avLst/>
          </a:prstGeom>
        </p:spPr>
        <p:txBody>
          <a:bodyPr vert="wordArtVert" wrap="square">
            <a:spAutoFit/>
          </a:bodyPr>
          <a:lstStyle/>
          <a:p>
            <a:pPr algn="just"/>
            <a:r>
              <a:rPr lang="pt-BR" sz="1600" b="1" dirty="0">
                <a:latin typeface="Century Gothic" panose="020B0502020202020204" pitchFamily="34" charset="0"/>
              </a:rPr>
              <a:t>2017</a:t>
            </a:r>
            <a:endParaRPr lang="pt-BR" sz="1600" b="1" u="sng" dirty="0">
              <a:latin typeface="Century Gothic" panose="020B0502020202020204" pitchFamily="34" charset="0"/>
            </a:endParaRPr>
          </a:p>
        </p:txBody>
      </p:sp>
      <p:sp>
        <p:nvSpPr>
          <p:cNvPr id="27" name="Retângulo 26">
            <a:extLst>
              <a:ext uri="{FF2B5EF4-FFF2-40B4-BE49-F238E27FC236}">
                <a16:creationId xmlns="" xmlns:a16="http://schemas.microsoft.com/office/drawing/2014/main" id="{48C9231D-0161-436E-ADE3-A40CEA488029}"/>
              </a:ext>
            </a:extLst>
          </p:cNvPr>
          <p:cNvSpPr/>
          <p:nvPr/>
        </p:nvSpPr>
        <p:spPr>
          <a:xfrm>
            <a:off x="4904030" y="3499425"/>
            <a:ext cx="474874" cy="1272410"/>
          </a:xfrm>
          <a:prstGeom prst="rect">
            <a:avLst/>
          </a:prstGeom>
        </p:spPr>
        <p:txBody>
          <a:bodyPr vert="wordArtVert" wrap="square">
            <a:spAutoFit/>
          </a:bodyPr>
          <a:lstStyle/>
          <a:p>
            <a:pPr algn="just"/>
            <a:r>
              <a:rPr lang="pt-BR" sz="1600" b="1" dirty="0">
                <a:latin typeface="Century Gothic" panose="020B0502020202020204" pitchFamily="34" charset="0"/>
              </a:rPr>
              <a:t>2018</a:t>
            </a:r>
            <a:endParaRPr lang="pt-BR" sz="1600" b="1" u="sng" dirty="0">
              <a:latin typeface="Century Gothic" panose="020B0502020202020204" pitchFamily="34" charset="0"/>
            </a:endParaRPr>
          </a:p>
        </p:txBody>
      </p:sp>
      <p:sp>
        <p:nvSpPr>
          <p:cNvPr id="30" name="Retângulo 29">
            <a:extLst>
              <a:ext uri="{FF2B5EF4-FFF2-40B4-BE49-F238E27FC236}">
                <a16:creationId xmlns="" xmlns:a16="http://schemas.microsoft.com/office/drawing/2014/main" id="{56422860-26A6-4E45-94E6-B6250A6A732E}"/>
              </a:ext>
            </a:extLst>
          </p:cNvPr>
          <p:cNvSpPr/>
          <p:nvPr/>
        </p:nvSpPr>
        <p:spPr>
          <a:xfrm>
            <a:off x="4904030" y="4975881"/>
            <a:ext cx="474874" cy="1272410"/>
          </a:xfrm>
          <a:prstGeom prst="rect">
            <a:avLst/>
          </a:prstGeom>
        </p:spPr>
        <p:txBody>
          <a:bodyPr vert="wordArtVert" wrap="square">
            <a:spAutoFit/>
          </a:bodyPr>
          <a:lstStyle/>
          <a:p>
            <a:pPr algn="just"/>
            <a:r>
              <a:rPr lang="pt-BR" sz="1600" b="1" dirty="0">
                <a:latin typeface="Century Gothic" panose="020B0502020202020204" pitchFamily="34" charset="0"/>
              </a:rPr>
              <a:t>2019</a:t>
            </a:r>
            <a:endParaRPr lang="pt-BR" sz="1600" b="1" u="sng" dirty="0">
              <a:latin typeface="Century Gothic" panose="020B0502020202020204" pitchFamily="34" charset="0"/>
            </a:endParaRPr>
          </a:p>
        </p:txBody>
      </p:sp>
      <p:sp>
        <p:nvSpPr>
          <p:cNvPr id="33" name="CaixaDeTexto 32">
            <a:extLst>
              <a:ext uri="{FF2B5EF4-FFF2-40B4-BE49-F238E27FC236}">
                <a16:creationId xmlns="" xmlns:a16="http://schemas.microsoft.com/office/drawing/2014/main" id="{CC5B54DF-5676-4E7C-9F3B-0F8957A886C4}"/>
              </a:ext>
            </a:extLst>
          </p:cNvPr>
          <p:cNvSpPr txBox="1"/>
          <p:nvPr/>
        </p:nvSpPr>
        <p:spPr>
          <a:xfrm>
            <a:off x="4835380" y="1124538"/>
            <a:ext cx="3882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rgbClr val="10253F"/>
                </a:solidFill>
                <a:latin typeface="Century Gothic" panose="020B0502020202020204" pitchFamily="34" charset="0"/>
              </a:rPr>
              <a:t>Solicitações de Concurso Realizadas </a:t>
            </a:r>
          </a:p>
        </p:txBody>
      </p:sp>
      <p:graphicFrame>
        <p:nvGraphicFramePr>
          <p:cNvPr id="18" name="Tabela 17">
            <a:extLst>
              <a:ext uri="{FF2B5EF4-FFF2-40B4-BE49-F238E27FC236}">
                <a16:creationId xmlns="" xmlns:a16="http://schemas.microsoft.com/office/drawing/2014/main" id="{CEFACDFF-A0CA-4FD0-891C-7337062EE3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439590"/>
              </p:ext>
            </p:extLst>
          </p:nvPr>
        </p:nvGraphicFramePr>
        <p:xfrm>
          <a:off x="5358153" y="1762087"/>
          <a:ext cx="2249355" cy="1440001"/>
        </p:xfrm>
        <a:graphic>
          <a:graphicData uri="http://schemas.openxmlformats.org/drawingml/2006/table">
            <a:tbl>
              <a:tblPr/>
              <a:tblGrid>
                <a:gridCol w="1186099">
                  <a:extLst>
                    <a:ext uri="{9D8B030D-6E8A-4147-A177-3AD203B41FA5}">
                      <a16:colId xmlns="" xmlns:a16="http://schemas.microsoft.com/office/drawing/2014/main" val="1479581"/>
                    </a:ext>
                  </a:extLst>
                </a:gridCol>
                <a:gridCol w="1063256">
                  <a:extLst>
                    <a:ext uri="{9D8B030D-6E8A-4147-A177-3AD203B41FA5}">
                      <a16:colId xmlns="" xmlns:a16="http://schemas.microsoft.com/office/drawing/2014/main" val="1860963012"/>
                    </a:ext>
                  </a:extLst>
                </a:gridCol>
              </a:tblGrid>
              <a:tr h="26338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CARGOS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QUANTIDADE</a:t>
                      </a: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66174600"/>
                  </a:ext>
                </a:extLst>
              </a:tr>
              <a:tr h="196102">
                <a:tc>
                  <a:txBody>
                    <a:bodyPr/>
                    <a:lstStyle/>
                    <a:p>
                      <a:pPr lvl="0"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Analista em C&amp;T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79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66335895"/>
                  </a:ext>
                </a:extLst>
              </a:tr>
              <a:tr h="196102">
                <a:tc>
                  <a:txBody>
                    <a:bodyPr/>
                    <a:lstStyle/>
                    <a:p>
                      <a:pPr lvl="0"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Pesquisador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38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52478779"/>
                  </a:ext>
                </a:extLst>
              </a:tr>
              <a:tr h="196102">
                <a:tc>
                  <a:txBody>
                    <a:bodyPr/>
                    <a:lstStyle/>
                    <a:p>
                      <a:pPr lvl="0"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Tecnologista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182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48882467"/>
                  </a:ext>
                </a:extLst>
              </a:tr>
              <a:tr h="196102">
                <a:tc>
                  <a:txBody>
                    <a:bodyPr/>
                    <a:lstStyle/>
                    <a:p>
                      <a:pPr lvl="0"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Assistente em C&amp;T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98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931631910"/>
                  </a:ext>
                </a:extLst>
              </a:tr>
              <a:tr h="196102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Técnico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103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47094896"/>
                  </a:ext>
                </a:extLst>
              </a:tr>
              <a:tr h="1961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500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80810720"/>
                  </a:ext>
                </a:extLst>
              </a:tr>
            </a:tbl>
          </a:graphicData>
        </a:graphic>
      </p:graphicFrame>
      <p:graphicFrame>
        <p:nvGraphicFramePr>
          <p:cNvPr id="19" name="Tabela 18">
            <a:extLst>
              <a:ext uri="{FF2B5EF4-FFF2-40B4-BE49-F238E27FC236}">
                <a16:creationId xmlns="" xmlns:a16="http://schemas.microsoft.com/office/drawing/2014/main" id="{108324E5-3B3B-41BD-93F7-63EF085789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5367034"/>
              </p:ext>
            </p:extLst>
          </p:nvPr>
        </p:nvGraphicFramePr>
        <p:xfrm>
          <a:off x="5358153" y="3433631"/>
          <a:ext cx="2249355" cy="1440001"/>
        </p:xfrm>
        <a:graphic>
          <a:graphicData uri="http://schemas.openxmlformats.org/drawingml/2006/table">
            <a:tbl>
              <a:tblPr/>
              <a:tblGrid>
                <a:gridCol w="1186099">
                  <a:extLst>
                    <a:ext uri="{9D8B030D-6E8A-4147-A177-3AD203B41FA5}">
                      <a16:colId xmlns="" xmlns:a16="http://schemas.microsoft.com/office/drawing/2014/main" val="1479581"/>
                    </a:ext>
                  </a:extLst>
                </a:gridCol>
                <a:gridCol w="1063256">
                  <a:extLst>
                    <a:ext uri="{9D8B030D-6E8A-4147-A177-3AD203B41FA5}">
                      <a16:colId xmlns="" xmlns:a16="http://schemas.microsoft.com/office/drawing/2014/main" val="1860963012"/>
                    </a:ext>
                  </a:extLst>
                </a:gridCol>
              </a:tblGrid>
              <a:tr h="26338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CARGOS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QUANTIDADE</a:t>
                      </a: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66174600"/>
                  </a:ext>
                </a:extLst>
              </a:tr>
              <a:tr h="196102">
                <a:tc>
                  <a:txBody>
                    <a:bodyPr/>
                    <a:lstStyle/>
                    <a:p>
                      <a:pPr lvl="0"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Analista em C&amp;T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124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66335895"/>
                  </a:ext>
                </a:extLst>
              </a:tr>
              <a:tr h="196102">
                <a:tc>
                  <a:txBody>
                    <a:bodyPr/>
                    <a:lstStyle/>
                    <a:p>
                      <a:pPr lvl="0"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Pesquisador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70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52478779"/>
                  </a:ext>
                </a:extLst>
              </a:tr>
              <a:tr h="196102">
                <a:tc>
                  <a:txBody>
                    <a:bodyPr/>
                    <a:lstStyle/>
                    <a:p>
                      <a:pPr lvl="0"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Tecnologista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256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48882467"/>
                  </a:ext>
                </a:extLst>
              </a:tr>
              <a:tr h="196102">
                <a:tc>
                  <a:txBody>
                    <a:bodyPr/>
                    <a:lstStyle/>
                    <a:p>
                      <a:pPr lvl="0"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Assistente em C&amp;T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931631910"/>
                  </a:ext>
                </a:extLst>
              </a:tr>
              <a:tr h="196102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Técnico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47094896"/>
                  </a:ext>
                </a:extLst>
              </a:tr>
              <a:tr h="1961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500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80810720"/>
                  </a:ext>
                </a:extLst>
              </a:tr>
            </a:tbl>
          </a:graphicData>
        </a:graphic>
      </p:graphicFrame>
      <p:sp>
        <p:nvSpPr>
          <p:cNvPr id="20" name="Retângulo 19">
            <a:extLst>
              <a:ext uri="{FF2B5EF4-FFF2-40B4-BE49-F238E27FC236}">
                <a16:creationId xmlns="" xmlns:a16="http://schemas.microsoft.com/office/drawing/2014/main" id="{72F8D672-2EB0-49CF-BD9F-C5A6087D6B77}"/>
              </a:ext>
            </a:extLst>
          </p:cNvPr>
          <p:cNvSpPr/>
          <p:nvPr/>
        </p:nvSpPr>
        <p:spPr>
          <a:xfrm>
            <a:off x="5931702" y="5312004"/>
            <a:ext cx="1102257" cy="600164"/>
          </a:xfrm>
          <a:prstGeom prst="rect">
            <a:avLst/>
          </a:prstGeom>
          <a:noFill/>
          <a:ln>
            <a:solidFill>
              <a:srgbClr val="046FBA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1100" b="1" dirty="0">
                <a:solidFill>
                  <a:srgbClr val="034D7F"/>
                </a:solidFill>
                <a:latin typeface="Century Gothic" panose="020B0502020202020204" pitchFamily="34" charset="0"/>
              </a:rPr>
              <a:t>Sem solicitação em 2019 </a:t>
            </a:r>
            <a:endParaRPr lang="pt-BR" sz="1100" b="1" u="sng" dirty="0">
              <a:solidFill>
                <a:srgbClr val="034D7F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2" name="Tabela 21">
            <a:extLst>
              <a:ext uri="{FF2B5EF4-FFF2-40B4-BE49-F238E27FC236}">
                <a16:creationId xmlns="" xmlns:a16="http://schemas.microsoft.com/office/drawing/2014/main" id="{F811FBB6-94D0-4837-8C01-03B10DCDB4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9904028"/>
              </p:ext>
            </p:extLst>
          </p:nvPr>
        </p:nvGraphicFramePr>
        <p:xfrm>
          <a:off x="1684866" y="1762087"/>
          <a:ext cx="2249355" cy="1440001"/>
        </p:xfrm>
        <a:graphic>
          <a:graphicData uri="http://schemas.openxmlformats.org/drawingml/2006/table">
            <a:tbl>
              <a:tblPr/>
              <a:tblGrid>
                <a:gridCol w="1186099">
                  <a:extLst>
                    <a:ext uri="{9D8B030D-6E8A-4147-A177-3AD203B41FA5}">
                      <a16:colId xmlns="" xmlns:a16="http://schemas.microsoft.com/office/drawing/2014/main" val="1479581"/>
                    </a:ext>
                  </a:extLst>
                </a:gridCol>
                <a:gridCol w="1063256">
                  <a:extLst>
                    <a:ext uri="{9D8B030D-6E8A-4147-A177-3AD203B41FA5}">
                      <a16:colId xmlns="" xmlns:a16="http://schemas.microsoft.com/office/drawing/2014/main" val="1860963012"/>
                    </a:ext>
                  </a:extLst>
                </a:gridCol>
              </a:tblGrid>
              <a:tr h="28578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CARGOS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QUANTIDADE</a:t>
                      </a: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66174600"/>
                  </a:ext>
                </a:extLst>
              </a:tr>
              <a:tr h="237484">
                <a:tc>
                  <a:txBody>
                    <a:bodyPr/>
                    <a:lstStyle/>
                    <a:p>
                      <a:pPr lvl="0"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Analista em C&amp;T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18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66335895"/>
                  </a:ext>
                </a:extLst>
              </a:tr>
              <a:tr h="237484">
                <a:tc>
                  <a:txBody>
                    <a:bodyPr/>
                    <a:lstStyle/>
                    <a:p>
                      <a:pPr lvl="0"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Tecnologista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38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52478779"/>
                  </a:ext>
                </a:extLst>
              </a:tr>
              <a:tr h="237484">
                <a:tc>
                  <a:txBody>
                    <a:bodyPr/>
                    <a:lstStyle/>
                    <a:p>
                      <a:pPr lvl="0"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Assistente em C&amp;T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48882467"/>
                  </a:ext>
                </a:extLst>
              </a:tr>
              <a:tr h="237484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Técnico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47094896"/>
                  </a:ext>
                </a:extLst>
              </a:tr>
              <a:tr h="20428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86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80810720"/>
                  </a:ext>
                </a:extLst>
              </a:tr>
            </a:tbl>
          </a:graphicData>
        </a:graphic>
      </p:graphicFrame>
      <p:sp>
        <p:nvSpPr>
          <p:cNvPr id="23" name="Retângulo 22">
            <a:extLst>
              <a:ext uri="{FF2B5EF4-FFF2-40B4-BE49-F238E27FC236}">
                <a16:creationId xmlns="" xmlns:a16="http://schemas.microsoft.com/office/drawing/2014/main" id="{523C5C64-A041-48B2-A3E3-883C925AFAC2}"/>
              </a:ext>
            </a:extLst>
          </p:cNvPr>
          <p:cNvSpPr/>
          <p:nvPr/>
        </p:nvSpPr>
        <p:spPr>
          <a:xfrm>
            <a:off x="7744593" y="3684272"/>
            <a:ext cx="1296179" cy="110799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Impacto </a:t>
            </a:r>
          </a:p>
          <a:p>
            <a:pPr algn="ctr"/>
            <a:r>
              <a:rPr lang="pt-B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Orçamentário Financeiro em 2020:</a:t>
            </a:r>
          </a:p>
          <a:p>
            <a:pPr algn="ctr"/>
            <a:r>
              <a:rPr lang="pt-B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R$  R$ 100.860.813,64 </a:t>
            </a:r>
          </a:p>
        </p:txBody>
      </p:sp>
    </p:spTree>
    <p:extLst>
      <p:ext uri="{BB962C8B-B14F-4D97-AF65-F5344CB8AC3E}">
        <p14:creationId xmlns:p14="http://schemas.microsoft.com/office/powerpoint/2010/main" val="359470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842AA94D-0EF5-442E-B0C3-3CB0B58AC9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080" y="322026"/>
            <a:ext cx="45719" cy="546623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69555FB8-045A-4259-A346-E094DE3CA53E}"/>
              </a:ext>
            </a:extLst>
          </p:cNvPr>
          <p:cNvSpPr txBox="1"/>
          <p:nvPr/>
        </p:nvSpPr>
        <p:spPr>
          <a:xfrm>
            <a:off x="1333678" y="410670"/>
            <a:ext cx="5659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latin typeface="Century Gothic" panose="020B0502020202020204" pitchFamily="34" charset="0"/>
                <a:ea typeface="Verdana" panose="020B0604030504040204" pitchFamily="34" charset="0"/>
              </a:rPr>
              <a:t>CARGOS DA CARREIRA C&amp;T (CNPq)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37A827FD-28BE-4E2F-8656-425470D5AAB5}"/>
              </a:ext>
            </a:extLst>
          </p:cNvPr>
          <p:cNvSpPr/>
          <p:nvPr/>
        </p:nvSpPr>
        <p:spPr>
          <a:xfrm>
            <a:off x="1333679" y="889915"/>
            <a:ext cx="78528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sz="1600" kern="0" dirty="0">
                <a:latin typeface="Century Gothic" panose="020B0502020202020204" pitchFamily="34" charset="0"/>
              </a:rPr>
              <a:t>O total de cargos da carreira de Ciência e Tecnologia no </a:t>
            </a:r>
            <a:r>
              <a:rPr lang="pt-BR" sz="1600" b="1" kern="0" dirty="0">
                <a:latin typeface="Century Gothic" panose="020B0502020202020204" pitchFamily="34" charset="0"/>
              </a:rPr>
              <a:t>Conselho Nacional de Desenvolvimento Científico e Tecnológico (CNPq) </a:t>
            </a:r>
            <a:r>
              <a:rPr lang="pt-BR" sz="1600" kern="0" dirty="0">
                <a:latin typeface="Century Gothic" panose="020B0502020202020204" pitchFamily="34" charset="0"/>
              </a:rPr>
              <a:t>é de </a:t>
            </a:r>
            <a:r>
              <a:rPr lang="pt-BR" sz="1600" b="1" kern="0" dirty="0">
                <a:latin typeface="Century Gothic" panose="020B0502020202020204" pitchFamily="34" charset="0"/>
              </a:rPr>
              <a:t>1.004</a:t>
            </a:r>
            <a:r>
              <a:rPr lang="pt-BR" sz="1600" kern="0" dirty="0">
                <a:latin typeface="Century Gothic" panose="020B0502020202020204" pitchFamily="34" charset="0"/>
              </a:rPr>
              <a:t>, a saber:</a:t>
            </a:r>
            <a:endParaRPr lang="pt-BR" sz="1600" kern="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="" xmlns:a16="http://schemas.microsoft.com/office/drawing/2014/main" id="{C438BDAE-C064-46EB-A5E8-BB50C8676AB0}"/>
              </a:ext>
            </a:extLst>
          </p:cNvPr>
          <p:cNvSpPr/>
          <p:nvPr/>
        </p:nvSpPr>
        <p:spPr>
          <a:xfrm>
            <a:off x="1581003" y="2015284"/>
            <a:ext cx="3024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>
                <a:latin typeface="Century Gothic" panose="020B0502020202020204" pitchFamily="34" charset="0"/>
              </a:rPr>
              <a:t>40% OCUPADOS </a:t>
            </a:r>
          </a:p>
          <a:p>
            <a:pPr algn="ctr"/>
            <a:r>
              <a:rPr lang="pt-BR" sz="1400" b="1" dirty="0">
                <a:latin typeface="Century Gothic" panose="020B0502020202020204" pitchFamily="34" charset="0"/>
              </a:rPr>
              <a:t>(400)</a:t>
            </a:r>
          </a:p>
        </p:txBody>
      </p:sp>
      <p:graphicFrame>
        <p:nvGraphicFramePr>
          <p:cNvPr id="17" name="Gráfico 16">
            <a:extLst>
              <a:ext uri="{FF2B5EF4-FFF2-40B4-BE49-F238E27FC236}">
                <a16:creationId xmlns="" xmlns:a16="http://schemas.microsoft.com/office/drawing/2014/main" id="{9EF810F0-6608-4FC7-9C7C-BD55843367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5207486"/>
              </p:ext>
            </p:extLst>
          </p:nvPr>
        </p:nvGraphicFramePr>
        <p:xfrm>
          <a:off x="5685265" y="2326864"/>
          <a:ext cx="3117215" cy="3645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2" name="Agrupar 21">
            <a:extLst>
              <a:ext uri="{FF2B5EF4-FFF2-40B4-BE49-F238E27FC236}">
                <a16:creationId xmlns="" xmlns:a16="http://schemas.microsoft.com/office/drawing/2014/main" id="{220E3A74-AA7D-40F0-9EDD-EA592CFCADF1}"/>
              </a:ext>
            </a:extLst>
          </p:cNvPr>
          <p:cNvGrpSpPr/>
          <p:nvPr/>
        </p:nvGrpSpPr>
        <p:grpSpPr>
          <a:xfrm>
            <a:off x="9257348" y="6519459"/>
            <a:ext cx="949449" cy="252000"/>
            <a:chOff x="8956550" y="6519459"/>
            <a:chExt cx="949449" cy="252000"/>
          </a:xfrm>
        </p:grpSpPr>
        <p:pic>
          <p:nvPicPr>
            <p:cNvPr id="23" name="Imagem 22">
              <a:extLst>
                <a:ext uri="{FF2B5EF4-FFF2-40B4-BE49-F238E27FC236}">
                  <a16:creationId xmlns="" xmlns:a16="http://schemas.microsoft.com/office/drawing/2014/main" id="{E08FD8D7-9583-4CE4-9B57-D8B20A8607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56550" y="6519459"/>
              <a:ext cx="21077" cy="252000"/>
            </a:xfrm>
            <a:prstGeom prst="rect">
              <a:avLst/>
            </a:prstGeom>
          </p:spPr>
        </p:pic>
        <p:sp>
          <p:nvSpPr>
            <p:cNvPr id="24" name="CaixaDeTexto 23">
              <a:extLst>
                <a:ext uri="{FF2B5EF4-FFF2-40B4-BE49-F238E27FC236}">
                  <a16:creationId xmlns="" xmlns:a16="http://schemas.microsoft.com/office/drawing/2014/main" id="{51C7F57A-9CBC-451F-8415-742EA0560399}"/>
                </a:ext>
              </a:extLst>
            </p:cNvPr>
            <p:cNvSpPr txBox="1"/>
            <p:nvPr/>
          </p:nvSpPr>
          <p:spPr>
            <a:xfrm>
              <a:off x="8977627" y="6535912"/>
              <a:ext cx="92837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900" b="1" dirty="0">
                  <a:latin typeface="Century Gothic" panose="020B0502020202020204" pitchFamily="34" charset="0"/>
                  <a:ea typeface="Verdana" panose="020B0604030504040204" pitchFamily="34" charset="0"/>
                </a:rPr>
                <a:t>CNPq</a:t>
              </a:r>
            </a:p>
          </p:txBody>
        </p:sp>
      </p:grpSp>
      <p:sp>
        <p:nvSpPr>
          <p:cNvPr id="25" name="Retângulo 24">
            <a:extLst>
              <a:ext uri="{FF2B5EF4-FFF2-40B4-BE49-F238E27FC236}">
                <a16:creationId xmlns="" xmlns:a16="http://schemas.microsoft.com/office/drawing/2014/main" id="{FE7B28BF-848C-406A-93A9-C71F8169EE43}"/>
              </a:ext>
            </a:extLst>
          </p:cNvPr>
          <p:cNvSpPr/>
          <p:nvPr/>
        </p:nvSpPr>
        <p:spPr>
          <a:xfrm>
            <a:off x="5155744" y="2015284"/>
            <a:ext cx="38853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>
                <a:latin typeface="Century Gothic" panose="020B0502020202020204" pitchFamily="34" charset="0"/>
              </a:rPr>
              <a:t>60% VAGOS</a:t>
            </a:r>
          </a:p>
          <a:p>
            <a:pPr algn="ctr"/>
            <a:r>
              <a:rPr lang="pt-BR" sz="1400" b="1" dirty="0">
                <a:latin typeface="Century Gothic" panose="020B0502020202020204" pitchFamily="34" charset="0"/>
              </a:rPr>
              <a:t>(604)</a:t>
            </a: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="" xmlns:a16="http://schemas.microsoft.com/office/drawing/2014/main" id="{25B68F01-1D21-4739-8211-4694754911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248370"/>
              </p:ext>
            </p:extLst>
          </p:nvPr>
        </p:nvGraphicFramePr>
        <p:xfrm>
          <a:off x="1826771" y="2344181"/>
          <a:ext cx="3117215" cy="3645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88891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842AA94D-0EF5-442E-B0C3-3CB0B58AC9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080" y="322026"/>
            <a:ext cx="45719" cy="546623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CA0FA7FD-2854-42D1-9601-27E756F8888E}"/>
              </a:ext>
            </a:extLst>
          </p:cNvPr>
          <p:cNvSpPr txBox="1"/>
          <p:nvPr/>
        </p:nvSpPr>
        <p:spPr>
          <a:xfrm>
            <a:off x="1333679" y="433108"/>
            <a:ext cx="8193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latin typeface="Century Gothic" panose="020B0502020202020204" pitchFamily="34" charset="0"/>
                <a:ea typeface="Verdana" panose="020B0604030504040204" pitchFamily="34" charset="0"/>
              </a:rPr>
              <a:t>RECOMPOSIÇÃO DA FORÇA DE TRABALHO (CNPq) 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="" xmlns:a16="http://schemas.microsoft.com/office/drawing/2014/main" id="{91AA3905-6441-4CDA-AE5B-DF4F4AA10709}"/>
              </a:ext>
            </a:extLst>
          </p:cNvPr>
          <p:cNvSpPr txBox="1"/>
          <p:nvPr/>
        </p:nvSpPr>
        <p:spPr>
          <a:xfrm>
            <a:off x="856939" y="1076410"/>
            <a:ext cx="3882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rgbClr val="10253F"/>
                </a:solidFill>
                <a:latin typeface="Century Gothic" panose="020B0502020202020204" pitchFamily="34" charset="0"/>
              </a:rPr>
              <a:t>Último Concurso Autorizado </a:t>
            </a:r>
          </a:p>
          <a:p>
            <a:pPr algn="ctr"/>
            <a:r>
              <a:rPr lang="pt-BR" sz="1600" dirty="0">
                <a:solidFill>
                  <a:srgbClr val="10253F"/>
                </a:solidFill>
                <a:latin typeface="Century Gothic" panose="020B0502020202020204" pitchFamily="34" charset="0"/>
              </a:rPr>
              <a:t>(2010)</a:t>
            </a:r>
          </a:p>
        </p:txBody>
      </p:sp>
      <p:grpSp>
        <p:nvGrpSpPr>
          <p:cNvPr id="21" name="Agrupar 20">
            <a:extLst>
              <a:ext uri="{FF2B5EF4-FFF2-40B4-BE49-F238E27FC236}">
                <a16:creationId xmlns="" xmlns:a16="http://schemas.microsoft.com/office/drawing/2014/main" id="{6F17723E-56FA-4D3F-9D86-E22E4ACB32F1}"/>
              </a:ext>
            </a:extLst>
          </p:cNvPr>
          <p:cNvGrpSpPr/>
          <p:nvPr/>
        </p:nvGrpSpPr>
        <p:grpSpPr>
          <a:xfrm>
            <a:off x="9257348" y="6519459"/>
            <a:ext cx="949449" cy="252000"/>
            <a:chOff x="8956550" y="6519459"/>
            <a:chExt cx="949449" cy="252000"/>
          </a:xfrm>
        </p:grpSpPr>
        <p:pic>
          <p:nvPicPr>
            <p:cNvPr id="24" name="Imagem 23">
              <a:extLst>
                <a:ext uri="{FF2B5EF4-FFF2-40B4-BE49-F238E27FC236}">
                  <a16:creationId xmlns="" xmlns:a16="http://schemas.microsoft.com/office/drawing/2014/main" id="{9CC8613D-83F5-4276-B499-00AEED5C8D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56550" y="6519459"/>
              <a:ext cx="21077" cy="252000"/>
            </a:xfrm>
            <a:prstGeom prst="rect">
              <a:avLst/>
            </a:prstGeom>
          </p:spPr>
        </p:pic>
        <p:sp>
          <p:nvSpPr>
            <p:cNvPr id="25" name="CaixaDeTexto 24">
              <a:extLst>
                <a:ext uri="{FF2B5EF4-FFF2-40B4-BE49-F238E27FC236}">
                  <a16:creationId xmlns="" xmlns:a16="http://schemas.microsoft.com/office/drawing/2014/main" id="{B68285E0-62C3-4296-9A73-E9440F763CD2}"/>
                </a:ext>
              </a:extLst>
            </p:cNvPr>
            <p:cNvSpPr txBox="1"/>
            <p:nvPr/>
          </p:nvSpPr>
          <p:spPr>
            <a:xfrm>
              <a:off x="8977627" y="6535912"/>
              <a:ext cx="92837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900" b="1" dirty="0">
                  <a:latin typeface="Century Gothic" panose="020B0502020202020204" pitchFamily="34" charset="0"/>
                  <a:ea typeface="Verdana" panose="020B0604030504040204" pitchFamily="34" charset="0"/>
                </a:rPr>
                <a:t>CNPq</a:t>
              </a:r>
            </a:p>
          </p:txBody>
        </p:sp>
      </p:grpSp>
      <p:sp>
        <p:nvSpPr>
          <p:cNvPr id="33" name="CaixaDeTexto 32">
            <a:extLst>
              <a:ext uri="{FF2B5EF4-FFF2-40B4-BE49-F238E27FC236}">
                <a16:creationId xmlns="" xmlns:a16="http://schemas.microsoft.com/office/drawing/2014/main" id="{CC5B54DF-5676-4E7C-9F3B-0F8957A886C4}"/>
              </a:ext>
            </a:extLst>
          </p:cNvPr>
          <p:cNvSpPr txBox="1"/>
          <p:nvPr/>
        </p:nvSpPr>
        <p:spPr>
          <a:xfrm>
            <a:off x="4859444" y="1076410"/>
            <a:ext cx="3882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rgbClr val="10253F"/>
                </a:solidFill>
                <a:latin typeface="Century Gothic" panose="020B0502020202020204" pitchFamily="34" charset="0"/>
              </a:rPr>
              <a:t>Solicitações de Concurso Realizadas </a:t>
            </a:r>
          </a:p>
        </p:txBody>
      </p:sp>
      <p:sp>
        <p:nvSpPr>
          <p:cNvPr id="35" name="Retângulo 34">
            <a:extLst>
              <a:ext uri="{FF2B5EF4-FFF2-40B4-BE49-F238E27FC236}">
                <a16:creationId xmlns="" xmlns:a16="http://schemas.microsoft.com/office/drawing/2014/main" id="{F6583075-EFC9-4B8F-81C4-622F5364096B}"/>
              </a:ext>
            </a:extLst>
          </p:cNvPr>
          <p:cNvSpPr/>
          <p:nvPr/>
        </p:nvSpPr>
        <p:spPr>
          <a:xfrm>
            <a:off x="929326" y="6315771"/>
            <a:ext cx="852301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* </a:t>
            </a:r>
            <a:r>
              <a:rPr lang="pt-BR" sz="800" b="1" dirty="0">
                <a:latin typeface="Century Gothic" panose="020B0502020202020204" pitchFamily="34" charset="0"/>
              </a:rPr>
              <a:t>O pedido de 2019 permaneceu com o mesmo quantitativo de 2018, ocorrendo apenas complementação de informação, conforme determinação do Órgão Central</a:t>
            </a:r>
            <a:endParaRPr lang="pt-BR" sz="800" b="1" u="sng" dirty="0">
              <a:latin typeface="Century Gothic" panose="020B0502020202020204" pitchFamily="34" charset="0"/>
            </a:endParaRPr>
          </a:p>
        </p:txBody>
      </p:sp>
      <p:graphicFrame>
        <p:nvGraphicFramePr>
          <p:cNvPr id="18" name="Tabela 17">
            <a:extLst>
              <a:ext uri="{FF2B5EF4-FFF2-40B4-BE49-F238E27FC236}">
                <a16:creationId xmlns="" xmlns:a16="http://schemas.microsoft.com/office/drawing/2014/main" id="{E9496A69-F443-405B-8EA3-C1B5D784A1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6603768"/>
              </p:ext>
            </p:extLst>
          </p:nvPr>
        </p:nvGraphicFramePr>
        <p:xfrm>
          <a:off x="1673638" y="1667467"/>
          <a:ext cx="2249355" cy="935999"/>
        </p:xfrm>
        <a:graphic>
          <a:graphicData uri="http://schemas.openxmlformats.org/drawingml/2006/table">
            <a:tbl>
              <a:tblPr/>
              <a:tblGrid>
                <a:gridCol w="1186099">
                  <a:extLst>
                    <a:ext uri="{9D8B030D-6E8A-4147-A177-3AD203B41FA5}">
                      <a16:colId xmlns="" xmlns:a16="http://schemas.microsoft.com/office/drawing/2014/main" val="1479581"/>
                    </a:ext>
                  </a:extLst>
                </a:gridCol>
                <a:gridCol w="1063256">
                  <a:extLst>
                    <a:ext uri="{9D8B030D-6E8A-4147-A177-3AD203B41FA5}">
                      <a16:colId xmlns="" xmlns:a16="http://schemas.microsoft.com/office/drawing/2014/main" val="1860963012"/>
                    </a:ext>
                  </a:extLst>
                </a:gridCol>
              </a:tblGrid>
              <a:tr h="29293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CARGOS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QUANTIDADE</a:t>
                      </a: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66174600"/>
                  </a:ext>
                </a:extLst>
              </a:tr>
              <a:tr h="224835">
                <a:tc>
                  <a:txBody>
                    <a:bodyPr/>
                    <a:lstStyle/>
                    <a:p>
                      <a:pPr lvl="0"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Analista em C&amp;T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46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66335895"/>
                  </a:ext>
                </a:extLst>
              </a:tr>
              <a:tr h="224835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Assistente em C&amp;T</a:t>
                      </a:r>
                      <a:endParaRPr lang="pt-BR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47094896"/>
                  </a:ext>
                </a:extLst>
              </a:tr>
              <a:tr h="19339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95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80810720"/>
                  </a:ext>
                </a:extLst>
              </a:tr>
            </a:tbl>
          </a:graphicData>
        </a:graphic>
      </p:graphicFrame>
      <p:graphicFrame>
        <p:nvGraphicFramePr>
          <p:cNvPr id="19" name="Tabela 18">
            <a:extLst>
              <a:ext uri="{FF2B5EF4-FFF2-40B4-BE49-F238E27FC236}">
                <a16:creationId xmlns="" xmlns:a16="http://schemas.microsoft.com/office/drawing/2014/main" id="{CB7D0DCF-0D2D-4E4B-AB90-A811A25C1E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647356"/>
              </p:ext>
            </p:extLst>
          </p:nvPr>
        </p:nvGraphicFramePr>
        <p:xfrm>
          <a:off x="5328287" y="1667467"/>
          <a:ext cx="2249355" cy="1440001"/>
        </p:xfrm>
        <a:graphic>
          <a:graphicData uri="http://schemas.openxmlformats.org/drawingml/2006/table">
            <a:tbl>
              <a:tblPr/>
              <a:tblGrid>
                <a:gridCol w="1186099">
                  <a:extLst>
                    <a:ext uri="{9D8B030D-6E8A-4147-A177-3AD203B41FA5}">
                      <a16:colId xmlns="" xmlns:a16="http://schemas.microsoft.com/office/drawing/2014/main" val="1479581"/>
                    </a:ext>
                  </a:extLst>
                </a:gridCol>
                <a:gridCol w="1063256">
                  <a:extLst>
                    <a:ext uri="{9D8B030D-6E8A-4147-A177-3AD203B41FA5}">
                      <a16:colId xmlns="" xmlns:a16="http://schemas.microsoft.com/office/drawing/2014/main" val="1860963012"/>
                    </a:ext>
                  </a:extLst>
                </a:gridCol>
              </a:tblGrid>
              <a:tr h="26338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CARGOS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QUANTIDADE</a:t>
                      </a: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66174600"/>
                  </a:ext>
                </a:extLst>
              </a:tr>
              <a:tr h="196102">
                <a:tc>
                  <a:txBody>
                    <a:bodyPr/>
                    <a:lstStyle/>
                    <a:p>
                      <a:pPr lvl="0"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Analista em C&amp;T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112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66335895"/>
                  </a:ext>
                </a:extLst>
              </a:tr>
              <a:tr h="196102">
                <a:tc>
                  <a:txBody>
                    <a:bodyPr/>
                    <a:lstStyle/>
                    <a:p>
                      <a:pPr lvl="0"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Pesquisador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52478779"/>
                  </a:ext>
                </a:extLst>
              </a:tr>
              <a:tr h="196102">
                <a:tc>
                  <a:txBody>
                    <a:bodyPr/>
                    <a:lstStyle/>
                    <a:p>
                      <a:pPr lvl="0"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Tecnologista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48882467"/>
                  </a:ext>
                </a:extLst>
              </a:tr>
              <a:tr h="196102">
                <a:tc>
                  <a:txBody>
                    <a:bodyPr/>
                    <a:lstStyle/>
                    <a:p>
                      <a:pPr lvl="0"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Assistente em C&amp;T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931631910"/>
                  </a:ext>
                </a:extLst>
              </a:tr>
              <a:tr h="196102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Técnico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47094896"/>
                  </a:ext>
                </a:extLst>
              </a:tr>
              <a:tr h="1961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112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80810720"/>
                  </a:ext>
                </a:extLst>
              </a:tr>
            </a:tbl>
          </a:graphicData>
        </a:graphic>
      </p:graphicFrame>
      <p:graphicFrame>
        <p:nvGraphicFramePr>
          <p:cNvPr id="20" name="Tabela 19">
            <a:extLst>
              <a:ext uri="{FF2B5EF4-FFF2-40B4-BE49-F238E27FC236}">
                <a16:creationId xmlns="" xmlns:a16="http://schemas.microsoft.com/office/drawing/2014/main" id="{DA8250ED-C2E5-4C75-8597-71C79CC68C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9902437"/>
              </p:ext>
            </p:extLst>
          </p:nvPr>
        </p:nvGraphicFramePr>
        <p:xfrm>
          <a:off x="5328286" y="3254787"/>
          <a:ext cx="2249355" cy="1440001"/>
        </p:xfrm>
        <a:graphic>
          <a:graphicData uri="http://schemas.openxmlformats.org/drawingml/2006/table">
            <a:tbl>
              <a:tblPr/>
              <a:tblGrid>
                <a:gridCol w="1186099">
                  <a:extLst>
                    <a:ext uri="{9D8B030D-6E8A-4147-A177-3AD203B41FA5}">
                      <a16:colId xmlns="" xmlns:a16="http://schemas.microsoft.com/office/drawing/2014/main" val="1479581"/>
                    </a:ext>
                  </a:extLst>
                </a:gridCol>
                <a:gridCol w="1063256">
                  <a:extLst>
                    <a:ext uri="{9D8B030D-6E8A-4147-A177-3AD203B41FA5}">
                      <a16:colId xmlns="" xmlns:a16="http://schemas.microsoft.com/office/drawing/2014/main" val="1860963012"/>
                    </a:ext>
                  </a:extLst>
                </a:gridCol>
              </a:tblGrid>
              <a:tr h="26338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CARGOS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QUANTIDADE</a:t>
                      </a: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66174600"/>
                  </a:ext>
                </a:extLst>
              </a:tr>
              <a:tr h="196102">
                <a:tc>
                  <a:txBody>
                    <a:bodyPr/>
                    <a:lstStyle/>
                    <a:p>
                      <a:pPr lvl="0"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Analista em C&amp;T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192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66335895"/>
                  </a:ext>
                </a:extLst>
              </a:tr>
              <a:tr h="196102">
                <a:tc>
                  <a:txBody>
                    <a:bodyPr/>
                    <a:lstStyle/>
                    <a:p>
                      <a:pPr lvl="0"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Pesquisador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52478779"/>
                  </a:ext>
                </a:extLst>
              </a:tr>
              <a:tr h="196102">
                <a:tc>
                  <a:txBody>
                    <a:bodyPr/>
                    <a:lstStyle/>
                    <a:p>
                      <a:pPr lvl="0"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Tecnologista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48882467"/>
                  </a:ext>
                </a:extLst>
              </a:tr>
              <a:tr h="196102">
                <a:tc>
                  <a:txBody>
                    <a:bodyPr/>
                    <a:lstStyle/>
                    <a:p>
                      <a:pPr lvl="0"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Assistente em C&amp;T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931631910"/>
                  </a:ext>
                </a:extLst>
              </a:tr>
              <a:tr h="196102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Técnico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47094896"/>
                  </a:ext>
                </a:extLst>
              </a:tr>
              <a:tr h="1961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192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80810720"/>
                  </a:ext>
                </a:extLst>
              </a:tr>
            </a:tbl>
          </a:graphicData>
        </a:graphic>
      </p:graphicFrame>
      <p:graphicFrame>
        <p:nvGraphicFramePr>
          <p:cNvPr id="22" name="Tabela 21">
            <a:extLst>
              <a:ext uri="{FF2B5EF4-FFF2-40B4-BE49-F238E27FC236}">
                <a16:creationId xmlns="" xmlns:a16="http://schemas.microsoft.com/office/drawing/2014/main" id="{B988081F-B72E-4AEB-A8F0-781182C91B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470807"/>
              </p:ext>
            </p:extLst>
          </p:nvPr>
        </p:nvGraphicFramePr>
        <p:xfrm>
          <a:off x="5328286" y="4847883"/>
          <a:ext cx="2249355" cy="1440001"/>
        </p:xfrm>
        <a:graphic>
          <a:graphicData uri="http://schemas.openxmlformats.org/drawingml/2006/table">
            <a:tbl>
              <a:tblPr/>
              <a:tblGrid>
                <a:gridCol w="1186099">
                  <a:extLst>
                    <a:ext uri="{9D8B030D-6E8A-4147-A177-3AD203B41FA5}">
                      <a16:colId xmlns="" xmlns:a16="http://schemas.microsoft.com/office/drawing/2014/main" val="1479581"/>
                    </a:ext>
                  </a:extLst>
                </a:gridCol>
                <a:gridCol w="1063256">
                  <a:extLst>
                    <a:ext uri="{9D8B030D-6E8A-4147-A177-3AD203B41FA5}">
                      <a16:colId xmlns="" xmlns:a16="http://schemas.microsoft.com/office/drawing/2014/main" val="1860963012"/>
                    </a:ext>
                  </a:extLst>
                </a:gridCol>
              </a:tblGrid>
              <a:tr h="26338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CARGOS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QUANTIDADE</a:t>
                      </a: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66174600"/>
                  </a:ext>
                </a:extLst>
              </a:tr>
              <a:tr h="196102">
                <a:tc>
                  <a:txBody>
                    <a:bodyPr/>
                    <a:lstStyle/>
                    <a:p>
                      <a:pPr lvl="0"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Analista em C&amp;T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192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66335895"/>
                  </a:ext>
                </a:extLst>
              </a:tr>
              <a:tr h="196102">
                <a:tc>
                  <a:txBody>
                    <a:bodyPr/>
                    <a:lstStyle/>
                    <a:p>
                      <a:pPr lvl="0"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Pesquisador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52478779"/>
                  </a:ext>
                </a:extLst>
              </a:tr>
              <a:tr h="196102">
                <a:tc>
                  <a:txBody>
                    <a:bodyPr/>
                    <a:lstStyle/>
                    <a:p>
                      <a:pPr lvl="0"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Tecnologista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48882467"/>
                  </a:ext>
                </a:extLst>
              </a:tr>
              <a:tr h="196102">
                <a:tc>
                  <a:txBody>
                    <a:bodyPr/>
                    <a:lstStyle/>
                    <a:p>
                      <a:pPr lvl="0"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Assistente em C&amp;T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931631910"/>
                  </a:ext>
                </a:extLst>
              </a:tr>
              <a:tr h="196102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Técnico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47094896"/>
                  </a:ext>
                </a:extLst>
              </a:tr>
              <a:tr h="1961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192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80810720"/>
                  </a:ext>
                </a:extLst>
              </a:tr>
            </a:tbl>
          </a:graphicData>
        </a:graphic>
      </p:graphicFrame>
      <p:sp>
        <p:nvSpPr>
          <p:cNvPr id="23" name="Retângulo 22">
            <a:extLst>
              <a:ext uri="{FF2B5EF4-FFF2-40B4-BE49-F238E27FC236}">
                <a16:creationId xmlns="" xmlns:a16="http://schemas.microsoft.com/office/drawing/2014/main" id="{0D96E255-995E-447F-85A1-2548B4E9BA58}"/>
              </a:ext>
            </a:extLst>
          </p:cNvPr>
          <p:cNvSpPr/>
          <p:nvPr/>
        </p:nvSpPr>
        <p:spPr>
          <a:xfrm>
            <a:off x="4853412" y="1756171"/>
            <a:ext cx="474874" cy="1262593"/>
          </a:xfrm>
          <a:prstGeom prst="rect">
            <a:avLst/>
          </a:prstGeom>
        </p:spPr>
        <p:txBody>
          <a:bodyPr vert="wordArtVert" wrap="square">
            <a:spAutoFit/>
          </a:bodyPr>
          <a:lstStyle/>
          <a:p>
            <a:pPr algn="just"/>
            <a:r>
              <a:rPr lang="pt-BR" sz="1600" b="1" dirty="0">
                <a:latin typeface="Century Gothic" panose="020B0502020202020204" pitchFamily="34" charset="0"/>
              </a:rPr>
              <a:t>2017</a:t>
            </a:r>
            <a:endParaRPr lang="pt-BR" sz="1600" b="1" u="sng" dirty="0">
              <a:latin typeface="Century Gothic" panose="020B0502020202020204" pitchFamily="34" charset="0"/>
            </a:endParaRPr>
          </a:p>
        </p:txBody>
      </p:sp>
      <p:sp>
        <p:nvSpPr>
          <p:cNvPr id="31" name="Retângulo 30">
            <a:extLst>
              <a:ext uri="{FF2B5EF4-FFF2-40B4-BE49-F238E27FC236}">
                <a16:creationId xmlns="" xmlns:a16="http://schemas.microsoft.com/office/drawing/2014/main" id="{444FA48B-82E4-4E35-A2C7-83B48B1C3A38}"/>
              </a:ext>
            </a:extLst>
          </p:cNvPr>
          <p:cNvSpPr/>
          <p:nvPr/>
        </p:nvSpPr>
        <p:spPr>
          <a:xfrm>
            <a:off x="4853412" y="3338582"/>
            <a:ext cx="474874" cy="1272410"/>
          </a:xfrm>
          <a:prstGeom prst="rect">
            <a:avLst/>
          </a:prstGeom>
        </p:spPr>
        <p:txBody>
          <a:bodyPr vert="wordArtVert" wrap="square">
            <a:spAutoFit/>
          </a:bodyPr>
          <a:lstStyle/>
          <a:p>
            <a:pPr algn="just"/>
            <a:r>
              <a:rPr lang="pt-BR" sz="1600" b="1" dirty="0">
                <a:latin typeface="Century Gothic" panose="020B0502020202020204" pitchFamily="34" charset="0"/>
              </a:rPr>
              <a:t>2018</a:t>
            </a:r>
            <a:endParaRPr lang="pt-BR" sz="1600" b="1" u="sng" dirty="0">
              <a:latin typeface="Century Gothic" panose="020B0502020202020204" pitchFamily="34" charset="0"/>
            </a:endParaRPr>
          </a:p>
        </p:txBody>
      </p:sp>
      <p:sp>
        <p:nvSpPr>
          <p:cNvPr id="34" name="Retângulo 33">
            <a:extLst>
              <a:ext uri="{FF2B5EF4-FFF2-40B4-BE49-F238E27FC236}">
                <a16:creationId xmlns="" xmlns:a16="http://schemas.microsoft.com/office/drawing/2014/main" id="{71E82EDA-6603-41B8-B944-F64B21834301}"/>
              </a:ext>
            </a:extLst>
          </p:cNvPr>
          <p:cNvSpPr/>
          <p:nvPr/>
        </p:nvSpPr>
        <p:spPr>
          <a:xfrm>
            <a:off x="4853412" y="4931678"/>
            <a:ext cx="474874" cy="1272410"/>
          </a:xfrm>
          <a:prstGeom prst="rect">
            <a:avLst/>
          </a:prstGeom>
        </p:spPr>
        <p:txBody>
          <a:bodyPr vert="wordArtVert" wrap="square">
            <a:spAutoFit/>
          </a:bodyPr>
          <a:lstStyle/>
          <a:p>
            <a:pPr algn="just"/>
            <a:r>
              <a:rPr lang="pt-BR" sz="1600" b="1" dirty="0">
                <a:latin typeface="Century Gothic" panose="020B0502020202020204" pitchFamily="34" charset="0"/>
              </a:rPr>
              <a:t>2019</a:t>
            </a:r>
            <a:endParaRPr lang="pt-BR" sz="1600" b="1" u="sng" dirty="0">
              <a:latin typeface="Century Gothic" panose="020B0502020202020204" pitchFamily="34" charset="0"/>
            </a:endParaRPr>
          </a:p>
        </p:txBody>
      </p:sp>
      <p:sp>
        <p:nvSpPr>
          <p:cNvPr id="36" name="Retângulo 35">
            <a:extLst>
              <a:ext uri="{FF2B5EF4-FFF2-40B4-BE49-F238E27FC236}">
                <a16:creationId xmlns="" xmlns:a16="http://schemas.microsoft.com/office/drawing/2014/main" id="{C5D095D6-831A-4906-9B65-734A5C12FF89}"/>
              </a:ext>
            </a:extLst>
          </p:cNvPr>
          <p:cNvSpPr/>
          <p:nvPr/>
        </p:nvSpPr>
        <p:spPr>
          <a:xfrm>
            <a:off x="7732569" y="5098524"/>
            <a:ext cx="1296179" cy="110799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Impacto </a:t>
            </a:r>
          </a:p>
          <a:p>
            <a:pPr algn="ctr"/>
            <a:r>
              <a:rPr lang="pt-B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Orçamentário Financeiro em 2020:</a:t>
            </a:r>
          </a:p>
          <a:p>
            <a:pPr algn="ctr"/>
            <a:r>
              <a:rPr lang="pt-B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R$  R$ 39.006.912,69 </a:t>
            </a:r>
          </a:p>
        </p:txBody>
      </p:sp>
    </p:spTree>
    <p:extLst>
      <p:ext uri="{BB962C8B-B14F-4D97-AF65-F5344CB8AC3E}">
        <p14:creationId xmlns:p14="http://schemas.microsoft.com/office/powerpoint/2010/main" val="289362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842AA94D-0EF5-442E-B0C3-3CB0B58AC9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080" y="322026"/>
            <a:ext cx="45719" cy="546623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CA0FA7FD-2854-42D1-9601-27E756F8888E}"/>
              </a:ext>
            </a:extLst>
          </p:cNvPr>
          <p:cNvSpPr txBox="1"/>
          <p:nvPr/>
        </p:nvSpPr>
        <p:spPr>
          <a:xfrm>
            <a:off x="1333679" y="433108"/>
            <a:ext cx="8193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latin typeface="Century Gothic" panose="020B0502020202020204" pitchFamily="34" charset="0"/>
                <a:ea typeface="Verdana" panose="020B0604030504040204" pitchFamily="34" charset="0"/>
              </a:rPr>
              <a:t>Considerações Gerais </a:t>
            </a:r>
            <a:endParaRPr lang="pt-BR" b="1" dirty="0">
              <a:latin typeface="Century Gothic" panose="020B0502020202020204" pitchFamily="34" charset="0"/>
              <a:ea typeface="Verdana" panose="020B0604030504040204" pitchFamily="34" charset="0"/>
            </a:endParaRPr>
          </a:p>
        </p:txBody>
      </p:sp>
      <p:grpSp>
        <p:nvGrpSpPr>
          <p:cNvPr id="21" name="Agrupar 20">
            <a:extLst>
              <a:ext uri="{FF2B5EF4-FFF2-40B4-BE49-F238E27FC236}">
                <a16:creationId xmlns="" xmlns:a16="http://schemas.microsoft.com/office/drawing/2014/main" id="{6F17723E-56FA-4D3F-9D86-E22E4ACB32F1}"/>
              </a:ext>
            </a:extLst>
          </p:cNvPr>
          <p:cNvGrpSpPr/>
          <p:nvPr/>
        </p:nvGrpSpPr>
        <p:grpSpPr>
          <a:xfrm>
            <a:off x="9257348" y="6519459"/>
            <a:ext cx="949449" cy="252000"/>
            <a:chOff x="8956550" y="6519459"/>
            <a:chExt cx="949449" cy="252000"/>
          </a:xfrm>
        </p:grpSpPr>
        <p:pic>
          <p:nvPicPr>
            <p:cNvPr id="24" name="Imagem 23">
              <a:extLst>
                <a:ext uri="{FF2B5EF4-FFF2-40B4-BE49-F238E27FC236}">
                  <a16:creationId xmlns="" xmlns:a16="http://schemas.microsoft.com/office/drawing/2014/main" id="{9CC8613D-83F5-4276-B499-00AEED5C8D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56550" y="6519459"/>
              <a:ext cx="21077" cy="252000"/>
            </a:xfrm>
            <a:prstGeom prst="rect">
              <a:avLst/>
            </a:prstGeom>
          </p:spPr>
        </p:pic>
        <p:sp>
          <p:nvSpPr>
            <p:cNvPr id="25" name="CaixaDeTexto 24">
              <a:extLst>
                <a:ext uri="{FF2B5EF4-FFF2-40B4-BE49-F238E27FC236}">
                  <a16:creationId xmlns="" xmlns:a16="http://schemas.microsoft.com/office/drawing/2014/main" id="{B68285E0-62C3-4296-9A73-E9440F763CD2}"/>
                </a:ext>
              </a:extLst>
            </p:cNvPr>
            <p:cNvSpPr txBox="1"/>
            <p:nvPr/>
          </p:nvSpPr>
          <p:spPr>
            <a:xfrm>
              <a:off x="8977627" y="6535912"/>
              <a:ext cx="92837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900" b="1" dirty="0">
                  <a:latin typeface="Century Gothic" panose="020B0502020202020204" pitchFamily="34" charset="0"/>
                  <a:ea typeface="Verdana" panose="020B0604030504040204" pitchFamily="34" charset="0"/>
                </a:rPr>
                <a:t>CNPq</a:t>
              </a:r>
            </a:p>
          </p:txBody>
        </p:sp>
      </p:grpSp>
      <p:sp>
        <p:nvSpPr>
          <p:cNvPr id="27" name="CaixaDeTexto 26">
            <a:extLst>
              <a:ext uri="{FF2B5EF4-FFF2-40B4-BE49-F238E27FC236}">
                <a16:creationId xmlns="" xmlns:a16="http://schemas.microsoft.com/office/drawing/2014/main" id="{91AA3905-6441-4CDA-AE5B-DF4F4AA10709}"/>
              </a:ext>
            </a:extLst>
          </p:cNvPr>
          <p:cNvSpPr txBox="1"/>
          <p:nvPr/>
        </p:nvSpPr>
        <p:spPr>
          <a:xfrm>
            <a:off x="1272278" y="1098178"/>
            <a:ext cx="833069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 smtClean="0">
                <a:solidFill>
                  <a:srgbClr val="10253F"/>
                </a:solidFill>
                <a:latin typeface="Century Gothic" panose="020B0502020202020204" pitchFamily="34" charset="0"/>
              </a:rPr>
              <a:t>Perspectivas e desafios para o curto, médio e longo prazo</a:t>
            </a:r>
          </a:p>
          <a:p>
            <a:pPr algn="just"/>
            <a:endParaRPr lang="pt-BR" sz="1600" b="1" dirty="0" smtClean="0">
              <a:solidFill>
                <a:srgbClr val="10253F"/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pt-BR" sz="1600" dirty="0" smtClean="0">
                <a:solidFill>
                  <a:srgbClr val="10253F"/>
                </a:solidFill>
                <a:latin typeface="Century Gothic" panose="020B0502020202020204" pitchFamily="34" charset="0"/>
              </a:rPr>
              <a:t>Piora do quadro existente, aumento das aposentadorias</a:t>
            </a:r>
          </a:p>
          <a:p>
            <a:pPr marL="285750" indent="-285750" algn="just">
              <a:buFontTx/>
              <a:buChar char="-"/>
            </a:pPr>
            <a:r>
              <a:rPr lang="pt-BR" sz="1600" dirty="0" smtClean="0">
                <a:solidFill>
                  <a:srgbClr val="10253F"/>
                </a:solidFill>
                <a:latin typeface="Century Gothic" panose="020B0502020202020204" pitchFamily="34" charset="0"/>
              </a:rPr>
              <a:t>Alternativas: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pt-BR" sz="1600" dirty="0" smtClean="0">
                <a:solidFill>
                  <a:srgbClr val="10253F"/>
                </a:solidFill>
                <a:latin typeface="Century Gothic" panose="020B0502020202020204" pitchFamily="34" charset="0"/>
              </a:rPr>
              <a:t>Otimização </a:t>
            </a:r>
            <a:r>
              <a:rPr lang="pt-BR" sz="1600" dirty="0">
                <a:solidFill>
                  <a:srgbClr val="10253F"/>
                </a:solidFill>
                <a:latin typeface="Century Gothic" panose="020B0502020202020204" pitchFamily="34" charset="0"/>
              </a:rPr>
              <a:t>de Processos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pt-BR" sz="1600" dirty="0">
                <a:solidFill>
                  <a:srgbClr val="10253F"/>
                </a:solidFill>
                <a:latin typeface="Century Gothic" panose="020B0502020202020204" pitchFamily="34" charset="0"/>
              </a:rPr>
              <a:t>Automatização (SEI, Transformação Digital)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pt-BR" sz="1600" dirty="0">
                <a:solidFill>
                  <a:srgbClr val="10253F"/>
                </a:solidFill>
                <a:latin typeface="Century Gothic" panose="020B0502020202020204" pitchFamily="34" charset="0"/>
              </a:rPr>
              <a:t>Estabelecimento de </a:t>
            </a:r>
            <a:r>
              <a:rPr lang="pt-BR" sz="1600" dirty="0" smtClean="0">
                <a:solidFill>
                  <a:srgbClr val="10253F"/>
                </a:solidFill>
                <a:latin typeface="Century Gothic" panose="020B0502020202020204" pitchFamily="34" charset="0"/>
              </a:rPr>
              <a:t>Parcerias</a:t>
            </a:r>
            <a:endParaRPr lang="pt-BR" sz="1600" dirty="0">
              <a:solidFill>
                <a:srgbClr val="10253F"/>
              </a:solidFill>
              <a:latin typeface="Century Gothic" panose="020B050202020202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pt-BR" sz="1600" dirty="0">
                <a:solidFill>
                  <a:srgbClr val="10253F"/>
                </a:solidFill>
                <a:latin typeface="Century Gothic" panose="020B0502020202020204" pitchFamily="34" charset="0"/>
              </a:rPr>
              <a:t>Terceirização de Serviços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pt-BR" sz="1600" dirty="0">
                <a:solidFill>
                  <a:srgbClr val="10253F"/>
                </a:solidFill>
                <a:latin typeface="Century Gothic" panose="020B0502020202020204" pitchFamily="34" charset="0"/>
              </a:rPr>
              <a:t>Racionalização das </a:t>
            </a:r>
            <a:r>
              <a:rPr lang="pt-BR" sz="1600" dirty="0" smtClean="0">
                <a:solidFill>
                  <a:srgbClr val="10253F"/>
                </a:solidFill>
                <a:latin typeface="Century Gothic" panose="020B0502020202020204" pitchFamily="34" charset="0"/>
              </a:rPr>
              <a:t>atividades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pt-BR" sz="1600" dirty="0" smtClean="0">
                <a:solidFill>
                  <a:srgbClr val="10253F"/>
                </a:solidFill>
                <a:latin typeface="Century Gothic" panose="020B0502020202020204" pitchFamily="34" charset="0"/>
              </a:rPr>
              <a:t>Programa de Bolsistas</a:t>
            </a:r>
          </a:p>
          <a:p>
            <a:pPr marL="285750" indent="-285750" algn="just">
              <a:buFontTx/>
              <a:buChar char="-"/>
            </a:pPr>
            <a:r>
              <a:rPr lang="pt-BR" sz="1600" dirty="0" smtClean="0">
                <a:solidFill>
                  <a:srgbClr val="10253F"/>
                </a:solidFill>
                <a:latin typeface="Century Gothic" panose="020B0502020202020204" pitchFamily="34" charset="0"/>
              </a:rPr>
              <a:t>Alcance limitado das alternativas</a:t>
            </a:r>
          </a:p>
          <a:p>
            <a:pPr marL="285750" indent="-285750" algn="just">
              <a:buFontTx/>
              <a:buChar char="-"/>
            </a:pPr>
            <a:r>
              <a:rPr lang="pt-BR" sz="1600" dirty="0" smtClean="0">
                <a:solidFill>
                  <a:srgbClr val="10253F"/>
                </a:solidFill>
                <a:latin typeface="Century Gothic" panose="020B0502020202020204" pitchFamily="34" charset="0"/>
              </a:rPr>
              <a:t>Retomada imediata dos  concursos públicos e reforço do quadro permanente e da infraestrutura física das Unidades de Pesquisa da Rede MCTIC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="" xmlns:a16="http://schemas.microsoft.com/office/drawing/2014/main" id="{91AA3905-6441-4CDA-AE5B-DF4F4AA10709}"/>
              </a:ext>
            </a:extLst>
          </p:cNvPr>
          <p:cNvSpPr txBox="1"/>
          <p:nvPr/>
        </p:nvSpPr>
        <p:spPr>
          <a:xfrm>
            <a:off x="1432340" y="4429290"/>
            <a:ext cx="83306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 smtClean="0">
                <a:solidFill>
                  <a:srgbClr val="10253F"/>
                </a:solidFill>
                <a:latin typeface="Century Gothic" panose="020B0502020202020204" pitchFamily="34" charset="0"/>
              </a:rPr>
              <a:t>Riscos envolvidos</a:t>
            </a:r>
          </a:p>
          <a:p>
            <a:pPr algn="just"/>
            <a:endParaRPr lang="pt-BR" sz="1600" b="1" dirty="0" smtClean="0">
              <a:solidFill>
                <a:srgbClr val="10253F"/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pt-BR" sz="1600" dirty="0" smtClean="0">
                <a:solidFill>
                  <a:srgbClr val="10253F"/>
                </a:solidFill>
                <a:latin typeface="Century Gothic" panose="020B0502020202020204" pitchFamily="34" charset="0"/>
              </a:rPr>
              <a:t>Sucateamento das Unidades de Pesquisa</a:t>
            </a:r>
          </a:p>
          <a:p>
            <a:pPr marL="285750" indent="-285750" algn="just">
              <a:buFontTx/>
              <a:buChar char="-"/>
            </a:pPr>
            <a:r>
              <a:rPr lang="pt-BR" sz="1600" dirty="0" smtClean="0">
                <a:solidFill>
                  <a:srgbClr val="10253F"/>
                </a:solidFill>
                <a:latin typeface="Century Gothic" panose="020B0502020202020204" pitchFamily="34" charset="0"/>
              </a:rPr>
              <a:t>Perda de pessoal para o exterior</a:t>
            </a:r>
            <a:endParaRPr lang="pt-BR" sz="1600" dirty="0">
              <a:solidFill>
                <a:srgbClr val="10253F"/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pt-BR" sz="1600" dirty="0" smtClean="0">
                <a:solidFill>
                  <a:srgbClr val="10253F"/>
                </a:solidFill>
                <a:latin typeface="Century Gothic" panose="020B0502020202020204" pitchFamily="34" charset="0"/>
              </a:rPr>
              <a:t>Perda da capacidade do País em gerar conhecimento e riqueza</a:t>
            </a:r>
            <a:endParaRPr lang="pt-BR" sz="1600" dirty="0">
              <a:solidFill>
                <a:srgbClr val="10253F"/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pt-BR" sz="1600" dirty="0" smtClean="0">
                <a:solidFill>
                  <a:srgbClr val="10253F"/>
                </a:solidFill>
                <a:latin typeface="Century Gothic" panose="020B0502020202020204" pitchFamily="34" charset="0"/>
              </a:rPr>
              <a:t>Perda de competividade do País no Mercado Global</a:t>
            </a:r>
          </a:p>
          <a:p>
            <a:pPr marL="285750" indent="-285750" algn="just">
              <a:buFontTx/>
              <a:buChar char="-"/>
            </a:pPr>
            <a:r>
              <a:rPr lang="pt-BR" sz="1600" dirty="0" smtClean="0">
                <a:solidFill>
                  <a:srgbClr val="10253F"/>
                </a:solidFill>
                <a:latin typeface="Century Gothic" panose="020B0502020202020204" pitchFamily="34" charset="0"/>
              </a:rPr>
              <a:t>Impacto no desenvolvimento econômico e social</a:t>
            </a:r>
          </a:p>
          <a:p>
            <a:pPr marL="285750" indent="-285750" algn="just">
              <a:buFontTx/>
              <a:buChar char="-"/>
            </a:pPr>
            <a:r>
              <a:rPr lang="pt-BR" sz="1600" dirty="0" smtClean="0">
                <a:solidFill>
                  <a:srgbClr val="10253F"/>
                </a:solidFill>
                <a:latin typeface="Century Gothic" panose="020B0502020202020204" pitchFamily="34" charset="0"/>
              </a:rPr>
              <a:t>Dependência tecnológica</a:t>
            </a:r>
            <a:endParaRPr lang="pt-BR" sz="1600" dirty="0">
              <a:solidFill>
                <a:srgbClr val="10253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23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842AA94D-0EF5-442E-B0C3-3CB0B58AC9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080" y="322026"/>
            <a:ext cx="45719" cy="546623"/>
          </a:xfrm>
          <a:prstGeom prst="rect">
            <a:avLst/>
          </a:prstGeom>
        </p:spPr>
      </p:pic>
      <p:grpSp>
        <p:nvGrpSpPr>
          <p:cNvPr id="14" name="Agrupar 13">
            <a:extLst>
              <a:ext uri="{FF2B5EF4-FFF2-40B4-BE49-F238E27FC236}">
                <a16:creationId xmlns="" xmlns:a16="http://schemas.microsoft.com/office/drawing/2014/main" id="{95187338-FD0E-4869-B1B6-1D43458FE0EC}"/>
              </a:ext>
            </a:extLst>
          </p:cNvPr>
          <p:cNvGrpSpPr/>
          <p:nvPr/>
        </p:nvGrpSpPr>
        <p:grpSpPr>
          <a:xfrm>
            <a:off x="9257348" y="6519459"/>
            <a:ext cx="949449" cy="252000"/>
            <a:chOff x="8956550" y="6519459"/>
            <a:chExt cx="949449" cy="252000"/>
          </a:xfrm>
        </p:grpSpPr>
        <p:pic>
          <p:nvPicPr>
            <p:cNvPr id="15" name="Imagem 14">
              <a:extLst>
                <a:ext uri="{FF2B5EF4-FFF2-40B4-BE49-F238E27FC236}">
                  <a16:creationId xmlns="" xmlns:a16="http://schemas.microsoft.com/office/drawing/2014/main" id="{46EF65BE-5921-474A-932A-5A2B124B7F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56550" y="6519459"/>
              <a:ext cx="21077" cy="252000"/>
            </a:xfrm>
            <a:prstGeom prst="rect">
              <a:avLst/>
            </a:prstGeom>
          </p:spPr>
        </p:pic>
        <p:sp>
          <p:nvSpPr>
            <p:cNvPr id="16" name="CaixaDeTexto 15">
              <a:extLst>
                <a:ext uri="{FF2B5EF4-FFF2-40B4-BE49-F238E27FC236}">
                  <a16:creationId xmlns="" xmlns:a16="http://schemas.microsoft.com/office/drawing/2014/main" id="{C802E76B-14D1-4B0D-BEFB-04C79B933391}"/>
                </a:ext>
              </a:extLst>
            </p:cNvPr>
            <p:cNvSpPr txBox="1"/>
            <p:nvPr/>
          </p:nvSpPr>
          <p:spPr>
            <a:xfrm>
              <a:off x="8977627" y="6535912"/>
              <a:ext cx="92837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900" b="1" dirty="0">
                  <a:latin typeface="Century Gothic" panose="020B0502020202020204" pitchFamily="34" charset="0"/>
                  <a:ea typeface="Verdana" panose="020B0604030504040204" pitchFamily="34" charset="0"/>
                </a:rPr>
                <a:t>MCTIC</a:t>
              </a:r>
            </a:p>
          </p:txBody>
        </p:sp>
      </p:grpSp>
      <p:sp>
        <p:nvSpPr>
          <p:cNvPr id="12" name="CaixaDeTexto 11">
            <a:extLst>
              <a:ext uri="{FF2B5EF4-FFF2-40B4-BE49-F238E27FC236}">
                <a16:creationId xmlns="" xmlns:a16="http://schemas.microsoft.com/office/drawing/2014/main" id="{21352884-7045-4688-98E0-96CC978DCADC}"/>
              </a:ext>
            </a:extLst>
          </p:cNvPr>
          <p:cNvSpPr txBox="1"/>
          <p:nvPr/>
        </p:nvSpPr>
        <p:spPr>
          <a:xfrm>
            <a:off x="1333680" y="410670"/>
            <a:ext cx="4995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latin typeface="Century Gothic" panose="020B0502020202020204" pitchFamily="34" charset="0"/>
                <a:ea typeface="Verdana" panose="020B0604030504040204" pitchFamily="34" charset="0"/>
              </a:rPr>
              <a:t>CARREIRA DE CIÊNCIA E TECNOLOGIA</a:t>
            </a:r>
            <a:endParaRPr lang="pt-BR" b="1" dirty="0">
              <a:latin typeface="Century Gothic" panose="020B050202020202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="" xmlns:a16="http://schemas.microsoft.com/office/drawing/2014/main" id="{524120B9-B53C-46ED-9CAC-C4C49D2ABB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6965866"/>
              </p:ext>
            </p:extLst>
          </p:nvPr>
        </p:nvGraphicFramePr>
        <p:xfrm>
          <a:off x="1196080" y="1091261"/>
          <a:ext cx="7789771" cy="4319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50870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994" y="4821381"/>
            <a:ext cx="5604411" cy="67942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280" y="1396538"/>
            <a:ext cx="2857838" cy="285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66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842AA94D-0EF5-442E-B0C3-3CB0B58AC9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080" y="322026"/>
            <a:ext cx="45719" cy="546623"/>
          </a:xfrm>
          <a:prstGeom prst="rect">
            <a:avLst/>
          </a:prstGeom>
        </p:spPr>
      </p:pic>
      <p:grpSp>
        <p:nvGrpSpPr>
          <p:cNvPr id="14" name="Agrupar 13">
            <a:extLst>
              <a:ext uri="{FF2B5EF4-FFF2-40B4-BE49-F238E27FC236}">
                <a16:creationId xmlns="" xmlns:a16="http://schemas.microsoft.com/office/drawing/2014/main" id="{95187338-FD0E-4869-B1B6-1D43458FE0EC}"/>
              </a:ext>
            </a:extLst>
          </p:cNvPr>
          <p:cNvGrpSpPr/>
          <p:nvPr/>
        </p:nvGrpSpPr>
        <p:grpSpPr>
          <a:xfrm>
            <a:off x="9257348" y="6519459"/>
            <a:ext cx="949449" cy="252000"/>
            <a:chOff x="8956550" y="6519459"/>
            <a:chExt cx="949449" cy="252000"/>
          </a:xfrm>
        </p:grpSpPr>
        <p:pic>
          <p:nvPicPr>
            <p:cNvPr id="15" name="Imagem 14">
              <a:extLst>
                <a:ext uri="{FF2B5EF4-FFF2-40B4-BE49-F238E27FC236}">
                  <a16:creationId xmlns="" xmlns:a16="http://schemas.microsoft.com/office/drawing/2014/main" id="{46EF65BE-5921-474A-932A-5A2B124B7F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56550" y="6519459"/>
              <a:ext cx="21077" cy="252000"/>
            </a:xfrm>
            <a:prstGeom prst="rect">
              <a:avLst/>
            </a:prstGeom>
          </p:spPr>
        </p:pic>
        <p:sp>
          <p:nvSpPr>
            <p:cNvPr id="16" name="CaixaDeTexto 15">
              <a:extLst>
                <a:ext uri="{FF2B5EF4-FFF2-40B4-BE49-F238E27FC236}">
                  <a16:creationId xmlns="" xmlns:a16="http://schemas.microsoft.com/office/drawing/2014/main" id="{C802E76B-14D1-4B0D-BEFB-04C79B933391}"/>
                </a:ext>
              </a:extLst>
            </p:cNvPr>
            <p:cNvSpPr txBox="1"/>
            <p:nvPr/>
          </p:nvSpPr>
          <p:spPr>
            <a:xfrm>
              <a:off x="8977627" y="6535912"/>
              <a:ext cx="92837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900" b="1" dirty="0">
                  <a:latin typeface="Century Gothic" panose="020B0502020202020204" pitchFamily="34" charset="0"/>
                  <a:ea typeface="Verdana" panose="020B0604030504040204" pitchFamily="34" charset="0"/>
                </a:rPr>
                <a:t>MCTIC</a:t>
              </a:r>
            </a:p>
          </p:txBody>
        </p:sp>
      </p:grpSp>
      <p:sp>
        <p:nvSpPr>
          <p:cNvPr id="12" name="CaixaDeTexto 11">
            <a:extLst>
              <a:ext uri="{FF2B5EF4-FFF2-40B4-BE49-F238E27FC236}">
                <a16:creationId xmlns="" xmlns:a16="http://schemas.microsoft.com/office/drawing/2014/main" id="{21352884-7045-4688-98E0-96CC978DCADC}"/>
              </a:ext>
            </a:extLst>
          </p:cNvPr>
          <p:cNvSpPr txBox="1"/>
          <p:nvPr/>
        </p:nvSpPr>
        <p:spPr>
          <a:xfrm>
            <a:off x="1333680" y="410670"/>
            <a:ext cx="4995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latin typeface="Century Gothic" panose="020B0502020202020204" pitchFamily="34" charset="0"/>
                <a:ea typeface="Verdana" panose="020B0604030504040204" pitchFamily="34" charset="0"/>
              </a:rPr>
              <a:t>CARREIRA DE CIÊNCIA E TECNOLOGIA</a:t>
            </a: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="" xmlns:a16="http://schemas.microsoft.com/office/drawing/2014/main" id="{524120B9-B53C-46ED-9CAC-C4C49D2ABB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1685588"/>
              </p:ext>
            </p:extLst>
          </p:nvPr>
        </p:nvGraphicFramePr>
        <p:xfrm>
          <a:off x="1333679" y="1954113"/>
          <a:ext cx="7789771" cy="4319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7" name="Retângulo 16">
            <a:extLst>
              <a:ext uri="{FF2B5EF4-FFF2-40B4-BE49-F238E27FC236}">
                <a16:creationId xmlns="" xmlns:a16="http://schemas.microsoft.com/office/drawing/2014/main" id="{D15AD47A-772A-4A2F-A700-5A9B8C10383A}"/>
              </a:ext>
            </a:extLst>
          </p:cNvPr>
          <p:cNvSpPr/>
          <p:nvPr/>
        </p:nvSpPr>
        <p:spPr>
          <a:xfrm>
            <a:off x="1333680" y="951559"/>
            <a:ext cx="77897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sz="1600" kern="0" dirty="0">
                <a:latin typeface="Century Gothic" panose="020B0502020202020204" pitchFamily="34" charset="0"/>
              </a:rPr>
              <a:t>O Plano de Carreiras para a área de Ciência e Tecnologia é composta por </a:t>
            </a:r>
            <a:r>
              <a:rPr lang="pt-BR" sz="1600" b="1" kern="0" dirty="0">
                <a:latin typeface="Century Gothic" panose="020B0502020202020204" pitchFamily="34" charset="0"/>
              </a:rPr>
              <a:t>Pesquisa em Ciência e Tecnologia, Desenvolvimento Tecnológico </a:t>
            </a:r>
            <a:r>
              <a:rPr lang="pt-BR" sz="1600" kern="0" dirty="0">
                <a:latin typeface="Century Gothic" panose="020B0502020202020204" pitchFamily="34" charset="0"/>
              </a:rPr>
              <a:t>e</a:t>
            </a:r>
            <a:r>
              <a:rPr lang="pt-BR" sz="1600" b="1" kern="0" dirty="0">
                <a:latin typeface="Century Gothic" panose="020B0502020202020204" pitchFamily="34" charset="0"/>
              </a:rPr>
              <a:t> Gestão, Planejamento e Infraestrutura em Ciência e Tecnologia</a:t>
            </a:r>
            <a:r>
              <a:rPr lang="pt-BR" sz="1600" kern="0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="" xmlns:a16="http://schemas.microsoft.com/office/drawing/2014/main" id="{D7A3053B-6ADA-44DA-B56A-D8B1D2EBDEBA}"/>
              </a:ext>
            </a:extLst>
          </p:cNvPr>
          <p:cNvSpPr/>
          <p:nvPr/>
        </p:nvSpPr>
        <p:spPr>
          <a:xfrm>
            <a:off x="1333679" y="6354148"/>
            <a:ext cx="274720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800" b="1" dirty="0">
                <a:latin typeface="Century Gothic" panose="020B0502020202020204" pitchFamily="34" charset="0"/>
              </a:rPr>
              <a:t>Fonte: Lei nº 8.691, de 28 de julho de 1993</a:t>
            </a:r>
            <a:endParaRPr lang="pt-BR" sz="800" b="1" u="sng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11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842AA94D-0EF5-442E-B0C3-3CB0B58AC9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080" y="322026"/>
            <a:ext cx="45719" cy="546623"/>
          </a:xfrm>
          <a:prstGeom prst="rect">
            <a:avLst/>
          </a:prstGeom>
        </p:spPr>
      </p:pic>
      <p:grpSp>
        <p:nvGrpSpPr>
          <p:cNvPr id="14" name="Agrupar 13">
            <a:extLst>
              <a:ext uri="{FF2B5EF4-FFF2-40B4-BE49-F238E27FC236}">
                <a16:creationId xmlns="" xmlns:a16="http://schemas.microsoft.com/office/drawing/2014/main" id="{95187338-FD0E-4869-B1B6-1D43458FE0EC}"/>
              </a:ext>
            </a:extLst>
          </p:cNvPr>
          <p:cNvGrpSpPr/>
          <p:nvPr/>
        </p:nvGrpSpPr>
        <p:grpSpPr>
          <a:xfrm>
            <a:off x="9257348" y="6519459"/>
            <a:ext cx="949449" cy="252000"/>
            <a:chOff x="8956550" y="6519459"/>
            <a:chExt cx="949449" cy="252000"/>
          </a:xfrm>
        </p:grpSpPr>
        <p:pic>
          <p:nvPicPr>
            <p:cNvPr id="15" name="Imagem 14">
              <a:extLst>
                <a:ext uri="{FF2B5EF4-FFF2-40B4-BE49-F238E27FC236}">
                  <a16:creationId xmlns="" xmlns:a16="http://schemas.microsoft.com/office/drawing/2014/main" id="{46EF65BE-5921-474A-932A-5A2B124B7F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56550" y="6519459"/>
              <a:ext cx="21077" cy="252000"/>
            </a:xfrm>
            <a:prstGeom prst="rect">
              <a:avLst/>
            </a:prstGeom>
          </p:spPr>
        </p:pic>
        <p:sp>
          <p:nvSpPr>
            <p:cNvPr id="16" name="CaixaDeTexto 15">
              <a:extLst>
                <a:ext uri="{FF2B5EF4-FFF2-40B4-BE49-F238E27FC236}">
                  <a16:creationId xmlns="" xmlns:a16="http://schemas.microsoft.com/office/drawing/2014/main" id="{C802E76B-14D1-4B0D-BEFB-04C79B933391}"/>
                </a:ext>
              </a:extLst>
            </p:cNvPr>
            <p:cNvSpPr txBox="1"/>
            <p:nvPr/>
          </p:nvSpPr>
          <p:spPr>
            <a:xfrm>
              <a:off x="8977627" y="6535912"/>
              <a:ext cx="92837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900" b="1" dirty="0">
                  <a:latin typeface="Century Gothic" panose="020B0502020202020204" pitchFamily="34" charset="0"/>
                  <a:ea typeface="Verdana" panose="020B0604030504040204" pitchFamily="34" charset="0"/>
                </a:rPr>
                <a:t>MCTIC</a:t>
              </a:r>
            </a:p>
          </p:txBody>
        </p:sp>
      </p:grpSp>
      <p:sp>
        <p:nvSpPr>
          <p:cNvPr id="12" name="CaixaDeTexto 11">
            <a:extLst>
              <a:ext uri="{FF2B5EF4-FFF2-40B4-BE49-F238E27FC236}">
                <a16:creationId xmlns="" xmlns:a16="http://schemas.microsoft.com/office/drawing/2014/main" id="{21352884-7045-4688-98E0-96CC978DCADC}"/>
              </a:ext>
            </a:extLst>
          </p:cNvPr>
          <p:cNvSpPr txBox="1"/>
          <p:nvPr/>
        </p:nvSpPr>
        <p:spPr>
          <a:xfrm>
            <a:off x="1333680" y="410670"/>
            <a:ext cx="5632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latin typeface="Century Gothic" panose="020B0502020202020204" pitchFamily="34" charset="0"/>
                <a:ea typeface="Verdana" panose="020B0604030504040204" pitchFamily="34" charset="0"/>
              </a:rPr>
              <a:t>CARREIRA DE CIÊNCIA E TECNOLOGIA NO MCTIC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="" xmlns:a16="http://schemas.microsoft.com/office/drawing/2014/main" id="{5FB64FDE-9E4B-4361-B717-214C4296B5DF}"/>
              </a:ext>
            </a:extLst>
          </p:cNvPr>
          <p:cNvSpPr/>
          <p:nvPr/>
        </p:nvSpPr>
        <p:spPr>
          <a:xfrm>
            <a:off x="1333680" y="951559"/>
            <a:ext cx="77897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sz="1500" kern="0" dirty="0">
                <a:latin typeface="Century Gothic" panose="020B0502020202020204" pitchFamily="34" charset="0"/>
              </a:rPr>
              <a:t>A carreira de Ciência e Tecnologia no âmbito do Ministério da Ciência, Tecnologia, Inovações e Comunicações, é segmentada da seguinte maneira: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="" xmlns:a16="http://schemas.microsoft.com/office/drawing/2014/main" id="{3BE47855-CE70-4FAF-8CD1-AF7591899961}"/>
              </a:ext>
            </a:extLst>
          </p:cNvPr>
          <p:cNvSpPr txBox="1"/>
          <p:nvPr/>
        </p:nvSpPr>
        <p:spPr>
          <a:xfrm>
            <a:off x="916627" y="1604027"/>
            <a:ext cx="2607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5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1143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5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2286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5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3429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5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4572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5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5715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5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6858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5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8001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5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9144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5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 defTabSz="914400" hangingPunct="1"/>
            <a:r>
              <a:rPr lang="pt-BR" sz="1800" dirty="0">
                <a:solidFill>
                  <a:srgbClr val="005DA2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1. Nível Superior</a:t>
            </a:r>
            <a:endParaRPr lang="pt-BR" altLang="en-US" sz="1800" b="0" dirty="0">
              <a:solidFill>
                <a:schemeClr val="tx1">
                  <a:lumMod val="6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arredondado 2">
            <a:extLst>
              <a:ext uri="{FF2B5EF4-FFF2-40B4-BE49-F238E27FC236}">
                <a16:creationId xmlns="" xmlns:a16="http://schemas.microsoft.com/office/drawing/2014/main" id="{26C39E34-0EFB-434A-BCCC-00DBF373EBA6}"/>
              </a:ext>
            </a:extLst>
          </p:cNvPr>
          <p:cNvSpPr/>
          <p:nvPr/>
        </p:nvSpPr>
        <p:spPr>
          <a:xfrm>
            <a:off x="1050189" y="2395005"/>
            <a:ext cx="2473844" cy="861904"/>
          </a:xfrm>
          <a:prstGeom prst="rect">
            <a:avLst/>
          </a:prstGeom>
          <a:noFill/>
          <a:ln w="19050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408" tIns="22720" rIns="45408" bIns="22720" numCol="1" rtlCol="0" anchor="ctr"/>
          <a:lstStyle>
            <a:defPPr>
              <a:defRPr lang="pt-BR"/>
            </a:defPPr>
            <a:lvl1pPr marL="0" algn="l" defTabSz="1081405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385" algn="l" defTabSz="1081405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1405" algn="l" defTabSz="1081405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21790" algn="l" defTabSz="1081405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2810" algn="l" defTabSz="1081405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03195" algn="l" defTabSz="1081405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43580" algn="l" defTabSz="1081405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4600" algn="l" defTabSz="1081405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24985" algn="l" defTabSz="1081405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908050"/>
            <a:r>
              <a:rPr lang="pt-BR" altLang="en-US" sz="1000" b="1" dirty="0">
                <a:latin typeface="Century Gothic" panose="020B0502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Atuam, conforme unidade de lotação, em atividades específicas como biologia celular, genética, biodiversidade, modelagem de distribuição entre outros.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="" xmlns:a16="http://schemas.microsoft.com/office/drawing/2014/main" id="{2407BCBC-C1DE-4C48-8AFC-FC5E79606A8B}"/>
              </a:ext>
            </a:extLst>
          </p:cNvPr>
          <p:cNvSpPr txBox="1"/>
          <p:nvPr/>
        </p:nvSpPr>
        <p:spPr>
          <a:xfrm>
            <a:off x="954303" y="2021851"/>
            <a:ext cx="2569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5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1143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5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2286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5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3429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5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4572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5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5715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5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6858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5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8001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5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9144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5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 defTabSz="914400" hangingPunct="1"/>
            <a:r>
              <a:rPr lang="pt-BR" sz="1800" dirty="0">
                <a:solidFill>
                  <a:schemeClr val="tx1">
                    <a:lumMod val="65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pt-BR" altLang="en-US" sz="1800" b="0" dirty="0">
                <a:solidFill>
                  <a:schemeClr val="tx1">
                    <a:lumMod val="6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Pesquisador</a:t>
            </a:r>
          </a:p>
        </p:txBody>
      </p:sp>
      <p:sp>
        <p:nvSpPr>
          <p:cNvPr id="30" name="Retângulo arredondado 2">
            <a:extLst>
              <a:ext uri="{FF2B5EF4-FFF2-40B4-BE49-F238E27FC236}">
                <a16:creationId xmlns="" xmlns:a16="http://schemas.microsoft.com/office/drawing/2014/main" id="{D971CEFB-6BCF-4FCB-B99F-DF0743AA7FFA}"/>
              </a:ext>
            </a:extLst>
          </p:cNvPr>
          <p:cNvSpPr/>
          <p:nvPr/>
        </p:nvSpPr>
        <p:spPr>
          <a:xfrm>
            <a:off x="1050189" y="3724846"/>
            <a:ext cx="2473844" cy="1081155"/>
          </a:xfrm>
          <a:prstGeom prst="rect">
            <a:avLst/>
          </a:prstGeom>
          <a:noFill/>
          <a:ln w="19050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408" tIns="22720" rIns="45408" bIns="22720" numCol="1" rtlCol="0" anchor="ctr"/>
          <a:lstStyle>
            <a:defPPr>
              <a:defRPr lang="pt-BR"/>
            </a:defPPr>
            <a:lvl1pPr marL="0" algn="l" defTabSz="1081405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385" algn="l" defTabSz="1081405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1405" algn="l" defTabSz="1081405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21790" algn="l" defTabSz="1081405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2810" algn="l" defTabSz="1081405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03195" algn="l" defTabSz="1081405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43580" algn="l" defTabSz="1081405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4600" algn="l" defTabSz="1081405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24985" algn="l" defTabSz="1081405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908050"/>
            <a:r>
              <a:rPr lang="pt-BR" altLang="en-US" sz="1000" b="1" dirty="0">
                <a:latin typeface="Century Gothic" panose="020B0502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Atuam na elaboração de estudos, especificações, realização e execução de atividades de desenvolvimento e implementação de projetos afetos aos temas da unidade em que se encontra lotado.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="" xmlns:a16="http://schemas.microsoft.com/office/drawing/2014/main" id="{BE355475-F14E-4B0D-8E87-50C48E41490E}"/>
              </a:ext>
            </a:extLst>
          </p:cNvPr>
          <p:cNvSpPr txBox="1"/>
          <p:nvPr/>
        </p:nvSpPr>
        <p:spPr>
          <a:xfrm>
            <a:off x="954303" y="3351692"/>
            <a:ext cx="2569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5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1143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5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2286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5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3429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5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4572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5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5715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5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6858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5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8001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5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9144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5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 defTabSz="914400" hangingPunct="1"/>
            <a:r>
              <a:rPr lang="pt-BR" sz="1800" dirty="0">
                <a:solidFill>
                  <a:schemeClr val="tx1">
                    <a:lumMod val="65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pt-BR" sz="1800" b="0" dirty="0">
                <a:solidFill>
                  <a:schemeClr val="tx1">
                    <a:lumMod val="65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Tecnologista</a:t>
            </a:r>
            <a:endParaRPr lang="pt-BR" altLang="en-US" sz="1800" b="0" dirty="0">
              <a:solidFill>
                <a:schemeClr val="tx1">
                  <a:lumMod val="6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tângulo arredondado 2">
            <a:extLst>
              <a:ext uri="{FF2B5EF4-FFF2-40B4-BE49-F238E27FC236}">
                <a16:creationId xmlns="" xmlns:a16="http://schemas.microsoft.com/office/drawing/2014/main" id="{E58ABE08-77B1-47B5-85CD-9DE08D52BC22}"/>
              </a:ext>
            </a:extLst>
          </p:cNvPr>
          <p:cNvSpPr/>
          <p:nvPr/>
        </p:nvSpPr>
        <p:spPr>
          <a:xfrm>
            <a:off x="1050189" y="5259551"/>
            <a:ext cx="2473844" cy="1177287"/>
          </a:xfrm>
          <a:prstGeom prst="rect">
            <a:avLst/>
          </a:prstGeom>
          <a:noFill/>
          <a:ln w="19050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408" tIns="22720" rIns="45408" bIns="22720" numCol="1" rtlCol="0" anchor="ctr"/>
          <a:lstStyle>
            <a:defPPr>
              <a:defRPr lang="pt-BR"/>
            </a:defPPr>
            <a:lvl1pPr marL="0" algn="l" defTabSz="1081405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385" algn="l" defTabSz="1081405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1405" algn="l" defTabSz="1081405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21790" algn="l" defTabSz="1081405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2810" algn="l" defTabSz="1081405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03195" algn="l" defTabSz="1081405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43580" algn="l" defTabSz="1081405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4600" algn="l" defTabSz="1081405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24985" algn="l" defTabSz="1081405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908050"/>
            <a:r>
              <a:rPr lang="pt-BR" altLang="en-US" sz="1000" b="1" dirty="0">
                <a:latin typeface="Century Gothic" panose="020B0502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Atuam na gestão processual, na gestão administrativa, na gestão pública em C&amp;T, tecnologia da informação, arquivologia, Análise, coordenação e acompanhamento de projetos, entre outros.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="" xmlns:a16="http://schemas.microsoft.com/office/drawing/2014/main" id="{8BC325B2-B4C1-4B39-AEA8-E5CAB3A53244}"/>
              </a:ext>
            </a:extLst>
          </p:cNvPr>
          <p:cNvSpPr txBox="1"/>
          <p:nvPr/>
        </p:nvSpPr>
        <p:spPr>
          <a:xfrm>
            <a:off x="954303" y="4886398"/>
            <a:ext cx="2569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5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1143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5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2286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5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3429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5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4572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5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5715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5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6858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5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8001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5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9144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5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 defTabSz="914400" hangingPunct="1"/>
            <a:r>
              <a:rPr lang="pt-BR" sz="1800" dirty="0">
                <a:solidFill>
                  <a:schemeClr val="tx1">
                    <a:lumMod val="65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pt-BR" altLang="en-US" sz="1800" b="0" dirty="0">
                <a:solidFill>
                  <a:schemeClr val="tx1">
                    <a:lumMod val="6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Analista em C&amp;T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="" xmlns:a16="http://schemas.microsoft.com/office/drawing/2014/main" id="{A1C8F2B2-00F7-4D33-B243-8E834A2708CD}"/>
              </a:ext>
            </a:extLst>
          </p:cNvPr>
          <p:cNvSpPr txBox="1"/>
          <p:nvPr/>
        </p:nvSpPr>
        <p:spPr>
          <a:xfrm>
            <a:off x="3823955" y="1604027"/>
            <a:ext cx="2607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5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1143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5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2286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5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3429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5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4572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5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5715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5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6858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5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8001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5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9144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5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 defTabSz="914400" hangingPunct="1"/>
            <a:r>
              <a:rPr lang="pt-BR" sz="1800" dirty="0">
                <a:solidFill>
                  <a:srgbClr val="005DA2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2. Nível Intermediário</a:t>
            </a:r>
            <a:endParaRPr lang="pt-BR" altLang="en-US" sz="1800" b="0" dirty="0">
              <a:solidFill>
                <a:schemeClr val="tx1">
                  <a:lumMod val="6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tângulo arredondado 2">
            <a:extLst>
              <a:ext uri="{FF2B5EF4-FFF2-40B4-BE49-F238E27FC236}">
                <a16:creationId xmlns="" xmlns:a16="http://schemas.microsoft.com/office/drawing/2014/main" id="{D1F550BC-DA41-4598-8CD8-5992B9E2A0F5}"/>
              </a:ext>
            </a:extLst>
          </p:cNvPr>
          <p:cNvSpPr/>
          <p:nvPr/>
        </p:nvSpPr>
        <p:spPr>
          <a:xfrm>
            <a:off x="3957517" y="3724845"/>
            <a:ext cx="2473844" cy="1081155"/>
          </a:xfrm>
          <a:prstGeom prst="rect">
            <a:avLst/>
          </a:prstGeom>
          <a:noFill/>
          <a:ln w="19050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408" tIns="22720" rIns="45408" bIns="22720" numCol="1" rtlCol="0" anchor="ctr"/>
          <a:lstStyle>
            <a:defPPr>
              <a:defRPr lang="pt-BR"/>
            </a:defPPr>
            <a:lvl1pPr marL="0" algn="l" defTabSz="1081405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385" algn="l" defTabSz="1081405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1405" algn="l" defTabSz="1081405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21790" algn="l" defTabSz="1081405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2810" algn="l" defTabSz="1081405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03195" algn="l" defTabSz="1081405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43580" algn="l" defTabSz="1081405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4600" algn="l" defTabSz="1081405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24985" algn="l" defTabSz="1081405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908050"/>
            <a:r>
              <a:rPr lang="pt-BR" altLang="en-US" sz="1000" b="1" dirty="0">
                <a:latin typeface="Century Gothic" panose="020B0502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Atuam como apoio técnico especializado às atividades específicas de pesquisa e desenvolvimento tecnológico.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="" xmlns:a16="http://schemas.microsoft.com/office/drawing/2014/main" id="{B7FB0BDD-EF5B-4408-B731-3B7C892C89F5}"/>
              </a:ext>
            </a:extLst>
          </p:cNvPr>
          <p:cNvSpPr txBox="1"/>
          <p:nvPr/>
        </p:nvSpPr>
        <p:spPr>
          <a:xfrm>
            <a:off x="3861631" y="3351692"/>
            <a:ext cx="2569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5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1143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5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2286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5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3429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5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4572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5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5715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5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6858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5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8001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5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9144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5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 defTabSz="914400" hangingPunct="1"/>
            <a:r>
              <a:rPr lang="pt-BR" sz="1800" dirty="0">
                <a:solidFill>
                  <a:schemeClr val="tx1">
                    <a:lumMod val="65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pt-BR" sz="1800" b="0" dirty="0">
                <a:solidFill>
                  <a:schemeClr val="tx1">
                    <a:lumMod val="65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Técnico</a:t>
            </a:r>
            <a:endParaRPr lang="pt-BR" altLang="en-US" sz="1800" b="0" dirty="0">
              <a:solidFill>
                <a:schemeClr val="tx1">
                  <a:lumMod val="6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tângulo arredondado 2">
            <a:extLst>
              <a:ext uri="{FF2B5EF4-FFF2-40B4-BE49-F238E27FC236}">
                <a16:creationId xmlns="" xmlns:a16="http://schemas.microsoft.com/office/drawing/2014/main" id="{D13CD8AF-6AED-4856-8660-2EC51196C1EA}"/>
              </a:ext>
            </a:extLst>
          </p:cNvPr>
          <p:cNvSpPr/>
          <p:nvPr/>
        </p:nvSpPr>
        <p:spPr>
          <a:xfrm>
            <a:off x="3957517" y="5259551"/>
            <a:ext cx="2473844" cy="1177285"/>
          </a:xfrm>
          <a:prstGeom prst="rect">
            <a:avLst/>
          </a:prstGeom>
          <a:noFill/>
          <a:ln w="19050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408" tIns="22720" rIns="45408" bIns="22720" numCol="1" rtlCol="0" anchor="ctr"/>
          <a:lstStyle>
            <a:defPPr>
              <a:defRPr lang="pt-BR"/>
            </a:defPPr>
            <a:lvl1pPr marL="0" algn="l" defTabSz="1081405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385" algn="l" defTabSz="1081405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1405" algn="l" defTabSz="1081405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21790" algn="l" defTabSz="1081405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2810" algn="l" defTabSz="1081405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03195" algn="l" defTabSz="1081405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43580" algn="l" defTabSz="1081405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4600" algn="l" defTabSz="1081405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24985" algn="l" defTabSz="1081405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908050"/>
            <a:r>
              <a:rPr lang="pt-BR" altLang="en-US" sz="1000" b="1" dirty="0">
                <a:latin typeface="Century Gothic" panose="020B0502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Atuam como apoio técnico e especializado na elaboração de documentos, relatórios, pareceres e notas técnicas, atendimento ao público, técnicas de arquivo e manutenção dos arquivos atualizados, entre outros.</a:t>
            </a:r>
            <a:endParaRPr lang="pt-BR" altLang="en-US" sz="1000" dirty="0">
              <a:latin typeface="Century Gothic" panose="020B050202020202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2" name="CaixaDeTexto 41">
            <a:extLst>
              <a:ext uri="{FF2B5EF4-FFF2-40B4-BE49-F238E27FC236}">
                <a16:creationId xmlns="" xmlns:a16="http://schemas.microsoft.com/office/drawing/2014/main" id="{14DF9F08-44BD-4793-8F64-6DC883FC90B3}"/>
              </a:ext>
            </a:extLst>
          </p:cNvPr>
          <p:cNvSpPr txBox="1"/>
          <p:nvPr/>
        </p:nvSpPr>
        <p:spPr>
          <a:xfrm>
            <a:off x="3861631" y="4886398"/>
            <a:ext cx="2569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5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1143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5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2286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5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3429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5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4572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5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5715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5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6858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5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8001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5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9144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5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 defTabSz="914400" hangingPunct="1"/>
            <a:r>
              <a:rPr lang="pt-BR" sz="1800" dirty="0">
                <a:solidFill>
                  <a:schemeClr val="tx1">
                    <a:lumMod val="65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pt-BR" altLang="en-US" sz="1800" b="0" dirty="0">
                <a:solidFill>
                  <a:schemeClr val="tx1">
                    <a:lumMod val="6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Assistente em C&amp;T</a:t>
            </a:r>
          </a:p>
        </p:txBody>
      </p:sp>
      <p:sp>
        <p:nvSpPr>
          <p:cNvPr id="44" name="CaixaDeTexto 43">
            <a:extLst>
              <a:ext uri="{FF2B5EF4-FFF2-40B4-BE49-F238E27FC236}">
                <a16:creationId xmlns="" xmlns:a16="http://schemas.microsoft.com/office/drawing/2014/main" id="{3F3F713D-EFBE-485D-9960-C66E8F3F862E}"/>
              </a:ext>
            </a:extLst>
          </p:cNvPr>
          <p:cNvSpPr txBox="1"/>
          <p:nvPr/>
        </p:nvSpPr>
        <p:spPr>
          <a:xfrm>
            <a:off x="6731283" y="1604027"/>
            <a:ext cx="2607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5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1143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5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2286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5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3429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5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4572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5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5715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5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6858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5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8001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5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9144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5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 defTabSz="914400" hangingPunct="1"/>
            <a:r>
              <a:rPr lang="pt-BR" sz="1800" dirty="0">
                <a:solidFill>
                  <a:srgbClr val="005DA2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3. Nível Auxiliar</a:t>
            </a:r>
            <a:endParaRPr lang="pt-BR" altLang="en-US" sz="1800" b="0" dirty="0">
              <a:solidFill>
                <a:schemeClr val="tx1">
                  <a:lumMod val="6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tângulo arredondado 2">
            <a:extLst>
              <a:ext uri="{FF2B5EF4-FFF2-40B4-BE49-F238E27FC236}">
                <a16:creationId xmlns="" xmlns:a16="http://schemas.microsoft.com/office/drawing/2014/main" id="{DC180722-1BF9-4E02-AB4D-732C14F23FE6}"/>
              </a:ext>
            </a:extLst>
          </p:cNvPr>
          <p:cNvSpPr/>
          <p:nvPr/>
        </p:nvSpPr>
        <p:spPr>
          <a:xfrm>
            <a:off x="6864845" y="3724846"/>
            <a:ext cx="2473844" cy="1081154"/>
          </a:xfrm>
          <a:prstGeom prst="rect">
            <a:avLst/>
          </a:prstGeom>
          <a:noFill/>
          <a:ln w="19050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408" tIns="22720" rIns="45408" bIns="22720" numCol="1" rtlCol="0" anchor="ctr"/>
          <a:lstStyle>
            <a:defPPr>
              <a:defRPr lang="pt-BR"/>
            </a:defPPr>
            <a:lvl1pPr marL="0" algn="l" defTabSz="1081405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385" algn="l" defTabSz="1081405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1405" algn="l" defTabSz="1081405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21790" algn="l" defTabSz="1081405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2810" algn="l" defTabSz="1081405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03195" algn="l" defTabSz="1081405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43580" algn="l" defTabSz="1081405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4600" algn="l" defTabSz="1081405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24985" algn="l" defTabSz="1081405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908050"/>
            <a:r>
              <a:rPr lang="pt-BR" altLang="en-US" sz="1000" b="1" dirty="0">
                <a:latin typeface="Century Gothic" panose="020B0502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Atuam como apoio técnico nas atividades de coordenação, organização, planejamento, controle e avaliação de projetos de pesquisa e desenvolvimento tecnológico</a:t>
            </a:r>
            <a:endParaRPr lang="pt-BR" altLang="en-US" sz="1000" dirty="0">
              <a:latin typeface="Century Gothic" panose="020B050202020202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8" name="CaixaDeTexto 47">
            <a:extLst>
              <a:ext uri="{FF2B5EF4-FFF2-40B4-BE49-F238E27FC236}">
                <a16:creationId xmlns="" xmlns:a16="http://schemas.microsoft.com/office/drawing/2014/main" id="{33B01904-AEFB-4636-B6CA-3280BE4B795F}"/>
              </a:ext>
            </a:extLst>
          </p:cNvPr>
          <p:cNvSpPr txBox="1"/>
          <p:nvPr/>
        </p:nvSpPr>
        <p:spPr>
          <a:xfrm>
            <a:off x="6768959" y="3351692"/>
            <a:ext cx="2569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5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1143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5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2286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5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3429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5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4572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5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5715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5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6858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5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8001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5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9144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5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 defTabSz="914400" hangingPunct="1"/>
            <a:r>
              <a:rPr lang="pt-BR" sz="1800" dirty="0">
                <a:solidFill>
                  <a:schemeClr val="tx1">
                    <a:lumMod val="65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pt-BR" altLang="en-US" sz="1800" b="0" dirty="0">
                <a:solidFill>
                  <a:schemeClr val="tx1">
                    <a:lumMod val="6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Auxiliar Técnico</a:t>
            </a:r>
          </a:p>
        </p:txBody>
      </p:sp>
      <p:sp>
        <p:nvSpPr>
          <p:cNvPr id="49" name="Retângulo arredondado 2">
            <a:extLst>
              <a:ext uri="{FF2B5EF4-FFF2-40B4-BE49-F238E27FC236}">
                <a16:creationId xmlns="" xmlns:a16="http://schemas.microsoft.com/office/drawing/2014/main" id="{D98D2EF1-3491-4B39-9939-40765AE7F4FC}"/>
              </a:ext>
            </a:extLst>
          </p:cNvPr>
          <p:cNvSpPr/>
          <p:nvPr/>
        </p:nvSpPr>
        <p:spPr>
          <a:xfrm>
            <a:off x="6864845" y="5259551"/>
            <a:ext cx="2473844" cy="1172073"/>
          </a:xfrm>
          <a:prstGeom prst="rect">
            <a:avLst/>
          </a:prstGeom>
          <a:noFill/>
          <a:ln w="19050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408" tIns="22720" rIns="45408" bIns="22720" numCol="1" rtlCol="0" anchor="ctr"/>
          <a:lstStyle>
            <a:defPPr>
              <a:defRPr lang="pt-BR"/>
            </a:defPPr>
            <a:lvl1pPr marL="0" algn="l" defTabSz="1081405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385" algn="l" defTabSz="1081405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1405" algn="l" defTabSz="1081405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21790" algn="l" defTabSz="1081405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2810" algn="l" defTabSz="1081405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03195" algn="l" defTabSz="1081405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43580" algn="l" defTabSz="1081405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4600" algn="l" defTabSz="1081405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24985" algn="l" defTabSz="1081405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908050"/>
            <a:r>
              <a:rPr lang="pt-BR" altLang="en-US" sz="1000" b="1" dirty="0">
                <a:latin typeface="Century Gothic" panose="020B0502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Atuam como apoio técnico nas atividades de coordenação, organização, planejamento, controle e avaliação de projetos de pesquisa e desenvolvimento na área de C&amp;T.</a:t>
            </a:r>
            <a:endParaRPr lang="pt-BR" altLang="en-US" sz="1000" dirty="0">
              <a:latin typeface="Century Gothic" panose="020B050202020202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50" name="CaixaDeTexto 49">
            <a:extLst>
              <a:ext uri="{FF2B5EF4-FFF2-40B4-BE49-F238E27FC236}">
                <a16:creationId xmlns="" xmlns:a16="http://schemas.microsoft.com/office/drawing/2014/main" id="{ACE014D5-A1D9-4E12-92C6-C99B2B5AC8B9}"/>
              </a:ext>
            </a:extLst>
          </p:cNvPr>
          <p:cNvSpPr txBox="1"/>
          <p:nvPr/>
        </p:nvSpPr>
        <p:spPr>
          <a:xfrm>
            <a:off x="6768959" y="4886398"/>
            <a:ext cx="2569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5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1143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5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2286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5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3429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5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4572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5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5715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5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6858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5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8001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5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9144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5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 defTabSz="914400" hangingPunct="1"/>
            <a:r>
              <a:rPr lang="pt-BR" sz="1800" dirty="0">
                <a:solidFill>
                  <a:schemeClr val="tx1">
                    <a:lumMod val="65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pt-BR" altLang="en-US" sz="1800" b="0" dirty="0">
                <a:solidFill>
                  <a:schemeClr val="tx1">
                    <a:lumMod val="6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Auxiliar em C&amp;T</a:t>
            </a:r>
          </a:p>
        </p:txBody>
      </p:sp>
    </p:spTree>
    <p:extLst>
      <p:ext uri="{BB962C8B-B14F-4D97-AF65-F5344CB8AC3E}">
        <p14:creationId xmlns:p14="http://schemas.microsoft.com/office/powerpoint/2010/main" val="116619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842AA94D-0EF5-442E-B0C3-3CB0B58AC9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080" y="322026"/>
            <a:ext cx="45719" cy="546623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69555FB8-045A-4259-A346-E094DE3CA53E}"/>
              </a:ext>
            </a:extLst>
          </p:cNvPr>
          <p:cNvSpPr txBox="1"/>
          <p:nvPr/>
        </p:nvSpPr>
        <p:spPr>
          <a:xfrm>
            <a:off x="1333679" y="410670"/>
            <a:ext cx="4973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latin typeface="Century Gothic" panose="020B0502020202020204" pitchFamily="34" charset="0"/>
                <a:ea typeface="Verdana" panose="020B0604030504040204" pitchFamily="34" charset="0"/>
              </a:rPr>
              <a:t>CARGOS DA CARREIRA C&amp;T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37A827FD-28BE-4E2F-8656-425470D5AAB5}"/>
              </a:ext>
            </a:extLst>
          </p:cNvPr>
          <p:cNvSpPr/>
          <p:nvPr/>
        </p:nvSpPr>
        <p:spPr>
          <a:xfrm>
            <a:off x="1333679" y="889915"/>
            <a:ext cx="78528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sz="1600" kern="0" dirty="0">
                <a:latin typeface="Century Gothic" panose="020B0502020202020204" pitchFamily="34" charset="0"/>
              </a:rPr>
              <a:t>O total de cargos da carreira de Ciência e Tecnologia no Ministério da Ciência, Tecnologia Inovações e Comunicações é de </a:t>
            </a:r>
            <a:r>
              <a:rPr lang="pt-BR" sz="1600" b="1" kern="0" dirty="0">
                <a:latin typeface="Century Gothic" panose="020B0502020202020204" pitchFamily="34" charset="0"/>
              </a:rPr>
              <a:t>4.515</a:t>
            </a:r>
            <a:r>
              <a:rPr lang="pt-BR" sz="1600" kern="0" dirty="0">
                <a:latin typeface="Century Gothic" panose="020B0502020202020204" pitchFamily="34" charset="0"/>
              </a:rPr>
              <a:t>, a saber:</a:t>
            </a:r>
            <a:endParaRPr lang="pt-BR" sz="1600" kern="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="" xmlns:a16="http://schemas.microsoft.com/office/drawing/2014/main" id="{936080FD-5710-4FD6-B714-2D64B2F5A1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5361777"/>
              </p:ext>
            </p:extLst>
          </p:nvPr>
        </p:nvGraphicFramePr>
        <p:xfrm>
          <a:off x="1081806" y="2002511"/>
          <a:ext cx="4179549" cy="458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etângulo 7">
            <a:extLst>
              <a:ext uri="{FF2B5EF4-FFF2-40B4-BE49-F238E27FC236}">
                <a16:creationId xmlns="" xmlns:a16="http://schemas.microsoft.com/office/drawing/2014/main" id="{C438BDAE-C064-46EB-A5E8-BB50C8676AB0}"/>
              </a:ext>
            </a:extLst>
          </p:cNvPr>
          <p:cNvSpPr/>
          <p:nvPr/>
        </p:nvSpPr>
        <p:spPr>
          <a:xfrm>
            <a:off x="1659412" y="1612757"/>
            <a:ext cx="3024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>
                <a:latin typeface="Century Gothic" panose="020B0502020202020204" pitchFamily="34" charset="0"/>
              </a:rPr>
              <a:t>67% OCUPADOS</a:t>
            </a:r>
          </a:p>
          <a:p>
            <a:pPr algn="ctr"/>
            <a:r>
              <a:rPr lang="pt-BR" sz="1400" b="1" dirty="0">
                <a:latin typeface="Century Gothic" panose="020B0502020202020204" pitchFamily="34" charset="0"/>
              </a:rPr>
              <a:t> (3.046)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="" xmlns:a16="http://schemas.microsoft.com/office/drawing/2014/main" id="{8F1D3ECE-068A-4628-977B-ACE8B2DF8279}"/>
              </a:ext>
            </a:extLst>
          </p:cNvPr>
          <p:cNvSpPr/>
          <p:nvPr/>
        </p:nvSpPr>
        <p:spPr>
          <a:xfrm>
            <a:off x="5730714" y="1637009"/>
            <a:ext cx="32434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>
                <a:latin typeface="Century Gothic" panose="020B0502020202020204" pitchFamily="34" charset="0"/>
              </a:rPr>
              <a:t>33% VAGOS</a:t>
            </a:r>
          </a:p>
          <a:p>
            <a:pPr algn="ctr"/>
            <a:r>
              <a:rPr lang="pt-BR" sz="1400" b="1" dirty="0">
                <a:latin typeface="Century Gothic" panose="020B0502020202020204" pitchFamily="34" charset="0"/>
              </a:rPr>
              <a:t> (1.469)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="" xmlns:a16="http://schemas.microsoft.com/office/drawing/2014/main" id="{AB381938-FF88-4CF1-9C9F-AA5F2681EBC8}"/>
              </a:ext>
            </a:extLst>
          </p:cNvPr>
          <p:cNvGraphicFramePr/>
          <p:nvPr>
            <p:extLst/>
          </p:nvPr>
        </p:nvGraphicFramePr>
        <p:xfrm>
          <a:off x="5543219" y="2002511"/>
          <a:ext cx="4179549" cy="4670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14" name="Agrupar 13">
            <a:extLst>
              <a:ext uri="{FF2B5EF4-FFF2-40B4-BE49-F238E27FC236}">
                <a16:creationId xmlns="" xmlns:a16="http://schemas.microsoft.com/office/drawing/2014/main" id="{95187338-FD0E-4869-B1B6-1D43458FE0EC}"/>
              </a:ext>
            </a:extLst>
          </p:cNvPr>
          <p:cNvGrpSpPr/>
          <p:nvPr/>
        </p:nvGrpSpPr>
        <p:grpSpPr>
          <a:xfrm>
            <a:off x="9257348" y="6519459"/>
            <a:ext cx="949449" cy="252000"/>
            <a:chOff x="8956550" y="6519459"/>
            <a:chExt cx="949449" cy="252000"/>
          </a:xfrm>
        </p:grpSpPr>
        <p:pic>
          <p:nvPicPr>
            <p:cNvPr id="15" name="Imagem 14">
              <a:extLst>
                <a:ext uri="{FF2B5EF4-FFF2-40B4-BE49-F238E27FC236}">
                  <a16:creationId xmlns="" xmlns:a16="http://schemas.microsoft.com/office/drawing/2014/main" id="{46EF65BE-5921-474A-932A-5A2B124B7FF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56550" y="6519459"/>
              <a:ext cx="21077" cy="252000"/>
            </a:xfrm>
            <a:prstGeom prst="rect">
              <a:avLst/>
            </a:prstGeom>
          </p:spPr>
        </p:pic>
        <p:sp>
          <p:nvSpPr>
            <p:cNvPr id="16" name="CaixaDeTexto 15">
              <a:extLst>
                <a:ext uri="{FF2B5EF4-FFF2-40B4-BE49-F238E27FC236}">
                  <a16:creationId xmlns="" xmlns:a16="http://schemas.microsoft.com/office/drawing/2014/main" id="{C802E76B-14D1-4B0D-BEFB-04C79B933391}"/>
                </a:ext>
              </a:extLst>
            </p:cNvPr>
            <p:cNvSpPr txBox="1"/>
            <p:nvPr/>
          </p:nvSpPr>
          <p:spPr>
            <a:xfrm>
              <a:off x="8977627" y="6535912"/>
              <a:ext cx="92837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900" b="1" dirty="0">
                  <a:latin typeface="Century Gothic" panose="020B0502020202020204" pitchFamily="34" charset="0"/>
                  <a:ea typeface="Verdana" panose="020B0604030504040204" pitchFamily="34" charset="0"/>
                </a:rPr>
                <a:t>MCTIC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531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842AA94D-0EF5-442E-B0C3-3CB0B58AC9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080" y="322026"/>
            <a:ext cx="45719" cy="546623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69555FB8-045A-4259-A346-E094DE3CA53E}"/>
              </a:ext>
            </a:extLst>
          </p:cNvPr>
          <p:cNvSpPr txBox="1"/>
          <p:nvPr/>
        </p:nvSpPr>
        <p:spPr>
          <a:xfrm>
            <a:off x="1333680" y="410670"/>
            <a:ext cx="1804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latin typeface="Century Gothic" panose="020B0502020202020204" pitchFamily="34" charset="0"/>
                <a:ea typeface="Verdana" panose="020B0604030504040204" pitchFamily="34" charset="0"/>
              </a:rPr>
              <a:t>COMPOSIÇÃO 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37A827FD-28BE-4E2F-8656-425470D5AAB5}"/>
              </a:ext>
            </a:extLst>
          </p:cNvPr>
          <p:cNvSpPr/>
          <p:nvPr/>
        </p:nvSpPr>
        <p:spPr>
          <a:xfrm>
            <a:off x="1333679" y="889915"/>
            <a:ext cx="78528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sz="1600" kern="0" dirty="0">
                <a:latin typeface="Century Gothic" panose="020B0502020202020204" pitchFamily="34" charset="0"/>
              </a:rPr>
              <a:t>A composição atual dos servidores da Carreira de C&amp;T do MCTIC e suas Unidades de Pesquisa é de </a:t>
            </a:r>
            <a:r>
              <a:rPr lang="pt-BR" sz="1600" b="1" kern="0" dirty="0">
                <a:latin typeface="Century Gothic" panose="020B0502020202020204" pitchFamily="34" charset="0"/>
              </a:rPr>
              <a:t>3.046</a:t>
            </a:r>
            <a:r>
              <a:rPr lang="pt-BR" sz="1600" kern="0" dirty="0">
                <a:latin typeface="Century Gothic" panose="020B0502020202020204" pitchFamily="34" charset="0"/>
              </a:rPr>
              <a:t>, a saber:</a:t>
            </a:r>
            <a:endParaRPr lang="pt-BR" sz="1600" kern="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="" xmlns:a16="http://schemas.microsoft.com/office/drawing/2014/main" id="{C438BDAE-C064-46EB-A5E8-BB50C8676AB0}"/>
              </a:ext>
            </a:extLst>
          </p:cNvPr>
          <p:cNvSpPr/>
          <p:nvPr/>
        </p:nvSpPr>
        <p:spPr>
          <a:xfrm>
            <a:off x="1241860" y="1612757"/>
            <a:ext cx="3024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>
                <a:latin typeface="Century Gothic" panose="020B0502020202020204" pitchFamily="34" charset="0"/>
              </a:rPr>
              <a:t>18% Administração Central </a:t>
            </a:r>
          </a:p>
          <a:p>
            <a:pPr algn="ctr"/>
            <a:r>
              <a:rPr lang="pt-BR" sz="1400" b="1" dirty="0">
                <a:latin typeface="Century Gothic" panose="020B0502020202020204" pitchFamily="34" charset="0"/>
              </a:rPr>
              <a:t>(550)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="" xmlns:a16="http://schemas.microsoft.com/office/drawing/2014/main" id="{8F1D3ECE-068A-4628-977B-ACE8B2DF8279}"/>
              </a:ext>
            </a:extLst>
          </p:cNvPr>
          <p:cNvSpPr/>
          <p:nvPr/>
        </p:nvSpPr>
        <p:spPr>
          <a:xfrm>
            <a:off x="5522894" y="1637009"/>
            <a:ext cx="32434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>
                <a:latin typeface="Century Gothic" panose="020B0502020202020204" pitchFamily="34" charset="0"/>
              </a:rPr>
              <a:t>82% Unidades de Pesquisa </a:t>
            </a:r>
          </a:p>
          <a:p>
            <a:pPr algn="ctr"/>
            <a:r>
              <a:rPr lang="pt-BR" sz="1400" b="1" dirty="0">
                <a:latin typeface="Century Gothic" panose="020B0502020202020204" pitchFamily="34" charset="0"/>
              </a:rPr>
              <a:t>(2.496)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="" xmlns:a16="http://schemas.microsoft.com/office/drawing/2014/main" id="{AB381938-FF88-4CF1-9C9F-AA5F2681EB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5086609"/>
              </p:ext>
            </p:extLst>
          </p:nvPr>
        </p:nvGraphicFramePr>
        <p:xfrm>
          <a:off x="5543219" y="1894223"/>
          <a:ext cx="4179549" cy="4670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3" name="Agrupar 12">
            <a:extLst>
              <a:ext uri="{FF2B5EF4-FFF2-40B4-BE49-F238E27FC236}">
                <a16:creationId xmlns="" xmlns:a16="http://schemas.microsoft.com/office/drawing/2014/main" id="{96BEC04C-DB09-46DB-929C-1807673971FB}"/>
              </a:ext>
            </a:extLst>
          </p:cNvPr>
          <p:cNvGrpSpPr/>
          <p:nvPr/>
        </p:nvGrpSpPr>
        <p:grpSpPr>
          <a:xfrm>
            <a:off x="9257348" y="6519459"/>
            <a:ext cx="949449" cy="252000"/>
            <a:chOff x="8956550" y="6519459"/>
            <a:chExt cx="949449" cy="252000"/>
          </a:xfrm>
        </p:grpSpPr>
        <p:pic>
          <p:nvPicPr>
            <p:cNvPr id="14" name="Imagem 13">
              <a:extLst>
                <a:ext uri="{FF2B5EF4-FFF2-40B4-BE49-F238E27FC236}">
                  <a16:creationId xmlns="" xmlns:a16="http://schemas.microsoft.com/office/drawing/2014/main" id="{A710D27A-E634-4982-A2BA-8F3C7115B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56550" y="6519459"/>
              <a:ext cx="21077" cy="252000"/>
            </a:xfrm>
            <a:prstGeom prst="rect">
              <a:avLst/>
            </a:prstGeom>
          </p:spPr>
        </p:pic>
        <p:sp>
          <p:nvSpPr>
            <p:cNvPr id="15" name="CaixaDeTexto 14">
              <a:extLst>
                <a:ext uri="{FF2B5EF4-FFF2-40B4-BE49-F238E27FC236}">
                  <a16:creationId xmlns="" xmlns:a16="http://schemas.microsoft.com/office/drawing/2014/main" id="{C035AA6A-DB28-4579-BA20-2D41537EC746}"/>
                </a:ext>
              </a:extLst>
            </p:cNvPr>
            <p:cNvSpPr txBox="1"/>
            <p:nvPr/>
          </p:nvSpPr>
          <p:spPr>
            <a:xfrm>
              <a:off x="8977627" y="6535912"/>
              <a:ext cx="92837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900" b="1" dirty="0">
                  <a:latin typeface="Century Gothic" panose="020B0502020202020204" pitchFamily="34" charset="0"/>
                  <a:ea typeface="Verdana" panose="020B0604030504040204" pitchFamily="34" charset="0"/>
                </a:rPr>
                <a:t>MCTIC</a:t>
              </a:r>
            </a:p>
          </p:txBody>
        </p:sp>
      </p:grpSp>
      <p:graphicFrame>
        <p:nvGraphicFramePr>
          <p:cNvPr id="12" name="Gráfico 11">
            <a:extLst>
              <a:ext uri="{FF2B5EF4-FFF2-40B4-BE49-F238E27FC236}">
                <a16:creationId xmlns="" xmlns:a16="http://schemas.microsoft.com/office/drawing/2014/main" id="{BF6C6D1E-A262-4B1C-A3C1-880D3BFD5F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2222734"/>
              </p:ext>
            </p:extLst>
          </p:nvPr>
        </p:nvGraphicFramePr>
        <p:xfrm>
          <a:off x="1048720" y="1894223"/>
          <a:ext cx="4179549" cy="4670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8553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842AA94D-0EF5-442E-B0C3-3CB0B58AC9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080" y="322026"/>
            <a:ext cx="45719" cy="546623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69555FB8-045A-4259-A346-E094DE3CA53E}"/>
              </a:ext>
            </a:extLst>
          </p:cNvPr>
          <p:cNvSpPr txBox="1"/>
          <p:nvPr/>
        </p:nvSpPr>
        <p:spPr>
          <a:xfrm>
            <a:off x="1333680" y="410670"/>
            <a:ext cx="4851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latin typeface="Century Gothic" panose="020B0502020202020204" pitchFamily="34" charset="0"/>
                <a:ea typeface="Verdana" panose="020B0604030504040204" pitchFamily="34" charset="0"/>
              </a:rPr>
              <a:t>COMPOSIÇÃO POR UNIDADE DE PESQUISA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="" xmlns:a16="http://schemas.microsoft.com/office/drawing/2014/main" id="{00000000-0008-0000-03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8768810"/>
              </p:ext>
            </p:extLst>
          </p:nvPr>
        </p:nvGraphicFramePr>
        <p:xfrm>
          <a:off x="1452833" y="1070811"/>
          <a:ext cx="7733235" cy="5465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0" name="Agrupar 9">
            <a:extLst>
              <a:ext uri="{FF2B5EF4-FFF2-40B4-BE49-F238E27FC236}">
                <a16:creationId xmlns="" xmlns:a16="http://schemas.microsoft.com/office/drawing/2014/main" id="{C7DCF82C-A4DE-407C-BF0B-1279EDF4407F}"/>
              </a:ext>
            </a:extLst>
          </p:cNvPr>
          <p:cNvGrpSpPr/>
          <p:nvPr/>
        </p:nvGrpSpPr>
        <p:grpSpPr>
          <a:xfrm>
            <a:off x="9257348" y="6519459"/>
            <a:ext cx="949449" cy="252000"/>
            <a:chOff x="8956550" y="6519459"/>
            <a:chExt cx="949449" cy="252000"/>
          </a:xfrm>
        </p:grpSpPr>
        <p:pic>
          <p:nvPicPr>
            <p:cNvPr id="11" name="Imagem 10">
              <a:extLst>
                <a:ext uri="{FF2B5EF4-FFF2-40B4-BE49-F238E27FC236}">
                  <a16:creationId xmlns="" xmlns:a16="http://schemas.microsoft.com/office/drawing/2014/main" id="{A012D5BF-0600-4A7C-ADA2-0EB7DB6CE7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56550" y="6519459"/>
              <a:ext cx="21077" cy="252000"/>
            </a:xfrm>
            <a:prstGeom prst="rect">
              <a:avLst/>
            </a:prstGeom>
          </p:spPr>
        </p:pic>
        <p:sp>
          <p:nvSpPr>
            <p:cNvPr id="12" name="CaixaDeTexto 11">
              <a:extLst>
                <a:ext uri="{FF2B5EF4-FFF2-40B4-BE49-F238E27FC236}">
                  <a16:creationId xmlns="" xmlns:a16="http://schemas.microsoft.com/office/drawing/2014/main" id="{36FE068C-A9D2-4BA3-A022-33F4B6488C26}"/>
                </a:ext>
              </a:extLst>
            </p:cNvPr>
            <p:cNvSpPr txBox="1"/>
            <p:nvPr/>
          </p:nvSpPr>
          <p:spPr>
            <a:xfrm>
              <a:off x="8977627" y="6535912"/>
              <a:ext cx="92837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900" b="1" dirty="0">
                  <a:latin typeface="Century Gothic" panose="020B0502020202020204" pitchFamily="34" charset="0"/>
                  <a:ea typeface="Verdana" panose="020B0604030504040204" pitchFamily="34" charset="0"/>
                </a:rPr>
                <a:t>MCTIC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918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842AA94D-0EF5-442E-B0C3-3CB0B58AC9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080" y="322026"/>
            <a:ext cx="45719" cy="546623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69555FB8-045A-4259-A346-E094DE3CA53E}"/>
              </a:ext>
            </a:extLst>
          </p:cNvPr>
          <p:cNvSpPr txBox="1"/>
          <p:nvPr/>
        </p:nvSpPr>
        <p:spPr>
          <a:xfrm>
            <a:off x="1333679" y="410670"/>
            <a:ext cx="7513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latin typeface="Century Gothic" panose="020B0502020202020204" pitchFamily="34" charset="0"/>
                <a:ea typeface="Verdana" panose="020B0604030504040204" pitchFamily="34" charset="0"/>
              </a:rPr>
              <a:t>COMPOSIÇÃO POR E FAIXA ETÁRIA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="" xmlns:a16="http://schemas.microsoft.com/office/drawing/2014/main" id="{B659914C-3C08-44D0-B638-4C294EEE50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403303"/>
              </p:ext>
            </p:extLst>
          </p:nvPr>
        </p:nvGraphicFramePr>
        <p:xfrm>
          <a:off x="1018553" y="1658775"/>
          <a:ext cx="3995554" cy="3817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etângulo 7">
            <a:extLst>
              <a:ext uri="{FF2B5EF4-FFF2-40B4-BE49-F238E27FC236}">
                <a16:creationId xmlns="" xmlns:a16="http://schemas.microsoft.com/office/drawing/2014/main" id="{D9FC8783-3F88-411F-98E7-7416AD47400B}"/>
              </a:ext>
            </a:extLst>
          </p:cNvPr>
          <p:cNvSpPr/>
          <p:nvPr/>
        </p:nvSpPr>
        <p:spPr>
          <a:xfrm>
            <a:off x="1460950" y="1382047"/>
            <a:ext cx="34920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dirty="0">
                <a:latin typeface="Century Gothic" panose="020B0502020202020204" pitchFamily="34" charset="0"/>
              </a:rPr>
              <a:t>Faixa Etária na Administração Central (550)</a:t>
            </a:r>
            <a:endParaRPr lang="pt-BR" sz="1200" b="1" u="sng" dirty="0">
              <a:latin typeface="Century Gothic" panose="020B0502020202020204" pitchFamily="34" charset="0"/>
            </a:endParaRPr>
          </a:p>
        </p:txBody>
      </p:sp>
      <p:graphicFrame>
        <p:nvGraphicFramePr>
          <p:cNvPr id="9" name="Gráfico 8">
            <a:extLst>
              <a:ext uri="{FF2B5EF4-FFF2-40B4-BE49-F238E27FC236}">
                <a16:creationId xmlns="" xmlns:a16="http://schemas.microsoft.com/office/drawing/2014/main" id="{ACD737A0-38A9-420B-9B7C-DAB6195C94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6660593"/>
              </p:ext>
            </p:extLst>
          </p:nvPr>
        </p:nvGraphicFramePr>
        <p:xfrm>
          <a:off x="5059953" y="1669042"/>
          <a:ext cx="4099153" cy="3817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Retângulo 9">
            <a:extLst>
              <a:ext uri="{FF2B5EF4-FFF2-40B4-BE49-F238E27FC236}">
                <a16:creationId xmlns="" xmlns:a16="http://schemas.microsoft.com/office/drawing/2014/main" id="{EE9D42DA-C887-4A04-AD2E-571EF572439A}"/>
              </a:ext>
            </a:extLst>
          </p:cNvPr>
          <p:cNvSpPr/>
          <p:nvPr/>
        </p:nvSpPr>
        <p:spPr>
          <a:xfrm>
            <a:off x="5189225" y="1382047"/>
            <a:ext cx="38281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dirty="0">
                <a:latin typeface="Century Gothic" panose="020B0502020202020204" pitchFamily="34" charset="0"/>
              </a:rPr>
              <a:t>Faixa Etária nas Unidades de Pesquisa (2.496)</a:t>
            </a:r>
            <a:endParaRPr lang="pt-BR" sz="1200" b="1" u="sng" dirty="0">
              <a:latin typeface="Century Gothic" panose="020B0502020202020204" pitchFamily="34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="" xmlns:a16="http://schemas.microsoft.com/office/drawing/2014/main" id="{79DB9A96-E7DA-4086-AA74-16B91A63FE8F}"/>
              </a:ext>
            </a:extLst>
          </p:cNvPr>
          <p:cNvSpPr/>
          <p:nvPr/>
        </p:nvSpPr>
        <p:spPr>
          <a:xfrm>
            <a:off x="6558401" y="5206478"/>
            <a:ext cx="1102257" cy="110799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11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59% da força de trabalho das Unidades de Pesquisa está acima de 51 anos</a:t>
            </a:r>
            <a:endParaRPr lang="pt-BR" sz="1100" b="1" u="sng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6" name="Agrupar 15">
            <a:extLst>
              <a:ext uri="{FF2B5EF4-FFF2-40B4-BE49-F238E27FC236}">
                <a16:creationId xmlns="" xmlns:a16="http://schemas.microsoft.com/office/drawing/2014/main" id="{CADAF8A6-15F4-4DCC-8818-BD12F8FA81A2}"/>
              </a:ext>
            </a:extLst>
          </p:cNvPr>
          <p:cNvGrpSpPr/>
          <p:nvPr/>
        </p:nvGrpSpPr>
        <p:grpSpPr>
          <a:xfrm>
            <a:off x="9257348" y="6519459"/>
            <a:ext cx="949449" cy="252000"/>
            <a:chOff x="8956550" y="6519459"/>
            <a:chExt cx="949449" cy="252000"/>
          </a:xfrm>
        </p:grpSpPr>
        <p:pic>
          <p:nvPicPr>
            <p:cNvPr id="17" name="Imagem 16">
              <a:extLst>
                <a:ext uri="{FF2B5EF4-FFF2-40B4-BE49-F238E27FC236}">
                  <a16:creationId xmlns="" xmlns:a16="http://schemas.microsoft.com/office/drawing/2014/main" id="{D2E7ADFE-67E4-43B3-89D7-EA8C9B64E5E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56550" y="6519459"/>
              <a:ext cx="21077" cy="252000"/>
            </a:xfrm>
            <a:prstGeom prst="rect">
              <a:avLst/>
            </a:prstGeom>
          </p:spPr>
        </p:pic>
        <p:sp>
          <p:nvSpPr>
            <p:cNvPr id="18" name="CaixaDeTexto 17">
              <a:extLst>
                <a:ext uri="{FF2B5EF4-FFF2-40B4-BE49-F238E27FC236}">
                  <a16:creationId xmlns="" xmlns:a16="http://schemas.microsoft.com/office/drawing/2014/main" id="{6E072202-D1E7-4363-8EA0-56A01D58F1AF}"/>
                </a:ext>
              </a:extLst>
            </p:cNvPr>
            <p:cNvSpPr txBox="1"/>
            <p:nvPr/>
          </p:nvSpPr>
          <p:spPr>
            <a:xfrm>
              <a:off x="8977627" y="6535912"/>
              <a:ext cx="92837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900" b="1" dirty="0">
                  <a:latin typeface="Century Gothic" panose="020B0502020202020204" pitchFamily="34" charset="0"/>
                  <a:ea typeface="Verdana" panose="020B0604030504040204" pitchFamily="34" charset="0"/>
                </a:rPr>
                <a:t>MCTIC</a:t>
              </a:r>
            </a:p>
          </p:txBody>
        </p:sp>
      </p:grpSp>
      <p:sp>
        <p:nvSpPr>
          <p:cNvPr id="12" name="Retângulo 11">
            <a:extLst>
              <a:ext uri="{FF2B5EF4-FFF2-40B4-BE49-F238E27FC236}">
                <a16:creationId xmlns="" xmlns:a16="http://schemas.microsoft.com/office/drawing/2014/main" id="{0FA8867B-E347-4363-BFFF-47EFF2E77BDD}"/>
              </a:ext>
            </a:extLst>
          </p:cNvPr>
          <p:cNvSpPr/>
          <p:nvPr/>
        </p:nvSpPr>
        <p:spPr>
          <a:xfrm>
            <a:off x="2414936" y="5215142"/>
            <a:ext cx="1202789" cy="1107996"/>
          </a:xfrm>
          <a:prstGeom prst="rect">
            <a:avLst/>
          </a:prstGeom>
          <a:noFill/>
          <a:ln>
            <a:solidFill>
              <a:srgbClr val="046FBA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1100" b="1" dirty="0">
                <a:solidFill>
                  <a:srgbClr val="034D7F"/>
                </a:solidFill>
                <a:latin typeface="Century Gothic" panose="020B0502020202020204" pitchFamily="34" charset="0"/>
              </a:rPr>
              <a:t>33% da força de trabalho da Administração Central está acima de 51 anos</a:t>
            </a:r>
            <a:endParaRPr lang="pt-BR" sz="1100" b="1" u="sng" dirty="0">
              <a:solidFill>
                <a:srgbClr val="034D7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10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842AA94D-0EF5-442E-B0C3-3CB0B58AC9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080" y="322026"/>
            <a:ext cx="45719" cy="546623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="" xmlns:a16="http://schemas.microsoft.com/office/drawing/2014/main" id="{226C9375-8498-472E-B82A-1A38B71C78DE}"/>
              </a:ext>
            </a:extLst>
          </p:cNvPr>
          <p:cNvSpPr txBox="1"/>
          <p:nvPr/>
        </p:nvSpPr>
        <p:spPr>
          <a:xfrm>
            <a:off x="1333678" y="416296"/>
            <a:ext cx="7513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latin typeface="Century Gothic" panose="020B0502020202020204" pitchFamily="34" charset="0"/>
                <a:ea typeface="Verdana" panose="020B0604030504040204" pitchFamily="34" charset="0"/>
              </a:rPr>
              <a:t>HISTÓRICO DE INGRESSO E  APOSENTADORIA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="" xmlns:a16="http://schemas.microsoft.com/office/drawing/2014/main" id="{31791977-D979-4980-B7A9-E3A04E5063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4110051"/>
              </p:ext>
            </p:extLst>
          </p:nvPr>
        </p:nvGraphicFramePr>
        <p:xfrm>
          <a:off x="1494467" y="1070807"/>
          <a:ext cx="7918606" cy="5443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3" name="Agrupar 12">
            <a:extLst>
              <a:ext uri="{FF2B5EF4-FFF2-40B4-BE49-F238E27FC236}">
                <a16:creationId xmlns="" xmlns:a16="http://schemas.microsoft.com/office/drawing/2014/main" id="{0D52C5B1-D784-4DC8-90FB-83329DF2A675}"/>
              </a:ext>
            </a:extLst>
          </p:cNvPr>
          <p:cNvGrpSpPr/>
          <p:nvPr/>
        </p:nvGrpSpPr>
        <p:grpSpPr>
          <a:xfrm>
            <a:off x="9257348" y="6519459"/>
            <a:ext cx="949449" cy="252000"/>
            <a:chOff x="8956550" y="6519459"/>
            <a:chExt cx="949449" cy="252000"/>
          </a:xfrm>
        </p:grpSpPr>
        <p:pic>
          <p:nvPicPr>
            <p:cNvPr id="15" name="Imagem 14">
              <a:extLst>
                <a:ext uri="{FF2B5EF4-FFF2-40B4-BE49-F238E27FC236}">
                  <a16:creationId xmlns="" xmlns:a16="http://schemas.microsoft.com/office/drawing/2014/main" id="{549CC69B-77F2-450A-BC8F-40F6521DDC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56550" y="6519459"/>
              <a:ext cx="21077" cy="252000"/>
            </a:xfrm>
            <a:prstGeom prst="rect">
              <a:avLst/>
            </a:prstGeom>
          </p:spPr>
        </p:pic>
        <p:sp>
          <p:nvSpPr>
            <p:cNvPr id="16" name="CaixaDeTexto 15">
              <a:extLst>
                <a:ext uri="{FF2B5EF4-FFF2-40B4-BE49-F238E27FC236}">
                  <a16:creationId xmlns="" xmlns:a16="http://schemas.microsoft.com/office/drawing/2014/main" id="{2FCEE498-DCE7-4F5F-AFC9-8C395388031E}"/>
                </a:ext>
              </a:extLst>
            </p:cNvPr>
            <p:cNvSpPr txBox="1"/>
            <p:nvPr/>
          </p:nvSpPr>
          <p:spPr>
            <a:xfrm>
              <a:off x="8977627" y="6535912"/>
              <a:ext cx="92837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900" b="1" dirty="0">
                  <a:latin typeface="Century Gothic" panose="020B0502020202020204" pitchFamily="34" charset="0"/>
                  <a:ea typeface="Verdana" panose="020B0604030504040204" pitchFamily="34" charset="0"/>
                </a:rPr>
                <a:t>MCTIC</a:t>
              </a:r>
            </a:p>
          </p:txBody>
        </p:sp>
      </p:grpSp>
      <p:sp>
        <p:nvSpPr>
          <p:cNvPr id="2" name="CaixaDeTexto 1"/>
          <p:cNvSpPr txBox="1"/>
          <p:nvPr/>
        </p:nvSpPr>
        <p:spPr>
          <a:xfrm>
            <a:off x="6694714" y="1567545"/>
            <a:ext cx="2583711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0066"/>
                </a:solidFill>
                <a:latin typeface="Arial Narrow" panose="020B0606020202030204" pitchFamily="34" charset="0"/>
              </a:rPr>
              <a:t>2012-2019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000" dirty="0" smtClean="0">
                <a:solidFill>
                  <a:srgbClr val="000066"/>
                </a:solidFill>
                <a:latin typeface="Arial Narrow" panose="020B0606020202030204" pitchFamily="34" charset="0"/>
              </a:rPr>
              <a:t>Ingresso: 		  573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0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Aposentadoria : 1.196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Arial Narrow" panose="020B0606020202030204" pitchFamily="34" charset="0"/>
              </a:rPr>
              <a:t>Déficit:                  623</a:t>
            </a:r>
            <a:endParaRPr lang="pt-BR" sz="2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75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1372</TotalTime>
  <Words>1519</Words>
  <Application>Microsoft Office PowerPoint</Application>
  <PresentationFormat>Papel A4 (210 x 297 mm)</PresentationFormat>
  <Paragraphs>399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Abner da Silva Souza</dc:creator>
  <cp:lastModifiedBy>Johnny Ferreira dos Santos</cp:lastModifiedBy>
  <cp:revision>129</cp:revision>
  <cp:lastPrinted>2019-07-17T12:00:32Z</cp:lastPrinted>
  <dcterms:created xsi:type="dcterms:W3CDTF">2019-06-04T14:54:46Z</dcterms:created>
  <dcterms:modified xsi:type="dcterms:W3CDTF">2019-07-17T12:04:55Z</dcterms:modified>
</cp:coreProperties>
</file>