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8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72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2AA81-E038-4D81-8526-77F5F968FA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1B369-E3DD-42C5-B7CA-E9B2EE591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8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FC4AC-275E-4EDF-B488-EAE82093A90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79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FC4AC-275E-4EDF-B488-EAE82093A90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96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FC4AC-275E-4EDF-B488-EAE82093A90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68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FC4AC-275E-4EDF-B488-EAE82093A90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13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FC4AC-275E-4EDF-B488-EAE82093A90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67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FC4AC-275E-4EDF-B488-EAE82093A90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76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FC4AC-275E-4EDF-B488-EAE82093A90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72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FC4AC-275E-4EDF-B488-EAE82093A90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20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5A8D0-9093-EB78-164A-8743D57DE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FAA020-1AE2-3F1A-9B11-7502C8924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1AF8F4-6F81-689E-EAD7-69508654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2AC419-9AEF-A93E-F98B-2167D3C1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316BF5-F4C4-72AE-24B5-374EF82A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83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B8472-A2B0-A55C-E911-C471D684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2F34BE-3CBE-BC5D-A7CB-20934E5EA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EF3B9D-4AAC-669B-F4F1-5D191E6D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1F7E8F-6DBF-6B96-ABBD-C8F1FE9E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A97A6D-8CF5-4A3F-C2A1-980147EC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31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CE1B3B-3462-5846-3CD4-7303E3FC3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AC176F-806C-7A46-6717-D7B8FEE22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545C88-056B-E1F0-D8E8-7FF911B2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D1F36D-37FA-B2BC-893F-B4111F3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32D9CE-5CA0-3D25-C6F7-8D77C32A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26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61E19-1E63-352A-9E65-6A3EB9E3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D295C3-553F-EC25-5761-FC07487B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5A5BD-EBCC-A62A-F918-AADA0A5B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CC3174-E0A6-D98E-DEC4-E3AB719D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37C478-3670-8107-0221-613280FD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18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71879-E02C-1AD0-D610-589A5EA9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403318-B48D-0CB8-1DD4-DB50A51F8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0FD386-322F-0D23-6757-3284F84C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BB1E9D-E2D1-9B90-71A5-0219FC19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D6EBAA-839D-B28C-765C-0749A954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93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235D2-CDDB-95D0-30DE-81DECACF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68613C-A305-75D6-1FD7-5F8339CDA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60D235-BC74-0935-6FE4-9C1234D35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FC59B0-3A47-4E3F-BED8-06AE1ACC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6F8366-90FF-FEA3-6676-5D855682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C05715-76C7-780F-EFD2-CBAFEAAC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26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DDDC6-3987-4323-9450-ACBF10F6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11A718-434E-31B7-40C1-6734A5FB9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D0DEB0-D345-FCEC-0B3C-54526C068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AD94A9F-FF80-C9EC-A730-1621F7BCC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444F8E6-C8CA-DFF9-9801-4E4A245C3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13E29A-DF4D-B70A-6A1C-B26F0DE7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8C2A6E-D21E-7F03-9A59-546569B9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429E41-2B00-31E0-64AC-612A211A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61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24438-699D-06D3-31A3-3A05A031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548E3F-3505-634D-A031-4364E5F7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3047CA-F1A6-A3F4-F502-DD380F55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336229-7D99-7CE1-2A66-60423984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18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AE9AE5-1A40-B9E7-095E-9CD07CEA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F2B6C6-68DE-275F-5A7D-6F147936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21763A-ADC1-DE4A-9528-B4BED54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0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F168D-562D-F09A-0034-7BC0EB49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3D99A7-95B0-83D2-C1E9-266541B87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7722CC-4092-171E-1FF7-93E633854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FD9362-6AB7-F67E-F431-F53C7AEC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59792F-FC57-4A9F-83E8-9438C54D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E7DBE8-1938-BAB2-259F-A3382035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1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3B6CF-730C-F275-C11F-0AC335D0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722B072-0980-8A60-8BD1-07DDA9618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5E36C7-747B-7DE1-9C38-628E20C5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F3838C-2FA3-FDDD-7392-73BB36F9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4FE237-D093-5DC1-49E8-6174093C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CADDB6-7418-9D2B-0015-4BDE19F4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30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9F783A-E51E-B98A-6CE9-17C45CA8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166322-E138-E7A3-D37E-C5BFD73DA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8B244-E6DB-BFA2-38ED-98706DD35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655D9-B24B-4C29-842B-1A7E6312F8DE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1A78C7-D208-0A8A-6146-276AFEF33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F02932-9427-5D25-A6B9-BD50F89FE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18C0D4-23D3-45BA-A0D2-57C1176831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7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EEE3FCA-F49E-8541-FBB5-2FF3B9DB73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9E23FA5-37B9-CFC0-76AF-D395680806E1}"/>
              </a:ext>
            </a:extLst>
          </p:cNvPr>
          <p:cNvSpPr/>
          <p:nvPr/>
        </p:nvSpPr>
        <p:spPr>
          <a:xfrm>
            <a:off x="0" y="705683"/>
            <a:ext cx="12192000" cy="2753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629D34-233A-0B11-7C8B-16FE61C66E1F}"/>
              </a:ext>
            </a:extLst>
          </p:cNvPr>
          <p:cNvSpPr txBox="1"/>
          <p:nvPr/>
        </p:nvSpPr>
        <p:spPr>
          <a:xfrm>
            <a:off x="2374783" y="902475"/>
            <a:ext cx="7987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Congenial" panose="02000503040000020004" pitchFamily="2" charset="0"/>
              </a:rPr>
              <a:t>IMPACTOS DA SUSPENSÃO DO </a:t>
            </a:r>
            <a:r>
              <a:rPr lang="pt-BR" sz="6000" b="1" dirty="0">
                <a:solidFill>
                  <a:srgbClr val="610721"/>
                </a:solidFill>
                <a:latin typeface="Congenial" panose="02000503040000020004" pitchFamily="2" charset="0"/>
              </a:rPr>
              <a:t>X</a:t>
            </a:r>
            <a:r>
              <a:rPr lang="pt-BR" sz="4400" b="1" dirty="0">
                <a:latin typeface="Congenial" panose="02000503040000020004" pitchFamily="2" charset="0"/>
              </a:rPr>
              <a:t> NA ECONOMIA</a:t>
            </a:r>
          </a:p>
          <a:p>
            <a:pPr algn="ctr"/>
            <a:r>
              <a:rPr lang="pt-BR" sz="3600" i="1" dirty="0">
                <a:latin typeface="Congenial" panose="02000503040000020004" pitchFamily="2" charset="0"/>
              </a:rPr>
              <a:t>Uma avaliação preliminar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5AC332-4A6B-B915-D292-9D7D9CF474A7}"/>
              </a:ext>
            </a:extLst>
          </p:cNvPr>
          <p:cNvSpPr txBox="1"/>
          <p:nvPr/>
        </p:nvSpPr>
        <p:spPr>
          <a:xfrm>
            <a:off x="2261254" y="3826352"/>
            <a:ext cx="7987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Congenial" panose="02000503040000020004" pitchFamily="2" charset="0"/>
              </a:rPr>
              <a:t>COMISSÃO DE ASSUNTOS ECONÔMICOS – CAE</a:t>
            </a:r>
          </a:p>
          <a:p>
            <a:pPr algn="ctr"/>
            <a:r>
              <a:rPr lang="pt-BR" sz="2200" b="1" dirty="0">
                <a:latin typeface="Congenial" panose="02000503040000020004" pitchFamily="2" charset="0"/>
              </a:rPr>
              <a:t>SENADO FEDERAL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7AC164-A55D-B2FC-E028-455B3DBF21BF}"/>
              </a:ext>
            </a:extLst>
          </p:cNvPr>
          <p:cNvSpPr txBox="1"/>
          <p:nvPr/>
        </p:nvSpPr>
        <p:spPr>
          <a:xfrm>
            <a:off x="2187840" y="5272901"/>
            <a:ext cx="798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Congenial" panose="02000503040000020004" pitchFamily="2" charset="0"/>
              </a:rPr>
              <a:t>Apresentação de </a:t>
            </a:r>
            <a:r>
              <a:rPr lang="pt-BR" sz="2000" b="1" i="1" dirty="0">
                <a:latin typeface="Congenial" panose="02000503040000020004" pitchFamily="2" charset="0"/>
              </a:rPr>
              <a:t>Paulo Rabello de Castro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90EF68F-1F51-22B1-8343-CFB2EB3D9FF0}"/>
              </a:ext>
            </a:extLst>
          </p:cNvPr>
          <p:cNvSpPr txBox="1"/>
          <p:nvPr/>
        </p:nvSpPr>
        <p:spPr>
          <a:xfrm>
            <a:off x="2102233" y="4595793"/>
            <a:ext cx="7987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latin typeface="Congenial" panose="02000503040000020004" pitchFamily="2" charset="0"/>
              </a:rPr>
              <a:t>10.Setembro.2024</a:t>
            </a:r>
            <a:endParaRPr lang="pt-BR" sz="1400" b="1" i="1" dirty="0">
              <a:latin typeface="Congenial" panose="02000503040000020004" pitchFamily="2" charset="0"/>
            </a:endParaRPr>
          </a:p>
        </p:txBody>
      </p:sp>
      <p:pic>
        <p:nvPicPr>
          <p:cNvPr id="9" name="Imagem 8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F156CBDF-F423-5D24-4D90-3ACFA98C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60" y="5872148"/>
            <a:ext cx="1242691" cy="74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5A3D7D7-AC85-C7A6-90CC-0EF3FB3CA0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F553C1-F373-C464-61D1-054D6ED36F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89645" y="6284926"/>
            <a:ext cx="390178" cy="57307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36CF81B-098B-34D7-B9C0-A3F62CDB44A4}"/>
              </a:ext>
            </a:extLst>
          </p:cNvPr>
          <p:cNvSpPr txBox="1"/>
          <p:nvPr/>
        </p:nvSpPr>
        <p:spPr>
          <a:xfrm>
            <a:off x="968377" y="2193829"/>
            <a:ext cx="3754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" panose="02000503040000020004" pitchFamily="2" charset="0"/>
                <a:cs typeface="Leelawadee UI" panose="020B0502040204020203" pitchFamily="34" charset="-34"/>
              </a:rPr>
              <a:t>PAULO RABELLO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07475CD-42EC-EF84-541F-3D0F59F04D98}"/>
              </a:ext>
            </a:extLst>
          </p:cNvPr>
          <p:cNvSpPr txBox="1"/>
          <p:nvPr/>
        </p:nvSpPr>
        <p:spPr>
          <a:xfrm>
            <a:off x="1843515" y="3349008"/>
            <a:ext cx="456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 pitchFamily="2" charset="0"/>
              </a:rPr>
              <a:t>rabelodecastro</a:t>
            </a:r>
            <a:r>
              <a:rPr lang="pt-BR" sz="2000" b="1" i="1" spc="170" dirty="0">
                <a:solidFill>
                  <a:srgbClr val="610721"/>
                </a:solidFill>
                <a:latin typeface="Congenial" panose="02000503040000020004" pitchFamily="2" charset="0"/>
              </a:rPr>
              <a:t>@</a:t>
            </a:r>
            <a:r>
              <a:rPr lang="pt-BR" sz="2000" i="1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 pitchFamily="2" charset="0"/>
              </a:rPr>
              <a:t>gmail.com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2883794-AD01-7F08-BD9D-874B0D71A8C2}"/>
              </a:ext>
            </a:extLst>
          </p:cNvPr>
          <p:cNvSpPr txBox="1"/>
          <p:nvPr/>
        </p:nvSpPr>
        <p:spPr>
          <a:xfrm>
            <a:off x="1843515" y="3003245"/>
            <a:ext cx="162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" panose="02000503040000020004" pitchFamily="2" charset="0"/>
              </a:rPr>
              <a:t>EMAIL</a:t>
            </a:r>
          </a:p>
        </p:txBody>
      </p:sp>
      <p:pic>
        <p:nvPicPr>
          <p:cNvPr id="16" name="Gráfico 15" descr="Envelope estrutura de tópicos">
            <a:extLst>
              <a:ext uri="{FF2B5EF4-FFF2-40B4-BE49-F238E27FC236}">
                <a16:creationId xmlns:a16="http://schemas.microsoft.com/office/drawing/2014/main" id="{394759C7-D1D7-9C5D-B325-FBC0A9BC2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317" y="2900325"/>
            <a:ext cx="544394" cy="5443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167624E-C269-A6DE-5BFC-1F43AA398F14}"/>
              </a:ext>
            </a:extLst>
          </p:cNvPr>
          <p:cNvSpPr txBox="1"/>
          <p:nvPr/>
        </p:nvSpPr>
        <p:spPr>
          <a:xfrm>
            <a:off x="463466" y="581504"/>
            <a:ext cx="581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spc="870" dirty="0">
                <a:solidFill>
                  <a:schemeClr val="tx1">
                    <a:lumMod val="65000"/>
                    <a:lumOff val="35000"/>
                  </a:schemeClr>
                </a:solidFill>
                <a:latin typeface="Congenial Black" panose="020B0604020202020204" pitchFamily="2" charset="0"/>
                <a:cs typeface="Aharoni" panose="02010803020104030203" pitchFamily="2" charset="-79"/>
              </a:rPr>
              <a:t>OBRIGADO!</a:t>
            </a:r>
            <a:endParaRPr lang="pt-BR" sz="6000" spc="-100" dirty="0">
              <a:solidFill>
                <a:schemeClr val="tx1">
                  <a:lumMod val="65000"/>
                  <a:lumOff val="35000"/>
                </a:schemeClr>
              </a:solidFill>
              <a:latin typeface="Congenial Black" panose="020B0604020202020204" pitchFamily="2" charset="0"/>
              <a:cs typeface="Aharoni" panose="02010803020104030203" pitchFamily="2" charset="-79"/>
            </a:endParaRPr>
          </a:p>
        </p:txBody>
      </p:sp>
      <p:pic>
        <p:nvPicPr>
          <p:cNvPr id="4" name="Imagem 3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24941C3E-78FE-71BC-FF4A-7D9795F08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7" y="5330666"/>
            <a:ext cx="1406155" cy="8447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0ABE389-92A3-0070-1133-D50241075BD1}"/>
              </a:ext>
            </a:extLst>
          </p:cNvPr>
          <p:cNvSpPr txBox="1"/>
          <p:nvPr/>
        </p:nvSpPr>
        <p:spPr>
          <a:xfrm>
            <a:off x="2657403" y="5500959"/>
            <a:ext cx="3754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" panose="02000503040000020004" pitchFamily="2" charset="0"/>
                <a:cs typeface="Leelawadee UI" panose="020B0502040204020203" pitchFamily="34" charset="-34"/>
              </a:rPr>
              <a:t>Marcel Caparoz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DCB7F5-FDD1-7276-33FF-4B4C5EBD2BAC}"/>
              </a:ext>
            </a:extLst>
          </p:cNvPr>
          <p:cNvSpPr txBox="1"/>
          <p:nvPr/>
        </p:nvSpPr>
        <p:spPr>
          <a:xfrm>
            <a:off x="2647485" y="5779110"/>
            <a:ext cx="456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Congenial" panose="02000503040000020004" pitchFamily="2" charset="0"/>
              </a:rPr>
              <a:t>(11) 94259-6433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98E3BF-4BAE-66F6-D442-DEFE5924B6E3}"/>
              </a:ext>
            </a:extLst>
          </p:cNvPr>
          <p:cNvSpPr txBox="1"/>
          <p:nvPr/>
        </p:nvSpPr>
        <p:spPr>
          <a:xfrm>
            <a:off x="3580050" y="5259371"/>
            <a:ext cx="2953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ngenial" panose="02000503040000020004" pitchFamily="2" charset="0"/>
                <a:cs typeface="Leelawadee UI" panose="020B0502040204020203" pitchFamily="34" charset="-34"/>
              </a:rPr>
              <a:t>marcel@</a:t>
            </a:r>
            <a:r>
              <a:rPr lang="pt-BR" sz="1200" b="1" dirty="0">
                <a:solidFill>
                  <a:srgbClr val="610721"/>
                </a:solidFill>
                <a:latin typeface="Congenial" panose="02000503040000020004" pitchFamily="2" charset="0"/>
                <a:cs typeface="Leelawadee UI" panose="020B0502040204020203" pitchFamily="34" charset="-34"/>
              </a:rPr>
              <a:t>rc</a:t>
            </a:r>
            <a:r>
              <a:rPr lang="pt-BR" sz="1200" dirty="0">
                <a:latin typeface="Congenial" panose="02000503040000020004" pitchFamily="2" charset="0"/>
                <a:cs typeface="Leelawadee UI" panose="020B0502040204020203" pitchFamily="34" charset="-34"/>
              </a:rPr>
              <a:t>consultores.com.br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DEED2F-BE03-5AB8-E664-2DB0F11412A5}"/>
              </a:ext>
            </a:extLst>
          </p:cNvPr>
          <p:cNvSpPr txBox="1"/>
          <p:nvPr/>
        </p:nvSpPr>
        <p:spPr>
          <a:xfrm>
            <a:off x="2647484" y="5270127"/>
            <a:ext cx="157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ngenial" panose="02000503040000020004" pitchFamily="2" charset="0"/>
                <a:cs typeface="Leelawadee UI" panose="020B0502040204020203" pitchFamily="34" charset="-34"/>
              </a:rPr>
              <a:t>Contato RC:</a:t>
            </a:r>
          </a:p>
        </p:txBody>
      </p:sp>
    </p:spTree>
    <p:extLst>
      <p:ext uri="{BB962C8B-B14F-4D97-AF65-F5344CB8AC3E}">
        <p14:creationId xmlns:p14="http://schemas.microsoft.com/office/powerpoint/2010/main" val="412611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ângulo 73">
            <a:extLst>
              <a:ext uri="{FF2B5EF4-FFF2-40B4-BE49-F238E27FC236}">
                <a16:creationId xmlns:a16="http://schemas.microsoft.com/office/drawing/2014/main" id="{9C962357-0149-7335-AA5A-23BCDFDE1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C4C9E7-7AEB-A2A7-99FE-316C505011DE}"/>
              </a:ext>
            </a:extLst>
          </p:cNvPr>
          <p:cNvSpPr txBox="1"/>
          <p:nvPr/>
        </p:nvSpPr>
        <p:spPr>
          <a:xfrm>
            <a:off x="1064411" y="209071"/>
            <a:ext cx="8730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Congenial" panose="02000503040000020004" pitchFamily="2" charset="0"/>
              </a:rPr>
              <a:t>NATUREZA DOS IMPACTOS</a:t>
            </a:r>
          </a:p>
        </p:txBody>
      </p:sp>
      <p:pic>
        <p:nvPicPr>
          <p:cNvPr id="5" name="Gráfico 4" descr="Selo 1 estrutura de tópicos">
            <a:extLst>
              <a:ext uri="{FF2B5EF4-FFF2-40B4-BE49-F238E27FC236}">
                <a16:creationId xmlns:a16="http://schemas.microsoft.com/office/drawing/2014/main" id="{0C9EB10C-30A6-C5E9-8B14-AA5136328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12" y="31268"/>
            <a:ext cx="854740" cy="8547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8586F7E-C95B-E775-385C-55BF91D891A4}"/>
              </a:ext>
            </a:extLst>
          </p:cNvPr>
          <p:cNvSpPr txBox="1"/>
          <p:nvPr/>
        </p:nvSpPr>
        <p:spPr>
          <a:xfrm>
            <a:off x="274686" y="1507104"/>
            <a:ext cx="20548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610721"/>
                </a:solidFill>
                <a:latin typeface="Congenial" panose="02000503040000020004" pitchFamily="2" charset="0"/>
              </a:rPr>
              <a:t>DIRETOS</a:t>
            </a:r>
          </a:p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" panose="02000503040000020004" pitchFamily="2" charset="0"/>
              </a:rPr>
              <a:t>na empresa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600515-2562-A55A-4044-E2B5F07EB2A5}"/>
              </a:ext>
            </a:extLst>
          </p:cNvPr>
          <p:cNvSpPr txBox="1"/>
          <p:nvPr/>
        </p:nvSpPr>
        <p:spPr>
          <a:xfrm>
            <a:off x="95404" y="2759986"/>
            <a:ext cx="24134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Congenial" panose="02000503040000020004" pitchFamily="2" charset="0"/>
              </a:rPr>
              <a:t>Empregos prejudicados</a:t>
            </a:r>
          </a:p>
          <a:p>
            <a:pPr algn="ctr"/>
            <a:endParaRPr lang="pt-BR" sz="2200" b="1" dirty="0">
              <a:latin typeface="Congenial" panose="02000503040000020004" pitchFamily="2" charset="0"/>
            </a:endParaRPr>
          </a:p>
          <a:p>
            <a:pPr algn="ctr"/>
            <a:r>
              <a:rPr lang="pt-BR" sz="2200" b="1" dirty="0">
                <a:latin typeface="Congenial" panose="02000503040000020004" pitchFamily="2" charset="0"/>
              </a:rPr>
              <a:t>Lucros Cessantes</a:t>
            </a:r>
          </a:p>
          <a:p>
            <a:pPr algn="ctr"/>
            <a:endParaRPr lang="pt-BR" sz="2200" b="1" dirty="0">
              <a:latin typeface="Congenial" panose="02000503040000020004" pitchFamily="2" charset="0"/>
            </a:endParaRPr>
          </a:p>
          <a:p>
            <a:pPr algn="ctr"/>
            <a:r>
              <a:rPr lang="pt-BR" sz="2200" b="1" dirty="0">
                <a:latin typeface="Congenial" panose="02000503040000020004" pitchFamily="2" charset="0"/>
              </a:rPr>
              <a:t>Impactos em empresas do X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3CABEB3C-FEB2-EB45-FC52-9C5EF53446E0}"/>
              </a:ext>
            </a:extLst>
          </p:cNvPr>
          <p:cNvSpPr txBox="1"/>
          <p:nvPr/>
        </p:nvSpPr>
        <p:spPr>
          <a:xfrm>
            <a:off x="2818747" y="2733813"/>
            <a:ext cx="2638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Congenial" panose="02000503040000020004" pitchFamily="2" charset="0"/>
              </a:rPr>
              <a:t>Usuários regulares e premium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B9D647ED-F018-BA0F-9A57-42003FDDFD4D}"/>
              </a:ext>
            </a:extLst>
          </p:cNvPr>
          <p:cNvSpPr txBox="1"/>
          <p:nvPr/>
        </p:nvSpPr>
        <p:spPr>
          <a:xfrm>
            <a:off x="2604265" y="1516094"/>
            <a:ext cx="32305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610721"/>
                </a:solidFill>
                <a:latin typeface="Congenial" panose="02000503040000020004" pitchFamily="2" charset="0"/>
              </a:rPr>
              <a:t>STAKEHOLDERS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E5A6BCC-5742-9418-6E76-39D447FF6A0D}"/>
              </a:ext>
            </a:extLst>
          </p:cNvPr>
          <p:cNvSpPr txBox="1"/>
          <p:nvPr/>
        </p:nvSpPr>
        <p:spPr>
          <a:xfrm>
            <a:off x="5834817" y="1495996"/>
            <a:ext cx="32305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610721"/>
                </a:solidFill>
                <a:latin typeface="Congenial" panose="02000503040000020004" pitchFamily="2" charset="0"/>
              </a:rPr>
              <a:t>INVESTIDORES EXTERNOS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05D04AF3-C57D-78FA-6F16-98A8AE0B849E}"/>
              </a:ext>
            </a:extLst>
          </p:cNvPr>
          <p:cNvSpPr txBox="1"/>
          <p:nvPr/>
        </p:nvSpPr>
        <p:spPr>
          <a:xfrm>
            <a:off x="6015877" y="2759986"/>
            <a:ext cx="2638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Congenial" panose="02000503040000020004" pitchFamily="2" charset="0"/>
              </a:rPr>
              <a:t>Dúvidas</a:t>
            </a:r>
          </a:p>
          <a:p>
            <a:pPr algn="ctr"/>
            <a:r>
              <a:rPr lang="pt-BR" sz="2200" b="1" dirty="0">
                <a:latin typeface="Congenial" panose="02000503040000020004" pitchFamily="2" charset="0"/>
              </a:rPr>
              <a:t>Precedentes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73727012-A02B-B509-2127-DA9E52B4149A}"/>
              </a:ext>
            </a:extLst>
          </p:cNvPr>
          <p:cNvSpPr txBox="1"/>
          <p:nvPr/>
        </p:nvSpPr>
        <p:spPr>
          <a:xfrm>
            <a:off x="8961448" y="1495996"/>
            <a:ext cx="32305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610721"/>
                </a:solidFill>
                <a:latin typeface="Congenial" panose="02000503040000020004" pitchFamily="2" charset="0"/>
              </a:rPr>
              <a:t>EXPECTATIVAS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B2DA0E39-EBB6-6C33-2778-E61B77A92F62}"/>
              </a:ext>
            </a:extLst>
          </p:cNvPr>
          <p:cNvSpPr txBox="1"/>
          <p:nvPr/>
        </p:nvSpPr>
        <p:spPr>
          <a:xfrm>
            <a:off x="9257575" y="2733813"/>
            <a:ext cx="2638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Congenial" panose="02000503040000020004" pitchFamily="2" charset="0"/>
              </a:rPr>
              <a:t>Segurança Jurídica</a:t>
            </a:r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10521F02-A005-35D3-3C6E-B072F2224D0F}"/>
              </a:ext>
            </a:extLst>
          </p:cNvPr>
          <p:cNvCxnSpPr/>
          <p:nvPr/>
        </p:nvCxnSpPr>
        <p:spPr>
          <a:xfrm>
            <a:off x="907352" y="1426464"/>
            <a:ext cx="848296" cy="0"/>
          </a:xfrm>
          <a:prstGeom prst="line">
            <a:avLst/>
          </a:prstGeom>
          <a:ln w="34925">
            <a:solidFill>
              <a:srgbClr val="FF5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DA8816C8-A5E0-F66D-7CE5-BA27ED8FBF45}"/>
              </a:ext>
            </a:extLst>
          </p:cNvPr>
          <p:cNvCxnSpPr/>
          <p:nvPr/>
        </p:nvCxnSpPr>
        <p:spPr>
          <a:xfrm>
            <a:off x="3802952" y="1416673"/>
            <a:ext cx="848296" cy="0"/>
          </a:xfrm>
          <a:prstGeom prst="line">
            <a:avLst/>
          </a:prstGeom>
          <a:ln w="34925">
            <a:solidFill>
              <a:srgbClr val="FF5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50310228-4D36-9930-9EAC-8C40ECC909AB}"/>
              </a:ext>
            </a:extLst>
          </p:cNvPr>
          <p:cNvCxnSpPr/>
          <p:nvPr/>
        </p:nvCxnSpPr>
        <p:spPr>
          <a:xfrm>
            <a:off x="6994115" y="1416673"/>
            <a:ext cx="848296" cy="0"/>
          </a:xfrm>
          <a:prstGeom prst="line">
            <a:avLst/>
          </a:prstGeom>
          <a:ln w="34925">
            <a:solidFill>
              <a:srgbClr val="FF5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218DA0F8-4103-D18E-F47B-8D2BE60A659D}"/>
              </a:ext>
            </a:extLst>
          </p:cNvPr>
          <p:cNvCxnSpPr/>
          <p:nvPr/>
        </p:nvCxnSpPr>
        <p:spPr>
          <a:xfrm>
            <a:off x="10194515" y="1416673"/>
            <a:ext cx="848296" cy="0"/>
          </a:xfrm>
          <a:prstGeom prst="line">
            <a:avLst/>
          </a:prstGeom>
          <a:ln w="34925">
            <a:solidFill>
              <a:srgbClr val="FF5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9A951CC7-C9E9-7EF1-3E05-FE996C9A6353}"/>
              </a:ext>
            </a:extLst>
          </p:cNvPr>
          <p:cNvCxnSpPr/>
          <p:nvPr/>
        </p:nvCxnSpPr>
        <p:spPr>
          <a:xfrm>
            <a:off x="828843" y="2417575"/>
            <a:ext cx="848296" cy="0"/>
          </a:xfrm>
          <a:prstGeom prst="line">
            <a:avLst/>
          </a:prstGeom>
          <a:ln w="34925">
            <a:solidFill>
              <a:srgbClr val="FF5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782431A6-9962-F60A-A099-F981AC700D06}"/>
              </a:ext>
            </a:extLst>
          </p:cNvPr>
          <p:cNvCxnSpPr/>
          <p:nvPr/>
        </p:nvCxnSpPr>
        <p:spPr>
          <a:xfrm>
            <a:off x="3802952" y="2417575"/>
            <a:ext cx="848296" cy="0"/>
          </a:xfrm>
          <a:prstGeom prst="line">
            <a:avLst/>
          </a:prstGeom>
          <a:ln w="34925">
            <a:solidFill>
              <a:srgbClr val="FF5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98FDED64-1BB5-83BD-EAB0-3E0D119BEA5C}"/>
              </a:ext>
            </a:extLst>
          </p:cNvPr>
          <p:cNvCxnSpPr/>
          <p:nvPr/>
        </p:nvCxnSpPr>
        <p:spPr>
          <a:xfrm>
            <a:off x="6994115" y="2417575"/>
            <a:ext cx="848296" cy="0"/>
          </a:xfrm>
          <a:prstGeom prst="line">
            <a:avLst/>
          </a:prstGeom>
          <a:ln w="34925">
            <a:solidFill>
              <a:srgbClr val="FF5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8CB4C2E8-6D1B-B5E6-BD35-6AA57D4EFD8C}"/>
              </a:ext>
            </a:extLst>
          </p:cNvPr>
          <p:cNvCxnSpPr/>
          <p:nvPr/>
        </p:nvCxnSpPr>
        <p:spPr>
          <a:xfrm>
            <a:off x="10194515" y="2388548"/>
            <a:ext cx="848296" cy="0"/>
          </a:xfrm>
          <a:prstGeom prst="line">
            <a:avLst/>
          </a:prstGeom>
          <a:ln w="34925">
            <a:solidFill>
              <a:srgbClr val="FF5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74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ângulo 73">
            <a:extLst>
              <a:ext uri="{FF2B5EF4-FFF2-40B4-BE49-F238E27FC236}">
                <a16:creationId xmlns:a16="http://schemas.microsoft.com/office/drawing/2014/main" id="{9C962357-0149-7335-AA5A-23BCDFDE1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C4C9E7-7AEB-A2A7-99FE-316C505011DE}"/>
              </a:ext>
            </a:extLst>
          </p:cNvPr>
          <p:cNvSpPr txBox="1"/>
          <p:nvPr/>
        </p:nvSpPr>
        <p:spPr>
          <a:xfrm>
            <a:off x="1091842" y="67074"/>
            <a:ext cx="8730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Congenial" panose="02000503040000020004" pitchFamily="2" charset="0"/>
              </a:rPr>
              <a:t>MEDINDO O IMPACTO SOBRE O STAKEHOLDER</a:t>
            </a:r>
          </a:p>
          <a:p>
            <a:r>
              <a:rPr lang="pt-BR" sz="3000" i="1" dirty="0">
                <a:latin typeface="Congenial" panose="02000503040000020004" pitchFamily="2" charset="0"/>
              </a:rPr>
              <a:t>Aspectos Gerais</a:t>
            </a:r>
          </a:p>
        </p:txBody>
      </p:sp>
      <p:pic>
        <p:nvPicPr>
          <p:cNvPr id="7" name="Gráfico 6" descr="Crachá estrutura de tópicos">
            <a:extLst>
              <a:ext uri="{FF2B5EF4-FFF2-40B4-BE49-F238E27FC236}">
                <a16:creationId xmlns:a16="http://schemas.microsoft.com/office/drawing/2014/main" id="{C73D6DE0-209E-C16B-6B13-C190C757E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" y="33571"/>
            <a:ext cx="914400" cy="914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25CA8BB-9623-1299-6C37-FEC28E40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33" y="4805841"/>
            <a:ext cx="6781349" cy="193884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5F4E1E6-2203-42B9-8C5A-D03876850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400" y="1161219"/>
            <a:ext cx="8232197" cy="194044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F7C36CB2-F13A-13C6-D0B5-0AD820DDACAA}"/>
              </a:ext>
            </a:extLst>
          </p:cNvPr>
          <p:cNvSpPr txBox="1"/>
          <p:nvPr/>
        </p:nvSpPr>
        <p:spPr>
          <a:xfrm>
            <a:off x="8772803" y="2653127"/>
            <a:ext cx="155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latin typeface="Congenial" panose="02000503040000020004" pitchFamily="2" charset="0"/>
              </a:rPr>
              <a:t>O Antagonista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9C22A0F-A90C-CA23-BED5-14146FE889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93" y="3180147"/>
            <a:ext cx="3956304" cy="157519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5AC0117-DAF1-5E5A-DE86-3295145081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5757" y="4439411"/>
            <a:ext cx="794181" cy="28794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72032C7-6481-8FB0-7002-4EA7FE2195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7043" y="3793628"/>
            <a:ext cx="6781349" cy="131836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366E9D3-58DA-50DE-2EE0-0194F8EB09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7043" y="3241101"/>
            <a:ext cx="1467055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ângulo 73">
            <a:extLst>
              <a:ext uri="{FF2B5EF4-FFF2-40B4-BE49-F238E27FC236}">
                <a16:creationId xmlns:a16="http://schemas.microsoft.com/office/drawing/2014/main" id="{9C962357-0149-7335-AA5A-23BCDFDE1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C4C9E7-7AEB-A2A7-99FE-316C505011DE}"/>
              </a:ext>
            </a:extLst>
          </p:cNvPr>
          <p:cNvSpPr txBox="1"/>
          <p:nvPr/>
        </p:nvSpPr>
        <p:spPr>
          <a:xfrm>
            <a:off x="1091842" y="67074"/>
            <a:ext cx="9565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i="1" dirty="0">
                <a:latin typeface="Congenial" panose="02000503040000020004" pitchFamily="2" charset="0"/>
              </a:rPr>
              <a:t>ABORDAGEM SOBRE </a:t>
            </a:r>
          </a:p>
          <a:p>
            <a:r>
              <a:rPr lang="pt-BR" sz="3000" b="1" dirty="0">
                <a:latin typeface="Congenial" panose="02000503040000020004" pitchFamily="2" charset="0"/>
              </a:rPr>
              <a:t>“O VALOR DAS INFORMAÇÕES BLOQUEADAS” (VIB)</a:t>
            </a:r>
          </a:p>
        </p:txBody>
      </p:sp>
      <p:pic>
        <p:nvPicPr>
          <p:cNvPr id="3" name="Gráfico 2" descr="Selo 3 estrutura de tópicos">
            <a:extLst>
              <a:ext uri="{FF2B5EF4-FFF2-40B4-BE49-F238E27FC236}">
                <a16:creationId xmlns:a16="http://schemas.microsoft.com/office/drawing/2014/main" id="{FD6B0D79-30BC-A5C7-C61A-43F0ECA6A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01" y="12325"/>
            <a:ext cx="951108" cy="9511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3A64D56-A2D4-C47D-9A1F-4305E207A9A6}"/>
              </a:ext>
            </a:extLst>
          </p:cNvPr>
          <p:cNvSpPr txBox="1"/>
          <p:nvPr/>
        </p:nvSpPr>
        <p:spPr>
          <a:xfrm>
            <a:off x="3711584" y="1496524"/>
            <a:ext cx="45194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i="1" dirty="0">
                <a:latin typeface="Congenial" panose="02000503040000020004" pitchFamily="2" charset="0"/>
              </a:rPr>
              <a:t>TIPOS DE </a:t>
            </a:r>
            <a:r>
              <a:rPr lang="pt-BR" sz="5000" b="1" dirty="0">
                <a:solidFill>
                  <a:srgbClr val="610721"/>
                </a:solidFill>
                <a:latin typeface="Congenial" panose="02000503040000020004" pitchFamily="2" charset="0"/>
              </a:rPr>
              <a:t>VIB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1515A7-2DDF-CC72-6F07-E59E63AFF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768" y="3686762"/>
            <a:ext cx="1540215" cy="15402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E48F7B7-E4EF-A52B-EA50-A14E9429D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680" y="3699936"/>
            <a:ext cx="2958308" cy="1553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CACFCF0-BB5E-F483-633B-13EBF903FE0E}"/>
              </a:ext>
            </a:extLst>
          </p:cNvPr>
          <p:cNvSpPr txBox="1"/>
          <p:nvPr/>
        </p:nvSpPr>
        <p:spPr>
          <a:xfrm>
            <a:off x="1825468" y="2824988"/>
            <a:ext cx="304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latin typeface="Congenial" panose="02000503040000020004" pitchFamily="2" charset="0"/>
              </a:rPr>
              <a:t>Informações </a:t>
            </a:r>
          </a:p>
          <a:p>
            <a:pPr algn="ctr"/>
            <a:r>
              <a:rPr lang="pt-BR" sz="3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NÃO Emitidas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A324FCE-0402-7516-6F56-CE6594E31C3B}"/>
              </a:ext>
            </a:extLst>
          </p:cNvPr>
          <p:cNvSpPr txBox="1"/>
          <p:nvPr/>
        </p:nvSpPr>
        <p:spPr>
          <a:xfrm>
            <a:off x="6885148" y="2824988"/>
            <a:ext cx="3244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latin typeface="Congenial" panose="02000503040000020004" pitchFamily="2" charset="0"/>
              </a:rPr>
              <a:t>Informações </a:t>
            </a:r>
          </a:p>
          <a:p>
            <a:pPr algn="ctr"/>
            <a:r>
              <a:rPr lang="pt-BR" sz="3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NÃO Acessadas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D9BBBD-B155-5D83-91B5-131616EB23E8}"/>
              </a:ext>
            </a:extLst>
          </p:cNvPr>
          <p:cNvSpPr txBox="1"/>
          <p:nvPr/>
        </p:nvSpPr>
        <p:spPr>
          <a:xfrm>
            <a:off x="1802324" y="5316777"/>
            <a:ext cx="30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Efeito Mordaça</a:t>
            </a:r>
            <a:endParaRPr lang="pt-BR" sz="3000" b="1" i="1" dirty="0">
              <a:solidFill>
                <a:srgbClr val="610721"/>
              </a:solidFill>
              <a:latin typeface="Congenial" panose="02000503040000020004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2E146C-8D1A-EDD2-7590-4AD761177F6B}"/>
              </a:ext>
            </a:extLst>
          </p:cNvPr>
          <p:cNvSpPr txBox="1"/>
          <p:nvPr/>
        </p:nvSpPr>
        <p:spPr>
          <a:xfrm>
            <a:off x="7005172" y="5316777"/>
            <a:ext cx="30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Efeito Tapa Olho</a:t>
            </a:r>
            <a:endParaRPr lang="pt-BR" sz="3000" b="1" i="1" dirty="0">
              <a:solidFill>
                <a:srgbClr val="610721"/>
              </a:solidFill>
              <a:latin typeface="Congenial" panose="02000503040000020004" pitchFamily="2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F560D71-F798-36D3-BAE5-C381382C08F1}"/>
              </a:ext>
            </a:extLst>
          </p:cNvPr>
          <p:cNvSpPr/>
          <p:nvPr/>
        </p:nvSpPr>
        <p:spPr>
          <a:xfrm>
            <a:off x="6725920" y="2560320"/>
            <a:ext cx="3640612" cy="3627120"/>
          </a:xfrm>
          <a:prstGeom prst="roundRect">
            <a:avLst>
              <a:gd name="adj" fmla="val 8544"/>
            </a:avLst>
          </a:prstGeom>
          <a:noFill/>
          <a:ln w="3492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DAF0E673-75EE-1DAF-140F-EF3176F21C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C4C9E7-7AEB-A2A7-99FE-316C505011DE}"/>
              </a:ext>
            </a:extLst>
          </p:cNvPr>
          <p:cNvSpPr txBox="1"/>
          <p:nvPr/>
        </p:nvSpPr>
        <p:spPr>
          <a:xfrm>
            <a:off x="1080830" y="45160"/>
            <a:ext cx="9565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Congenial" panose="02000503040000020004" pitchFamily="2" charset="0"/>
              </a:rPr>
              <a:t>CÁLCULO DA </a:t>
            </a:r>
            <a:r>
              <a:rPr lang="pt-BR" sz="3000" b="1" dirty="0">
                <a:solidFill>
                  <a:srgbClr val="610721"/>
                </a:solidFill>
                <a:latin typeface="Congenial" panose="02000503040000020004" pitchFamily="2" charset="0"/>
              </a:rPr>
              <a:t>VIB</a:t>
            </a:r>
          </a:p>
          <a:p>
            <a:r>
              <a:rPr lang="pt-BR" sz="3000" i="1" dirty="0">
                <a:latin typeface="Congenial" panose="02000503040000020004" pitchFamily="2" charset="0"/>
              </a:rPr>
              <a:t>Método do Valor da Alocação do Tempo</a:t>
            </a:r>
          </a:p>
        </p:txBody>
      </p:sp>
      <p:pic>
        <p:nvPicPr>
          <p:cNvPr id="7" name="Gráfico 6" descr="Selo 4 estrutura de tópicos">
            <a:extLst>
              <a:ext uri="{FF2B5EF4-FFF2-40B4-BE49-F238E27FC236}">
                <a16:creationId xmlns:a16="http://schemas.microsoft.com/office/drawing/2014/main" id="{2BE468AF-8A10-86AB-B95B-FCFE439B8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05" y="14680"/>
            <a:ext cx="937820" cy="93782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1E8272D-87AA-7352-7851-6F0DD1C00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128" y="2310786"/>
            <a:ext cx="6572250" cy="43434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274A0C-C49E-592D-9FE6-FF6451E643B5}"/>
              </a:ext>
            </a:extLst>
          </p:cNvPr>
          <p:cNvSpPr txBox="1"/>
          <p:nvPr/>
        </p:nvSpPr>
        <p:spPr>
          <a:xfrm>
            <a:off x="2014156" y="1295123"/>
            <a:ext cx="5139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Congenial" panose="02000503040000020004" pitchFamily="2" charset="0"/>
              </a:rPr>
              <a:t>Gary Becker</a:t>
            </a:r>
          </a:p>
          <a:p>
            <a:pPr algn="ctr"/>
            <a:r>
              <a:rPr lang="pt-BR" sz="3000" i="1" dirty="0">
                <a:latin typeface="Congenial" panose="02000503040000020004" pitchFamily="2" charset="0"/>
              </a:rPr>
              <a:t>Nobel de Economia 1992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F7F8E1E8-0189-A3CF-0B18-97D0634BD4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7F48214-5975-D0ED-F990-B8035EFC7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1815" y="2310786"/>
            <a:ext cx="2443162" cy="43434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FBE3B1A-456D-D1DC-821E-0659EF9A917B}"/>
              </a:ext>
            </a:extLst>
          </p:cNvPr>
          <p:cNvSpPr txBox="1"/>
          <p:nvPr/>
        </p:nvSpPr>
        <p:spPr>
          <a:xfrm>
            <a:off x="8146572" y="1295122"/>
            <a:ext cx="3493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i="1" dirty="0">
                <a:latin typeface="Congenial" panose="02000503040000020004" pitchFamily="2" charset="0"/>
              </a:rPr>
              <a:t>Mestre e Aluno </a:t>
            </a:r>
          </a:p>
          <a:p>
            <a:pPr algn="ctr"/>
            <a:r>
              <a:rPr lang="pt-BR" sz="3000" i="1" dirty="0">
                <a:latin typeface="Congenial" panose="02000503040000020004" pitchFamily="2" charset="0"/>
              </a:rPr>
              <a:t>no Brasil (1993)</a:t>
            </a:r>
          </a:p>
        </p:txBody>
      </p:sp>
    </p:spTree>
    <p:extLst>
      <p:ext uri="{BB962C8B-B14F-4D97-AF65-F5344CB8AC3E}">
        <p14:creationId xmlns:p14="http://schemas.microsoft.com/office/powerpoint/2010/main" val="202583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407CFA18-973A-AF5D-ED6B-F66C8565F0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Valor anual de acesso ao X, per capita = R$2880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C4C9E7-7AEB-A2A7-99FE-316C505011DE}"/>
              </a:ext>
            </a:extLst>
          </p:cNvPr>
          <p:cNvSpPr txBox="1"/>
          <p:nvPr/>
        </p:nvSpPr>
        <p:spPr>
          <a:xfrm>
            <a:off x="1080830" y="45160"/>
            <a:ext cx="9565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Congenial" panose="02000503040000020004" pitchFamily="2" charset="0"/>
              </a:rPr>
              <a:t>CÁLCULO PRÁTICO DO </a:t>
            </a:r>
            <a:r>
              <a:rPr lang="pt-BR" sz="3000" b="1" dirty="0">
                <a:solidFill>
                  <a:srgbClr val="610721"/>
                </a:solidFill>
                <a:latin typeface="Congenial" panose="02000503040000020004" pitchFamily="2" charset="0"/>
              </a:rPr>
              <a:t>VIB</a:t>
            </a:r>
          </a:p>
          <a:p>
            <a:r>
              <a:rPr lang="pt-BR" sz="3000" i="1" dirty="0">
                <a:latin typeface="Congenial" panose="02000503040000020004" pitchFamily="2" charset="0"/>
              </a:rPr>
              <a:t>Método do Valor do Tempo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274A0C-C49E-592D-9FE6-FF6451E643B5}"/>
              </a:ext>
            </a:extLst>
          </p:cNvPr>
          <p:cNvSpPr txBox="1"/>
          <p:nvPr/>
        </p:nvSpPr>
        <p:spPr>
          <a:xfrm>
            <a:off x="383042" y="2247631"/>
            <a:ext cx="2420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latin typeface="Congenial" panose="02000503040000020004" pitchFamily="2" charset="0"/>
              </a:rPr>
              <a:t>Salário Médio de um trabalhador brasileiro</a:t>
            </a:r>
          </a:p>
        </p:txBody>
      </p:sp>
      <p:pic>
        <p:nvPicPr>
          <p:cNvPr id="4" name="Gráfico 3" descr="Selo 5 estrutura de tópicos">
            <a:extLst>
              <a:ext uri="{FF2B5EF4-FFF2-40B4-BE49-F238E27FC236}">
                <a16:creationId xmlns:a16="http://schemas.microsoft.com/office/drawing/2014/main" id="{6DE2DA4B-D69A-8533-273E-12F139B51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38" y="23054"/>
            <a:ext cx="914400" cy="9144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2778272-686E-F922-7AB2-B05B0E8F3AC9}"/>
              </a:ext>
            </a:extLst>
          </p:cNvPr>
          <p:cNvSpPr txBox="1"/>
          <p:nvPr/>
        </p:nvSpPr>
        <p:spPr>
          <a:xfrm>
            <a:off x="374469" y="3408453"/>
            <a:ext cx="2420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R$ 2.800</a:t>
            </a:r>
          </a:p>
          <a:p>
            <a:pPr algn="ctr"/>
            <a:r>
              <a:rPr lang="pt-BR" sz="2000" i="1" dirty="0">
                <a:latin typeface="Congenial" panose="02000503040000020004" pitchFamily="2" charset="0"/>
              </a:rPr>
              <a:t>Por mês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315CBD-3CC6-31F3-E7B8-98A8066CF146}"/>
              </a:ext>
            </a:extLst>
          </p:cNvPr>
          <p:cNvSpPr txBox="1"/>
          <p:nvPr/>
        </p:nvSpPr>
        <p:spPr>
          <a:xfrm>
            <a:off x="3261064" y="2232618"/>
            <a:ext cx="2551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latin typeface="Congenial" panose="02000503040000020004" pitchFamily="2" charset="0"/>
              </a:rPr>
              <a:t>Tempo médio que um usuário passa por dia no X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051CDC-F627-48D5-0F8F-ECEE8E0D708C}"/>
              </a:ext>
            </a:extLst>
          </p:cNvPr>
          <p:cNvSpPr txBox="1"/>
          <p:nvPr/>
        </p:nvSpPr>
        <p:spPr>
          <a:xfrm>
            <a:off x="3300696" y="3254564"/>
            <a:ext cx="24206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32</a:t>
            </a:r>
          </a:p>
          <a:p>
            <a:pPr algn="ctr"/>
            <a:r>
              <a:rPr lang="pt-BR" sz="2000" i="1" dirty="0">
                <a:latin typeface="Congenial" panose="02000503040000020004" pitchFamily="2" charset="0"/>
              </a:rPr>
              <a:t>minutos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B9A2C9-0F98-4EBB-6837-E46587D4DD84}"/>
              </a:ext>
            </a:extLst>
          </p:cNvPr>
          <p:cNvSpPr txBox="1"/>
          <p:nvPr/>
        </p:nvSpPr>
        <p:spPr>
          <a:xfrm>
            <a:off x="6218350" y="2251508"/>
            <a:ext cx="2551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latin typeface="Congenial" panose="02000503040000020004" pitchFamily="2" charset="0"/>
              </a:rPr>
              <a:t>Valor diário da Informação por usuário no X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4379A0-6BBE-BE8A-BCDF-95B7250E413D}"/>
              </a:ext>
            </a:extLst>
          </p:cNvPr>
          <p:cNvSpPr txBox="1"/>
          <p:nvPr/>
        </p:nvSpPr>
        <p:spPr>
          <a:xfrm>
            <a:off x="6201303" y="3269577"/>
            <a:ext cx="24206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R$ </a:t>
            </a:r>
            <a:r>
              <a:rPr lang="pt-BR" sz="5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8</a:t>
            </a:r>
          </a:p>
          <a:p>
            <a:pPr algn="ctr"/>
            <a:r>
              <a:rPr lang="pt-BR" sz="2000" i="1" dirty="0">
                <a:latin typeface="Congenial" panose="02000503040000020004" pitchFamily="2" charset="0"/>
              </a:rPr>
              <a:t>Por dia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35FBEC-CCB7-13F1-663D-5389396D21EA}"/>
              </a:ext>
            </a:extLst>
          </p:cNvPr>
          <p:cNvSpPr txBox="1"/>
          <p:nvPr/>
        </p:nvSpPr>
        <p:spPr>
          <a:xfrm>
            <a:off x="8919325" y="2300037"/>
            <a:ext cx="255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latin typeface="Congenial" panose="02000503040000020004" pitchFamily="2" charset="0"/>
              </a:rPr>
              <a:t>Usuários do X ativos no Brasil*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6776D96-50AC-E7BB-4A10-50012D82A96C}"/>
              </a:ext>
            </a:extLst>
          </p:cNvPr>
          <p:cNvSpPr txBox="1"/>
          <p:nvPr/>
        </p:nvSpPr>
        <p:spPr>
          <a:xfrm>
            <a:off x="8954113" y="3280695"/>
            <a:ext cx="25516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3</a:t>
            </a:r>
            <a:r>
              <a:rPr lang="pt-BR" sz="3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.500.000</a:t>
            </a:r>
          </a:p>
          <a:p>
            <a:pPr algn="ctr"/>
            <a:r>
              <a:rPr lang="pt-BR" sz="2000" i="1" dirty="0">
                <a:latin typeface="Congenial" panose="02000503040000020004" pitchFamily="2" charset="0"/>
              </a:rPr>
              <a:t>Usuários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E1C2BD5-A9B6-FA54-00F3-59780D05B272}"/>
              </a:ext>
            </a:extLst>
          </p:cNvPr>
          <p:cNvSpPr txBox="1"/>
          <p:nvPr/>
        </p:nvSpPr>
        <p:spPr>
          <a:xfrm>
            <a:off x="40640" y="4726071"/>
            <a:ext cx="1193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i="1" dirty="0">
                <a:latin typeface="Congenial" panose="02000503040000020004" pitchFamily="2" charset="0"/>
              </a:rPr>
              <a:t>Valor anual de acesso ao X, per capita = </a:t>
            </a:r>
            <a:r>
              <a:rPr lang="pt-BR" sz="26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R$2.880</a:t>
            </a:r>
          </a:p>
        </p:txBody>
      </p:sp>
      <p:pic>
        <p:nvPicPr>
          <p:cNvPr id="20" name="Gráfico 19" descr="Laptop estrutura de tópicos">
            <a:extLst>
              <a:ext uri="{FF2B5EF4-FFF2-40B4-BE49-F238E27FC236}">
                <a16:creationId xmlns:a16="http://schemas.microsoft.com/office/drawing/2014/main" id="{0A57C14D-B487-13CA-1185-9181FE287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4095" y="1333231"/>
            <a:ext cx="914400" cy="914400"/>
          </a:xfrm>
          <a:prstGeom prst="rect">
            <a:avLst/>
          </a:prstGeom>
        </p:spPr>
      </p:pic>
      <p:pic>
        <p:nvPicPr>
          <p:cNvPr id="24" name="Gráfico 23" descr="Cronômetro estrutura de tópicos">
            <a:extLst>
              <a:ext uri="{FF2B5EF4-FFF2-40B4-BE49-F238E27FC236}">
                <a16:creationId xmlns:a16="http://schemas.microsoft.com/office/drawing/2014/main" id="{71137A69-0570-96AB-97EE-26668BF5EA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6245" y="1572389"/>
            <a:ext cx="328640" cy="328640"/>
          </a:xfrm>
          <a:prstGeom prst="rect">
            <a:avLst/>
          </a:prstGeom>
        </p:spPr>
      </p:pic>
      <p:pic>
        <p:nvPicPr>
          <p:cNvPr id="26" name="Gráfico 25" descr="Funcionário de escritório estrutura de tópicos">
            <a:extLst>
              <a:ext uri="{FF2B5EF4-FFF2-40B4-BE49-F238E27FC236}">
                <a16:creationId xmlns:a16="http://schemas.microsoft.com/office/drawing/2014/main" id="{62E4FE26-12F6-7EB6-DDAD-5AD7A1482D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5562" y="1420603"/>
            <a:ext cx="778450" cy="778450"/>
          </a:xfrm>
          <a:prstGeom prst="rect">
            <a:avLst/>
          </a:prstGeom>
        </p:spPr>
      </p:pic>
      <p:pic>
        <p:nvPicPr>
          <p:cNvPr id="32" name="Gráfico 31" descr="Conexões estrutura de tópicos">
            <a:extLst>
              <a:ext uri="{FF2B5EF4-FFF2-40B4-BE49-F238E27FC236}">
                <a16:creationId xmlns:a16="http://schemas.microsoft.com/office/drawing/2014/main" id="{01C7F067-11CB-6D36-B70E-73CD4FF49A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02696" y="1333231"/>
            <a:ext cx="914400" cy="914400"/>
          </a:xfrm>
          <a:prstGeom prst="rect">
            <a:avLst/>
          </a:prstGeom>
        </p:spPr>
      </p:pic>
      <p:pic>
        <p:nvPicPr>
          <p:cNvPr id="34" name="Gráfico 33" descr="Boa Ideia estrutura de tópicos">
            <a:extLst>
              <a:ext uri="{FF2B5EF4-FFF2-40B4-BE49-F238E27FC236}">
                <a16:creationId xmlns:a16="http://schemas.microsoft.com/office/drawing/2014/main" id="{1810EC48-CBE5-730E-24B3-2E8EBDE0BE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62103" y="1413962"/>
            <a:ext cx="776085" cy="776085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BB889D05-F732-400D-39B3-3B3548734B3D}"/>
              </a:ext>
            </a:extLst>
          </p:cNvPr>
          <p:cNvSpPr txBox="1"/>
          <p:nvPr/>
        </p:nvSpPr>
        <p:spPr>
          <a:xfrm>
            <a:off x="17282" y="6581001"/>
            <a:ext cx="4564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latin typeface="Congenial" panose="02000503040000020004" pitchFamily="2" charset="0"/>
              </a:rPr>
              <a:t>* Usuários únicos e ativos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064BF9A-A6BE-24BB-229D-87ACF00373AB}"/>
              </a:ext>
            </a:extLst>
          </p:cNvPr>
          <p:cNvSpPr txBox="1"/>
          <p:nvPr/>
        </p:nvSpPr>
        <p:spPr>
          <a:xfrm>
            <a:off x="597989" y="5547625"/>
            <a:ext cx="10845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 err="1">
                <a:latin typeface="Congenial" panose="02000503040000020004" pitchFamily="2" charset="0"/>
              </a:rPr>
              <a:t>VIBx</a:t>
            </a:r>
            <a:r>
              <a:rPr lang="pt-BR" sz="3000" b="1" i="1" dirty="0">
                <a:latin typeface="Congenial" panose="02000503040000020004" pitchFamily="2" charset="0"/>
              </a:rPr>
              <a:t> </a:t>
            </a:r>
            <a:r>
              <a:rPr lang="pt-BR" sz="2000" b="1" i="1" dirty="0">
                <a:latin typeface="Congenial" panose="02000503040000020004" pitchFamily="2" charset="0"/>
              </a:rPr>
              <a:t>total ao ano</a:t>
            </a:r>
            <a:r>
              <a:rPr lang="pt-BR" sz="2400" i="1" dirty="0">
                <a:latin typeface="Congenial" panose="02000503040000020004" pitchFamily="2" charset="0"/>
              </a:rPr>
              <a:t>: </a:t>
            </a:r>
            <a:r>
              <a:rPr lang="pt-BR" sz="2400" b="1" i="1" dirty="0">
                <a:latin typeface="Congenial" panose="02000503040000020004" pitchFamily="2" charset="0"/>
              </a:rPr>
              <a:t>R$ 2.880 </a:t>
            </a:r>
            <a:r>
              <a:rPr lang="pt-BR" sz="2000" i="1" dirty="0">
                <a:latin typeface="Congenial" panose="02000503040000020004" pitchFamily="2" charset="0"/>
              </a:rPr>
              <a:t>x </a:t>
            </a:r>
            <a:r>
              <a:rPr lang="pt-BR" sz="2400" b="1" i="1" dirty="0">
                <a:latin typeface="Congenial" panose="02000503040000020004" pitchFamily="2" charset="0"/>
              </a:rPr>
              <a:t>3,5 mm </a:t>
            </a:r>
            <a:r>
              <a:rPr lang="pt-BR" sz="2000" i="1" dirty="0">
                <a:latin typeface="Congenial" panose="02000503040000020004" pitchFamily="2" charset="0"/>
              </a:rPr>
              <a:t>usuários = </a:t>
            </a:r>
            <a:r>
              <a:rPr lang="pt-BR" sz="3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R$ 10.080.000.000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6A1ACD3D-9DE1-B1FB-BF2B-648685733439}"/>
              </a:ext>
            </a:extLst>
          </p:cNvPr>
          <p:cNvSpPr/>
          <p:nvPr/>
        </p:nvSpPr>
        <p:spPr>
          <a:xfrm>
            <a:off x="426720" y="5444038"/>
            <a:ext cx="11145520" cy="743402"/>
          </a:xfrm>
          <a:prstGeom prst="roundRect">
            <a:avLst>
              <a:gd name="adj" fmla="val 8544"/>
            </a:avLst>
          </a:prstGeom>
          <a:noFill/>
          <a:ln w="3492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32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>
            <a:extLst>
              <a:ext uri="{FF2B5EF4-FFF2-40B4-BE49-F238E27FC236}">
                <a16:creationId xmlns:a16="http://schemas.microsoft.com/office/drawing/2014/main" id="{C67EF953-825C-3FCE-4648-CAC182F36D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C4C9E7-7AEB-A2A7-99FE-316C505011DE}"/>
              </a:ext>
            </a:extLst>
          </p:cNvPr>
          <p:cNvSpPr txBox="1"/>
          <p:nvPr/>
        </p:nvSpPr>
        <p:spPr>
          <a:xfrm>
            <a:off x="1080830" y="45160"/>
            <a:ext cx="10399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Congenial" panose="02000503040000020004" pitchFamily="2" charset="0"/>
              </a:rPr>
              <a:t>CÁLCULO PRÁTICO DA </a:t>
            </a:r>
            <a:r>
              <a:rPr lang="pt-BR" sz="3000" b="1" dirty="0">
                <a:solidFill>
                  <a:srgbClr val="610721"/>
                </a:solidFill>
                <a:latin typeface="Congenial" panose="02000503040000020004" pitchFamily="2" charset="0"/>
              </a:rPr>
              <a:t>VIB</a:t>
            </a:r>
          </a:p>
          <a:p>
            <a:r>
              <a:rPr lang="pt-BR" sz="3000" i="1" dirty="0">
                <a:latin typeface="Congenial" panose="02000503040000020004" pitchFamily="2" charset="0"/>
              </a:rPr>
              <a:t>Impacto final, em 05 anos, caso perdure a Suspensão </a:t>
            </a:r>
          </a:p>
        </p:txBody>
      </p:sp>
      <p:pic>
        <p:nvPicPr>
          <p:cNvPr id="7" name="Gráfico 6" descr="Selo 6 estrutura de tópicos">
            <a:extLst>
              <a:ext uri="{FF2B5EF4-FFF2-40B4-BE49-F238E27FC236}">
                <a16:creationId xmlns:a16="http://schemas.microsoft.com/office/drawing/2014/main" id="{6E854D23-2300-87B7-9D2E-57268A2E9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40" y="51840"/>
            <a:ext cx="914400" cy="9144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DE21D4E-A568-0DEC-4EF2-0A6AAC88D0CF}"/>
              </a:ext>
            </a:extLst>
          </p:cNvPr>
          <p:cNvSpPr txBox="1"/>
          <p:nvPr/>
        </p:nvSpPr>
        <p:spPr>
          <a:xfrm>
            <a:off x="17282" y="1648191"/>
            <a:ext cx="242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Ano 1</a:t>
            </a:r>
          </a:p>
          <a:p>
            <a:pPr algn="ctr"/>
            <a:r>
              <a:rPr lang="pt-BR" sz="1600" b="1" i="1" dirty="0">
                <a:latin typeface="Congenial" panose="02000503040000020004" pitchFamily="2" charset="0"/>
              </a:rPr>
              <a:t>Impacto de 100%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501B5A-A9BD-0CCC-0C93-09549E7DC4E4}"/>
              </a:ext>
            </a:extLst>
          </p:cNvPr>
          <p:cNvSpPr txBox="1"/>
          <p:nvPr/>
        </p:nvSpPr>
        <p:spPr>
          <a:xfrm>
            <a:off x="68082" y="2684085"/>
            <a:ext cx="2197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R$ </a:t>
            </a:r>
            <a:r>
              <a:rPr lang="pt-BR" sz="3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10</a:t>
            </a:r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,1 </a:t>
            </a:r>
          </a:p>
          <a:p>
            <a:pPr algn="ctr"/>
            <a:r>
              <a:rPr lang="pt-BR" sz="2000" i="1" dirty="0">
                <a:latin typeface="Congenial" panose="02000503040000020004" pitchFamily="2" charset="0"/>
              </a:rPr>
              <a:t>bilhões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30E699E-BD72-7F9F-E127-6E89D3D3E841}"/>
              </a:ext>
            </a:extLst>
          </p:cNvPr>
          <p:cNvSpPr txBox="1"/>
          <p:nvPr/>
        </p:nvSpPr>
        <p:spPr>
          <a:xfrm>
            <a:off x="2272802" y="1648191"/>
            <a:ext cx="242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Ano 2</a:t>
            </a:r>
          </a:p>
          <a:p>
            <a:pPr algn="ctr"/>
            <a:r>
              <a:rPr lang="pt-BR" sz="1600" b="1" i="1" dirty="0">
                <a:latin typeface="Congenial" panose="02000503040000020004" pitchFamily="2" charset="0"/>
              </a:rPr>
              <a:t>Impacto de 50%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6F4A55F-2A0E-53A2-FAF6-EF25A0C8B34B}"/>
              </a:ext>
            </a:extLst>
          </p:cNvPr>
          <p:cNvSpPr txBox="1"/>
          <p:nvPr/>
        </p:nvSpPr>
        <p:spPr>
          <a:xfrm>
            <a:off x="2323602" y="2684085"/>
            <a:ext cx="2197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R$ </a:t>
            </a:r>
            <a:r>
              <a:rPr lang="pt-BR" sz="3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5</a:t>
            </a:r>
            <a:endParaRPr lang="pt-BR" sz="2000" b="1" i="1" dirty="0">
              <a:solidFill>
                <a:srgbClr val="610721"/>
              </a:solidFill>
              <a:latin typeface="Congenial" panose="02000503040000020004" pitchFamily="2" charset="0"/>
            </a:endParaRPr>
          </a:p>
          <a:p>
            <a:pPr algn="ctr"/>
            <a:r>
              <a:rPr lang="pt-BR" sz="2000" i="1" dirty="0">
                <a:latin typeface="Congenial" panose="02000503040000020004" pitchFamily="2" charset="0"/>
              </a:rPr>
              <a:t>bilhões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A8E8885-B0A8-20F7-A97F-FF9E59C43A87}"/>
              </a:ext>
            </a:extLst>
          </p:cNvPr>
          <p:cNvSpPr txBox="1"/>
          <p:nvPr/>
        </p:nvSpPr>
        <p:spPr>
          <a:xfrm>
            <a:off x="4449647" y="1648191"/>
            <a:ext cx="242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Ano 3</a:t>
            </a:r>
          </a:p>
          <a:p>
            <a:pPr algn="ctr"/>
            <a:r>
              <a:rPr lang="pt-BR" sz="1600" b="1" i="1" dirty="0">
                <a:latin typeface="Congenial" panose="02000503040000020004" pitchFamily="2" charset="0"/>
              </a:rPr>
              <a:t>Impacto de 25%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5D1B19D-7CA2-2B51-E937-77177FA4CB32}"/>
              </a:ext>
            </a:extLst>
          </p:cNvPr>
          <p:cNvSpPr txBox="1"/>
          <p:nvPr/>
        </p:nvSpPr>
        <p:spPr>
          <a:xfrm>
            <a:off x="4500447" y="2684085"/>
            <a:ext cx="2197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R$ </a:t>
            </a:r>
            <a:r>
              <a:rPr lang="pt-BR" sz="3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2,5</a:t>
            </a:r>
            <a:endParaRPr lang="pt-BR" sz="2000" b="1" i="1" dirty="0">
              <a:solidFill>
                <a:srgbClr val="610721"/>
              </a:solidFill>
              <a:latin typeface="Congenial" panose="02000503040000020004" pitchFamily="2" charset="0"/>
            </a:endParaRPr>
          </a:p>
          <a:p>
            <a:pPr algn="ctr"/>
            <a:r>
              <a:rPr lang="pt-BR" sz="2000" i="1" dirty="0">
                <a:latin typeface="Congenial" panose="02000503040000020004" pitchFamily="2" charset="0"/>
              </a:rPr>
              <a:t>bilhões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780A3B1-9BF0-2E23-0E7F-1A3C7229E5C6}"/>
              </a:ext>
            </a:extLst>
          </p:cNvPr>
          <p:cNvSpPr txBox="1"/>
          <p:nvPr/>
        </p:nvSpPr>
        <p:spPr>
          <a:xfrm>
            <a:off x="6738252" y="1648191"/>
            <a:ext cx="242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Ano 4</a:t>
            </a:r>
          </a:p>
          <a:p>
            <a:pPr algn="ctr"/>
            <a:r>
              <a:rPr lang="pt-BR" sz="1600" b="1" i="1" dirty="0">
                <a:latin typeface="Congenial" panose="02000503040000020004" pitchFamily="2" charset="0"/>
              </a:rPr>
              <a:t>Impacto de 12,5%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E3B7AC0-CCDC-B946-5A18-A63E5487B1A2}"/>
              </a:ext>
            </a:extLst>
          </p:cNvPr>
          <p:cNvSpPr txBox="1"/>
          <p:nvPr/>
        </p:nvSpPr>
        <p:spPr>
          <a:xfrm>
            <a:off x="6789052" y="2684085"/>
            <a:ext cx="2197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R$ </a:t>
            </a:r>
            <a:r>
              <a:rPr lang="pt-BR" sz="3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1,3</a:t>
            </a:r>
            <a:endParaRPr lang="pt-BR" sz="2000" b="1" i="1" dirty="0">
              <a:solidFill>
                <a:srgbClr val="610721"/>
              </a:solidFill>
              <a:latin typeface="Congenial" panose="02000503040000020004" pitchFamily="2" charset="0"/>
            </a:endParaRPr>
          </a:p>
          <a:p>
            <a:pPr algn="ctr"/>
            <a:r>
              <a:rPr lang="pt-BR" sz="2000" i="1" dirty="0">
                <a:latin typeface="Congenial" panose="02000503040000020004" pitchFamily="2" charset="0"/>
              </a:rPr>
              <a:t>bilhão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99D7181-DF1D-154A-8A19-FC5C95BC5B22}"/>
              </a:ext>
            </a:extLst>
          </p:cNvPr>
          <p:cNvSpPr txBox="1"/>
          <p:nvPr/>
        </p:nvSpPr>
        <p:spPr>
          <a:xfrm>
            <a:off x="9148777" y="1648191"/>
            <a:ext cx="242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Ano 5</a:t>
            </a:r>
          </a:p>
          <a:p>
            <a:pPr algn="ctr"/>
            <a:r>
              <a:rPr lang="pt-BR" sz="1600" b="1" i="1" dirty="0">
                <a:latin typeface="Congenial" panose="02000503040000020004" pitchFamily="2" charset="0"/>
              </a:rPr>
              <a:t>Impacto de 5%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E688028-2943-76B7-25CB-77D374E950A7}"/>
              </a:ext>
            </a:extLst>
          </p:cNvPr>
          <p:cNvSpPr txBox="1"/>
          <p:nvPr/>
        </p:nvSpPr>
        <p:spPr>
          <a:xfrm>
            <a:off x="9199577" y="2684085"/>
            <a:ext cx="2197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R$ </a:t>
            </a:r>
            <a:r>
              <a:rPr lang="pt-BR" sz="30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0,6</a:t>
            </a:r>
            <a:endParaRPr lang="pt-BR" sz="2000" b="1" i="1" dirty="0">
              <a:solidFill>
                <a:srgbClr val="610721"/>
              </a:solidFill>
              <a:latin typeface="Congenial" panose="02000503040000020004" pitchFamily="2" charset="0"/>
            </a:endParaRPr>
          </a:p>
          <a:p>
            <a:pPr algn="ctr"/>
            <a:r>
              <a:rPr lang="pt-BR" sz="2000" i="1" dirty="0">
                <a:latin typeface="Congenial" panose="02000503040000020004" pitchFamily="2" charset="0"/>
              </a:rPr>
              <a:t>bilhão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2E106F0-4861-E3A3-F0BD-55C39437F6F8}"/>
              </a:ext>
            </a:extLst>
          </p:cNvPr>
          <p:cNvSpPr txBox="1"/>
          <p:nvPr/>
        </p:nvSpPr>
        <p:spPr>
          <a:xfrm>
            <a:off x="127000" y="3958472"/>
            <a:ext cx="1193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i="1" dirty="0">
                <a:latin typeface="Congenial" panose="02000503040000020004" pitchFamily="2" charset="0"/>
              </a:rPr>
              <a:t>AO LONGO DE </a:t>
            </a:r>
            <a:r>
              <a:rPr lang="pt-BR" sz="2600" b="1" i="1" dirty="0">
                <a:solidFill>
                  <a:srgbClr val="610721"/>
                </a:solidFill>
                <a:latin typeface="Congenial" panose="02000503040000020004" pitchFamily="2" charset="0"/>
              </a:rPr>
              <a:t>CINCO ANOS</a:t>
            </a:r>
            <a:r>
              <a:rPr lang="pt-BR" sz="2600" b="1" i="1" dirty="0">
                <a:latin typeface="Congenial" panose="02000503040000020004" pitchFamily="2" charset="0"/>
              </a:rPr>
              <a:t>, TEREMOS UM VALOR TOTAL DE </a:t>
            </a:r>
            <a:r>
              <a:rPr lang="pt-BR" sz="2600" b="1" i="1" u="sng" dirty="0" err="1">
                <a:latin typeface="Congenial" panose="02000503040000020004" pitchFamily="2" charset="0"/>
              </a:rPr>
              <a:t>VIBx</a:t>
            </a:r>
            <a:r>
              <a:rPr lang="pt-BR" sz="2600" b="1" i="1" u="sng" dirty="0">
                <a:latin typeface="Congenial" panose="02000503040000020004" pitchFamily="2" charset="0"/>
              </a:rPr>
              <a:t>*</a:t>
            </a:r>
            <a:r>
              <a:rPr lang="pt-BR" sz="2600" b="1" i="1" dirty="0">
                <a:latin typeface="Congenial" panose="02000503040000020004" pitchFamily="2" charset="0"/>
              </a:rPr>
              <a:t> DE: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D38EF60-8F7B-0013-7B7A-6A48E1500C00}"/>
              </a:ext>
            </a:extLst>
          </p:cNvPr>
          <p:cNvSpPr txBox="1"/>
          <p:nvPr/>
        </p:nvSpPr>
        <p:spPr>
          <a:xfrm>
            <a:off x="7591692" y="4916120"/>
            <a:ext cx="3684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solidFill>
                  <a:srgbClr val="FF5050"/>
                </a:solidFill>
                <a:latin typeface="Congenial" panose="02000503040000020004" pitchFamily="2" charset="0"/>
              </a:rPr>
              <a:t>R$ </a:t>
            </a:r>
            <a:r>
              <a:rPr lang="pt-BR" sz="8000" b="1" i="1" dirty="0">
                <a:solidFill>
                  <a:srgbClr val="FF5050"/>
                </a:solidFill>
                <a:latin typeface="Congenial" panose="02000503040000020004" pitchFamily="2" charset="0"/>
              </a:rPr>
              <a:t>17</a:t>
            </a:r>
            <a:r>
              <a:rPr lang="pt-BR" sz="5000" b="1" i="1" dirty="0">
                <a:solidFill>
                  <a:srgbClr val="FF5050"/>
                </a:solidFill>
                <a:latin typeface="Congenial" panose="02000503040000020004" pitchFamily="2" charset="0"/>
              </a:rPr>
              <a:t>,9 </a:t>
            </a:r>
            <a:r>
              <a:rPr lang="pt-BR" sz="2000" i="1" dirty="0">
                <a:latin typeface="Congenial" panose="02000503040000020004" pitchFamily="2" charset="0"/>
              </a:rPr>
              <a:t>BILHÕES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451AF5C0-324E-3940-D773-B44F252AB949}"/>
              </a:ext>
            </a:extLst>
          </p:cNvPr>
          <p:cNvCxnSpPr/>
          <p:nvPr/>
        </p:nvCxnSpPr>
        <p:spPr>
          <a:xfrm>
            <a:off x="203200" y="2509520"/>
            <a:ext cx="11521440" cy="0"/>
          </a:xfrm>
          <a:prstGeom prst="straightConnector1">
            <a:avLst/>
          </a:prstGeom>
          <a:ln w="60325">
            <a:solidFill>
              <a:srgbClr val="FF5050">
                <a:alpha val="94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7B43382-2076-CBD9-36F3-FB2E848D88DE}"/>
              </a:ext>
            </a:extLst>
          </p:cNvPr>
          <p:cNvSpPr txBox="1"/>
          <p:nvPr/>
        </p:nvSpPr>
        <p:spPr>
          <a:xfrm>
            <a:off x="17282" y="6581001"/>
            <a:ext cx="4564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latin typeface="Congenial" panose="02000503040000020004" pitchFamily="2" charset="0"/>
              </a:rPr>
              <a:t>* Valor presente considerando a taxa Selic de 10,5% a.a.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3EB7F91-9D38-02F5-1097-5E3B0AA8B7FD}"/>
              </a:ext>
            </a:extLst>
          </p:cNvPr>
          <p:cNvSpPr txBox="1"/>
          <p:nvPr/>
        </p:nvSpPr>
        <p:spPr>
          <a:xfrm>
            <a:off x="1080830" y="4839298"/>
            <a:ext cx="4432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Congenial" panose="02000503040000020004" pitchFamily="2" charset="0"/>
              </a:rPr>
              <a:t>CUSTO SOCIAL MÍNIMO</a:t>
            </a:r>
          </a:p>
          <a:p>
            <a:r>
              <a:rPr lang="pt-BR" sz="3000" i="1" dirty="0">
                <a:latin typeface="Congenial" panose="02000503040000020004" pitchFamily="2" charset="0"/>
              </a:rPr>
              <a:t>Causado pela decisão de bloqueio do </a:t>
            </a:r>
            <a:r>
              <a:rPr lang="pt-BR" sz="3000" b="1" i="1" dirty="0">
                <a:solidFill>
                  <a:srgbClr val="FF5050"/>
                </a:solidFill>
                <a:latin typeface="Congenial" panose="02000503040000020004" pitchFamily="2" charset="0"/>
              </a:rPr>
              <a:t>X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B77C6BAB-0E9D-07F6-8AA2-2C458AD4E1E8}"/>
              </a:ext>
            </a:extLst>
          </p:cNvPr>
          <p:cNvSpPr/>
          <p:nvPr/>
        </p:nvSpPr>
        <p:spPr>
          <a:xfrm>
            <a:off x="497840" y="4693920"/>
            <a:ext cx="10982960" cy="1767840"/>
          </a:xfrm>
          <a:custGeom>
            <a:avLst/>
            <a:gdLst>
              <a:gd name="connsiteX0" fmla="*/ 0 w 10982960"/>
              <a:gd name="connsiteY0" fmla="*/ 0 h 1767840"/>
              <a:gd name="connsiteX1" fmla="*/ 468221 w 10982960"/>
              <a:gd name="connsiteY1" fmla="*/ 0 h 1767840"/>
              <a:gd name="connsiteX2" fmla="*/ 716783 w 10982960"/>
              <a:gd name="connsiteY2" fmla="*/ 0 h 1767840"/>
              <a:gd name="connsiteX3" fmla="*/ 1514492 w 10982960"/>
              <a:gd name="connsiteY3" fmla="*/ 0 h 1767840"/>
              <a:gd name="connsiteX4" fmla="*/ 1982713 w 10982960"/>
              <a:gd name="connsiteY4" fmla="*/ 0 h 1767840"/>
              <a:gd name="connsiteX5" fmla="*/ 2450934 w 10982960"/>
              <a:gd name="connsiteY5" fmla="*/ 0 h 1767840"/>
              <a:gd name="connsiteX6" fmla="*/ 3248644 w 10982960"/>
              <a:gd name="connsiteY6" fmla="*/ 0 h 1767840"/>
              <a:gd name="connsiteX7" fmla="*/ 3607035 w 10982960"/>
              <a:gd name="connsiteY7" fmla="*/ 0 h 1767840"/>
              <a:gd name="connsiteX8" fmla="*/ 4404745 w 10982960"/>
              <a:gd name="connsiteY8" fmla="*/ 0 h 1767840"/>
              <a:gd name="connsiteX9" fmla="*/ 5202455 w 10982960"/>
              <a:gd name="connsiteY9" fmla="*/ 0 h 1767840"/>
              <a:gd name="connsiteX10" fmla="*/ 5780505 w 10982960"/>
              <a:gd name="connsiteY10" fmla="*/ 0 h 1767840"/>
              <a:gd name="connsiteX11" fmla="*/ 6578215 w 10982960"/>
              <a:gd name="connsiteY11" fmla="*/ 0 h 1767840"/>
              <a:gd name="connsiteX12" fmla="*/ 7046436 w 10982960"/>
              <a:gd name="connsiteY12" fmla="*/ 0 h 1767840"/>
              <a:gd name="connsiteX13" fmla="*/ 7514657 w 10982960"/>
              <a:gd name="connsiteY13" fmla="*/ 0 h 1767840"/>
              <a:gd name="connsiteX14" fmla="*/ 8202537 w 10982960"/>
              <a:gd name="connsiteY14" fmla="*/ 0 h 1767840"/>
              <a:gd name="connsiteX15" fmla="*/ 8670758 w 10982960"/>
              <a:gd name="connsiteY15" fmla="*/ 0 h 1767840"/>
              <a:gd name="connsiteX16" fmla="*/ 9468468 w 10982960"/>
              <a:gd name="connsiteY16" fmla="*/ 0 h 1767840"/>
              <a:gd name="connsiteX17" fmla="*/ 10266177 w 10982960"/>
              <a:gd name="connsiteY17" fmla="*/ 0 h 1767840"/>
              <a:gd name="connsiteX18" fmla="*/ 10982960 w 10982960"/>
              <a:gd name="connsiteY18" fmla="*/ 0 h 1767840"/>
              <a:gd name="connsiteX19" fmla="*/ 10982960 w 10982960"/>
              <a:gd name="connsiteY19" fmla="*/ 571602 h 1767840"/>
              <a:gd name="connsiteX20" fmla="*/ 10982960 w 10982960"/>
              <a:gd name="connsiteY20" fmla="*/ 1107846 h 1767840"/>
              <a:gd name="connsiteX21" fmla="*/ 10982960 w 10982960"/>
              <a:gd name="connsiteY21" fmla="*/ 1767840 h 1767840"/>
              <a:gd name="connsiteX22" fmla="*/ 10295080 w 10982960"/>
              <a:gd name="connsiteY22" fmla="*/ 1767840 h 1767840"/>
              <a:gd name="connsiteX23" fmla="*/ 9936689 w 10982960"/>
              <a:gd name="connsiteY23" fmla="*/ 1767840 h 1767840"/>
              <a:gd name="connsiteX24" fmla="*/ 9358638 w 10982960"/>
              <a:gd name="connsiteY24" fmla="*/ 1767840 h 1767840"/>
              <a:gd name="connsiteX25" fmla="*/ 9110076 w 10982960"/>
              <a:gd name="connsiteY25" fmla="*/ 1767840 h 1767840"/>
              <a:gd name="connsiteX26" fmla="*/ 8861515 w 10982960"/>
              <a:gd name="connsiteY26" fmla="*/ 1767840 h 1767840"/>
              <a:gd name="connsiteX27" fmla="*/ 8283464 w 10982960"/>
              <a:gd name="connsiteY27" fmla="*/ 1767840 h 1767840"/>
              <a:gd name="connsiteX28" fmla="*/ 7925073 w 10982960"/>
              <a:gd name="connsiteY28" fmla="*/ 1767840 h 1767840"/>
              <a:gd name="connsiteX29" fmla="*/ 7237193 w 10982960"/>
              <a:gd name="connsiteY29" fmla="*/ 1767840 h 1767840"/>
              <a:gd name="connsiteX30" fmla="*/ 6878801 w 10982960"/>
              <a:gd name="connsiteY30" fmla="*/ 1767840 h 1767840"/>
              <a:gd name="connsiteX31" fmla="*/ 6190921 w 10982960"/>
              <a:gd name="connsiteY31" fmla="*/ 1767840 h 1767840"/>
              <a:gd name="connsiteX32" fmla="*/ 5942359 w 10982960"/>
              <a:gd name="connsiteY32" fmla="*/ 1767840 h 1767840"/>
              <a:gd name="connsiteX33" fmla="*/ 5254479 w 10982960"/>
              <a:gd name="connsiteY33" fmla="*/ 1767840 h 1767840"/>
              <a:gd name="connsiteX34" fmla="*/ 4896088 w 10982960"/>
              <a:gd name="connsiteY34" fmla="*/ 1767840 h 1767840"/>
              <a:gd name="connsiteX35" fmla="*/ 4647526 w 10982960"/>
              <a:gd name="connsiteY35" fmla="*/ 1767840 h 1767840"/>
              <a:gd name="connsiteX36" fmla="*/ 4289135 w 10982960"/>
              <a:gd name="connsiteY36" fmla="*/ 1767840 h 1767840"/>
              <a:gd name="connsiteX37" fmla="*/ 3601255 w 10982960"/>
              <a:gd name="connsiteY37" fmla="*/ 1767840 h 1767840"/>
              <a:gd name="connsiteX38" fmla="*/ 3242863 w 10982960"/>
              <a:gd name="connsiteY38" fmla="*/ 1767840 h 1767840"/>
              <a:gd name="connsiteX39" fmla="*/ 2994302 w 10982960"/>
              <a:gd name="connsiteY39" fmla="*/ 1767840 h 1767840"/>
              <a:gd name="connsiteX40" fmla="*/ 2635910 w 10982960"/>
              <a:gd name="connsiteY40" fmla="*/ 1767840 h 1767840"/>
              <a:gd name="connsiteX41" fmla="*/ 2167689 w 10982960"/>
              <a:gd name="connsiteY41" fmla="*/ 1767840 h 1767840"/>
              <a:gd name="connsiteX42" fmla="*/ 1589639 w 10982960"/>
              <a:gd name="connsiteY42" fmla="*/ 1767840 h 1767840"/>
              <a:gd name="connsiteX43" fmla="*/ 1231248 w 10982960"/>
              <a:gd name="connsiteY43" fmla="*/ 1767840 h 1767840"/>
              <a:gd name="connsiteX44" fmla="*/ 0 w 10982960"/>
              <a:gd name="connsiteY44" fmla="*/ 1767840 h 1767840"/>
              <a:gd name="connsiteX45" fmla="*/ 0 w 10982960"/>
              <a:gd name="connsiteY45" fmla="*/ 1178560 h 1767840"/>
              <a:gd name="connsiteX46" fmla="*/ 0 w 10982960"/>
              <a:gd name="connsiteY46" fmla="*/ 589280 h 1767840"/>
              <a:gd name="connsiteX47" fmla="*/ 0 w 10982960"/>
              <a:gd name="connsiteY4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982960" h="1767840" extrusionOk="0">
                <a:moveTo>
                  <a:pt x="0" y="0"/>
                </a:moveTo>
                <a:cubicBezTo>
                  <a:pt x="211731" y="-16206"/>
                  <a:pt x="256359" y="36522"/>
                  <a:pt x="468221" y="0"/>
                </a:cubicBezTo>
                <a:cubicBezTo>
                  <a:pt x="680083" y="-36522"/>
                  <a:pt x="630535" y="7397"/>
                  <a:pt x="716783" y="0"/>
                </a:cubicBezTo>
                <a:cubicBezTo>
                  <a:pt x="803031" y="-7397"/>
                  <a:pt x="1180612" y="70459"/>
                  <a:pt x="1514492" y="0"/>
                </a:cubicBezTo>
                <a:cubicBezTo>
                  <a:pt x="1848372" y="-70459"/>
                  <a:pt x="1855798" y="14374"/>
                  <a:pt x="1982713" y="0"/>
                </a:cubicBezTo>
                <a:cubicBezTo>
                  <a:pt x="2109628" y="-14374"/>
                  <a:pt x="2256605" y="11218"/>
                  <a:pt x="2450934" y="0"/>
                </a:cubicBezTo>
                <a:cubicBezTo>
                  <a:pt x="2645263" y="-11218"/>
                  <a:pt x="3020001" y="87125"/>
                  <a:pt x="3248644" y="0"/>
                </a:cubicBezTo>
                <a:cubicBezTo>
                  <a:pt x="3477287" y="-87125"/>
                  <a:pt x="3442208" y="37434"/>
                  <a:pt x="3607035" y="0"/>
                </a:cubicBezTo>
                <a:cubicBezTo>
                  <a:pt x="3771862" y="-37434"/>
                  <a:pt x="4185757" y="41128"/>
                  <a:pt x="4404745" y="0"/>
                </a:cubicBezTo>
                <a:cubicBezTo>
                  <a:pt x="4623733" y="-41128"/>
                  <a:pt x="4840087" y="81493"/>
                  <a:pt x="5202455" y="0"/>
                </a:cubicBezTo>
                <a:cubicBezTo>
                  <a:pt x="5564823" y="-81493"/>
                  <a:pt x="5604916" y="811"/>
                  <a:pt x="5780505" y="0"/>
                </a:cubicBezTo>
                <a:cubicBezTo>
                  <a:pt x="5956094" y="-811"/>
                  <a:pt x="6229315" y="1592"/>
                  <a:pt x="6578215" y="0"/>
                </a:cubicBezTo>
                <a:cubicBezTo>
                  <a:pt x="6927115" y="-1592"/>
                  <a:pt x="6825855" y="17785"/>
                  <a:pt x="7046436" y="0"/>
                </a:cubicBezTo>
                <a:cubicBezTo>
                  <a:pt x="7267017" y="-17785"/>
                  <a:pt x="7400427" y="33485"/>
                  <a:pt x="7514657" y="0"/>
                </a:cubicBezTo>
                <a:cubicBezTo>
                  <a:pt x="7628887" y="-33485"/>
                  <a:pt x="7893354" y="76420"/>
                  <a:pt x="8202537" y="0"/>
                </a:cubicBezTo>
                <a:cubicBezTo>
                  <a:pt x="8511720" y="-76420"/>
                  <a:pt x="8478026" y="4190"/>
                  <a:pt x="8670758" y="0"/>
                </a:cubicBezTo>
                <a:cubicBezTo>
                  <a:pt x="8863490" y="-4190"/>
                  <a:pt x="9125072" y="67647"/>
                  <a:pt x="9468468" y="0"/>
                </a:cubicBezTo>
                <a:cubicBezTo>
                  <a:pt x="9811864" y="-67647"/>
                  <a:pt x="10090255" y="56664"/>
                  <a:pt x="10266177" y="0"/>
                </a:cubicBezTo>
                <a:cubicBezTo>
                  <a:pt x="10442099" y="-56664"/>
                  <a:pt x="10809111" y="63840"/>
                  <a:pt x="10982960" y="0"/>
                </a:cubicBezTo>
                <a:cubicBezTo>
                  <a:pt x="11043491" y="160991"/>
                  <a:pt x="10946146" y="349505"/>
                  <a:pt x="10982960" y="571602"/>
                </a:cubicBezTo>
                <a:cubicBezTo>
                  <a:pt x="11019774" y="793699"/>
                  <a:pt x="10945050" y="877365"/>
                  <a:pt x="10982960" y="1107846"/>
                </a:cubicBezTo>
                <a:cubicBezTo>
                  <a:pt x="11020870" y="1338327"/>
                  <a:pt x="10923721" y="1481218"/>
                  <a:pt x="10982960" y="1767840"/>
                </a:cubicBezTo>
                <a:cubicBezTo>
                  <a:pt x="10706931" y="1842218"/>
                  <a:pt x="10522613" y="1733576"/>
                  <a:pt x="10295080" y="1767840"/>
                </a:cubicBezTo>
                <a:cubicBezTo>
                  <a:pt x="10067547" y="1802104"/>
                  <a:pt x="10115561" y="1739181"/>
                  <a:pt x="9936689" y="1767840"/>
                </a:cubicBezTo>
                <a:cubicBezTo>
                  <a:pt x="9757817" y="1796499"/>
                  <a:pt x="9633709" y="1765590"/>
                  <a:pt x="9358638" y="1767840"/>
                </a:cubicBezTo>
                <a:cubicBezTo>
                  <a:pt x="9083567" y="1770090"/>
                  <a:pt x="9232748" y="1764279"/>
                  <a:pt x="9110076" y="1767840"/>
                </a:cubicBezTo>
                <a:cubicBezTo>
                  <a:pt x="8987404" y="1771401"/>
                  <a:pt x="8935074" y="1743553"/>
                  <a:pt x="8861515" y="1767840"/>
                </a:cubicBezTo>
                <a:cubicBezTo>
                  <a:pt x="8787956" y="1792127"/>
                  <a:pt x="8571136" y="1754976"/>
                  <a:pt x="8283464" y="1767840"/>
                </a:cubicBezTo>
                <a:cubicBezTo>
                  <a:pt x="7995792" y="1780704"/>
                  <a:pt x="8054766" y="1764788"/>
                  <a:pt x="7925073" y="1767840"/>
                </a:cubicBezTo>
                <a:cubicBezTo>
                  <a:pt x="7795380" y="1770892"/>
                  <a:pt x="7530539" y="1761717"/>
                  <a:pt x="7237193" y="1767840"/>
                </a:cubicBezTo>
                <a:cubicBezTo>
                  <a:pt x="6943847" y="1773963"/>
                  <a:pt x="6985341" y="1766329"/>
                  <a:pt x="6878801" y="1767840"/>
                </a:cubicBezTo>
                <a:cubicBezTo>
                  <a:pt x="6772261" y="1769351"/>
                  <a:pt x="6356083" y="1742581"/>
                  <a:pt x="6190921" y="1767840"/>
                </a:cubicBezTo>
                <a:cubicBezTo>
                  <a:pt x="6025759" y="1793099"/>
                  <a:pt x="6026997" y="1739456"/>
                  <a:pt x="5942359" y="1767840"/>
                </a:cubicBezTo>
                <a:cubicBezTo>
                  <a:pt x="5857721" y="1796224"/>
                  <a:pt x="5407083" y="1694507"/>
                  <a:pt x="5254479" y="1767840"/>
                </a:cubicBezTo>
                <a:cubicBezTo>
                  <a:pt x="5101875" y="1841173"/>
                  <a:pt x="5041106" y="1765775"/>
                  <a:pt x="4896088" y="1767840"/>
                </a:cubicBezTo>
                <a:cubicBezTo>
                  <a:pt x="4751070" y="1769905"/>
                  <a:pt x="4711928" y="1746460"/>
                  <a:pt x="4647526" y="1767840"/>
                </a:cubicBezTo>
                <a:cubicBezTo>
                  <a:pt x="4583124" y="1789220"/>
                  <a:pt x="4467441" y="1765531"/>
                  <a:pt x="4289135" y="1767840"/>
                </a:cubicBezTo>
                <a:cubicBezTo>
                  <a:pt x="4110829" y="1770149"/>
                  <a:pt x="3930754" y="1722285"/>
                  <a:pt x="3601255" y="1767840"/>
                </a:cubicBezTo>
                <a:cubicBezTo>
                  <a:pt x="3271756" y="1813395"/>
                  <a:pt x="3353172" y="1735705"/>
                  <a:pt x="3242863" y="1767840"/>
                </a:cubicBezTo>
                <a:cubicBezTo>
                  <a:pt x="3132554" y="1799975"/>
                  <a:pt x="3102899" y="1746963"/>
                  <a:pt x="2994302" y="1767840"/>
                </a:cubicBezTo>
                <a:cubicBezTo>
                  <a:pt x="2885705" y="1788717"/>
                  <a:pt x="2722945" y="1757978"/>
                  <a:pt x="2635910" y="1767840"/>
                </a:cubicBezTo>
                <a:cubicBezTo>
                  <a:pt x="2548875" y="1777702"/>
                  <a:pt x="2351372" y="1747505"/>
                  <a:pt x="2167689" y="1767840"/>
                </a:cubicBezTo>
                <a:cubicBezTo>
                  <a:pt x="1984006" y="1788175"/>
                  <a:pt x="1814436" y="1749372"/>
                  <a:pt x="1589639" y="1767840"/>
                </a:cubicBezTo>
                <a:cubicBezTo>
                  <a:pt x="1364842" y="1786308"/>
                  <a:pt x="1347683" y="1749491"/>
                  <a:pt x="1231248" y="1767840"/>
                </a:cubicBezTo>
                <a:cubicBezTo>
                  <a:pt x="1114813" y="1786189"/>
                  <a:pt x="249071" y="1705030"/>
                  <a:pt x="0" y="1767840"/>
                </a:cubicBezTo>
                <a:cubicBezTo>
                  <a:pt x="-37700" y="1638316"/>
                  <a:pt x="10745" y="1351279"/>
                  <a:pt x="0" y="1178560"/>
                </a:cubicBezTo>
                <a:cubicBezTo>
                  <a:pt x="-10745" y="1005841"/>
                  <a:pt x="48242" y="797875"/>
                  <a:pt x="0" y="589280"/>
                </a:cubicBezTo>
                <a:cubicBezTo>
                  <a:pt x="-48242" y="380685"/>
                  <a:pt x="24827" y="13852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5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859F28F-D64D-89E9-031A-91E29DFBD84C}"/>
              </a:ext>
            </a:extLst>
          </p:cNvPr>
          <p:cNvSpPr txBox="1"/>
          <p:nvPr/>
        </p:nvSpPr>
        <p:spPr>
          <a:xfrm>
            <a:off x="6096000" y="5468183"/>
            <a:ext cx="1602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 err="1">
                <a:latin typeface="Congenial" panose="02000503040000020004" pitchFamily="2" charset="0"/>
              </a:rPr>
              <a:t>VIBx</a:t>
            </a:r>
            <a:endParaRPr lang="pt-BR" sz="2000" i="1" dirty="0"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8BC36FCE-4F5F-309A-E9FC-E20236EEA4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C4C9E7-7AEB-A2A7-99FE-316C505011DE}"/>
              </a:ext>
            </a:extLst>
          </p:cNvPr>
          <p:cNvSpPr txBox="1"/>
          <p:nvPr/>
        </p:nvSpPr>
        <p:spPr>
          <a:xfrm>
            <a:off x="999550" y="289476"/>
            <a:ext cx="110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ongenial" panose="02000503040000020004" pitchFamily="2" charset="0"/>
              </a:rPr>
              <a:t>IMPOR O </a:t>
            </a:r>
            <a:r>
              <a:rPr lang="pt-BR" sz="2800" b="1" dirty="0" err="1">
                <a:latin typeface="Congenial" panose="02000503040000020004" pitchFamily="2" charset="0"/>
              </a:rPr>
              <a:t>VIBx</a:t>
            </a:r>
            <a:r>
              <a:rPr lang="pt-BR" sz="2800" b="1" dirty="0">
                <a:latin typeface="Congenial" panose="02000503040000020004" pitchFamily="2" charset="0"/>
              </a:rPr>
              <a:t> À SOCIEDADE É MEDIDA RAZOÁVEL ? MODULADA?</a:t>
            </a:r>
          </a:p>
        </p:txBody>
      </p:sp>
      <p:pic>
        <p:nvPicPr>
          <p:cNvPr id="4" name="Gráfico 3" descr="Selo 7 estrutura de tópicos">
            <a:extLst>
              <a:ext uri="{FF2B5EF4-FFF2-40B4-BE49-F238E27FC236}">
                <a16:creationId xmlns:a16="http://schemas.microsoft.com/office/drawing/2014/main" id="{2B83BCF9-2D74-5D50-7F3D-CCF00FB78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50" y="95791"/>
            <a:ext cx="914400" cy="9144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5271865-83D8-F87D-0C76-3D45603DD6F4}"/>
              </a:ext>
            </a:extLst>
          </p:cNvPr>
          <p:cNvSpPr txBox="1"/>
          <p:nvPr/>
        </p:nvSpPr>
        <p:spPr>
          <a:xfrm>
            <a:off x="696357" y="4637861"/>
            <a:ext cx="3684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solidFill>
                  <a:srgbClr val="FF5050"/>
                </a:solidFill>
                <a:latin typeface="Congenial" panose="02000503040000020004" pitchFamily="2" charset="0"/>
              </a:rPr>
              <a:t>R$ </a:t>
            </a:r>
            <a:r>
              <a:rPr lang="pt-BR" sz="8000" b="1" i="1" dirty="0">
                <a:solidFill>
                  <a:srgbClr val="FF5050"/>
                </a:solidFill>
                <a:latin typeface="Congenial" panose="02000503040000020004" pitchFamily="2" charset="0"/>
              </a:rPr>
              <a:t>17</a:t>
            </a:r>
            <a:r>
              <a:rPr lang="pt-BR" sz="5000" b="1" i="1" dirty="0">
                <a:solidFill>
                  <a:srgbClr val="FF5050"/>
                </a:solidFill>
                <a:latin typeface="Congenial" panose="02000503040000020004" pitchFamily="2" charset="0"/>
              </a:rPr>
              <a:t>,9 </a:t>
            </a:r>
            <a:r>
              <a:rPr lang="pt-BR" sz="2000" i="1" dirty="0">
                <a:latin typeface="Congenial" panose="02000503040000020004" pitchFamily="2" charset="0"/>
              </a:rPr>
              <a:t>BILHÕES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5421CB-3D57-21F5-B9CB-3BB180FAE267}"/>
              </a:ext>
            </a:extLst>
          </p:cNvPr>
          <p:cNvSpPr txBox="1"/>
          <p:nvPr/>
        </p:nvSpPr>
        <p:spPr>
          <a:xfrm>
            <a:off x="400110" y="2441538"/>
            <a:ext cx="4432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Congenial" panose="02000503040000020004" pitchFamily="2" charset="0"/>
              </a:rPr>
              <a:t>CUSTO SOCIAL MÍNIMO</a:t>
            </a:r>
          </a:p>
          <a:p>
            <a:pPr algn="ctr"/>
            <a:r>
              <a:rPr lang="pt-BR" sz="3000" i="1" dirty="0">
                <a:latin typeface="Congenial" panose="02000503040000020004" pitchFamily="2" charset="0"/>
              </a:rPr>
              <a:t>Causado pela decisão de bloqueio do X</a:t>
            </a:r>
            <a:r>
              <a:rPr lang="pt-BR" sz="3000" b="1" i="1" dirty="0">
                <a:solidFill>
                  <a:srgbClr val="FF5050"/>
                </a:solidFill>
                <a:latin typeface="Congenial" panose="02000503040000020004" pitchFamily="2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A4508CB-FC62-6B82-D451-40107C77AFA2}"/>
              </a:ext>
            </a:extLst>
          </p:cNvPr>
          <p:cNvSpPr txBox="1"/>
          <p:nvPr/>
        </p:nvSpPr>
        <p:spPr>
          <a:xfrm>
            <a:off x="1534160" y="5732373"/>
            <a:ext cx="1602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 err="1">
                <a:latin typeface="Congenial" panose="02000503040000020004" pitchFamily="2" charset="0"/>
              </a:rPr>
              <a:t>VIBx</a:t>
            </a:r>
            <a:endParaRPr lang="pt-BR" sz="2000" i="1" dirty="0">
              <a:latin typeface="Congenial" panose="02000503040000020004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7833E9E-36F3-1714-FE5D-EF5CACA9D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223" y="2260244"/>
            <a:ext cx="3694724" cy="44252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D08172D0-E03C-447B-8DF6-3153D5B897AE}"/>
              </a:ext>
            </a:extLst>
          </p:cNvPr>
          <p:cNvSpPr/>
          <p:nvPr/>
        </p:nvSpPr>
        <p:spPr>
          <a:xfrm>
            <a:off x="7736443" y="3588944"/>
            <a:ext cx="3236357" cy="403936"/>
          </a:xfrm>
          <a:custGeom>
            <a:avLst/>
            <a:gdLst>
              <a:gd name="connsiteX0" fmla="*/ 0 w 3236357"/>
              <a:gd name="connsiteY0" fmla="*/ 0 h 403936"/>
              <a:gd name="connsiteX1" fmla="*/ 507029 w 3236357"/>
              <a:gd name="connsiteY1" fmla="*/ 0 h 403936"/>
              <a:gd name="connsiteX2" fmla="*/ 949331 w 3236357"/>
              <a:gd name="connsiteY2" fmla="*/ 0 h 403936"/>
              <a:gd name="connsiteX3" fmla="*/ 1553451 w 3236357"/>
              <a:gd name="connsiteY3" fmla="*/ 0 h 403936"/>
              <a:gd name="connsiteX4" fmla="*/ 2060481 w 3236357"/>
              <a:gd name="connsiteY4" fmla="*/ 0 h 403936"/>
              <a:gd name="connsiteX5" fmla="*/ 2567510 w 3236357"/>
              <a:gd name="connsiteY5" fmla="*/ 0 h 403936"/>
              <a:gd name="connsiteX6" fmla="*/ 3236357 w 3236357"/>
              <a:gd name="connsiteY6" fmla="*/ 0 h 403936"/>
              <a:gd name="connsiteX7" fmla="*/ 3236357 w 3236357"/>
              <a:gd name="connsiteY7" fmla="*/ 403936 h 403936"/>
              <a:gd name="connsiteX8" fmla="*/ 2696964 w 3236357"/>
              <a:gd name="connsiteY8" fmla="*/ 403936 h 403936"/>
              <a:gd name="connsiteX9" fmla="*/ 2254662 w 3236357"/>
              <a:gd name="connsiteY9" fmla="*/ 403936 h 403936"/>
              <a:gd name="connsiteX10" fmla="*/ 1715269 w 3236357"/>
              <a:gd name="connsiteY10" fmla="*/ 403936 h 403936"/>
              <a:gd name="connsiteX11" fmla="*/ 1175876 w 3236357"/>
              <a:gd name="connsiteY11" fmla="*/ 403936 h 403936"/>
              <a:gd name="connsiteX12" fmla="*/ 668847 w 3236357"/>
              <a:gd name="connsiteY12" fmla="*/ 403936 h 403936"/>
              <a:gd name="connsiteX13" fmla="*/ 0 w 3236357"/>
              <a:gd name="connsiteY13" fmla="*/ 403936 h 403936"/>
              <a:gd name="connsiteX14" fmla="*/ 0 w 3236357"/>
              <a:gd name="connsiteY14" fmla="*/ 0 h 40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36357" h="403936" extrusionOk="0">
                <a:moveTo>
                  <a:pt x="0" y="0"/>
                </a:moveTo>
                <a:cubicBezTo>
                  <a:pt x="246291" y="-53281"/>
                  <a:pt x="304428" y="42935"/>
                  <a:pt x="507029" y="0"/>
                </a:cubicBezTo>
                <a:cubicBezTo>
                  <a:pt x="709630" y="-42935"/>
                  <a:pt x="804948" y="34757"/>
                  <a:pt x="949331" y="0"/>
                </a:cubicBezTo>
                <a:cubicBezTo>
                  <a:pt x="1093714" y="-34757"/>
                  <a:pt x="1420326" y="47669"/>
                  <a:pt x="1553451" y="0"/>
                </a:cubicBezTo>
                <a:cubicBezTo>
                  <a:pt x="1686576" y="-47669"/>
                  <a:pt x="1875787" y="42183"/>
                  <a:pt x="2060481" y="0"/>
                </a:cubicBezTo>
                <a:cubicBezTo>
                  <a:pt x="2245175" y="-42183"/>
                  <a:pt x="2426990" y="57535"/>
                  <a:pt x="2567510" y="0"/>
                </a:cubicBezTo>
                <a:cubicBezTo>
                  <a:pt x="2708030" y="-57535"/>
                  <a:pt x="2932871" y="11872"/>
                  <a:pt x="3236357" y="0"/>
                </a:cubicBezTo>
                <a:cubicBezTo>
                  <a:pt x="3272735" y="145023"/>
                  <a:pt x="3231228" y="218272"/>
                  <a:pt x="3236357" y="403936"/>
                </a:cubicBezTo>
                <a:cubicBezTo>
                  <a:pt x="3065108" y="437918"/>
                  <a:pt x="2821192" y="374537"/>
                  <a:pt x="2696964" y="403936"/>
                </a:cubicBezTo>
                <a:cubicBezTo>
                  <a:pt x="2572736" y="433335"/>
                  <a:pt x="2373208" y="389440"/>
                  <a:pt x="2254662" y="403936"/>
                </a:cubicBezTo>
                <a:cubicBezTo>
                  <a:pt x="2136116" y="418432"/>
                  <a:pt x="1941436" y="352945"/>
                  <a:pt x="1715269" y="403936"/>
                </a:cubicBezTo>
                <a:cubicBezTo>
                  <a:pt x="1489102" y="454927"/>
                  <a:pt x="1379847" y="371303"/>
                  <a:pt x="1175876" y="403936"/>
                </a:cubicBezTo>
                <a:cubicBezTo>
                  <a:pt x="971905" y="436569"/>
                  <a:pt x="836439" y="362222"/>
                  <a:pt x="668847" y="403936"/>
                </a:cubicBezTo>
                <a:cubicBezTo>
                  <a:pt x="501255" y="445650"/>
                  <a:pt x="326420" y="327867"/>
                  <a:pt x="0" y="403936"/>
                </a:cubicBezTo>
                <a:cubicBezTo>
                  <a:pt x="-41771" y="268420"/>
                  <a:pt x="23239" y="1260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5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2477BF-2931-0ECE-1157-6240B2E6EBDD}"/>
              </a:ext>
            </a:extLst>
          </p:cNvPr>
          <p:cNvSpPr txBox="1"/>
          <p:nvPr/>
        </p:nvSpPr>
        <p:spPr>
          <a:xfrm>
            <a:off x="7307424" y="1577816"/>
            <a:ext cx="4432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Congenial" panose="02000503040000020004" pitchFamily="2" charset="0"/>
              </a:rPr>
              <a:t>ENCHENTES NO RS/24</a:t>
            </a:r>
            <a:endParaRPr lang="pt-BR" sz="3000" b="1" i="1" dirty="0">
              <a:solidFill>
                <a:srgbClr val="FF5050"/>
              </a:solidFill>
              <a:latin typeface="Congenial" panose="02000503040000020004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0B601CC-06A7-F6EA-173E-68F398962E32}"/>
              </a:ext>
            </a:extLst>
          </p:cNvPr>
          <p:cNvSpPr txBox="1"/>
          <p:nvPr/>
        </p:nvSpPr>
        <p:spPr>
          <a:xfrm>
            <a:off x="5294814" y="3373120"/>
            <a:ext cx="16023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i="1" dirty="0">
                <a:latin typeface="+mj-lt"/>
              </a:rPr>
              <a:t>vs</a:t>
            </a:r>
            <a:endParaRPr lang="pt-BR" sz="7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211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AF749745-AD3B-5BE6-5F1C-316404B476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C4C9E7-7AEB-A2A7-99FE-316C505011DE}"/>
              </a:ext>
            </a:extLst>
          </p:cNvPr>
          <p:cNvSpPr txBox="1"/>
          <p:nvPr/>
        </p:nvSpPr>
        <p:spPr>
          <a:xfrm>
            <a:off x="1080830" y="45160"/>
            <a:ext cx="9565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Congenial" panose="02000503040000020004" pitchFamily="2" charset="0"/>
              </a:rPr>
              <a:t>O VIB X, PELO ASPECTO ECONÔMICO</a:t>
            </a:r>
          </a:p>
          <a:p>
            <a:r>
              <a:rPr lang="pt-BR" sz="3000" i="1" dirty="0">
                <a:latin typeface="Congenial" panose="02000503040000020004" pitchFamily="2" charset="0"/>
              </a:rPr>
              <a:t>Conclusões preliminares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59A9471-9C96-3A42-570D-2044D385ECE3}"/>
              </a:ext>
            </a:extLst>
          </p:cNvPr>
          <p:cNvSpPr txBox="1"/>
          <p:nvPr/>
        </p:nvSpPr>
        <p:spPr>
          <a:xfrm>
            <a:off x="1562833" y="1594872"/>
            <a:ext cx="9455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ongenial" panose="02000503040000020004" pitchFamily="2" charset="0"/>
              </a:rPr>
              <a:t>Destruição do Valor da Informação parece ser muito superior ao efeito de se recompor o “império da lei”. </a:t>
            </a:r>
            <a:endParaRPr lang="pt-BR" sz="2800" i="1" dirty="0">
              <a:latin typeface="Congenial" panose="02000503040000020004" pitchFamily="2" charset="0"/>
            </a:endParaRPr>
          </a:p>
        </p:txBody>
      </p:sp>
      <p:pic>
        <p:nvPicPr>
          <p:cNvPr id="9" name="Gráfico 8" descr="Fechar aspas estrutura de tópicos">
            <a:extLst>
              <a:ext uri="{FF2B5EF4-FFF2-40B4-BE49-F238E27FC236}">
                <a16:creationId xmlns:a16="http://schemas.microsoft.com/office/drawing/2014/main" id="{9F34FFD6-0369-EB87-C0D8-E0A683867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8664" y="5509995"/>
            <a:ext cx="723091" cy="723091"/>
          </a:xfrm>
          <a:prstGeom prst="rect">
            <a:avLst/>
          </a:prstGeom>
        </p:spPr>
      </p:pic>
      <p:pic>
        <p:nvPicPr>
          <p:cNvPr id="10" name="Gráfico 9" descr="Fechar aspas estrutura de tópicos">
            <a:extLst>
              <a:ext uri="{FF2B5EF4-FFF2-40B4-BE49-F238E27FC236}">
                <a16:creationId xmlns:a16="http://schemas.microsoft.com/office/drawing/2014/main" id="{FA973079-12AC-582B-491B-6A71F9E38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174078" y="1093448"/>
            <a:ext cx="666943" cy="666943"/>
          </a:xfrm>
          <a:prstGeom prst="rect">
            <a:avLst/>
          </a:prstGeom>
        </p:spPr>
      </p:pic>
      <p:pic>
        <p:nvPicPr>
          <p:cNvPr id="15" name="Gráfico 14" descr="Selo 8 estrutura de tópicos">
            <a:extLst>
              <a:ext uri="{FF2B5EF4-FFF2-40B4-BE49-F238E27FC236}">
                <a16:creationId xmlns:a16="http://schemas.microsoft.com/office/drawing/2014/main" id="{73BB091A-FD2A-ADE8-87A9-BCC52C93D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09" y="34831"/>
            <a:ext cx="914400" cy="9144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048335B-833F-DA46-1399-F66C9429D2CB}"/>
              </a:ext>
            </a:extLst>
          </p:cNvPr>
          <p:cNvSpPr txBox="1"/>
          <p:nvPr/>
        </p:nvSpPr>
        <p:spPr>
          <a:xfrm>
            <a:off x="1350935" y="3214709"/>
            <a:ext cx="9699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ongenial" panose="02000503040000020004" pitchFamily="2" charset="0"/>
              </a:rPr>
              <a:t>Um </a:t>
            </a:r>
            <a:r>
              <a:rPr lang="pt-BR" sz="2800" b="1" dirty="0" err="1">
                <a:latin typeface="Congenial" panose="02000503040000020004" pitchFamily="2" charset="0"/>
              </a:rPr>
              <a:t>VIBx</a:t>
            </a:r>
            <a:r>
              <a:rPr lang="pt-BR" sz="2800" b="1" dirty="0">
                <a:latin typeface="Congenial" panose="02000503040000020004" pitchFamily="2" charset="0"/>
              </a:rPr>
              <a:t> da ordem de 10 ou 17 bilhões de reais </a:t>
            </a:r>
          </a:p>
          <a:p>
            <a:pPr algn="ctr"/>
            <a:r>
              <a:rPr lang="pt-BR" sz="2800" b="1" dirty="0">
                <a:latin typeface="Congenial" panose="02000503040000020004" pitchFamily="2" charset="0"/>
              </a:rPr>
              <a:t>– em 1 ou 5 anos de suspensão – não soa como “multa eficiente”. </a:t>
            </a:r>
            <a:endParaRPr lang="pt-BR" sz="2800" i="1" dirty="0">
              <a:latin typeface="Congenial" panose="02000503040000020004" pitchFamily="2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10848BD-177F-E855-B5EA-524B0781F228}"/>
              </a:ext>
            </a:extLst>
          </p:cNvPr>
          <p:cNvSpPr txBox="1"/>
          <p:nvPr/>
        </p:nvSpPr>
        <p:spPr>
          <a:xfrm>
            <a:off x="8533514" y="6399300"/>
            <a:ext cx="3658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Congenial" panose="02000503040000020004" pitchFamily="2" charset="0"/>
              </a:rPr>
              <a:t>Paulo Rabello de Castro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C8AF91E-1540-4B47-EC90-4721832F3676}"/>
              </a:ext>
            </a:extLst>
          </p:cNvPr>
          <p:cNvSpPr txBox="1"/>
          <p:nvPr/>
        </p:nvSpPr>
        <p:spPr>
          <a:xfrm>
            <a:off x="2270439" y="5022448"/>
            <a:ext cx="8039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ongenial" panose="02000503040000020004" pitchFamily="2" charset="0"/>
              </a:rPr>
              <a:t>A sociedade brasileira continua pagando caro pela repressão ao direito à informação...</a:t>
            </a:r>
            <a:endParaRPr lang="pt-BR" sz="2800" i="1" dirty="0"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13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465</Words>
  <Application>Microsoft Office PowerPoint</Application>
  <PresentationFormat>Widescreen</PresentationFormat>
  <Paragraphs>115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Congenial</vt:lpstr>
      <vt:lpstr>Congenial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RC  Consultores</dc:creator>
  <cp:lastModifiedBy>RC  Consultores</cp:lastModifiedBy>
  <cp:revision>16</cp:revision>
  <dcterms:created xsi:type="dcterms:W3CDTF">2024-09-09T17:11:13Z</dcterms:created>
  <dcterms:modified xsi:type="dcterms:W3CDTF">2024-09-10T01:20:39Z</dcterms:modified>
</cp:coreProperties>
</file>