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1138" r:id="rId2"/>
    <p:sldId id="256" r:id="rId3"/>
    <p:sldId id="262" r:id="rId4"/>
    <p:sldId id="257" r:id="rId5"/>
    <p:sldId id="261" r:id="rId6"/>
    <p:sldId id="263" r:id="rId7"/>
    <p:sldId id="264" r:id="rId8"/>
    <p:sldId id="265" r:id="rId9"/>
    <p:sldId id="268" r:id="rId10"/>
    <p:sldId id="269" r:id="rId11"/>
    <p:sldId id="258" r:id="rId12"/>
    <p:sldId id="260" r:id="rId13"/>
    <p:sldId id="267" r:id="rId14"/>
    <p:sldId id="1142" r:id="rId15"/>
    <p:sldId id="1140" r:id="rId16"/>
    <p:sldId id="1139" r:id="rId17"/>
    <p:sldId id="1136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rcylete Lisboa Loureiro" userId="9f42f677-6c87-422f-9525-e85d74d5ada9" providerId="ADAL" clId="{C1138C97-E28C-46E9-B43C-7B6233B5A757}"/>
    <pc:docChg chg="custSel delSld modSld sldOrd">
      <pc:chgData name="Dercylete Lisboa Loureiro" userId="9f42f677-6c87-422f-9525-e85d74d5ada9" providerId="ADAL" clId="{C1138C97-E28C-46E9-B43C-7B6233B5A757}" dt="2025-05-29T11:10:50.179" v="69" actId="403"/>
      <pc:docMkLst>
        <pc:docMk/>
      </pc:docMkLst>
      <pc:sldChg chg="del">
        <pc:chgData name="Dercylete Lisboa Loureiro" userId="9f42f677-6c87-422f-9525-e85d74d5ada9" providerId="ADAL" clId="{C1138C97-E28C-46E9-B43C-7B6233B5A757}" dt="2025-05-29T11:02:46.290" v="0" actId="47"/>
        <pc:sldMkLst>
          <pc:docMk/>
          <pc:sldMk cId="223641136" sldId="266"/>
        </pc:sldMkLst>
      </pc:sldChg>
      <pc:sldChg chg="modSp mod">
        <pc:chgData name="Dercylete Lisboa Loureiro" userId="9f42f677-6c87-422f-9525-e85d74d5ada9" providerId="ADAL" clId="{C1138C97-E28C-46E9-B43C-7B6233B5A757}" dt="2025-05-29T11:04:51.625" v="5" actId="27636"/>
        <pc:sldMkLst>
          <pc:docMk/>
          <pc:sldMk cId="1210530984" sldId="267"/>
        </pc:sldMkLst>
        <pc:spChg chg="mod">
          <ac:chgData name="Dercylete Lisboa Loureiro" userId="9f42f677-6c87-422f-9525-e85d74d5ada9" providerId="ADAL" clId="{C1138C97-E28C-46E9-B43C-7B6233B5A757}" dt="2025-05-29T11:04:51.625" v="5" actId="27636"/>
          <ac:spMkLst>
            <pc:docMk/>
            <pc:sldMk cId="1210530984" sldId="267"/>
            <ac:spMk id="3" creationId="{C5CBF5E1-DDFB-BFAF-9DD5-F02C2AC98218}"/>
          </ac:spMkLst>
        </pc:spChg>
      </pc:sldChg>
      <pc:sldChg chg="ord">
        <pc:chgData name="Dercylete Lisboa Loureiro" userId="9f42f677-6c87-422f-9525-e85d74d5ada9" providerId="ADAL" clId="{C1138C97-E28C-46E9-B43C-7B6233B5A757}" dt="2025-05-29T11:06:58.680" v="12"/>
        <pc:sldMkLst>
          <pc:docMk/>
          <pc:sldMk cId="3033309919" sldId="268"/>
        </pc:sldMkLst>
      </pc:sldChg>
      <pc:sldChg chg="modSp mod ord">
        <pc:chgData name="Dercylete Lisboa Loureiro" userId="9f42f677-6c87-422f-9525-e85d74d5ada9" providerId="ADAL" clId="{C1138C97-E28C-46E9-B43C-7B6233B5A757}" dt="2025-05-29T11:08:30.190" v="24" actId="113"/>
        <pc:sldMkLst>
          <pc:docMk/>
          <pc:sldMk cId="3644160580" sldId="269"/>
        </pc:sldMkLst>
        <pc:spChg chg="mod">
          <ac:chgData name="Dercylete Lisboa Loureiro" userId="9f42f677-6c87-422f-9525-e85d74d5ada9" providerId="ADAL" clId="{C1138C97-E28C-46E9-B43C-7B6233B5A757}" dt="2025-05-29T11:08:30.190" v="24" actId="113"/>
          <ac:spMkLst>
            <pc:docMk/>
            <pc:sldMk cId="3644160580" sldId="269"/>
            <ac:spMk id="3" creationId="{10A1DA73-E052-A481-135A-527092D6644B}"/>
          </ac:spMkLst>
        </pc:spChg>
      </pc:sldChg>
      <pc:sldChg chg="ord">
        <pc:chgData name="Dercylete Lisboa Loureiro" userId="9f42f677-6c87-422f-9525-e85d74d5ada9" providerId="ADAL" clId="{C1138C97-E28C-46E9-B43C-7B6233B5A757}" dt="2025-05-29T11:07:56.270" v="23"/>
        <pc:sldMkLst>
          <pc:docMk/>
          <pc:sldMk cId="1062984764" sldId="1136"/>
        </pc:sldMkLst>
      </pc:sldChg>
      <pc:sldChg chg="modSp mod">
        <pc:chgData name="Dercylete Lisboa Loureiro" userId="9f42f677-6c87-422f-9525-e85d74d5ada9" providerId="ADAL" clId="{C1138C97-E28C-46E9-B43C-7B6233B5A757}" dt="2025-05-29T11:10:50.179" v="69" actId="403"/>
        <pc:sldMkLst>
          <pc:docMk/>
          <pc:sldMk cId="2912542458" sldId="1139"/>
        </pc:sldMkLst>
        <pc:spChg chg="mod">
          <ac:chgData name="Dercylete Lisboa Loureiro" userId="9f42f677-6c87-422f-9525-e85d74d5ada9" providerId="ADAL" clId="{C1138C97-E28C-46E9-B43C-7B6233B5A757}" dt="2025-05-29T11:10:50.179" v="69" actId="403"/>
          <ac:spMkLst>
            <pc:docMk/>
            <pc:sldMk cId="2912542458" sldId="1139"/>
            <ac:spMk id="3" creationId="{12B0D046-71C2-E0DC-E5E4-9FFADB07427B}"/>
          </ac:spMkLst>
        </pc:spChg>
      </pc:sldChg>
      <pc:sldChg chg="modSp mod">
        <pc:chgData name="Dercylete Lisboa Loureiro" userId="9f42f677-6c87-422f-9525-e85d74d5ada9" providerId="ADAL" clId="{C1138C97-E28C-46E9-B43C-7B6233B5A757}" dt="2025-05-29T11:09:19.049" v="32" actId="1076"/>
        <pc:sldMkLst>
          <pc:docMk/>
          <pc:sldMk cId="2234927343" sldId="1140"/>
        </pc:sldMkLst>
        <pc:spChg chg="mod">
          <ac:chgData name="Dercylete Lisboa Loureiro" userId="9f42f677-6c87-422f-9525-e85d74d5ada9" providerId="ADAL" clId="{C1138C97-E28C-46E9-B43C-7B6233B5A757}" dt="2025-05-29T11:09:19.049" v="32" actId="1076"/>
          <ac:spMkLst>
            <pc:docMk/>
            <pc:sldMk cId="2234927343" sldId="1140"/>
            <ac:spMk id="3" creationId="{C32D724E-07FA-B930-FFDA-854077ECA336}"/>
          </ac:spMkLst>
        </pc:spChg>
      </pc:sldChg>
      <pc:sldChg chg="del">
        <pc:chgData name="Dercylete Lisboa Loureiro" userId="9f42f677-6c87-422f-9525-e85d74d5ada9" providerId="ADAL" clId="{C1138C97-E28C-46E9-B43C-7B6233B5A757}" dt="2025-05-29T11:04:28.350" v="1" actId="47"/>
        <pc:sldMkLst>
          <pc:docMk/>
          <pc:sldMk cId="383420909" sldId="114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EEAD8-0A8E-499D-B122-75555AC13EA7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B89E3-A971-4BBF-82D5-90E6FD55E9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992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AE7EF7-BCD8-654B-A0EC-9BBEA94F8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73F4CE-EA8C-53F0-3D5C-2754B185B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D22981-2C6B-4A0E-5CAC-D85E7C911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44E946-BDF8-33F6-9B6A-912D26B72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9697B4-58B3-BCBA-D91D-99B2A745C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500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3DAEEE-3804-8C69-7022-165AF8A6E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74D867A-E510-DEB6-90CC-A29D3557D6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53F643-B31F-6954-CF88-A4F299D6C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45DE13-3443-8E8B-2E11-B2D148237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1F57962-CB53-2725-5570-6627EAC79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4183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92DC9AB-24B7-5B89-9EB6-0603091A80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979BC17-0C5B-A3B1-6F88-24D59EFA5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29DAA5-89E9-5D7F-7CD8-492B4BAEE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897304-40A4-DB99-70C2-F93C61734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F81BBA-C381-1B83-8796-F5F874AA4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709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6C9BD8-44DD-6687-531B-DB783B2E6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FEBCB7-03C5-326F-D559-A6B845CE5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BA6973-D6EC-D409-8B6E-E0A7E6081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09E58F-79DF-6956-4585-799F045FC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DE8213-64D8-530B-60F8-278CBC7C3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566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B3A369-BC2F-E790-CA5D-3233D6B84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D69B7D7-49BD-2ED2-8690-5C872DF37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8F2F34-1F27-5053-FED2-9CA34165D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C29C9B-715D-B8AE-51AF-65C26475C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273D89-75A6-7D28-49B6-714259091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83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5B0E7A-9F06-634F-48A3-133A26BCD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82F22A-ED42-64F1-D9C1-06BAC5E96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84D56DC-857D-6B44-B07F-EA7DE7F9B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F7EEF22-59DE-5E48-57E6-D2F7F3B94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5E6D80B-89C3-B001-E51C-E7B66E7E7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E94F914-F7B4-99E8-C85B-CCFC60E3A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704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563CF1-5151-402E-49BB-23220FEFF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3EE6A26-3A67-BB73-6C95-A0607AC2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6B55A8C-ADD1-F4FF-813F-51D8C8D5E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7A3A082-2A42-4AA1-B34E-8D4F6BBDC6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5D93836-87F6-D0CC-8819-48227FF509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1A9E941-8FD6-2EFD-101F-2997E839B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683E9F-B747-2F0F-AA74-242D1146B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63C0E2B-E37E-C38B-FAC3-5A4EDF3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595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525C95-C48C-37F8-805D-871D9452B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45F7C14-4B72-E25C-4960-D28157FCC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B50EE08-8558-4B24-B51D-7C765ED9D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E1887F-67BD-3E06-1B29-1B549DB4B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9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EB9939F-0EC1-E8E7-9200-F608CDF12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9D11D78-B6BF-A7AC-AF96-CACAC5179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624ABD5-FAC6-20D2-C14B-4A9CCE47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326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BBD5F-F586-95E5-0F79-19D169036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87624B-495F-1700-A8DC-C4629CB99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12B5BB7-ECCB-1633-50E7-69E2B8B30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CF3274-7E28-3382-E8F0-B716C6B2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A4438E1-C07B-539E-55A3-4DF1D5878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CD59AA8-F4C2-69C4-922A-A35DF68C3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15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A6A72D-E2EB-4B53-F9C8-C30FE059B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E7BC9E0-EF5A-004F-552A-143E6064DB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F94EBF9-22C1-1916-2CAE-BC89BCD72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4BAB96C-E22B-9C3F-E794-380495089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9182726-4A27-D9B3-1F72-53B15D7EB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EB2B6F-298F-A7E1-D126-1F348A033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411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954EC74-2EBC-46CA-0778-F4B486BCE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7B4FBCF-93E9-304B-5055-ED0E4FFC1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F62596-CE2B-E34C-D41D-E42C87610B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60CD9-4B22-464F-BE0E-A3FA4E9571A2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401A4F-EA0E-94FE-4BC5-4046B025A0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1CB184-8330-02E8-F1C6-59F3C80D00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384E83-F636-46A1-8C7C-0F4AF0B744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036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12191999" cy="685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 descr="Interface gráfica do usuário, Aplicativo&#10;&#10;Descrição gerada automa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21327" y="2704520"/>
            <a:ext cx="6349344" cy="10870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AD5941-92D4-701B-74A3-643320C53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664F750-5CA5-BEDB-A7F9-D5285FE18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3700">
                <a:solidFill>
                  <a:srgbClr val="FFFFFF"/>
                </a:solidFill>
              </a:rPr>
              <a:t>CONSEQUENCIA PARA O ESTADO BRASILEIRO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0A1DA73-E052-A481-135A-527092D66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pt-BR" sz="2000" b="1" dirty="0"/>
              <a:t>atividade econômica das supostas “empresas” criadas </a:t>
            </a:r>
            <a:r>
              <a:rPr lang="pt-BR" sz="2000" dirty="0"/>
              <a:t>pelos trabalhadores demitidos (CNAE)</a:t>
            </a:r>
            <a:endParaRPr lang="pt-BR" sz="2000" b="1" dirty="0"/>
          </a:p>
          <a:p>
            <a:pPr lvl="1"/>
            <a:r>
              <a:rPr lang="pt-BR" sz="2000" dirty="0"/>
              <a:t>Publicidade</a:t>
            </a:r>
          </a:p>
          <a:p>
            <a:pPr lvl="1"/>
            <a:r>
              <a:rPr lang="pt-BR" sz="2000" dirty="0"/>
              <a:t>Serviços de escritório e apoio administrativo</a:t>
            </a:r>
          </a:p>
          <a:p>
            <a:pPr lvl="1"/>
            <a:r>
              <a:rPr lang="pt-BR" sz="2000" dirty="0"/>
              <a:t>Transporte rodoviário de carga</a:t>
            </a:r>
          </a:p>
          <a:p>
            <a:pPr lvl="1"/>
            <a:r>
              <a:rPr lang="pt-BR" sz="2000" dirty="0"/>
              <a:t>Atividades de malote e de entrega</a:t>
            </a:r>
          </a:p>
          <a:p>
            <a:pPr lvl="1"/>
            <a:r>
              <a:rPr lang="pt-BR" sz="2000" dirty="0"/>
              <a:t>Comércio varejista de produtos novos não especificados anteriormente e de produtos usados</a:t>
            </a:r>
          </a:p>
          <a:p>
            <a:pPr lvl="1"/>
            <a:r>
              <a:rPr lang="pt-BR" sz="2000" dirty="0"/>
              <a:t>Restaurantes e outros serviços de alimentação e bebida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07F5ACD-372D-727A-99B0-A29D2C9F7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160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075EE06-93CF-5F4E-A158-4FF121A7D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3700">
                <a:solidFill>
                  <a:srgbClr val="FFFFFF"/>
                </a:solidFill>
              </a:rPr>
              <a:t>CONSEQUENCIAS PARA O/A TRABALHADOR/A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F9BFB7-9EC7-77D4-C460-BF55E518E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algn="l"/>
            <a:r>
              <a:rPr lang="pt-BR" sz="3200" b="0" i="0" u="none" strike="noStrike" baseline="0" dirty="0">
                <a:latin typeface="TimesNewRomanPSMT"/>
              </a:rPr>
              <a:t>dados do Observatório de Saúde do Trabalhador indicam que trabalhadores “</a:t>
            </a:r>
            <a:r>
              <a:rPr lang="pt-BR" sz="3200" b="0" i="0" u="none" strike="noStrike" baseline="0" dirty="0" err="1">
                <a:latin typeface="TimesNewRomanPSMT"/>
              </a:rPr>
              <a:t>pejotizados</a:t>
            </a:r>
            <a:r>
              <a:rPr lang="pt-BR" sz="3200" b="0" i="0" u="none" strike="noStrike" baseline="0" dirty="0">
                <a:latin typeface="TimesNewRomanPSMT"/>
              </a:rPr>
              <a:t>” apresentam taxas mais elevadas de doenças ocupacionais, como hipertensão, ansiedade e depressão, além de maior incidência de acidentes de trabalho.</a:t>
            </a:r>
            <a:endParaRPr lang="pt-BR" sz="36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871C548-FB48-7339-F3FA-60A5E6BC9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767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5CABEC-A0AD-DF07-32BE-0F9081952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78E4BB-F655-4C33-1A3A-44197489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3700">
                <a:solidFill>
                  <a:srgbClr val="FFFFFF"/>
                </a:solidFill>
              </a:rPr>
              <a:t>CONSEQUENCIA PARA O ESTADO BRASILEIRO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223EBA-7FBD-763B-BE24-9CBC6EC6F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algn="just"/>
            <a:r>
              <a:rPr lang="pt-BR" sz="2400" b="1" dirty="0"/>
              <a:t>Fraude tributária </a:t>
            </a:r>
            <a:r>
              <a:rPr lang="pt-BR" sz="2400" dirty="0"/>
              <a:t>– </a:t>
            </a:r>
          </a:p>
          <a:p>
            <a:pPr lvl="1" algn="just"/>
            <a:r>
              <a:rPr lang="pt-BR" dirty="0"/>
              <a:t>fragmentação da empresa, para fins de enquadramento em regimes simplificados de tributação; ou </a:t>
            </a:r>
          </a:p>
          <a:p>
            <a:pPr lvl="1" algn="just"/>
            <a:r>
              <a:rPr lang="pt-BR" dirty="0"/>
              <a:t> a “</a:t>
            </a:r>
            <a:r>
              <a:rPr lang="pt-BR" dirty="0" err="1"/>
              <a:t>cnpejotização</a:t>
            </a:r>
            <a:r>
              <a:rPr lang="pt-BR" dirty="0"/>
              <a:t>” de trabalhadores, que são constrangidos a se cadastrarem como microempreendedores individuais, para obterem um número de inscrição no CNPJ e serem contratados como “empresários”, sem que detenham propriamente o profissionalismo a que se refere o art. 966 do Código Civil, ou organizem qualquer atividade econômica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7FD9F2E-8B6E-7DD6-EB80-2FE9110F15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545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6DF4BE-D3B6-D69F-AC70-DBF932DD6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8864378-5A98-6F7A-6290-E902A64D8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3700">
                <a:solidFill>
                  <a:srgbClr val="FFFFFF"/>
                </a:solidFill>
              </a:rPr>
              <a:t>CONSEQUENCIA PARA O ESTADO BRASILEIRO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CBF5E1-DDFB-BFAF-9DD5-F02C2AC98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91970"/>
            <a:ext cx="9724031" cy="4109585"/>
          </a:xfrm>
        </p:spPr>
        <p:txBody>
          <a:bodyPr anchor="ctr">
            <a:normAutofit lnSpcReduction="10000"/>
          </a:bodyPr>
          <a:lstStyle/>
          <a:p>
            <a:r>
              <a:rPr lang="pt-BR" sz="2000" b="1" dirty="0"/>
              <a:t>Déficit previdenciário – metodologia</a:t>
            </a:r>
          </a:p>
          <a:p>
            <a:pPr lvl="1"/>
            <a:r>
              <a:rPr lang="pt-BR" sz="2000" dirty="0"/>
              <a:t>identificados os empregados demitidos no período de janeiro de 2022 e outubro de 2024. </a:t>
            </a:r>
          </a:p>
          <a:p>
            <a:pPr lvl="1"/>
            <a:r>
              <a:rPr lang="pt-BR" sz="2000" dirty="0"/>
              <a:t>verificou-se de quantos desses trabalhadores passaram a constar no Cadastro Nacional de Pessoas Jurídicas (CNPJ).</a:t>
            </a:r>
          </a:p>
          <a:p>
            <a:pPr lvl="1"/>
            <a:r>
              <a:rPr lang="pt-BR" sz="2000" dirty="0"/>
              <a:t>cruzamento de dados, obtendo-se um total de 5.299.118 inscrições para as quais os únicos responsáveis eram exatamente os trabalhadores anteriormente identificados. </a:t>
            </a:r>
          </a:p>
          <a:p>
            <a:pPr lvl="1"/>
            <a:r>
              <a:rPr lang="pt-BR" sz="2000" dirty="0"/>
              <a:t>Do total de inscrições da lista resultado, 3.254.463 estavam cadastrados como microempreendedores individuais (MEI)</a:t>
            </a:r>
          </a:p>
          <a:p>
            <a:pPr lvl="1"/>
            <a:r>
              <a:rPr lang="pt-BR" sz="2000" dirty="0"/>
              <a:t>foi considerado o salário médio dos trabalhadores demitidos, a fim de calcular os valores devidos ao FGTS e ao INSS, aplicando-se os respectivos percentuais e alíquotas ao valor médio de remuneração (salário médio obtido, de R$2.707,40, e o total de 5.299.118 empregados demitidos que se inscreveram no CNPJ, calculou-se uma massa salarial mensal 14.34 bilhões)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FD26BF3-9CC1-28B6-77B7-E39BF1113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530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D2BDE5-C632-C463-D78A-0717096FC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CCF8A64-2CB2-B926-5D7F-5B826B9ED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CONSEQUENCIA PARA O ESTADO BRASILEIRO</a:t>
            </a:r>
          </a:p>
        </p:txBody>
      </p:sp>
      <p:pic>
        <p:nvPicPr>
          <p:cNvPr id="6" name="Espaço Reservado para Conteúdo 5" descr="Texto, Tabela&#10;&#10;O conteúdo gerado por IA pode estar incorreto.">
            <a:extLst>
              <a:ext uri="{FF2B5EF4-FFF2-40B4-BE49-F238E27FC236}">
                <a16:creationId xmlns:a16="http://schemas.microsoft.com/office/drawing/2014/main" id="{6A92F02F-5B6D-A6DC-E9C6-874777078F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2225" y="2564038"/>
            <a:ext cx="11327549" cy="3256670"/>
          </a:xfrm>
          <a:prstGeom prst="rect">
            <a:avLst/>
          </a:prstGeom>
        </p:spPr>
      </p:pic>
      <p:pic>
        <p:nvPicPr>
          <p:cNvPr id="4" name="Imagem 3" descr="Desenho com traços pretos em fundo branco&#10;&#10;O conteúdo gerado por IA pode estar incorreto.">
            <a:extLst>
              <a:ext uri="{FF2B5EF4-FFF2-40B4-BE49-F238E27FC236}">
                <a16:creationId xmlns:a16="http://schemas.microsoft.com/office/drawing/2014/main" id="{82B9CAB9-321D-DFCD-F0B1-04DDF2363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350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F1F945-FA43-063A-CF8F-82716F834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DD5BF37-CEBB-9036-3462-3987A00B4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F633BA-3E17-13BF-9767-781A78493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752CDF-8AF4-30FE-6F4F-E5AC684BB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243D4B9-6E5C-1AD1-FC4B-F17220A21D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C422CA3-5F57-8503-4576-8496CAA3D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12A865-8B2A-952F-A050-7B38179DD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3700" dirty="0">
                <a:solidFill>
                  <a:srgbClr val="FFFFFF"/>
                </a:solidFill>
              </a:rPr>
              <a:t>CASOS CONCRETOS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2D724E-07FA-B930-FFDA-854077ECA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853" y="1885279"/>
            <a:ext cx="10405819" cy="4678182"/>
          </a:xfrm>
        </p:spPr>
        <p:txBody>
          <a:bodyPr anchor="ctr">
            <a:noAutofit/>
          </a:bodyPr>
          <a:lstStyle/>
          <a:p>
            <a:pPr algn="l"/>
            <a:r>
              <a:rPr lang="pt-BR" sz="2000" b="1" i="0" u="none" strike="noStrike" baseline="0" dirty="0"/>
              <a:t>empresas inteiras sem qualquer trabalhador registrado como empregado</a:t>
            </a:r>
            <a:r>
              <a:rPr lang="pt-BR" sz="2000" b="0" i="0" u="none" strike="noStrike" baseline="0" dirty="0"/>
              <a:t>. Além disso, pretende-se demonstrar o recorrente </a:t>
            </a:r>
            <a:r>
              <a:rPr lang="pt-BR" sz="2000" b="1" i="0" u="none" strike="noStrike" baseline="0" dirty="0"/>
              <a:t>vício de consentimento do trabalhador </a:t>
            </a:r>
            <a:r>
              <a:rPr lang="pt-BR" sz="2000" b="0" i="0" u="none" strike="noStrike" baseline="0" dirty="0"/>
              <a:t>que se submete às contratações fraudulentas, que, por sua vez, consubstanciam o </a:t>
            </a:r>
            <a:r>
              <a:rPr lang="pt-BR" sz="2000" b="1" i="0" u="none" strike="noStrike" baseline="0" dirty="0"/>
              <a:t>abuso da liberdade de organização produtiva pelo empregador </a:t>
            </a:r>
            <a:r>
              <a:rPr lang="pt-BR" sz="2000" b="0" i="0" u="none" strike="noStrike" baseline="0" dirty="0"/>
              <a:t>- cenários que, portanto, deflagram a </a:t>
            </a:r>
            <a:r>
              <a:rPr lang="pt-BR" sz="2000" b="1" i="0" u="none" strike="noStrike" baseline="0" dirty="0"/>
              <a:t>violação do princípio da boa-fé objetiva </a:t>
            </a:r>
            <a:r>
              <a:rPr lang="pt-BR" sz="2000" b="0" i="0" u="none" strike="noStrike" baseline="0" dirty="0"/>
              <a:t>nos contratos firmados.</a:t>
            </a:r>
          </a:p>
          <a:p>
            <a:pPr algn="l"/>
            <a:r>
              <a:rPr lang="pt-BR" sz="2000" dirty="0"/>
              <a:t>1) empresa de locação de mão-de-obra – contrato relativo a  LIMPEZA URBANA - </a:t>
            </a:r>
            <a:r>
              <a:rPr lang="pt-BR" sz="2000" b="0" i="0" u="none" strike="noStrike" baseline="0" dirty="0"/>
              <a:t>controle de acesso, limpeza e conservação, recepção, apoio administrativo, manutenção elétrica, construção e manutenção de alvenaria, pintura, </a:t>
            </a:r>
            <a:r>
              <a:rPr lang="pt-BR" sz="2000" b="1" i="0" u="none" strike="noStrike" baseline="0" dirty="0"/>
              <a:t>limpeza e conservação de vias públicas</a:t>
            </a:r>
            <a:r>
              <a:rPr lang="pt-BR" sz="2000" dirty="0"/>
              <a:t> – 2818 contratados como MEI</a:t>
            </a:r>
          </a:p>
          <a:p>
            <a:pPr lvl="1"/>
            <a:r>
              <a:rPr lang="pt-BR" sz="2000" dirty="0"/>
              <a:t>A própria empresa fazia a mediação para a inscrição dos trabalhadores como MEI</a:t>
            </a:r>
          </a:p>
          <a:p>
            <a:pPr lvl="1"/>
            <a:r>
              <a:rPr lang="pt-BR" sz="2000" dirty="0"/>
              <a:t>A empresa ganhou licitação com o poder público sem ter um único empregado registrado</a:t>
            </a:r>
          </a:p>
          <a:p>
            <a:r>
              <a:rPr lang="pt-BR" sz="2000" dirty="0"/>
              <a:t>2)Setor de saúde – empresa de locação de mão-de-obra</a:t>
            </a:r>
          </a:p>
          <a:p>
            <a:pPr lvl="1"/>
            <a:r>
              <a:rPr lang="pt-BR" sz="2000" b="1" i="0" u="none" strike="noStrike" baseline="0" dirty="0"/>
              <a:t>médicos integrantes de uma empresa sequer conheciam seus supostos sócios</a:t>
            </a:r>
            <a:endParaRPr lang="pt-BR" sz="18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AD5E636-A07E-B18F-89B3-706CF44F4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927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22177B-3856-2799-31A4-56753173F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FAB3EC-D931-8F1E-D7A7-6E5D6D29C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FBBBFD-0CEA-6F84-A11E-66239BED6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EDA86A-5812-DF39-EA1D-BC154DE34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7D8FD4-5158-0AB4-D043-D19BC8C81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48F618-64FA-43A3-B4FB-8BC1F4E4B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33B4172-25E3-EAB2-5032-CF6FD9ACE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3700" dirty="0">
                <a:solidFill>
                  <a:srgbClr val="FFFFFF"/>
                </a:solidFill>
              </a:rPr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B0D046-71C2-E0DC-E5E4-9FFADB074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6"/>
            <a:ext cx="9724031" cy="4245265"/>
          </a:xfrm>
        </p:spPr>
        <p:txBody>
          <a:bodyPr anchor="ctr">
            <a:normAutofit lnSpcReduction="10000"/>
          </a:bodyPr>
          <a:lstStyle/>
          <a:p>
            <a:pPr algn="just"/>
            <a:r>
              <a:rPr lang="pt-BR" sz="2200" b="0" i="0" u="none" strike="noStrike" baseline="0" dirty="0"/>
              <a:t>a livre iniciativa e a liberdade de organização produtiva sejam princípios constitucionais fundamentais, eles não são absolutos.</a:t>
            </a:r>
          </a:p>
          <a:p>
            <a:pPr algn="just"/>
            <a:r>
              <a:rPr lang="pt-BR" sz="2200" b="0" i="0" u="none" strike="noStrike" baseline="0" dirty="0"/>
              <a:t>, “a liberdade de iniciativa deve ser exercida de forma responsável, sem violar direitos de</a:t>
            </a:r>
          </a:p>
          <a:p>
            <a:pPr algn="just"/>
            <a:r>
              <a:rPr lang="pt-BR" sz="2200" b="0" i="0" u="none" strike="noStrike" baseline="0" dirty="0"/>
              <a:t>terceiros ou a ordem pública” (DA SILVA, 2002)</a:t>
            </a:r>
          </a:p>
          <a:p>
            <a:pPr algn="just"/>
            <a:r>
              <a:rPr lang="pt-BR" sz="2200" dirty="0" err="1"/>
              <a:t>Comrpometimento</a:t>
            </a:r>
            <a:r>
              <a:rPr lang="pt-BR" sz="2200" dirty="0"/>
              <a:t>  da arrecadação tributária geral e desequilibra o sistema de seguridade social</a:t>
            </a:r>
          </a:p>
          <a:p>
            <a:pPr algn="just"/>
            <a:r>
              <a:rPr lang="pt-BR" sz="2200" b="1" i="0" u="none" strike="noStrike" baseline="0" dirty="0"/>
              <a:t>os custos supostamente reduzidos, na realidade, estão sendo transferidos ao trabalhador, à sociedade e ao Estado brasileiro</a:t>
            </a:r>
          </a:p>
          <a:p>
            <a:pPr lvl="1" algn="just"/>
            <a:r>
              <a:rPr lang="pt-BR" sz="2200" b="1" dirty="0"/>
              <a:t>Gestão da segurança e saúde do trabalhador</a:t>
            </a:r>
          </a:p>
          <a:p>
            <a:pPr algn="just"/>
            <a:r>
              <a:rPr lang="pt-BR" sz="2200" dirty="0"/>
              <a:t>Déficit na arrecadação de FGTS</a:t>
            </a:r>
          </a:p>
          <a:p>
            <a:pPr lvl="1"/>
            <a:r>
              <a:rPr lang="pt-BR" dirty="0"/>
              <a:t>24,2 bilhões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429D321-9E77-5F94-7CFE-5CACEC5F0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42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6A6DA23-E32D-4DC7-BE19-FD85AFDCA02A}"/>
              </a:ext>
            </a:extLst>
          </p:cNvPr>
          <p:cNvSpPr txBox="1"/>
          <p:nvPr/>
        </p:nvSpPr>
        <p:spPr>
          <a:xfrm>
            <a:off x="699714" y="5490971"/>
            <a:ext cx="6962072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4000" b="1" i="0" u="none" strike="noStrike" kern="1200" cap="all" spc="-30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alibri"/>
              </a:rPr>
              <a:t>OBRIGADA</a:t>
            </a:r>
            <a:endParaRPr lang="en-US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0B4E9CE-DB2D-442E-B46D-6D2EE048AA4E}"/>
              </a:ext>
            </a:extLst>
          </p:cNvPr>
          <p:cNvSpPr txBox="1"/>
          <p:nvPr/>
        </p:nvSpPr>
        <p:spPr>
          <a:xfrm>
            <a:off x="8456522" y="5633765"/>
            <a:ext cx="3408555" cy="873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cgfit@trabalho.gov.br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64B8086-18B6-0533-18F3-9D6949A85E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829" y="390832"/>
            <a:ext cx="9690961" cy="451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8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B73EC47-E19E-7B9C-7ADE-06941ECD6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pt-BR" sz="4800">
                <a:solidFill>
                  <a:srgbClr val="FFFFFF"/>
                </a:solidFill>
              </a:rPr>
              <a:t>TEMA 1389 STF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325C56-5521-A774-FB1D-EC78B0F98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pt-BR">
                <a:solidFill>
                  <a:srgbClr val="FFFFFF"/>
                </a:solidFill>
              </a:rPr>
              <a:t>SECRETARIA DE INSPEÇÃO DO TRABALHO</a:t>
            </a:r>
          </a:p>
          <a:p>
            <a:pPr algn="r"/>
            <a:r>
              <a:rPr lang="pt-BR">
                <a:solidFill>
                  <a:srgbClr val="FFFFFF"/>
                </a:solidFill>
              </a:rPr>
              <a:t>MINISTÉRIO DO TRABALHO E EMPREGO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548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DD7F54B-A1EA-ADBC-AE63-1B78991C1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4000">
                <a:solidFill>
                  <a:srgbClr val="FFFFFF"/>
                </a:solidFill>
              </a:rPr>
              <a:t>Tema 1389 STF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CF62E0-49E4-CD4A-6893-2A485E5FF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pt-BR" dirty="0"/>
              <a:t>O Tema 1389 analisará as seguintes questões:</a:t>
            </a:r>
          </a:p>
          <a:p>
            <a:pPr lvl="1"/>
            <a:r>
              <a:rPr lang="pt-BR" sz="2800" dirty="0"/>
              <a:t> I - competência da Justiça do Trabalho para julgar causas em que se discute fraude em contrato civil de prestação de serviços; </a:t>
            </a:r>
          </a:p>
          <a:p>
            <a:pPr lvl="1"/>
            <a:r>
              <a:rPr lang="pt-BR" sz="2800" dirty="0"/>
              <a:t>II - licitude da contratação civil/comercial de trabalhador autônomo ou pessoa jurídica, à luz da ADPF 324; e </a:t>
            </a:r>
          </a:p>
          <a:p>
            <a:pPr lvl="1"/>
            <a:r>
              <a:rPr lang="pt-BR" sz="2800" dirty="0"/>
              <a:t>III - ônus da prova em alegação de fraude na contratação civil.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1911715-F93F-155F-AA4B-CB749E097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406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52C47FD-798A-5272-32EE-BB1130D07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4000">
                <a:solidFill>
                  <a:srgbClr val="FFFFFF"/>
                </a:solidFill>
              </a:rPr>
              <a:t>O PROBLEMA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5213B9-53A9-1184-5A47-781192AEA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lnSpcReduction="10000"/>
          </a:bodyPr>
          <a:lstStyle/>
          <a:p>
            <a:r>
              <a:rPr lang="pt-BR" dirty="0"/>
              <a:t>CNPEJOTIZAÇÃO IRRESTRITA</a:t>
            </a:r>
          </a:p>
          <a:p>
            <a:pPr lvl="1"/>
            <a:r>
              <a:rPr lang="pt-BR" sz="2800" dirty="0"/>
              <a:t>FRAUDE TRABALHISTA</a:t>
            </a:r>
          </a:p>
          <a:p>
            <a:pPr lvl="1"/>
            <a:r>
              <a:rPr lang="pt-BR" sz="2800" dirty="0"/>
              <a:t>DERROGAÇÃO DA LEGISLAÇÃO TRABALHISTA (A INCIDÊNCIA DA CLT TERÁ UM CARÁTER FACULTATIVO)</a:t>
            </a:r>
          </a:p>
          <a:p>
            <a:pPr lvl="1"/>
            <a:r>
              <a:rPr lang="pt-BR" sz="2800" dirty="0"/>
              <a:t>AS RELAÇÕES DE TRABALHO PASSARÃO, EM REGRA, TER NATUREZA CIVIL: autônomos, prestadores de serviços, empreendedores, empresários, ou sócios, regidos pela legislação civil e comercial</a:t>
            </a:r>
          </a:p>
          <a:p>
            <a:pPr lvl="1"/>
            <a:r>
              <a:rPr lang="pt-BR" sz="2800" dirty="0"/>
              <a:t>Terceirização geral e irrestrita, incluindo </a:t>
            </a:r>
            <a:r>
              <a:rPr lang="pt-BR" sz="2800" dirty="0" err="1"/>
              <a:t>pejtização</a:t>
            </a:r>
            <a:endParaRPr 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2A8B12A-2BC0-AED3-A8E3-061E874BE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522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74C0943-8181-62EE-8A38-B7B5236BA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4000" dirty="0">
                <a:solidFill>
                  <a:srgbClr val="FFFFFF"/>
                </a:solidFill>
              </a:rPr>
              <a:t>CNPJOTIZAÇÃO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42B55C-97C9-CFDB-4FC7-1A57EEC5F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algn="just"/>
            <a:r>
              <a:rPr lang="pt-BR" sz="2400" dirty="0"/>
              <a:t>Uma pessoa jurídica tem como finalidade primeira a proteção do patrimônio  daquele que exerce os atos de comércio, de serviço ou de indústria.</a:t>
            </a:r>
          </a:p>
          <a:p>
            <a:pPr algn="just"/>
            <a:r>
              <a:rPr lang="pt-BR" sz="2400" dirty="0"/>
              <a:t>É um ato de desassociação de uma pessoa e de seu patrimônio, um ato de ficção que confere personalidade a um conjunto de bens</a:t>
            </a:r>
          </a:p>
          <a:p>
            <a:pPr algn="just"/>
            <a:r>
              <a:rPr lang="pt-BR" sz="2400" dirty="0"/>
              <a:t>Ocorre que </a:t>
            </a:r>
            <a:r>
              <a:rPr lang="pt-BR" sz="2400" i="1" dirty="0"/>
              <a:t>João MEI </a:t>
            </a:r>
            <a:r>
              <a:rPr lang="pt-BR" sz="2400" dirty="0"/>
              <a:t>ou </a:t>
            </a:r>
            <a:r>
              <a:rPr lang="pt-BR" sz="2400" i="1" dirty="0"/>
              <a:t>Zé PJ </a:t>
            </a:r>
            <a:r>
              <a:rPr lang="pt-BR" sz="2400" dirty="0"/>
              <a:t>são pessoas naturais cujo “patrimônio” é única e exclusivamente a sua força de trabalho, sobre a qual não têm a menor gestão quando disponibilizam para a contratante. Não há como fazerem essa desassociação.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14CCDE2-8446-96AD-2E18-E6E342B7C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81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446A668-603E-0189-FBAD-3BAA3C1B5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4000">
                <a:solidFill>
                  <a:srgbClr val="FFFFFF"/>
                </a:solidFill>
              </a:rPr>
              <a:t>FRAUDE AO VÍNCULO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3124BB-8D22-F2E3-8FCD-8BB0A03E8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884" y="2276994"/>
            <a:ext cx="9724031" cy="3683358"/>
          </a:xfrm>
        </p:spPr>
        <p:txBody>
          <a:bodyPr anchor="ctr">
            <a:normAutofit lnSpcReduction="10000"/>
          </a:bodyPr>
          <a:lstStyle/>
          <a:p>
            <a:pPr algn="just"/>
            <a:r>
              <a:rPr lang="pt-BR" sz="2000" dirty="0"/>
              <a:t>A tentativa de negar a realidade fática das relações de trabalho não é nova, sendo exemplos</a:t>
            </a:r>
          </a:p>
          <a:p>
            <a:pPr lvl="1" algn="just"/>
            <a:r>
              <a:rPr lang="pt-BR" sz="2000" dirty="0"/>
              <a:t>CLT, </a:t>
            </a:r>
            <a:r>
              <a:rPr lang="pt-BR" sz="2000" dirty="0" err="1"/>
              <a:t>art</a:t>
            </a:r>
            <a:r>
              <a:rPr lang="pt-BR" sz="2000" dirty="0"/>
              <a:t> 442, </a:t>
            </a:r>
            <a:r>
              <a:rPr lang="pt-BR" sz="2000" b="0" i="0" dirty="0">
                <a:effectLst/>
                <a:latin typeface="Arial" panose="020B0604020202020204" pitchFamily="34" charset="0"/>
              </a:rPr>
              <a:t>§ 1º Qualquer que seja o ramo de atividade da sociedade cooperativa, não existe vínculo empregatício entre ela e seus associados, nem entre estes e os tomadores de serviços daquela</a:t>
            </a:r>
          </a:p>
          <a:p>
            <a:pPr lvl="1" algn="just"/>
            <a:r>
              <a:rPr lang="pt-BR" sz="2000" b="0" i="0" dirty="0">
                <a:effectLst/>
                <a:latin typeface="Arial" panose="020B0604020202020204" pitchFamily="34" charset="0"/>
              </a:rPr>
              <a:t>Art. 442-B.  A contratação do autônomo, cumpridas por este todas as formalidades legais, com ou sem exclusividade, de forma contínua ou não, afasta a qualidade de empregado prevista no art. 3</a:t>
            </a:r>
            <a:r>
              <a:rPr lang="pt-BR" sz="2000" b="0" i="0" u="sng" baseline="30000" dirty="0">
                <a:effectLst/>
                <a:latin typeface="Arial" panose="020B0604020202020204" pitchFamily="34" charset="0"/>
              </a:rPr>
              <a:t>o</a:t>
            </a:r>
            <a:r>
              <a:rPr lang="pt-BR" sz="2000" b="0" i="0" dirty="0">
                <a:effectLst/>
                <a:latin typeface="Arial" panose="020B0604020202020204" pitchFamily="34" charset="0"/>
              </a:rPr>
              <a:t> desta Consolidação.</a:t>
            </a:r>
          </a:p>
          <a:p>
            <a:pPr lvl="1" algn="just"/>
            <a:r>
              <a:rPr lang="pt-BR" sz="2000" dirty="0">
                <a:latin typeface="Arial" panose="020B0604020202020204" pitchFamily="34" charset="0"/>
              </a:rPr>
              <a:t>Lei 6019/1974 alterada pela Lei 13467/2017, </a:t>
            </a:r>
            <a:r>
              <a:rPr lang="pt-BR" sz="2000" b="0" i="0" dirty="0">
                <a:effectLst/>
                <a:latin typeface="Arial" panose="020B0604020202020204" pitchFamily="34" charset="0"/>
              </a:rPr>
              <a:t>Art. 4</a:t>
            </a:r>
            <a:r>
              <a:rPr lang="pt-BR" sz="2000" b="0" i="0" u="sng" baseline="30000" dirty="0">
                <a:effectLst/>
                <a:latin typeface="Arial" panose="020B0604020202020204" pitchFamily="34" charset="0"/>
              </a:rPr>
              <a:t>o</a:t>
            </a:r>
            <a:r>
              <a:rPr lang="pt-BR" sz="2000" b="0" i="0" dirty="0">
                <a:effectLst/>
                <a:latin typeface="Arial" panose="020B0604020202020204" pitchFamily="34" charset="0"/>
              </a:rPr>
              <a:t>-A.  Considera-se prestação de serviços a terceiros a transferência feita pela contratante da execução de quaisquer de suas atividades, inclusive sua atividade principal, à pessoa jurídica de direito privado prestadora de serviços que possua capacidade econômica compatível com a sua execução. </a:t>
            </a:r>
            <a:endParaRPr 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B015F61-1ABF-EB96-E7C8-60E10663C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425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A822A8-51FB-E297-E500-BE68722C9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63DFC20-BA4B-3300-88AC-F225962C7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4000">
                <a:solidFill>
                  <a:srgbClr val="FFFFFF"/>
                </a:solidFill>
              </a:rPr>
              <a:t>FRAUDE AO VÍNCULO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64F9FEC-C3A6-BDD4-3C11-4AF87A208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pt-BR" sz="2400" dirty="0"/>
              <a:t>Inicialmente concentradas em determinados setores econômicos, como a saúde, e em determinados cargos situados em faixas salariais mais altas, como os médicos, hoje espraiam-se para atividades como as de asseio de conservação e atividades de cuidado, alcançando garis, auxiliares de serviços gerais, auxiliares administrativos, dentre outras funções situadas em faixas salariais inferiores a R$2.000.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65F3D2F-C06E-B0FF-B65C-4B4A1012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160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257714-F7CB-5AD8-DF64-4FA6FA82F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725CFEF-50E0-6D7C-DB6C-AF028D3FB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pt-BR" sz="4000"/>
              <a:t>FRAUDE AO VÍNCULO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37B38F-77A9-F086-C2CB-A71434AC7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4857989" cy="3535083"/>
          </a:xfrm>
        </p:spPr>
        <p:txBody>
          <a:bodyPr anchor="t">
            <a:normAutofit/>
          </a:bodyPr>
          <a:lstStyle/>
          <a:p>
            <a:pPr algn="just"/>
            <a:r>
              <a:rPr lang="pt-BR" sz="2000" dirty="0"/>
              <a:t>no período de 2022 a 2024, </a:t>
            </a:r>
            <a:r>
              <a:rPr lang="pt-BR" sz="2000" b="1" dirty="0"/>
              <a:t>56,25%</a:t>
            </a:r>
            <a:r>
              <a:rPr lang="pt-BR" sz="2000" dirty="0"/>
              <a:t> dos trabalhadores percebiam </a:t>
            </a:r>
            <a:r>
              <a:rPr lang="pt-BR" sz="2000" b="1" dirty="0"/>
              <a:t>salários de até R$2.000 </a:t>
            </a:r>
            <a:r>
              <a:rPr lang="pt-BR" sz="2000" dirty="0"/>
              <a:t>e </a:t>
            </a:r>
            <a:r>
              <a:rPr lang="pt-BR" sz="2000" b="1" dirty="0"/>
              <a:t>93%</a:t>
            </a:r>
            <a:r>
              <a:rPr lang="pt-BR" sz="2000" dirty="0"/>
              <a:t> dos trabalhadores tinham </a:t>
            </a:r>
            <a:r>
              <a:rPr lang="pt-BR" sz="2000" b="1" dirty="0"/>
              <a:t>salários abaixo de R$6.000</a:t>
            </a:r>
            <a:r>
              <a:rPr lang="pt-BR" sz="2000" dirty="0"/>
              <a:t>, antes de se tornarem “</a:t>
            </a:r>
            <a:r>
              <a:rPr lang="pt-BR" sz="2000" dirty="0" err="1"/>
              <a:t>pejotas</a:t>
            </a:r>
            <a:r>
              <a:rPr lang="pt-BR" sz="2000" dirty="0"/>
              <a:t>”. Os resultados, por faixas salariais, seguem demonstrados na tabela a seguir: </a:t>
            </a:r>
          </a:p>
          <a:p>
            <a:endParaRPr lang="pt-BR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Imagem 4" descr="Tabela&#10;&#10;Descrição gerada automaticamente">
            <a:extLst>
              <a:ext uri="{FF2B5EF4-FFF2-40B4-BE49-F238E27FC236}">
                <a16:creationId xmlns:a16="http://schemas.microsoft.com/office/drawing/2014/main" id="{189FC604-1908-581B-F75A-6608CA21D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0112" y="1701937"/>
            <a:ext cx="5274688" cy="3535082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4DC7308-F4CE-C2E1-8EC4-BAACC0A2F6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852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DA59A6-8539-F013-F163-15E1BADF3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4981BA9-A370-6B53-73DE-0ED296766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t-BR" sz="3700">
                <a:solidFill>
                  <a:srgbClr val="FFFFFF"/>
                </a:solidFill>
              </a:rPr>
              <a:t>CONSEQUENCIA PARA O ESTADO BRASILEIRO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C59B9C-7A43-498F-FC6A-AD2A0588C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pt-BR" sz="2000" b="1"/>
              <a:t>Funções mais pejotizadas, </a:t>
            </a:r>
            <a:r>
              <a:rPr lang="pt-BR" sz="2000"/>
              <a:t>considerando-se a ocupação (CBO) do trabalhador, antes da demissão</a:t>
            </a:r>
            <a:endParaRPr lang="pt-BR" sz="2000" b="1"/>
          </a:p>
          <a:p>
            <a:pPr lvl="1"/>
            <a:r>
              <a:rPr lang="pt-BR" sz="2000"/>
              <a:t>vendedores de comércio varejista, </a:t>
            </a:r>
          </a:p>
          <a:p>
            <a:pPr lvl="1"/>
            <a:r>
              <a:rPr lang="pt-BR" sz="2000"/>
              <a:t>assistentes administrativos, </a:t>
            </a:r>
          </a:p>
          <a:p>
            <a:pPr lvl="1"/>
            <a:r>
              <a:rPr lang="pt-BR" sz="2000"/>
              <a:t>faxineiros, </a:t>
            </a:r>
          </a:p>
          <a:p>
            <a:pPr lvl="1"/>
            <a:r>
              <a:rPr lang="pt-BR" sz="2000"/>
              <a:t>serventes de obras, </a:t>
            </a:r>
          </a:p>
          <a:p>
            <a:pPr lvl="1"/>
            <a:r>
              <a:rPr lang="pt-BR" sz="2000"/>
              <a:t>pedreiros, </a:t>
            </a:r>
          </a:p>
          <a:p>
            <a:pPr lvl="1"/>
            <a:r>
              <a:rPr lang="pt-BR" sz="2000"/>
              <a:t>porteiros atendentes de lanchonete, </a:t>
            </a:r>
          </a:p>
          <a:p>
            <a:pPr lvl="1"/>
            <a:r>
              <a:rPr lang="pt-BR" sz="2000"/>
              <a:t>empregadas domésticas, </a:t>
            </a:r>
          </a:p>
          <a:p>
            <a:pPr lvl="1"/>
            <a:r>
              <a:rPr lang="pt-BR" sz="2000"/>
              <a:t>garçons</a:t>
            </a:r>
            <a:endParaRPr lang="pt-BR" sz="2000" b="1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F3AB880-4492-0367-E36B-5EF95E15F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799" y="5960352"/>
            <a:ext cx="838201" cy="89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3099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1154</Words>
  <Application>Microsoft Office PowerPoint</Application>
  <PresentationFormat>Widescreen</PresentationFormat>
  <Paragraphs>77</Paragraphs>
  <Slides>17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TimesNewRomanPSMT</vt:lpstr>
      <vt:lpstr>Tema do Office</vt:lpstr>
      <vt:lpstr>Apresentação do PowerPoint</vt:lpstr>
      <vt:lpstr>TEMA 1389 STF</vt:lpstr>
      <vt:lpstr>Tema 1389 STF</vt:lpstr>
      <vt:lpstr>O PROBLEMA</vt:lpstr>
      <vt:lpstr>CNPJOTIZAÇÃO</vt:lpstr>
      <vt:lpstr>FRAUDE AO VÍNCULO</vt:lpstr>
      <vt:lpstr>FRAUDE AO VÍNCULO</vt:lpstr>
      <vt:lpstr>FRAUDE AO VÍNCULO</vt:lpstr>
      <vt:lpstr>CONSEQUENCIA PARA O ESTADO BRASILEIRO</vt:lpstr>
      <vt:lpstr>CONSEQUENCIA PARA O ESTADO BRASILEIRO</vt:lpstr>
      <vt:lpstr>CONSEQUENCIAS PARA O/A TRABALHADOR/A</vt:lpstr>
      <vt:lpstr>CONSEQUENCIA PARA O ESTADO BRASILEIRO</vt:lpstr>
      <vt:lpstr>CONSEQUENCIA PARA O ESTADO BRASILEIRO</vt:lpstr>
      <vt:lpstr>CONSEQUENCIA PARA O ESTADO BRASILEIRO</vt:lpstr>
      <vt:lpstr>CASOS CONCRETOS</vt:lpstr>
      <vt:lpstr>CONSIDERAÇÕES FINAIS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1389 STF</dc:title>
  <dc:creator>Dercylete Lisboa Loureiro</dc:creator>
  <cp:lastModifiedBy>Dercylete Lisboa Loureiro</cp:lastModifiedBy>
  <cp:revision>2</cp:revision>
  <dcterms:created xsi:type="dcterms:W3CDTF">2025-05-28T20:36:55Z</dcterms:created>
  <dcterms:modified xsi:type="dcterms:W3CDTF">2025-05-29T11:10:52Z</dcterms:modified>
</cp:coreProperties>
</file>