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3696" r:id="rId2"/>
    <p:sldMasterId id="2147483684" r:id="rId3"/>
    <p:sldMasterId id="2147483672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614" r:id="rId6"/>
    <p:sldId id="615" r:id="rId7"/>
    <p:sldId id="616" r:id="rId8"/>
    <p:sldId id="617" r:id="rId9"/>
    <p:sldId id="619" r:id="rId10"/>
    <p:sldId id="620" r:id="rId11"/>
    <p:sldId id="634" r:id="rId12"/>
    <p:sldId id="622" r:id="rId13"/>
    <p:sldId id="621" r:id="rId14"/>
    <p:sldId id="633" r:id="rId15"/>
    <p:sldId id="628" r:id="rId16"/>
    <p:sldId id="623" r:id="rId17"/>
    <p:sldId id="625" r:id="rId18"/>
    <p:sldId id="626" r:id="rId19"/>
    <p:sldId id="627" r:id="rId20"/>
    <p:sldId id="629" r:id="rId21"/>
    <p:sldId id="632" r:id="rId22"/>
    <p:sldId id="635" r:id="rId23"/>
    <p:sldId id="631" r:id="rId24"/>
  </p:sldIdLst>
  <p:sldSz cx="9144000" cy="6858000" type="screen4x3"/>
  <p:notesSz cx="67691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PROCEDIMENTOS </a:t>
            </a:r>
          </a:p>
          <a:p>
            <a:pPr>
              <a:defRPr/>
            </a:pPr>
            <a:r>
              <a:rPr lang="pt-BR" dirty="0" smtClean="0"/>
              <a:t>Eixo I - Portaria </a:t>
            </a:r>
            <a:r>
              <a:rPr lang="pt-BR" dirty="0"/>
              <a:t>199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'[genetica 2017 2018.xlsx]genetica 2017 2018'!$B$1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'[genetica 2017 2018.xlsx]genetica 2017 2018'!$A$2:$A$5</c:f>
              <c:strCache>
                <c:ptCount val="4"/>
                <c:pt idx="0">
                  <c:v>Aconselhamento Genético</c:v>
                </c:pt>
                <c:pt idx="1">
                  <c:v>Erros Inatos de Metabolismo</c:v>
                </c:pt>
                <c:pt idx="2">
                  <c:v>Anomailias Congênitas ou de Manifestacao tardia</c:v>
                </c:pt>
                <c:pt idx="3">
                  <c:v>Deficiência Intelectual</c:v>
                </c:pt>
              </c:strCache>
            </c:strRef>
          </c:cat>
          <c:val>
            <c:numRef>
              <c:f>'[genetica 2017 2018.xlsx]genetica 2017 2018'!$B$2:$B$5</c:f>
              <c:numCache>
                <c:formatCode>General</c:formatCode>
                <c:ptCount val="4"/>
                <c:pt idx="0">
                  <c:v>52</c:v>
                </c:pt>
                <c:pt idx="1">
                  <c:v>296</c:v>
                </c:pt>
                <c:pt idx="2">
                  <c:v>62</c:v>
                </c:pt>
                <c:pt idx="3">
                  <c:v>263</c:v>
                </c:pt>
              </c:numCache>
            </c:numRef>
          </c:val>
        </c:ser>
        <c:ser>
          <c:idx val="1"/>
          <c:order val="1"/>
          <c:tx>
            <c:strRef>
              <c:f>'[genetica 2017 2018.xlsx]genetica 2017 2018'!$C$1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'[genetica 2017 2018.xlsx]genetica 2017 2018'!$A$2:$A$5</c:f>
              <c:strCache>
                <c:ptCount val="4"/>
                <c:pt idx="0">
                  <c:v>Aconselhamento Genético</c:v>
                </c:pt>
                <c:pt idx="1">
                  <c:v>Erros Inatos de Metabolismo</c:v>
                </c:pt>
                <c:pt idx="2">
                  <c:v>Anomailias Congênitas ou de Manifestacao tardia</c:v>
                </c:pt>
                <c:pt idx="3">
                  <c:v>Deficiência Intelectual</c:v>
                </c:pt>
              </c:strCache>
            </c:strRef>
          </c:cat>
          <c:val>
            <c:numRef>
              <c:f>'[genetica 2017 2018.xlsx]genetica 2017 2018'!$C$2:$C$5</c:f>
              <c:numCache>
                <c:formatCode>General</c:formatCode>
                <c:ptCount val="4"/>
                <c:pt idx="0">
                  <c:v>212</c:v>
                </c:pt>
                <c:pt idx="1">
                  <c:v>708</c:v>
                </c:pt>
                <c:pt idx="2">
                  <c:v>267</c:v>
                </c:pt>
                <c:pt idx="3">
                  <c:v>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7026352"/>
        <c:axId val="537031392"/>
        <c:axId val="0"/>
      </c:bar3DChart>
      <c:catAx>
        <c:axId val="53702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7031392"/>
        <c:crosses val="autoZero"/>
        <c:auto val="1"/>
        <c:lblAlgn val="ctr"/>
        <c:lblOffset val="100"/>
        <c:noMultiLvlLbl val="0"/>
      </c:catAx>
      <c:valAx>
        <c:axId val="53703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7026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436248268562153E-2"/>
          <c:y val="0.13993741151535968"/>
          <c:w val="0.92971248635740933"/>
          <c:h val="0.79955846688056564"/>
        </c:manualLayout>
      </c:layout>
      <c:lineChart>
        <c:grouping val="standard"/>
        <c:varyColors val="0"/>
        <c:ser>
          <c:idx val="0"/>
          <c:order val="0"/>
          <c:tx>
            <c:strRef>
              <c:f>Plan2!$R$3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Plan2!$Q$4:$Q$22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Plan2!$R$4:$R$22</c:f>
              <c:numCache>
                <c:formatCode>General</c:formatCode>
                <c:ptCount val="19"/>
                <c:pt idx="0">
                  <c:v>14.4</c:v>
                </c:pt>
                <c:pt idx="1">
                  <c:v>15.1</c:v>
                </c:pt>
                <c:pt idx="2">
                  <c:v>13.6</c:v>
                </c:pt>
                <c:pt idx="3">
                  <c:v>13.3</c:v>
                </c:pt>
                <c:pt idx="4">
                  <c:v>13.9</c:v>
                </c:pt>
                <c:pt idx="5">
                  <c:v>13.6</c:v>
                </c:pt>
                <c:pt idx="6">
                  <c:v>12.8</c:v>
                </c:pt>
                <c:pt idx="7">
                  <c:v>11.1</c:v>
                </c:pt>
                <c:pt idx="8">
                  <c:v>11.9</c:v>
                </c:pt>
                <c:pt idx="9">
                  <c:v>11.9</c:v>
                </c:pt>
                <c:pt idx="10">
                  <c:v>12.6</c:v>
                </c:pt>
                <c:pt idx="11">
                  <c:v>11.5</c:v>
                </c:pt>
                <c:pt idx="12">
                  <c:v>11.6</c:v>
                </c:pt>
                <c:pt idx="13">
                  <c:v>12.7</c:v>
                </c:pt>
                <c:pt idx="14">
                  <c:v>11.4</c:v>
                </c:pt>
                <c:pt idx="15">
                  <c:v>10.6</c:v>
                </c:pt>
                <c:pt idx="16">
                  <c:v>10.3</c:v>
                </c:pt>
                <c:pt idx="17">
                  <c:v>11.1</c:v>
                </c:pt>
                <c:pt idx="18">
                  <c:v>10.3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6108528"/>
        <c:axId val="66610908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Plan2!$S$3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Plan2!$Q$4:$Q$22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Plan2!$S$4:$S$22</c15:sqref>
                        </c15:formulaRef>
                      </c:ext>
                    </c:extLst>
                    <c:numCache>
                      <c:formatCode>General</c:formatCode>
                      <c:ptCount val="19"/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66610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6109088"/>
        <c:crosses val="autoZero"/>
        <c:auto val="1"/>
        <c:lblAlgn val="ctr"/>
        <c:lblOffset val="100"/>
        <c:noMultiLvlLbl val="0"/>
      </c:catAx>
      <c:valAx>
        <c:axId val="66610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610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6AD74-0AF0-4623-BE28-37D227057080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7BD1C-90DD-46D0-B838-DDA0FCC81E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6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117202-CEFF-495B-A49C-01E06C3F622F}" type="datetimeFigureOut">
              <a:rPr lang="pt-BR"/>
              <a:pPr>
                <a:defRPr/>
              </a:pPr>
              <a:t>02/10/2019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FE7A93-20DC-4F46-9D0D-0FC2B22E4B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39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F06-576F-4FE4-9086-C64837517D4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061F-00C1-44A4-8182-93A9D6456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92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F06-576F-4FE4-9086-C64837517D4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061F-00C1-44A4-8182-93A9D6456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1578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181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5486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8402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152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1944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5592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3872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2479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6542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61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F06-576F-4FE4-9086-C64837517D4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061F-00C1-44A4-8182-93A9D6456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4373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4989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0906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254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7603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0183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2106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7004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0950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210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16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2452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9610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7308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2605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752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205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9333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1331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4222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1468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87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5702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5762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3821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7348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8786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378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0265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3589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4367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223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10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6589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35E23-FBF5-4755-A2B4-3B25DC162584}" type="datetimeFigureOut">
              <a:rPr lang="pt-BR" smtClean="0"/>
              <a:pPr>
                <a:defRPr/>
              </a:pPr>
              <a:t>02/10/2019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2F34B-B7AD-4685-8EE9-BC155C510B6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6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6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35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086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769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22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F06-576F-4FE4-9086-C64837517D4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061F-00C1-44A4-8182-93A9D6456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742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532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864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161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577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54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451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56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786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645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80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F06-576F-4FE4-9086-C64837517D4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061F-00C1-44A4-8182-93A9D6456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473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535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412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785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699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13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31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159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901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67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34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F06-576F-4FE4-9086-C64837517D4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061F-00C1-44A4-8182-93A9D6456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53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515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457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09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168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178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3848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007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613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0305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61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F06-576F-4FE4-9086-C64837517D4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061F-00C1-44A4-8182-93A9D6456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407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914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72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002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0973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2680A-8892-4DC2-818B-869E46990143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D1DE-3529-4B18-B045-DA6CFD08AF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7F48-58CD-4F8F-A4A3-97EDE811BD18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DD0A-BDB1-482B-854B-2976CD9FC5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2506-9D49-432E-814A-B9F5F393195D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F8C4-021E-462E-B413-53B5F4A32E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B6763-E1C8-4720-984D-752593C79A18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BBDA-DD21-4EB8-828B-69059239240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66DD-B001-4C9D-ACC2-66BCE48619B2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3C99-B5D3-418F-99CF-1D190660AD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639E-98A4-4C4E-AFF6-CC024834D956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9CC4-5260-4A4D-A8E5-50D23A17B5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F06-576F-4FE4-9086-C64837517D4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061F-00C1-44A4-8182-93A9D6456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59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40BF-14E2-4069-AC01-7CEF45AB8DA3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6F87-32C2-416A-BACD-CC590C62DD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EBF2-4137-4CAF-AB9D-240CFD6F3A6C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DDCC-78D7-4652-8BF4-2E89963873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58F9-99CC-49F7-9ACE-D567F89501A5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A71B-1B42-4360-B1EB-C6B5C89CBA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A1DB-C8FB-463B-8F4D-7B9FE7D4050A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DEBED-C3A8-485B-A638-9D5C0BAB36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4461-8EEC-445E-801E-CFFB7BC613B6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7C3E-E212-4296-A2D9-C0D429FE36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F1EB-C427-4E3D-90FA-C5C92D86BEAE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B1A3-B4C6-448F-8D4D-597DC4780D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BF86-AA73-495B-8609-0A4862C50117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CFC7-50D9-4267-B1E8-06709FDE7E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7289-A0FE-4D0A-92FF-7087766F712B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2095-487A-41B0-B36D-C4EE753EBD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0C95-A02A-4CDE-9FD6-0AA1EB8ACC4D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FD90-BD23-4E45-B44A-C977BFA52C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8C9C-38E0-401F-A688-3A8D83FBDD93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BCC2-BE5C-41E0-BE6E-8379FC066E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F06-576F-4FE4-9086-C64837517D4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061F-00C1-44A4-8182-93A9D6456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97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8A7E-C983-49A8-AE6E-364D79B2EDFA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2B56-7ADF-4BF4-9D1D-B19B9F8CF2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C32AE-D985-4ECF-8C57-133C8E8F7EE9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3E0B-1A69-49C1-8112-E09D471090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09D4-141C-4F1E-ADD2-80D9F45DAA8B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1AA5-C889-4A9B-8EA0-A35BF23C80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6051-A4E0-4CA7-A771-9403D20E0F7B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EB5C-AA4F-4D5D-BC6F-64DF555869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7615-808B-4C49-A6B7-E62C3A5F9E16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D072-896E-4844-9424-F8EC485C06F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2AECA-3810-4FA7-86A1-E9BC13E5F7C5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68586-96CD-4F39-BE78-2AE9E51104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FC76-A3D6-4698-8E91-621A5CD8C7DB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2902-BB42-4FE4-878C-11D2677654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B0DA-0970-4352-9774-6645463D3E51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2208C-3B62-4625-AAA3-01BD172550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78338-9E65-4E49-8608-5014BFC12EAC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36E0-278D-4680-B78B-0EFF2983BA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9B15-615D-4276-81A0-0AF7415CAA70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B33A-718F-4548-883C-620ED4A540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F06-576F-4FE4-9086-C64837517D4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061F-00C1-44A4-8182-93A9D6456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0327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2C9F-2107-4F66-846C-2F9B10B85E34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5BB5-5CD5-4A65-8AD7-74CE525F37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0945-D57A-488B-97B3-3E60F69D3DA7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A456-A987-4B78-8CCE-B9755B71B0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AF57B-9526-4ED4-886C-5C860F33DA54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F2E4-1D17-48F4-8DFB-5DE805CC13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E584-56A6-4D0B-95D5-10777AC8A6E2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2CA2-51E3-41FC-BE83-CDDCBC25A3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55A0-A01F-4A97-83AC-966272541859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4F6E-5B81-44F5-A7A0-D99CEF3364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F872-9611-48F2-9AED-A37EAE1C67DB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F699-9B64-41C5-B5B7-EB43103DE9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B9BC-CFFC-4FE9-834C-7EAB1296DA3D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CEDC-7C0B-43C1-9823-B90B71DA67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7AA5-0A9D-4DB9-A5D5-B70A5DA4B13F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BC55-D63B-426F-BF6B-5511FE2CEE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A762-51F7-4545-A79E-E600ECDD7112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A2DE-E11A-4A78-BA74-40BD25B99F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4AF8-5F89-46FA-9BD9-3E128C80FDCA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F60-2F46-4B17-9BA5-F084B6B87E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F06-576F-4FE4-9086-C64837517D4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061F-00C1-44A4-8182-93A9D6456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9408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1516-75C6-4BC7-9B51-6A675E22D6AF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0F34-1C52-4110-B5F8-F992CEB04F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BDAC-6FD3-41A4-A965-E7AF7B849297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1704-6739-4B08-95A2-EE55475CC4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5E6F-7670-461F-986B-ED5ABDD5BCF6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4931-8D8F-4D12-B612-191F4EA89A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D819-1DE1-4D44-8D75-6217A55484CE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4F56-49FF-4C60-B240-BF20E81315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2BCE-10D7-4163-B190-51A47D5E6D8E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826C-C13F-4A5D-B73A-5C983D75D8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FE41-F4EC-4DBF-B87D-B81D4CF93C75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33D3-CCD1-43C8-A74C-EB45CFA467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59B6-0494-4A18-80A1-8C6289D658AB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C941-D2A7-4B74-B9B5-686B926A8F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B592-0A45-4F86-98BE-DC09C3B7FD99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DD2D-82BC-457F-A328-9F509F09E9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5648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 userDrawn="1"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29"/>
          <p:cNvSpPr txBox="1">
            <a:spLocks/>
          </p:cNvSpPr>
          <p:nvPr userDrawn="1"/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BF18AB7-49BF-4E00-BF54-0D9E91AC412F}" type="datetimeFigureOut">
              <a:rPr lang="pt-BR" sz="1200" smtClean="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02/10/2019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5" name="Espaço Reservado para Número de Slide 26"/>
          <p:cNvSpPr txBox="1">
            <a:spLocks/>
          </p:cNvSpPr>
          <p:nvPr userDrawn="1"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CA237-2D5B-4B95-A44E-90746ADA724C}" type="slidenum">
              <a:rPr lang="pt-BR" sz="1200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sz="1200">
              <a:latin typeface="+mn-lt"/>
              <a:cs typeface="+mn-cs"/>
            </a:endParaRPr>
          </a:p>
        </p:txBody>
      </p:sp>
      <p:pic>
        <p:nvPicPr>
          <p:cNvPr id="6" name="Espaço Reservado para Conteúdo 4" descr="C:\Users\1964402\Downloads\foto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1000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 userDrawn="1"/>
        </p:nvSpPr>
        <p:spPr>
          <a:xfrm>
            <a:off x="2000250" y="457200"/>
            <a:ext cx="64373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2060"/>
                </a:solidFill>
                <a:latin typeface="+mn-lt"/>
                <a:cs typeface="+mn-cs"/>
              </a:rPr>
              <a:t>Programa de Triagem Neonatal do Distrito Federal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 userDrawn="1"/>
        </p:nvSpPr>
        <p:spPr>
          <a:xfrm>
            <a:off x="5780088" y="6448425"/>
            <a:ext cx="28162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rgbClr val="002060"/>
                </a:solidFill>
                <a:latin typeface="+mn-lt"/>
                <a:cs typeface="+mn-cs"/>
              </a:rPr>
              <a:t>Juliana de Vasconcellos Thomas</a:t>
            </a:r>
          </a:p>
        </p:txBody>
      </p:sp>
      <p:sp>
        <p:nvSpPr>
          <p:cNvPr id="12" name="Espaço Reservado para Data 2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142875" y="1143000"/>
            <a:ext cx="785813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0" y="1141413"/>
            <a:ext cx="914400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9" descr="C:\Users\1927868\AppData\Local\Microsoft\Windows\Temporary Internet Files\Content.IE5\KMAJNYX7\foto[1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1438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22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9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07.xml"/><Relationship Id="rId34" Type="http://schemas.openxmlformats.org/officeDocument/2006/relationships/slideLayout" Target="../slideLayouts/slideLayout120.xml"/><Relationship Id="rId42" Type="http://schemas.openxmlformats.org/officeDocument/2006/relationships/slideLayout" Target="../slideLayouts/slideLayout128.xml"/><Relationship Id="rId47" Type="http://schemas.openxmlformats.org/officeDocument/2006/relationships/slideLayout" Target="../slideLayouts/slideLayout133.xml"/><Relationship Id="rId50" Type="http://schemas.openxmlformats.org/officeDocument/2006/relationships/slideLayout" Target="../slideLayouts/slideLayout136.xml"/><Relationship Id="rId55" Type="http://schemas.openxmlformats.org/officeDocument/2006/relationships/theme" Target="../theme/theme5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slideLayout" Target="../slideLayouts/slideLayout118.xml"/><Relationship Id="rId37" Type="http://schemas.openxmlformats.org/officeDocument/2006/relationships/slideLayout" Target="../slideLayouts/slideLayout123.xml"/><Relationship Id="rId40" Type="http://schemas.openxmlformats.org/officeDocument/2006/relationships/slideLayout" Target="../slideLayouts/slideLayout126.xml"/><Relationship Id="rId45" Type="http://schemas.openxmlformats.org/officeDocument/2006/relationships/slideLayout" Target="../slideLayouts/slideLayout131.xml"/><Relationship Id="rId53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slideLayout" Target="../slideLayouts/slideLayout117.xml"/><Relationship Id="rId44" Type="http://schemas.openxmlformats.org/officeDocument/2006/relationships/slideLayout" Target="../slideLayouts/slideLayout130.xml"/><Relationship Id="rId52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Relationship Id="rId35" Type="http://schemas.openxmlformats.org/officeDocument/2006/relationships/slideLayout" Target="../slideLayouts/slideLayout121.xml"/><Relationship Id="rId43" Type="http://schemas.openxmlformats.org/officeDocument/2006/relationships/slideLayout" Target="../slideLayouts/slideLayout129.xml"/><Relationship Id="rId48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94.xml"/><Relationship Id="rId51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slideLayout" Target="../slideLayouts/slideLayout119.xml"/><Relationship Id="rId38" Type="http://schemas.openxmlformats.org/officeDocument/2006/relationships/slideLayout" Target="../slideLayouts/slideLayout124.xml"/><Relationship Id="rId4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27.xml"/><Relationship Id="rId54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36" Type="http://schemas.openxmlformats.org/officeDocument/2006/relationships/slideLayout" Target="../slideLayouts/slideLayout122.xml"/><Relationship Id="rId49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6F06-576F-4FE4-9086-C64837517D4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061F-00C1-44A4-8182-93A9D6456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79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4471" r:id="rId12"/>
    <p:sldLayoutId id="2147484472" r:id="rId13"/>
    <p:sldLayoutId id="2147484473" r:id="rId14"/>
    <p:sldLayoutId id="2147484474" r:id="rId15"/>
    <p:sldLayoutId id="2147484475" r:id="rId16"/>
    <p:sldLayoutId id="2147484476" r:id="rId17"/>
    <p:sldLayoutId id="2147484477" r:id="rId18"/>
    <p:sldLayoutId id="2147484478" r:id="rId19"/>
    <p:sldLayoutId id="2147484479" r:id="rId20"/>
    <p:sldLayoutId id="2147484480" r:id="rId21"/>
    <p:sldLayoutId id="2147484481" r:id="rId22"/>
    <p:sldLayoutId id="2147484482" r:id="rId23"/>
    <p:sldLayoutId id="2147484483" r:id="rId24"/>
    <p:sldLayoutId id="2147484484" r:id="rId25"/>
    <p:sldLayoutId id="2147484485" r:id="rId26"/>
    <p:sldLayoutId id="2147484486" r:id="rId27"/>
    <p:sldLayoutId id="2147484487" r:id="rId28"/>
    <p:sldLayoutId id="2147484488" r:id="rId29"/>
    <p:sldLayoutId id="2147484489" r:id="rId30"/>
    <p:sldLayoutId id="2147484490" r:id="rId31"/>
    <p:sldLayoutId id="2147484491" r:id="rId32"/>
    <p:sldLayoutId id="2147484492" r:id="rId33"/>
    <p:sldLayoutId id="2147484493" r:id="rId34"/>
    <p:sldLayoutId id="2147484494" r:id="rId35"/>
    <p:sldLayoutId id="2147484495" r:id="rId36"/>
    <p:sldLayoutId id="2147484496" r:id="rId37"/>
    <p:sldLayoutId id="2147484497" r:id="rId38"/>
    <p:sldLayoutId id="2147484498" r:id="rId39"/>
    <p:sldLayoutId id="2147484499" r:id="rId40"/>
    <p:sldLayoutId id="2147484500" r:id="rId41"/>
    <p:sldLayoutId id="2147484501" r:id="rId42"/>
    <p:sldLayoutId id="2147484502" r:id="rId43"/>
    <p:sldLayoutId id="2147484503" r:id="rId44"/>
    <p:sldLayoutId id="2147484504" r:id="rId45"/>
    <p:sldLayoutId id="2147484505" r:id="rId46"/>
    <p:sldLayoutId id="2147484506" r:id="rId47"/>
    <p:sldLayoutId id="2147484507" r:id="rId48"/>
    <p:sldLayoutId id="2147484508" r:id="rId49"/>
    <p:sldLayoutId id="2147484509" r:id="rId50"/>
    <p:sldLayoutId id="2147484510" r:id="rId51"/>
    <p:sldLayoutId id="2147484511" r:id="rId52"/>
    <p:sldLayoutId id="2147484512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2A951D-1801-42EA-9418-4341893CCF0F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675BED-D6FE-46B2-8EF1-03BF3A9BF6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EC61B-1830-403A-A487-AA25B607036A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E21AFD-5F65-423D-BC0D-270DCB36C4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91F48B-4E15-48E3-9033-069ED3F2A39C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AE647-436F-4B60-B552-FD575E2954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512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A55EF-8026-4F7E-80CD-D8EA8BC66F2A}" type="datetimeFigureOut">
              <a:rPr lang="pt-BR"/>
              <a:pPr>
                <a:defRPr/>
              </a:pPr>
              <a:t>02/10/2019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833426-CD83-4AFC-8E61-E31ECC38E9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  <p:sldLayoutId id="2147483908" r:id="rId23"/>
    <p:sldLayoutId id="2147483909" r:id="rId24"/>
    <p:sldLayoutId id="2147483910" r:id="rId25"/>
    <p:sldLayoutId id="2147483911" r:id="rId26"/>
    <p:sldLayoutId id="2147483912" r:id="rId27"/>
    <p:sldLayoutId id="2147483913" r:id="rId28"/>
    <p:sldLayoutId id="2147483914" r:id="rId29"/>
    <p:sldLayoutId id="2147483915" r:id="rId30"/>
    <p:sldLayoutId id="2147483916" r:id="rId31"/>
    <p:sldLayoutId id="2147483917" r:id="rId32"/>
    <p:sldLayoutId id="2147483918" r:id="rId33"/>
    <p:sldLayoutId id="2147483919" r:id="rId34"/>
    <p:sldLayoutId id="2147483920" r:id="rId35"/>
    <p:sldLayoutId id="2147483921" r:id="rId36"/>
    <p:sldLayoutId id="2147483922" r:id="rId37"/>
    <p:sldLayoutId id="2147483923" r:id="rId38"/>
    <p:sldLayoutId id="2147483924" r:id="rId39"/>
    <p:sldLayoutId id="2147483925" r:id="rId40"/>
    <p:sldLayoutId id="2147483926" r:id="rId41"/>
    <p:sldLayoutId id="2147483927" r:id="rId42"/>
    <p:sldLayoutId id="2147483928" r:id="rId43"/>
    <p:sldLayoutId id="2147483929" r:id="rId44"/>
    <p:sldLayoutId id="2147483930" r:id="rId45"/>
    <p:sldLayoutId id="2147483931" r:id="rId46"/>
    <p:sldLayoutId id="2147483932" r:id="rId47"/>
    <p:sldLayoutId id="2147483933" r:id="rId48"/>
    <p:sldLayoutId id="2147483934" r:id="rId49"/>
    <p:sldLayoutId id="2147483935" r:id="rId50"/>
    <p:sldLayoutId id="2147483936" r:id="rId51"/>
    <p:sldLayoutId id="2147483937" r:id="rId52"/>
    <p:sldLayoutId id="2147483938" r:id="rId53"/>
    <p:sldLayoutId id="2147483765" r:id="rId5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Espaço Reservado para Conteúdo 4" descr="C:\Users\1964402\Downloads\fot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4624"/>
            <a:ext cx="2016770" cy="24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9" y="6060901"/>
            <a:ext cx="1362075" cy="75247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478310" y="2924944"/>
            <a:ext cx="7879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</a:rPr>
              <a:t>A Triagem Neonatal Ampliada do Distrito </a:t>
            </a:r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</a:rPr>
              <a:t>Federal</a:t>
            </a:r>
          </a:p>
          <a:p>
            <a:pPr algn="ctr"/>
            <a:endParaRPr lang="pt-BR" sz="3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3600" dirty="0" smtClean="0">
                <a:solidFill>
                  <a:srgbClr val="002060"/>
                </a:solidFill>
                <a:latin typeface="arial" panose="020B0604020202020204" pitchFamily="34" charset="0"/>
              </a:rPr>
              <a:t>Doenças Raras na SESDF</a:t>
            </a:r>
            <a:endParaRPr lang="pt-BR" sz="3600" dirty="0">
              <a:solidFill>
                <a:srgbClr val="00206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9" y="12136"/>
            <a:ext cx="1474099" cy="14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Espaço Reservado para Conteúdo 4" descr="C:\Users\1964402\Downloads\fot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8299" y="151953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90017" y="404664"/>
            <a:ext cx="84561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3200" dirty="0" smtClean="0">
                <a:solidFill>
                  <a:srgbClr val="002060"/>
                </a:solidFill>
                <a:ea typeface="Times New Roman"/>
                <a:cs typeface="Times New Roman"/>
              </a:rPr>
              <a:t>Tratamento:</a:t>
            </a:r>
          </a:p>
          <a:p>
            <a:endParaRPr lang="pt-BR" sz="32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A Secretaria de Saúde oferece os medicamentos e fórmulas metabólicas para o tratamento das crianças diagnosticadas.</a:t>
            </a:r>
          </a:p>
          <a:p>
            <a:endParaRPr lang="pt-BR" sz="28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*R$ 1.491.019,85 gastos em 2018 com as fórmulas metabólicas pela SESDF.</a:t>
            </a: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8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A SESDF está negociando o fornecimento das medicações manipuladas junto ao HUB.</a:t>
            </a: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97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Espaço Reservado para Conteúdo 4" descr="C:\Users\1964402\Downloads\fot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8299" y="151953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7975" y="1887408"/>
            <a:ext cx="84561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ea typeface="Times New Roman"/>
                <a:cs typeface="Times New Roman"/>
              </a:rPr>
              <a:t>Novo desafio:</a:t>
            </a:r>
          </a:p>
          <a:p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Lei Distrital nº 6.382 de </a:t>
            </a:r>
            <a:r>
              <a:rPr lang="pt-BR" sz="2800" dirty="0" smtClean="0">
                <a:solidFill>
                  <a:srgbClr val="FF0000"/>
                </a:solidFill>
                <a:ea typeface="Times New Roman"/>
                <a:cs typeface="Times New Roman"/>
              </a:rPr>
              <a:t>24 de setembro de 2019:</a:t>
            </a: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Altera a Lei 4180 de 2008 e acrescenta: </a:t>
            </a: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Imunodeficiência combinada grave (SCID) e</a:t>
            </a:r>
          </a:p>
          <a:p>
            <a:endParaRPr lang="pt-BR" sz="28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57200" indent="-457200">
              <a:buFontTx/>
              <a:buChar char="-"/>
            </a:pP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Doenças </a:t>
            </a:r>
            <a:r>
              <a:rPr lang="pt-BR" sz="2800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Lisossomais</a:t>
            </a: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89841" y="1340768"/>
            <a:ext cx="8456166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ea typeface="Times New Roman"/>
                <a:cs typeface="Times New Roman"/>
              </a:rPr>
              <a:t>Doenças Raras: </a:t>
            </a:r>
          </a:p>
          <a:p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8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32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32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endParaRPr lang="pt-BR" sz="3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60338"/>
            <a:ext cx="1474099" cy="14161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988840"/>
            <a:ext cx="887779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89841" y="1340768"/>
            <a:ext cx="8456166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ea typeface="Times New Roman"/>
                <a:cs typeface="Times New Roman"/>
              </a:rPr>
              <a:t>Doenças Raras: </a:t>
            </a:r>
          </a:p>
          <a:p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8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32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32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endParaRPr lang="pt-BR" sz="3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60338"/>
            <a:ext cx="1474099" cy="141616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99868"/>
              </p:ext>
            </p:extLst>
          </p:nvPr>
        </p:nvGraphicFramePr>
        <p:xfrm>
          <a:off x="914400" y="2348879"/>
          <a:ext cx="7546033" cy="4119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0885"/>
                <a:gridCol w="1247574"/>
                <a:gridCol w="1247574"/>
              </a:tblGrid>
              <a:tr h="411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ATENDIMENTOS POR </a:t>
                      </a:r>
                      <a:r>
                        <a:rPr lang="pt-BR" sz="2000" b="1" u="none" strike="noStrike" dirty="0" smtClean="0">
                          <a:effectLst/>
                        </a:rPr>
                        <a:t>CLÍNICA HAB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2017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2018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1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ASSISTÊNCIA SOCIAL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130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1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FISIOTERAPIA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76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1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FONOAUDIOLOGIA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588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490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1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GENÉTICA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1558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2077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1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PEDIATRIA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1256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1410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1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NUTRIÇÃO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1013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1515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1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PSICOLOGIA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269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430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196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TERAPIA OCUPACIONAL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97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CONJUNTO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1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4857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5928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5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89841" y="1340768"/>
            <a:ext cx="8456166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ea typeface="Times New Roman"/>
                <a:cs typeface="Times New Roman"/>
              </a:rPr>
              <a:t>Doenças Raras: </a:t>
            </a:r>
          </a:p>
          <a:p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8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32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32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endParaRPr lang="pt-BR" sz="3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60338"/>
            <a:ext cx="1474099" cy="1416165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2049"/>
              </p:ext>
            </p:extLst>
          </p:nvPr>
        </p:nvGraphicFramePr>
        <p:xfrm>
          <a:off x="579549" y="2060848"/>
          <a:ext cx="6728755" cy="436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1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60375" y="476672"/>
            <a:ext cx="84561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ea typeface="Times New Roman"/>
                <a:cs typeface="Times New Roman"/>
              </a:rPr>
              <a:t>Doenças Raras: </a:t>
            </a:r>
          </a:p>
          <a:p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- Proposta: Notificação obrigatória das doenças raras</a:t>
            </a:r>
          </a:p>
          <a:p>
            <a:endParaRPr lang="pt-BR" sz="28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FF0000"/>
                </a:solidFill>
                <a:ea typeface="Times New Roman"/>
                <a:cs typeface="Times New Roman"/>
              </a:rPr>
              <a:t>Somos favoráveis - </a:t>
            </a:r>
            <a:r>
              <a:rPr lang="pt-BR" sz="2800" dirty="0" smtClean="0">
                <a:ea typeface="Times New Roman"/>
                <a:cs typeface="Times New Roman"/>
              </a:rPr>
              <a:t>e</a:t>
            </a: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xcelente </a:t>
            </a:r>
            <a:r>
              <a:rPr lang="pt-BR" sz="2800" dirty="0">
                <a:solidFill>
                  <a:srgbClr val="002060"/>
                </a:solidFill>
                <a:ea typeface="Times New Roman"/>
                <a:cs typeface="Times New Roman"/>
              </a:rPr>
              <a:t>instrumento de </a:t>
            </a: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planejamento das </a:t>
            </a:r>
            <a:r>
              <a:rPr lang="pt-BR" sz="2800" dirty="0">
                <a:solidFill>
                  <a:srgbClr val="002060"/>
                </a:solidFill>
                <a:ea typeface="Times New Roman"/>
                <a:cs typeface="Times New Roman"/>
              </a:rPr>
              <a:t>políticas </a:t>
            </a:r>
            <a:endParaRPr lang="pt-BR" sz="2800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Realizada pelos Serviços Especializados e/ou Centro de Referência (após diagnóstico)?</a:t>
            </a: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Não melhora a captação dos pacientes – capacitação das equipes de saúde (Atenção Primária, Secundária e Especializada)</a:t>
            </a:r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60338"/>
            <a:ext cx="1474099" cy="14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70253" y="1826687"/>
            <a:ext cx="845616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ea typeface="Times New Roman"/>
                <a:cs typeface="Times New Roman"/>
              </a:rPr>
              <a:t>Triagem Neonatal e Doenças Raras: </a:t>
            </a:r>
          </a:p>
          <a:p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Notificação obrigatória: </a:t>
            </a: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Sugestão: notificação compulsória dos exames alterados de triagem neonatal, após </a:t>
            </a:r>
            <a:r>
              <a:rPr lang="pt-BR" sz="2800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recoleta</a:t>
            </a: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, pelos laboratórios da assistência complementar</a:t>
            </a:r>
          </a:p>
          <a:p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60338"/>
            <a:ext cx="1474099" cy="1416165"/>
          </a:xfrm>
          <a:prstGeom prst="rect">
            <a:avLst/>
          </a:prstGeom>
        </p:spPr>
      </p:pic>
      <p:pic>
        <p:nvPicPr>
          <p:cNvPr id="6" name="Espaço Reservado para Conteúdo 4" descr="C:\Users\1964402\Downloads\foto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43" y="160338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4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60338"/>
            <a:ext cx="1474099" cy="1416165"/>
          </a:xfrm>
          <a:prstGeom prst="rect">
            <a:avLst/>
          </a:prstGeom>
        </p:spPr>
      </p:pic>
      <p:pic>
        <p:nvPicPr>
          <p:cNvPr id="6" name="Espaço Reservado para Conteúdo 4" descr="C:\Users\1964402\Downloads\foto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338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2">
            <a:extLst>
              <a:ext uri="{FF2B5EF4-FFF2-40B4-BE49-F238E27FC236}">
                <a16:creationId xmlns:a16="http://schemas.microsoft.com/office/drawing/2014/main" xmlns="" id="{52BFADDC-4CA9-43AB-8031-1BBB7B70CFBC}"/>
              </a:ext>
            </a:extLst>
          </p:cNvPr>
          <p:cNvSpPr txBox="1"/>
          <p:nvPr/>
        </p:nvSpPr>
        <p:spPr>
          <a:xfrm>
            <a:off x="1763688" y="4077072"/>
            <a:ext cx="576064" cy="369332"/>
          </a:xfrm>
          <a:prstGeom prst="rect">
            <a:avLst/>
          </a:prstGeom>
          <a:solidFill>
            <a:srgbClr val="7030A0">
              <a:alpha val="88000"/>
            </a:srgbClr>
          </a:solidFill>
          <a:ln cap="rnd">
            <a:solidFill>
              <a:schemeClr val="tx1"/>
            </a:solidFill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1F32AD1-3E1E-4811-B3CD-ECA81C3FC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27" y="1648834"/>
            <a:ext cx="1941865" cy="23541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E30FB95D-EFF7-465C-8D0F-F7D57EFF5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108" y="1648834"/>
            <a:ext cx="1872208" cy="2106234"/>
          </a:xfrm>
          <a:prstGeom prst="rect">
            <a:avLst/>
          </a:prstGeom>
        </p:spPr>
      </p:pic>
      <p:pic>
        <p:nvPicPr>
          <p:cNvPr id="10" name="Imagem 7">
            <a:extLst>
              <a:ext uri="{FF2B5EF4-FFF2-40B4-BE49-F238E27FC236}">
                <a16:creationId xmlns:a16="http://schemas.microsoft.com/office/drawing/2014/main" xmlns="" id="{B91DE86B-3C5C-4E7A-A7BE-A010CEAE82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407" y="1648834"/>
            <a:ext cx="2400008" cy="1711521"/>
          </a:xfrm>
          <a:prstGeom prst="rect">
            <a:avLst/>
          </a:prstGeom>
        </p:spPr>
      </p:pic>
      <p:pic>
        <p:nvPicPr>
          <p:cNvPr id="11" name="Imagem 1">
            <a:extLst>
              <a:ext uri="{FF2B5EF4-FFF2-40B4-BE49-F238E27FC236}">
                <a16:creationId xmlns:a16="http://schemas.microsoft.com/office/drawing/2014/main" xmlns="" id="{CFD0A623-FF72-47F4-92A7-ED6177DF2D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4235341"/>
            <a:ext cx="1584176" cy="1881209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7640A65E-B0D7-473B-9216-BA47B5DB85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86" y="4299037"/>
            <a:ext cx="2363755" cy="177281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53145760-21D8-45A4-8871-6C04EF32E2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10" y="3861048"/>
            <a:ext cx="2415838" cy="1811878"/>
          </a:xfrm>
          <a:prstGeom prst="rect">
            <a:avLst/>
          </a:prstGeom>
        </p:spPr>
      </p:pic>
      <p:sp>
        <p:nvSpPr>
          <p:cNvPr id="14" name="CaixaDeTexto 6">
            <a:extLst>
              <a:ext uri="{FF2B5EF4-FFF2-40B4-BE49-F238E27FC236}">
                <a16:creationId xmlns:a16="http://schemas.microsoft.com/office/drawing/2014/main" xmlns="" id="{19391FFB-8E22-4CC4-87EB-D3EA297A2BBD}"/>
              </a:ext>
            </a:extLst>
          </p:cNvPr>
          <p:cNvSpPr txBox="1"/>
          <p:nvPr/>
        </p:nvSpPr>
        <p:spPr>
          <a:xfrm>
            <a:off x="5899176" y="5917965"/>
            <a:ext cx="423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</a:rPr>
              <a:t>Fotos autorizadas pelos </a:t>
            </a:r>
            <a:r>
              <a:rPr lang="pt-BR" sz="1400" dirty="0" smtClean="0">
                <a:solidFill>
                  <a:schemeClr val="tx2"/>
                </a:solidFill>
              </a:rPr>
              <a:t>responsáveis</a:t>
            </a:r>
          </a:p>
          <a:p>
            <a:r>
              <a:rPr lang="pt-BR" sz="1400" dirty="0" smtClean="0">
                <a:solidFill>
                  <a:schemeClr val="tx2"/>
                </a:solidFill>
              </a:rPr>
              <a:t>Hospital de Apoio de Brasília</a:t>
            </a:r>
            <a:endParaRPr lang="pt-B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55575" y="1881304"/>
            <a:ext cx="89121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Taxa de mortalidade Infantil no DF de 2000-2018: </a:t>
            </a:r>
          </a:p>
          <a:p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60338"/>
            <a:ext cx="1474099" cy="1416165"/>
          </a:xfrm>
          <a:prstGeom prst="rect">
            <a:avLst/>
          </a:prstGeom>
        </p:spPr>
      </p:pic>
      <p:pic>
        <p:nvPicPr>
          <p:cNvPr id="6" name="Espaço Reservado para Conteúdo 4" descr="C:\Users\1964402\Downloads\foto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43" y="160338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e 2"/>
          <p:cNvSpPr/>
          <p:nvPr/>
        </p:nvSpPr>
        <p:spPr>
          <a:xfrm>
            <a:off x="4499992" y="5949280"/>
            <a:ext cx="792088" cy="380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746593"/>
              </p:ext>
            </p:extLst>
          </p:nvPr>
        </p:nvGraphicFramePr>
        <p:xfrm>
          <a:off x="733924" y="2399827"/>
          <a:ext cx="6318448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21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90479" y="3860640"/>
            <a:ext cx="773879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3200" dirty="0" smtClean="0">
                <a:solidFill>
                  <a:srgbClr val="002060"/>
                </a:solidFill>
                <a:ea typeface="Times New Roman"/>
                <a:cs typeface="Times New Roman"/>
              </a:rPr>
              <a:t>OBRIGADA!</a:t>
            </a: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Camila Carloni Gaspar</a:t>
            </a:r>
          </a:p>
          <a:p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/>
              </a:rPr>
              <a:t>Chefe da Assessoria de Redes de Atenção à Saúde/SAIS – SESDF</a:t>
            </a:r>
          </a:p>
          <a:p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/>
              </a:rPr>
              <a:t>aras.sais@saude.df.gov.br</a:t>
            </a:r>
            <a:endParaRPr lang="pt-BR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60338"/>
            <a:ext cx="1474099" cy="1416165"/>
          </a:xfrm>
          <a:prstGeom prst="rect">
            <a:avLst/>
          </a:prstGeom>
        </p:spPr>
      </p:pic>
      <p:pic>
        <p:nvPicPr>
          <p:cNvPr id="6" name="Espaço Reservado para Conteúdo 4" descr="C:\Users\1964402\Downloads\foto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43" y="160338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390" y="862757"/>
            <a:ext cx="4104456" cy="37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Espaço Reservado para Conteúdo 4" descr="C:\Users\1964402\Downloads\fot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771" y="7937"/>
            <a:ext cx="2016770" cy="24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45692" y="2429032"/>
            <a:ext cx="84561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</a:rPr>
              <a:t>Histórico: </a:t>
            </a:r>
          </a:p>
          <a:p>
            <a:pPr algn="ctr"/>
            <a:endParaRPr lang="pt-BR" sz="3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</a:rPr>
              <a:t>1991: Início da triagem neonatal no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Distrito Federal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</a:rPr>
              <a:t>com a triagem do hipotireoidismo 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congênito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</a:rPr>
              <a:t>1996: </a:t>
            </a:r>
            <a:r>
              <a:rPr lang="pt-BR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fenilcetonúria</a:t>
            </a:r>
            <a:endParaRPr lang="pt-BR" sz="24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2001: Criação do PNTN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</a:rPr>
              <a:t>2003: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anemia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falciforme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e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outras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hemoglobinopatias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5616" y="97152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  <a:latin typeface="arial" panose="020B0604020202020204" pitchFamily="34" charset="0"/>
              </a:rPr>
              <a:t>TRIAGEM NEONATAL </a:t>
            </a:r>
          </a:p>
        </p:txBody>
      </p:sp>
    </p:spTree>
    <p:extLst>
      <p:ext uri="{BB962C8B-B14F-4D97-AF65-F5344CB8AC3E}">
        <p14:creationId xmlns:p14="http://schemas.microsoft.com/office/powerpoint/2010/main" val="34067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Espaço Reservado para Conteúdo 4" descr="C:\Users\1964402\Downloads\fot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8299" y="151953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55575" y="980728"/>
            <a:ext cx="845616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  <a:ea typeface="Times New Roman"/>
                <a:cs typeface="Times New Roman"/>
              </a:rPr>
              <a:t>2008: Lei Distrital nº </a:t>
            </a:r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4.190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000" b="1" dirty="0">
                <a:solidFill>
                  <a:srgbClr val="002060"/>
                </a:solidFill>
                <a:ea typeface="Times New Roman"/>
                <a:cs typeface="Times New Roman"/>
              </a:rPr>
              <a:t>Art. 1º</a:t>
            </a: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 Toda criança nascida nos hospitais e demais estabelecimentos de atenção à saúde de gestantes da rede pública de saúde do Distrito Federal terá direito ao teste de triagem neonatal, a ser aplicado com o propósito de tornar possível o diagnóstico precoce das seguintes moléstias:</a:t>
            </a:r>
            <a:b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pt-BR" sz="20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pt-BR" sz="2000" dirty="0">
                <a:solidFill>
                  <a:srgbClr val="002060"/>
                </a:solidFill>
                <a:ea typeface="Times New Roman"/>
              </a:rPr>
            </a:b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I – </a:t>
            </a:r>
            <a:r>
              <a:rPr lang="pt-BR" sz="2000" dirty="0" err="1">
                <a:solidFill>
                  <a:srgbClr val="FF0000"/>
                </a:solidFill>
                <a:ea typeface="Times New Roman"/>
                <a:cs typeface="Times New Roman"/>
              </a:rPr>
              <a:t>fenilcetonúria</a:t>
            </a: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 e outras </a:t>
            </a:r>
            <a:r>
              <a:rPr lang="pt-BR" sz="2000" dirty="0" err="1">
                <a:solidFill>
                  <a:srgbClr val="002060"/>
                </a:solidFill>
                <a:ea typeface="Times New Roman"/>
                <a:cs typeface="Times New Roman"/>
              </a:rPr>
              <a:t>aminoacidopatias</a:t>
            </a: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; </a:t>
            </a:r>
            <a:r>
              <a:rPr lang="pt-BR" sz="20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pt-BR" sz="2000" dirty="0">
                <a:solidFill>
                  <a:srgbClr val="002060"/>
                </a:solidFill>
                <a:ea typeface="Times New Roman"/>
              </a:rPr>
            </a:b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II – </a:t>
            </a:r>
            <a:r>
              <a:rPr lang="pt-BR" sz="2000" dirty="0">
                <a:solidFill>
                  <a:srgbClr val="FF0000"/>
                </a:solidFill>
                <a:ea typeface="Times New Roman"/>
                <a:cs typeface="Times New Roman"/>
              </a:rPr>
              <a:t>hipotireoidismo congênito</a:t>
            </a: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;</a:t>
            </a:r>
            <a:r>
              <a:rPr lang="pt-BR" sz="20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pt-BR" sz="2000" dirty="0">
                <a:solidFill>
                  <a:srgbClr val="002060"/>
                </a:solidFill>
                <a:ea typeface="Times New Roman"/>
              </a:rPr>
            </a:b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III – </a:t>
            </a:r>
            <a:r>
              <a:rPr lang="pt-BR" sz="2000" dirty="0">
                <a:solidFill>
                  <a:srgbClr val="FF0000"/>
                </a:solidFill>
                <a:ea typeface="Times New Roman"/>
                <a:cs typeface="Times New Roman"/>
              </a:rPr>
              <a:t>hiperplasia adrenal</a:t>
            </a: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;</a:t>
            </a:r>
            <a:r>
              <a:rPr lang="pt-BR" sz="20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pt-BR" sz="2000" dirty="0">
                <a:solidFill>
                  <a:srgbClr val="002060"/>
                </a:solidFill>
                <a:ea typeface="Times New Roman"/>
              </a:rPr>
            </a:b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IV – </a:t>
            </a:r>
            <a:r>
              <a:rPr lang="pt-BR" sz="2000" dirty="0" err="1">
                <a:solidFill>
                  <a:srgbClr val="002060"/>
                </a:solidFill>
                <a:ea typeface="Times New Roman"/>
                <a:cs typeface="Times New Roman"/>
              </a:rPr>
              <a:t>galactosemia</a:t>
            </a: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;</a:t>
            </a:r>
            <a:r>
              <a:rPr lang="pt-BR" sz="20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pt-BR" sz="2000" dirty="0">
                <a:solidFill>
                  <a:srgbClr val="002060"/>
                </a:solidFill>
                <a:ea typeface="Times New Roman"/>
              </a:rPr>
            </a:b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V – </a:t>
            </a:r>
            <a:r>
              <a:rPr lang="pt-BR" sz="2000" dirty="0">
                <a:solidFill>
                  <a:srgbClr val="FF0000"/>
                </a:solidFill>
                <a:ea typeface="Times New Roman"/>
                <a:cs typeface="Times New Roman"/>
              </a:rPr>
              <a:t>deficiência de </a:t>
            </a:r>
            <a:r>
              <a:rPr lang="pt-BR" sz="2000" dirty="0" err="1">
                <a:solidFill>
                  <a:srgbClr val="FF0000"/>
                </a:solidFill>
                <a:ea typeface="Times New Roman"/>
                <a:cs typeface="Times New Roman"/>
              </a:rPr>
              <a:t>biotinidase</a:t>
            </a: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;</a:t>
            </a:r>
            <a:b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 VI – toxoplasmose congênita;</a:t>
            </a:r>
            <a:r>
              <a:rPr lang="pt-BR" sz="20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pt-BR" sz="2000" dirty="0">
                <a:solidFill>
                  <a:srgbClr val="002060"/>
                </a:solidFill>
                <a:ea typeface="Times New Roman"/>
              </a:rPr>
            </a:b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VII – deficiência de G6PD;</a:t>
            </a:r>
            <a:r>
              <a:rPr lang="pt-BR" sz="20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pt-BR" sz="2000" dirty="0">
                <a:solidFill>
                  <a:srgbClr val="002060"/>
                </a:solidFill>
                <a:ea typeface="Times New Roman"/>
              </a:rPr>
            </a:b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VIII – </a:t>
            </a:r>
            <a:r>
              <a:rPr lang="pt-BR" sz="2000" dirty="0">
                <a:solidFill>
                  <a:srgbClr val="FF0000"/>
                </a:solidFill>
                <a:ea typeface="Times New Roman"/>
                <a:cs typeface="Times New Roman"/>
              </a:rPr>
              <a:t>fibrose cística</a:t>
            </a: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;</a:t>
            </a:r>
            <a:r>
              <a:rPr lang="pt-BR" sz="20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pt-BR" sz="2000" dirty="0">
                <a:solidFill>
                  <a:srgbClr val="002060"/>
                </a:solidFill>
                <a:ea typeface="Times New Roman"/>
              </a:rPr>
            </a:b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IX – </a:t>
            </a:r>
            <a:r>
              <a:rPr lang="pt-BR" sz="2000" dirty="0">
                <a:solidFill>
                  <a:srgbClr val="FF0000"/>
                </a:solidFill>
                <a:ea typeface="Times New Roman"/>
                <a:cs typeface="Times New Roman"/>
              </a:rPr>
              <a:t>anemia falciforme e outras </a:t>
            </a:r>
            <a:r>
              <a:rPr lang="pt-BR" sz="2000" dirty="0" err="1">
                <a:solidFill>
                  <a:srgbClr val="FF0000"/>
                </a:solidFill>
                <a:ea typeface="Times New Roman"/>
                <a:cs typeface="Times New Roman"/>
              </a:rPr>
              <a:t>hemoglobinopatias</a:t>
            </a: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;</a:t>
            </a:r>
            <a:r>
              <a:rPr lang="pt-BR" sz="20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pt-BR" sz="2000" dirty="0">
                <a:solidFill>
                  <a:srgbClr val="002060"/>
                </a:solidFill>
                <a:ea typeface="Times New Roman"/>
              </a:rPr>
            </a:b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X – </a:t>
            </a:r>
            <a:r>
              <a:rPr lang="pt-BR" sz="2000" dirty="0" err="1">
                <a:solidFill>
                  <a:srgbClr val="002060"/>
                </a:solidFill>
                <a:ea typeface="Times New Roman"/>
                <a:cs typeface="Times New Roman"/>
              </a:rPr>
              <a:t>leucinose</a:t>
            </a:r>
            <a:r>
              <a:rPr lang="pt-BR" sz="2000" dirty="0">
                <a:solidFill>
                  <a:srgbClr val="002060"/>
                </a:solidFill>
                <a:ea typeface="Times New Roman"/>
                <a:cs typeface="Times New Roman"/>
              </a:rPr>
              <a:t>.</a:t>
            </a:r>
            <a: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endParaRPr lang="pt-BR" sz="3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Espaço Reservado para Conteúdo 4" descr="C:\Users\1964402\Downloads\fot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8299" y="151953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7975" y="1582177"/>
            <a:ext cx="8456166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2011: Início da triagem neonatal ampliada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De 2008 a 2011 houve extensa reformulação da estrutura existente para abarcar a nova realidade: </a:t>
            </a: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Laboratório – Hospital de Apoio de Brasília  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Ambulatórios: </a:t>
            </a:r>
            <a:r>
              <a:rPr lang="pt-BR" sz="2400" dirty="0">
                <a:solidFill>
                  <a:srgbClr val="002060"/>
                </a:solidFill>
                <a:ea typeface="Times New Roman"/>
                <a:cs typeface="Times New Roman"/>
              </a:rPr>
              <a:t>Hospital de </a:t>
            </a:r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Apoio, Hospital da Criança (recém-inaugurado) e Hospital Materno Infantil de Brasília 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O HAB é o atual SRTN (Serviço de Referência em Triagem Neonatal) </a:t>
            </a: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endParaRPr lang="pt-BR" sz="3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Espaço Reservado para Conteúdo 4" descr="C:\Users\1964402\Downloads\fot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8299" y="151953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7975" y="1772816"/>
            <a:ext cx="845616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Outra mudança importante: </a:t>
            </a: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Coleta passou a ocorrer nas maternidades, antes da alta hospitalar.   </a:t>
            </a: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400" dirty="0" smtClean="0">
                <a:solidFill>
                  <a:srgbClr val="FF0000"/>
                </a:solidFill>
                <a:ea typeface="Times New Roman"/>
                <a:cs typeface="Times New Roman"/>
              </a:rPr>
              <a:t>Cobertura 100% </a:t>
            </a:r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(garantimos coleta em todos os recém-nascidos da rede pública)</a:t>
            </a: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400" dirty="0">
                <a:solidFill>
                  <a:srgbClr val="002060"/>
                </a:solidFill>
                <a:ea typeface="Times New Roman"/>
                <a:cs typeface="Times New Roman"/>
              </a:rPr>
              <a:t>Idade da Coleta: </a:t>
            </a:r>
            <a:r>
              <a:rPr lang="pt-BR" sz="2400" dirty="0" smtClean="0">
                <a:solidFill>
                  <a:srgbClr val="FF0000"/>
                </a:solidFill>
                <a:ea typeface="Times New Roman"/>
                <a:cs typeface="Times New Roman"/>
              </a:rPr>
              <a:t>97% até o quinto dia de vida </a:t>
            </a: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endParaRPr lang="pt-BR" sz="3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Espaço Reservado para Conteúdo 4" descr="C:\Users\1964402\Downloads\fot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8299" y="151953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55574" y="1340768"/>
            <a:ext cx="8880921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3200" dirty="0" smtClean="0">
                <a:solidFill>
                  <a:srgbClr val="002060"/>
                </a:solidFill>
                <a:ea typeface="Times New Roman"/>
                <a:cs typeface="Times New Roman"/>
              </a:rPr>
              <a:t>Busca Ativa:</a:t>
            </a:r>
          </a:p>
          <a:p>
            <a:pPr marL="342900" indent="-342900">
              <a:buFontTx/>
              <a:buChar char="-"/>
            </a:pPr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Últimos 6 anos: </a:t>
            </a:r>
          </a:p>
          <a:p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Suspeitos de primeira amostra: 21686 crianças (média de </a:t>
            </a:r>
            <a:r>
              <a:rPr lang="pt-BR" sz="2400" dirty="0" smtClean="0">
                <a:solidFill>
                  <a:srgbClr val="FF0000"/>
                </a:solidFill>
                <a:ea typeface="Times New Roman"/>
                <a:cs typeface="Times New Roman"/>
              </a:rPr>
              <a:t>3614/ano</a:t>
            </a:r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)</a:t>
            </a:r>
          </a:p>
          <a:p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Encaminhados a consulta</a:t>
            </a:r>
            <a:r>
              <a:rPr lang="pt-BR" sz="2400" dirty="0">
                <a:solidFill>
                  <a:srgbClr val="002060"/>
                </a:solidFill>
                <a:ea typeface="Times New Roman"/>
                <a:cs typeface="Times New Roman"/>
              </a:rPr>
              <a:t>: </a:t>
            </a:r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9902 </a:t>
            </a:r>
            <a:r>
              <a:rPr lang="pt-BR" sz="2400" dirty="0">
                <a:solidFill>
                  <a:srgbClr val="002060"/>
                </a:solidFill>
                <a:ea typeface="Times New Roman"/>
                <a:cs typeface="Times New Roman"/>
              </a:rPr>
              <a:t>crianças (média de </a:t>
            </a:r>
            <a:r>
              <a:rPr lang="pt-BR" sz="2400" dirty="0" smtClean="0">
                <a:solidFill>
                  <a:srgbClr val="FF0000"/>
                </a:solidFill>
                <a:ea typeface="Times New Roman"/>
                <a:cs typeface="Times New Roman"/>
              </a:rPr>
              <a:t>1651/ano</a:t>
            </a:r>
            <a:r>
              <a:rPr lang="pt-BR" sz="2400" dirty="0">
                <a:solidFill>
                  <a:srgbClr val="002060"/>
                </a:solidFill>
                <a:ea typeface="Times New Roman"/>
                <a:cs typeface="Times New Roman"/>
              </a:rPr>
              <a:t>)</a:t>
            </a:r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pt-BR" sz="36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endParaRPr lang="pt-BR" sz="3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Espaço Reservado para Conteúdo 4" descr="C:\Users\1964402\Downloads\fot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8299" y="151953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51520" y="332656"/>
            <a:ext cx="8712968" cy="907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pt-BR" sz="32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pt-BR" sz="3200" dirty="0" smtClean="0">
                <a:solidFill>
                  <a:srgbClr val="002060"/>
                </a:solidFill>
                <a:ea typeface="Times New Roman"/>
                <a:cs typeface="Times New Roman"/>
              </a:rPr>
              <a:t>Diagnósticos em 6 anos:</a:t>
            </a:r>
          </a:p>
          <a:p>
            <a:pPr marL="342900" indent="-342900">
              <a:buFontTx/>
              <a:buChar char="-"/>
            </a:pPr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Galactosemia: 48 – 0,6 por mês </a:t>
            </a: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Toxoplasmose: 122  - 1,7 por mês</a:t>
            </a: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Erros Inatos do Metabolismo: 105 – 1,4 por mês</a:t>
            </a: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Deficiência de G6PD: média de 1282 casos/ano – 107 por mês</a:t>
            </a: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Hipotireoidismo Congênito: 98 – 1,4 por mês</a:t>
            </a: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Fenilcetonúria: 28 – 0,4 por mês</a:t>
            </a: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Hemoglobinopatias: 252 – 3,5 por mês</a:t>
            </a: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Fibrose Cística: 11 – 0,1 por mês</a:t>
            </a: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Hiperplasia Adrenal Congênita: 14 – 0,2 por mês</a:t>
            </a:r>
          </a:p>
          <a:p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Deficiência de Biotinidase: 25 – 0,3 por mês </a:t>
            </a:r>
          </a:p>
          <a:p>
            <a:pPr marL="342900" indent="-342900">
              <a:buFontTx/>
              <a:buChar char="-"/>
            </a:pPr>
            <a:endParaRPr lang="pt-BR" sz="24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endParaRPr lang="pt-BR" sz="3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Espaço Reservado para Conteúdo 4" descr="C:\Users\1964402\Downloads\fot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8299" y="151953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36724" y="980728"/>
            <a:ext cx="84561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ea typeface="Times New Roman"/>
                <a:cs typeface="Times New Roman"/>
              </a:rPr>
              <a:t>Custos:</a:t>
            </a:r>
          </a:p>
          <a:p>
            <a:endParaRPr lang="pt-BR" sz="3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Custo total anual: R$ 9.295.800,00</a:t>
            </a: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R$ 3.653.400,00 – PNTN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R$ 5.642.400,00 – Triagem ampliada </a:t>
            </a:r>
          </a:p>
          <a:p>
            <a:pPr marL="342900" indent="-342900">
              <a:buFontTx/>
              <a:buChar char="-"/>
            </a:pPr>
            <a:endParaRPr lang="pt-BR" sz="32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pt-BR" sz="2400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Obs</a:t>
            </a:r>
            <a:r>
              <a:rPr lang="pt-BR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: os exames confirmatórios são oferecidos na rede. Os que não são oferecidos na rede estão incluídos nos contratos da Triagem Ampliada.</a:t>
            </a:r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Espaço Reservado para Conteúdo 4" descr="C:\Users\1964402\Downloads\foto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8299" y="151953"/>
            <a:ext cx="1248197" cy="14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Portal do Governo do Distrito Fede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90017" y="404664"/>
            <a:ext cx="84561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3200" dirty="0" smtClean="0">
                <a:solidFill>
                  <a:srgbClr val="002060"/>
                </a:solidFill>
                <a:ea typeface="Times New Roman"/>
                <a:cs typeface="Times New Roman"/>
              </a:rPr>
              <a:t>Diagnósticos em 6 anos:</a:t>
            </a:r>
          </a:p>
          <a:p>
            <a:endParaRPr lang="pt-BR" sz="3200" dirty="0" smtClean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Todas essas crianças estão em acompanhamento e/ou receberam as orientações pertinentes a doença.</a:t>
            </a:r>
          </a:p>
          <a:p>
            <a:endParaRPr lang="pt-BR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Estruturação e ampliação de ambulatórios multiprofissional:  psicologia, fonoaudiologia, fisioterapia, terapeuta ocupacional, enfermagem, nutrição, geneticista, pediatria geral, </a:t>
            </a:r>
            <a:r>
              <a:rPr lang="pt-BR" sz="2800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hematopediatra</a:t>
            </a: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, </a:t>
            </a:r>
            <a:r>
              <a:rPr lang="pt-BR" sz="2800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gastropediatra</a:t>
            </a: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, </a:t>
            </a:r>
            <a:r>
              <a:rPr lang="pt-BR" sz="2800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endocrinopediatra</a:t>
            </a: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, </a:t>
            </a:r>
            <a:r>
              <a:rPr lang="pt-BR" sz="2800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nutrologia</a:t>
            </a: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, </a:t>
            </a:r>
            <a:r>
              <a:rPr lang="pt-BR" sz="2800" dirty="0" err="1" smtClean="0">
                <a:solidFill>
                  <a:srgbClr val="002060"/>
                </a:solidFill>
                <a:ea typeface="Times New Roman"/>
                <a:cs typeface="Times New Roman"/>
              </a:rPr>
              <a:t>pneumopediatra</a:t>
            </a:r>
            <a:r>
              <a:rPr lang="pt-BR" sz="2800" dirty="0" smtClean="0">
                <a:solidFill>
                  <a:srgbClr val="002060"/>
                </a:solidFill>
                <a:ea typeface="Times New Roman"/>
                <a:cs typeface="Times New Roman"/>
              </a:rPr>
              <a:t>, neuropediatra, infectologia, oftalmologia.</a:t>
            </a:r>
            <a:endParaRPr lang="pt-BR" sz="3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675</Words>
  <Application>Microsoft Office PowerPoint</Application>
  <PresentationFormat>Apresentação na tela (4:3)</PresentationFormat>
  <Paragraphs>214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Times New Roman</vt:lpstr>
      <vt:lpstr>4_Personalizar design</vt:lpstr>
      <vt:lpstr>3_Personalizar design</vt:lpstr>
      <vt:lpstr>2_Personalizar design</vt:lpstr>
      <vt:lpstr>1_Personalizar design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Secretaria de Estado de Saúde do 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Triagem Neonatal do Distrito Federal</dc:title>
  <dc:creator>1530321</dc:creator>
  <cp:lastModifiedBy>Saulo Kleber Rodrigues Ribeiro</cp:lastModifiedBy>
  <cp:revision>650</cp:revision>
  <cp:lastPrinted>2019-10-02T12:04:04Z</cp:lastPrinted>
  <dcterms:created xsi:type="dcterms:W3CDTF">2013-08-19T18:06:38Z</dcterms:created>
  <dcterms:modified xsi:type="dcterms:W3CDTF">2019-10-02T13:20:06Z</dcterms:modified>
</cp:coreProperties>
</file>