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699" r:id="rId3"/>
    <p:sldMasterId id="2147485861" r:id="rId4"/>
  </p:sldMasterIdLst>
  <p:notesMasterIdLst>
    <p:notesMasterId r:id="rId16"/>
  </p:notesMasterIdLst>
  <p:handoutMasterIdLst>
    <p:handoutMasterId r:id="rId17"/>
  </p:handoutMasterIdLst>
  <p:sldIdLst>
    <p:sldId id="621" r:id="rId5"/>
    <p:sldId id="545" r:id="rId6"/>
    <p:sldId id="623" r:id="rId7"/>
    <p:sldId id="629" r:id="rId8"/>
    <p:sldId id="628" r:id="rId9"/>
    <p:sldId id="625" r:id="rId10"/>
    <p:sldId id="626" r:id="rId11"/>
    <p:sldId id="624" r:id="rId12"/>
    <p:sldId id="627" r:id="rId13"/>
    <p:sldId id="622" r:id="rId14"/>
    <p:sldId id="630" r:id="rId15"/>
  </p:sldIdLst>
  <p:sldSz cx="9144000" cy="6858000" type="screen4x3"/>
  <p:notesSz cx="6797675" cy="99282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85F26"/>
    <a:srgbClr val="00233E"/>
    <a:srgbClr val="003300"/>
    <a:srgbClr val="99CCFF"/>
    <a:srgbClr val="DDDDDD"/>
    <a:srgbClr val="F8F8F8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76" autoAdjust="0"/>
    <p:restoredTop sz="92371" autoAdjust="0"/>
  </p:normalViewPr>
  <p:slideViewPr>
    <p:cSldViewPr>
      <p:cViewPr>
        <p:scale>
          <a:sx n="85" d="100"/>
          <a:sy n="85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342" cy="49587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1813" y="1"/>
            <a:ext cx="2944342" cy="49587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28527549-2584-4ED5-872C-F11B27DA87EB}" type="datetimeFigureOut">
              <a:rPr lang="pt-BR"/>
              <a:pPr>
                <a:defRPr/>
              </a:pPr>
              <a:t>20/05/2016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813"/>
            <a:ext cx="2944342" cy="49587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1813" y="9430813"/>
            <a:ext cx="2944342" cy="495872"/>
          </a:xfrm>
          <a:prstGeom prst="rect">
            <a:avLst/>
          </a:prstGeom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fld id="{1762C44F-0BE1-48B5-95A2-6D18C73A291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869334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862" cy="497413"/>
          </a:xfrm>
          <a:prstGeom prst="rect">
            <a:avLst/>
          </a:prstGeom>
        </p:spPr>
        <p:txBody>
          <a:bodyPr vert="horz" lIns="93021" tIns="46511" rIns="93021" bIns="4651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295" y="1"/>
            <a:ext cx="2945862" cy="497413"/>
          </a:xfrm>
          <a:prstGeom prst="rect">
            <a:avLst/>
          </a:prstGeom>
        </p:spPr>
        <p:txBody>
          <a:bodyPr vert="horz" lIns="93021" tIns="46511" rIns="93021" bIns="4651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F8F34D77-6C2C-4C60-A351-6E2153F8D92B}" type="datetimeFigureOut">
              <a:rPr lang="pt-BR"/>
              <a:pPr>
                <a:defRPr/>
              </a:pPr>
              <a:t>20/05/2016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21" tIns="46511" rIns="93021" bIns="46511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65" y="4716948"/>
            <a:ext cx="5438748" cy="4467469"/>
          </a:xfrm>
          <a:prstGeom prst="rect">
            <a:avLst/>
          </a:prstGeom>
        </p:spPr>
        <p:txBody>
          <a:bodyPr vert="horz" lIns="93021" tIns="46511" rIns="93021" bIns="46511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273"/>
            <a:ext cx="2945862" cy="497412"/>
          </a:xfrm>
          <a:prstGeom prst="rect">
            <a:avLst/>
          </a:prstGeom>
        </p:spPr>
        <p:txBody>
          <a:bodyPr vert="horz" lIns="93021" tIns="46511" rIns="93021" bIns="4651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295" y="9429273"/>
            <a:ext cx="2945862" cy="497412"/>
          </a:xfrm>
          <a:prstGeom prst="rect">
            <a:avLst/>
          </a:prstGeom>
        </p:spPr>
        <p:txBody>
          <a:bodyPr vert="horz" wrap="square" lIns="93021" tIns="46511" rIns="93021" bIns="465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fld id="{750D5D88-4567-4FED-B1E1-F46897E73A6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399695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9.emf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r>
              <a:rPr lang="pt-BR" sz="24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290013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66606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88594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82833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416820457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35376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e texto em cima do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7429500" cy="11398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571625"/>
            <a:ext cx="8534400" cy="242411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23850" y="4148138"/>
            <a:ext cx="8534400" cy="24241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381538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6"/>
          <p:cNvSpPr/>
          <p:nvPr userDrawn="1"/>
        </p:nvSpPr>
        <p:spPr>
          <a:xfrm>
            <a:off x="514350" y="646113"/>
            <a:ext cx="8280400" cy="5903912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5589588"/>
            <a:ext cx="6461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320" y="764704"/>
            <a:ext cx="7696120" cy="1051560"/>
          </a:xfrm>
        </p:spPr>
        <p:txBody>
          <a:bodyPr anchor="ctr"/>
          <a:lstStyle>
            <a:lvl1pPr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060848"/>
            <a:ext cx="7657843" cy="418795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84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7"/>
          <p:cNvSpPr/>
          <p:nvPr userDrawn="1"/>
        </p:nvSpPr>
        <p:spPr>
          <a:xfrm>
            <a:off x="2195513" y="333375"/>
            <a:ext cx="6599237" cy="6216650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840413"/>
            <a:ext cx="646113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6120680" cy="1051560"/>
          </a:xfrm>
        </p:spPr>
        <p:txBody>
          <a:bodyPr anchor="ctr"/>
          <a:lstStyle>
            <a:lvl1pPr algn="r"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1844824"/>
            <a:ext cx="6073667" cy="440397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6508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7"/>
          <p:cNvSpPr/>
          <p:nvPr userDrawn="1"/>
        </p:nvSpPr>
        <p:spPr>
          <a:xfrm>
            <a:off x="2195513" y="333375"/>
            <a:ext cx="6599237" cy="6216650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589588"/>
            <a:ext cx="644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411760" y="548680"/>
            <a:ext cx="6120680" cy="1051560"/>
          </a:xfrm>
        </p:spPr>
        <p:txBody>
          <a:bodyPr anchor="ctr"/>
          <a:lstStyle>
            <a:lvl1pPr algn="r">
              <a:defRPr sz="3200" b="1">
                <a:solidFill>
                  <a:srgbClr val="7BA61A"/>
                </a:solidFill>
                <a:effectLst/>
                <a:latin typeface="Arial" pitchFamily="34" charset="0"/>
                <a:cs typeface="Arial" pitchFamily="34" charset="0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1844824"/>
            <a:ext cx="6073667" cy="440397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415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7"/>
          <p:cNvSpPr/>
          <p:nvPr userDrawn="1"/>
        </p:nvSpPr>
        <p:spPr>
          <a:xfrm>
            <a:off x="2195513" y="1890713"/>
            <a:ext cx="6599237" cy="3167062"/>
          </a:xfrm>
          <a:prstGeom prst="roundRect">
            <a:avLst>
              <a:gd name="adj" fmla="val 5119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225" y="5445125"/>
            <a:ext cx="6445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411760" y="2420888"/>
            <a:ext cx="6264696" cy="216024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91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22582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0"/>
          <p:cNvSpPr/>
          <p:nvPr userDrawn="1"/>
        </p:nvSpPr>
        <p:spPr>
          <a:xfrm rot="10800000" flipV="1">
            <a:off x="-23813" y="0"/>
            <a:ext cx="9167813" cy="6884988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206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r="3239"/>
          <a:stretch>
            <a:fillRect/>
          </a:stretch>
        </p:blipFill>
        <p:spPr bwMode="auto">
          <a:xfrm>
            <a:off x="-57150" y="0"/>
            <a:ext cx="9237663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nip Diagonal Corner Rectangle 10"/>
          <p:cNvSpPr/>
          <p:nvPr userDrawn="1"/>
        </p:nvSpPr>
        <p:spPr>
          <a:xfrm rot="10800000">
            <a:off x="-57150" y="6350"/>
            <a:ext cx="9237663" cy="6913563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5050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" r="3239"/>
          <a:stretch>
            <a:fillRect/>
          </a:stretch>
        </p:blipFill>
        <p:spPr bwMode="auto">
          <a:xfrm>
            <a:off x="-57150" y="0"/>
            <a:ext cx="9237663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367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9" descr="LOGOMARCA CNA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50" y="303213"/>
            <a:ext cx="896938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84890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97913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01041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3296104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571625"/>
            <a:ext cx="41910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67250" y="1571625"/>
            <a:ext cx="41910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712236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641524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05620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0995032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85035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5741205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7269224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052051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15125" y="274638"/>
            <a:ext cx="2143125" cy="629761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85750" y="274638"/>
            <a:ext cx="6276975" cy="629761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54764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-25400"/>
            <a:ext cx="9144000" cy="45008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290" y="260648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003462" y="1963415"/>
            <a:ext cx="7072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800" b="1" dirty="0" smtClean="0">
                <a:solidFill>
                  <a:srgbClr val="FFFFFF"/>
                </a:solidFill>
                <a:latin typeface="Arial Narrow" pitchFamily="34" charset="0"/>
                <a:cs typeface="Times New Roman" pitchFamily="18" charset="0"/>
              </a:rPr>
              <a:t>Confederação da Agricultura e Pecuária do Brasil </a:t>
            </a:r>
          </a:p>
        </p:txBody>
      </p:sp>
      <p:pic>
        <p:nvPicPr>
          <p:cNvPr id="16" name="Picture 24" descr="http://jornale.com.br/mirian/wp-content/uploads/2009/03/navio-tcp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11504"/>
          <a:stretch/>
        </p:blipFill>
        <p:spPr bwMode="auto">
          <a:xfrm>
            <a:off x="6711032" y="2570476"/>
            <a:ext cx="2437417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</p:spPr>
      </p:pic>
      <p:pic>
        <p:nvPicPr>
          <p:cNvPr id="17" name="Picture 2" descr="http://www.portosdoparana.pr.gov.br/arquivos/Image/fotos_materias/2008/06.2008/17_06_2008/DSC04137aa.jp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3"/>
          <a:stretch>
            <a:fillRect/>
          </a:stretch>
        </p:blipFill>
        <p:spPr bwMode="auto">
          <a:xfrm>
            <a:off x="5022039" y="2564904"/>
            <a:ext cx="2634430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2" descr="barca%C3%A7a+e+ponte+ferrea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72" y="2565028"/>
            <a:ext cx="2679089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 descr="http://jc3.uol.com.br/blogs/repositorio/Foto_Marcelo%20Pizzato_Acervo%20Odebrecht.jpeg"/>
          <p:cNvPicPr>
            <a:picLocks noChangeAspect="1" noChangeArrowheads="1"/>
          </p:cNvPicPr>
          <p:nvPr userDrawn="1"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" y="2566932"/>
            <a:ext cx="2867400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/>
        </p:spPr>
      </p:pic>
      <p:pic>
        <p:nvPicPr>
          <p:cNvPr id="19" name="Picture 13" descr="eclusa1_tucurui_em_constr1"/>
          <p:cNvPicPr>
            <a:picLocks noChangeAspect="1" noChangeArrowheads="1"/>
          </p:cNvPicPr>
          <p:nvPr userDrawn="1"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97" y="2565277"/>
            <a:ext cx="2376264" cy="1911311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3645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66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797301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5257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204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509730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2377174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958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495676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4259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1222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932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2549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35900478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367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F4334"/>
              </a:solidFill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F4334"/>
              </a:solidFill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5E2F0-57CB-4861-80FA-5BE34369627F}" type="slidenum">
              <a:rPr lang="pt-BR">
                <a:solidFill>
                  <a:srgbClr val="0F4334"/>
                </a:solidFill>
                <a:cs typeface="+mn-cs"/>
              </a:rPr>
              <a:pPr>
                <a:defRPr/>
              </a:pPr>
              <a:t>‹nº›</a:t>
            </a:fld>
            <a:endParaRPr lang="pt-BR">
              <a:solidFill>
                <a:srgbClr val="0F4334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029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589902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68599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3166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2541344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10817491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26.xml"/><Relationship Id="rId21" Type="http://schemas.openxmlformats.org/officeDocument/2006/relationships/image" Target="../media/image9.emf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4.jpe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3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3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smtClean="0"/>
          </a:p>
        </p:txBody>
      </p:sp>
      <p:grpSp>
        <p:nvGrpSpPr>
          <p:cNvPr id="1027" name="Grupo 18"/>
          <p:cNvGrpSpPr>
            <a:grpSpLocks/>
          </p:cNvGrpSpPr>
          <p:nvPr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95752" y="5081370"/>
              <a:ext cx="3802062" cy="1443078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grpSp>
          <p:nvGrpSpPr>
            <p:cNvPr id="103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25814" y="5784652"/>
                <a:ext cx="3802063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40" r:id="rId1"/>
    <p:sldLayoutId id="2147485815" r:id="rId2"/>
    <p:sldLayoutId id="2147485816" r:id="rId3"/>
    <p:sldLayoutId id="2147485817" r:id="rId4"/>
    <p:sldLayoutId id="2147485818" r:id="rId5"/>
    <p:sldLayoutId id="2147485819" r:id="rId6"/>
    <p:sldLayoutId id="2147485820" r:id="rId7"/>
    <p:sldLayoutId id="2147485821" r:id="rId8"/>
    <p:sldLayoutId id="2147485822" r:id="rId9"/>
    <p:sldLayoutId id="2147485823" r:id="rId10"/>
    <p:sldLayoutId id="2147485824" r:id="rId11"/>
    <p:sldLayoutId id="2147485825" r:id="rId12"/>
    <p:sldLayoutId id="2147485826" r:id="rId13"/>
    <p:sldLayoutId id="2147485827" r:id="rId14"/>
    <p:sldLayoutId id="2147485828" r:id="rId1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79425" y="4292600"/>
            <a:ext cx="8185150" cy="1052513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rgbClr val="E3DED1">
                    <a:shade val="50000"/>
                  </a:srgb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rgbClr val="E3DED1">
                    <a:shade val="50000"/>
                  </a:srgb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7A39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6CAFF5ED-DDC9-4C97-B84A-CB6A34C5139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pic>
        <p:nvPicPr>
          <p:cNvPr id="205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1781" r="5807" b="1689"/>
          <a:stretch>
            <a:fillRect/>
          </a:stretch>
        </p:blipFill>
        <p:spPr bwMode="auto">
          <a:xfrm>
            <a:off x="-36513" y="0"/>
            <a:ext cx="9180513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430463"/>
            <a:ext cx="3384550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211638" y="2627313"/>
            <a:ext cx="1081087" cy="130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2057" name="Imagem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627313"/>
            <a:ext cx="2378075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841" r:id="rId1"/>
    <p:sldLayoutId id="2147485842" r:id="rId2"/>
    <p:sldLayoutId id="2147485843" r:id="rId3"/>
    <p:sldLayoutId id="2147485844" r:id="rId4"/>
    <p:sldLayoutId id="2147485845" r:id="rId5"/>
    <p:sldLayoutId id="2147485846" r:id="rId6"/>
    <p:sldLayoutId id="2147485847" r:id="rId7"/>
    <p:sldLayoutId id="2147485848" r:id="rId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upo 18"/>
          <p:cNvGrpSpPr>
            <a:grpSpLocks/>
          </p:cNvGrpSpPr>
          <p:nvPr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833852" y="5119471"/>
              <a:ext cx="3802062" cy="1443078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grpSp>
          <p:nvGrpSpPr>
            <p:cNvPr id="3094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63914" y="5784652"/>
                <a:ext cx="3802063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+mn-lt"/>
                  <a:cs typeface="+mn-cs"/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3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pic>
        <p:nvPicPr>
          <p:cNvPr id="3076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/>
        </p:nvPicPr>
        <p:blipFill>
          <a:blip r:embed="rId15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4" descr="Café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m 14" descr="_MG_0341_resize.JP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C:\Documents and Settings\ROSE\Meus documentos\04 CNA\Apresentação SENADORA 0112\FOTOS AGRO\ARROZ - 024_resize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1" descr="Milho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0" descr="C:\Documents and Settings\ROSE\Meus documentos\04 CNA\Apresentação SENADORA 0112\FOTOS AGRO\IMG_2903_resize.jp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rma livre 19"/>
          <p:cNvSpPr>
            <a:spLocks/>
          </p:cNvSpPr>
          <p:nvPr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Forma livre 2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Triângulo retângulo 21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3089" name="Picture 75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aixaDeTexto 95"/>
          <p:cNvSpPr txBox="1">
            <a:spLocks noChangeArrowheads="1"/>
          </p:cNvSpPr>
          <p:nvPr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3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altLang="pt-BR" smtClean="0"/>
          </a:p>
        </p:txBody>
      </p:sp>
      <p:sp>
        <p:nvSpPr>
          <p:cNvPr id="309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829" r:id="rId1"/>
    <p:sldLayoutId id="2147485830" r:id="rId2"/>
    <p:sldLayoutId id="2147485831" r:id="rId3"/>
    <p:sldLayoutId id="2147485832" r:id="rId4"/>
    <p:sldLayoutId id="2147485833" r:id="rId5"/>
    <p:sldLayoutId id="2147485834" r:id="rId6"/>
    <p:sldLayoutId id="2147485835" r:id="rId7"/>
    <p:sldLayoutId id="2147485836" r:id="rId8"/>
    <p:sldLayoutId id="2147485837" r:id="rId9"/>
    <p:sldLayoutId id="2147485838" r:id="rId10"/>
    <p:sldLayoutId id="214748583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1027" name="Grupo 18"/>
          <p:cNvGrpSpPr>
            <a:grpSpLocks/>
          </p:cNvGrpSpPr>
          <p:nvPr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  <a:cs typeface="+mn-cs"/>
              </a:endParaRPr>
            </a:p>
          </p:txBody>
        </p:sp>
        <p:grpSp>
          <p:nvGrpSpPr>
            <p:cNvPr id="103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  <a:cs typeface="+mn-cs"/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6092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62" r:id="rId1"/>
    <p:sldLayoutId id="2147485863" r:id="rId2"/>
    <p:sldLayoutId id="2147485864" r:id="rId3"/>
    <p:sldLayoutId id="2147485865" r:id="rId4"/>
    <p:sldLayoutId id="2147485866" r:id="rId5"/>
    <p:sldLayoutId id="2147485867" r:id="rId6"/>
    <p:sldLayoutId id="2147485868" r:id="rId7"/>
    <p:sldLayoutId id="2147485869" r:id="rId8"/>
    <p:sldLayoutId id="2147485870" r:id="rId9"/>
    <p:sldLayoutId id="2147485871" r:id="rId10"/>
    <p:sldLayoutId id="2147485872" r:id="rId11"/>
    <p:sldLayoutId id="2147485873" r:id="rId12"/>
    <p:sldLayoutId id="2147485874" r:id="rId13"/>
    <p:sldLayoutId id="2147485875" r:id="rId14"/>
    <p:sldLayoutId id="2147485876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8.jpeg"/><Relationship Id="rId4" Type="http://schemas.openxmlformats.org/officeDocument/2006/relationships/image" Target="../media/image3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6.jpeg"/><Relationship Id="rId5" Type="http://schemas.openxmlformats.org/officeDocument/2006/relationships/image" Target="../media/image45.emf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" t="23943" b="2743"/>
          <a:stretch/>
        </p:blipFill>
        <p:spPr bwMode="auto">
          <a:xfrm>
            <a:off x="0" y="0"/>
            <a:ext cx="9144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79513" y="6509185"/>
            <a:ext cx="86420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Brasília, 20 de maio de 2016.</a:t>
            </a:r>
            <a:endParaRPr lang="pt-BR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445176" y="2771252"/>
            <a:ext cx="3384376" cy="1080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6023" y="2276872"/>
            <a:ext cx="4745713" cy="1513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/>
            <a:r>
              <a:rPr lang="pt-BR" sz="3000" b="1" dirty="0" smtClean="0">
                <a:solidFill>
                  <a:schemeClr val="bg2">
                    <a:lumMod val="10000"/>
                  </a:schemeClr>
                </a:solidFill>
                <a:latin typeface="Britannic Bold" panose="020B0903060703020204" pitchFamily="34" charset="0"/>
              </a:rPr>
              <a:t>Importância das feiras agropecuárias e tecnológicas no Brasil</a:t>
            </a:r>
            <a:endParaRPr lang="pt-BR" sz="3000" dirty="0">
              <a:solidFill>
                <a:schemeClr val="bg2">
                  <a:lumMod val="10000"/>
                </a:schemeClr>
              </a:solidFill>
              <a:latin typeface="Britannic Bold" panose="020B0903060703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52338" y="5183876"/>
            <a:ext cx="592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Bruno Barcelos Lucchi</a:t>
            </a:r>
          </a:p>
          <a:p>
            <a:pPr algn="r"/>
            <a:r>
              <a:rPr lang="pt-BR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Superintendente Técnico CNA</a:t>
            </a:r>
            <a:endParaRPr lang="pt-BR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9512" y="3933056"/>
            <a:ext cx="496855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</a:rPr>
              <a:t>Ciclo de Debates da CRA – Senado Federal</a:t>
            </a:r>
            <a:endParaRPr lang="pt-BR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83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 bwMode="auto">
          <a:xfrm>
            <a:off x="-36512" y="5738004"/>
            <a:ext cx="8208912" cy="14354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pt-BR" smtClean="0">
              <a:solidFill>
                <a:srgbClr val="0F4334"/>
              </a:solidFill>
              <a:cs typeface="+mn-cs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72592" y="5754484"/>
            <a:ext cx="8938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Arial Narrow" panose="020B0606020202030204" pitchFamily="34" charset="0"/>
              </a:rPr>
              <a:t>O PECNORDESTE apresenta uma ampla programação técnico-científica de capacitação, envolvendo 9 segmentos da cadeira produtiva do agronegócio, através da realização de palestras, minicursos, oficinas, seminários, mesas redondas e </a:t>
            </a:r>
            <a:r>
              <a:rPr lang="pt-BR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painéis. Além de exposições e negócios.</a:t>
            </a:r>
            <a:endParaRPr lang="pt-BR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Picture 8" descr="Captura de Tela 2016-05-19 às 22.40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6330900" cy="2198968"/>
          </a:xfrm>
          <a:prstGeom prst="rect">
            <a:avLst/>
          </a:prstGeom>
        </p:spPr>
      </p:pic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38726"/>
            <a:ext cx="2519680" cy="1884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/>
          <p:cNvPicPr/>
          <p:nvPr/>
        </p:nvPicPr>
        <p:blipFill>
          <a:blip r:embed="rId4"/>
          <a:stretch>
            <a:fillRect/>
          </a:stretch>
        </p:blipFill>
        <p:spPr>
          <a:xfrm>
            <a:off x="4280912" y="3434916"/>
            <a:ext cx="2519680" cy="188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05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576064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 descr="C:\Users\cecilia.naves\AppData\Local\Microsoft\Windows\Temporary Internet Files\Content.Outlook\XZN3VU9O\56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"/>
            <a:ext cx="3404994" cy="1728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0" name="Picture 4" descr="Rondônia Rural (218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06084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ondônia Rural (279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64502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RO-Rural-Show-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059" y="530120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382134" y="2348880"/>
            <a:ext cx="59046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Palestras Técnicas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 smtClean="0"/>
              <a:t>Vitrines tecnológicas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 smtClean="0"/>
              <a:t>Máquinas e equipamentos de ponta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Feira de Agricultura Familiar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 smtClean="0"/>
              <a:t>Gastronomia</a:t>
            </a:r>
          </a:p>
          <a:p>
            <a:endParaRPr lang="pt-BR" b="1" dirty="0"/>
          </a:p>
          <a:p>
            <a:r>
              <a:rPr lang="pt-BR" b="1" dirty="0" smtClean="0"/>
              <a:t>Espaço empresarial</a:t>
            </a:r>
            <a:endParaRPr lang="pt-BR" dirty="0"/>
          </a:p>
          <a:p>
            <a:r>
              <a:rPr lang="pt-B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654671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 bwMode="auto">
          <a:xfrm>
            <a:off x="-36512" y="5738004"/>
            <a:ext cx="8208912" cy="14354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0" tIns="45703" rIns="91410" bIns="45703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pt-BR" smtClean="0">
              <a:solidFill>
                <a:srgbClr val="0F4334"/>
              </a:solidFill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61776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82134" y="2017904"/>
            <a:ext cx="59046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Exposição de mais de 150 raças de animais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Julgamentos e leilões de animais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Desfile dos Campeões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Show de Máquinas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Feira de Agricultura Familiar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Exposição de artesanato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Palestras Técnicas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Concurso Freio de Ouro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b="1" dirty="0"/>
              <a:t>Prêmios</a:t>
            </a:r>
            <a:endParaRPr lang="pt-BR" dirty="0"/>
          </a:p>
        </p:txBody>
      </p:sp>
      <p:pic>
        <p:nvPicPr>
          <p:cNvPr id="10" name="Imagem 9" descr="IMG_062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47" y="4446440"/>
            <a:ext cx="2894321" cy="2009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 descr="http://www.senar-rs.com.br/upload/wt_bancoimagem/32/136_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843" y="2017904"/>
            <a:ext cx="2792927" cy="2122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1367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79" y="404664"/>
            <a:ext cx="397192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 descr="http://www.senar-rs.com.br/upload/wt_bancoimagem/24/105_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9686"/>
            <a:ext cx="3188970" cy="2135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http://www.senar-rs.com.br/upload/wt_bancoimagem/27/111_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59" y="3924982"/>
            <a:ext cx="3189605" cy="21355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1198250" y="6199156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 smtClean="0"/>
              <a:t>Oficina de reciclagem</a:t>
            </a:r>
            <a:endParaRPr lang="pt-BR" sz="1600" b="1" i="1" dirty="0"/>
          </a:p>
        </p:txBody>
      </p:sp>
      <p:sp>
        <p:nvSpPr>
          <p:cNvPr id="5" name="Retângulo 4"/>
          <p:cNvSpPr/>
          <p:nvPr/>
        </p:nvSpPr>
        <p:spPr>
          <a:xfrm>
            <a:off x="5932490" y="6183767"/>
            <a:ext cx="20521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i="1" dirty="0"/>
              <a:t>Stand sobre o CAR</a:t>
            </a:r>
            <a:endParaRPr lang="pt-BR" sz="1600" i="1" dirty="0"/>
          </a:p>
        </p:txBody>
      </p:sp>
    </p:spTree>
    <p:extLst>
      <p:ext uri="{BB962C8B-B14F-4D97-AF65-F5344CB8AC3E}">
        <p14:creationId xmlns:p14="http://schemas.microsoft.com/office/powerpoint/2010/main" val="215670179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ssets.production.amanco.com.br.s3.amazonaws.com/uploads/image/file/2719/medium_Agrishow%2B_281_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0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adm.ocorreio.com.br/arquivos/blog/5aa413c0a0400c59c45c5b9659b979cb-jornal-em-cachoeira-do-su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19" y="3937908"/>
            <a:ext cx="4151711" cy="278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emribeirao.s3-sa-east-1.amazonaws.com/wp-content/uploads/2016/04/upload_20130429093513agrishow_2-660x3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82" y="2924944"/>
            <a:ext cx="3974540" cy="198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3679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abccmm.org.br/uploads/759--superagro.jp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30" y="24326"/>
            <a:ext cx="343674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C:\Users\cecilia.naves\AppData\Local\Microsoft\Windows\Temporary Internet Files\Content.Outlook\XZN3VU9O\SUPERAGRO 2011 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48" y="3068960"/>
            <a:ext cx="3188970" cy="2119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C:\Users\cecilia.naves\AppData\Local\Microsoft\Windows\Temporary Internet Files\Content.Outlook\XZN3VU9O\Superagro 2013 (2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552" y="3212976"/>
            <a:ext cx="3188970" cy="2125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308757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cdn.ruralcentro.net/1/2012/3/1/expozebu-2012-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64691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http://www.sistemafaemg.org.br/Web/Images/User/20150511110208-FILEID-IMG_882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047" y="2538720"/>
            <a:ext cx="2618105" cy="17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6006005" y="4293096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 smtClean="0"/>
              <a:t>Vitrine da carne</a:t>
            </a:r>
          </a:p>
        </p:txBody>
      </p:sp>
      <p:pic>
        <p:nvPicPr>
          <p:cNvPr id="5" name="Imagem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547" y="4869160"/>
            <a:ext cx="2961005" cy="1657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0" name="Picture 4" descr="http://cdn.globorural.globo.com.s3.amazonaws.com/blogdotiao/files/2013/05/expozebu_bovino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68012"/>
            <a:ext cx="5234474" cy="322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33878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tatic.wixstatic.com/media/c7ae39_273d608886fc44ed947adafe29f99700.png_2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3825"/>
            <a:ext cx="317362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http://sistemafamato.org.br/portal/imagens/noticias/0607201505204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681" y="2646888"/>
            <a:ext cx="2252866" cy="1560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C:\Users\cecilia.naves\AppData\Local\Microsoft\Windows\Temporary Internet Files\Content.Outlook\XZN3VU9O\01- jul - Vitrine da Carne - público 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19673"/>
            <a:ext cx="2160241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/>
          <p:cNvSpPr/>
          <p:nvPr/>
        </p:nvSpPr>
        <p:spPr>
          <a:xfrm>
            <a:off x="539553" y="4005064"/>
            <a:ext cx="5328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O </a:t>
            </a:r>
            <a:r>
              <a:rPr lang="pt-BR" dirty="0" err="1" smtClean="0"/>
              <a:t>Senar</a:t>
            </a:r>
            <a:r>
              <a:rPr lang="pt-BR" dirty="0" smtClean="0"/>
              <a:t>-MT realize </a:t>
            </a:r>
            <a:r>
              <a:rPr lang="pt-BR" dirty="0"/>
              <a:t>oficinas tradicionais de beneficiamento de carnes, pescado e subprodutos do </a:t>
            </a:r>
            <a:r>
              <a:rPr lang="pt-BR" dirty="0" smtClean="0"/>
              <a:t>leite. Há também o "</a:t>
            </a:r>
            <a:r>
              <a:rPr lang="pt-BR" dirty="0"/>
              <a:t>Cinema Cinco </a:t>
            </a:r>
            <a:r>
              <a:rPr lang="pt-BR" dirty="0" smtClean="0"/>
              <a:t>D“, Vitrine </a:t>
            </a:r>
            <a:r>
              <a:rPr lang="pt-BR" dirty="0"/>
              <a:t>da </a:t>
            </a:r>
            <a:r>
              <a:rPr lang="pt-BR" dirty="0" smtClean="0"/>
              <a:t>Carne e </a:t>
            </a:r>
            <a:r>
              <a:rPr lang="pt-BR" dirty="0"/>
              <a:t>treinamento </a:t>
            </a:r>
            <a:r>
              <a:rPr lang="pt-BR" dirty="0" smtClean="0"/>
              <a:t>da </a:t>
            </a:r>
            <a:r>
              <a:rPr lang="pt-BR" dirty="0"/>
              <a:t>NR </a:t>
            </a:r>
            <a:r>
              <a:rPr lang="pt-BR" dirty="0" smtClean="0"/>
              <a:t>31 e  Aplicação </a:t>
            </a:r>
            <a:r>
              <a:rPr lang="pt-BR" dirty="0"/>
              <a:t>de </a:t>
            </a:r>
            <a:r>
              <a:rPr lang="pt-BR" dirty="0" smtClean="0"/>
              <a:t>Agrotóxico.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205505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www.canaldoprodutor.com.br/sites/default/files/imagecache/571x321/Estand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95" y="4653136"/>
            <a:ext cx="3188970" cy="1792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 descr="C:\Users\cecilia.naves\Downloads\tecnoshow_josemario_agrinho_fredoxcarvalho-2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65692"/>
            <a:ext cx="3188970" cy="2126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C:\Users\cecilia.naves\Downloads\tecnoshow_josemario_agrinho_fredoxcarvalho-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092" y="4492307"/>
            <a:ext cx="3060854" cy="1965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76872"/>
            <a:ext cx="3044954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://www.agron.com.br/imagens/publicacoes/2016/02/01/topico_47203_www-agron-com-br_8660_tecnoshow-comigo-201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3076805" cy="20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1165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cdn.agroevento.com/wp-content/uploads/2015/08/agrobrasilia-2016-250x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248515" cy="259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44503"/>
            <a:ext cx="3188970" cy="20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8" name="Picture 4" descr="http://www.jumil.com.br/_adm/assets/uploads/noticias/75054-agrobrasilia2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146127"/>
            <a:ext cx="4269090" cy="240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452877"/>
      </p:ext>
    </p:extLst>
  </p:cSld>
  <p:clrMapOvr>
    <a:masterClrMapping/>
  </p:clrMapOvr>
  <p:transition/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8_Slides de apresentação de exempl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24636</TotalTime>
  <Words>130</Words>
  <Application>Microsoft Office PowerPoint</Application>
  <PresentationFormat>Apresentação na tela (4:3)</PresentationFormat>
  <Paragraphs>39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Slides de apresentação de exemplo</vt:lpstr>
      <vt:lpstr>2_Aspect</vt:lpstr>
      <vt:lpstr>8_Slides de apresentação de exemplo</vt:lpstr>
      <vt:lpstr>1_Slides de apresentação de exemplo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sut.apres_economia_geral.26nov2015</dc:title>
  <dc:creator>Renato Conchon</dc:creator>
  <cp:lastModifiedBy>Bruno Barcelos Lucchi</cp:lastModifiedBy>
  <cp:revision>720</cp:revision>
  <cp:lastPrinted>2016-05-19T11:49:30Z</cp:lastPrinted>
  <dcterms:created xsi:type="dcterms:W3CDTF">2014-07-07T19:55:16Z</dcterms:created>
  <dcterms:modified xsi:type="dcterms:W3CDTF">2016-05-20T16:21:13Z</dcterms:modified>
</cp:coreProperties>
</file>