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699" r:id="rId3"/>
    <p:sldMasterId id="2147485861" r:id="rId4"/>
  </p:sldMasterIdLst>
  <p:notesMasterIdLst>
    <p:notesMasterId r:id="rId16"/>
  </p:notesMasterIdLst>
  <p:handoutMasterIdLst>
    <p:handoutMasterId r:id="rId17"/>
  </p:handoutMasterIdLst>
  <p:sldIdLst>
    <p:sldId id="621" r:id="rId5"/>
    <p:sldId id="545" r:id="rId6"/>
    <p:sldId id="623" r:id="rId7"/>
    <p:sldId id="629" r:id="rId8"/>
    <p:sldId id="628" r:id="rId9"/>
    <p:sldId id="625" r:id="rId10"/>
    <p:sldId id="626" r:id="rId11"/>
    <p:sldId id="624" r:id="rId12"/>
    <p:sldId id="627" r:id="rId13"/>
    <p:sldId id="622" r:id="rId14"/>
    <p:sldId id="630" r:id="rId15"/>
  </p:sldIdLst>
  <p:sldSz cx="9144000" cy="6858000" type="screen4x3"/>
  <p:notesSz cx="6797675" cy="9928225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85F26"/>
    <a:srgbClr val="00233E"/>
    <a:srgbClr val="003300"/>
    <a:srgbClr val="99CCFF"/>
    <a:srgbClr val="DDDDDD"/>
    <a:srgbClr val="F8F8F8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76" autoAdjust="0"/>
    <p:restoredTop sz="92371" autoAdjust="0"/>
  </p:normalViewPr>
  <p:slideViewPr>
    <p:cSldViewPr>
      <p:cViewPr>
        <p:scale>
          <a:sx n="85" d="100"/>
          <a:sy n="85" d="100"/>
        </p:scale>
        <p:origin x="-9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342" cy="49587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1813" y="1"/>
            <a:ext cx="2944342" cy="49587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fld id="{28527549-2584-4ED5-872C-F11B27DA87EB}" type="datetimeFigureOut">
              <a:rPr lang="pt-BR"/>
              <a:pPr>
                <a:defRPr/>
              </a:pPr>
              <a:t>20/05/2016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0813"/>
            <a:ext cx="2944342" cy="49587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1813" y="9430813"/>
            <a:ext cx="2944342" cy="495872"/>
          </a:xfrm>
          <a:prstGeom prst="rect">
            <a:avLst/>
          </a:prstGeom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fld id="{1762C44F-0BE1-48B5-95A2-6D18C73A291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8693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413"/>
          </a:xfrm>
          <a:prstGeom prst="rect">
            <a:avLst/>
          </a:prstGeom>
        </p:spPr>
        <p:txBody>
          <a:bodyPr vert="horz" lIns="93021" tIns="46511" rIns="93021" bIns="4651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295" y="1"/>
            <a:ext cx="2945862" cy="497413"/>
          </a:xfrm>
          <a:prstGeom prst="rect">
            <a:avLst/>
          </a:prstGeom>
        </p:spPr>
        <p:txBody>
          <a:bodyPr vert="horz" lIns="93021" tIns="46511" rIns="93021" bIns="4651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fld id="{F8F34D77-6C2C-4C60-A351-6E2153F8D92B}" type="datetimeFigureOut">
              <a:rPr lang="pt-BR"/>
              <a:pPr>
                <a:defRPr/>
              </a:pPr>
              <a:t>20/05/2016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2950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21" tIns="46511" rIns="93021" bIns="46511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65" y="4716948"/>
            <a:ext cx="5438748" cy="4467469"/>
          </a:xfrm>
          <a:prstGeom prst="rect">
            <a:avLst/>
          </a:prstGeom>
        </p:spPr>
        <p:txBody>
          <a:bodyPr vert="horz" lIns="93021" tIns="46511" rIns="93021" bIns="46511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273"/>
            <a:ext cx="2945862" cy="497412"/>
          </a:xfrm>
          <a:prstGeom prst="rect">
            <a:avLst/>
          </a:prstGeom>
        </p:spPr>
        <p:txBody>
          <a:bodyPr vert="horz" lIns="93021" tIns="46511" rIns="93021" bIns="4651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295" y="9429273"/>
            <a:ext cx="2945862" cy="497412"/>
          </a:xfrm>
          <a:prstGeom prst="rect">
            <a:avLst/>
          </a:prstGeom>
        </p:spPr>
        <p:txBody>
          <a:bodyPr vert="horz" wrap="square" lIns="93021" tIns="46511" rIns="93021" bIns="4651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Calibri" pitchFamily="34" charset="0"/>
              </a:defRPr>
            </a:lvl1pPr>
          </a:lstStyle>
          <a:p>
            <a:pPr>
              <a:defRPr/>
            </a:pPr>
            <a:fld id="{750D5D88-4567-4FED-B1E1-F46897E73A6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9969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9.emf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ROSE\Meus documentos\04 CNA\Apresentação SENADORA 0112\FOTOS AGRO\BOVINOCULTURA - 0804_resize.JPG"/>
          <p:cNvPicPr>
            <a:picLocks noChangeAspect="1" noChangeArrowheads="1"/>
          </p:cNvPicPr>
          <p:nvPr userDrawn="1"/>
        </p:nvPicPr>
        <p:blipFill>
          <a:blip r:embed="rId2">
            <a:lum bright="1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174625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Café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t="35020" r="41528" b="10481"/>
          <a:stretch>
            <a:fillRect/>
          </a:stretch>
        </p:blipFill>
        <p:spPr bwMode="auto">
          <a:xfrm>
            <a:off x="1730375" y="1428750"/>
            <a:ext cx="1484313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14" descr="_MG_0341_resiz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1490663"/>
            <a:ext cx="14287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Documents and Settings\ROSE\Meus documentos\04 CNA\Apresentação SENADORA 0112\FOTOS AGRO\ARROZ - 024_resiz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85938"/>
            <a:ext cx="1493837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Milh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25676" r="28561" b="20270"/>
          <a:stretch>
            <a:fillRect/>
          </a:stretch>
        </p:blipFill>
        <p:spPr bwMode="auto">
          <a:xfrm>
            <a:off x="6072188" y="1857375"/>
            <a:ext cx="1576387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Documents and Settings\ROSE\Meus documentos\04 CNA\Apresentação SENADORA 0112\FOTOS AGRO\IMG_2903_resiz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2143125"/>
            <a:ext cx="1503362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rma livre 9"/>
          <p:cNvSpPr>
            <a:spLocks/>
          </p:cNvSpPr>
          <p:nvPr userDrawn="1"/>
        </p:nvSpPr>
        <p:spPr bwMode="auto">
          <a:xfrm rot="10800000">
            <a:off x="0" y="0"/>
            <a:ext cx="9144000" cy="236695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0" y="1248"/>
              </a:cxn>
              <a:cxn ang="0">
                <a:pos x="5760" y="1248"/>
              </a:cxn>
              <a:cxn ang="0">
                <a:pos x="5760" y="528"/>
              </a:cxn>
              <a:cxn ang="0">
                <a:pos x="0" y="0"/>
              </a:cxn>
            </a:cxnLst>
            <a:rect l="0" t="0" r="0" b="0"/>
            <a:pathLst>
              <a:path w="5760" h="1248">
                <a:moveTo>
                  <a:pt x="0" y="0"/>
                </a:moveTo>
                <a:lnTo>
                  <a:pt x="0" y="1248"/>
                </a:lnTo>
                <a:lnTo>
                  <a:pt x="5760" y="1248"/>
                </a:lnTo>
                <a:lnTo>
                  <a:pt x="5760" y="5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>
            <a:off x="0" y="2643182"/>
            <a:ext cx="9144000" cy="421481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0" y="1248"/>
              </a:cxn>
              <a:cxn ang="0">
                <a:pos x="5760" y="1248"/>
              </a:cxn>
              <a:cxn ang="0">
                <a:pos x="5760" y="528"/>
              </a:cxn>
              <a:cxn ang="0">
                <a:pos x="0" y="0"/>
              </a:cxn>
            </a:cxnLst>
            <a:rect l="0" t="0" r="0" b="0"/>
            <a:pathLst>
              <a:path w="5760" h="1248">
                <a:moveTo>
                  <a:pt x="0" y="0"/>
                </a:moveTo>
                <a:lnTo>
                  <a:pt x="0" y="1248"/>
                </a:lnTo>
                <a:lnTo>
                  <a:pt x="5760" y="1248"/>
                </a:lnTo>
                <a:lnTo>
                  <a:pt x="5760" y="5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riângulo retângulo 11"/>
          <p:cNvSpPr/>
          <p:nvPr userDrawn="1"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75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73050"/>
            <a:ext cx="14112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95"/>
          <p:cNvSpPr txBox="1">
            <a:spLocks noChangeArrowheads="1"/>
          </p:cNvSpPr>
          <p:nvPr userDrawn="1"/>
        </p:nvSpPr>
        <p:spPr bwMode="auto">
          <a:xfrm>
            <a:off x="214313" y="395288"/>
            <a:ext cx="7072312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pt-BR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Confederação da Agricultura e Pecuária do Brasil 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1500" y="3959239"/>
            <a:ext cx="777240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5778" y="5715016"/>
            <a:ext cx="6400800" cy="500066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290013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66060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96063" y="207963"/>
            <a:ext cx="2090737" cy="56753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23850" y="207963"/>
            <a:ext cx="6119813" cy="56753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088594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323850" y="207963"/>
            <a:ext cx="8362950" cy="567531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8283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750" y="207963"/>
            <a:ext cx="7258050" cy="7921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323850" y="1052513"/>
            <a:ext cx="8229600" cy="4830762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41682045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750" y="207963"/>
            <a:ext cx="7258050" cy="7921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23850" y="1052513"/>
            <a:ext cx="4038600" cy="48307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514850" y="1052513"/>
            <a:ext cx="4038600" cy="233838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14850" y="3543300"/>
            <a:ext cx="4038600" cy="23399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35376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7429500" cy="11398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23850" y="1571625"/>
            <a:ext cx="8534400" cy="242411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23850" y="4148138"/>
            <a:ext cx="8534400" cy="242411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81538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6"/>
          <p:cNvSpPr/>
          <p:nvPr userDrawn="1"/>
        </p:nvSpPr>
        <p:spPr>
          <a:xfrm>
            <a:off x="514350" y="646113"/>
            <a:ext cx="8280400" cy="5903912"/>
          </a:xfrm>
          <a:prstGeom prst="roundRect">
            <a:avLst>
              <a:gd name="adj" fmla="val 5119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5589588"/>
            <a:ext cx="646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320" y="764704"/>
            <a:ext cx="7696120" cy="1051560"/>
          </a:xfrm>
        </p:spPr>
        <p:txBody>
          <a:bodyPr anchor="ctr"/>
          <a:lstStyle>
            <a:lvl1pPr>
              <a:defRPr sz="3200" b="1">
                <a:solidFill>
                  <a:srgbClr val="7BA61A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060848"/>
            <a:ext cx="7657843" cy="418795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4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/>
          <p:cNvSpPr/>
          <p:nvPr userDrawn="1"/>
        </p:nvSpPr>
        <p:spPr>
          <a:xfrm>
            <a:off x="2195513" y="333375"/>
            <a:ext cx="6599237" cy="6216650"/>
          </a:xfrm>
          <a:prstGeom prst="roundRect">
            <a:avLst>
              <a:gd name="adj" fmla="val 5119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40413"/>
            <a:ext cx="64611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11760" y="548680"/>
            <a:ext cx="6120680" cy="1051560"/>
          </a:xfrm>
        </p:spPr>
        <p:txBody>
          <a:bodyPr anchor="ctr"/>
          <a:lstStyle>
            <a:lvl1pPr algn="r">
              <a:defRPr sz="3200" b="1">
                <a:solidFill>
                  <a:srgbClr val="7BA61A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411760" y="1844824"/>
            <a:ext cx="6073667" cy="44039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650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/>
          <p:cNvSpPr/>
          <p:nvPr userDrawn="1"/>
        </p:nvSpPr>
        <p:spPr>
          <a:xfrm>
            <a:off x="2195513" y="333375"/>
            <a:ext cx="6599237" cy="6216650"/>
          </a:xfrm>
          <a:prstGeom prst="roundRect">
            <a:avLst>
              <a:gd name="adj" fmla="val 5119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589588"/>
            <a:ext cx="644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11760" y="548680"/>
            <a:ext cx="6120680" cy="1051560"/>
          </a:xfrm>
        </p:spPr>
        <p:txBody>
          <a:bodyPr anchor="ctr"/>
          <a:lstStyle>
            <a:lvl1pPr algn="r">
              <a:defRPr sz="3200" b="1">
                <a:solidFill>
                  <a:srgbClr val="7BA61A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411760" y="1844824"/>
            <a:ext cx="6073667" cy="44039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15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 userDrawn="1"/>
        </p:nvSpPr>
        <p:spPr>
          <a:xfrm>
            <a:off x="2195513" y="1890713"/>
            <a:ext cx="6599237" cy="3167062"/>
          </a:xfrm>
          <a:prstGeom prst="roundRect">
            <a:avLst>
              <a:gd name="adj" fmla="val 5119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5445125"/>
            <a:ext cx="6445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411760" y="2420888"/>
            <a:ext cx="6264696" cy="216024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1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122582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0"/>
          <p:cNvSpPr/>
          <p:nvPr userDrawn="1"/>
        </p:nvSpPr>
        <p:spPr>
          <a:xfrm rot="10800000" flipV="1">
            <a:off x="-23813" y="0"/>
            <a:ext cx="9167813" cy="6884988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06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r="3239"/>
          <a:stretch>
            <a:fillRect/>
          </a:stretch>
        </p:blipFill>
        <p:spPr bwMode="auto">
          <a:xfrm>
            <a:off x="-57150" y="0"/>
            <a:ext cx="9237663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nip Diagonal Corner Rectangle 10"/>
          <p:cNvSpPr/>
          <p:nvPr userDrawn="1"/>
        </p:nvSpPr>
        <p:spPr>
          <a:xfrm rot="10800000">
            <a:off x="-57150" y="6350"/>
            <a:ext cx="9237663" cy="6913563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05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r="3239"/>
          <a:stretch>
            <a:fillRect/>
          </a:stretch>
        </p:blipFill>
        <p:spPr bwMode="auto">
          <a:xfrm>
            <a:off x="-57150" y="0"/>
            <a:ext cx="9237663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67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9" descr="LOGOMARCA CN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303213"/>
            <a:ext cx="89693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84890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97913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401041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3296104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23850" y="1571625"/>
            <a:ext cx="41910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67250" y="1571625"/>
            <a:ext cx="419100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12236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4152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0562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0995032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85035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5741205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7269224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052051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15125" y="274638"/>
            <a:ext cx="2143125" cy="629761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85750" y="274638"/>
            <a:ext cx="6276975" cy="629761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5476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 9"/>
          <p:cNvSpPr>
            <a:spLocks/>
          </p:cNvSpPr>
          <p:nvPr userDrawn="1"/>
        </p:nvSpPr>
        <p:spPr bwMode="auto">
          <a:xfrm rot="10800000">
            <a:off x="0" y="-25400"/>
            <a:ext cx="9144000" cy="45008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0" y="1248"/>
              </a:cxn>
              <a:cxn ang="0">
                <a:pos x="5760" y="1248"/>
              </a:cxn>
              <a:cxn ang="0">
                <a:pos x="5760" y="528"/>
              </a:cxn>
              <a:cxn ang="0">
                <a:pos x="0" y="0"/>
              </a:cxn>
            </a:cxnLst>
            <a:rect l="0" t="0" r="0" b="0"/>
            <a:pathLst>
              <a:path w="5760" h="1248">
                <a:moveTo>
                  <a:pt x="0" y="0"/>
                </a:moveTo>
                <a:lnTo>
                  <a:pt x="0" y="1248"/>
                </a:lnTo>
                <a:lnTo>
                  <a:pt x="5760" y="1248"/>
                </a:lnTo>
                <a:lnTo>
                  <a:pt x="5760" y="5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7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90" y="260648"/>
            <a:ext cx="14112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95"/>
          <p:cNvSpPr txBox="1">
            <a:spLocks noChangeArrowheads="1"/>
          </p:cNvSpPr>
          <p:nvPr userDrawn="1"/>
        </p:nvSpPr>
        <p:spPr bwMode="auto">
          <a:xfrm>
            <a:off x="2003462" y="1963415"/>
            <a:ext cx="7072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2800" b="1" dirty="0" smtClean="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rPr>
              <a:t>Confederação da Agricultura e Pecuária do Brasil </a:t>
            </a:r>
          </a:p>
        </p:txBody>
      </p:sp>
      <p:pic>
        <p:nvPicPr>
          <p:cNvPr id="16" name="Picture 24" descr="http://jornale.com.br/mirian/wp-content/uploads/2009/03/navio-tcp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11504"/>
          <a:stretch/>
        </p:blipFill>
        <p:spPr bwMode="auto">
          <a:xfrm>
            <a:off x="6711032" y="2570476"/>
            <a:ext cx="2437417" cy="1911600"/>
          </a:xfrm>
          <a:prstGeom prst="rect">
            <a:avLst/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pic>
        <p:nvPicPr>
          <p:cNvPr id="17" name="Picture 2" descr="http://www.portosdoparana.pr.gov.br/arquivos/Image/fotos_materias/2008/06.2008/17_06_2008/DSC04137aa.jpg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/>
          <a:stretch>
            <a:fillRect/>
          </a:stretch>
        </p:blipFill>
        <p:spPr bwMode="auto">
          <a:xfrm>
            <a:off x="5022039" y="2564904"/>
            <a:ext cx="2634430" cy="1910546"/>
          </a:xfrm>
          <a:prstGeom prst="flowChartInputOutput">
            <a:avLst/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2" descr="barca%C3%A7a+e+ponte+ferrea"/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72" y="2565028"/>
            <a:ext cx="2679089" cy="1910546"/>
          </a:xfrm>
          <a:prstGeom prst="flowChartInputOutput">
            <a:avLst/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 descr="http://jc3.uol.com.br/blogs/repositorio/Foto_Marcelo%20Pizzato_Acervo%20Odebrecht.jpeg"/>
          <p:cNvPicPr>
            <a:picLocks noChangeAspect="1" noChangeArrowheads="1"/>
          </p:cNvPicPr>
          <p:nvPr userDrawn="1"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" y="2566932"/>
            <a:ext cx="2867400" cy="1911600"/>
          </a:xfrm>
          <a:prstGeom prst="rect">
            <a:avLst/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extLst/>
        </p:spPr>
      </p:pic>
      <p:pic>
        <p:nvPicPr>
          <p:cNvPr id="19" name="Picture 13" descr="eclusa1_tucurui_em_constr1"/>
          <p:cNvPicPr>
            <a:picLocks noChangeAspect="1" noChangeArrowheads="1"/>
          </p:cNvPicPr>
          <p:nvPr userDrawn="1"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97" y="2565277"/>
            <a:ext cx="2376264" cy="1911311"/>
          </a:xfrm>
          <a:prstGeom prst="flowChartInputOutput">
            <a:avLst/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364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66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97301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23850" y="1052513"/>
            <a:ext cx="4038600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14850" y="1052513"/>
            <a:ext cx="4038600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257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204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23850" y="1052513"/>
            <a:ext cx="4038600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14850" y="1052513"/>
            <a:ext cx="4038600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450973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237717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958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49567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425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222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96063" y="207963"/>
            <a:ext cx="2090737" cy="56753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23850" y="207963"/>
            <a:ext cx="6119813" cy="56753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932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323850" y="207963"/>
            <a:ext cx="8362950" cy="567531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549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750" y="207963"/>
            <a:ext cx="7258050" cy="7921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323850" y="1052513"/>
            <a:ext cx="8229600" cy="4830762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3590047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750" y="207963"/>
            <a:ext cx="7258050" cy="79216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23850" y="1052513"/>
            <a:ext cx="4038600" cy="48307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514850" y="1052513"/>
            <a:ext cx="4038600" cy="233838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14850" y="3543300"/>
            <a:ext cx="4038600" cy="23399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367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075" y="-44450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F4334"/>
              </a:solidFill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F4334"/>
              </a:solidFill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5E2F0-57CB-4861-80FA-5BE34369627F}" type="slidenum">
              <a:rPr lang="pt-BR">
                <a:solidFill>
                  <a:srgbClr val="0F4334"/>
                </a:solidFill>
                <a:cs typeface="+mn-cs"/>
              </a:rPr>
              <a:pPr>
                <a:defRPr/>
              </a:pPr>
              <a:t>‹nº›</a:t>
            </a:fld>
            <a:endParaRPr lang="pt-BR">
              <a:solidFill>
                <a:srgbClr val="0F4334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029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8990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8599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3166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2541344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081749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9.emf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571625"/>
            <a:ext cx="85344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smtClean="0"/>
          </a:p>
        </p:txBody>
      </p:sp>
      <p:grpSp>
        <p:nvGrpSpPr>
          <p:cNvPr id="1027" name="Grupo 18"/>
          <p:cNvGrpSpPr>
            <a:grpSpLocks/>
          </p:cNvGrpSpPr>
          <p:nvPr/>
        </p:nvGrpSpPr>
        <p:grpSpPr bwMode="auto">
          <a:xfrm rot="10800000">
            <a:off x="4643438" y="0"/>
            <a:ext cx="4572000" cy="1870075"/>
            <a:chOff x="-53561" y="5001993"/>
            <a:chExt cx="4572000" cy="1870128"/>
          </a:xfrm>
        </p:grpSpPr>
        <p:sp>
          <p:nvSpPr>
            <p:cNvPr id="12" name="Forma livre 11"/>
            <p:cNvSpPr>
              <a:spLocks/>
            </p:cNvSpPr>
            <p:nvPr userDrawn="1"/>
          </p:nvSpPr>
          <p:spPr bwMode="auto">
            <a:xfrm>
              <a:off x="795752" y="5081370"/>
              <a:ext cx="3802062" cy="1443078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-329" y="347"/>
                  </a:moveTo>
                  <a:lnTo>
                    <a:pt x="7156" y="682"/>
                  </a:lnTo>
                  <a:lnTo>
                    <a:pt x="5229" y="682"/>
                  </a:lnTo>
                  <a:lnTo>
                    <a:pt x="-328" y="345"/>
                  </a:lnTo>
                </a:path>
              </a:pathLst>
            </a:cu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grpSp>
          <p:nvGrpSpPr>
            <p:cNvPr id="1031" name="Grupo 17"/>
            <p:cNvGrpSpPr>
              <a:grpSpLocks/>
            </p:cNvGrpSpPr>
            <p:nvPr userDrawn="1"/>
          </p:nvGrpSpPr>
          <p:grpSpPr bwMode="auto">
            <a:xfrm>
              <a:off x="-53561" y="5785023"/>
              <a:ext cx="3802003" cy="1087098"/>
              <a:chOff x="-53561" y="5785023"/>
              <a:chExt cx="3802003" cy="1087098"/>
            </a:xfrm>
          </p:grpSpPr>
          <p:sp>
            <p:nvSpPr>
              <p:cNvPr id="13" name="Forma livre 12"/>
              <p:cNvSpPr>
                <a:spLocks/>
              </p:cNvSpPr>
              <p:nvPr userDrawn="1"/>
            </p:nvSpPr>
            <p:spPr bwMode="auto">
              <a:xfrm>
                <a:off x="25814" y="5784652"/>
                <a:ext cx="3802063" cy="838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528"/>
                  </a:cxn>
                  <a:cxn ang="0">
                    <a:pos x="48" y="0"/>
                  </a:cxn>
                </a:cxnLst>
                <a:rect l="0" t="0" r="0" b="0"/>
                <a:pathLst>
                  <a:path w="5760" h="528">
                    <a:moveTo>
                      <a:pt x="817" y="97"/>
                    </a:moveTo>
                    <a:lnTo>
                      <a:pt x="6408" y="682"/>
                    </a:lnTo>
                    <a:lnTo>
                      <a:pt x="5232" y="685"/>
                    </a:lnTo>
                    <a:lnTo>
                      <a:pt x="829" y="101"/>
                    </a:ln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extLst/>
              </a:lstStyle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4" name="Triângulo retângulo 13"/>
              <p:cNvSpPr>
                <a:spLocks/>
              </p:cNvSpPr>
              <p:nvPr userDrawn="1"/>
            </p:nvSpPr>
            <p:spPr bwMode="auto">
              <a:xfrm>
                <a:off x="-6042" y="5791253"/>
                <a:ext cx="3402314" cy="1080868"/>
              </a:xfrm>
              <a:prstGeom prst="rtTriangle">
                <a:avLst/>
              </a:prstGeom>
              <a:blipFill>
                <a:blip r:embed="rId17">
                  <a:alphaModFix amt="50000"/>
                </a:blip>
                <a:tile tx="0" ty="0" sx="50000" sy="50000" flip="none" algn="t"/>
              </a:blipFill>
              <a:ln w="12700" cap="rnd" cmpd="thickThin" algn="ctr">
                <a:noFill/>
                <a:prstDash val="solid"/>
              </a:ln>
              <a:effectLst>
                <a:fillOverlay blend="mult">
                  <a:gradFill flip="none" rotWithShape="1">
                    <a:gsLst>
                      <a:gs pos="0">
                        <a:schemeClr val="accent1">
                          <a:shade val="20000"/>
                          <a:satMod val="176000"/>
                          <a:alpha val="100000"/>
                        </a:schemeClr>
                      </a:gs>
                      <a:gs pos="18000">
                        <a:schemeClr val="accent1">
                          <a:shade val="48000"/>
                          <a:satMod val="153000"/>
                          <a:alpha val="100000"/>
                        </a:schemeClr>
                      </a:gs>
                      <a:gs pos="43000">
                        <a:schemeClr val="accent1">
                          <a:tint val="86000"/>
                          <a:satMod val="149000"/>
                          <a:alpha val="100000"/>
                        </a:schemeClr>
                      </a:gs>
                      <a:gs pos="45000">
                        <a:schemeClr val="accent1">
                          <a:tint val="85000"/>
                          <a:satMod val="150000"/>
                          <a:alpha val="100000"/>
                        </a:schemeClr>
                      </a:gs>
                      <a:gs pos="50000">
                        <a:schemeClr val="accent1">
                          <a:tint val="86000"/>
                          <a:satMod val="149000"/>
                          <a:alpha val="100000"/>
                        </a:schemeClr>
                      </a:gs>
                      <a:gs pos="79000">
                        <a:schemeClr val="accent1">
                          <a:shade val="53000"/>
                          <a:satMod val="150000"/>
                          <a:alpha val="100000"/>
                        </a:schemeClr>
                      </a:gs>
                      <a:gs pos="100000">
                        <a:schemeClr val="accent1">
                          <a:shade val="25000"/>
                          <a:satMod val="170000"/>
                          <a:alpha val="100000"/>
                        </a:schemeClr>
                      </a:gs>
                    </a:gsLst>
                    <a:lin ang="450000" scaled="1"/>
                    <a:tileRect/>
                  </a:gradFill>
                </a:fillOverlay>
              </a:effec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extLst/>
              </a:lstStyle>
              <a:p>
                <a:pPr algn="ctr" eaLnBrk="1" hangingPunct="1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6" name="Picture 4" descr="LOGOMARCA CNA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858125" y="266700"/>
            <a:ext cx="928688" cy="1162050"/>
          </a:xfrm>
          <a:prstGeom prst="rect">
            <a:avLst/>
          </a:prstGeom>
          <a:ln>
            <a:noFill/>
          </a:ln>
          <a:effectLst>
            <a:outerShdw blurRad="254000" dist="177800" dir="2820000" sx="101000" sy="101000" algn="tl" rotWithShape="0">
              <a:schemeClr val="bg2">
                <a:lumMod val="25000"/>
                <a:alpha val="72000"/>
              </a:schemeClr>
            </a:outerShdw>
          </a:effec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274638"/>
            <a:ext cx="74295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texto mestre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0" r:id="rId1"/>
    <p:sldLayoutId id="2147485815" r:id="rId2"/>
    <p:sldLayoutId id="2147485816" r:id="rId3"/>
    <p:sldLayoutId id="2147485817" r:id="rId4"/>
    <p:sldLayoutId id="2147485818" r:id="rId5"/>
    <p:sldLayoutId id="2147485819" r:id="rId6"/>
    <p:sldLayoutId id="2147485820" r:id="rId7"/>
    <p:sldLayoutId id="2147485821" r:id="rId8"/>
    <p:sldLayoutId id="2147485822" r:id="rId9"/>
    <p:sldLayoutId id="2147485823" r:id="rId10"/>
    <p:sldLayoutId id="2147485824" r:id="rId11"/>
    <p:sldLayoutId id="2147485825" r:id="rId12"/>
    <p:sldLayoutId id="2147485826" r:id="rId13"/>
    <p:sldLayoutId id="2147485827" r:id="rId14"/>
    <p:sldLayoutId id="2147485828" r:id="rId15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DAEB5C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DAEB5C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DAEB5C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DAEB5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79425" y="4292600"/>
            <a:ext cx="8185150" cy="1052513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6CAFF5ED-DDC9-4C97-B84A-CB6A34C5139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1781" r="5807" b="1689"/>
          <a:stretch>
            <a:fillRect/>
          </a:stretch>
        </p:blipFill>
        <p:spPr bwMode="auto">
          <a:xfrm>
            <a:off x="-36513" y="0"/>
            <a:ext cx="9180513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430463"/>
            <a:ext cx="338455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11638" y="2627313"/>
            <a:ext cx="1081087" cy="130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2057" name="Imagem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27313"/>
            <a:ext cx="2378075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41" r:id="rId1"/>
    <p:sldLayoutId id="2147485842" r:id="rId2"/>
    <p:sldLayoutId id="2147485843" r:id="rId3"/>
    <p:sldLayoutId id="2147485844" r:id="rId4"/>
    <p:sldLayoutId id="2147485845" r:id="rId5"/>
    <p:sldLayoutId id="2147485846" r:id="rId6"/>
    <p:sldLayoutId id="2147485847" r:id="rId7"/>
    <p:sldLayoutId id="2147485848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upo 18"/>
          <p:cNvGrpSpPr>
            <a:grpSpLocks/>
          </p:cNvGrpSpPr>
          <p:nvPr/>
        </p:nvGrpSpPr>
        <p:grpSpPr bwMode="auto">
          <a:xfrm rot="10800000">
            <a:off x="4643438" y="0"/>
            <a:ext cx="4572000" cy="1870075"/>
            <a:chOff x="-53561" y="5001993"/>
            <a:chExt cx="4572000" cy="1870128"/>
          </a:xfrm>
        </p:grpSpPr>
        <p:sp>
          <p:nvSpPr>
            <p:cNvPr id="12" name="Forma livre 11"/>
            <p:cNvSpPr>
              <a:spLocks/>
            </p:cNvSpPr>
            <p:nvPr userDrawn="1"/>
          </p:nvSpPr>
          <p:spPr bwMode="auto">
            <a:xfrm>
              <a:off x="833852" y="5119471"/>
              <a:ext cx="3802062" cy="1443078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-329" y="347"/>
                  </a:moveTo>
                  <a:lnTo>
                    <a:pt x="7156" y="682"/>
                  </a:lnTo>
                  <a:lnTo>
                    <a:pt x="5229" y="682"/>
                  </a:lnTo>
                  <a:lnTo>
                    <a:pt x="-328" y="345"/>
                  </a:lnTo>
                </a:path>
              </a:pathLst>
            </a:cu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grpSp>
          <p:nvGrpSpPr>
            <p:cNvPr id="3094" name="Grupo 17"/>
            <p:cNvGrpSpPr>
              <a:grpSpLocks/>
            </p:cNvGrpSpPr>
            <p:nvPr userDrawn="1"/>
          </p:nvGrpSpPr>
          <p:grpSpPr bwMode="auto">
            <a:xfrm>
              <a:off x="-53561" y="5785023"/>
              <a:ext cx="3802003" cy="1087098"/>
              <a:chOff x="-53561" y="5785023"/>
              <a:chExt cx="3802003" cy="1087098"/>
            </a:xfrm>
          </p:grpSpPr>
          <p:sp>
            <p:nvSpPr>
              <p:cNvPr id="13" name="Forma livre 12"/>
              <p:cNvSpPr>
                <a:spLocks/>
              </p:cNvSpPr>
              <p:nvPr userDrawn="1"/>
            </p:nvSpPr>
            <p:spPr bwMode="auto">
              <a:xfrm>
                <a:off x="63914" y="5784652"/>
                <a:ext cx="3802063" cy="838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528"/>
                  </a:cxn>
                  <a:cxn ang="0">
                    <a:pos x="48" y="0"/>
                  </a:cxn>
                </a:cxnLst>
                <a:rect l="0" t="0" r="0" b="0"/>
                <a:pathLst>
                  <a:path w="5760" h="528">
                    <a:moveTo>
                      <a:pt x="817" y="97"/>
                    </a:moveTo>
                    <a:lnTo>
                      <a:pt x="6408" y="682"/>
                    </a:lnTo>
                    <a:lnTo>
                      <a:pt x="5232" y="685"/>
                    </a:lnTo>
                    <a:lnTo>
                      <a:pt x="829" y="101"/>
                    </a:ln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extLst/>
              </a:lstStyle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4" name="Triângulo retângulo 13"/>
              <p:cNvSpPr>
                <a:spLocks/>
              </p:cNvSpPr>
              <p:nvPr userDrawn="1"/>
            </p:nvSpPr>
            <p:spPr bwMode="auto">
              <a:xfrm>
                <a:off x="-6042" y="5791253"/>
                <a:ext cx="3402314" cy="1080868"/>
              </a:xfrm>
              <a:prstGeom prst="rtTriangle">
                <a:avLst/>
              </a:prstGeom>
              <a:blipFill>
                <a:blip r:embed="rId13" cstate="print">
                  <a:alphaModFix amt="50000"/>
                </a:blip>
                <a:tile tx="0" ty="0" sx="50000" sy="50000" flip="none" algn="t"/>
              </a:blipFill>
              <a:ln w="12700" cap="rnd" cmpd="thickThin" algn="ctr">
                <a:noFill/>
                <a:prstDash val="solid"/>
              </a:ln>
              <a:effectLst>
                <a:fillOverlay blend="mult">
                  <a:gradFill flip="none" rotWithShape="1">
                    <a:gsLst>
                      <a:gs pos="0">
                        <a:schemeClr val="accent1">
                          <a:shade val="20000"/>
                          <a:satMod val="176000"/>
                          <a:alpha val="100000"/>
                        </a:schemeClr>
                      </a:gs>
                      <a:gs pos="18000">
                        <a:schemeClr val="accent1">
                          <a:shade val="48000"/>
                          <a:satMod val="153000"/>
                          <a:alpha val="100000"/>
                        </a:schemeClr>
                      </a:gs>
                      <a:gs pos="43000">
                        <a:schemeClr val="accent1">
                          <a:tint val="86000"/>
                          <a:satMod val="149000"/>
                          <a:alpha val="100000"/>
                        </a:schemeClr>
                      </a:gs>
                      <a:gs pos="45000">
                        <a:schemeClr val="accent1">
                          <a:tint val="85000"/>
                          <a:satMod val="150000"/>
                          <a:alpha val="100000"/>
                        </a:schemeClr>
                      </a:gs>
                      <a:gs pos="50000">
                        <a:schemeClr val="accent1">
                          <a:tint val="86000"/>
                          <a:satMod val="149000"/>
                          <a:alpha val="100000"/>
                        </a:schemeClr>
                      </a:gs>
                      <a:gs pos="79000">
                        <a:schemeClr val="accent1">
                          <a:shade val="53000"/>
                          <a:satMod val="150000"/>
                          <a:alpha val="100000"/>
                        </a:schemeClr>
                      </a:gs>
                      <a:gs pos="100000">
                        <a:schemeClr val="accent1">
                          <a:shade val="25000"/>
                          <a:satMod val="170000"/>
                          <a:alpha val="100000"/>
                        </a:schemeClr>
                      </a:gs>
                    </a:gsLst>
                    <a:lin ang="450000" scaled="1"/>
                    <a:tileRect/>
                  </a:gradFill>
                </a:fillOverlay>
              </a:effec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extLst/>
              </a:lstStyle>
              <a:p>
                <a:pPr algn="ctr" eaLnBrk="1" hangingPunct="1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6" name="Picture 4" descr="LOGOMARCA CN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58125" y="266700"/>
            <a:ext cx="928688" cy="1162050"/>
          </a:xfrm>
          <a:prstGeom prst="rect">
            <a:avLst/>
          </a:prstGeom>
          <a:ln>
            <a:noFill/>
          </a:ln>
          <a:effectLst>
            <a:outerShdw blurRad="254000" dist="177800" dir="2820000" sx="101000" sy="101000" algn="tl" rotWithShape="0">
              <a:schemeClr val="bg2">
                <a:lumMod val="25000"/>
                <a:alpha val="72000"/>
              </a:schemeClr>
            </a:outerShdw>
          </a:effectLst>
        </p:spPr>
      </p:pic>
      <p:pic>
        <p:nvPicPr>
          <p:cNvPr id="3076" name="Picture 6" descr="C:\Documents and Settings\ROSE\Meus documentos\04 CNA\Apresentação SENADORA 0112\FOTOS AGRO\BOVINOCULTURA - 0804_resize.JPG"/>
          <p:cNvPicPr>
            <a:picLocks noChangeAspect="1" noChangeArrowheads="1"/>
          </p:cNvPicPr>
          <p:nvPr/>
        </p:nvPicPr>
        <p:blipFill>
          <a:blip r:embed="rId15">
            <a:lum bright="1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174625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4" descr="Café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t="35020" r="41528" b="10481"/>
          <a:stretch>
            <a:fillRect/>
          </a:stretch>
        </p:blipFill>
        <p:spPr bwMode="auto">
          <a:xfrm>
            <a:off x="1730375" y="1428750"/>
            <a:ext cx="1484313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m 14" descr="_MG_0341_resize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1490663"/>
            <a:ext cx="14287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Documents and Settings\ROSE\Meus documentos\04 CNA\Apresentação SENADORA 0112\FOTOS AGRO\ARROZ - 024_resiz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85938"/>
            <a:ext cx="1493837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 descr="Milh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25676" r="28561" b="20270"/>
          <a:stretch>
            <a:fillRect/>
          </a:stretch>
        </p:blipFill>
        <p:spPr bwMode="auto">
          <a:xfrm>
            <a:off x="6072188" y="1857375"/>
            <a:ext cx="1576387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C:\Documents and Settings\ROSE\Meus documentos\04 CNA\Apresentação SENADORA 0112\FOTOS AGRO\IMG_2903_resiz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2143125"/>
            <a:ext cx="1503362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rma livre 19"/>
          <p:cNvSpPr>
            <a:spLocks/>
          </p:cNvSpPr>
          <p:nvPr/>
        </p:nvSpPr>
        <p:spPr bwMode="auto">
          <a:xfrm rot="10800000">
            <a:off x="0" y="0"/>
            <a:ext cx="9144000" cy="236695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0" y="1248"/>
              </a:cxn>
              <a:cxn ang="0">
                <a:pos x="5760" y="1248"/>
              </a:cxn>
              <a:cxn ang="0">
                <a:pos x="5760" y="528"/>
              </a:cxn>
              <a:cxn ang="0">
                <a:pos x="0" y="0"/>
              </a:cxn>
            </a:cxnLst>
            <a:rect l="0" t="0" r="0" b="0"/>
            <a:pathLst>
              <a:path w="5760" h="1248">
                <a:moveTo>
                  <a:pt x="0" y="0"/>
                </a:moveTo>
                <a:lnTo>
                  <a:pt x="0" y="1248"/>
                </a:lnTo>
                <a:lnTo>
                  <a:pt x="5760" y="1248"/>
                </a:lnTo>
                <a:lnTo>
                  <a:pt x="5760" y="52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orma livre 20"/>
          <p:cNvSpPr>
            <a:spLocks/>
          </p:cNvSpPr>
          <p:nvPr/>
        </p:nvSpPr>
        <p:spPr bwMode="auto">
          <a:xfrm>
            <a:off x="0" y="2643182"/>
            <a:ext cx="9144000" cy="421481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0" y="1248"/>
              </a:cxn>
              <a:cxn ang="0">
                <a:pos x="5760" y="1248"/>
              </a:cxn>
              <a:cxn ang="0">
                <a:pos x="5760" y="528"/>
              </a:cxn>
              <a:cxn ang="0">
                <a:pos x="0" y="0"/>
              </a:cxn>
            </a:cxnLst>
            <a:rect l="0" t="0" r="0" b="0"/>
            <a:pathLst>
              <a:path w="5760" h="1248">
                <a:moveTo>
                  <a:pt x="0" y="0"/>
                </a:moveTo>
                <a:lnTo>
                  <a:pt x="0" y="1248"/>
                </a:lnTo>
                <a:lnTo>
                  <a:pt x="5760" y="1248"/>
                </a:lnTo>
                <a:lnTo>
                  <a:pt x="5760" y="52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Triângulo retângulo 21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089" name="Picture 7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73050"/>
            <a:ext cx="14112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ixaDeTexto 95"/>
          <p:cNvSpPr txBox="1">
            <a:spLocks noChangeArrowheads="1"/>
          </p:cNvSpPr>
          <p:nvPr/>
        </p:nvSpPr>
        <p:spPr bwMode="auto">
          <a:xfrm>
            <a:off x="214313" y="395288"/>
            <a:ext cx="7072312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t-BR" sz="24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Confederação da Agricultura e Pecuária do Brasil </a:t>
            </a:r>
          </a:p>
        </p:txBody>
      </p:sp>
      <p:sp>
        <p:nvSpPr>
          <p:cNvPr id="3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571625"/>
            <a:ext cx="85344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smtClean="0"/>
          </a:p>
        </p:txBody>
      </p:sp>
      <p:sp>
        <p:nvSpPr>
          <p:cNvPr id="309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274638"/>
            <a:ext cx="74295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texto mestre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9" r:id="rId1"/>
    <p:sldLayoutId id="2147485830" r:id="rId2"/>
    <p:sldLayoutId id="2147485831" r:id="rId3"/>
    <p:sldLayoutId id="2147485832" r:id="rId4"/>
    <p:sldLayoutId id="2147485833" r:id="rId5"/>
    <p:sldLayoutId id="2147485834" r:id="rId6"/>
    <p:sldLayoutId id="2147485835" r:id="rId7"/>
    <p:sldLayoutId id="2147485836" r:id="rId8"/>
    <p:sldLayoutId id="2147485837" r:id="rId9"/>
    <p:sldLayoutId id="2147485838" r:id="rId10"/>
    <p:sldLayoutId id="21474858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571625"/>
            <a:ext cx="85344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smtClean="0"/>
          </a:p>
        </p:txBody>
      </p:sp>
      <p:grpSp>
        <p:nvGrpSpPr>
          <p:cNvPr id="1027" name="Grupo 18"/>
          <p:cNvGrpSpPr>
            <a:grpSpLocks/>
          </p:cNvGrpSpPr>
          <p:nvPr/>
        </p:nvGrpSpPr>
        <p:grpSpPr bwMode="auto">
          <a:xfrm rot="10800000">
            <a:off x="4643438" y="0"/>
            <a:ext cx="4572000" cy="1870075"/>
            <a:chOff x="-53561" y="5001993"/>
            <a:chExt cx="4572000" cy="1870128"/>
          </a:xfrm>
        </p:grpSpPr>
        <p:sp>
          <p:nvSpPr>
            <p:cNvPr id="12" name="Forma livre 11"/>
            <p:cNvSpPr>
              <a:spLocks/>
            </p:cNvSpPr>
            <p:nvPr userDrawn="1"/>
          </p:nvSpPr>
          <p:spPr bwMode="auto">
            <a:xfrm>
              <a:off x="737014" y="5022631"/>
              <a:ext cx="3802063" cy="144307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-329" y="347"/>
                  </a:moveTo>
                  <a:lnTo>
                    <a:pt x="7156" y="682"/>
                  </a:lnTo>
                  <a:lnTo>
                    <a:pt x="5229" y="682"/>
                  </a:lnTo>
                  <a:lnTo>
                    <a:pt x="-328" y="345"/>
                  </a:lnTo>
                </a:path>
              </a:pathLst>
            </a:cu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grpSp>
          <p:nvGrpSpPr>
            <p:cNvPr id="1031" name="Grupo 17"/>
            <p:cNvGrpSpPr>
              <a:grpSpLocks/>
            </p:cNvGrpSpPr>
            <p:nvPr userDrawn="1"/>
          </p:nvGrpSpPr>
          <p:grpSpPr bwMode="auto">
            <a:xfrm>
              <a:off x="-53561" y="5785023"/>
              <a:ext cx="3802003" cy="1087098"/>
              <a:chOff x="-53561" y="5785023"/>
              <a:chExt cx="3802003" cy="1087098"/>
            </a:xfrm>
          </p:grpSpPr>
          <p:sp>
            <p:nvSpPr>
              <p:cNvPr id="13" name="Forma livre 12"/>
              <p:cNvSpPr>
                <a:spLocks/>
              </p:cNvSpPr>
              <p:nvPr userDrawn="1"/>
            </p:nvSpPr>
            <p:spPr bwMode="auto">
              <a:xfrm>
                <a:off x="-32923" y="5784652"/>
                <a:ext cx="3802062" cy="838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528"/>
                  </a:cxn>
                  <a:cxn ang="0">
                    <a:pos x="48" y="0"/>
                  </a:cxn>
                </a:cxnLst>
                <a:rect l="0" t="0" r="0" b="0"/>
                <a:pathLst>
                  <a:path w="5760" h="528">
                    <a:moveTo>
                      <a:pt x="817" y="97"/>
                    </a:moveTo>
                    <a:lnTo>
                      <a:pt x="6408" y="682"/>
                    </a:lnTo>
                    <a:lnTo>
                      <a:pt x="5232" y="685"/>
                    </a:lnTo>
                    <a:lnTo>
                      <a:pt x="829" y="101"/>
                    </a:ln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extLst/>
              </a:lstStyle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4" name="Triângulo retângulo 13"/>
              <p:cNvSpPr>
                <a:spLocks/>
              </p:cNvSpPr>
              <p:nvPr userDrawn="1"/>
            </p:nvSpPr>
            <p:spPr bwMode="auto">
              <a:xfrm>
                <a:off x="-6042" y="5791253"/>
                <a:ext cx="3402314" cy="1080868"/>
              </a:xfrm>
              <a:prstGeom prst="rtTriangle">
                <a:avLst/>
              </a:prstGeom>
              <a:blipFill>
                <a:blip r:embed="rId17" cstate="print">
                  <a:alphaModFix amt="50000"/>
                </a:blip>
                <a:tile tx="0" ty="0" sx="50000" sy="50000" flip="none" algn="t"/>
              </a:blipFill>
              <a:ln w="12700" cap="rnd" cmpd="thickThin" algn="ctr">
                <a:noFill/>
                <a:prstDash val="solid"/>
              </a:ln>
              <a:effectLst>
                <a:fillOverlay blend="mult">
                  <a:gradFill flip="none" rotWithShape="1">
                    <a:gsLst>
                      <a:gs pos="0">
                        <a:schemeClr val="accent1">
                          <a:shade val="20000"/>
                          <a:satMod val="176000"/>
                          <a:alpha val="100000"/>
                        </a:schemeClr>
                      </a:gs>
                      <a:gs pos="18000">
                        <a:schemeClr val="accent1">
                          <a:shade val="48000"/>
                          <a:satMod val="153000"/>
                          <a:alpha val="100000"/>
                        </a:schemeClr>
                      </a:gs>
                      <a:gs pos="43000">
                        <a:schemeClr val="accent1">
                          <a:tint val="86000"/>
                          <a:satMod val="149000"/>
                          <a:alpha val="100000"/>
                        </a:schemeClr>
                      </a:gs>
                      <a:gs pos="45000">
                        <a:schemeClr val="accent1">
                          <a:tint val="85000"/>
                          <a:satMod val="150000"/>
                          <a:alpha val="100000"/>
                        </a:schemeClr>
                      </a:gs>
                      <a:gs pos="50000">
                        <a:schemeClr val="accent1">
                          <a:tint val="86000"/>
                          <a:satMod val="149000"/>
                          <a:alpha val="100000"/>
                        </a:schemeClr>
                      </a:gs>
                      <a:gs pos="79000">
                        <a:schemeClr val="accent1">
                          <a:shade val="53000"/>
                          <a:satMod val="150000"/>
                          <a:alpha val="100000"/>
                        </a:schemeClr>
                      </a:gs>
                      <a:gs pos="100000">
                        <a:schemeClr val="accent1">
                          <a:shade val="25000"/>
                          <a:satMod val="170000"/>
                          <a:alpha val="100000"/>
                        </a:schemeClr>
                      </a:gs>
                    </a:gsLst>
                    <a:lin ang="450000" scaled="1"/>
                    <a:tileRect/>
                  </a:gradFill>
                </a:fillOverlay>
              </a:effec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extLst/>
              </a:lstStyle>
              <a:p>
                <a:pPr algn="ctr" eaLnBrk="1" hangingPunct="1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6" name="Picture 4" descr="LOGOMARCA CN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58125" y="266700"/>
            <a:ext cx="928688" cy="1162050"/>
          </a:xfrm>
          <a:prstGeom prst="rect">
            <a:avLst/>
          </a:prstGeom>
          <a:ln>
            <a:noFill/>
          </a:ln>
          <a:effectLst>
            <a:outerShdw blurRad="254000" dist="177800" dir="2820000" sx="101000" sy="101000" algn="tl" rotWithShape="0">
              <a:schemeClr val="bg2">
                <a:lumMod val="25000"/>
                <a:alpha val="72000"/>
              </a:schemeClr>
            </a:outerShdw>
          </a:effec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274638"/>
            <a:ext cx="74295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 smtClean="0"/>
              <a:t>Clique para editar o estilo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6092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2" r:id="rId1"/>
    <p:sldLayoutId id="2147485863" r:id="rId2"/>
    <p:sldLayoutId id="2147485864" r:id="rId3"/>
    <p:sldLayoutId id="2147485865" r:id="rId4"/>
    <p:sldLayoutId id="2147485866" r:id="rId5"/>
    <p:sldLayoutId id="2147485867" r:id="rId6"/>
    <p:sldLayoutId id="2147485868" r:id="rId7"/>
    <p:sldLayoutId id="2147485869" r:id="rId8"/>
    <p:sldLayoutId id="2147485870" r:id="rId9"/>
    <p:sldLayoutId id="2147485871" r:id="rId10"/>
    <p:sldLayoutId id="2147485872" r:id="rId11"/>
    <p:sldLayoutId id="2147485873" r:id="rId12"/>
    <p:sldLayoutId id="2147485874" r:id="rId13"/>
    <p:sldLayoutId id="2147485875" r:id="rId14"/>
    <p:sldLayoutId id="2147485876" r:id="rId15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DAEB5C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DAEB5C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DAEB5C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DAEB5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8.jpeg"/><Relationship Id="rId4" Type="http://schemas.openxmlformats.org/officeDocument/2006/relationships/image" Target="../media/image3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jpeg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23943" b="2743"/>
          <a:stretch/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9513" y="6509185"/>
            <a:ext cx="8642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Brasília, 20 de maio de 2016.</a:t>
            </a:r>
            <a:endParaRPr lang="pt-BR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445176" y="2771252"/>
            <a:ext cx="3384376" cy="1080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6023" y="2276872"/>
            <a:ext cx="4745713" cy="1513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/>
            <a:r>
              <a:rPr lang="pt-BR" sz="3000" b="1" dirty="0" smtClean="0">
                <a:solidFill>
                  <a:schemeClr val="bg2">
                    <a:lumMod val="10000"/>
                  </a:schemeClr>
                </a:solidFill>
                <a:latin typeface="Britannic Bold" panose="020B0903060703020204" pitchFamily="34" charset="0"/>
              </a:rPr>
              <a:t>Importância das feiras agropecuárias e tecnológicas no Brasil</a:t>
            </a:r>
            <a:endParaRPr lang="pt-BR" sz="3000" dirty="0">
              <a:solidFill>
                <a:schemeClr val="bg2">
                  <a:lumMod val="1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952338" y="5183876"/>
            <a:ext cx="592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Bruno Barcelos Lucchi</a:t>
            </a:r>
          </a:p>
          <a:p>
            <a:pPr algn="r"/>
            <a:r>
              <a:rPr lang="pt-BR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Superintendente Técnico CNA</a:t>
            </a:r>
            <a:endParaRPr lang="pt-BR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79512" y="3933056"/>
            <a:ext cx="496855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Ciclo de Debates da CRA – Senado Federal</a:t>
            </a:r>
            <a:endParaRPr lang="pt-BR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3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-36512" y="5738004"/>
            <a:ext cx="8208912" cy="14354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0" tIns="45703" rIns="91410" bIns="45703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pt-BR" smtClean="0">
              <a:solidFill>
                <a:srgbClr val="0F4334"/>
              </a:solidFill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2592" y="5754484"/>
            <a:ext cx="8938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Arial Narrow" panose="020B0606020202030204" pitchFamily="34" charset="0"/>
              </a:rPr>
              <a:t>O PECNORDESTE apresenta uma ampla programação técnico-científica de capacitação, envolvendo 9 segmentos da cadeira produtiva do agronegócio, através da realização de palestras, minicursos, oficinas, seminários, mesas redondas e </a:t>
            </a:r>
            <a:r>
              <a:rPr lang="pt-BR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painéis. Além de exposições e negócios.</a:t>
            </a:r>
            <a:endParaRPr lang="pt-BR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Picture 8" descr="Captura de Tela 2016-05-19 às 22.40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6330900" cy="2198968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38726"/>
            <a:ext cx="2519680" cy="188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/>
          <p:nvPr/>
        </p:nvPicPr>
        <p:blipFill>
          <a:blip r:embed="rId4"/>
          <a:stretch>
            <a:fillRect/>
          </a:stretch>
        </p:blipFill>
        <p:spPr>
          <a:xfrm>
            <a:off x="4280912" y="3434916"/>
            <a:ext cx="2519680" cy="188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05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76064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C:\Users\cecilia.naves\AppData\Local\Microsoft\Windows\Temporary Internet Files\Content.Outlook\XZN3VU9O\56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"/>
            <a:ext cx="3404994" cy="17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 descr="Rondônia Rural (21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06084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ondônia Rural (279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6450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O-Rural-Show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59" y="530120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82134" y="2348880"/>
            <a:ext cx="5904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Palestras Técnicas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 smtClean="0"/>
              <a:t>Vitrines tecnológicas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 smtClean="0"/>
              <a:t>Máquinas e equipamentos de ponta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/>
              <a:t>Feira de Agricultura Familiar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 smtClean="0"/>
              <a:t>Gastronomia</a:t>
            </a:r>
          </a:p>
          <a:p>
            <a:endParaRPr lang="pt-BR" b="1" dirty="0"/>
          </a:p>
          <a:p>
            <a:r>
              <a:rPr lang="pt-BR" b="1" dirty="0" smtClean="0"/>
              <a:t>Espaço empresarial</a:t>
            </a:r>
            <a:endParaRPr lang="pt-BR" dirty="0"/>
          </a:p>
          <a:p>
            <a:r>
              <a:rPr lang="pt-B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6546710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 bwMode="auto">
          <a:xfrm>
            <a:off x="-36512" y="5738004"/>
            <a:ext cx="8208912" cy="14354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0" tIns="45703" rIns="91410" bIns="45703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pt-BR" smtClean="0">
              <a:solidFill>
                <a:srgbClr val="0F4334"/>
              </a:solidFill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61776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82134" y="2017904"/>
            <a:ext cx="59046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Exposição de mais de 150 raças de animais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/>
              <a:t>Julgamentos e leilões de animais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/>
              <a:t>Desfile dos Campeões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/>
              <a:t>Show de Máquinas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/>
              <a:t>Feira de Agricultura Familiar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/>
              <a:t>Exposição de artesanato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/>
              <a:t>Palestras Técnicas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/>
              <a:t>Concurso Freio de Ouro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/>
              <a:t>Prêmios</a:t>
            </a:r>
            <a:endParaRPr lang="pt-BR" dirty="0"/>
          </a:p>
        </p:txBody>
      </p:sp>
      <p:pic>
        <p:nvPicPr>
          <p:cNvPr id="10" name="Imagem 9" descr="IMG_062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7" y="4446440"/>
            <a:ext cx="2894321" cy="200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http://www.senar-rs.com.br/upload/wt_bancoimagem/32/136_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843" y="2017904"/>
            <a:ext cx="2792927" cy="2122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367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9" y="404664"/>
            <a:ext cx="39719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http://www.senar-rs.com.br/upload/wt_bancoimagem/24/105_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9686"/>
            <a:ext cx="3188970" cy="213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http://www.senar-rs.com.br/upload/wt_bancoimagem/27/111_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59" y="3924982"/>
            <a:ext cx="3189605" cy="2135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198250" y="6199156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 smtClean="0"/>
              <a:t>Oficina de reciclagem</a:t>
            </a:r>
            <a:endParaRPr lang="pt-BR" sz="1600" b="1" i="1" dirty="0"/>
          </a:p>
        </p:txBody>
      </p:sp>
      <p:sp>
        <p:nvSpPr>
          <p:cNvPr id="5" name="Retângulo 4"/>
          <p:cNvSpPr/>
          <p:nvPr/>
        </p:nvSpPr>
        <p:spPr>
          <a:xfrm>
            <a:off x="5932490" y="6183767"/>
            <a:ext cx="2052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i="1" dirty="0"/>
              <a:t>Stand sobre o CAR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21567017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assets.production.amanco.com.br.s3.amazonaws.com/uploads/image/file/2719/medium_Agrishow%2B_281_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dm.ocorreio.com.br/arquivos/blog/5aa413c0a0400c59c45c5b9659b979cb-jornal-em-cachoeira-do-s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19" y="3937908"/>
            <a:ext cx="4151711" cy="27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emribeirao.s3-sa-east-1.amazonaws.com/wp-content/uploads/2016/04/upload_20130429093513agrishow_2-660x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2" y="2924944"/>
            <a:ext cx="3974540" cy="198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3679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bccmm.org.br/uploads/759--superagro.jp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0" y="24326"/>
            <a:ext cx="343674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C:\Users\cecilia.naves\AppData\Local\Microsoft\Windows\Temporary Internet Files\Content.Outlook\XZN3VU9O\SUPERAGRO 2011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48" y="3068960"/>
            <a:ext cx="3188970" cy="211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C:\Users\cecilia.naves\AppData\Local\Microsoft\Windows\Temporary Internet Files\Content.Outlook\XZN3VU9O\Superagro 2013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52" y="3212976"/>
            <a:ext cx="3188970" cy="2125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08757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dn.ruralcentro.net/1/2012/3/1/expozebu-2012-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4691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http://www.sistemafaemg.org.br/Web/Images/User/20150511110208-FILEID-IMG_882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47" y="2538720"/>
            <a:ext cx="2618105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6006005" y="4293096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 smtClean="0"/>
              <a:t>Vitrine da carne</a:t>
            </a:r>
          </a:p>
        </p:txBody>
      </p:sp>
      <p:pic>
        <p:nvPicPr>
          <p:cNvPr id="5" name="Imagem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47" y="4869160"/>
            <a:ext cx="2961005" cy="165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http://cdn.globorural.globo.com.s3.amazonaws.com/blogdotiao/files/2013/05/expozebu_bovin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68012"/>
            <a:ext cx="5234474" cy="322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3387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wixstatic.com/media/c7ae39_273d608886fc44ed947adafe29f99700.png_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3825"/>
            <a:ext cx="317362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http://sistemafamato.org.br/portal/imagens/noticias/060720150520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681" y="2646888"/>
            <a:ext cx="2252866" cy="156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C:\Users\cecilia.naves\AppData\Local\Microsoft\Windows\Temporary Internet Files\Content.Outlook\XZN3VU9O\01- jul - Vitrine da Carne - público 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19673"/>
            <a:ext cx="2160241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539553" y="4005064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</a:t>
            </a:r>
            <a:r>
              <a:rPr lang="pt-BR" dirty="0" err="1" smtClean="0"/>
              <a:t>Senar</a:t>
            </a:r>
            <a:r>
              <a:rPr lang="pt-BR" dirty="0" smtClean="0"/>
              <a:t>-MT realize </a:t>
            </a:r>
            <a:r>
              <a:rPr lang="pt-BR" dirty="0"/>
              <a:t>oficinas tradicionais de beneficiamento de carnes, pescado e subprodutos do </a:t>
            </a:r>
            <a:r>
              <a:rPr lang="pt-BR" dirty="0" smtClean="0"/>
              <a:t>leite. Há também o "</a:t>
            </a:r>
            <a:r>
              <a:rPr lang="pt-BR" dirty="0"/>
              <a:t>Cinema Cinco </a:t>
            </a:r>
            <a:r>
              <a:rPr lang="pt-BR" dirty="0" smtClean="0"/>
              <a:t>D“, Vitrine </a:t>
            </a:r>
            <a:r>
              <a:rPr lang="pt-BR" dirty="0"/>
              <a:t>da </a:t>
            </a:r>
            <a:r>
              <a:rPr lang="pt-BR" dirty="0" smtClean="0"/>
              <a:t>Carne e </a:t>
            </a:r>
            <a:r>
              <a:rPr lang="pt-BR" dirty="0"/>
              <a:t>treinamento </a:t>
            </a:r>
            <a:r>
              <a:rPr lang="pt-BR" dirty="0" smtClean="0"/>
              <a:t>da </a:t>
            </a:r>
            <a:r>
              <a:rPr lang="pt-BR" dirty="0"/>
              <a:t>NR </a:t>
            </a:r>
            <a:r>
              <a:rPr lang="pt-BR" dirty="0" smtClean="0"/>
              <a:t>31 e  Aplicação </a:t>
            </a:r>
            <a:r>
              <a:rPr lang="pt-BR" dirty="0"/>
              <a:t>de </a:t>
            </a:r>
            <a:r>
              <a:rPr lang="pt-BR" dirty="0" smtClean="0"/>
              <a:t>Agrotóxico.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205505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ttp://www.canaldoprodutor.com.br/sites/default/files/imagecache/571x321/Estand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5" y="4653136"/>
            <a:ext cx="3188970" cy="179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C:\Users\cecilia.naves\Downloads\tecnoshow_josemario_agrinho_fredoxcarvalho-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65692"/>
            <a:ext cx="3188970" cy="212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C:\Users\cecilia.naves\Downloads\tecnoshow_josemario_agrinho_fredoxcarvalho-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92" y="4492307"/>
            <a:ext cx="3060854" cy="196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3044954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www.agron.com.br/imagens/publicacoes/2016/02/01/topico_47203_www-agron-com-br_8660_tecnoshow-comigo-2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3076805" cy="20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1165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dn.agroevento.com/wp-content/uploads/2015/08/agrobrasilia-2016-25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248515" cy="25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44503"/>
            <a:ext cx="3188970" cy="20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 descr="http://www.jumil.com.br/_adm/assets/uploads/noticias/75054-agrobrasilia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46127"/>
            <a:ext cx="4269090" cy="24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452877"/>
      </p:ext>
    </p:extLst>
  </p:cSld>
  <p:clrMapOvr>
    <a:masterClrMapping/>
  </p:clrMapOvr>
  <p:transition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Slides de apresentação de exemplo">
  <a:themeElements>
    <a:clrScheme name="">
      <a:dk1>
        <a:srgbClr val="0F4334"/>
      </a:dk1>
      <a:lt1>
        <a:srgbClr val="FFFFFF"/>
      </a:lt1>
      <a:dk2>
        <a:srgbClr val="43BD4C"/>
      </a:dk2>
      <a:lt2>
        <a:srgbClr val="F0F7BD"/>
      </a:lt2>
      <a:accent1>
        <a:srgbClr val="B2B838"/>
      </a:accent1>
      <a:accent2>
        <a:srgbClr val="E68B30"/>
      </a:accent2>
      <a:accent3>
        <a:srgbClr val="FFFFFF"/>
      </a:accent3>
      <a:accent4>
        <a:srgbClr val="0B382B"/>
      </a:accent4>
      <a:accent5>
        <a:srgbClr val="D5D8AE"/>
      </a:accent5>
      <a:accent6>
        <a:srgbClr val="D07D2A"/>
      </a:accent6>
      <a:hlink>
        <a:srgbClr val="3FB180"/>
      </a:hlink>
      <a:folHlink>
        <a:srgbClr val="3BA7E3"/>
      </a:folHlink>
    </a:clrScheme>
    <a:fontScheme name="Slides de apresentação de exemplo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10" tIns="45703" rIns="91410" bIns="45703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10" tIns="45703" rIns="91410" bIns="45703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lides de apresentação de exemplo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de apresentação de exemplo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de apresentação de exemplo 3">
        <a:dk1>
          <a:srgbClr val="152A83"/>
        </a:dk1>
        <a:lt1>
          <a:srgbClr val="FFFFFF"/>
        </a:lt1>
        <a:dk2>
          <a:srgbClr val="0066CC"/>
        </a:dk2>
        <a:lt2>
          <a:srgbClr val="9CD5F4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Slides de apresentação de exemplo">
  <a:themeElements>
    <a:clrScheme name="">
      <a:dk1>
        <a:srgbClr val="0F4334"/>
      </a:dk1>
      <a:lt1>
        <a:srgbClr val="FFFFFF"/>
      </a:lt1>
      <a:dk2>
        <a:srgbClr val="43BD4C"/>
      </a:dk2>
      <a:lt2>
        <a:srgbClr val="F0F7BD"/>
      </a:lt2>
      <a:accent1>
        <a:srgbClr val="B2B838"/>
      </a:accent1>
      <a:accent2>
        <a:srgbClr val="E68B30"/>
      </a:accent2>
      <a:accent3>
        <a:srgbClr val="FFFFFF"/>
      </a:accent3>
      <a:accent4>
        <a:srgbClr val="0B382B"/>
      </a:accent4>
      <a:accent5>
        <a:srgbClr val="D5D8AE"/>
      </a:accent5>
      <a:accent6>
        <a:srgbClr val="D07D2A"/>
      </a:accent6>
      <a:hlink>
        <a:srgbClr val="3FB180"/>
      </a:hlink>
      <a:folHlink>
        <a:srgbClr val="3BA7E3"/>
      </a:folHlink>
    </a:clrScheme>
    <a:fontScheme name="8_Slides de apresentação de exempl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Slides de apresentação de exemplo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lides de apresentação de exemplo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lides de apresentação de exemplo 3">
        <a:dk1>
          <a:srgbClr val="152A83"/>
        </a:dk1>
        <a:lt1>
          <a:srgbClr val="FFFFFF"/>
        </a:lt1>
        <a:dk2>
          <a:srgbClr val="0066CC"/>
        </a:dk2>
        <a:lt2>
          <a:srgbClr val="9CD5F4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lides de apresentação de exemplo">
  <a:themeElements>
    <a:clrScheme name="">
      <a:dk1>
        <a:srgbClr val="0F4334"/>
      </a:dk1>
      <a:lt1>
        <a:srgbClr val="FFFFFF"/>
      </a:lt1>
      <a:dk2>
        <a:srgbClr val="43BD4C"/>
      </a:dk2>
      <a:lt2>
        <a:srgbClr val="F0F7BD"/>
      </a:lt2>
      <a:accent1>
        <a:srgbClr val="B2B838"/>
      </a:accent1>
      <a:accent2>
        <a:srgbClr val="E68B30"/>
      </a:accent2>
      <a:accent3>
        <a:srgbClr val="FFFFFF"/>
      </a:accent3>
      <a:accent4>
        <a:srgbClr val="0B382B"/>
      </a:accent4>
      <a:accent5>
        <a:srgbClr val="D5D8AE"/>
      </a:accent5>
      <a:accent6>
        <a:srgbClr val="D07D2A"/>
      </a:accent6>
      <a:hlink>
        <a:srgbClr val="3FB180"/>
      </a:hlink>
      <a:folHlink>
        <a:srgbClr val="3BA7E3"/>
      </a:folHlink>
    </a:clrScheme>
    <a:fontScheme name="Slides de apresentação de exemplo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10" tIns="45703" rIns="91410" bIns="45703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10" tIns="45703" rIns="91410" bIns="45703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lides de apresentação de exemplo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de apresentação de exemplo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de apresentação de exemplo 3">
        <a:dk1>
          <a:srgbClr val="152A83"/>
        </a:dk1>
        <a:lt1>
          <a:srgbClr val="FFFFFF"/>
        </a:lt1>
        <a:dk2>
          <a:srgbClr val="0066CC"/>
        </a:dk2>
        <a:lt2>
          <a:srgbClr val="9CD5F4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24636</TotalTime>
  <Words>130</Words>
  <Application>Microsoft Office PowerPoint</Application>
  <PresentationFormat>Apresentação na tela (4:3)</PresentationFormat>
  <Paragraphs>39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Slides de apresentação de exemplo</vt:lpstr>
      <vt:lpstr>2_Aspect</vt:lpstr>
      <vt:lpstr>8_Slides de apresentação de exemplo</vt:lpstr>
      <vt:lpstr>1_Slides de apresentação de exemplo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sut.apres_economia_geral.26nov2015</dc:title>
  <dc:creator>Renato Conchon</dc:creator>
  <cp:lastModifiedBy>Bruno Barcelos Lucchi</cp:lastModifiedBy>
  <cp:revision>720</cp:revision>
  <cp:lastPrinted>2016-05-19T11:49:30Z</cp:lastPrinted>
  <dcterms:created xsi:type="dcterms:W3CDTF">2014-07-07T19:55:16Z</dcterms:created>
  <dcterms:modified xsi:type="dcterms:W3CDTF">2016-05-20T16:21:13Z</dcterms:modified>
</cp:coreProperties>
</file>