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72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57" r:id="rId11"/>
    <p:sldId id="259" r:id="rId12"/>
    <p:sldId id="261" r:id="rId13"/>
    <p:sldId id="280" r:id="rId14"/>
    <p:sldId id="281" r:id="rId15"/>
    <p:sldId id="282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34" autoAdjust="0"/>
  </p:normalViewPr>
  <p:slideViewPr>
    <p:cSldViewPr snapToGrid="0" snapToObjects="1">
      <p:cViewPr varScale="1">
        <p:scale>
          <a:sx n="99" d="100"/>
          <a:sy n="99" d="100"/>
        </p:scale>
        <p:origin x="22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E5E791-B005-4302-AD7C-5EAA09996C96}" type="datetimeFigureOut">
              <a:rPr lang="pt-BR" smtClean="0"/>
              <a:t>08/06/2016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3CC5DE-A03E-4192-9259-6DC0145043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0281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FD25B-5820-4FC7-B755-00047127ABA0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3738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‹nº›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‹nº›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‹nº›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‹nº›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251665B-C24A-4702-B522-6A4334602E03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5FD889E0-CAB2-4699-909D-B9A88D47ACBE}" type="slidenum">
              <a:rPr lang="en-US" smtClean="0"/>
              <a:t>‹nº›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Semana</a:t>
            </a:r>
            <a:r>
              <a:rPr lang="en-US" dirty="0" smtClean="0"/>
              <a:t> de </a:t>
            </a:r>
            <a:r>
              <a:rPr lang="en-US" dirty="0" err="1" smtClean="0"/>
              <a:t>Ação</a:t>
            </a:r>
            <a:r>
              <a:rPr lang="en-US" dirty="0" smtClean="0"/>
              <a:t> Mundial 2016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Balanço</a:t>
            </a:r>
            <a:r>
              <a:rPr lang="en-US" dirty="0" smtClean="0"/>
              <a:t> </a:t>
            </a:r>
            <a:r>
              <a:rPr lang="en-US" dirty="0" err="1" smtClean="0"/>
              <a:t>geral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29947" y="4872070"/>
            <a:ext cx="135966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latin typeface="A little sunshine"/>
                <a:cs typeface="A little sunshine"/>
              </a:rPr>
              <a:t>#</a:t>
            </a:r>
            <a:r>
              <a:rPr lang="en-US" sz="3000" b="1" dirty="0" err="1" smtClean="0">
                <a:latin typeface="A little sunshine"/>
                <a:cs typeface="A little sunshine"/>
              </a:rPr>
              <a:t>CAQi</a:t>
            </a:r>
            <a:endParaRPr lang="en-US" sz="3000" b="1" dirty="0">
              <a:latin typeface="A little sunshine"/>
              <a:cs typeface="A little sunshine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0447"/>
            <a:ext cx="9144000" cy="2237106"/>
          </a:xfrm>
          <a:prstGeom prst="rect">
            <a:avLst/>
          </a:prstGeom>
        </p:spPr>
      </p:pic>
      <p:sp>
        <p:nvSpPr>
          <p:cNvPr id="7" name="TextBox 4"/>
          <p:cNvSpPr txBox="1"/>
          <p:nvPr/>
        </p:nvSpPr>
        <p:spPr>
          <a:xfrm>
            <a:off x="3148063" y="5410867"/>
            <a:ext cx="12522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latin typeface="A little sunshine"/>
                <a:cs typeface="A little sunshine"/>
              </a:rPr>
              <a:t>#CAQ</a:t>
            </a:r>
            <a:endParaRPr lang="en-US" sz="3000" b="1" dirty="0">
              <a:latin typeface="A little sunshine"/>
              <a:cs typeface="A little sunshine"/>
            </a:endParaRPr>
          </a:p>
        </p:txBody>
      </p:sp>
      <p:sp>
        <p:nvSpPr>
          <p:cNvPr id="8" name="TextBox 4"/>
          <p:cNvSpPr txBox="1"/>
          <p:nvPr/>
        </p:nvSpPr>
        <p:spPr>
          <a:xfrm>
            <a:off x="4155351" y="4911641"/>
            <a:ext cx="11881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latin typeface="A little sunshine"/>
                <a:cs typeface="A little sunshine"/>
              </a:rPr>
              <a:t>#SNE</a:t>
            </a:r>
            <a:endParaRPr lang="en-US" sz="3000" b="1" dirty="0">
              <a:latin typeface="A little sunshine"/>
              <a:cs typeface="A little sunshine"/>
            </a:endParaRPr>
          </a:p>
        </p:txBody>
      </p:sp>
      <p:sp>
        <p:nvSpPr>
          <p:cNvPr id="9" name="TextBox 4"/>
          <p:cNvSpPr txBox="1"/>
          <p:nvPr/>
        </p:nvSpPr>
        <p:spPr>
          <a:xfrm>
            <a:off x="5109103" y="5504814"/>
            <a:ext cx="11881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latin typeface="A little sunshine"/>
                <a:cs typeface="A little sunshine"/>
              </a:rPr>
              <a:t>#PNE</a:t>
            </a:r>
            <a:endParaRPr lang="en-US" sz="3000" b="1" dirty="0">
              <a:latin typeface="A little sunshine"/>
              <a:cs typeface="A little sunshine"/>
            </a:endParaRPr>
          </a:p>
        </p:txBody>
      </p:sp>
      <p:sp>
        <p:nvSpPr>
          <p:cNvPr id="10" name="TextBox 4"/>
          <p:cNvSpPr txBox="1"/>
          <p:nvPr/>
        </p:nvSpPr>
        <p:spPr>
          <a:xfrm>
            <a:off x="5846873" y="4918681"/>
            <a:ext cx="31133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latin typeface="A little sunshine"/>
                <a:cs typeface="A little sunshine"/>
              </a:rPr>
              <a:t>#</a:t>
            </a:r>
            <a:r>
              <a:rPr lang="en-US" sz="3000" b="1" dirty="0" err="1" smtClean="0">
                <a:latin typeface="A little sunshine"/>
                <a:cs typeface="A little sunshine"/>
              </a:rPr>
              <a:t>Financiamento</a:t>
            </a:r>
            <a:endParaRPr lang="en-US" sz="3000" b="1" dirty="0">
              <a:latin typeface="A little sunshine"/>
              <a:cs typeface="A little sunshine"/>
            </a:endParaRPr>
          </a:p>
        </p:txBody>
      </p:sp>
      <p:sp>
        <p:nvSpPr>
          <p:cNvPr id="11" name="TextBox 4"/>
          <p:cNvSpPr txBox="1"/>
          <p:nvPr/>
        </p:nvSpPr>
        <p:spPr>
          <a:xfrm>
            <a:off x="378163" y="5399802"/>
            <a:ext cx="225895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latin typeface="A little sunshine"/>
                <a:cs typeface="A little sunshine"/>
              </a:rPr>
              <a:t>#</a:t>
            </a:r>
            <a:r>
              <a:rPr lang="en-US" sz="3000" b="1" dirty="0" err="1" smtClean="0">
                <a:latin typeface="A little sunshine"/>
                <a:cs typeface="A little sunshine"/>
              </a:rPr>
              <a:t>Qualidade</a:t>
            </a:r>
            <a:endParaRPr lang="en-US" sz="3000" b="1" dirty="0">
              <a:latin typeface="A little sunshine"/>
              <a:cs typeface="A little sunshine"/>
            </a:endParaRPr>
          </a:p>
        </p:txBody>
      </p:sp>
    </p:spTree>
    <p:extLst>
      <p:ext uri="{BB962C8B-B14F-4D97-AF65-F5344CB8AC3E}">
        <p14:creationId xmlns:p14="http://schemas.microsoft.com/office/powerpoint/2010/main" val="71881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63" y="544079"/>
            <a:ext cx="8574087" cy="967840"/>
          </a:xfrm>
        </p:spPr>
        <p:txBody>
          <a:bodyPr>
            <a:noAutofit/>
          </a:bodyPr>
          <a:lstStyle/>
          <a:p>
            <a:pPr algn="l"/>
            <a:r>
              <a:rPr lang="en-US" sz="3000" dirty="0" smtClean="0"/>
              <a:t>PNE, Lei dos Royalties, Manual da SAM </a:t>
            </a:r>
            <a:r>
              <a:rPr lang="en-US" sz="3000" dirty="0" err="1" smtClean="0"/>
              <a:t>acessíveis</a:t>
            </a:r>
            <a:r>
              <a:rPr lang="en-US" sz="3000" dirty="0"/>
              <a:t> </a:t>
            </a:r>
            <a:r>
              <a:rPr lang="en-US" sz="3000" dirty="0" smtClean="0"/>
              <a:t>e </a:t>
            </a:r>
            <a:r>
              <a:rPr lang="en-US" sz="3000" dirty="0" err="1" smtClean="0"/>
              <a:t>em</a:t>
            </a:r>
            <a:r>
              <a:rPr lang="en-US" sz="3000" dirty="0" smtClean="0"/>
              <a:t> </a:t>
            </a:r>
            <a:r>
              <a:rPr lang="en-US" sz="3000" dirty="0" err="1" smtClean="0"/>
              <a:t>inglês</a:t>
            </a:r>
            <a:r>
              <a:rPr lang="en-US" sz="3000" dirty="0" smtClean="0"/>
              <a:t> – SAM </a:t>
            </a:r>
            <a:r>
              <a:rPr lang="en-US" sz="3000" dirty="0" err="1" smtClean="0"/>
              <a:t>pelas</a:t>
            </a:r>
            <a:r>
              <a:rPr lang="en-US" sz="3000" dirty="0" smtClean="0"/>
              <a:t> </a:t>
            </a:r>
            <a:r>
              <a:rPr lang="en-US" sz="3000" dirty="0" err="1" smtClean="0"/>
              <a:t>ruas</a:t>
            </a:r>
            <a:r>
              <a:rPr lang="en-US" sz="3000" dirty="0" smtClean="0"/>
              <a:t>! Para </a:t>
            </a:r>
            <a:r>
              <a:rPr lang="en-US" sz="3000" dirty="0" err="1" smtClean="0"/>
              <a:t>todas</a:t>
            </a:r>
            <a:r>
              <a:rPr lang="en-US" sz="3000" dirty="0" smtClean="0"/>
              <a:t> e </a:t>
            </a:r>
            <a:r>
              <a:rPr lang="en-US" sz="3000" dirty="0" err="1" smtClean="0"/>
              <a:t>todos</a:t>
            </a:r>
            <a:r>
              <a:rPr lang="en-US" sz="3000" dirty="0" smtClean="0"/>
              <a:t>!</a:t>
            </a:r>
            <a:endParaRPr lang="en-US" sz="3000" dirty="0"/>
          </a:p>
        </p:txBody>
      </p:sp>
      <p:pic>
        <p:nvPicPr>
          <p:cNvPr id="4" name="Picture 3" descr="Captura de Tela 2015-07-07 às 20.13.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63" y="1852988"/>
            <a:ext cx="3950253" cy="428111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698" y="2493146"/>
            <a:ext cx="4801270" cy="300079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698" y="2312170"/>
            <a:ext cx="2522059" cy="336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50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Divulgação</a:t>
            </a:r>
            <a:r>
              <a:rPr lang="en-US" dirty="0" smtClean="0"/>
              <a:t> e </a:t>
            </a:r>
            <a:r>
              <a:rPr lang="en-US" dirty="0" err="1" smtClean="0"/>
              <a:t>atuação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rede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err="1" smtClean="0"/>
              <a:t>mais</a:t>
            </a:r>
            <a:r>
              <a:rPr lang="en-US" dirty="0" smtClean="0"/>
              <a:t> de 200 </a:t>
            </a:r>
            <a:r>
              <a:rPr lang="en-US" dirty="0" err="1" smtClean="0"/>
              <a:t>organizações</a:t>
            </a:r>
            <a:r>
              <a:rPr lang="en-US" dirty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SAM 2016</a:t>
            </a:r>
            <a:endParaRPr lang="en-US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368" y="2031016"/>
            <a:ext cx="5844712" cy="437660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480" y="1923084"/>
            <a:ext cx="3350770" cy="459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31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125" y="1705969"/>
            <a:ext cx="4421875" cy="24893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Mais</a:t>
            </a:r>
            <a:r>
              <a:rPr lang="en-US" dirty="0" smtClean="0"/>
              <a:t> de 210 mil </a:t>
            </a:r>
            <a:r>
              <a:rPr lang="en-US" dirty="0" err="1" smtClean="0"/>
              <a:t>pessoas</a:t>
            </a:r>
            <a:r>
              <a:rPr lang="en-US" dirty="0" smtClean="0"/>
              <a:t> </a:t>
            </a:r>
            <a:r>
              <a:rPr lang="en-US" dirty="0" err="1" smtClean="0"/>
              <a:t>mobilizadas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1000 kits </a:t>
            </a:r>
            <a:r>
              <a:rPr lang="en-US" dirty="0" err="1" smtClean="0"/>
              <a:t>enviados</a:t>
            </a:r>
            <a:r>
              <a:rPr lang="en-US" dirty="0" smtClean="0"/>
              <a:t> para </a:t>
            </a:r>
            <a:r>
              <a:rPr lang="en-US" dirty="0" err="1" smtClean="0"/>
              <a:t>todo</a:t>
            </a:r>
            <a:r>
              <a:rPr lang="en-US" dirty="0" smtClean="0"/>
              <a:t> o </a:t>
            </a:r>
            <a:r>
              <a:rPr lang="en-US" dirty="0" err="1" smtClean="0"/>
              <a:t>Brasil</a:t>
            </a:r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5969"/>
            <a:ext cx="5232090" cy="305598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3656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04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810" y="1710477"/>
            <a:ext cx="3957851" cy="29683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Mais</a:t>
            </a:r>
            <a:r>
              <a:rPr lang="en-US" dirty="0" smtClean="0"/>
              <a:t> de 210 mil </a:t>
            </a:r>
            <a:r>
              <a:rPr lang="en-US" dirty="0" err="1" smtClean="0"/>
              <a:t>pessoas</a:t>
            </a:r>
            <a:r>
              <a:rPr lang="en-US" dirty="0" smtClean="0"/>
              <a:t> </a:t>
            </a:r>
            <a:r>
              <a:rPr lang="en-US" dirty="0" err="1" smtClean="0"/>
              <a:t>mobilizadas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1000 kits </a:t>
            </a:r>
            <a:r>
              <a:rPr lang="en-US" dirty="0" err="1" smtClean="0"/>
              <a:t>enviados</a:t>
            </a:r>
            <a:r>
              <a:rPr lang="en-US" dirty="0" smtClean="0"/>
              <a:t> para </a:t>
            </a:r>
            <a:r>
              <a:rPr lang="en-US" dirty="0" err="1" smtClean="0"/>
              <a:t>todo</a:t>
            </a:r>
            <a:r>
              <a:rPr lang="en-US" dirty="0" smtClean="0"/>
              <a:t> o </a:t>
            </a:r>
            <a:r>
              <a:rPr lang="en-US" dirty="0" err="1" smtClean="0"/>
              <a:t>Brasil</a:t>
            </a:r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837" y="4462437"/>
            <a:ext cx="3957851" cy="262757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2" y="4119065"/>
            <a:ext cx="4869218" cy="273893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33" y="1710478"/>
            <a:ext cx="4623371" cy="277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1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Mais</a:t>
            </a:r>
            <a:r>
              <a:rPr lang="en-US" dirty="0" smtClean="0"/>
              <a:t> de 210 mil </a:t>
            </a:r>
            <a:r>
              <a:rPr lang="en-US" dirty="0" err="1" smtClean="0"/>
              <a:t>pessoas</a:t>
            </a:r>
            <a:r>
              <a:rPr lang="en-US" dirty="0" smtClean="0"/>
              <a:t> </a:t>
            </a:r>
            <a:r>
              <a:rPr lang="en-US" dirty="0" err="1" smtClean="0"/>
              <a:t>mobilizadas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1000 kits </a:t>
            </a:r>
            <a:r>
              <a:rPr lang="en-US" dirty="0" err="1" smtClean="0"/>
              <a:t>enviados</a:t>
            </a:r>
            <a:r>
              <a:rPr lang="en-US" dirty="0" smtClean="0"/>
              <a:t> para </a:t>
            </a:r>
            <a:r>
              <a:rPr lang="en-US" dirty="0" err="1" smtClean="0"/>
              <a:t>todo</a:t>
            </a:r>
            <a:r>
              <a:rPr lang="en-US" dirty="0" smtClean="0"/>
              <a:t> o </a:t>
            </a:r>
            <a:r>
              <a:rPr lang="en-US" dirty="0" err="1" smtClean="0"/>
              <a:t>Brasil</a:t>
            </a:r>
            <a:endParaRPr lang="en-US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" y="1680809"/>
            <a:ext cx="3773487" cy="517719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430" y="1696682"/>
            <a:ext cx="5363570" cy="5264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38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Mais</a:t>
            </a:r>
            <a:r>
              <a:rPr lang="en-US" dirty="0" smtClean="0"/>
              <a:t> de 210 mil </a:t>
            </a:r>
            <a:r>
              <a:rPr lang="en-US" dirty="0" err="1" smtClean="0"/>
              <a:t>pessoas</a:t>
            </a:r>
            <a:r>
              <a:rPr lang="en-US" dirty="0" smtClean="0"/>
              <a:t> </a:t>
            </a:r>
            <a:r>
              <a:rPr lang="en-US" dirty="0" err="1" smtClean="0"/>
              <a:t>mobilizadas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1000 kits </a:t>
            </a:r>
            <a:r>
              <a:rPr lang="en-US" dirty="0" err="1" smtClean="0"/>
              <a:t>enviados</a:t>
            </a:r>
            <a:r>
              <a:rPr lang="en-US" dirty="0" smtClean="0"/>
              <a:t> para </a:t>
            </a:r>
            <a:r>
              <a:rPr lang="en-US" dirty="0" err="1" smtClean="0"/>
              <a:t>todo</a:t>
            </a:r>
            <a:r>
              <a:rPr lang="en-US" dirty="0" smtClean="0"/>
              <a:t> o </a:t>
            </a:r>
            <a:r>
              <a:rPr lang="en-US" dirty="0" err="1" smtClean="0"/>
              <a:t>Brasil</a:t>
            </a:r>
            <a:endParaRPr lang="en-US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72" y="1828802"/>
            <a:ext cx="3776522" cy="629420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094" y="1828802"/>
            <a:ext cx="3771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69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Obrigado!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141" y="5117216"/>
            <a:ext cx="4839536" cy="1256872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53576D"/>
                </a:solidFill>
                <a:latin typeface="+mj-lt"/>
              </a:rPr>
              <a:t>(11) 3151.1259</a:t>
            </a:r>
          </a:p>
          <a:p>
            <a:r>
              <a:rPr lang="en-US" dirty="0" err="1" smtClean="0">
                <a:solidFill>
                  <a:srgbClr val="53576D"/>
                </a:solidFill>
                <a:latin typeface="+mj-lt"/>
              </a:rPr>
              <a:t>sam@campanhaeducacao.org.br</a:t>
            </a:r>
            <a:endParaRPr lang="en-US" dirty="0">
              <a:solidFill>
                <a:srgbClr val="53576D"/>
              </a:solidFill>
              <a:latin typeface="+mj-lt"/>
            </a:endParaRPr>
          </a:p>
        </p:txBody>
      </p:sp>
      <p:pic>
        <p:nvPicPr>
          <p:cNvPr id="4" name="Picture 3" descr="campanha-nacional-pelo-direito-a-educacao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132" y="2015830"/>
            <a:ext cx="1953929" cy="300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45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2207623"/>
            <a:ext cx="6858000" cy="1790700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Balanço das metas 2015/2016</a:t>
            </a:r>
            <a:br>
              <a:rPr lang="pt-BR" dirty="0" smtClean="0">
                <a:solidFill>
                  <a:schemeClr val="tx1"/>
                </a:solidFill>
              </a:rPr>
            </a:br>
            <a:r>
              <a:rPr lang="pt-BR" dirty="0" smtClean="0">
                <a:solidFill>
                  <a:schemeClr val="tx1"/>
                </a:solidFill>
              </a:rPr>
              <a:t>Plano Nacional de Educação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Campanha Nacional pelo Direito à Educação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918" y="4338155"/>
            <a:ext cx="3772238" cy="152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242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/>
          </p:cNvSpPr>
          <p:nvPr/>
        </p:nvSpPr>
        <p:spPr>
          <a:xfrm>
            <a:off x="431911" y="846162"/>
            <a:ext cx="6973105" cy="574970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454025" indent="-454025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475" indent="-346075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9725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39925" indent="-3317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pt-BR" dirty="0" smtClean="0"/>
              <a:t>Art. 5</a:t>
            </a:r>
            <a:r>
              <a:rPr lang="pt-BR" u="sng" baseline="30000" dirty="0" smtClean="0"/>
              <a:t>o</a:t>
            </a:r>
            <a:r>
              <a:rPr lang="pt-BR" dirty="0" smtClean="0"/>
              <a:t>  A execução do PNE e o cumprimento de suas metas serão objeto de monitoramento contínuo e de avaliações periódicas, realizados pelas seguintes instâncias:</a:t>
            </a:r>
          </a:p>
          <a:p>
            <a:pPr marL="0" indent="0">
              <a:buFont typeface="Wingdings" pitchFamily="2" charset="2"/>
              <a:buNone/>
            </a:pPr>
            <a:r>
              <a:rPr lang="pt-BR" dirty="0" smtClean="0"/>
              <a:t>(...)</a:t>
            </a:r>
          </a:p>
          <a:p>
            <a:pPr marL="0" indent="0">
              <a:buFont typeface="Wingdings" pitchFamily="2" charset="2"/>
              <a:buNone/>
            </a:pPr>
            <a:r>
              <a:rPr lang="pt-BR" dirty="0" smtClean="0"/>
              <a:t>§ 2</a:t>
            </a:r>
            <a:r>
              <a:rPr lang="pt-BR" u="sng" baseline="30000" dirty="0" smtClean="0"/>
              <a:t>o</a:t>
            </a:r>
            <a:r>
              <a:rPr lang="pt-BR" dirty="0" smtClean="0"/>
              <a:t>  </a:t>
            </a:r>
            <a:r>
              <a:rPr lang="pt-BR" b="1" dirty="0" smtClean="0"/>
              <a:t>A cada 2 (dois) anos, ao longo do período de vigência deste PNE, o Instituto Nacional de Estudos e Pesquisas Educacionais Anísio Teixeira - INEP publicará estudos para aferir a evolução  no cumprimento das metas estabelecidas no Anexo desta Lei, com informações organizadas por ente federado e consolidadas em âmbito nacional, tendo como referência os estudos e as pesquisas de que trata o art. 4</a:t>
            </a:r>
            <a:r>
              <a:rPr lang="pt-BR" b="1" u="sng" baseline="30000" dirty="0" smtClean="0"/>
              <a:t>o</a:t>
            </a:r>
            <a:r>
              <a:rPr lang="pt-BR" b="1" dirty="0" smtClean="0"/>
              <a:t>, sem prejuízo de outras fontes e informações relevantes.</a:t>
            </a:r>
            <a:endParaRPr lang="pt-BR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">
            <a:off x="6305042" y="1755169"/>
            <a:ext cx="2847542" cy="232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15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98" y="689816"/>
            <a:ext cx="8293072" cy="595664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">
            <a:off x="6434893" y="548750"/>
            <a:ext cx="2845774" cy="232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261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98" y="709685"/>
            <a:ext cx="8823164" cy="568744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2040000">
            <a:off x="3917841" y="4161991"/>
            <a:ext cx="2902451" cy="237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81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07" y="736979"/>
            <a:ext cx="8937993" cy="549352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2640000">
            <a:off x="3853775" y="4173858"/>
            <a:ext cx="2967603" cy="242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693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262" y="633554"/>
            <a:ext cx="7073471" cy="626916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">
            <a:off x="5745808" y="1571356"/>
            <a:ext cx="3329848" cy="272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517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74" y="654940"/>
            <a:ext cx="8530667" cy="462674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86432">
            <a:off x="3367750" y="4483279"/>
            <a:ext cx="3125498" cy="255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778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90" y="764276"/>
            <a:ext cx="8148300" cy="575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359636"/>
      </p:ext>
    </p:extLst>
  </p:cSld>
  <p:clrMapOvr>
    <a:masterClrMapping/>
  </p:clrMapOvr>
</p:sld>
</file>

<file path=ppt/theme/theme1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165</TotalTime>
  <Words>93</Words>
  <Application>Microsoft Office PowerPoint</Application>
  <PresentationFormat>Apresentação na tela (4:3)</PresentationFormat>
  <Paragraphs>23</Paragraphs>
  <Slides>16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1" baseType="lpstr">
      <vt:lpstr>A little sunshine</vt:lpstr>
      <vt:lpstr>Calibri</vt:lpstr>
      <vt:lpstr>Corbel</vt:lpstr>
      <vt:lpstr>Wingdings</vt:lpstr>
      <vt:lpstr>Spectrum</vt:lpstr>
      <vt:lpstr>Semana de Ação Mundial 2016</vt:lpstr>
      <vt:lpstr>Balanço das metas 2015/2016 Plano Nacional de Educação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PNE, Lei dos Royalties, Manual da SAM acessíveis e em inglês – SAM pelas ruas! Para todas e todos!</vt:lpstr>
      <vt:lpstr>Divulgação e atuação em rede: mais de 200 organizações na SAM 2016</vt:lpstr>
      <vt:lpstr>Mais de 210 mil pessoas mobilizadas 1000 kits enviados para todo o Brasil</vt:lpstr>
      <vt:lpstr>Mais de 210 mil pessoas mobilizadas 1000 kits enviados para todo o Brasil</vt:lpstr>
      <vt:lpstr>Mais de 210 mil pessoas mobilizadas 1000 kits enviados para todo o Brasil</vt:lpstr>
      <vt:lpstr>Mais de 210 mil pessoas mobilizadas 1000 kits enviados para todo o Brasil</vt:lpstr>
      <vt:lpstr>Obrigado!</vt:lpstr>
    </vt:vector>
  </TitlesOfParts>
  <Company>Apple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Macintosh .</dc:creator>
  <cp:lastModifiedBy>Isabela Wandalsen Prates</cp:lastModifiedBy>
  <cp:revision>28</cp:revision>
  <dcterms:created xsi:type="dcterms:W3CDTF">2015-07-07T14:42:42Z</dcterms:created>
  <dcterms:modified xsi:type="dcterms:W3CDTF">2016-06-08T12:59:44Z</dcterms:modified>
</cp:coreProperties>
</file>