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72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57" r:id="rId11"/>
    <p:sldId id="259" r:id="rId12"/>
    <p:sldId id="261" r:id="rId13"/>
    <p:sldId id="280" r:id="rId14"/>
    <p:sldId id="281" r:id="rId15"/>
    <p:sldId id="282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34" autoAdjust="0"/>
  </p:normalViewPr>
  <p:slideViewPr>
    <p:cSldViewPr snapToGrid="0" snapToObjects="1">
      <p:cViewPr varScale="1">
        <p:scale>
          <a:sx n="99" d="100"/>
          <a:sy n="99" d="100"/>
        </p:scale>
        <p:origin x="22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E5E791-B005-4302-AD7C-5EAA09996C96}" type="datetimeFigureOut">
              <a:rPr lang="pt-BR" smtClean="0"/>
              <a:t>08/06/2016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3CC5DE-A03E-4192-9259-6DC0145043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0281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0FD25B-5820-4FC7-B755-00047127ABA0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3738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4163" y="44472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8" name="Group 16"/>
          <p:cNvGrpSpPr/>
          <p:nvPr/>
        </p:nvGrpSpPr>
        <p:grpSpPr>
          <a:xfrm>
            <a:off x="284163" y="1906542"/>
            <a:ext cx="8576373" cy="137411"/>
            <a:chOff x="284163" y="1759424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230889" y="444728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1341" y="449005"/>
            <a:ext cx="7808976" cy="1088136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marL="0" algn="l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6205" y="1532427"/>
            <a:ext cx="7754112" cy="48463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dirty="0"/>
          </a:p>
        </p:txBody>
      </p:sp>
      <p:sp>
        <p:nvSpPr>
          <p:cNvPr id="13" name="Rectangle 12"/>
          <p:cNvSpPr/>
          <p:nvPr/>
        </p:nvSpPr>
        <p:spPr>
          <a:xfrm>
            <a:off x="284163" y="6227064"/>
            <a:ext cx="8574087" cy="173736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941" y="1298762"/>
            <a:ext cx="4069080" cy="1162050"/>
          </a:xfrm>
          <a:noFill/>
        </p:spPr>
        <p:txBody>
          <a:bodyPr anchor="b">
            <a:noAutofit/>
          </a:bodyPr>
          <a:lstStyle>
            <a:lvl1pPr algn="ctr">
              <a:defRPr sz="3200" b="1">
                <a:solidFill>
                  <a:schemeClr val="accent2"/>
                </a:solidFill>
              </a:defRPr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3567" y="914400"/>
            <a:ext cx="4069080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941" y="2456329"/>
            <a:ext cx="4069080" cy="318247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‹nº›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284163" y="452718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800600"/>
            <a:ext cx="8360242" cy="566738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199"/>
            <a:ext cx="8577072" cy="435254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x-none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67338"/>
            <a:ext cx="8304213" cy="80486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284163" y="4280647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778189"/>
            <a:ext cx="8360242" cy="566738"/>
          </a:xfrm>
          <a:noFill/>
        </p:spPr>
        <p:txBody>
          <a:bodyPr anchor="b">
            <a:normAutofit/>
          </a:bodyPr>
          <a:lstStyle>
            <a:lvl1pPr algn="l">
              <a:defRPr sz="2800" b="0">
                <a:solidFill>
                  <a:schemeClr val="accent2"/>
                </a:solidFill>
              </a:defRPr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200"/>
            <a:ext cx="8577072" cy="382219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x-none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44927"/>
            <a:ext cx="8304213" cy="804862"/>
          </a:xfrm>
          <a:noFill/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, Picture,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914400"/>
            <a:ext cx="5195047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‹nº›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84163" y="4267200"/>
            <a:ext cx="2743200" cy="2120153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01" y="4953001"/>
            <a:ext cx="2472017" cy="1246094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764" y="4419600"/>
            <a:ext cx="2475395" cy="510988"/>
          </a:xfrm>
          <a:noFill/>
        </p:spPr>
        <p:txBody>
          <a:bodyPr anchor="b">
            <a:normAutofit/>
          </a:bodyPr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284164" y="594360"/>
            <a:ext cx="2743200" cy="36758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x-none" smtClean="0"/>
              <a:t>Drag picture to placeholder or click icon to add</a:t>
            </a:r>
            <a:endParaRPr/>
          </a:p>
        </p:txBody>
      </p:sp>
      <p:grpSp>
        <p:nvGrpSpPr>
          <p:cNvPr id="8" name="Group 14"/>
          <p:cNvGrpSpPr/>
          <p:nvPr/>
        </p:nvGrpSpPr>
        <p:grpSpPr>
          <a:xfrm>
            <a:off x="284163" y="461682"/>
            <a:ext cx="8576373" cy="137411"/>
            <a:chOff x="284163" y="1759424"/>
            <a:chExt cx="8576373" cy="137411"/>
          </a:xfrm>
        </p:grpSpPr>
        <p:sp>
          <p:nvSpPr>
            <p:cNvPr id="16" name="Rectangle 15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021013" y="4801575"/>
            <a:ext cx="583723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1661" y="4800600"/>
            <a:ext cx="5691651" cy="566738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21014" y="457199"/>
            <a:ext cx="5833872" cy="4352544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x-none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69805" y="5367338"/>
            <a:ext cx="5653507" cy="80486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‹nº›</a:t>
            </a:fld>
            <a:endParaRPr 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idx="13"/>
          </p:nvPr>
        </p:nvSpPr>
        <p:spPr>
          <a:xfrm>
            <a:off x="284164" y="457200"/>
            <a:ext cx="2736850" cy="290779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x-none" smtClean="0"/>
              <a:t>Drag picture to placeholder or click icon to add</a:t>
            </a:r>
            <a:endParaRPr/>
          </a:p>
        </p:txBody>
      </p:sp>
      <p:sp>
        <p:nvSpPr>
          <p:cNvPr id="14" name="Picture Placeholder 2"/>
          <p:cNvSpPr>
            <a:spLocks noGrp="1"/>
          </p:cNvSpPr>
          <p:nvPr>
            <p:ph type="pic" idx="14"/>
          </p:nvPr>
        </p:nvSpPr>
        <p:spPr>
          <a:xfrm>
            <a:off x="284164" y="3364992"/>
            <a:ext cx="2736850" cy="289864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x-none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2133600"/>
            <a:ext cx="8574087" cy="40132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5313882" y="2857535"/>
            <a:ext cx="5934615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95124" y="473075"/>
            <a:ext cx="969264" cy="5921375"/>
          </a:xfrm>
        </p:spPr>
        <p:txBody>
          <a:bodyPr vert="eaVert"/>
          <a:lstStyle>
            <a:lvl1pPr algn="l">
              <a:defRPr sz="3400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457200"/>
            <a:ext cx="6497637" cy="5937250"/>
          </a:xfrm>
        </p:spPr>
        <p:txBody>
          <a:bodyPr vert="eaVert"/>
          <a:lstStyle>
            <a:lvl5pPr algn="l">
              <a:defRPr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‹nº›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 rot="5400000">
            <a:off x="4658724" y="3355723"/>
            <a:ext cx="5934456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84163" y="44472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2017058"/>
            <a:ext cx="8574087" cy="4377391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x-none" smtClean="0"/>
              <a:t>Drag picture to placeholder or click icon to add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20" y="1532965"/>
            <a:ext cx="7754284" cy="48409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dirty="0"/>
          </a:p>
        </p:txBody>
      </p:sp>
      <p:grpSp>
        <p:nvGrpSpPr>
          <p:cNvPr id="7" name="Group 16"/>
          <p:cNvGrpSpPr/>
          <p:nvPr/>
        </p:nvGrpSpPr>
        <p:grpSpPr>
          <a:xfrm>
            <a:off x="284163" y="1906542"/>
            <a:ext cx="8576373" cy="137411"/>
            <a:chOff x="284163" y="1759424"/>
            <a:chExt cx="8576373" cy="137411"/>
          </a:xfrm>
        </p:grpSpPr>
        <p:sp>
          <p:nvSpPr>
            <p:cNvPr id="11" name="Rectangle 10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8230889" y="444728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8633" y="444728"/>
            <a:ext cx="7810967" cy="1088237"/>
          </a:xfrm>
          <a:noFill/>
        </p:spPr>
        <p:txBody>
          <a:bodyPr bIns="45720" anchor="b" anchorCtr="0">
            <a:normAutofit/>
          </a:bodyPr>
          <a:lstStyle>
            <a:lvl1pPr algn="l">
              <a:lnSpc>
                <a:spcPts val="4600"/>
              </a:lnSpc>
              <a:defRPr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8230889" y="4801575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68" y="4814125"/>
            <a:ext cx="7772400" cy="1051560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2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5488" y="5861304"/>
            <a:ext cx="7735824" cy="402336"/>
          </a:xfrm>
        </p:spPr>
        <p:txBody>
          <a:bodyPr vert="horz" lIns="91440" tIns="45720" rIns="91440" bIns="45720" rtlCol="0"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</a:pPr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443754"/>
            <a:ext cx="8574087" cy="437029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x-none" smtClean="0"/>
              <a:t>Drag picture to placeholder or click icon to add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230889" y="4801575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306" y="4814047"/>
            <a:ext cx="7772400" cy="1048871"/>
          </a:xfrm>
          <a:noFill/>
        </p:spPr>
        <p:txBody>
          <a:bodyPr anchor="b" anchorCtr="0">
            <a:normAutofit/>
          </a:bodyPr>
          <a:lstStyle>
            <a:lvl1pPr algn="l">
              <a:defRPr sz="4200" b="0" i="0" cap="none" baseline="0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0647" y="5862918"/>
            <a:ext cx="7732059" cy="403412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9" name="Group 8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3412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8188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1" name="Group 10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12" name="Rectangle 11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412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412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9495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6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9495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7" name="Group 6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8" name="Rectangle 7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‹nº›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284163" y="452718"/>
            <a:ext cx="8576373" cy="137411"/>
            <a:chOff x="284163" y="1577847"/>
            <a:chExt cx="8576373" cy="137411"/>
          </a:xfrm>
        </p:grpSpPr>
        <p:sp>
          <p:nvSpPr>
            <p:cNvPr id="6" name="Rectangle 5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7" name="Rectangle 6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81503" y="2133600"/>
            <a:ext cx="7076747" cy="3992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4936" y="643703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251665B-C24A-4702-B522-6A4334602E03}" type="datetimeFigureOut">
              <a:rPr lang="en-US" smtClean="0"/>
              <a:t>6/8/2016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9698" y="6437032"/>
            <a:ext cx="61249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6459" y="167347"/>
            <a:ext cx="630621" cy="359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5FD889E0-CAB2-4699-909D-B9A88D47ACBE}" type="slidenum">
              <a:rPr lang="en-US" smtClean="0"/>
              <a:t>‹nº›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4163" y="630382"/>
            <a:ext cx="8574087" cy="967840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r" defTabSz="914400" rtl="0" eaLnBrk="1" latinLnBrk="0" hangingPunct="1">
        <a:spcBef>
          <a:spcPct val="0"/>
        </a:spcBef>
        <a:buNone/>
        <a:defRPr sz="4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4025" indent="-454025" algn="l" defTabSz="914400" rtl="0" eaLnBrk="1" latinLnBrk="0" hangingPunct="1">
        <a:spcBef>
          <a:spcPts val="20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260475" indent="-346075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339725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939925" indent="-3317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lang="en-US" sz="1800" kern="1200" dirty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Semana</a:t>
            </a:r>
            <a:r>
              <a:rPr lang="en-US" dirty="0" smtClean="0"/>
              <a:t> de </a:t>
            </a:r>
            <a:r>
              <a:rPr lang="en-US" dirty="0" err="1" smtClean="0"/>
              <a:t>Ação</a:t>
            </a:r>
            <a:r>
              <a:rPr lang="en-US" dirty="0" smtClean="0"/>
              <a:t> Mundial 2016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Balanço</a:t>
            </a:r>
            <a:r>
              <a:rPr lang="en-US" dirty="0" smtClean="0"/>
              <a:t> </a:t>
            </a:r>
            <a:r>
              <a:rPr lang="en-US" dirty="0" err="1" smtClean="0"/>
              <a:t>geral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929947" y="4872070"/>
            <a:ext cx="135966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latin typeface="A little sunshine"/>
                <a:cs typeface="A little sunshine"/>
              </a:rPr>
              <a:t>#</a:t>
            </a:r>
            <a:r>
              <a:rPr lang="en-US" sz="3000" b="1" dirty="0" err="1" smtClean="0">
                <a:latin typeface="A little sunshine"/>
                <a:cs typeface="A little sunshine"/>
              </a:rPr>
              <a:t>CAQi</a:t>
            </a:r>
            <a:endParaRPr lang="en-US" sz="3000" b="1" dirty="0">
              <a:latin typeface="A little sunshine"/>
              <a:cs typeface="A little sunshine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10447"/>
            <a:ext cx="9144000" cy="2237106"/>
          </a:xfrm>
          <a:prstGeom prst="rect">
            <a:avLst/>
          </a:prstGeom>
        </p:spPr>
      </p:pic>
      <p:sp>
        <p:nvSpPr>
          <p:cNvPr id="7" name="TextBox 4"/>
          <p:cNvSpPr txBox="1"/>
          <p:nvPr/>
        </p:nvSpPr>
        <p:spPr>
          <a:xfrm>
            <a:off x="3148063" y="5410867"/>
            <a:ext cx="12522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latin typeface="A little sunshine"/>
                <a:cs typeface="A little sunshine"/>
              </a:rPr>
              <a:t>#CAQ</a:t>
            </a:r>
            <a:endParaRPr lang="en-US" sz="3000" b="1" dirty="0">
              <a:latin typeface="A little sunshine"/>
              <a:cs typeface="A little sunshine"/>
            </a:endParaRPr>
          </a:p>
        </p:txBody>
      </p:sp>
      <p:sp>
        <p:nvSpPr>
          <p:cNvPr id="8" name="TextBox 4"/>
          <p:cNvSpPr txBox="1"/>
          <p:nvPr/>
        </p:nvSpPr>
        <p:spPr>
          <a:xfrm>
            <a:off x="4155351" y="4911641"/>
            <a:ext cx="118814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latin typeface="A little sunshine"/>
                <a:cs typeface="A little sunshine"/>
              </a:rPr>
              <a:t>#SNE</a:t>
            </a:r>
            <a:endParaRPr lang="en-US" sz="3000" b="1" dirty="0">
              <a:latin typeface="A little sunshine"/>
              <a:cs typeface="A little sunshine"/>
            </a:endParaRPr>
          </a:p>
        </p:txBody>
      </p:sp>
      <p:sp>
        <p:nvSpPr>
          <p:cNvPr id="9" name="TextBox 4"/>
          <p:cNvSpPr txBox="1"/>
          <p:nvPr/>
        </p:nvSpPr>
        <p:spPr>
          <a:xfrm>
            <a:off x="5109103" y="5504814"/>
            <a:ext cx="118814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latin typeface="A little sunshine"/>
                <a:cs typeface="A little sunshine"/>
              </a:rPr>
              <a:t>#PNE</a:t>
            </a:r>
            <a:endParaRPr lang="en-US" sz="3000" b="1" dirty="0">
              <a:latin typeface="A little sunshine"/>
              <a:cs typeface="A little sunshine"/>
            </a:endParaRPr>
          </a:p>
        </p:txBody>
      </p:sp>
      <p:sp>
        <p:nvSpPr>
          <p:cNvPr id="10" name="TextBox 4"/>
          <p:cNvSpPr txBox="1"/>
          <p:nvPr/>
        </p:nvSpPr>
        <p:spPr>
          <a:xfrm>
            <a:off x="5846873" y="4918681"/>
            <a:ext cx="311335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latin typeface="A little sunshine"/>
                <a:cs typeface="A little sunshine"/>
              </a:rPr>
              <a:t>#</a:t>
            </a:r>
            <a:r>
              <a:rPr lang="en-US" sz="3000" b="1" dirty="0" err="1" smtClean="0">
                <a:latin typeface="A little sunshine"/>
                <a:cs typeface="A little sunshine"/>
              </a:rPr>
              <a:t>Financiamento</a:t>
            </a:r>
            <a:endParaRPr lang="en-US" sz="3000" b="1" dirty="0">
              <a:latin typeface="A little sunshine"/>
              <a:cs typeface="A little sunshine"/>
            </a:endParaRPr>
          </a:p>
        </p:txBody>
      </p:sp>
      <p:sp>
        <p:nvSpPr>
          <p:cNvPr id="11" name="TextBox 4"/>
          <p:cNvSpPr txBox="1"/>
          <p:nvPr/>
        </p:nvSpPr>
        <p:spPr>
          <a:xfrm>
            <a:off x="378163" y="5399802"/>
            <a:ext cx="225895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latin typeface="A little sunshine"/>
                <a:cs typeface="A little sunshine"/>
              </a:rPr>
              <a:t>#</a:t>
            </a:r>
            <a:r>
              <a:rPr lang="en-US" sz="3000" b="1" dirty="0" err="1" smtClean="0">
                <a:latin typeface="A little sunshine"/>
                <a:cs typeface="A little sunshine"/>
              </a:rPr>
              <a:t>Qualidade</a:t>
            </a:r>
            <a:endParaRPr lang="en-US" sz="3000" b="1" dirty="0">
              <a:latin typeface="A little sunshine"/>
              <a:cs typeface="A little sunshine"/>
            </a:endParaRPr>
          </a:p>
        </p:txBody>
      </p:sp>
    </p:spTree>
    <p:extLst>
      <p:ext uri="{BB962C8B-B14F-4D97-AF65-F5344CB8AC3E}">
        <p14:creationId xmlns:p14="http://schemas.microsoft.com/office/powerpoint/2010/main" val="718812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163" y="544079"/>
            <a:ext cx="8574087" cy="967840"/>
          </a:xfrm>
        </p:spPr>
        <p:txBody>
          <a:bodyPr>
            <a:noAutofit/>
          </a:bodyPr>
          <a:lstStyle/>
          <a:p>
            <a:pPr algn="l"/>
            <a:r>
              <a:rPr lang="en-US" sz="3000" dirty="0" smtClean="0"/>
              <a:t>PNE, Lei dos Royalties, Manual da SAM </a:t>
            </a:r>
            <a:r>
              <a:rPr lang="en-US" sz="3000" dirty="0" err="1" smtClean="0"/>
              <a:t>acessíveis</a:t>
            </a:r>
            <a:r>
              <a:rPr lang="en-US" sz="3000" dirty="0"/>
              <a:t> </a:t>
            </a:r>
            <a:r>
              <a:rPr lang="en-US" sz="3000" dirty="0" smtClean="0"/>
              <a:t>e </a:t>
            </a:r>
            <a:r>
              <a:rPr lang="en-US" sz="3000" dirty="0" err="1" smtClean="0"/>
              <a:t>em</a:t>
            </a:r>
            <a:r>
              <a:rPr lang="en-US" sz="3000" dirty="0" smtClean="0"/>
              <a:t> </a:t>
            </a:r>
            <a:r>
              <a:rPr lang="en-US" sz="3000" dirty="0" err="1" smtClean="0"/>
              <a:t>inglês</a:t>
            </a:r>
            <a:r>
              <a:rPr lang="en-US" sz="3000" dirty="0" smtClean="0"/>
              <a:t> – SAM </a:t>
            </a:r>
            <a:r>
              <a:rPr lang="en-US" sz="3000" dirty="0" err="1" smtClean="0"/>
              <a:t>pelas</a:t>
            </a:r>
            <a:r>
              <a:rPr lang="en-US" sz="3000" dirty="0" smtClean="0"/>
              <a:t> </a:t>
            </a:r>
            <a:r>
              <a:rPr lang="en-US" sz="3000" dirty="0" err="1" smtClean="0"/>
              <a:t>ruas</a:t>
            </a:r>
            <a:r>
              <a:rPr lang="en-US" sz="3000" dirty="0" smtClean="0"/>
              <a:t>! Para </a:t>
            </a:r>
            <a:r>
              <a:rPr lang="en-US" sz="3000" dirty="0" err="1" smtClean="0"/>
              <a:t>todas</a:t>
            </a:r>
            <a:r>
              <a:rPr lang="en-US" sz="3000" dirty="0" smtClean="0"/>
              <a:t> e </a:t>
            </a:r>
            <a:r>
              <a:rPr lang="en-US" sz="3000" dirty="0" err="1" smtClean="0"/>
              <a:t>todos</a:t>
            </a:r>
            <a:r>
              <a:rPr lang="en-US" sz="3000" dirty="0" smtClean="0"/>
              <a:t>!</a:t>
            </a:r>
            <a:endParaRPr lang="en-US" sz="3000" dirty="0"/>
          </a:p>
        </p:txBody>
      </p:sp>
      <p:pic>
        <p:nvPicPr>
          <p:cNvPr id="4" name="Picture 3" descr="Captura de Tela 2015-07-07 às 20.13.1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63" y="1852988"/>
            <a:ext cx="3950253" cy="4281112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5698" y="2493146"/>
            <a:ext cx="4801270" cy="3000794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5698" y="2312170"/>
            <a:ext cx="2522059" cy="3362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50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Divulgação</a:t>
            </a:r>
            <a:r>
              <a:rPr lang="en-US" dirty="0" smtClean="0"/>
              <a:t> e </a:t>
            </a:r>
            <a:r>
              <a:rPr lang="en-US" dirty="0" err="1" smtClean="0"/>
              <a:t>atuação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rede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err="1" smtClean="0"/>
              <a:t>mais</a:t>
            </a:r>
            <a:r>
              <a:rPr lang="en-US" dirty="0" smtClean="0"/>
              <a:t> de 200 </a:t>
            </a:r>
            <a:r>
              <a:rPr lang="en-US" dirty="0" err="1" smtClean="0"/>
              <a:t>organizações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SAM 2016</a:t>
            </a:r>
            <a:endParaRPr lang="en-US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8368" y="2031016"/>
            <a:ext cx="5844712" cy="4376609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7480" y="1923084"/>
            <a:ext cx="3350770" cy="459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310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125" y="1705969"/>
            <a:ext cx="4421875" cy="24893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Mais</a:t>
            </a:r>
            <a:r>
              <a:rPr lang="en-US" dirty="0" smtClean="0"/>
              <a:t> de 210 mil </a:t>
            </a:r>
            <a:r>
              <a:rPr lang="en-US" dirty="0" err="1" smtClean="0"/>
              <a:t>pessoas</a:t>
            </a:r>
            <a:r>
              <a:rPr lang="en-US" dirty="0" smtClean="0"/>
              <a:t> </a:t>
            </a:r>
            <a:r>
              <a:rPr lang="en-US" dirty="0" err="1" smtClean="0"/>
              <a:t>mobilizadas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1000 kits </a:t>
            </a:r>
            <a:r>
              <a:rPr lang="en-US" dirty="0" err="1" smtClean="0"/>
              <a:t>enviados</a:t>
            </a:r>
            <a:r>
              <a:rPr lang="en-US" dirty="0" smtClean="0"/>
              <a:t> para </a:t>
            </a:r>
            <a:r>
              <a:rPr lang="en-US" dirty="0" err="1" smtClean="0"/>
              <a:t>todo</a:t>
            </a:r>
            <a:r>
              <a:rPr lang="en-US" dirty="0" smtClean="0"/>
              <a:t> o </a:t>
            </a:r>
            <a:r>
              <a:rPr lang="en-US" dirty="0" err="1" smtClean="0"/>
              <a:t>Brasil</a:t>
            </a:r>
            <a:endParaRPr lang="en-US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05969"/>
            <a:ext cx="5232090" cy="3055987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73656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04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810" y="1710477"/>
            <a:ext cx="3957851" cy="296838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Mais</a:t>
            </a:r>
            <a:r>
              <a:rPr lang="en-US" dirty="0" smtClean="0"/>
              <a:t> de 210 mil </a:t>
            </a:r>
            <a:r>
              <a:rPr lang="en-US" dirty="0" err="1" smtClean="0"/>
              <a:t>pessoas</a:t>
            </a:r>
            <a:r>
              <a:rPr lang="en-US" dirty="0" smtClean="0"/>
              <a:t> </a:t>
            </a:r>
            <a:r>
              <a:rPr lang="en-US" dirty="0" err="1" smtClean="0"/>
              <a:t>mobilizadas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1000 kits </a:t>
            </a:r>
            <a:r>
              <a:rPr lang="en-US" dirty="0" err="1" smtClean="0"/>
              <a:t>enviados</a:t>
            </a:r>
            <a:r>
              <a:rPr lang="en-US" dirty="0" smtClean="0"/>
              <a:t> para </a:t>
            </a:r>
            <a:r>
              <a:rPr lang="en-US" dirty="0" err="1" smtClean="0"/>
              <a:t>todo</a:t>
            </a:r>
            <a:r>
              <a:rPr lang="en-US" dirty="0" smtClean="0"/>
              <a:t> o </a:t>
            </a:r>
            <a:r>
              <a:rPr lang="en-US" dirty="0" err="1" smtClean="0"/>
              <a:t>Brasil</a:t>
            </a:r>
            <a:endParaRPr lang="en-US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6837" y="4462437"/>
            <a:ext cx="3957851" cy="2627574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2" y="4119065"/>
            <a:ext cx="4869218" cy="273893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33" y="1710478"/>
            <a:ext cx="4623371" cy="2774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19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Mais</a:t>
            </a:r>
            <a:r>
              <a:rPr lang="en-US" dirty="0" smtClean="0"/>
              <a:t> de 210 mil </a:t>
            </a:r>
            <a:r>
              <a:rPr lang="en-US" dirty="0" err="1" smtClean="0"/>
              <a:t>pessoas</a:t>
            </a:r>
            <a:r>
              <a:rPr lang="en-US" dirty="0" smtClean="0"/>
              <a:t> </a:t>
            </a:r>
            <a:r>
              <a:rPr lang="en-US" dirty="0" err="1" smtClean="0"/>
              <a:t>mobilizadas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1000 kits </a:t>
            </a:r>
            <a:r>
              <a:rPr lang="en-US" dirty="0" err="1" smtClean="0"/>
              <a:t>enviados</a:t>
            </a:r>
            <a:r>
              <a:rPr lang="en-US" dirty="0" smtClean="0"/>
              <a:t> para </a:t>
            </a:r>
            <a:r>
              <a:rPr lang="en-US" dirty="0" err="1" smtClean="0"/>
              <a:t>todo</a:t>
            </a:r>
            <a:r>
              <a:rPr lang="en-US" dirty="0" smtClean="0"/>
              <a:t> o </a:t>
            </a:r>
            <a:r>
              <a:rPr lang="en-US" dirty="0" err="1" smtClean="0"/>
              <a:t>Brasil</a:t>
            </a:r>
            <a:endParaRPr lang="en-US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" y="1680809"/>
            <a:ext cx="3773487" cy="5177191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430" y="1696682"/>
            <a:ext cx="5363570" cy="526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38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Mais</a:t>
            </a:r>
            <a:r>
              <a:rPr lang="en-US" dirty="0" smtClean="0"/>
              <a:t> de 210 mil </a:t>
            </a:r>
            <a:r>
              <a:rPr lang="en-US" dirty="0" err="1" smtClean="0"/>
              <a:t>pessoas</a:t>
            </a:r>
            <a:r>
              <a:rPr lang="en-US" dirty="0" smtClean="0"/>
              <a:t> </a:t>
            </a:r>
            <a:r>
              <a:rPr lang="en-US" dirty="0" err="1" smtClean="0"/>
              <a:t>mobilizadas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1000 kits </a:t>
            </a:r>
            <a:r>
              <a:rPr lang="en-US" dirty="0" err="1" smtClean="0"/>
              <a:t>enviados</a:t>
            </a:r>
            <a:r>
              <a:rPr lang="en-US" dirty="0" smtClean="0"/>
              <a:t> para </a:t>
            </a:r>
            <a:r>
              <a:rPr lang="en-US" dirty="0" err="1" smtClean="0"/>
              <a:t>todo</a:t>
            </a:r>
            <a:r>
              <a:rPr lang="en-US" dirty="0" smtClean="0"/>
              <a:t> o </a:t>
            </a:r>
            <a:r>
              <a:rPr lang="en-US" dirty="0" err="1" smtClean="0"/>
              <a:t>Brasil</a:t>
            </a:r>
            <a:endParaRPr lang="en-US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72" y="1828802"/>
            <a:ext cx="3776522" cy="6294203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094" y="1828802"/>
            <a:ext cx="37719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69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Obrigado!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0141" y="5117216"/>
            <a:ext cx="4839536" cy="1256872"/>
          </a:xfrm>
        </p:spPr>
        <p:txBody>
          <a:bodyPr>
            <a:normAutofit fontScale="92500"/>
          </a:bodyPr>
          <a:lstStyle/>
          <a:p>
            <a:r>
              <a:rPr lang="en-US" dirty="0" smtClean="0">
                <a:solidFill>
                  <a:srgbClr val="53576D"/>
                </a:solidFill>
                <a:latin typeface="+mj-lt"/>
              </a:rPr>
              <a:t>(11) 3151.1259</a:t>
            </a:r>
          </a:p>
          <a:p>
            <a:r>
              <a:rPr lang="en-US" dirty="0" err="1" smtClean="0">
                <a:solidFill>
                  <a:srgbClr val="53576D"/>
                </a:solidFill>
                <a:latin typeface="+mj-lt"/>
              </a:rPr>
              <a:t>sam@campanhaeducacao.org.br</a:t>
            </a:r>
            <a:endParaRPr lang="en-US" dirty="0">
              <a:solidFill>
                <a:srgbClr val="53576D"/>
              </a:solidFill>
              <a:latin typeface="+mj-lt"/>
            </a:endParaRPr>
          </a:p>
        </p:txBody>
      </p:sp>
      <p:pic>
        <p:nvPicPr>
          <p:cNvPr id="4" name="Picture 3" descr="campanha-nacional-pelo-direito-a-educacao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132" y="2015830"/>
            <a:ext cx="1953929" cy="3006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455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2207623"/>
            <a:ext cx="6858000" cy="1790700"/>
          </a:xfrm>
        </p:spPr>
        <p:txBody>
          <a:bodyPr>
            <a:normAutofit/>
          </a:bodyPr>
          <a:lstStyle/>
          <a:p>
            <a:r>
              <a:rPr lang="pt-BR" dirty="0" smtClean="0">
                <a:solidFill>
                  <a:schemeClr val="tx1"/>
                </a:solidFill>
              </a:rPr>
              <a:t>Balanço das metas 2015/2016</a:t>
            </a:r>
            <a:br>
              <a:rPr lang="pt-BR" dirty="0" smtClean="0">
                <a:solidFill>
                  <a:schemeClr val="tx1"/>
                </a:solidFill>
              </a:rPr>
            </a:br>
            <a:r>
              <a:rPr lang="pt-BR" dirty="0" smtClean="0">
                <a:solidFill>
                  <a:schemeClr val="tx1"/>
                </a:solidFill>
              </a:rPr>
              <a:t>Plano Nacional de Educação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Campanha Nacional pelo Direito à Educação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918" y="4338155"/>
            <a:ext cx="3772238" cy="1523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242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2"/>
          <p:cNvSpPr txBox="1">
            <a:spLocks/>
          </p:cNvSpPr>
          <p:nvPr/>
        </p:nvSpPr>
        <p:spPr>
          <a:xfrm>
            <a:off x="431911" y="846162"/>
            <a:ext cx="6973105" cy="574970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454025" indent="-454025" algn="l" defTabSz="914400" rtl="0" eaLnBrk="1" latinLnBrk="0" hangingPunct="1">
              <a:spcBef>
                <a:spcPts val="20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60475" indent="-346075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339725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939925" indent="-3317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9076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625725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97021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313113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pt-BR" dirty="0" smtClean="0"/>
              <a:t>Art. 5</a:t>
            </a:r>
            <a:r>
              <a:rPr lang="pt-BR" u="sng" baseline="30000" dirty="0" smtClean="0"/>
              <a:t>o</a:t>
            </a:r>
            <a:r>
              <a:rPr lang="pt-BR" dirty="0" smtClean="0"/>
              <a:t>  A execução do PNE e o cumprimento de suas metas serão objeto de monitoramento contínuo e de avaliações periódicas, realizados pelas seguintes instâncias:</a:t>
            </a:r>
          </a:p>
          <a:p>
            <a:pPr marL="0" indent="0">
              <a:buFont typeface="Wingdings" pitchFamily="2" charset="2"/>
              <a:buNone/>
            </a:pPr>
            <a:r>
              <a:rPr lang="pt-BR" dirty="0" smtClean="0"/>
              <a:t>(...)</a:t>
            </a:r>
          </a:p>
          <a:p>
            <a:pPr marL="0" indent="0">
              <a:buFont typeface="Wingdings" pitchFamily="2" charset="2"/>
              <a:buNone/>
            </a:pPr>
            <a:r>
              <a:rPr lang="pt-BR" dirty="0" smtClean="0"/>
              <a:t>§ 2</a:t>
            </a:r>
            <a:r>
              <a:rPr lang="pt-BR" u="sng" baseline="30000" dirty="0" smtClean="0"/>
              <a:t>o</a:t>
            </a:r>
            <a:r>
              <a:rPr lang="pt-BR" dirty="0" smtClean="0"/>
              <a:t>  </a:t>
            </a:r>
            <a:r>
              <a:rPr lang="pt-BR" b="1" dirty="0" smtClean="0"/>
              <a:t>A cada 2 (dois) anos, ao longo do período de vigência deste PNE, o Instituto Nacional de Estudos e Pesquisas Educacionais Anísio Teixeira - INEP publicará estudos para aferir a evolução  no cumprimento das metas estabelecidas no Anexo desta Lei, com informações organizadas por ente federado e consolidadas em âmbito nacional, tendo como referência os estudos e as pesquisas de que trata o art. 4</a:t>
            </a:r>
            <a:r>
              <a:rPr lang="pt-BR" b="1" u="sng" baseline="30000" dirty="0" smtClean="0"/>
              <a:t>o</a:t>
            </a:r>
            <a:r>
              <a:rPr lang="pt-BR" b="1" dirty="0" smtClean="0"/>
              <a:t>, sem prejuízo de outras fontes e informações relevantes.</a:t>
            </a:r>
            <a:endParaRPr lang="pt-BR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540000">
            <a:off x="6305042" y="1755169"/>
            <a:ext cx="2847542" cy="232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15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98" y="689816"/>
            <a:ext cx="8293072" cy="5956644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540000">
            <a:off x="6434893" y="548750"/>
            <a:ext cx="2845774" cy="232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261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798" y="709685"/>
            <a:ext cx="8823164" cy="5687442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2040000">
            <a:off x="3917841" y="4161991"/>
            <a:ext cx="2902451" cy="2373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81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007" y="736979"/>
            <a:ext cx="8937993" cy="5493525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2640000">
            <a:off x="3853775" y="4173858"/>
            <a:ext cx="2967603" cy="2427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693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262" y="633554"/>
            <a:ext cx="7073471" cy="6269168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540000">
            <a:off x="5745808" y="1571356"/>
            <a:ext cx="3329848" cy="272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517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974" y="654940"/>
            <a:ext cx="8530667" cy="4626744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286432">
            <a:off x="3367750" y="4483279"/>
            <a:ext cx="3125498" cy="2556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778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090" y="764276"/>
            <a:ext cx="8148300" cy="5752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359636"/>
      </p:ext>
    </p:extLst>
  </p:cSld>
  <p:clrMapOvr>
    <a:masterClrMapping/>
  </p:clrMapOvr>
</p:sld>
</file>

<file path=ppt/theme/theme1.xml><?xml version="1.0" encoding="utf-8"?>
<a:theme xmlns:a="http://schemas.openxmlformats.org/drawingml/2006/main" name="Spectrum">
  <a:themeElements>
    <a:clrScheme name="Spectrum">
      <a:dk1>
        <a:sysClr val="windowText" lastClr="000000"/>
      </a:dk1>
      <a:lt1>
        <a:sysClr val="window" lastClr="FFFFFF"/>
      </a:lt1>
      <a:dk2>
        <a:srgbClr val="252731"/>
      </a:dk2>
      <a:lt2>
        <a:srgbClr val="EAE7E4"/>
      </a:lt2>
      <a:accent1>
        <a:srgbClr val="990000"/>
      </a:accent1>
      <a:accent2>
        <a:srgbClr val="FF6600"/>
      </a:accent2>
      <a:accent3>
        <a:srgbClr val="FFBA00"/>
      </a:accent3>
      <a:accent4>
        <a:srgbClr val="99CC00"/>
      </a:accent4>
      <a:accent5>
        <a:srgbClr val="528A02"/>
      </a:accent5>
      <a:accent6>
        <a:srgbClr val="333333"/>
      </a:accent6>
      <a:hlink>
        <a:srgbClr val="660000"/>
      </a:hlink>
      <a:folHlink>
        <a:srgbClr val="CC3300"/>
      </a:folHlink>
    </a:clrScheme>
    <a:fontScheme name="Spectrum">
      <a:majorFont>
        <a:latin typeface="Corbe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Calibri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Spectrum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70000"/>
                <a:satMod val="150000"/>
              </a:schemeClr>
            </a:gs>
            <a:gs pos="100000">
              <a:schemeClr val="phClr">
                <a:tint val="9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95000"/>
                <a:shade val="70000"/>
                <a:satMod val="150000"/>
              </a:schemeClr>
            </a:gs>
            <a:gs pos="100000">
              <a:schemeClr val="phClr">
                <a:tint val="100000"/>
                <a:shade val="100000"/>
                <a:satMod val="150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6600000" sx="101000" sy="101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50800" dir="5400000" sx="105000" sy="105000" algn="ct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4800000"/>
            </a:lightRig>
          </a:scene3d>
          <a:sp3d prstMaterial="matte">
            <a:bevelT w="635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Spectrum.thmx</Template>
  <TotalTime>165</TotalTime>
  <Words>93</Words>
  <Application>Microsoft Office PowerPoint</Application>
  <PresentationFormat>Apresentação na tela (4:3)</PresentationFormat>
  <Paragraphs>23</Paragraphs>
  <Slides>16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1" baseType="lpstr">
      <vt:lpstr>A little sunshine</vt:lpstr>
      <vt:lpstr>Calibri</vt:lpstr>
      <vt:lpstr>Corbel</vt:lpstr>
      <vt:lpstr>Wingdings</vt:lpstr>
      <vt:lpstr>Spectrum</vt:lpstr>
      <vt:lpstr>Semana de Ação Mundial 2016</vt:lpstr>
      <vt:lpstr>Balanço das metas 2015/2016 Plano Nacional de Educação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PNE, Lei dos Royalties, Manual da SAM acessíveis e em inglês – SAM pelas ruas! Para todas e todos!</vt:lpstr>
      <vt:lpstr>Divulgação e atuação em rede: mais de 200 organizações na SAM 2016</vt:lpstr>
      <vt:lpstr>Mais de 210 mil pessoas mobilizadas 1000 kits enviados para todo o Brasil</vt:lpstr>
      <vt:lpstr>Mais de 210 mil pessoas mobilizadas 1000 kits enviados para todo o Brasil</vt:lpstr>
      <vt:lpstr>Mais de 210 mil pessoas mobilizadas 1000 kits enviados para todo o Brasil</vt:lpstr>
      <vt:lpstr>Mais de 210 mil pessoas mobilizadas 1000 kits enviados para todo o Brasil</vt:lpstr>
      <vt:lpstr>Obrigado!</vt:lpstr>
    </vt:vector>
  </TitlesOfParts>
  <Company>Apple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Macintosh .</dc:creator>
  <cp:lastModifiedBy>Isabela Wandalsen Prates</cp:lastModifiedBy>
  <cp:revision>28</cp:revision>
  <dcterms:created xsi:type="dcterms:W3CDTF">2015-07-07T14:42:42Z</dcterms:created>
  <dcterms:modified xsi:type="dcterms:W3CDTF">2016-06-08T12:59:44Z</dcterms:modified>
</cp:coreProperties>
</file>