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259" r:id="rId3"/>
    <p:sldId id="262" r:id="rId4"/>
    <p:sldId id="264" r:id="rId5"/>
    <p:sldId id="265" r:id="rId6"/>
    <p:sldId id="266" r:id="rId7"/>
    <p:sldId id="273" r:id="rId8"/>
    <p:sldId id="281" r:id="rId9"/>
    <p:sldId id="282" r:id="rId10"/>
    <p:sldId id="269" r:id="rId11"/>
    <p:sldId id="272" r:id="rId12"/>
    <p:sldId id="270" r:id="rId13"/>
    <p:sldId id="271" r:id="rId14"/>
    <p:sldId id="268" r:id="rId15"/>
    <p:sldId id="267" r:id="rId16"/>
    <p:sldId id="279" r:id="rId17"/>
    <p:sldId id="280" r:id="rId18"/>
    <p:sldId id="277" r:id="rId19"/>
    <p:sldId id="278" r:id="rId20"/>
    <p:sldId id="274" r:id="rId21"/>
    <p:sldId id="275" r:id="rId22"/>
    <p:sldId id="276" r:id="rId23"/>
    <p:sldId id="284" r:id="rId24"/>
  </p:sldIdLst>
  <p:sldSz cx="9144000" cy="6858000" type="screen4x3"/>
  <p:notesSz cx="6797675" cy="9926638"/>
  <p:defaultTextStyle>
    <a:defPPr lvl="0">
      <a:defRPr lang="en-US"/>
    </a:defPPr>
    <a:lvl1pPr lvl="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lvl="1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lvl="2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lvl="3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lvl="4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278" y="30"/>
      </p:cViewPr>
      <p:guideLst>
        <p:guide orient="horz" pos="1979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_media_jur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s_por_produt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s_por_produ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s_por_produt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s_por_produt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s_por_produt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_media_jur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_inadimplenc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_inadimplenc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Planilha_do_Microsoft_Excel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ROE_Economati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ROE_Economatic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s_por_produt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638385181\Documents\Apresenta&#231;&#227;o%20CAE_CPIcartoes\taxas_por_produt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Plan1!$A$14:$A$127</c:f>
              <c:numCache>
                <c:formatCode>mmm\-yy</c:formatCode>
                <c:ptCount val="11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</c:numCache>
            </c:numRef>
          </c:cat>
          <c:val>
            <c:numRef>
              <c:f>Plan1!$B$14:$B$127</c:f>
              <c:numCache>
                <c:formatCode>General</c:formatCode>
                <c:ptCount val="114"/>
                <c:pt idx="0">
                  <c:v>13.32</c:v>
                </c:pt>
                <c:pt idx="1">
                  <c:v>12.66</c:v>
                </c:pt>
                <c:pt idx="2">
                  <c:v>11.7</c:v>
                </c:pt>
                <c:pt idx="3">
                  <c:v>11.11</c:v>
                </c:pt>
                <c:pt idx="4">
                  <c:v>10.16</c:v>
                </c:pt>
                <c:pt idx="5">
                  <c:v>9.5399999999999991</c:v>
                </c:pt>
                <c:pt idx="6">
                  <c:v>9.01</c:v>
                </c:pt>
                <c:pt idx="7">
                  <c:v>8.65</c:v>
                </c:pt>
                <c:pt idx="8">
                  <c:v>8.65</c:v>
                </c:pt>
                <c:pt idx="9">
                  <c:v>8.65</c:v>
                </c:pt>
                <c:pt idx="10">
                  <c:v>8.65</c:v>
                </c:pt>
                <c:pt idx="11">
                  <c:v>8.65</c:v>
                </c:pt>
                <c:pt idx="12">
                  <c:v>8.65</c:v>
                </c:pt>
                <c:pt idx="13">
                  <c:v>8.65</c:v>
                </c:pt>
                <c:pt idx="14">
                  <c:v>8.65</c:v>
                </c:pt>
                <c:pt idx="15">
                  <c:v>8.7200000000000006</c:v>
                </c:pt>
                <c:pt idx="16">
                  <c:v>9.4</c:v>
                </c:pt>
                <c:pt idx="17">
                  <c:v>9.94</c:v>
                </c:pt>
                <c:pt idx="18">
                  <c:v>10.32</c:v>
                </c:pt>
                <c:pt idx="19">
                  <c:v>10.66</c:v>
                </c:pt>
                <c:pt idx="20">
                  <c:v>10.66</c:v>
                </c:pt>
                <c:pt idx="21">
                  <c:v>10.66</c:v>
                </c:pt>
                <c:pt idx="22">
                  <c:v>10.66</c:v>
                </c:pt>
                <c:pt idx="23">
                  <c:v>10.66</c:v>
                </c:pt>
                <c:pt idx="24">
                  <c:v>10.85</c:v>
                </c:pt>
                <c:pt idx="25">
                  <c:v>11.17</c:v>
                </c:pt>
                <c:pt idx="26">
                  <c:v>11.62</c:v>
                </c:pt>
                <c:pt idx="27">
                  <c:v>11.74</c:v>
                </c:pt>
                <c:pt idx="28">
                  <c:v>11.92</c:v>
                </c:pt>
                <c:pt idx="29">
                  <c:v>12.1</c:v>
                </c:pt>
                <c:pt idx="30">
                  <c:v>12.25</c:v>
                </c:pt>
                <c:pt idx="31">
                  <c:v>12.42</c:v>
                </c:pt>
                <c:pt idx="32">
                  <c:v>11.91</c:v>
                </c:pt>
                <c:pt idx="33">
                  <c:v>11.7</c:v>
                </c:pt>
                <c:pt idx="34">
                  <c:v>11.4</c:v>
                </c:pt>
                <c:pt idx="35">
                  <c:v>10.9</c:v>
                </c:pt>
                <c:pt idx="36">
                  <c:v>10.7</c:v>
                </c:pt>
                <c:pt idx="37">
                  <c:v>10.4</c:v>
                </c:pt>
                <c:pt idx="38">
                  <c:v>9.82</c:v>
                </c:pt>
                <c:pt idx="39">
                  <c:v>9.35</c:v>
                </c:pt>
                <c:pt idx="40">
                  <c:v>8.8699999999999992</c:v>
                </c:pt>
                <c:pt idx="41">
                  <c:v>8.39</c:v>
                </c:pt>
                <c:pt idx="42">
                  <c:v>8.07</c:v>
                </c:pt>
                <c:pt idx="43">
                  <c:v>7.85</c:v>
                </c:pt>
                <c:pt idx="44">
                  <c:v>7.39</c:v>
                </c:pt>
                <c:pt idx="45">
                  <c:v>7.23</c:v>
                </c:pt>
                <c:pt idx="46">
                  <c:v>7.14</c:v>
                </c:pt>
                <c:pt idx="47">
                  <c:v>7.16</c:v>
                </c:pt>
                <c:pt idx="48">
                  <c:v>7.11</c:v>
                </c:pt>
                <c:pt idx="49">
                  <c:v>7.12</c:v>
                </c:pt>
                <c:pt idx="50">
                  <c:v>7.15</c:v>
                </c:pt>
                <c:pt idx="51">
                  <c:v>7.26</c:v>
                </c:pt>
                <c:pt idx="52">
                  <c:v>7.42</c:v>
                </c:pt>
                <c:pt idx="53">
                  <c:v>7.9</c:v>
                </c:pt>
                <c:pt idx="54">
                  <c:v>8.23</c:v>
                </c:pt>
                <c:pt idx="55">
                  <c:v>8.4499999999999993</c:v>
                </c:pt>
                <c:pt idx="56">
                  <c:v>8.9</c:v>
                </c:pt>
                <c:pt idx="57">
                  <c:v>9.25</c:v>
                </c:pt>
                <c:pt idx="58">
                  <c:v>9.4499999999999993</c:v>
                </c:pt>
                <c:pt idx="59">
                  <c:v>9.9</c:v>
                </c:pt>
                <c:pt idx="60">
                  <c:v>10.17</c:v>
                </c:pt>
                <c:pt idx="61">
                  <c:v>10.43</c:v>
                </c:pt>
                <c:pt idx="62">
                  <c:v>10.65</c:v>
                </c:pt>
                <c:pt idx="63">
                  <c:v>10.87</c:v>
                </c:pt>
                <c:pt idx="64">
                  <c:v>10.9</c:v>
                </c:pt>
                <c:pt idx="65">
                  <c:v>10.9</c:v>
                </c:pt>
                <c:pt idx="66">
                  <c:v>10.9</c:v>
                </c:pt>
                <c:pt idx="67">
                  <c:v>10.9</c:v>
                </c:pt>
                <c:pt idx="68">
                  <c:v>10.9</c:v>
                </c:pt>
                <c:pt idx="69">
                  <c:v>10.92</c:v>
                </c:pt>
                <c:pt idx="70">
                  <c:v>11.15</c:v>
                </c:pt>
                <c:pt idx="71">
                  <c:v>11.58</c:v>
                </c:pt>
                <c:pt idx="72">
                  <c:v>11.82</c:v>
                </c:pt>
                <c:pt idx="73">
                  <c:v>12.15</c:v>
                </c:pt>
                <c:pt idx="74">
                  <c:v>12.58</c:v>
                </c:pt>
                <c:pt idx="75">
                  <c:v>12.68</c:v>
                </c:pt>
                <c:pt idx="76">
                  <c:v>13.15</c:v>
                </c:pt>
                <c:pt idx="77">
                  <c:v>13.58</c:v>
                </c:pt>
                <c:pt idx="78">
                  <c:v>13.69</c:v>
                </c:pt>
                <c:pt idx="79">
                  <c:v>14.15</c:v>
                </c:pt>
                <c:pt idx="80">
                  <c:v>14.15</c:v>
                </c:pt>
                <c:pt idx="81">
                  <c:v>14.15</c:v>
                </c:pt>
                <c:pt idx="82">
                  <c:v>14.15</c:v>
                </c:pt>
                <c:pt idx="83">
                  <c:v>14.15</c:v>
                </c:pt>
                <c:pt idx="84">
                  <c:v>14.15</c:v>
                </c:pt>
                <c:pt idx="85">
                  <c:v>14.15</c:v>
                </c:pt>
                <c:pt idx="86">
                  <c:v>14.15</c:v>
                </c:pt>
                <c:pt idx="87">
                  <c:v>14.15</c:v>
                </c:pt>
                <c:pt idx="88">
                  <c:v>14.15</c:v>
                </c:pt>
                <c:pt idx="89">
                  <c:v>14.15</c:v>
                </c:pt>
                <c:pt idx="90">
                  <c:v>14.15</c:v>
                </c:pt>
                <c:pt idx="91">
                  <c:v>14.15</c:v>
                </c:pt>
                <c:pt idx="92">
                  <c:v>14.15</c:v>
                </c:pt>
                <c:pt idx="93">
                  <c:v>14.05</c:v>
                </c:pt>
                <c:pt idx="94">
                  <c:v>13.9</c:v>
                </c:pt>
                <c:pt idx="95">
                  <c:v>13.65</c:v>
                </c:pt>
                <c:pt idx="96">
                  <c:v>13.17</c:v>
                </c:pt>
                <c:pt idx="97">
                  <c:v>12.82</c:v>
                </c:pt>
                <c:pt idx="98">
                  <c:v>12.15</c:v>
                </c:pt>
                <c:pt idx="99">
                  <c:v>11.59</c:v>
                </c:pt>
                <c:pt idx="100">
                  <c:v>11.15</c:v>
                </c:pt>
                <c:pt idx="101">
                  <c:v>10.15</c:v>
                </c:pt>
                <c:pt idx="102">
                  <c:v>10.01</c:v>
                </c:pt>
                <c:pt idx="103">
                  <c:v>9.15</c:v>
                </c:pt>
                <c:pt idx="104">
                  <c:v>8.35</c:v>
                </c:pt>
                <c:pt idx="105">
                  <c:v>8.01</c:v>
                </c:pt>
                <c:pt idx="106">
                  <c:v>7.4</c:v>
                </c:pt>
                <c:pt idx="107">
                  <c:v>7</c:v>
                </c:pt>
                <c:pt idx="108">
                  <c:v>6.9</c:v>
                </c:pt>
                <c:pt idx="109">
                  <c:v>6.72</c:v>
                </c:pt>
                <c:pt idx="110">
                  <c:v>6.58</c:v>
                </c:pt>
                <c:pt idx="111">
                  <c:v>6.4</c:v>
                </c:pt>
                <c:pt idx="112">
                  <c:v>6.4</c:v>
                </c:pt>
                <c:pt idx="113">
                  <c:v>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7D-4DC5-BAA2-D2E872D0B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170384"/>
        <c:axId val="398482640"/>
      </c:lineChart>
      <c:dateAx>
        <c:axId val="411170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8482640"/>
        <c:crosses val="autoZero"/>
        <c:auto val="1"/>
        <c:lblOffset val="100"/>
        <c:baseTimeUnit val="months"/>
      </c:dateAx>
      <c:valAx>
        <c:axId val="39848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117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Taxa Média de Juros (% a.a.)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Plan1!$P$40:$P$125</c:f>
              <c:numCache>
                <c:formatCode>General</c:formatCode>
                <c:ptCount val="86"/>
                <c:pt idx="0">
                  <c:v>10.66</c:v>
                </c:pt>
                <c:pt idx="1">
                  <c:v>10.01</c:v>
                </c:pt>
                <c:pt idx="2">
                  <c:v>10.65</c:v>
                </c:pt>
                <c:pt idx="3">
                  <c:v>10.17</c:v>
                </c:pt>
                <c:pt idx="4">
                  <c:v>10.86</c:v>
                </c:pt>
                <c:pt idx="5">
                  <c:v>10.78</c:v>
                </c:pt>
                <c:pt idx="6">
                  <c:v>10.26</c:v>
                </c:pt>
                <c:pt idx="7">
                  <c:v>10.220000000000001</c:v>
                </c:pt>
                <c:pt idx="8">
                  <c:v>10.01</c:v>
                </c:pt>
                <c:pt idx="9">
                  <c:v>10.01</c:v>
                </c:pt>
                <c:pt idx="10">
                  <c:v>9.83</c:v>
                </c:pt>
                <c:pt idx="11">
                  <c:v>9.26</c:v>
                </c:pt>
                <c:pt idx="12">
                  <c:v>9.15</c:v>
                </c:pt>
                <c:pt idx="13">
                  <c:v>8.91</c:v>
                </c:pt>
                <c:pt idx="14">
                  <c:v>8.58</c:v>
                </c:pt>
                <c:pt idx="15">
                  <c:v>8.02</c:v>
                </c:pt>
                <c:pt idx="16">
                  <c:v>7.98</c:v>
                </c:pt>
                <c:pt idx="17">
                  <c:v>7.89</c:v>
                </c:pt>
                <c:pt idx="18">
                  <c:v>8.09</c:v>
                </c:pt>
                <c:pt idx="19">
                  <c:v>8</c:v>
                </c:pt>
                <c:pt idx="20">
                  <c:v>7.91</c:v>
                </c:pt>
                <c:pt idx="21">
                  <c:v>7.84</c:v>
                </c:pt>
                <c:pt idx="22">
                  <c:v>7.91</c:v>
                </c:pt>
                <c:pt idx="23">
                  <c:v>7.66</c:v>
                </c:pt>
                <c:pt idx="24">
                  <c:v>7.67</c:v>
                </c:pt>
                <c:pt idx="25">
                  <c:v>7.82</c:v>
                </c:pt>
                <c:pt idx="26">
                  <c:v>7.76</c:v>
                </c:pt>
                <c:pt idx="27">
                  <c:v>7.77</c:v>
                </c:pt>
                <c:pt idx="28">
                  <c:v>7.93</c:v>
                </c:pt>
                <c:pt idx="29">
                  <c:v>8.0399999999999991</c:v>
                </c:pt>
                <c:pt idx="30">
                  <c:v>8.31</c:v>
                </c:pt>
                <c:pt idx="31">
                  <c:v>8.64</c:v>
                </c:pt>
                <c:pt idx="32">
                  <c:v>8.75</c:v>
                </c:pt>
                <c:pt idx="33">
                  <c:v>8.77</c:v>
                </c:pt>
                <c:pt idx="34">
                  <c:v>9.4600000000000009</c:v>
                </c:pt>
                <c:pt idx="35">
                  <c:v>8.68</c:v>
                </c:pt>
                <c:pt idx="36">
                  <c:v>9.7100000000000009</c:v>
                </c:pt>
                <c:pt idx="37">
                  <c:v>9.11</c:v>
                </c:pt>
                <c:pt idx="38">
                  <c:v>9.48</c:v>
                </c:pt>
                <c:pt idx="39">
                  <c:v>9.18</c:v>
                </c:pt>
                <c:pt idx="40">
                  <c:v>9.64</c:v>
                </c:pt>
                <c:pt idx="41">
                  <c:v>9.5399999999999991</c:v>
                </c:pt>
                <c:pt idx="42">
                  <c:v>9.4</c:v>
                </c:pt>
                <c:pt idx="43">
                  <c:v>9.4</c:v>
                </c:pt>
                <c:pt idx="44">
                  <c:v>9.23</c:v>
                </c:pt>
                <c:pt idx="45">
                  <c:v>8.92</c:v>
                </c:pt>
                <c:pt idx="46">
                  <c:v>9.33</c:v>
                </c:pt>
                <c:pt idx="47">
                  <c:v>8.7799999999999994</c:v>
                </c:pt>
                <c:pt idx="48">
                  <c:v>9.81</c:v>
                </c:pt>
                <c:pt idx="49">
                  <c:v>9.74</c:v>
                </c:pt>
                <c:pt idx="50">
                  <c:v>10.1</c:v>
                </c:pt>
                <c:pt idx="51">
                  <c:v>10.41</c:v>
                </c:pt>
                <c:pt idx="52">
                  <c:v>10.73</c:v>
                </c:pt>
                <c:pt idx="53">
                  <c:v>10.5</c:v>
                </c:pt>
                <c:pt idx="54">
                  <c:v>10.36</c:v>
                </c:pt>
                <c:pt idx="55">
                  <c:v>10.44</c:v>
                </c:pt>
                <c:pt idx="56">
                  <c:v>10.54</c:v>
                </c:pt>
                <c:pt idx="57">
                  <c:v>10.029999999999999</c:v>
                </c:pt>
                <c:pt idx="58">
                  <c:v>10.43</c:v>
                </c:pt>
                <c:pt idx="59">
                  <c:v>10.08</c:v>
                </c:pt>
                <c:pt idx="60">
                  <c:v>10.69</c:v>
                </c:pt>
                <c:pt idx="61">
                  <c:v>10.5</c:v>
                </c:pt>
                <c:pt idx="62">
                  <c:v>11.09</c:v>
                </c:pt>
                <c:pt idx="63">
                  <c:v>11.2</c:v>
                </c:pt>
                <c:pt idx="64">
                  <c:v>11.34</c:v>
                </c:pt>
                <c:pt idx="65">
                  <c:v>11.16</c:v>
                </c:pt>
                <c:pt idx="66">
                  <c:v>10.98</c:v>
                </c:pt>
                <c:pt idx="67">
                  <c:v>10.65</c:v>
                </c:pt>
                <c:pt idx="68">
                  <c:v>10.64</c:v>
                </c:pt>
                <c:pt idx="69">
                  <c:v>10.86</c:v>
                </c:pt>
                <c:pt idx="70">
                  <c:v>10.85</c:v>
                </c:pt>
                <c:pt idx="71">
                  <c:v>9.1300000000000008</c:v>
                </c:pt>
                <c:pt idx="72">
                  <c:v>9.7799999999999994</c:v>
                </c:pt>
                <c:pt idx="73">
                  <c:v>9.01</c:v>
                </c:pt>
                <c:pt idx="74">
                  <c:v>9.89</c:v>
                </c:pt>
                <c:pt idx="75">
                  <c:v>9.23</c:v>
                </c:pt>
                <c:pt idx="76">
                  <c:v>9.24</c:v>
                </c:pt>
                <c:pt idx="77">
                  <c:v>8.5500000000000007</c:v>
                </c:pt>
                <c:pt idx="78">
                  <c:v>8.48</c:v>
                </c:pt>
                <c:pt idx="79">
                  <c:v>8.58</c:v>
                </c:pt>
                <c:pt idx="80">
                  <c:v>7.86</c:v>
                </c:pt>
                <c:pt idx="81">
                  <c:v>8.02</c:v>
                </c:pt>
                <c:pt idx="82">
                  <c:v>8.3000000000000007</c:v>
                </c:pt>
                <c:pt idx="83">
                  <c:v>8.26</c:v>
                </c:pt>
                <c:pt idx="84">
                  <c:v>8.14</c:v>
                </c:pt>
                <c:pt idx="85">
                  <c:v>8.14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0C-4A75-A5C7-2A388B86E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295712"/>
        <c:axId val="424296272"/>
      </c:lineChart>
      <c:lineChart>
        <c:grouping val="standard"/>
        <c:varyColors val="0"/>
        <c:ser>
          <c:idx val="1"/>
          <c:order val="1"/>
          <c:tx>
            <c:v>Inadimplência (%)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Plan1!$Q$40:$Q$125</c:f>
              <c:numCache>
                <c:formatCode>General</c:formatCode>
                <c:ptCount val="86"/>
                <c:pt idx="0">
                  <c:v>2.2599999999999998</c:v>
                </c:pt>
                <c:pt idx="1">
                  <c:v>2.16</c:v>
                </c:pt>
                <c:pt idx="2">
                  <c:v>2.35</c:v>
                </c:pt>
                <c:pt idx="3">
                  <c:v>2.16</c:v>
                </c:pt>
                <c:pt idx="4">
                  <c:v>2.06</c:v>
                </c:pt>
                <c:pt idx="5">
                  <c:v>1.95</c:v>
                </c:pt>
                <c:pt idx="6">
                  <c:v>2.02</c:v>
                </c:pt>
                <c:pt idx="7">
                  <c:v>2.2400000000000002</c:v>
                </c:pt>
                <c:pt idx="8">
                  <c:v>2.21</c:v>
                </c:pt>
                <c:pt idx="9">
                  <c:v>2.0299999999999998</c:v>
                </c:pt>
                <c:pt idx="10">
                  <c:v>2</c:v>
                </c:pt>
                <c:pt idx="11">
                  <c:v>2.13</c:v>
                </c:pt>
                <c:pt idx="12">
                  <c:v>2.15</c:v>
                </c:pt>
                <c:pt idx="13">
                  <c:v>2.1800000000000002</c:v>
                </c:pt>
                <c:pt idx="14">
                  <c:v>2.2000000000000002</c:v>
                </c:pt>
                <c:pt idx="15">
                  <c:v>2.13</c:v>
                </c:pt>
                <c:pt idx="16">
                  <c:v>2.04</c:v>
                </c:pt>
                <c:pt idx="17">
                  <c:v>1.98</c:v>
                </c:pt>
                <c:pt idx="18">
                  <c:v>2.0699999999999998</c:v>
                </c:pt>
                <c:pt idx="19">
                  <c:v>2.02</c:v>
                </c:pt>
                <c:pt idx="20">
                  <c:v>2.0699999999999998</c:v>
                </c:pt>
                <c:pt idx="21">
                  <c:v>1.93</c:v>
                </c:pt>
                <c:pt idx="22">
                  <c:v>1.9</c:v>
                </c:pt>
                <c:pt idx="23">
                  <c:v>2.0499999999999998</c:v>
                </c:pt>
                <c:pt idx="24">
                  <c:v>2.1800000000000002</c:v>
                </c:pt>
                <c:pt idx="25">
                  <c:v>2.15</c:v>
                </c:pt>
                <c:pt idx="26">
                  <c:v>2.25</c:v>
                </c:pt>
                <c:pt idx="27">
                  <c:v>2</c:v>
                </c:pt>
                <c:pt idx="28">
                  <c:v>1.98</c:v>
                </c:pt>
                <c:pt idx="29">
                  <c:v>2</c:v>
                </c:pt>
                <c:pt idx="30">
                  <c:v>2.08</c:v>
                </c:pt>
                <c:pt idx="31">
                  <c:v>1.88</c:v>
                </c:pt>
                <c:pt idx="32">
                  <c:v>1.85</c:v>
                </c:pt>
                <c:pt idx="33">
                  <c:v>1.66</c:v>
                </c:pt>
                <c:pt idx="34">
                  <c:v>1.71</c:v>
                </c:pt>
                <c:pt idx="35">
                  <c:v>1.82</c:v>
                </c:pt>
                <c:pt idx="36">
                  <c:v>1.84</c:v>
                </c:pt>
                <c:pt idx="37">
                  <c:v>1.99</c:v>
                </c:pt>
                <c:pt idx="38">
                  <c:v>2.08</c:v>
                </c:pt>
                <c:pt idx="39">
                  <c:v>1.85</c:v>
                </c:pt>
                <c:pt idx="40">
                  <c:v>1.88</c:v>
                </c:pt>
                <c:pt idx="41">
                  <c:v>1.89</c:v>
                </c:pt>
                <c:pt idx="42">
                  <c:v>1.8</c:v>
                </c:pt>
                <c:pt idx="43">
                  <c:v>2.04</c:v>
                </c:pt>
                <c:pt idx="44">
                  <c:v>1.96</c:v>
                </c:pt>
                <c:pt idx="45">
                  <c:v>1.7</c:v>
                </c:pt>
                <c:pt idx="46">
                  <c:v>1.91</c:v>
                </c:pt>
                <c:pt idx="47">
                  <c:v>2.04</c:v>
                </c:pt>
                <c:pt idx="48">
                  <c:v>1.91</c:v>
                </c:pt>
                <c:pt idx="49">
                  <c:v>2.02</c:v>
                </c:pt>
                <c:pt idx="50">
                  <c:v>2.06</c:v>
                </c:pt>
                <c:pt idx="51">
                  <c:v>1.8</c:v>
                </c:pt>
                <c:pt idx="52">
                  <c:v>1.87</c:v>
                </c:pt>
                <c:pt idx="53">
                  <c:v>1.9</c:v>
                </c:pt>
                <c:pt idx="54">
                  <c:v>1.87</c:v>
                </c:pt>
                <c:pt idx="55">
                  <c:v>2.15</c:v>
                </c:pt>
                <c:pt idx="56">
                  <c:v>2.2200000000000002</c:v>
                </c:pt>
                <c:pt idx="57">
                  <c:v>2.02</c:v>
                </c:pt>
                <c:pt idx="58">
                  <c:v>2.0699999999999998</c:v>
                </c:pt>
                <c:pt idx="59">
                  <c:v>2.14</c:v>
                </c:pt>
                <c:pt idx="60">
                  <c:v>2.0699999999999998</c:v>
                </c:pt>
                <c:pt idx="61">
                  <c:v>2.12</c:v>
                </c:pt>
                <c:pt idx="62">
                  <c:v>2.1</c:v>
                </c:pt>
                <c:pt idx="63">
                  <c:v>1.69</c:v>
                </c:pt>
                <c:pt idx="64">
                  <c:v>1.74</c:v>
                </c:pt>
                <c:pt idx="65">
                  <c:v>1.73</c:v>
                </c:pt>
                <c:pt idx="66">
                  <c:v>1.86</c:v>
                </c:pt>
                <c:pt idx="67">
                  <c:v>1.95</c:v>
                </c:pt>
                <c:pt idx="68">
                  <c:v>1.85</c:v>
                </c:pt>
                <c:pt idx="69">
                  <c:v>1.55</c:v>
                </c:pt>
                <c:pt idx="70">
                  <c:v>1.66</c:v>
                </c:pt>
                <c:pt idx="71">
                  <c:v>1.83</c:v>
                </c:pt>
                <c:pt idx="72">
                  <c:v>1.84</c:v>
                </c:pt>
                <c:pt idx="73">
                  <c:v>1.97</c:v>
                </c:pt>
                <c:pt idx="74">
                  <c:v>2.0099999999999998</c:v>
                </c:pt>
                <c:pt idx="75">
                  <c:v>1.62</c:v>
                </c:pt>
                <c:pt idx="76">
                  <c:v>1.86</c:v>
                </c:pt>
                <c:pt idx="77">
                  <c:v>1.75</c:v>
                </c:pt>
                <c:pt idx="78">
                  <c:v>1.73</c:v>
                </c:pt>
                <c:pt idx="79">
                  <c:v>1.76</c:v>
                </c:pt>
                <c:pt idx="80">
                  <c:v>1.74</c:v>
                </c:pt>
                <c:pt idx="81">
                  <c:v>1.4</c:v>
                </c:pt>
                <c:pt idx="82">
                  <c:v>1.83</c:v>
                </c:pt>
                <c:pt idx="83">
                  <c:v>1.93</c:v>
                </c:pt>
                <c:pt idx="84">
                  <c:v>1.83</c:v>
                </c:pt>
                <c:pt idx="85">
                  <c:v>1.84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0C-4A75-A5C7-2A388B86E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297392"/>
        <c:axId val="424296832"/>
      </c:lineChart>
      <c:dateAx>
        <c:axId val="4242957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4296272"/>
        <c:crosses val="autoZero"/>
        <c:auto val="1"/>
        <c:lblOffset val="100"/>
        <c:baseTimeUnit val="months"/>
      </c:dateAx>
      <c:valAx>
        <c:axId val="424296272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4295712"/>
        <c:crosses val="autoZero"/>
        <c:crossBetween val="between"/>
      </c:valAx>
      <c:valAx>
        <c:axId val="424296832"/>
        <c:scaling>
          <c:orientation val="minMax"/>
          <c:max val="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4297392"/>
        <c:crosses val="max"/>
        <c:crossBetween val="between"/>
      </c:valAx>
      <c:dateAx>
        <c:axId val="4242973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2429683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Taxa Média de Juros (% a.a.)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Plan1!$L$40:$L$125</c:f>
              <c:numCache>
                <c:formatCode>General</c:formatCode>
                <c:ptCount val="86"/>
                <c:pt idx="0">
                  <c:v>21.47</c:v>
                </c:pt>
                <c:pt idx="1">
                  <c:v>19.559999999999999</c:v>
                </c:pt>
                <c:pt idx="2">
                  <c:v>20.18</c:v>
                </c:pt>
                <c:pt idx="3">
                  <c:v>20.6</c:v>
                </c:pt>
                <c:pt idx="4">
                  <c:v>20.53</c:v>
                </c:pt>
                <c:pt idx="5">
                  <c:v>21.23</c:v>
                </c:pt>
                <c:pt idx="6">
                  <c:v>17.899999999999999</c:v>
                </c:pt>
                <c:pt idx="7">
                  <c:v>17.89</c:v>
                </c:pt>
                <c:pt idx="8">
                  <c:v>17.7</c:v>
                </c:pt>
                <c:pt idx="9">
                  <c:v>16.59</c:v>
                </c:pt>
                <c:pt idx="10">
                  <c:v>16.14</c:v>
                </c:pt>
                <c:pt idx="11">
                  <c:v>15.68</c:v>
                </c:pt>
                <c:pt idx="12">
                  <c:v>15.16</c:v>
                </c:pt>
                <c:pt idx="13">
                  <c:v>15.23</c:v>
                </c:pt>
                <c:pt idx="14">
                  <c:v>11.27</c:v>
                </c:pt>
                <c:pt idx="15">
                  <c:v>10.09</c:v>
                </c:pt>
                <c:pt idx="16">
                  <c:v>13.56</c:v>
                </c:pt>
                <c:pt idx="17">
                  <c:v>13.59</c:v>
                </c:pt>
                <c:pt idx="18">
                  <c:v>14.16</c:v>
                </c:pt>
                <c:pt idx="19">
                  <c:v>13.97</c:v>
                </c:pt>
                <c:pt idx="20">
                  <c:v>15.06</c:v>
                </c:pt>
                <c:pt idx="21">
                  <c:v>14.82</c:v>
                </c:pt>
                <c:pt idx="22">
                  <c:v>14.79</c:v>
                </c:pt>
                <c:pt idx="23">
                  <c:v>14.54</c:v>
                </c:pt>
                <c:pt idx="24">
                  <c:v>14</c:v>
                </c:pt>
                <c:pt idx="25">
                  <c:v>13.09</c:v>
                </c:pt>
                <c:pt idx="26">
                  <c:v>12.42</c:v>
                </c:pt>
                <c:pt idx="27">
                  <c:v>11.22</c:v>
                </c:pt>
                <c:pt idx="28">
                  <c:v>11.92</c:v>
                </c:pt>
                <c:pt idx="29">
                  <c:v>12.12</c:v>
                </c:pt>
                <c:pt idx="30">
                  <c:v>10.96</c:v>
                </c:pt>
                <c:pt idx="31">
                  <c:v>11.49</c:v>
                </c:pt>
                <c:pt idx="32">
                  <c:v>11.03</c:v>
                </c:pt>
                <c:pt idx="33">
                  <c:v>11.28</c:v>
                </c:pt>
                <c:pt idx="34">
                  <c:v>12.2</c:v>
                </c:pt>
                <c:pt idx="35">
                  <c:v>14.83</c:v>
                </c:pt>
                <c:pt idx="36">
                  <c:v>18.16</c:v>
                </c:pt>
                <c:pt idx="37">
                  <c:v>15.84</c:v>
                </c:pt>
                <c:pt idx="38">
                  <c:v>15.42</c:v>
                </c:pt>
                <c:pt idx="39">
                  <c:v>14.47</c:v>
                </c:pt>
                <c:pt idx="40">
                  <c:v>15.03</c:v>
                </c:pt>
                <c:pt idx="41">
                  <c:v>16.28</c:v>
                </c:pt>
                <c:pt idx="42">
                  <c:v>16.96</c:v>
                </c:pt>
                <c:pt idx="43">
                  <c:v>17.75</c:v>
                </c:pt>
                <c:pt idx="44">
                  <c:v>17.32</c:v>
                </c:pt>
                <c:pt idx="45">
                  <c:v>15.6</c:v>
                </c:pt>
                <c:pt idx="46">
                  <c:v>14.84</c:v>
                </c:pt>
                <c:pt idx="47">
                  <c:v>15.68</c:v>
                </c:pt>
                <c:pt idx="48">
                  <c:v>18.260000000000002</c:v>
                </c:pt>
                <c:pt idx="49">
                  <c:v>18.62</c:v>
                </c:pt>
                <c:pt idx="50">
                  <c:v>19.14</c:v>
                </c:pt>
                <c:pt idx="51">
                  <c:v>19.21</c:v>
                </c:pt>
                <c:pt idx="52">
                  <c:v>19.43</c:v>
                </c:pt>
                <c:pt idx="53">
                  <c:v>19.13</c:v>
                </c:pt>
                <c:pt idx="54">
                  <c:v>19.55</c:v>
                </c:pt>
                <c:pt idx="55">
                  <c:v>21</c:v>
                </c:pt>
                <c:pt idx="56">
                  <c:v>20.51</c:v>
                </c:pt>
                <c:pt idx="57">
                  <c:v>20.22</c:v>
                </c:pt>
                <c:pt idx="58">
                  <c:v>21.74</c:v>
                </c:pt>
                <c:pt idx="59">
                  <c:v>22.33</c:v>
                </c:pt>
                <c:pt idx="60">
                  <c:v>21.79</c:v>
                </c:pt>
                <c:pt idx="61">
                  <c:v>20.28</c:v>
                </c:pt>
                <c:pt idx="62">
                  <c:v>18.79</c:v>
                </c:pt>
                <c:pt idx="63">
                  <c:v>17.25</c:v>
                </c:pt>
                <c:pt idx="64">
                  <c:v>17.29</c:v>
                </c:pt>
                <c:pt idx="65">
                  <c:v>17.95</c:v>
                </c:pt>
                <c:pt idx="66">
                  <c:v>18.18</c:v>
                </c:pt>
                <c:pt idx="67">
                  <c:v>15.41</c:v>
                </c:pt>
                <c:pt idx="68">
                  <c:v>15.16</c:v>
                </c:pt>
                <c:pt idx="69">
                  <c:v>14.65</c:v>
                </c:pt>
                <c:pt idx="70">
                  <c:v>16.940000000000001</c:v>
                </c:pt>
                <c:pt idx="71">
                  <c:v>16.61</c:v>
                </c:pt>
                <c:pt idx="72">
                  <c:v>16.57</c:v>
                </c:pt>
                <c:pt idx="73">
                  <c:v>16.690000000000001</c:v>
                </c:pt>
                <c:pt idx="74">
                  <c:v>17.88</c:v>
                </c:pt>
                <c:pt idx="75">
                  <c:v>18.399999999999999</c:v>
                </c:pt>
                <c:pt idx="76">
                  <c:v>17.05</c:v>
                </c:pt>
                <c:pt idx="77">
                  <c:v>17.38</c:v>
                </c:pt>
                <c:pt idx="78">
                  <c:v>16.649999999999999</c:v>
                </c:pt>
                <c:pt idx="79">
                  <c:v>17.760000000000002</c:v>
                </c:pt>
                <c:pt idx="80">
                  <c:v>15.88</c:v>
                </c:pt>
                <c:pt idx="81">
                  <c:v>16.27</c:v>
                </c:pt>
                <c:pt idx="82">
                  <c:v>16.61</c:v>
                </c:pt>
                <c:pt idx="83">
                  <c:v>16.46</c:v>
                </c:pt>
                <c:pt idx="84">
                  <c:v>14.55</c:v>
                </c:pt>
                <c:pt idx="85">
                  <c:v>14.47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ED-4948-A5BF-F333344FD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808528"/>
        <c:axId val="420809088"/>
      </c:lineChart>
      <c:lineChart>
        <c:grouping val="standard"/>
        <c:varyColors val="0"/>
        <c:ser>
          <c:idx val="1"/>
          <c:order val="1"/>
          <c:tx>
            <c:v>Inadimplência (%)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Plan1!$M$40:$M$125</c:f>
              <c:numCache>
                <c:formatCode>General</c:formatCode>
                <c:ptCount val="86"/>
                <c:pt idx="0">
                  <c:v>6.5</c:v>
                </c:pt>
                <c:pt idx="1">
                  <c:v>6.47</c:v>
                </c:pt>
                <c:pt idx="2">
                  <c:v>6.61</c:v>
                </c:pt>
                <c:pt idx="3">
                  <c:v>6.76</c:v>
                </c:pt>
                <c:pt idx="4">
                  <c:v>6.84</c:v>
                </c:pt>
                <c:pt idx="5">
                  <c:v>6.86</c:v>
                </c:pt>
                <c:pt idx="6">
                  <c:v>6.92</c:v>
                </c:pt>
                <c:pt idx="7">
                  <c:v>7.13</c:v>
                </c:pt>
                <c:pt idx="8">
                  <c:v>7.34</c:v>
                </c:pt>
                <c:pt idx="9">
                  <c:v>7.5</c:v>
                </c:pt>
                <c:pt idx="10">
                  <c:v>7.93</c:v>
                </c:pt>
                <c:pt idx="11">
                  <c:v>8.36</c:v>
                </c:pt>
                <c:pt idx="12">
                  <c:v>8.67</c:v>
                </c:pt>
                <c:pt idx="13">
                  <c:v>8.82</c:v>
                </c:pt>
                <c:pt idx="14">
                  <c:v>9.0500000000000007</c:v>
                </c:pt>
                <c:pt idx="15">
                  <c:v>9.1300000000000008</c:v>
                </c:pt>
                <c:pt idx="16">
                  <c:v>9.25</c:v>
                </c:pt>
                <c:pt idx="17">
                  <c:v>9.16</c:v>
                </c:pt>
                <c:pt idx="18">
                  <c:v>9.3800000000000008</c:v>
                </c:pt>
                <c:pt idx="19">
                  <c:v>9.57</c:v>
                </c:pt>
                <c:pt idx="20">
                  <c:v>9.7100000000000009</c:v>
                </c:pt>
                <c:pt idx="21">
                  <c:v>9.9</c:v>
                </c:pt>
                <c:pt idx="22">
                  <c:v>10.08</c:v>
                </c:pt>
                <c:pt idx="23">
                  <c:v>10.199999999999999</c:v>
                </c:pt>
                <c:pt idx="24">
                  <c:v>10</c:v>
                </c:pt>
                <c:pt idx="25">
                  <c:v>10.24</c:v>
                </c:pt>
                <c:pt idx="26">
                  <c:v>10.51</c:v>
                </c:pt>
                <c:pt idx="27">
                  <c:v>10.68</c:v>
                </c:pt>
                <c:pt idx="28">
                  <c:v>10.73</c:v>
                </c:pt>
                <c:pt idx="29">
                  <c:v>10.76</c:v>
                </c:pt>
                <c:pt idx="30">
                  <c:v>10.89</c:v>
                </c:pt>
                <c:pt idx="31">
                  <c:v>11</c:v>
                </c:pt>
                <c:pt idx="32">
                  <c:v>11.28</c:v>
                </c:pt>
                <c:pt idx="33">
                  <c:v>11.59</c:v>
                </c:pt>
                <c:pt idx="34">
                  <c:v>11.58</c:v>
                </c:pt>
                <c:pt idx="35">
                  <c:v>11.87</c:v>
                </c:pt>
                <c:pt idx="36">
                  <c:v>11.28</c:v>
                </c:pt>
                <c:pt idx="37">
                  <c:v>11.25</c:v>
                </c:pt>
                <c:pt idx="38">
                  <c:v>11.51</c:v>
                </c:pt>
                <c:pt idx="39">
                  <c:v>11.36</c:v>
                </c:pt>
                <c:pt idx="40">
                  <c:v>11.14</c:v>
                </c:pt>
                <c:pt idx="41">
                  <c:v>10.73</c:v>
                </c:pt>
                <c:pt idx="42">
                  <c:v>10.33</c:v>
                </c:pt>
                <c:pt idx="43">
                  <c:v>10.050000000000001</c:v>
                </c:pt>
                <c:pt idx="44">
                  <c:v>9.6</c:v>
                </c:pt>
                <c:pt idx="45">
                  <c:v>9.4600000000000009</c:v>
                </c:pt>
                <c:pt idx="46">
                  <c:v>8.94</c:v>
                </c:pt>
                <c:pt idx="47">
                  <c:v>9.02</c:v>
                </c:pt>
                <c:pt idx="48">
                  <c:v>8.31</c:v>
                </c:pt>
                <c:pt idx="49">
                  <c:v>7.83</c:v>
                </c:pt>
                <c:pt idx="50">
                  <c:v>7.35</c:v>
                </c:pt>
                <c:pt idx="51">
                  <c:v>7.13</c:v>
                </c:pt>
                <c:pt idx="52">
                  <c:v>6.78</c:v>
                </c:pt>
                <c:pt idx="53">
                  <c:v>6.45</c:v>
                </c:pt>
                <c:pt idx="54">
                  <c:v>6.12</c:v>
                </c:pt>
                <c:pt idx="55">
                  <c:v>6.05</c:v>
                </c:pt>
                <c:pt idx="56">
                  <c:v>5.86</c:v>
                </c:pt>
                <c:pt idx="57">
                  <c:v>5.81</c:v>
                </c:pt>
                <c:pt idx="58">
                  <c:v>5.48</c:v>
                </c:pt>
                <c:pt idx="59">
                  <c:v>5.09</c:v>
                </c:pt>
                <c:pt idx="60">
                  <c:v>4.6399999999999997</c:v>
                </c:pt>
                <c:pt idx="61">
                  <c:v>4.59</c:v>
                </c:pt>
                <c:pt idx="62">
                  <c:v>4.53</c:v>
                </c:pt>
                <c:pt idx="63">
                  <c:v>4.3099999999999996</c:v>
                </c:pt>
                <c:pt idx="64">
                  <c:v>4.22</c:v>
                </c:pt>
                <c:pt idx="65">
                  <c:v>4.07</c:v>
                </c:pt>
                <c:pt idx="66">
                  <c:v>4.03</c:v>
                </c:pt>
                <c:pt idx="67">
                  <c:v>3.97</c:v>
                </c:pt>
                <c:pt idx="68">
                  <c:v>3.93</c:v>
                </c:pt>
                <c:pt idx="69">
                  <c:v>3.81</c:v>
                </c:pt>
                <c:pt idx="70">
                  <c:v>3.79</c:v>
                </c:pt>
                <c:pt idx="71">
                  <c:v>3.64</c:v>
                </c:pt>
                <c:pt idx="72">
                  <c:v>3.66</c:v>
                </c:pt>
                <c:pt idx="73">
                  <c:v>3.6</c:v>
                </c:pt>
                <c:pt idx="74">
                  <c:v>3.47</c:v>
                </c:pt>
                <c:pt idx="75">
                  <c:v>3.21</c:v>
                </c:pt>
                <c:pt idx="76">
                  <c:v>3.02</c:v>
                </c:pt>
                <c:pt idx="77">
                  <c:v>2.81</c:v>
                </c:pt>
                <c:pt idx="78">
                  <c:v>2.57</c:v>
                </c:pt>
                <c:pt idx="79">
                  <c:v>2.62</c:v>
                </c:pt>
                <c:pt idx="80">
                  <c:v>2.44</c:v>
                </c:pt>
                <c:pt idx="81">
                  <c:v>2.2999999999999998</c:v>
                </c:pt>
                <c:pt idx="82">
                  <c:v>2.29</c:v>
                </c:pt>
                <c:pt idx="83">
                  <c:v>2.34</c:v>
                </c:pt>
                <c:pt idx="84">
                  <c:v>2.17</c:v>
                </c:pt>
                <c:pt idx="85">
                  <c:v>2.17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ED-4948-A5BF-F333344FD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810208"/>
        <c:axId val="420809648"/>
      </c:lineChart>
      <c:dateAx>
        <c:axId val="420808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0809088"/>
        <c:crosses val="autoZero"/>
        <c:auto val="1"/>
        <c:lblOffset val="100"/>
        <c:baseTimeUnit val="months"/>
      </c:dateAx>
      <c:valAx>
        <c:axId val="420809088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0808528"/>
        <c:crosses val="autoZero"/>
        <c:crossBetween val="between"/>
      </c:valAx>
      <c:valAx>
        <c:axId val="420809648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0810208"/>
        <c:crosses val="max"/>
        <c:crossBetween val="between"/>
      </c:valAx>
      <c:dateAx>
        <c:axId val="420810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2080964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Taxa Média de Juros (% a.a.)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Plan1!$B$40:$B$125</c:f>
              <c:numCache>
                <c:formatCode>General</c:formatCode>
                <c:ptCount val="86"/>
                <c:pt idx="0">
                  <c:v>24.92</c:v>
                </c:pt>
                <c:pt idx="1">
                  <c:v>24.44</c:v>
                </c:pt>
                <c:pt idx="2">
                  <c:v>24.16</c:v>
                </c:pt>
                <c:pt idx="3">
                  <c:v>24.53</c:v>
                </c:pt>
                <c:pt idx="4">
                  <c:v>24.15</c:v>
                </c:pt>
                <c:pt idx="5">
                  <c:v>24.14</c:v>
                </c:pt>
                <c:pt idx="6">
                  <c:v>23</c:v>
                </c:pt>
                <c:pt idx="7">
                  <c:v>22.54</c:v>
                </c:pt>
                <c:pt idx="8">
                  <c:v>22.4</c:v>
                </c:pt>
                <c:pt idx="9">
                  <c:v>21.19</c:v>
                </c:pt>
                <c:pt idx="10">
                  <c:v>21.85</c:v>
                </c:pt>
                <c:pt idx="11">
                  <c:v>21.45</c:v>
                </c:pt>
                <c:pt idx="12">
                  <c:v>19.829999999999998</c:v>
                </c:pt>
                <c:pt idx="13">
                  <c:v>19.690000000000001</c:v>
                </c:pt>
                <c:pt idx="14">
                  <c:v>18.52</c:v>
                </c:pt>
                <c:pt idx="15">
                  <c:v>18.27</c:v>
                </c:pt>
                <c:pt idx="16">
                  <c:v>17.48</c:v>
                </c:pt>
                <c:pt idx="17">
                  <c:v>18.809999999999999</c:v>
                </c:pt>
                <c:pt idx="18">
                  <c:v>17.09</c:v>
                </c:pt>
                <c:pt idx="19">
                  <c:v>16.739999999999998</c:v>
                </c:pt>
                <c:pt idx="20">
                  <c:v>16.62</c:v>
                </c:pt>
                <c:pt idx="21">
                  <c:v>15.76</c:v>
                </c:pt>
                <c:pt idx="22">
                  <c:v>17.940000000000001</c:v>
                </c:pt>
                <c:pt idx="23">
                  <c:v>17.940000000000001</c:v>
                </c:pt>
                <c:pt idx="24">
                  <c:v>18.079999999999998</c:v>
                </c:pt>
                <c:pt idx="25">
                  <c:v>17.739999999999998</c:v>
                </c:pt>
                <c:pt idx="26">
                  <c:v>17.66</c:v>
                </c:pt>
                <c:pt idx="27">
                  <c:v>19.059999999999999</c:v>
                </c:pt>
                <c:pt idx="28">
                  <c:v>18.78</c:v>
                </c:pt>
                <c:pt idx="29">
                  <c:v>19.559999999999999</c:v>
                </c:pt>
                <c:pt idx="30">
                  <c:v>19.27</c:v>
                </c:pt>
                <c:pt idx="31">
                  <c:v>19.45</c:v>
                </c:pt>
                <c:pt idx="32">
                  <c:v>19.68</c:v>
                </c:pt>
                <c:pt idx="33">
                  <c:v>19.899999999999999</c:v>
                </c:pt>
                <c:pt idx="34">
                  <c:v>21.96</c:v>
                </c:pt>
                <c:pt idx="35">
                  <c:v>21.81</c:v>
                </c:pt>
                <c:pt idx="36">
                  <c:v>21.01</c:v>
                </c:pt>
                <c:pt idx="37">
                  <c:v>21.74</c:v>
                </c:pt>
                <c:pt idx="38">
                  <c:v>20.75</c:v>
                </c:pt>
                <c:pt idx="39">
                  <c:v>21.87</c:v>
                </c:pt>
                <c:pt idx="40">
                  <c:v>20.84</c:v>
                </c:pt>
                <c:pt idx="41">
                  <c:v>20.5</c:v>
                </c:pt>
                <c:pt idx="42">
                  <c:v>20.28</c:v>
                </c:pt>
                <c:pt idx="43">
                  <c:v>22.1</c:v>
                </c:pt>
                <c:pt idx="44">
                  <c:v>21.63</c:v>
                </c:pt>
                <c:pt idx="45">
                  <c:v>21.93</c:v>
                </c:pt>
                <c:pt idx="46">
                  <c:v>22.22</c:v>
                </c:pt>
                <c:pt idx="47">
                  <c:v>22.39</c:v>
                </c:pt>
                <c:pt idx="48">
                  <c:v>22.6</c:v>
                </c:pt>
                <c:pt idx="49">
                  <c:v>23.56</c:v>
                </c:pt>
                <c:pt idx="50">
                  <c:v>22.67</c:v>
                </c:pt>
                <c:pt idx="51">
                  <c:v>23.76</c:v>
                </c:pt>
                <c:pt idx="52">
                  <c:v>24.64</c:v>
                </c:pt>
                <c:pt idx="53">
                  <c:v>24.39</c:v>
                </c:pt>
                <c:pt idx="54">
                  <c:v>24.32</c:v>
                </c:pt>
                <c:pt idx="55">
                  <c:v>25.28</c:v>
                </c:pt>
                <c:pt idx="56">
                  <c:v>26.29</c:v>
                </c:pt>
                <c:pt idx="57">
                  <c:v>25.66</c:v>
                </c:pt>
                <c:pt idx="58">
                  <c:v>26.05</c:v>
                </c:pt>
                <c:pt idx="59">
                  <c:v>25.98</c:v>
                </c:pt>
                <c:pt idx="60">
                  <c:v>27.57</c:v>
                </c:pt>
                <c:pt idx="61">
                  <c:v>25.61</c:v>
                </c:pt>
                <c:pt idx="62">
                  <c:v>24.67</c:v>
                </c:pt>
                <c:pt idx="63">
                  <c:v>25.19</c:v>
                </c:pt>
                <c:pt idx="64">
                  <c:v>24.8</c:v>
                </c:pt>
                <c:pt idx="65">
                  <c:v>25.31</c:v>
                </c:pt>
                <c:pt idx="66">
                  <c:v>25.16</c:v>
                </c:pt>
                <c:pt idx="67">
                  <c:v>24.43</c:v>
                </c:pt>
                <c:pt idx="68">
                  <c:v>24.42</c:v>
                </c:pt>
                <c:pt idx="69">
                  <c:v>23.9</c:v>
                </c:pt>
                <c:pt idx="70">
                  <c:v>23.63</c:v>
                </c:pt>
                <c:pt idx="71">
                  <c:v>23.76</c:v>
                </c:pt>
                <c:pt idx="72">
                  <c:v>22.86</c:v>
                </c:pt>
                <c:pt idx="73">
                  <c:v>22.88</c:v>
                </c:pt>
                <c:pt idx="74">
                  <c:v>22.06</c:v>
                </c:pt>
                <c:pt idx="75">
                  <c:v>20.46</c:v>
                </c:pt>
                <c:pt idx="76">
                  <c:v>20.99</c:v>
                </c:pt>
                <c:pt idx="77">
                  <c:v>21.19</c:v>
                </c:pt>
                <c:pt idx="78">
                  <c:v>19.34</c:v>
                </c:pt>
                <c:pt idx="79">
                  <c:v>19.79</c:v>
                </c:pt>
                <c:pt idx="80">
                  <c:v>18.55</c:v>
                </c:pt>
                <c:pt idx="81">
                  <c:v>17.52</c:v>
                </c:pt>
                <c:pt idx="82">
                  <c:v>18.489999999999998</c:v>
                </c:pt>
                <c:pt idx="83">
                  <c:v>18.02</c:v>
                </c:pt>
                <c:pt idx="84">
                  <c:v>18.309999999999999</c:v>
                </c:pt>
                <c:pt idx="85">
                  <c:v>18.66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69-437F-AC1F-1995579EA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980752"/>
        <c:axId val="423981312"/>
      </c:lineChart>
      <c:lineChart>
        <c:grouping val="standard"/>
        <c:varyColors val="0"/>
        <c:ser>
          <c:idx val="1"/>
          <c:order val="1"/>
          <c:tx>
            <c:v>Inadimplência (%)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Plan1!$C$40:$C$125</c:f>
              <c:numCache>
                <c:formatCode>General</c:formatCode>
                <c:ptCount val="86"/>
                <c:pt idx="0">
                  <c:v>2.87</c:v>
                </c:pt>
                <c:pt idx="1">
                  <c:v>3.38</c:v>
                </c:pt>
                <c:pt idx="2">
                  <c:v>3.56</c:v>
                </c:pt>
                <c:pt idx="3">
                  <c:v>3.56</c:v>
                </c:pt>
                <c:pt idx="4">
                  <c:v>4.08</c:v>
                </c:pt>
                <c:pt idx="5">
                  <c:v>3.9</c:v>
                </c:pt>
                <c:pt idx="6">
                  <c:v>3.86</c:v>
                </c:pt>
                <c:pt idx="7">
                  <c:v>4.2300000000000004</c:v>
                </c:pt>
                <c:pt idx="8">
                  <c:v>4.33</c:v>
                </c:pt>
                <c:pt idx="9">
                  <c:v>4.2699999999999996</c:v>
                </c:pt>
                <c:pt idx="10">
                  <c:v>4.54</c:v>
                </c:pt>
                <c:pt idx="11">
                  <c:v>4.67</c:v>
                </c:pt>
                <c:pt idx="12">
                  <c:v>4.5999999999999996</c:v>
                </c:pt>
                <c:pt idx="13">
                  <c:v>4.72</c:v>
                </c:pt>
                <c:pt idx="14">
                  <c:v>4.6399999999999997</c:v>
                </c:pt>
                <c:pt idx="15">
                  <c:v>4.54</c:v>
                </c:pt>
                <c:pt idx="16">
                  <c:v>4.58</c:v>
                </c:pt>
                <c:pt idx="17">
                  <c:v>4.74</c:v>
                </c:pt>
                <c:pt idx="18">
                  <c:v>4.6100000000000003</c:v>
                </c:pt>
                <c:pt idx="19">
                  <c:v>4.54</c:v>
                </c:pt>
                <c:pt idx="20">
                  <c:v>4.58</c:v>
                </c:pt>
                <c:pt idx="21">
                  <c:v>4.5199999999999996</c:v>
                </c:pt>
                <c:pt idx="22">
                  <c:v>4.33</c:v>
                </c:pt>
                <c:pt idx="23">
                  <c:v>4.3899999999999997</c:v>
                </c:pt>
                <c:pt idx="24">
                  <c:v>4.3499999999999996</c:v>
                </c:pt>
                <c:pt idx="25">
                  <c:v>4.6900000000000004</c:v>
                </c:pt>
                <c:pt idx="26">
                  <c:v>4.78</c:v>
                </c:pt>
                <c:pt idx="27">
                  <c:v>4.54</c:v>
                </c:pt>
                <c:pt idx="28">
                  <c:v>4.63</c:v>
                </c:pt>
                <c:pt idx="29">
                  <c:v>4.45</c:v>
                </c:pt>
                <c:pt idx="30">
                  <c:v>4.3499999999999996</c:v>
                </c:pt>
                <c:pt idx="31">
                  <c:v>4.1399999999999997</c:v>
                </c:pt>
                <c:pt idx="32">
                  <c:v>3.63</c:v>
                </c:pt>
                <c:pt idx="33">
                  <c:v>3.25</c:v>
                </c:pt>
                <c:pt idx="34">
                  <c:v>2.6</c:v>
                </c:pt>
                <c:pt idx="35">
                  <c:v>2.44</c:v>
                </c:pt>
                <c:pt idx="36">
                  <c:v>2.33</c:v>
                </c:pt>
                <c:pt idx="37">
                  <c:v>2.14</c:v>
                </c:pt>
                <c:pt idx="38">
                  <c:v>2.6</c:v>
                </c:pt>
                <c:pt idx="39">
                  <c:v>2.5</c:v>
                </c:pt>
                <c:pt idx="40">
                  <c:v>2.42</c:v>
                </c:pt>
                <c:pt idx="41">
                  <c:v>2.75</c:v>
                </c:pt>
                <c:pt idx="42">
                  <c:v>2.74</c:v>
                </c:pt>
                <c:pt idx="43">
                  <c:v>2.82</c:v>
                </c:pt>
                <c:pt idx="44">
                  <c:v>2.4900000000000002</c:v>
                </c:pt>
                <c:pt idx="45">
                  <c:v>2.57</c:v>
                </c:pt>
                <c:pt idx="46">
                  <c:v>2.4900000000000002</c:v>
                </c:pt>
                <c:pt idx="47">
                  <c:v>2.46</c:v>
                </c:pt>
                <c:pt idx="48">
                  <c:v>3.2</c:v>
                </c:pt>
                <c:pt idx="49">
                  <c:v>5.0199999999999996</c:v>
                </c:pt>
                <c:pt idx="50">
                  <c:v>4.87</c:v>
                </c:pt>
                <c:pt idx="51">
                  <c:v>6.08</c:v>
                </c:pt>
                <c:pt idx="52">
                  <c:v>6.26</c:v>
                </c:pt>
                <c:pt idx="53">
                  <c:v>6.33</c:v>
                </c:pt>
                <c:pt idx="54">
                  <c:v>4.03</c:v>
                </c:pt>
                <c:pt idx="55">
                  <c:v>3.31</c:v>
                </c:pt>
                <c:pt idx="56">
                  <c:v>4.03</c:v>
                </c:pt>
                <c:pt idx="57">
                  <c:v>4.0599999999999996</c:v>
                </c:pt>
                <c:pt idx="58">
                  <c:v>4.28</c:v>
                </c:pt>
                <c:pt idx="59">
                  <c:v>4.38</c:v>
                </c:pt>
                <c:pt idx="60">
                  <c:v>4.13</c:v>
                </c:pt>
                <c:pt idx="61">
                  <c:v>4.7699999999999996</c:v>
                </c:pt>
                <c:pt idx="62">
                  <c:v>4.62</c:v>
                </c:pt>
                <c:pt idx="63">
                  <c:v>4.9400000000000004</c:v>
                </c:pt>
                <c:pt idx="64">
                  <c:v>4.26</c:v>
                </c:pt>
                <c:pt idx="65">
                  <c:v>4.9000000000000004</c:v>
                </c:pt>
                <c:pt idx="66">
                  <c:v>4.8</c:v>
                </c:pt>
                <c:pt idx="67">
                  <c:v>4.55</c:v>
                </c:pt>
                <c:pt idx="68">
                  <c:v>4.3499999999999996</c:v>
                </c:pt>
                <c:pt idx="69">
                  <c:v>4.07</c:v>
                </c:pt>
                <c:pt idx="70">
                  <c:v>4.78</c:v>
                </c:pt>
                <c:pt idx="71">
                  <c:v>4.66</c:v>
                </c:pt>
                <c:pt idx="72">
                  <c:v>5.44</c:v>
                </c:pt>
                <c:pt idx="73">
                  <c:v>4.97</c:v>
                </c:pt>
                <c:pt idx="74">
                  <c:v>6.11</c:v>
                </c:pt>
                <c:pt idx="75">
                  <c:v>5.8</c:v>
                </c:pt>
                <c:pt idx="76">
                  <c:v>5.75</c:v>
                </c:pt>
                <c:pt idx="77">
                  <c:v>5.79</c:v>
                </c:pt>
                <c:pt idx="78">
                  <c:v>5.58</c:v>
                </c:pt>
                <c:pt idx="79">
                  <c:v>5.34</c:v>
                </c:pt>
                <c:pt idx="80">
                  <c:v>6.8</c:v>
                </c:pt>
                <c:pt idx="81">
                  <c:v>6.88</c:v>
                </c:pt>
                <c:pt idx="82">
                  <c:v>6.55</c:v>
                </c:pt>
                <c:pt idx="83">
                  <c:v>7.95</c:v>
                </c:pt>
                <c:pt idx="84">
                  <c:v>6.91</c:v>
                </c:pt>
                <c:pt idx="85">
                  <c:v>4.93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69-437F-AC1F-1995579EA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734160"/>
        <c:axId val="423981872"/>
      </c:lineChart>
      <c:dateAx>
        <c:axId val="423980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3981312"/>
        <c:crosses val="autoZero"/>
        <c:auto val="1"/>
        <c:lblOffset val="100"/>
        <c:baseTimeUnit val="months"/>
      </c:dateAx>
      <c:valAx>
        <c:axId val="42398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3980752"/>
        <c:crosses val="autoZero"/>
        <c:crossBetween val="between"/>
      </c:valAx>
      <c:valAx>
        <c:axId val="423981872"/>
        <c:scaling>
          <c:orientation val="minMax"/>
          <c:max val="1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3734160"/>
        <c:crosses val="max"/>
        <c:crossBetween val="between"/>
      </c:valAx>
      <c:dateAx>
        <c:axId val="4237341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2398187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Taxa Média de Juros (% a.a.)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Plan1!$V$40:$V$125</c:f>
              <c:numCache>
                <c:formatCode>General</c:formatCode>
                <c:ptCount val="86"/>
                <c:pt idx="0">
                  <c:v>76.73</c:v>
                </c:pt>
                <c:pt idx="1">
                  <c:v>79.69</c:v>
                </c:pt>
                <c:pt idx="2">
                  <c:v>76.260000000000005</c:v>
                </c:pt>
                <c:pt idx="3">
                  <c:v>75.75</c:v>
                </c:pt>
                <c:pt idx="4">
                  <c:v>75.95</c:v>
                </c:pt>
                <c:pt idx="5">
                  <c:v>73.959999999999994</c:v>
                </c:pt>
                <c:pt idx="6">
                  <c:v>80.17</c:v>
                </c:pt>
                <c:pt idx="7">
                  <c:v>84.29</c:v>
                </c:pt>
                <c:pt idx="8">
                  <c:v>79.91</c:v>
                </c:pt>
                <c:pt idx="9">
                  <c:v>71.5</c:v>
                </c:pt>
                <c:pt idx="10">
                  <c:v>75.06</c:v>
                </c:pt>
                <c:pt idx="11">
                  <c:v>77.87</c:v>
                </c:pt>
                <c:pt idx="12">
                  <c:v>80.13</c:v>
                </c:pt>
                <c:pt idx="13">
                  <c:v>83.01</c:v>
                </c:pt>
                <c:pt idx="14">
                  <c:v>77.89</c:v>
                </c:pt>
                <c:pt idx="15">
                  <c:v>81.42</c:v>
                </c:pt>
                <c:pt idx="16">
                  <c:v>75.290000000000006</c:v>
                </c:pt>
                <c:pt idx="17">
                  <c:v>72.27</c:v>
                </c:pt>
                <c:pt idx="18">
                  <c:v>72.16</c:v>
                </c:pt>
                <c:pt idx="19">
                  <c:v>67.37</c:v>
                </c:pt>
                <c:pt idx="20">
                  <c:v>65.3</c:v>
                </c:pt>
                <c:pt idx="21">
                  <c:v>59.24</c:v>
                </c:pt>
                <c:pt idx="22">
                  <c:v>57.9</c:v>
                </c:pt>
                <c:pt idx="23">
                  <c:v>62.62</c:v>
                </c:pt>
                <c:pt idx="24">
                  <c:v>62.42</c:v>
                </c:pt>
                <c:pt idx="25">
                  <c:v>61.68</c:v>
                </c:pt>
                <c:pt idx="26">
                  <c:v>60.94</c:v>
                </c:pt>
                <c:pt idx="27">
                  <c:v>62.13</c:v>
                </c:pt>
                <c:pt idx="28">
                  <c:v>60.76</c:v>
                </c:pt>
                <c:pt idx="29">
                  <c:v>61.34</c:v>
                </c:pt>
                <c:pt idx="30">
                  <c:v>60.99</c:v>
                </c:pt>
                <c:pt idx="31">
                  <c:v>61.08</c:v>
                </c:pt>
                <c:pt idx="32">
                  <c:v>62.73</c:v>
                </c:pt>
                <c:pt idx="33">
                  <c:v>59.88</c:v>
                </c:pt>
                <c:pt idx="34">
                  <c:v>60.52</c:v>
                </c:pt>
                <c:pt idx="35">
                  <c:v>67.239999999999995</c:v>
                </c:pt>
                <c:pt idx="36">
                  <c:v>67.37</c:v>
                </c:pt>
                <c:pt idx="37">
                  <c:v>65.2</c:v>
                </c:pt>
                <c:pt idx="38">
                  <c:v>65.239999999999995</c:v>
                </c:pt>
                <c:pt idx="39">
                  <c:v>67.13</c:v>
                </c:pt>
                <c:pt idx="40">
                  <c:v>66.34</c:v>
                </c:pt>
                <c:pt idx="41">
                  <c:v>68.44</c:v>
                </c:pt>
                <c:pt idx="42">
                  <c:v>65.63</c:v>
                </c:pt>
                <c:pt idx="43">
                  <c:v>68.540000000000006</c:v>
                </c:pt>
                <c:pt idx="44">
                  <c:v>71.489999999999995</c:v>
                </c:pt>
                <c:pt idx="45">
                  <c:v>66.319999999999993</c:v>
                </c:pt>
                <c:pt idx="46">
                  <c:v>69.430000000000007</c:v>
                </c:pt>
                <c:pt idx="47">
                  <c:v>76.72</c:v>
                </c:pt>
                <c:pt idx="48">
                  <c:v>76.989999999999995</c:v>
                </c:pt>
                <c:pt idx="49">
                  <c:v>78.959999999999994</c:v>
                </c:pt>
                <c:pt idx="50">
                  <c:v>83.76</c:v>
                </c:pt>
                <c:pt idx="51">
                  <c:v>87.74</c:v>
                </c:pt>
                <c:pt idx="52">
                  <c:v>90.94</c:v>
                </c:pt>
                <c:pt idx="53">
                  <c:v>93.25</c:v>
                </c:pt>
                <c:pt idx="54">
                  <c:v>98.06</c:v>
                </c:pt>
                <c:pt idx="55">
                  <c:v>96.35</c:v>
                </c:pt>
                <c:pt idx="56">
                  <c:v>100.65</c:v>
                </c:pt>
                <c:pt idx="57">
                  <c:v>97.18</c:v>
                </c:pt>
                <c:pt idx="58">
                  <c:v>106.31</c:v>
                </c:pt>
                <c:pt idx="59">
                  <c:v>110.16</c:v>
                </c:pt>
                <c:pt idx="60">
                  <c:v>112.14</c:v>
                </c:pt>
                <c:pt idx="61">
                  <c:v>117.76</c:v>
                </c:pt>
                <c:pt idx="62">
                  <c:v>118.33</c:v>
                </c:pt>
                <c:pt idx="63">
                  <c:v>117.74</c:v>
                </c:pt>
                <c:pt idx="64">
                  <c:v>118.9</c:v>
                </c:pt>
                <c:pt idx="65">
                  <c:v>118.98</c:v>
                </c:pt>
                <c:pt idx="66">
                  <c:v>123.6</c:v>
                </c:pt>
                <c:pt idx="67">
                  <c:v>121.58</c:v>
                </c:pt>
                <c:pt idx="68">
                  <c:v>120.71</c:v>
                </c:pt>
                <c:pt idx="69">
                  <c:v>115.17</c:v>
                </c:pt>
                <c:pt idx="70">
                  <c:v>117.51</c:v>
                </c:pt>
                <c:pt idx="71">
                  <c:v>120.98</c:v>
                </c:pt>
                <c:pt idx="72">
                  <c:v>119.44</c:v>
                </c:pt>
                <c:pt idx="73">
                  <c:v>105.85</c:v>
                </c:pt>
                <c:pt idx="74">
                  <c:v>91.68</c:v>
                </c:pt>
                <c:pt idx="75">
                  <c:v>91.77</c:v>
                </c:pt>
                <c:pt idx="76">
                  <c:v>89.17</c:v>
                </c:pt>
                <c:pt idx="77">
                  <c:v>87.46</c:v>
                </c:pt>
                <c:pt idx="78">
                  <c:v>76.69</c:v>
                </c:pt>
                <c:pt idx="79">
                  <c:v>76.44</c:v>
                </c:pt>
                <c:pt idx="80">
                  <c:v>74.16</c:v>
                </c:pt>
                <c:pt idx="81">
                  <c:v>70.849999999999994</c:v>
                </c:pt>
                <c:pt idx="82">
                  <c:v>68.59</c:v>
                </c:pt>
                <c:pt idx="83">
                  <c:v>74.44</c:v>
                </c:pt>
                <c:pt idx="84">
                  <c:v>74.02</c:v>
                </c:pt>
                <c:pt idx="85">
                  <c:v>73.709999999999994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A3-4261-A825-6CEA9A071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736960"/>
        <c:axId val="423737520"/>
      </c:lineChart>
      <c:lineChart>
        <c:grouping val="standard"/>
        <c:varyColors val="0"/>
        <c:ser>
          <c:idx val="1"/>
          <c:order val="1"/>
          <c:tx>
            <c:v>Inadimplência (%)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Plan1!$W$40:$W$125</c:f>
              <c:numCache>
                <c:formatCode>General</c:formatCode>
                <c:ptCount val="86"/>
                <c:pt idx="0">
                  <c:v>7.63</c:v>
                </c:pt>
                <c:pt idx="1">
                  <c:v>7.65</c:v>
                </c:pt>
                <c:pt idx="2">
                  <c:v>7.91</c:v>
                </c:pt>
                <c:pt idx="3">
                  <c:v>7.99</c:v>
                </c:pt>
                <c:pt idx="4">
                  <c:v>8.4600000000000009</c:v>
                </c:pt>
                <c:pt idx="5">
                  <c:v>8.82</c:v>
                </c:pt>
                <c:pt idx="6">
                  <c:v>8.89</c:v>
                </c:pt>
                <c:pt idx="7">
                  <c:v>8.7799999999999994</c:v>
                </c:pt>
                <c:pt idx="8">
                  <c:v>8.86</c:v>
                </c:pt>
                <c:pt idx="9">
                  <c:v>8.5399999999999991</c:v>
                </c:pt>
                <c:pt idx="10">
                  <c:v>8.74</c:v>
                </c:pt>
                <c:pt idx="11">
                  <c:v>8.7899999999999991</c:v>
                </c:pt>
                <c:pt idx="12">
                  <c:v>8.6999999999999993</c:v>
                </c:pt>
                <c:pt idx="13">
                  <c:v>8.68</c:v>
                </c:pt>
                <c:pt idx="14">
                  <c:v>8.68</c:v>
                </c:pt>
                <c:pt idx="15">
                  <c:v>8.68</c:v>
                </c:pt>
                <c:pt idx="16">
                  <c:v>8.56</c:v>
                </c:pt>
                <c:pt idx="17">
                  <c:v>8.5299999999999994</c:v>
                </c:pt>
                <c:pt idx="18">
                  <c:v>8.67</c:v>
                </c:pt>
                <c:pt idx="19">
                  <c:v>8.41</c:v>
                </c:pt>
                <c:pt idx="20">
                  <c:v>8.1300000000000008</c:v>
                </c:pt>
                <c:pt idx="21">
                  <c:v>7.75</c:v>
                </c:pt>
                <c:pt idx="22">
                  <c:v>7.6</c:v>
                </c:pt>
                <c:pt idx="23">
                  <c:v>7.64</c:v>
                </c:pt>
                <c:pt idx="24">
                  <c:v>7.54</c:v>
                </c:pt>
                <c:pt idx="25">
                  <c:v>7.48</c:v>
                </c:pt>
                <c:pt idx="26">
                  <c:v>7.36</c:v>
                </c:pt>
                <c:pt idx="27">
                  <c:v>7.26</c:v>
                </c:pt>
                <c:pt idx="28">
                  <c:v>7.11</c:v>
                </c:pt>
                <c:pt idx="29">
                  <c:v>7.03</c:v>
                </c:pt>
                <c:pt idx="30">
                  <c:v>6.98</c:v>
                </c:pt>
                <c:pt idx="31">
                  <c:v>6.8</c:v>
                </c:pt>
                <c:pt idx="32">
                  <c:v>6.67</c:v>
                </c:pt>
                <c:pt idx="33">
                  <c:v>6.38</c:v>
                </c:pt>
                <c:pt idx="34">
                  <c:v>6.3</c:v>
                </c:pt>
                <c:pt idx="35">
                  <c:v>6.35</c:v>
                </c:pt>
                <c:pt idx="36">
                  <c:v>6.31</c:v>
                </c:pt>
                <c:pt idx="37">
                  <c:v>6.5</c:v>
                </c:pt>
                <c:pt idx="38">
                  <c:v>6.67</c:v>
                </c:pt>
                <c:pt idx="39">
                  <c:v>6.66</c:v>
                </c:pt>
                <c:pt idx="40">
                  <c:v>6.95</c:v>
                </c:pt>
                <c:pt idx="41">
                  <c:v>6.97</c:v>
                </c:pt>
                <c:pt idx="42">
                  <c:v>7.23</c:v>
                </c:pt>
                <c:pt idx="43">
                  <c:v>7.21</c:v>
                </c:pt>
                <c:pt idx="44">
                  <c:v>6.92</c:v>
                </c:pt>
                <c:pt idx="45">
                  <c:v>6.59</c:v>
                </c:pt>
                <c:pt idx="46">
                  <c:v>6.69</c:v>
                </c:pt>
                <c:pt idx="47">
                  <c:v>6.96</c:v>
                </c:pt>
                <c:pt idx="48">
                  <c:v>6.72</c:v>
                </c:pt>
                <c:pt idx="49">
                  <c:v>7.06</c:v>
                </c:pt>
                <c:pt idx="50">
                  <c:v>7.32</c:v>
                </c:pt>
                <c:pt idx="51">
                  <c:v>7.21</c:v>
                </c:pt>
                <c:pt idx="52">
                  <c:v>7.49</c:v>
                </c:pt>
                <c:pt idx="53">
                  <c:v>7.65</c:v>
                </c:pt>
                <c:pt idx="54">
                  <c:v>8</c:v>
                </c:pt>
                <c:pt idx="55">
                  <c:v>8.2200000000000006</c:v>
                </c:pt>
                <c:pt idx="56">
                  <c:v>8.16</c:v>
                </c:pt>
                <c:pt idx="57">
                  <c:v>8.07</c:v>
                </c:pt>
                <c:pt idx="58">
                  <c:v>8.39</c:v>
                </c:pt>
                <c:pt idx="59">
                  <c:v>7.99</c:v>
                </c:pt>
                <c:pt idx="60">
                  <c:v>8.06</c:v>
                </c:pt>
                <c:pt idx="61">
                  <c:v>8.3000000000000007</c:v>
                </c:pt>
                <c:pt idx="62">
                  <c:v>8.36</c:v>
                </c:pt>
                <c:pt idx="63">
                  <c:v>8.31</c:v>
                </c:pt>
                <c:pt idx="64">
                  <c:v>8.3699999999999992</c:v>
                </c:pt>
                <c:pt idx="65">
                  <c:v>8.1999999999999993</c:v>
                </c:pt>
                <c:pt idx="66">
                  <c:v>8.1999999999999993</c:v>
                </c:pt>
                <c:pt idx="67">
                  <c:v>8.1300000000000008</c:v>
                </c:pt>
                <c:pt idx="68">
                  <c:v>7.83</c:v>
                </c:pt>
                <c:pt idx="69">
                  <c:v>7.71</c:v>
                </c:pt>
                <c:pt idx="70">
                  <c:v>7.7</c:v>
                </c:pt>
                <c:pt idx="71">
                  <c:v>7.73</c:v>
                </c:pt>
                <c:pt idx="72">
                  <c:v>7.5</c:v>
                </c:pt>
                <c:pt idx="73">
                  <c:v>7.65</c:v>
                </c:pt>
                <c:pt idx="74">
                  <c:v>7.68</c:v>
                </c:pt>
                <c:pt idx="75">
                  <c:v>7.49</c:v>
                </c:pt>
                <c:pt idx="76">
                  <c:v>7.4</c:v>
                </c:pt>
                <c:pt idx="77">
                  <c:v>7.17</c:v>
                </c:pt>
                <c:pt idx="78">
                  <c:v>7.09</c:v>
                </c:pt>
                <c:pt idx="79">
                  <c:v>6.84</c:v>
                </c:pt>
                <c:pt idx="80">
                  <c:v>6.49</c:v>
                </c:pt>
                <c:pt idx="81">
                  <c:v>6.24</c:v>
                </c:pt>
                <c:pt idx="82">
                  <c:v>6.04</c:v>
                </c:pt>
                <c:pt idx="83">
                  <c:v>6.11</c:v>
                </c:pt>
                <c:pt idx="84">
                  <c:v>5.94</c:v>
                </c:pt>
                <c:pt idx="85">
                  <c:v>6.09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A3-4261-A825-6CEA9A071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277760"/>
        <c:axId val="426277200"/>
      </c:lineChart>
      <c:dateAx>
        <c:axId val="423736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3737520"/>
        <c:crosses val="autoZero"/>
        <c:auto val="1"/>
        <c:lblOffset val="100"/>
        <c:baseTimeUnit val="months"/>
      </c:dateAx>
      <c:valAx>
        <c:axId val="423737520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3736960"/>
        <c:crosses val="autoZero"/>
        <c:crossBetween val="between"/>
      </c:valAx>
      <c:valAx>
        <c:axId val="426277200"/>
        <c:scaling>
          <c:orientation val="minMax"/>
          <c:max val="1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6277760"/>
        <c:crosses val="max"/>
        <c:crossBetween val="between"/>
      </c:valAx>
      <c:dateAx>
        <c:axId val="4262777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2627720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Taxa Média de Juros (% a.a.)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Plan1!$R$40:$R$125</c:f>
              <c:numCache>
                <c:formatCode>General</c:formatCode>
                <c:ptCount val="86"/>
                <c:pt idx="0">
                  <c:v>267.99</c:v>
                </c:pt>
                <c:pt idx="1">
                  <c:v>277.13</c:v>
                </c:pt>
                <c:pt idx="2">
                  <c:v>279.02999999999997</c:v>
                </c:pt>
                <c:pt idx="3">
                  <c:v>276.08999999999997</c:v>
                </c:pt>
                <c:pt idx="4">
                  <c:v>276.64999999999998</c:v>
                </c:pt>
                <c:pt idx="5">
                  <c:v>284.54000000000002</c:v>
                </c:pt>
                <c:pt idx="6">
                  <c:v>307.67</c:v>
                </c:pt>
                <c:pt idx="7">
                  <c:v>312.14</c:v>
                </c:pt>
                <c:pt idx="8">
                  <c:v>303.32</c:v>
                </c:pt>
                <c:pt idx="9">
                  <c:v>293.51</c:v>
                </c:pt>
                <c:pt idx="10">
                  <c:v>301.97000000000003</c:v>
                </c:pt>
                <c:pt idx="11">
                  <c:v>292.95</c:v>
                </c:pt>
                <c:pt idx="12">
                  <c:v>306.5</c:v>
                </c:pt>
                <c:pt idx="13">
                  <c:v>319.02</c:v>
                </c:pt>
                <c:pt idx="14">
                  <c:v>306.69</c:v>
                </c:pt>
                <c:pt idx="15">
                  <c:v>311.48</c:v>
                </c:pt>
                <c:pt idx="16">
                  <c:v>295.2</c:v>
                </c:pt>
                <c:pt idx="17">
                  <c:v>286.55</c:v>
                </c:pt>
                <c:pt idx="18">
                  <c:v>275.97000000000003</c:v>
                </c:pt>
                <c:pt idx="19">
                  <c:v>267.08</c:v>
                </c:pt>
                <c:pt idx="20">
                  <c:v>262.98</c:v>
                </c:pt>
                <c:pt idx="21">
                  <c:v>257.95</c:v>
                </c:pt>
                <c:pt idx="22">
                  <c:v>250.18</c:v>
                </c:pt>
                <c:pt idx="23">
                  <c:v>254.45</c:v>
                </c:pt>
                <c:pt idx="24">
                  <c:v>252.63</c:v>
                </c:pt>
                <c:pt idx="25">
                  <c:v>254.85</c:v>
                </c:pt>
                <c:pt idx="26">
                  <c:v>254.53</c:v>
                </c:pt>
                <c:pt idx="27">
                  <c:v>255.35</c:v>
                </c:pt>
                <c:pt idx="28">
                  <c:v>260.52</c:v>
                </c:pt>
                <c:pt idx="29">
                  <c:v>260.74</c:v>
                </c:pt>
                <c:pt idx="30">
                  <c:v>263.23</c:v>
                </c:pt>
                <c:pt idx="31">
                  <c:v>267.23</c:v>
                </c:pt>
                <c:pt idx="32">
                  <c:v>272.64</c:v>
                </c:pt>
                <c:pt idx="33">
                  <c:v>285.95</c:v>
                </c:pt>
                <c:pt idx="34">
                  <c:v>282.22000000000003</c:v>
                </c:pt>
                <c:pt idx="35">
                  <c:v>292.85000000000002</c:v>
                </c:pt>
                <c:pt idx="36">
                  <c:v>290.64</c:v>
                </c:pt>
                <c:pt idx="37">
                  <c:v>277.44</c:v>
                </c:pt>
                <c:pt idx="38">
                  <c:v>280.27</c:v>
                </c:pt>
                <c:pt idx="39">
                  <c:v>286.08</c:v>
                </c:pt>
                <c:pt idx="40">
                  <c:v>285.81</c:v>
                </c:pt>
                <c:pt idx="41">
                  <c:v>293.26</c:v>
                </c:pt>
                <c:pt idx="42">
                  <c:v>284.51</c:v>
                </c:pt>
                <c:pt idx="43">
                  <c:v>300.66000000000003</c:v>
                </c:pt>
                <c:pt idx="44">
                  <c:v>312.83</c:v>
                </c:pt>
                <c:pt idx="45">
                  <c:v>320.55</c:v>
                </c:pt>
                <c:pt idx="46">
                  <c:v>326.74</c:v>
                </c:pt>
                <c:pt idx="47">
                  <c:v>333.69</c:v>
                </c:pt>
                <c:pt idx="48">
                  <c:v>335.58</c:v>
                </c:pt>
                <c:pt idx="49">
                  <c:v>335.99</c:v>
                </c:pt>
                <c:pt idx="50">
                  <c:v>355.11</c:v>
                </c:pt>
                <c:pt idx="51">
                  <c:v>376.25</c:v>
                </c:pt>
                <c:pt idx="52">
                  <c:v>398.09</c:v>
                </c:pt>
                <c:pt idx="53">
                  <c:v>401.41</c:v>
                </c:pt>
                <c:pt idx="54">
                  <c:v>414.97</c:v>
                </c:pt>
                <c:pt idx="55">
                  <c:v>399.97</c:v>
                </c:pt>
                <c:pt idx="56">
                  <c:v>422.49</c:v>
                </c:pt>
                <c:pt idx="57">
                  <c:v>430.83</c:v>
                </c:pt>
                <c:pt idx="58">
                  <c:v>447.78</c:v>
                </c:pt>
                <c:pt idx="59">
                  <c:v>454.3</c:v>
                </c:pt>
                <c:pt idx="60">
                  <c:v>457.87</c:v>
                </c:pt>
                <c:pt idx="61">
                  <c:v>463.14</c:v>
                </c:pt>
                <c:pt idx="62">
                  <c:v>474.71</c:v>
                </c:pt>
                <c:pt idx="63">
                  <c:v>470.62</c:v>
                </c:pt>
                <c:pt idx="64">
                  <c:v>469.76</c:v>
                </c:pt>
                <c:pt idx="65">
                  <c:v>482.74</c:v>
                </c:pt>
                <c:pt idx="66">
                  <c:v>491.25</c:v>
                </c:pt>
                <c:pt idx="67">
                  <c:v>483.97</c:v>
                </c:pt>
                <c:pt idx="68">
                  <c:v>494.82</c:v>
                </c:pt>
                <c:pt idx="69">
                  <c:v>497.73</c:v>
                </c:pt>
                <c:pt idx="70">
                  <c:v>497.5</c:v>
                </c:pt>
                <c:pt idx="71">
                  <c:v>487.77</c:v>
                </c:pt>
                <c:pt idx="72">
                  <c:v>490.33</c:v>
                </c:pt>
                <c:pt idx="73">
                  <c:v>429.65</c:v>
                </c:pt>
                <c:pt idx="74">
                  <c:v>379.95</c:v>
                </c:pt>
                <c:pt idx="75">
                  <c:v>380.77</c:v>
                </c:pt>
                <c:pt idx="76">
                  <c:v>399.02</c:v>
                </c:pt>
                <c:pt idx="77">
                  <c:v>397.51</c:v>
                </c:pt>
                <c:pt idx="78">
                  <c:v>332.38</c:v>
                </c:pt>
                <c:pt idx="79">
                  <c:v>337.96</c:v>
                </c:pt>
                <c:pt idx="80">
                  <c:v>335.6</c:v>
                </c:pt>
                <c:pt idx="81">
                  <c:v>334.76</c:v>
                </c:pt>
                <c:pt idx="82">
                  <c:v>328.07</c:v>
                </c:pt>
                <c:pt idx="83">
                  <c:v>332.43</c:v>
                </c:pt>
                <c:pt idx="84">
                  <c:v>334.5</c:v>
                </c:pt>
                <c:pt idx="85">
                  <c:v>331.57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58-4B01-80E1-D977CE16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280560"/>
        <c:axId val="426281120"/>
      </c:lineChart>
      <c:lineChart>
        <c:grouping val="standard"/>
        <c:varyColors val="0"/>
        <c:ser>
          <c:idx val="1"/>
          <c:order val="1"/>
          <c:tx>
            <c:v>Inadimplência (%)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Plan1!$S$40:$S$125</c:f>
              <c:numCache>
                <c:formatCode>General</c:formatCode>
                <c:ptCount val="86"/>
                <c:pt idx="0">
                  <c:v>30.06</c:v>
                </c:pt>
                <c:pt idx="1">
                  <c:v>29.18</c:v>
                </c:pt>
                <c:pt idx="2">
                  <c:v>31.8</c:v>
                </c:pt>
                <c:pt idx="3">
                  <c:v>32.54</c:v>
                </c:pt>
                <c:pt idx="4">
                  <c:v>34.729999999999997</c:v>
                </c:pt>
                <c:pt idx="5">
                  <c:v>37.06</c:v>
                </c:pt>
                <c:pt idx="6">
                  <c:v>36.47</c:v>
                </c:pt>
                <c:pt idx="7">
                  <c:v>36.229999999999997</c:v>
                </c:pt>
                <c:pt idx="8">
                  <c:v>36.869999999999997</c:v>
                </c:pt>
                <c:pt idx="9">
                  <c:v>38.97</c:v>
                </c:pt>
                <c:pt idx="10">
                  <c:v>38.270000000000003</c:v>
                </c:pt>
                <c:pt idx="11">
                  <c:v>36.409999999999997</c:v>
                </c:pt>
                <c:pt idx="12">
                  <c:v>36.46</c:v>
                </c:pt>
                <c:pt idx="13">
                  <c:v>35.9</c:v>
                </c:pt>
                <c:pt idx="14">
                  <c:v>36.97</c:v>
                </c:pt>
                <c:pt idx="15">
                  <c:v>36.61</c:v>
                </c:pt>
                <c:pt idx="16">
                  <c:v>37.229999999999997</c:v>
                </c:pt>
                <c:pt idx="17">
                  <c:v>37.01</c:v>
                </c:pt>
                <c:pt idx="18">
                  <c:v>35.92</c:v>
                </c:pt>
                <c:pt idx="19">
                  <c:v>37.049999999999997</c:v>
                </c:pt>
                <c:pt idx="20">
                  <c:v>36.299999999999997</c:v>
                </c:pt>
                <c:pt idx="21">
                  <c:v>37.770000000000003</c:v>
                </c:pt>
                <c:pt idx="22">
                  <c:v>36.64</c:v>
                </c:pt>
                <c:pt idx="23">
                  <c:v>33.869999999999997</c:v>
                </c:pt>
                <c:pt idx="24">
                  <c:v>33.54</c:v>
                </c:pt>
                <c:pt idx="25">
                  <c:v>34.619999999999997</c:v>
                </c:pt>
                <c:pt idx="26">
                  <c:v>34.950000000000003</c:v>
                </c:pt>
                <c:pt idx="27">
                  <c:v>33.61</c:v>
                </c:pt>
                <c:pt idx="28">
                  <c:v>34.79</c:v>
                </c:pt>
                <c:pt idx="29">
                  <c:v>34.69</c:v>
                </c:pt>
                <c:pt idx="30">
                  <c:v>34.11</c:v>
                </c:pt>
                <c:pt idx="31">
                  <c:v>34.65</c:v>
                </c:pt>
                <c:pt idx="32">
                  <c:v>33.86</c:v>
                </c:pt>
                <c:pt idx="33">
                  <c:v>35.979999999999997</c:v>
                </c:pt>
                <c:pt idx="34">
                  <c:v>34.450000000000003</c:v>
                </c:pt>
                <c:pt idx="35">
                  <c:v>31.53</c:v>
                </c:pt>
                <c:pt idx="36">
                  <c:v>31.93</c:v>
                </c:pt>
                <c:pt idx="37">
                  <c:v>32.14</c:v>
                </c:pt>
                <c:pt idx="38">
                  <c:v>33.840000000000003</c:v>
                </c:pt>
                <c:pt idx="39">
                  <c:v>32.57</c:v>
                </c:pt>
                <c:pt idx="40">
                  <c:v>35.229999999999997</c:v>
                </c:pt>
                <c:pt idx="41">
                  <c:v>35.36</c:v>
                </c:pt>
                <c:pt idx="42">
                  <c:v>36.46</c:v>
                </c:pt>
                <c:pt idx="43">
                  <c:v>36.71</c:v>
                </c:pt>
                <c:pt idx="44">
                  <c:v>34.99</c:v>
                </c:pt>
                <c:pt idx="45">
                  <c:v>37.15</c:v>
                </c:pt>
                <c:pt idx="46">
                  <c:v>36.229999999999997</c:v>
                </c:pt>
                <c:pt idx="47">
                  <c:v>34.049999999999997</c:v>
                </c:pt>
                <c:pt idx="48">
                  <c:v>34.090000000000003</c:v>
                </c:pt>
                <c:pt idx="49">
                  <c:v>34.5</c:v>
                </c:pt>
                <c:pt idx="50">
                  <c:v>35.4</c:v>
                </c:pt>
                <c:pt idx="51">
                  <c:v>35.520000000000003</c:v>
                </c:pt>
                <c:pt idx="52">
                  <c:v>37.22</c:v>
                </c:pt>
                <c:pt idx="53">
                  <c:v>37.630000000000003</c:v>
                </c:pt>
                <c:pt idx="54">
                  <c:v>38.159999999999997</c:v>
                </c:pt>
                <c:pt idx="55">
                  <c:v>38.479999999999997</c:v>
                </c:pt>
                <c:pt idx="56">
                  <c:v>37.770000000000003</c:v>
                </c:pt>
                <c:pt idx="57">
                  <c:v>40.380000000000003</c:v>
                </c:pt>
                <c:pt idx="58">
                  <c:v>39.58</c:v>
                </c:pt>
                <c:pt idx="59">
                  <c:v>35.81</c:v>
                </c:pt>
                <c:pt idx="60">
                  <c:v>36.6</c:v>
                </c:pt>
                <c:pt idx="61">
                  <c:v>36.4</c:v>
                </c:pt>
                <c:pt idx="62">
                  <c:v>37.450000000000003</c:v>
                </c:pt>
                <c:pt idx="63">
                  <c:v>36.799999999999997</c:v>
                </c:pt>
                <c:pt idx="64">
                  <c:v>36.96</c:v>
                </c:pt>
                <c:pt idx="65">
                  <c:v>36.950000000000003</c:v>
                </c:pt>
                <c:pt idx="66">
                  <c:v>36.1</c:v>
                </c:pt>
                <c:pt idx="67">
                  <c:v>36.11</c:v>
                </c:pt>
                <c:pt idx="68">
                  <c:v>35.549999999999997</c:v>
                </c:pt>
                <c:pt idx="69">
                  <c:v>37.200000000000003</c:v>
                </c:pt>
                <c:pt idx="70">
                  <c:v>36.06</c:v>
                </c:pt>
                <c:pt idx="71">
                  <c:v>33.22</c:v>
                </c:pt>
                <c:pt idx="72">
                  <c:v>34.479999999999997</c:v>
                </c:pt>
                <c:pt idx="73">
                  <c:v>34.409999999999997</c:v>
                </c:pt>
                <c:pt idx="74">
                  <c:v>38.020000000000003</c:v>
                </c:pt>
                <c:pt idx="75">
                  <c:v>38.71</c:v>
                </c:pt>
                <c:pt idx="76">
                  <c:v>39.61</c:v>
                </c:pt>
                <c:pt idx="77">
                  <c:v>39.19</c:v>
                </c:pt>
                <c:pt idx="78">
                  <c:v>38.450000000000003</c:v>
                </c:pt>
                <c:pt idx="79">
                  <c:v>37.56</c:v>
                </c:pt>
                <c:pt idx="80">
                  <c:v>36.46</c:v>
                </c:pt>
                <c:pt idx="81">
                  <c:v>37.590000000000003</c:v>
                </c:pt>
                <c:pt idx="82">
                  <c:v>35.71</c:v>
                </c:pt>
                <c:pt idx="83">
                  <c:v>33.17</c:v>
                </c:pt>
                <c:pt idx="84">
                  <c:v>33.450000000000003</c:v>
                </c:pt>
                <c:pt idx="85">
                  <c:v>33.69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58-4B01-80E1-D977CE16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282240"/>
        <c:axId val="426281680"/>
      </c:lineChart>
      <c:dateAx>
        <c:axId val="426280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6281120"/>
        <c:crosses val="autoZero"/>
        <c:auto val="1"/>
        <c:lblOffset val="100"/>
        <c:baseTimeUnit val="months"/>
      </c:dateAx>
      <c:valAx>
        <c:axId val="426281120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6280560"/>
        <c:crosses val="autoZero"/>
        <c:crossBetween val="between"/>
      </c:valAx>
      <c:valAx>
        <c:axId val="426281680"/>
        <c:scaling>
          <c:orientation val="minMax"/>
          <c:max val="7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6282240"/>
        <c:crosses val="max"/>
        <c:crossBetween val="between"/>
      </c:valAx>
      <c:dateAx>
        <c:axId val="4262822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2628168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3300"/>
              </a:solidFill>
              <a:ln>
                <a:solidFill>
                  <a:srgbClr val="003300"/>
                </a:solidFill>
              </a:ln>
              <a:effectLst/>
            </c:spPr>
          </c:dPt>
          <c:cat>
            <c:strRef>
              <c:f>Plan1!$H$3:$H$39</c:f>
              <c:strCache>
                <c:ptCount val="37"/>
                <c:pt idx="0">
                  <c:v>Índia </c:v>
                </c:pt>
                <c:pt idx="1">
                  <c:v>Estados Unidos</c:v>
                </c:pt>
                <c:pt idx="2">
                  <c:v>Argentina</c:v>
                </c:pt>
                <c:pt idx="3">
                  <c:v>Turquia</c:v>
                </c:pt>
                <c:pt idx="4">
                  <c:v>Alemanha</c:v>
                </c:pt>
                <c:pt idx="5">
                  <c:v>China</c:v>
                </c:pt>
                <c:pt idx="6">
                  <c:v>Japão</c:v>
                </c:pt>
                <c:pt idx="7">
                  <c:v>Coréia</c:v>
                </c:pt>
                <c:pt idx="8">
                  <c:v>México</c:v>
                </c:pt>
                <c:pt idx="9">
                  <c:v>Chile</c:v>
                </c:pt>
                <c:pt idx="10">
                  <c:v>Reino Unido</c:v>
                </c:pt>
                <c:pt idx="11">
                  <c:v>Tailândia</c:v>
                </c:pt>
                <c:pt idx="12">
                  <c:v>França</c:v>
                </c:pt>
                <c:pt idx="14">
                  <c:v>Brasil</c:v>
                </c:pt>
                <c:pt idx="16">
                  <c:v>Suíça</c:v>
                </c:pt>
                <c:pt idx="17">
                  <c:v>Colômbia</c:v>
                </c:pt>
                <c:pt idx="18">
                  <c:v>Itália</c:v>
                </c:pt>
                <c:pt idx="19">
                  <c:v>Espanha</c:v>
                </c:pt>
                <c:pt idx="20">
                  <c:v>Costa Rica</c:v>
                </c:pt>
                <c:pt idx="21">
                  <c:v>Peru</c:v>
                </c:pt>
                <c:pt idx="22">
                  <c:v>Canadá</c:v>
                </c:pt>
                <c:pt idx="23">
                  <c:v>Australia</c:v>
                </c:pt>
                <c:pt idx="24">
                  <c:v>Uruguai</c:v>
                </c:pt>
                <c:pt idx="25">
                  <c:v>Irlanda</c:v>
                </c:pt>
                <c:pt idx="26">
                  <c:v>Equador</c:v>
                </c:pt>
                <c:pt idx="27">
                  <c:v>Bélgica</c:v>
                </c:pt>
                <c:pt idx="28">
                  <c:v>Holanda</c:v>
                </c:pt>
                <c:pt idx="29">
                  <c:v>Nova Zelândia</c:v>
                </c:pt>
                <c:pt idx="30">
                  <c:v>Dinamarca</c:v>
                </c:pt>
                <c:pt idx="31">
                  <c:v>Paragua</c:v>
                </c:pt>
                <c:pt idx="32">
                  <c:v>Noruega</c:v>
                </c:pt>
                <c:pt idx="33">
                  <c:v>Suécia</c:v>
                </c:pt>
                <c:pt idx="34">
                  <c:v>Portugal</c:v>
                </c:pt>
                <c:pt idx="35">
                  <c:v>África do Sul</c:v>
                </c:pt>
                <c:pt idx="36">
                  <c:v>Bolívia</c:v>
                </c:pt>
              </c:strCache>
            </c:strRef>
          </c:cat>
          <c:val>
            <c:numRef>
              <c:f>Plan1!$I$3:$I$39</c:f>
              <c:numCache>
                <c:formatCode>General</c:formatCode>
                <c:ptCount val="37"/>
                <c:pt idx="0">
                  <c:v>0.4299171</c:v>
                </c:pt>
                <c:pt idx="1">
                  <c:v>0.49889361999999998</c:v>
                </c:pt>
                <c:pt idx="2">
                  <c:v>0.58896439</c:v>
                </c:pt>
                <c:pt idx="3">
                  <c:v>0.59717593999999996</c:v>
                </c:pt>
                <c:pt idx="4">
                  <c:v>0.61432668999999995</c:v>
                </c:pt>
                <c:pt idx="5">
                  <c:v>0.61755196000000001</c:v>
                </c:pt>
                <c:pt idx="6">
                  <c:v>0.61922584999999997</c:v>
                </c:pt>
                <c:pt idx="7">
                  <c:v>0.63279339000000001</c:v>
                </c:pt>
                <c:pt idx="8">
                  <c:v>0.65595833000000003</c:v>
                </c:pt>
                <c:pt idx="9">
                  <c:v>0.70535309999999996</c:v>
                </c:pt>
                <c:pt idx="10">
                  <c:v>0.72231612999999995</c:v>
                </c:pt>
                <c:pt idx="11">
                  <c:v>0.72360913000000004</c:v>
                </c:pt>
                <c:pt idx="12">
                  <c:v>0.73804608000000005</c:v>
                </c:pt>
                <c:pt idx="14">
                  <c:v>0.74942567999999998</c:v>
                </c:pt>
                <c:pt idx="16">
                  <c:v>0.76888509000000005</c:v>
                </c:pt>
                <c:pt idx="17">
                  <c:v>0.79993627</c:v>
                </c:pt>
                <c:pt idx="18">
                  <c:v>0.83156856000000001</c:v>
                </c:pt>
                <c:pt idx="19">
                  <c:v>0.83762859000000001</c:v>
                </c:pt>
                <c:pt idx="20">
                  <c:v>0.84383883999999998</c:v>
                </c:pt>
                <c:pt idx="21">
                  <c:v>0.84880931000000004</c:v>
                </c:pt>
                <c:pt idx="22">
                  <c:v>0.86843031999999998</c:v>
                </c:pt>
                <c:pt idx="23">
                  <c:v>0.88047233999999996</c:v>
                </c:pt>
                <c:pt idx="24">
                  <c:v>0.88275811000000004</c:v>
                </c:pt>
                <c:pt idx="25">
                  <c:v>0.88363172999999995</c:v>
                </c:pt>
                <c:pt idx="26">
                  <c:v>0.90659403000000005</c:v>
                </c:pt>
                <c:pt idx="27">
                  <c:v>0.92725948999999996</c:v>
                </c:pt>
                <c:pt idx="28">
                  <c:v>0.93444749999999999</c:v>
                </c:pt>
                <c:pt idx="29">
                  <c:v>0.93473315000000001</c:v>
                </c:pt>
                <c:pt idx="30">
                  <c:v>0.94003121999999995</c:v>
                </c:pt>
                <c:pt idx="31">
                  <c:v>0.94601685999999996</c:v>
                </c:pt>
                <c:pt idx="32">
                  <c:v>0.95965285</c:v>
                </c:pt>
                <c:pt idx="33">
                  <c:v>0.96318872</c:v>
                </c:pt>
                <c:pt idx="34">
                  <c:v>0.96777259999999998</c:v>
                </c:pt>
                <c:pt idx="35">
                  <c:v>0.97429122999999995</c:v>
                </c:pt>
                <c:pt idx="36">
                  <c:v>0.98314106000000001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284480"/>
        <c:axId val="421587152"/>
      </c:barChart>
      <c:catAx>
        <c:axId val="4262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587152"/>
        <c:crosses val="autoZero"/>
        <c:auto val="1"/>
        <c:lblAlgn val="ctr"/>
        <c:lblOffset val="100"/>
        <c:noMultiLvlLbl val="0"/>
      </c:catAx>
      <c:valAx>
        <c:axId val="42158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62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003300"/>
              </a:solidFill>
              <a:ln>
                <a:solidFill>
                  <a:srgbClr val="003300"/>
                </a:solidFill>
              </a:ln>
              <a:effectLst/>
            </c:spPr>
          </c:dPt>
          <c:cat>
            <c:strRef>
              <c:f>Plan2!$G$2:$G$37</c:f>
              <c:strCache>
                <c:ptCount val="36"/>
                <c:pt idx="0">
                  <c:v>Índia</c:v>
                </c:pt>
                <c:pt idx="1">
                  <c:v>Estados Unidos</c:v>
                </c:pt>
                <c:pt idx="2">
                  <c:v>Argentina</c:v>
                </c:pt>
                <c:pt idx="3">
                  <c:v>Turquia</c:v>
                </c:pt>
                <c:pt idx="4">
                  <c:v>Japão</c:v>
                </c:pt>
                <c:pt idx="5">
                  <c:v>Alemanha</c:v>
                </c:pt>
                <c:pt idx="6">
                  <c:v>Reino Unido</c:v>
                </c:pt>
                <c:pt idx="7">
                  <c:v>China</c:v>
                </c:pt>
                <c:pt idx="8">
                  <c:v>Suíça </c:v>
                </c:pt>
                <c:pt idx="9">
                  <c:v>Chile</c:v>
                </c:pt>
                <c:pt idx="10">
                  <c:v>México</c:v>
                </c:pt>
                <c:pt idx="11">
                  <c:v>França</c:v>
                </c:pt>
                <c:pt idx="12">
                  <c:v>Tailândia</c:v>
                </c:pt>
                <c:pt idx="13">
                  <c:v>Coréia</c:v>
                </c:pt>
                <c:pt idx="14">
                  <c:v>Colômbia</c:v>
                </c:pt>
                <c:pt idx="16">
                  <c:v>Brasil</c:v>
                </c:pt>
                <c:pt idx="18">
                  <c:v>Itália</c:v>
                </c:pt>
                <c:pt idx="19">
                  <c:v>Espanha</c:v>
                </c:pt>
                <c:pt idx="20">
                  <c:v>Costa Riva</c:v>
                </c:pt>
                <c:pt idx="21">
                  <c:v>Dinamarca</c:v>
                </c:pt>
                <c:pt idx="22">
                  <c:v>Peru</c:v>
                </c:pt>
                <c:pt idx="23">
                  <c:v>Canadá</c:v>
                </c:pt>
                <c:pt idx="24">
                  <c:v>Bélgica</c:v>
                </c:pt>
                <c:pt idx="25">
                  <c:v>Uruguai</c:v>
                </c:pt>
                <c:pt idx="26">
                  <c:v>Australia</c:v>
                </c:pt>
                <c:pt idx="27">
                  <c:v>Suécia</c:v>
                </c:pt>
                <c:pt idx="28">
                  <c:v>Paraguai</c:v>
                </c:pt>
                <c:pt idx="29">
                  <c:v>Holanda</c:v>
                </c:pt>
                <c:pt idx="30">
                  <c:v>Nova Zelândia</c:v>
                </c:pt>
                <c:pt idx="31">
                  <c:v>Irlanda</c:v>
                </c:pt>
                <c:pt idx="32">
                  <c:v>Noruega</c:v>
                </c:pt>
                <c:pt idx="33">
                  <c:v>Bolívia</c:v>
                </c:pt>
                <c:pt idx="34">
                  <c:v>África do Sul</c:v>
                </c:pt>
                <c:pt idx="35">
                  <c:v>Portugal</c:v>
                </c:pt>
              </c:strCache>
            </c:strRef>
          </c:cat>
          <c:val>
            <c:numRef>
              <c:f>Plan2!$H$2:$H$37</c:f>
              <c:numCache>
                <c:formatCode>General</c:formatCode>
                <c:ptCount val="36"/>
                <c:pt idx="0">
                  <c:v>0.43732454999999998</c:v>
                </c:pt>
                <c:pt idx="1">
                  <c:v>0.46234075000000002</c:v>
                </c:pt>
                <c:pt idx="2">
                  <c:v>0.56208287999999995</c:v>
                </c:pt>
                <c:pt idx="3">
                  <c:v>0.59929257999999996</c:v>
                </c:pt>
                <c:pt idx="4">
                  <c:v>0.61284771999999998</c:v>
                </c:pt>
                <c:pt idx="5">
                  <c:v>0.63474056999999995</c:v>
                </c:pt>
                <c:pt idx="6">
                  <c:v>0.68340433</c:v>
                </c:pt>
                <c:pt idx="7">
                  <c:v>0.69001694000000002</c:v>
                </c:pt>
                <c:pt idx="8">
                  <c:v>0.71379144999999999</c:v>
                </c:pt>
                <c:pt idx="9">
                  <c:v>0.72170626999999998</c:v>
                </c:pt>
                <c:pt idx="10">
                  <c:v>0.72322955</c:v>
                </c:pt>
                <c:pt idx="11">
                  <c:v>0.73925006999999998</c:v>
                </c:pt>
                <c:pt idx="12">
                  <c:v>0.73955307000000003</c:v>
                </c:pt>
                <c:pt idx="13">
                  <c:v>0.77337694999999995</c:v>
                </c:pt>
                <c:pt idx="14">
                  <c:v>0.79934813999999998</c:v>
                </c:pt>
                <c:pt idx="16">
                  <c:v>0.81291205</c:v>
                </c:pt>
                <c:pt idx="18">
                  <c:v>0.8230809</c:v>
                </c:pt>
                <c:pt idx="19">
                  <c:v>0.83979020000000004</c:v>
                </c:pt>
                <c:pt idx="20">
                  <c:v>0.84199239000000003</c:v>
                </c:pt>
                <c:pt idx="21">
                  <c:v>0.86147883999999997</c:v>
                </c:pt>
                <c:pt idx="22">
                  <c:v>0.88486034999999996</c:v>
                </c:pt>
                <c:pt idx="23">
                  <c:v>0.88581933000000002</c:v>
                </c:pt>
                <c:pt idx="24">
                  <c:v>0.91148313999999997</c:v>
                </c:pt>
                <c:pt idx="25">
                  <c:v>0.91155719000000002</c:v>
                </c:pt>
                <c:pt idx="26">
                  <c:v>0.92533061999999999</c:v>
                </c:pt>
                <c:pt idx="27">
                  <c:v>0.93652964000000005</c:v>
                </c:pt>
                <c:pt idx="28">
                  <c:v>0.94153027</c:v>
                </c:pt>
                <c:pt idx="29">
                  <c:v>0.94426175999999995</c:v>
                </c:pt>
                <c:pt idx="30">
                  <c:v>0.94635108000000001</c:v>
                </c:pt>
                <c:pt idx="31">
                  <c:v>0.95877608000000003</c:v>
                </c:pt>
                <c:pt idx="32">
                  <c:v>0.96016047000000004</c:v>
                </c:pt>
                <c:pt idx="33">
                  <c:v>0.98497491999999998</c:v>
                </c:pt>
                <c:pt idx="34">
                  <c:v>0.99095133999999996</c:v>
                </c:pt>
                <c:pt idx="35">
                  <c:v>0.99336555999999998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589392"/>
        <c:axId val="421589952"/>
      </c:barChart>
      <c:catAx>
        <c:axId val="42158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589952"/>
        <c:crosses val="autoZero"/>
        <c:auto val="1"/>
        <c:lblAlgn val="ctr"/>
        <c:lblOffset val="100"/>
        <c:noMultiLvlLbl val="0"/>
      </c:catAx>
      <c:valAx>
        <c:axId val="42158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58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dPt>
          <c:cat>
            <c:strRef>
              <c:f>(Plan1!$B$1,Plan1!$D$1)</c:f>
              <c:strCache>
                <c:ptCount val="2"/>
                <c:pt idx="0">
                  <c:v>Spread</c:v>
                </c:pt>
                <c:pt idx="1">
                  <c:v>log(Tamanho do Empréstimo)</c:v>
                </c:pt>
              </c:strCache>
            </c:strRef>
          </c:cat>
          <c:val>
            <c:numRef>
              <c:f>(Plan1!$B$2,Plan1!$D$2)</c:f>
              <c:numCache>
                <c:formatCode>General</c:formatCode>
                <c:ptCount val="2"/>
                <c:pt idx="0">
                  <c:v>-0.20300000000000001</c:v>
                </c:pt>
                <c:pt idx="1">
                  <c:v>0.128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1592192"/>
        <c:axId val="421592752"/>
      </c:barChart>
      <c:catAx>
        <c:axId val="42159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592752"/>
        <c:crosses val="autoZero"/>
        <c:auto val="1"/>
        <c:lblAlgn val="ctr"/>
        <c:lblOffset val="0"/>
        <c:noMultiLvlLbl val="0"/>
      </c:catAx>
      <c:valAx>
        <c:axId val="42159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59219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28258967629044E-2"/>
          <c:y val="7.407407407407407E-2"/>
          <c:w val="0.8966272965879265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(Plan1!$C$1,Plan1!$E$1)</c:f>
              <c:strCache>
                <c:ptCount val="2"/>
                <c:pt idx="0">
                  <c:v>Maturidade</c:v>
                </c:pt>
                <c:pt idx="1">
                  <c:v>Alavancagem</c:v>
                </c:pt>
              </c:strCache>
            </c:strRef>
          </c:cat>
          <c:val>
            <c:numRef>
              <c:f>(Plan1!$C$2,Plan1!$E$2)</c:f>
              <c:numCache>
                <c:formatCode>General</c:formatCode>
                <c:ptCount val="2"/>
                <c:pt idx="0">
                  <c:v>2.4319999999999999</c:v>
                </c:pt>
                <c:pt idx="1">
                  <c:v>1.806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867616"/>
        <c:axId val="409868176"/>
      </c:barChart>
      <c:catAx>
        <c:axId val="40986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9868176"/>
        <c:crosses val="autoZero"/>
        <c:auto val="1"/>
        <c:lblAlgn val="ctr"/>
        <c:lblOffset val="100"/>
        <c:noMultiLvlLbl val="0"/>
      </c:catAx>
      <c:valAx>
        <c:axId val="40986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986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Plan1!$A$40:$A$127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  <c:extLst xmlns:c16r2="http://schemas.microsoft.com/office/drawing/2015/06/chart"/>
            </c:numRef>
          </c:cat>
          <c:val>
            <c:numRef>
              <c:f>Plan1!$D$40:$D$127</c:f>
              <c:numCache>
                <c:formatCode>General</c:formatCode>
                <c:ptCount val="86"/>
                <c:pt idx="0">
                  <c:v>27.57</c:v>
                </c:pt>
                <c:pt idx="1">
                  <c:v>28.16</c:v>
                </c:pt>
                <c:pt idx="2">
                  <c:v>28.09</c:v>
                </c:pt>
                <c:pt idx="3">
                  <c:v>27.83</c:v>
                </c:pt>
                <c:pt idx="4">
                  <c:v>28.02</c:v>
                </c:pt>
                <c:pt idx="5">
                  <c:v>27.44</c:v>
                </c:pt>
                <c:pt idx="6">
                  <c:v>27.41</c:v>
                </c:pt>
                <c:pt idx="7">
                  <c:v>27.66</c:v>
                </c:pt>
                <c:pt idx="8">
                  <c:v>26.88</c:v>
                </c:pt>
                <c:pt idx="9">
                  <c:v>26.03</c:v>
                </c:pt>
                <c:pt idx="10">
                  <c:v>27</c:v>
                </c:pt>
                <c:pt idx="11">
                  <c:v>27.07</c:v>
                </c:pt>
                <c:pt idx="12">
                  <c:v>26.76</c:v>
                </c:pt>
                <c:pt idx="13">
                  <c:v>26.18</c:v>
                </c:pt>
                <c:pt idx="14">
                  <c:v>24.58</c:v>
                </c:pt>
                <c:pt idx="15">
                  <c:v>23.82</c:v>
                </c:pt>
                <c:pt idx="16">
                  <c:v>23.22</c:v>
                </c:pt>
                <c:pt idx="17">
                  <c:v>22.72</c:v>
                </c:pt>
                <c:pt idx="18">
                  <c:v>22.48</c:v>
                </c:pt>
                <c:pt idx="19">
                  <c:v>21.89</c:v>
                </c:pt>
                <c:pt idx="20">
                  <c:v>21.64</c:v>
                </c:pt>
                <c:pt idx="21">
                  <c:v>20.55</c:v>
                </c:pt>
                <c:pt idx="22">
                  <c:v>20.99</c:v>
                </c:pt>
                <c:pt idx="23">
                  <c:v>21.33</c:v>
                </c:pt>
                <c:pt idx="24">
                  <c:v>21.08</c:v>
                </c:pt>
                <c:pt idx="25">
                  <c:v>20.98</c:v>
                </c:pt>
                <c:pt idx="26">
                  <c:v>20.72</c:v>
                </c:pt>
                <c:pt idx="27">
                  <c:v>20.99</c:v>
                </c:pt>
                <c:pt idx="28">
                  <c:v>21.42</c:v>
                </c:pt>
                <c:pt idx="29">
                  <c:v>21.61</c:v>
                </c:pt>
                <c:pt idx="30">
                  <c:v>21.77</c:v>
                </c:pt>
                <c:pt idx="31">
                  <c:v>22.16</c:v>
                </c:pt>
                <c:pt idx="32">
                  <c:v>22.39</c:v>
                </c:pt>
                <c:pt idx="33">
                  <c:v>22.05</c:v>
                </c:pt>
                <c:pt idx="34">
                  <c:v>23.02</c:v>
                </c:pt>
                <c:pt idx="35">
                  <c:v>23.59</c:v>
                </c:pt>
                <c:pt idx="36">
                  <c:v>23.74</c:v>
                </c:pt>
                <c:pt idx="37">
                  <c:v>23.63</c:v>
                </c:pt>
                <c:pt idx="38">
                  <c:v>23.83</c:v>
                </c:pt>
                <c:pt idx="39">
                  <c:v>23.71</c:v>
                </c:pt>
                <c:pt idx="40">
                  <c:v>23.92</c:v>
                </c:pt>
                <c:pt idx="41">
                  <c:v>23.81</c:v>
                </c:pt>
                <c:pt idx="42">
                  <c:v>23.51</c:v>
                </c:pt>
                <c:pt idx="43">
                  <c:v>24.04</c:v>
                </c:pt>
                <c:pt idx="44">
                  <c:v>24.13</c:v>
                </c:pt>
                <c:pt idx="45">
                  <c:v>23.63</c:v>
                </c:pt>
                <c:pt idx="46">
                  <c:v>24.86</c:v>
                </c:pt>
                <c:pt idx="47">
                  <c:v>25.61</c:v>
                </c:pt>
                <c:pt idx="48">
                  <c:v>25.81</c:v>
                </c:pt>
                <c:pt idx="49">
                  <c:v>26.42</c:v>
                </c:pt>
                <c:pt idx="50">
                  <c:v>27.04</c:v>
                </c:pt>
                <c:pt idx="51">
                  <c:v>27.57</c:v>
                </c:pt>
                <c:pt idx="52">
                  <c:v>28.37</c:v>
                </c:pt>
                <c:pt idx="53">
                  <c:v>28.89</c:v>
                </c:pt>
                <c:pt idx="54">
                  <c:v>29.42</c:v>
                </c:pt>
                <c:pt idx="55">
                  <c:v>30.23</c:v>
                </c:pt>
                <c:pt idx="56">
                  <c:v>30.51</c:v>
                </c:pt>
                <c:pt idx="57">
                  <c:v>29.69</c:v>
                </c:pt>
                <c:pt idx="58">
                  <c:v>31.39</c:v>
                </c:pt>
                <c:pt idx="59">
                  <c:v>31.89</c:v>
                </c:pt>
                <c:pt idx="60">
                  <c:v>32.1</c:v>
                </c:pt>
                <c:pt idx="61">
                  <c:v>32.53</c:v>
                </c:pt>
                <c:pt idx="62">
                  <c:v>32.64</c:v>
                </c:pt>
                <c:pt idx="63">
                  <c:v>32.5</c:v>
                </c:pt>
                <c:pt idx="64">
                  <c:v>32.94</c:v>
                </c:pt>
                <c:pt idx="65">
                  <c:v>33</c:v>
                </c:pt>
                <c:pt idx="66">
                  <c:v>33.07</c:v>
                </c:pt>
                <c:pt idx="67">
                  <c:v>33.369999999999997</c:v>
                </c:pt>
                <c:pt idx="68">
                  <c:v>33.17</c:v>
                </c:pt>
                <c:pt idx="69">
                  <c:v>32.159999999999997</c:v>
                </c:pt>
                <c:pt idx="70">
                  <c:v>32.880000000000003</c:v>
                </c:pt>
                <c:pt idx="71">
                  <c:v>32.21</c:v>
                </c:pt>
                <c:pt idx="72">
                  <c:v>32.06</c:v>
                </c:pt>
                <c:pt idx="73">
                  <c:v>30.05</c:v>
                </c:pt>
                <c:pt idx="74">
                  <c:v>29.46</c:v>
                </c:pt>
                <c:pt idx="75">
                  <c:v>28.83</c:v>
                </c:pt>
                <c:pt idx="76">
                  <c:v>28.96</c:v>
                </c:pt>
                <c:pt idx="77">
                  <c:v>28.41</c:v>
                </c:pt>
                <c:pt idx="78">
                  <c:v>27</c:v>
                </c:pt>
                <c:pt idx="79">
                  <c:v>27.41</c:v>
                </c:pt>
                <c:pt idx="80">
                  <c:v>26.85</c:v>
                </c:pt>
                <c:pt idx="81">
                  <c:v>25.62</c:v>
                </c:pt>
                <c:pt idx="82">
                  <c:v>26.24</c:v>
                </c:pt>
                <c:pt idx="83">
                  <c:v>26.9</c:v>
                </c:pt>
                <c:pt idx="84">
                  <c:v>26.24</c:v>
                </c:pt>
                <c:pt idx="85">
                  <c:v>25.93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60-4CF2-B3BB-01E16A1F1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489920"/>
        <c:axId val="398486560"/>
      </c:lineChart>
      <c:dateAx>
        <c:axId val="398489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8486560"/>
        <c:crosses val="autoZero"/>
        <c:auto val="1"/>
        <c:lblOffset val="100"/>
        <c:baseTimeUnit val="months"/>
      </c:dateAx>
      <c:valAx>
        <c:axId val="39848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848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Plan1!$A$28:$A$113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Plan1!$C$28:$C$113</c:f>
              <c:numCache>
                <c:formatCode>General</c:formatCode>
                <c:ptCount val="86"/>
                <c:pt idx="0">
                  <c:v>3.18</c:v>
                </c:pt>
                <c:pt idx="1">
                  <c:v>3.25</c:v>
                </c:pt>
                <c:pt idx="2">
                  <c:v>3.37</c:v>
                </c:pt>
                <c:pt idx="3">
                  <c:v>3.33</c:v>
                </c:pt>
                <c:pt idx="4">
                  <c:v>3.42</c:v>
                </c:pt>
                <c:pt idx="5">
                  <c:v>3.45</c:v>
                </c:pt>
                <c:pt idx="6">
                  <c:v>3.46</c:v>
                </c:pt>
                <c:pt idx="7">
                  <c:v>3.58</c:v>
                </c:pt>
                <c:pt idx="8">
                  <c:v>3.58</c:v>
                </c:pt>
                <c:pt idx="9">
                  <c:v>3.55</c:v>
                </c:pt>
                <c:pt idx="10">
                  <c:v>3.67</c:v>
                </c:pt>
                <c:pt idx="11">
                  <c:v>3.71</c:v>
                </c:pt>
                <c:pt idx="12">
                  <c:v>3.67</c:v>
                </c:pt>
                <c:pt idx="13">
                  <c:v>3.76</c:v>
                </c:pt>
                <c:pt idx="14">
                  <c:v>3.77</c:v>
                </c:pt>
                <c:pt idx="15">
                  <c:v>3.72</c:v>
                </c:pt>
                <c:pt idx="16">
                  <c:v>3.72</c:v>
                </c:pt>
                <c:pt idx="17">
                  <c:v>3.76</c:v>
                </c:pt>
                <c:pt idx="18">
                  <c:v>3.73</c:v>
                </c:pt>
                <c:pt idx="19">
                  <c:v>3.76</c:v>
                </c:pt>
                <c:pt idx="20">
                  <c:v>3.68</c:v>
                </c:pt>
                <c:pt idx="21">
                  <c:v>3.56</c:v>
                </c:pt>
                <c:pt idx="22">
                  <c:v>3.54</c:v>
                </c:pt>
                <c:pt idx="23">
                  <c:v>3.52</c:v>
                </c:pt>
                <c:pt idx="24">
                  <c:v>3.45</c:v>
                </c:pt>
                <c:pt idx="25">
                  <c:v>3.47</c:v>
                </c:pt>
                <c:pt idx="26">
                  <c:v>3.47</c:v>
                </c:pt>
                <c:pt idx="27">
                  <c:v>3.25</c:v>
                </c:pt>
                <c:pt idx="28">
                  <c:v>3.21</c:v>
                </c:pt>
                <c:pt idx="29">
                  <c:v>3.13</c:v>
                </c:pt>
                <c:pt idx="30">
                  <c:v>3.14</c:v>
                </c:pt>
                <c:pt idx="31">
                  <c:v>3.06</c:v>
                </c:pt>
                <c:pt idx="32">
                  <c:v>2.97</c:v>
                </c:pt>
                <c:pt idx="33">
                  <c:v>2.86</c:v>
                </c:pt>
                <c:pt idx="34">
                  <c:v>2.84</c:v>
                </c:pt>
                <c:pt idx="35">
                  <c:v>2.86</c:v>
                </c:pt>
                <c:pt idx="36">
                  <c:v>2.88</c:v>
                </c:pt>
                <c:pt idx="37">
                  <c:v>2.92</c:v>
                </c:pt>
                <c:pt idx="38">
                  <c:v>3</c:v>
                </c:pt>
                <c:pt idx="39">
                  <c:v>2.9</c:v>
                </c:pt>
                <c:pt idx="40">
                  <c:v>2.95</c:v>
                </c:pt>
                <c:pt idx="41">
                  <c:v>2.97</c:v>
                </c:pt>
                <c:pt idx="42">
                  <c:v>2.91</c:v>
                </c:pt>
                <c:pt idx="43">
                  <c:v>2.96</c:v>
                </c:pt>
                <c:pt idx="44">
                  <c:v>2.85</c:v>
                </c:pt>
                <c:pt idx="45">
                  <c:v>2.73</c:v>
                </c:pt>
                <c:pt idx="46">
                  <c:v>2.81</c:v>
                </c:pt>
                <c:pt idx="47">
                  <c:v>2.85</c:v>
                </c:pt>
                <c:pt idx="48">
                  <c:v>2.82</c:v>
                </c:pt>
                <c:pt idx="49">
                  <c:v>2.95</c:v>
                </c:pt>
                <c:pt idx="50">
                  <c:v>3.01</c:v>
                </c:pt>
                <c:pt idx="51">
                  <c:v>2.92</c:v>
                </c:pt>
                <c:pt idx="52">
                  <c:v>3.03</c:v>
                </c:pt>
                <c:pt idx="53">
                  <c:v>3.12</c:v>
                </c:pt>
                <c:pt idx="54">
                  <c:v>3.12</c:v>
                </c:pt>
                <c:pt idx="55">
                  <c:v>3.24</c:v>
                </c:pt>
                <c:pt idx="56">
                  <c:v>3.37</c:v>
                </c:pt>
                <c:pt idx="57">
                  <c:v>3.37</c:v>
                </c:pt>
                <c:pt idx="58">
                  <c:v>3.47</c:v>
                </c:pt>
                <c:pt idx="59">
                  <c:v>3.5</c:v>
                </c:pt>
                <c:pt idx="60">
                  <c:v>3.52</c:v>
                </c:pt>
                <c:pt idx="61">
                  <c:v>3.65</c:v>
                </c:pt>
                <c:pt idx="62">
                  <c:v>3.73</c:v>
                </c:pt>
                <c:pt idx="63">
                  <c:v>3.51</c:v>
                </c:pt>
                <c:pt idx="64">
                  <c:v>3.56</c:v>
                </c:pt>
                <c:pt idx="65">
                  <c:v>3.64</c:v>
                </c:pt>
                <c:pt idx="66">
                  <c:v>3.68</c:v>
                </c:pt>
                <c:pt idx="67">
                  <c:v>3.84</c:v>
                </c:pt>
                <c:pt idx="68">
                  <c:v>3.8</c:v>
                </c:pt>
                <c:pt idx="69">
                  <c:v>3.7</c:v>
                </c:pt>
                <c:pt idx="70">
                  <c:v>3.73</c:v>
                </c:pt>
                <c:pt idx="71">
                  <c:v>3.76</c:v>
                </c:pt>
                <c:pt idx="72">
                  <c:v>3.86</c:v>
                </c:pt>
                <c:pt idx="73">
                  <c:v>3.94</c:v>
                </c:pt>
                <c:pt idx="74">
                  <c:v>4.05</c:v>
                </c:pt>
                <c:pt idx="75">
                  <c:v>3.74</c:v>
                </c:pt>
                <c:pt idx="76">
                  <c:v>3.69</c:v>
                </c:pt>
                <c:pt idx="77">
                  <c:v>3.71</c:v>
                </c:pt>
                <c:pt idx="78">
                  <c:v>3.61</c:v>
                </c:pt>
                <c:pt idx="79">
                  <c:v>3.63</c:v>
                </c:pt>
                <c:pt idx="80">
                  <c:v>3.55</c:v>
                </c:pt>
                <c:pt idx="81">
                  <c:v>3.25</c:v>
                </c:pt>
                <c:pt idx="82">
                  <c:v>3.42</c:v>
                </c:pt>
                <c:pt idx="83">
                  <c:v>3.43</c:v>
                </c:pt>
                <c:pt idx="84">
                  <c:v>3.28</c:v>
                </c:pt>
                <c:pt idx="85">
                  <c:v>3.32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37-454F-8B8A-6DB224114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488240"/>
        <c:axId val="398487680"/>
      </c:lineChart>
      <c:dateAx>
        <c:axId val="398488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8487680"/>
        <c:crosses val="autoZero"/>
        <c:auto val="1"/>
        <c:lblOffset val="100"/>
        <c:baseTimeUnit val="months"/>
      </c:dateAx>
      <c:valAx>
        <c:axId val="39848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848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Plan1!$A$28:$A$113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Plan1!$D$28:$D$113</c:f>
              <c:numCache>
                <c:formatCode>General</c:formatCode>
                <c:ptCount val="86"/>
                <c:pt idx="0">
                  <c:v>1.97</c:v>
                </c:pt>
                <c:pt idx="1">
                  <c:v>2.0499999999999998</c:v>
                </c:pt>
                <c:pt idx="2">
                  <c:v>2.16</c:v>
                </c:pt>
                <c:pt idx="3">
                  <c:v>2.1</c:v>
                </c:pt>
                <c:pt idx="4">
                  <c:v>2.19</c:v>
                </c:pt>
                <c:pt idx="5">
                  <c:v>2.16</c:v>
                </c:pt>
                <c:pt idx="6">
                  <c:v>2.14</c:v>
                </c:pt>
                <c:pt idx="7">
                  <c:v>2.23</c:v>
                </c:pt>
                <c:pt idx="8">
                  <c:v>2.21</c:v>
                </c:pt>
                <c:pt idx="9">
                  <c:v>2.16</c:v>
                </c:pt>
                <c:pt idx="10">
                  <c:v>2.23</c:v>
                </c:pt>
                <c:pt idx="11">
                  <c:v>2.2799999999999998</c:v>
                </c:pt>
                <c:pt idx="12">
                  <c:v>2.25</c:v>
                </c:pt>
                <c:pt idx="13">
                  <c:v>2.38</c:v>
                </c:pt>
                <c:pt idx="14">
                  <c:v>2.2999999999999998</c:v>
                </c:pt>
                <c:pt idx="15">
                  <c:v>2.2799999999999998</c:v>
                </c:pt>
                <c:pt idx="16">
                  <c:v>2.29</c:v>
                </c:pt>
                <c:pt idx="17">
                  <c:v>2.36</c:v>
                </c:pt>
                <c:pt idx="18">
                  <c:v>2.3199999999999998</c:v>
                </c:pt>
                <c:pt idx="19">
                  <c:v>2.44</c:v>
                </c:pt>
                <c:pt idx="20">
                  <c:v>2.39</c:v>
                </c:pt>
                <c:pt idx="21">
                  <c:v>2.27</c:v>
                </c:pt>
                <c:pt idx="22">
                  <c:v>2.27</c:v>
                </c:pt>
                <c:pt idx="23">
                  <c:v>2.27</c:v>
                </c:pt>
                <c:pt idx="24">
                  <c:v>2.21</c:v>
                </c:pt>
                <c:pt idx="25">
                  <c:v>2.31</c:v>
                </c:pt>
                <c:pt idx="26">
                  <c:v>2.2799999999999998</c:v>
                </c:pt>
                <c:pt idx="27">
                  <c:v>2.11</c:v>
                </c:pt>
                <c:pt idx="28">
                  <c:v>2.0699999999999998</c:v>
                </c:pt>
                <c:pt idx="29">
                  <c:v>2.0099999999999998</c:v>
                </c:pt>
                <c:pt idx="30">
                  <c:v>2.02</c:v>
                </c:pt>
                <c:pt idx="31">
                  <c:v>2.02</c:v>
                </c:pt>
                <c:pt idx="32">
                  <c:v>1.95</c:v>
                </c:pt>
                <c:pt idx="33">
                  <c:v>1.84</c:v>
                </c:pt>
                <c:pt idx="34">
                  <c:v>1.82</c:v>
                </c:pt>
                <c:pt idx="35">
                  <c:v>1.86</c:v>
                </c:pt>
                <c:pt idx="36">
                  <c:v>1.87</c:v>
                </c:pt>
                <c:pt idx="37">
                  <c:v>1.9</c:v>
                </c:pt>
                <c:pt idx="38">
                  <c:v>1.98</c:v>
                </c:pt>
                <c:pt idx="39">
                  <c:v>1.96</c:v>
                </c:pt>
                <c:pt idx="40">
                  <c:v>1.99</c:v>
                </c:pt>
                <c:pt idx="41">
                  <c:v>2.0299999999999998</c:v>
                </c:pt>
                <c:pt idx="42">
                  <c:v>2</c:v>
                </c:pt>
                <c:pt idx="43">
                  <c:v>2.06</c:v>
                </c:pt>
                <c:pt idx="44">
                  <c:v>1.97</c:v>
                </c:pt>
                <c:pt idx="45">
                  <c:v>1.9</c:v>
                </c:pt>
                <c:pt idx="46">
                  <c:v>1.98</c:v>
                </c:pt>
                <c:pt idx="47">
                  <c:v>2</c:v>
                </c:pt>
                <c:pt idx="48">
                  <c:v>2.06</c:v>
                </c:pt>
                <c:pt idx="49">
                  <c:v>2.25</c:v>
                </c:pt>
                <c:pt idx="50">
                  <c:v>2.27</c:v>
                </c:pt>
                <c:pt idx="51">
                  <c:v>2.2599999999999998</c:v>
                </c:pt>
                <c:pt idx="52">
                  <c:v>2.37</c:v>
                </c:pt>
                <c:pt idx="53">
                  <c:v>2.44</c:v>
                </c:pt>
                <c:pt idx="54">
                  <c:v>2.38</c:v>
                </c:pt>
                <c:pt idx="55">
                  <c:v>2.4900000000000002</c:v>
                </c:pt>
                <c:pt idx="56">
                  <c:v>2.64</c:v>
                </c:pt>
                <c:pt idx="57">
                  <c:v>2.62</c:v>
                </c:pt>
                <c:pt idx="58">
                  <c:v>2.73</c:v>
                </c:pt>
                <c:pt idx="59">
                  <c:v>2.78</c:v>
                </c:pt>
                <c:pt idx="60">
                  <c:v>2.85</c:v>
                </c:pt>
                <c:pt idx="61">
                  <c:v>3.05</c:v>
                </c:pt>
                <c:pt idx="62">
                  <c:v>3.18</c:v>
                </c:pt>
                <c:pt idx="63">
                  <c:v>3</c:v>
                </c:pt>
                <c:pt idx="64">
                  <c:v>3.03</c:v>
                </c:pt>
                <c:pt idx="65">
                  <c:v>3.17</c:v>
                </c:pt>
                <c:pt idx="66">
                  <c:v>3.19</c:v>
                </c:pt>
                <c:pt idx="67">
                  <c:v>3.51</c:v>
                </c:pt>
                <c:pt idx="68">
                  <c:v>3.5</c:v>
                </c:pt>
                <c:pt idx="69">
                  <c:v>3.45</c:v>
                </c:pt>
                <c:pt idx="70">
                  <c:v>3.47</c:v>
                </c:pt>
                <c:pt idx="71">
                  <c:v>3.5</c:v>
                </c:pt>
                <c:pt idx="72">
                  <c:v>3.7</c:v>
                </c:pt>
                <c:pt idx="73">
                  <c:v>3.83</c:v>
                </c:pt>
                <c:pt idx="74">
                  <c:v>3.99</c:v>
                </c:pt>
                <c:pt idx="75">
                  <c:v>3.61</c:v>
                </c:pt>
                <c:pt idx="76">
                  <c:v>3.4</c:v>
                </c:pt>
                <c:pt idx="77">
                  <c:v>3.45</c:v>
                </c:pt>
                <c:pt idx="78">
                  <c:v>3.3</c:v>
                </c:pt>
                <c:pt idx="79">
                  <c:v>3.35</c:v>
                </c:pt>
                <c:pt idx="80">
                  <c:v>3.27</c:v>
                </c:pt>
                <c:pt idx="81">
                  <c:v>2.91</c:v>
                </c:pt>
                <c:pt idx="82">
                  <c:v>3.06</c:v>
                </c:pt>
                <c:pt idx="83">
                  <c:v>3.1</c:v>
                </c:pt>
                <c:pt idx="84">
                  <c:v>2.87</c:v>
                </c:pt>
                <c:pt idx="85">
                  <c:v>2.96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85-4B35-B0BB-758C5E5AD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456944"/>
        <c:axId val="419455824"/>
      </c:lineChart>
      <c:dateAx>
        <c:axId val="419456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9455824"/>
        <c:crosses val="autoZero"/>
        <c:auto val="1"/>
        <c:lblOffset val="100"/>
        <c:baseTimeUnit val="months"/>
      </c:dateAx>
      <c:valAx>
        <c:axId val="41945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94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Plan1!$A$2:$A$87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Plan1!$B$2:$B$87</c:f>
              <c:numCache>
                <c:formatCode>General</c:formatCode>
                <c:ptCount val="86"/>
                <c:pt idx="0">
                  <c:v>17.93</c:v>
                </c:pt>
                <c:pt idx="1">
                  <c:v>18.53</c:v>
                </c:pt>
                <c:pt idx="2">
                  <c:v>18.47</c:v>
                </c:pt>
                <c:pt idx="3">
                  <c:v>18.25</c:v>
                </c:pt>
                <c:pt idx="4">
                  <c:v>18.239999999999998</c:v>
                </c:pt>
                <c:pt idx="5">
                  <c:v>18.04</c:v>
                </c:pt>
                <c:pt idx="6">
                  <c:v>18.48</c:v>
                </c:pt>
                <c:pt idx="7">
                  <c:v>18.940000000000001</c:v>
                </c:pt>
                <c:pt idx="8">
                  <c:v>18.37</c:v>
                </c:pt>
                <c:pt idx="9">
                  <c:v>17.45</c:v>
                </c:pt>
                <c:pt idx="10">
                  <c:v>18.46</c:v>
                </c:pt>
                <c:pt idx="11">
                  <c:v>18.850000000000001</c:v>
                </c:pt>
                <c:pt idx="12">
                  <c:v>18.649999999999999</c:v>
                </c:pt>
                <c:pt idx="13">
                  <c:v>18.43</c:v>
                </c:pt>
                <c:pt idx="14">
                  <c:v>17.18</c:v>
                </c:pt>
                <c:pt idx="15">
                  <c:v>16.54</c:v>
                </c:pt>
                <c:pt idx="16">
                  <c:v>16.309999999999999</c:v>
                </c:pt>
                <c:pt idx="17">
                  <c:v>15.88</c:v>
                </c:pt>
                <c:pt idx="18">
                  <c:v>15.72</c:v>
                </c:pt>
                <c:pt idx="19">
                  <c:v>15.34</c:v>
                </c:pt>
                <c:pt idx="20">
                  <c:v>15.13</c:v>
                </c:pt>
                <c:pt idx="21">
                  <c:v>14.13</c:v>
                </c:pt>
                <c:pt idx="22">
                  <c:v>14.64</c:v>
                </c:pt>
                <c:pt idx="23">
                  <c:v>14.76</c:v>
                </c:pt>
                <c:pt idx="24">
                  <c:v>14.38</c:v>
                </c:pt>
                <c:pt idx="25">
                  <c:v>14.28</c:v>
                </c:pt>
                <c:pt idx="26">
                  <c:v>13.92</c:v>
                </c:pt>
                <c:pt idx="27">
                  <c:v>13.47</c:v>
                </c:pt>
                <c:pt idx="28">
                  <c:v>13.81</c:v>
                </c:pt>
                <c:pt idx="29">
                  <c:v>13.68</c:v>
                </c:pt>
                <c:pt idx="30">
                  <c:v>13.67</c:v>
                </c:pt>
                <c:pt idx="31">
                  <c:v>13.96</c:v>
                </c:pt>
                <c:pt idx="32">
                  <c:v>13.91</c:v>
                </c:pt>
                <c:pt idx="33">
                  <c:v>13.45</c:v>
                </c:pt>
                <c:pt idx="34">
                  <c:v>14.17</c:v>
                </c:pt>
                <c:pt idx="35">
                  <c:v>14.93</c:v>
                </c:pt>
                <c:pt idx="36">
                  <c:v>14.93</c:v>
                </c:pt>
                <c:pt idx="37">
                  <c:v>15.02</c:v>
                </c:pt>
                <c:pt idx="38">
                  <c:v>15.2</c:v>
                </c:pt>
                <c:pt idx="39">
                  <c:v>15.28</c:v>
                </c:pt>
                <c:pt idx="40">
                  <c:v>15.53</c:v>
                </c:pt>
                <c:pt idx="41">
                  <c:v>15.39</c:v>
                </c:pt>
                <c:pt idx="42">
                  <c:v>15.09</c:v>
                </c:pt>
                <c:pt idx="43">
                  <c:v>15.44</c:v>
                </c:pt>
                <c:pt idx="44">
                  <c:v>15.34</c:v>
                </c:pt>
                <c:pt idx="45">
                  <c:v>14.78</c:v>
                </c:pt>
                <c:pt idx="46">
                  <c:v>15.91</c:v>
                </c:pt>
                <c:pt idx="47">
                  <c:v>16.55</c:v>
                </c:pt>
                <c:pt idx="48">
                  <c:v>16.329999999999998</c:v>
                </c:pt>
                <c:pt idx="49">
                  <c:v>17.02</c:v>
                </c:pt>
                <c:pt idx="50">
                  <c:v>17.36</c:v>
                </c:pt>
                <c:pt idx="51">
                  <c:v>17.760000000000002</c:v>
                </c:pt>
                <c:pt idx="52">
                  <c:v>18.37</c:v>
                </c:pt>
                <c:pt idx="53">
                  <c:v>18.66</c:v>
                </c:pt>
                <c:pt idx="54">
                  <c:v>18.559999999999999</c:v>
                </c:pt>
                <c:pt idx="55">
                  <c:v>19.2</c:v>
                </c:pt>
                <c:pt idx="56">
                  <c:v>19.46</c:v>
                </c:pt>
                <c:pt idx="57">
                  <c:v>18.5</c:v>
                </c:pt>
                <c:pt idx="58">
                  <c:v>20.12</c:v>
                </c:pt>
                <c:pt idx="59">
                  <c:v>20.9</c:v>
                </c:pt>
                <c:pt idx="60">
                  <c:v>21.66</c:v>
                </c:pt>
                <c:pt idx="61">
                  <c:v>22.38</c:v>
                </c:pt>
                <c:pt idx="62">
                  <c:v>22.73</c:v>
                </c:pt>
                <c:pt idx="63">
                  <c:v>22.59</c:v>
                </c:pt>
                <c:pt idx="64">
                  <c:v>23.07</c:v>
                </c:pt>
                <c:pt idx="65">
                  <c:v>23.24</c:v>
                </c:pt>
                <c:pt idx="66">
                  <c:v>23.46</c:v>
                </c:pt>
                <c:pt idx="67">
                  <c:v>23.97</c:v>
                </c:pt>
                <c:pt idx="68">
                  <c:v>23.59</c:v>
                </c:pt>
                <c:pt idx="69">
                  <c:v>22.67</c:v>
                </c:pt>
                <c:pt idx="70">
                  <c:v>23.91</c:v>
                </c:pt>
                <c:pt idx="71">
                  <c:v>23.91</c:v>
                </c:pt>
                <c:pt idx="72">
                  <c:v>23.79</c:v>
                </c:pt>
                <c:pt idx="73">
                  <c:v>22.18</c:v>
                </c:pt>
                <c:pt idx="74">
                  <c:v>21.45</c:v>
                </c:pt>
                <c:pt idx="75">
                  <c:v>20.9</c:v>
                </c:pt>
                <c:pt idx="76">
                  <c:v>21.35</c:v>
                </c:pt>
                <c:pt idx="77">
                  <c:v>21.13</c:v>
                </c:pt>
                <c:pt idx="78">
                  <c:v>20.09</c:v>
                </c:pt>
                <c:pt idx="79">
                  <c:v>20.57</c:v>
                </c:pt>
                <c:pt idx="80">
                  <c:v>20.05</c:v>
                </c:pt>
                <c:pt idx="81">
                  <c:v>18.88</c:v>
                </c:pt>
                <c:pt idx="82">
                  <c:v>19.71</c:v>
                </c:pt>
                <c:pt idx="83">
                  <c:v>20.43</c:v>
                </c:pt>
                <c:pt idx="84">
                  <c:v>20.02</c:v>
                </c:pt>
                <c:pt idx="85">
                  <c:v>19.739999999999998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80-4F1D-B4A9-0E91EAA5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458064"/>
        <c:axId val="419458624"/>
      </c:lineChart>
      <c:dateAx>
        <c:axId val="419458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9458624"/>
        <c:crosses val="autoZero"/>
        <c:auto val="1"/>
        <c:lblOffset val="100"/>
        <c:baseTimeUnit val="months"/>
      </c:dateAx>
      <c:valAx>
        <c:axId val="41945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945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Media ROE (%) Bancos Brasileiros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Plan1!$A$2:$A$23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  <c:extLst xmlns:c16r2="http://schemas.microsoft.com/office/drawing/2015/06/chart"/>
            </c:numRef>
          </c:cat>
          <c:val>
            <c:numRef>
              <c:f>Plan1!$B$2:$B$23</c:f>
              <c:numCache>
                <c:formatCode>General</c:formatCode>
                <c:ptCount val="14"/>
                <c:pt idx="0">
                  <c:v>15.25</c:v>
                </c:pt>
                <c:pt idx="1">
                  <c:v>15.81</c:v>
                </c:pt>
                <c:pt idx="2">
                  <c:v>15.09</c:v>
                </c:pt>
                <c:pt idx="3">
                  <c:v>16.43</c:v>
                </c:pt>
                <c:pt idx="4">
                  <c:v>17.399999999999999</c:v>
                </c:pt>
                <c:pt idx="5">
                  <c:v>12.81</c:v>
                </c:pt>
                <c:pt idx="6">
                  <c:v>12.92</c:v>
                </c:pt>
                <c:pt idx="7">
                  <c:v>14.76</c:v>
                </c:pt>
                <c:pt idx="8">
                  <c:v>12.21</c:v>
                </c:pt>
                <c:pt idx="9">
                  <c:v>14.17</c:v>
                </c:pt>
                <c:pt idx="10">
                  <c:v>11.95</c:v>
                </c:pt>
                <c:pt idx="11">
                  <c:v>8.57</c:v>
                </c:pt>
                <c:pt idx="12">
                  <c:v>10.78</c:v>
                </c:pt>
                <c:pt idx="13">
                  <c:v>10.97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BC-461C-971A-5CA6BB646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440800"/>
        <c:axId val="404440240"/>
      </c:lineChart>
      <c:catAx>
        <c:axId val="4044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440240"/>
        <c:crosses val="autoZero"/>
        <c:auto val="1"/>
        <c:lblAlgn val="ctr"/>
        <c:lblOffset val="100"/>
        <c:noMultiLvlLbl val="0"/>
      </c:catAx>
      <c:valAx>
        <c:axId val="40444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44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Bradesco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Plan2!$A$2:$A$11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Plan2!$B$2:$B$11</c:f>
              <c:numCache>
                <c:formatCode>General</c:formatCode>
                <c:ptCount val="10"/>
                <c:pt idx="0">
                  <c:v>23.52</c:v>
                </c:pt>
                <c:pt idx="1">
                  <c:v>20.84</c:v>
                </c:pt>
                <c:pt idx="2">
                  <c:v>22.28</c:v>
                </c:pt>
                <c:pt idx="3">
                  <c:v>21.33</c:v>
                </c:pt>
                <c:pt idx="4">
                  <c:v>18.05</c:v>
                </c:pt>
                <c:pt idx="5">
                  <c:v>17.03</c:v>
                </c:pt>
                <c:pt idx="6">
                  <c:v>19.809999999999999</c:v>
                </c:pt>
                <c:pt idx="7">
                  <c:v>20.21</c:v>
                </c:pt>
                <c:pt idx="8">
                  <c:v>15.97</c:v>
                </c:pt>
                <c:pt idx="9">
                  <c:v>14.05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EE-44D4-BFA9-972A3A73A8ED}"/>
            </c:ext>
          </c:extLst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Banco do Brasil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Plan2!$A$2:$A$11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Plan2!$C$2:$C$11</c:f>
              <c:numCache>
                <c:formatCode>General</c:formatCode>
                <c:ptCount val="10"/>
                <c:pt idx="0">
                  <c:v>32.479999999999997</c:v>
                </c:pt>
                <c:pt idx="1">
                  <c:v>30.73</c:v>
                </c:pt>
                <c:pt idx="2">
                  <c:v>27.04</c:v>
                </c:pt>
                <c:pt idx="3">
                  <c:v>22.45</c:v>
                </c:pt>
                <c:pt idx="4">
                  <c:v>19.61</c:v>
                </c:pt>
                <c:pt idx="5">
                  <c:v>24</c:v>
                </c:pt>
                <c:pt idx="6">
                  <c:v>16.649999999999999</c:v>
                </c:pt>
                <c:pt idx="7">
                  <c:v>19.91</c:v>
                </c:pt>
                <c:pt idx="8">
                  <c:v>11.51</c:v>
                </c:pt>
                <c:pt idx="9">
                  <c:v>13.62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EE-44D4-BFA9-972A3A73A8ED}"/>
            </c:ext>
          </c:extLst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Itau Unibanco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Plan2!$A$2:$A$11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Plan2!$D$2:$D$11</c:f>
              <c:numCache>
                <c:formatCode>General</c:formatCode>
                <c:ptCount val="10"/>
                <c:pt idx="0">
                  <c:v>20.89</c:v>
                </c:pt>
                <c:pt idx="1">
                  <c:v>21.77</c:v>
                </c:pt>
                <c:pt idx="2">
                  <c:v>23.98</c:v>
                </c:pt>
                <c:pt idx="3">
                  <c:v>22.35</c:v>
                </c:pt>
                <c:pt idx="4">
                  <c:v>19.04</c:v>
                </c:pt>
                <c:pt idx="5">
                  <c:v>20.03</c:v>
                </c:pt>
                <c:pt idx="6">
                  <c:v>22.68</c:v>
                </c:pt>
                <c:pt idx="7">
                  <c:v>22.97</c:v>
                </c:pt>
                <c:pt idx="8">
                  <c:v>18.260000000000002</c:v>
                </c:pt>
                <c:pt idx="9">
                  <c:v>17.87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EE-44D4-BFA9-972A3A73A8ED}"/>
            </c:ext>
          </c:extLst>
        </c:ser>
        <c:ser>
          <c:idx val="3"/>
          <c:order val="3"/>
          <c:tx>
            <c:strRef>
              <c:f>Plan2!$E$1</c:f>
              <c:strCache>
                <c:ptCount val="1"/>
                <c:pt idx="0">
                  <c:v>Santander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Plan2!$A$2:$A$11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Plan2!$E$2:$E$11</c:f>
              <c:numCache>
                <c:formatCode>General</c:formatCode>
                <c:ptCount val="10"/>
                <c:pt idx="0">
                  <c:v>5.47</c:v>
                </c:pt>
                <c:pt idx="1">
                  <c:v>3.26</c:v>
                </c:pt>
                <c:pt idx="2">
                  <c:v>6.04</c:v>
                </c:pt>
                <c:pt idx="3">
                  <c:v>5.53</c:v>
                </c:pt>
                <c:pt idx="4">
                  <c:v>4.24</c:v>
                </c:pt>
                <c:pt idx="5">
                  <c:v>3.61</c:v>
                </c:pt>
                <c:pt idx="6">
                  <c:v>3.86</c:v>
                </c:pt>
                <c:pt idx="7">
                  <c:v>12.48</c:v>
                </c:pt>
                <c:pt idx="8">
                  <c:v>9.67</c:v>
                </c:pt>
                <c:pt idx="9">
                  <c:v>13.79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8EE-44D4-BFA9-972A3A73A8ED}"/>
            </c:ext>
          </c:extLst>
        </c:ser>
        <c:ser>
          <c:idx val="4"/>
          <c:order val="4"/>
          <c:tx>
            <c:strRef>
              <c:f>Plan2!$F$1</c:f>
              <c:strCache>
                <c:ptCount val="1"/>
                <c:pt idx="0">
                  <c:v>Mediana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Plan2!$A$2:$A$11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Plan2!$F$2:$F$11</c:f>
              <c:numCache>
                <c:formatCode>General</c:formatCode>
                <c:ptCount val="10"/>
                <c:pt idx="0">
                  <c:v>22.2</c:v>
                </c:pt>
                <c:pt idx="1">
                  <c:v>21.31</c:v>
                </c:pt>
                <c:pt idx="2">
                  <c:v>23.13</c:v>
                </c:pt>
                <c:pt idx="3">
                  <c:v>21.84</c:v>
                </c:pt>
                <c:pt idx="4">
                  <c:v>18.55</c:v>
                </c:pt>
                <c:pt idx="5">
                  <c:v>18.53</c:v>
                </c:pt>
                <c:pt idx="6">
                  <c:v>18.23</c:v>
                </c:pt>
                <c:pt idx="7">
                  <c:v>20.059999999999999</c:v>
                </c:pt>
                <c:pt idx="8">
                  <c:v>13.74</c:v>
                </c:pt>
                <c:pt idx="9">
                  <c:v>13.92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8EE-44D4-BFA9-972A3A73A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335712"/>
        <c:axId val="400338512"/>
      </c:scatterChart>
      <c:valAx>
        <c:axId val="40033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0338512"/>
        <c:crosses val="autoZero"/>
        <c:crossBetween val="midCat"/>
      </c:valAx>
      <c:valAx>
        <c:axId val="40033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0335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Taxa Média de Juros (% a.a.)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Plan1!$H$40:$H$125</c:f>
              <c:numCache>
                <c:formatCode>General</c:formatCode>
                <c:ptCount val="86"/>
                <c:pt idx="0">
                  <c:v>42.86</c:v>
                </c:pt>
                <c:pt idx="1">
                  <c:v>44.18</c:v>
                </c:pt>
                <c:pt idx="2">
                  <c:v>44.37</c:v>
                </c:pt>
                <c:pt idx="3">
                  <c:v>44.31</c:v>
                </c:pt>
                <c:pt idx="4">
                  <c:v>44.79</c:v>
                </c:pt>
                <c:pt idx="5">
                  <c:v>44.28</c:v>
                </c:pt>
                <c:pt idx="6">
                  <c:v>44.38</c:v>
                </c:pt>
                <c:pt idx="7">
                  <c:v>45.06</c:v>
                </c:pt>
                <c:pt idx="8">
                  <c:v>43.39</c:v>
                </c:pt>
                <c:pt idx="9">
                  <c:v>42.36</c:v>
                </c:pt>
                <c:pt idx="10">
                  <c:v>44.8</c:v>
                </c:pt>
                <c:pt idx="11">
                  <c:v>45.22</c:v>
                </c:pt>
                <c:pt idx="12">
                  <c:v>43.86</c:v>
                </c:pt>
                <c:pt idx="13">
                  <c:v>41.4</c:v>
                </c:pt>
                <c:pt idx="14">
                  <c:v>39.299999999999997</c:v>
                </c:pt>
                <c:pt idx="15">
                  <c:v>38.24</c:v>
                </c:pt>
                <c:pt idx="16">
                  <c:v>38.590000000000003</c:v>
                </c:pt>
                <c:pt idx="17">
                  <c:v>38.03</c:v>
                </c:pt>
                <c:pt idx="18">
                  <c:v>37.76</c:v>
                </c:pt>
                <c:pt idx="19">
                  <c:v>37.81</c:v>
                </c:pt>
                <c:pt idx="20">
                  <c:v>37.119999999999997</c:v>
                </c:pt>
                <c:pt idx="21">
                  <c:v>36.89</c:v>
                </c:pt>
                <c:pt idx="22">
                  <c:v>37.380000000000003</c:v>
                </c:pt>
                <c:pt idx="23">
                  <c:v>37.96</c:v>
                </c:pt>
                <c:pt idx="24">
                  <c:v>37.25</c:v>
                </c:pt>
                <c:pt idx="25">
                  <c:v>36.9</c:v>
                </c:pt>
                <c:pt idx="26">
                  <c:v>36.78</c:v>
                </c:pt>
                <c:pt idx="27">
                  <c:v>38.07</c:v>
                </c:pt>
                <c:pt idx="28">
                  <c:v>39.799999999999997</c:v>
                </c:pt>
                <c:pt idx="29">
                  <c:v>39.770000000000003</c:v>
                </c:pt>
                <c:pt idx="30">
                  <c:v>40.409999999999997</c:v>
                </c:pt>
                <c:pt idx="31">
                  <c:v>42.29</c:v>
                </c:pt>
                <c:pt idx="32">
                  <c:v>41.78</c:v>
                </c:pt>
                <c:pt idx="33">
                  <c:v>41.37</c:v>
                </c:pt>
                <c:pt idx="34">
                  <c:v>43.04</c:v>
                </c:pt>
                <c:pt idx="35">
                  <c:v>44.2</c:v>
                </c:pt>
                <c:pt idx="36">
                  <c:v>43.95</c:v>
                </c:pt>
                <c:pt idx="37">
                  <c:v>45.29</c:v>
                </c:pt>
                <c:pt idx="38">
                  <c:v>45</c:v>
                </c:pt>
                <c:pt idx="39">
                  <c:v>45.67</c:v>
                </c:pt>
                <c:pt idx="40">
                  <c:v>45.93</c:v>
                </c:pt>
                <c:pt idx="41">
                  <c:v>45.52</c:v>
                </c:pt>
                <c:pt idx="42">
                  <c:v>44.49</c:v>
                </c:pt>
                <c:pt idx="43">
                  <c:v>46.08</c:v>
                </c:pt>
                <c:pt idx="44">
                  <c:v>46.01</c:v>
                </c:pt>
                <c:pt idx="45">
                  <c:v>45.41</c:v>
                </c:pt>
                <c:pt idx="46">
                  <c:v>47.1</c:v>
                </c:pt>
                <c:pt idx="47">
                  <c:v>47.47</c:v>
                </c:pt>
                <c:pt idx="48">
                  <c:v>46.53</c:v>
                </c:pt>
                <c:pt idx="49">
                  <c:v>48.85</c:v>
                </c:pt>
                <c:pt idx="50">
                  <c:v>48.82</c:v>
                </c:pt>
                <c:pt idx="51">
                  <c:v>49.05</c:v>
                </c:pt>
                <c:pt idx="52">
                  <c:v>49.95</c:v>
                </c:pt>
                <c:pt idx="53">
                  <c:v>50.94</c:v>
                </c:pt>
                <c:pt idx="54">
                  <c:v>50.21</c:v>
                </c:pt>
                <c:pt idx="55">
                  <c:v>53.33</c:v>
                </c:pt>
                <c:pt idx="56">
                  <c:v>51.39</c:v>
                </c:pt>
                <c:pt idx="57">
                  <c:v>50.79</c:v>
                </c:pt>
                <c:pt idx="58">
                  <c:v>51.31</c:v>
                </c:pt>
                <c:pt idx="59">
                  <c:v>52.41</c:v>
                </c:pt>
                <c:pt idx="60">
                  <c:v>53.44</c:v>
                </c:pt>
                <c:pt idx="61">
                  <c:v>54.41</c:v>
                </c:pt>
                <c:pt idx="62">
                  <c:v>54.24</c:v>
                </c:pt>
                <c:pt idx="63">
                  <c:v>53.4</c:v>
                </c:pt>
                <c:pt idx="64">
                  <c:v>53.8</c:v>
                </c:pt>
                <c:pt idx="65">
                  <c:v>53.7</c:v>
                </c:pt>
                <c:pt idx="66">
                  <c:v>54.18</c:v>
                </c:pt>
                <c:pt idx="67">
                  <c:v>54.61</c:v>
                </c:pt>
                <c:pt idx="68">
                  <c:v>54.5</c:v>
                </c:pt>
                <c:pt idx="69">
                  <c:v>54.22</c:v>
                </c:pt>
                <c:pt idx="70">
                  <c:v>54.17</c:v>
                </c:pt>
                <c:pt idx="71">
                  <c:v>54.14</c:v>
                </c:pt>
                <c:pt idx="72">
                  <c:v>52.42</c:v>
                </c:pt>
                <c:pt idx="73">
                  <c:v>50.21</c:v>
                </c:pt>
                <c:pt idx="74">
                  <c:v>50.41</c:v>
                </c:pt>
                <c:pt idx="75">
                  <c:v>48.61</c:v>
                </c:pt>
                <c:pt idx="76">
                  <c:v>50.57</c:v>
                </c:pt>
                <c:pt idx="77">
                  <c:v>49.41</c:v>
                </c:pt>
                <c:pt idx="78">
                  <c:v>48.46</c:v>
                </c:pt>
                <c:pt idx="79">
                  <c:v>49.12</c:v>
                </c:pt>
                <c:pt idx="80">
                  <c:v>47.38</c:v>
                </c:pt>
                <c:pt idx="81">
                  <c:v>44.25</c:v>
                </c:pt>
                <c:pt idx="82">
                  <c:v>46.16</c:v>
                </c:pt>
                <c:pt idx="83">
                  <c:v>46.92</c:v>
                </c:pt>
                <c:pt idx="84">
                  <c:v>46.72</c:v>
                </c:pt>
                <c:pt idx="85">
                  <c:v>46.53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19-4A7B-8B51-8FE38279F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842832"/>
        <c:axId val="400843952"/>
      </c:lineChart>
      <c:lineChart>
        <c:grouping val="standard"/>
        <c:varyColors val="0"/>
        <c:ser>
          <c:idx val="1"/>
          <c:order val="1"/>
          <c:tx>
            <c:v>Inadimplência (%)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Plan1!$I$40:$I$125</c:f>
              <c:numCache>
                <c:formatCode>General</c:formatCode>
                <c:ptCount val="86"/>
                <c:pt idx="0">
                  <c:v>4.07</c:v>
                </c:pt>
                <c:pt idx="1">
                  <c:v>4.1399999999999997</c:v>
                </c:pt>
                <c:pt idx="2">
                  <c:v>4.28</c:v>
                </c:pt>
                <c:pt idx="3">
                  <c:v>4.25</c:v>
                </c:pt>
                <c:pt idx="4">
                  <c:v>4.34</c:v>
                </c:pt>
                <c:pt idx="5">
                  <c:v>4.43</c:v>
                </c:pt>
                <c:pt idx="6">
                  <c:v>4.47</c:v>
                </c:pt>
                <c:pt idx="7">
                  <c:v>4.6100000000000003</c:v>
                </c:pt>
                <c:pt idx="8">
                  <c:v>4.67</c:v>
                </c:pt>
                <c:pt idx="9">
                  <c:v>4.75</c:v>
                </c:pt>
                <c:pt idx="10">
                  <c:v>4.8499999999999996</c:v>
                </c:pt>
                <c:pt idx="11">
                  <c:v>4.78</c:v>
                </c:pt>
                <c:pt idx="12">
                  <c:v>4.5599999999999996</c:v>
                </c:pt>
                <c:pt idx="13">
                  <c:v>4.6500000000000004</c:v>
                </c:pt>
                <c:pt idx="14">
                  <c:v>4.78</c:v>
                </c:pt>
                <c:pt idx="15">
                  <c:v>4.74</c:v>
                </c:pt>
                <c:pt idx="16">
                  <c:v>4.8</c:v>
                </c:pt>
                <c:pt idx="17">
                  <c:v>4.91</c:v>
                </c:pt>
                <c:pt idx="18">
                  <c:v>4.88</c:v>
                </c:pt>
                <c:pt idx="19">
                  <c:v>4.7699999999999996</c:v>
                </c:pt>
                <c:pt idx="20">
                  <c:v>4.7</c:v>
                </c:pt>
                <c:pt idx="21">
                  <c:v>4.76</c:v>
                </c:pt>
                <c:pt idx="22">
                  <c:v>4.6500000000000004</c:v>
                </c:pt>
                <c:pt idx="23">
                  <c:v>4.5599999999999996</c:v>
                </c:pt>
                <c:pt idx="24">
                  <c:v>4.49</c:v>
                </c:pt>
                <c:pt idx="25">
                  <c:v>4.37</c:v>
                </c:pt>
                <c:pt idx="26">
                  <c:v>4.45</c:v>
                </c:pt>
                <c:pt idx="27">
                  <c:v>4.18</c:v>
                </c:pt>
                <c:pt idx="28">
                  <c:v>4.22</c:v>
                </c:pt>
                <c:pt idx="29">
                  <c:v>4.1100000000000003</c:v>
                </c:pt>
                <c:pt idx="30">
                  <c:v>4.1100000000000003</c:v>
                </c:pt>
                <c:pt idx="31">
                  <c:v>4</c:v>
                </c:pt>
                <c:pt idx="32">
                  <c:v>3.96</c:v>
                </c:pt>
                <c:pt idx="33">
                  <c:v>3.96</c:v>
                </c:pt>
                <c:pt idx="34">
                  <c:v>3.91</c:v>
                </c:pt>
                <c:pt idx="35">
                  <c:v>3.82</c:v>
                </c:pt>
                <c:pt idx="36">
                  <c:v>3.88</c:v>
                </c:pt>
                <c:pt idx="37">
                  <c:v>3.9</c:v>
                </c:pt>
                <c:pt idx="38">
                  <c:v>4.0199999999999996</c:v>
                </c:pt>
                <c:pt idx="39">
                  <c:v>3.85</c:v>
                </c:pt>
                <c:pt idx="40">
                  <c:v>3.94</c:v>
                </c:pt>
                <c:pt idx="41">
                  <c:v>3.97</c:v>
                </c:pt>
                <c:pt idx="42">
                  <c:v>3.94</c:v>
                </c:pt>
                <c:pt idx="43">
                  <c:v>3.9</c:v>
                </c:pt>
                <c:pt idx="44">
                  <c:v>3.83</c:v>
                </c:pt>
                <c:pt idx="45">
                  <c:v>3.82</c:v>
                </c:pt>
                <c:pt idx="46">
                  <c:v>3.89</c:v>
                </c:pt>
                <c:pt idx="47">
                  <c:v>3.88</c:v>
                </c:pt>
                <c:pt idx="48">
                  <c:v>3.69</c:v>
                </c:pt>
                <c:pt idx="49">
                  <c:v>3.7</c:v>
                </c:pt>
                <c:pt idx="50">
                  <c:v>3.8</c:v>
                </c:pt>
                <c:pt idx="51">
                  <c:v>3.58</c:v>
                </c:pt>
                <c:pt idx="52">
                  <c:v>3.68</c:v>
                </c:pt>
                <c:pt idx="53">
                  <c:v>3.81</c:v>
                </c:pt>
                <c:pt idx="54">
                  <c:v>3.86</c:v>
                </c:pt>
                <c:pt idx="55">
                  <c:v>3.82</c:v>
                </c:pt>
                <c:pt idx="56">
                  <c:v>4.08</c:v>
                </c:pt>
                <c:pt idx="57">
                  <c:v>4.3099999999999996</c:v>
                </c:pt>
                <c:pt idx="58">
                  <c:v>4.33</c:v>
                </c:pt>
                <c:pt idx="59">
                  <c:v>4.37</c:v>
                </c:pt>
                <c:pt idx="60">
                  <c:v>4.3499999999999996</c:v>
                </c:pt>
                <c:pt idx="61">
                  <c:v>4.49</c:v>
                </c:pt>
                <c:pt idx="62">
                  <c:v>4.43</c:v>
                </c:pt>
                <c:pt idx="63">
                  <c:v>4.16</c:v>
                </c:pt>
                <c:pt idx="64">
                  <c:v>4.1900000000000004</c:v>
                </c:pt>
                <c:pt idx="65">
                  <c:v>4.22</c:v>
                </c:pt>
                <c:pt idx="66">
                  <c:v>4.24</c:v>
                </c:pt>
                <c:pt idx="67">
                  <c:v>4.04</c:v>
                </c:pt>
                <c:pt idx="68">
                  <c:v>4.03</c:v>
                </c:pt>
                <c:pt idx="69">
                  <c:v>4</c:v>
                </c:pt>
                <c:pt idx="70">
                  <c:v>3.94</c:v>
                </c:pt>
                <c:pt idx="71">
                  <c:v>3.83</c:v>
                </c:pt>
                <c:pt idx="72">
                  <c:v>3.85</c:v>
                </c:pt>
                <c:pt idx="73">
                  <c:v>3.82</c:v>
                </c:pt>
                <c:pt idx="74">
                  <c:v>3.86</c:v>
                </c:pt>
                <c:pt idx="75">
                  <c:v>3.71</c:v>
                </c:pt>
                <c:pt idx="76">
                  <c:v>3.73</c:v>
                </c:pt>
                <c:pt idx="77">
                  <c:v>3.82</c:v>
                </c:pt>
                <c:pt idx="78">
                  <c:v>3.76</c:v>
                </c:pt>
                <c:pt idx="79">
                  <c:v>3.81</c:v>
                </c:pt>
                <c:pt idx="80">
                  <c:v>3.78</c:v>
                </c:pt>
                <c:pt idx="81">
                  <c:v>3.64</c:v>
                </c:pt>
                <c:pt idx="82">
                  <c:v>3.74</c:v>
                </c:pt>
                <c:pt idx="83">
                  <c:v>3.65</c:v>
                </c:pt>
                <c:pt idx="84">
                  <c:v>3.65</c:v>
                </c:pt>
                <c:pt idx="85">
                  <c:v>3.66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19-4A7B-8B51-8FE38279F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334704"/>
        <c:axId val="401336944"/>
      </c:lineChart>
      <c:dateAx>
        <c:axId val="4008428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0843952"/>
        <c:crosses val="autoZero"/>
        <c:auto val="1"/>
        <c:lblOffset val="100"/>
        <c:baseTimeUnit val="months"/>
      </c:dateAx>
      <c:valAx>
        <c:axId val="40084395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0842832"/>
        <c:crosses val="autoZero"/>
        <c:crossBetween val="between"/>
      </c:valAx>
      <c:valAx>
        <c:axId val="401336944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334704"/>
        <c:crosses val="max"/>
        <c:crossBetween val="between"/>
      </c:valAx>
      <c:dateAx>
        <c:axId val="401334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0133694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Taxa Média de Juros (% a.a.)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Plan1!$F$40:$F$125</c:f>
              <c:numCache>
                <c:formatCode>General</c:formatCode>
                <c:ptCount val="86"/>
                <c:pt idx="0">
                  <c:v>29.21</c:v>
                </c:pt>
                <c:pt idx="1">
                  <c:v>29.72</c:v>
                </c:pt>
                <c:pt idx="2">
                  <c:v>29.71</c:v>
                </c:pt>
                <c:pt idx="3">
                  <c:v>29.34</c:v>
                </c:pt>
                <c:pt idx="4">
                  <c:v>28.91</c:v>
                </c:pt>
                <c:pt idx="5">
                  <c:v>28.93</c:v>
                </c:pt>
                <c:pt idx="6">
                  <c:v>29.09</c:v>
                </c:pt>
                <c:pt idx="7">
                  <c:v>29.02</c:v>
                </c:pt>
                <c:pt idx="8">
                  <c:v>28.64</c:v>
                </c:pt>
                <c:pt idx="9">
                  <c:v>28.34</c:v>
                </c:pt>
                <c:pt idx="10">
                  <c:v>28.53</c:v>
                </c:pt>
                <c:pt idx="11">
                  <c:v>28.63</c:v>
                </c:pt>
                <c:pt idx="12">
                  <c:v>28.56</c:v>
                </c:pt>
                <c:pt idx="13">
                  <c:v>27.49</c:v>
                </c:pt>
                <c:pt idx="14">
                  <c:v>26.59</c:v>
                </c:pt>
                <c:pt idx="15">
                  <c:v>25.68</c:v>
                </c:pt>
                <c:pt idx="16">
                  <c:v>25.37</c:v>
                </c:pt>
                <c:pt idx="17">
                  <c:v>24.93</c:v>
                </c:pt>
                <c:pt idx="18">
                  <c:v>25.16</c:v>
                </c:pt>
                <c:pt idx="19">
                  <c:v>24.81</c:v>
                </c:pt>
                <c:pt idx="20">
                  <c:v>24.63</c:v>
                </c:pt>
                <c:pt idx="21">
                  <c:v>24.47</c:v>
                </c:pt>
                <c:pt idx="22">
                  <c:v>24.52</c:v>
                </c:pt>
                <c:pt idx="23">
                  <c:v>24.78</c:v>
                </c:pt>
                <c:pt idx="24">
                  <c:v>24.67</c:v>
                </c:pt>
                <c:pt idx="25">
                  <c:v>24.4</c:v>
                </c:pt>
                <c:pt idx="26">
                  <c:v>24.22</c:v>
                </c:pt>
                <c:pt idx="27">
                  <c:v>24.27</c:v>
                </c:pt>
                <c:pt idx="28">
                  <c:v>24.37</c:v>
                </c:pt>
                <c:pt idx="29">
                  <c:v>24.48</c:v>
                </c:pt>
                <c:pt idx="30">
                  <c:v>24.32</c:v>
                </c:pt>
                <c:pt idx="31">
                  <c:v>24.61</c:v>
                </c:pt>
                <c:pt idx="32">
                  <c:v>24.5</c:v>
                </c:pt>
                <c:pt idx="33">
                  <c:v>24.38</c:v>
                </c:pt>
                <c:pt idx="34">
                  <c:v>24.93</c:v>
                </c:pt>
                <c:pt idx="35">
                  <c:v>25.13</c:v>
                </c:pt>
                <c:pt idx="36">
                  <c:v>25.33</c:v>
                </c:pt>
                <c:pt idx="37">
                  <c:v>25.32</c:v>
                </c:pt>
                <c:pt idx="38">
                  <c:v>25.58</c:v>
                </c:pt>
                <c:pt idx="39">
                  <c:v>25.62</c:v>
                </c:pt>
                <c:pt idx="40">
                  <c:v>25.92</c:v>
                </c:pt>
                <c:pt idx="41">
                  <c:v>25.91</c:v>
                </c:pt>
                <c:pt idx="42">
                  <c:v>25.96</c:v>
                </c:pt>
                <c:pt idx="43">
                  <c:v>25.58</c:v>
                </c:pt>
                <c:pt idx="44">
                  <c:v>25.8</c:v>
                </c:pt>
                <c:pt idx="45">
                  <c:v>25.98</c:v>
                </c:pt>
                <c:pt idx="46">
                  <c:v>26.52</c:v>
                </c:pt>
                <c:pt idx="47">
                  <c:v>26.89</c:v>
                </c:pt>
                <c:pt idx="48">
                  <c:v>26.91</c:v>
                </c:pt>
                <c:pt idx="49">
                  <c:v>27.07</c:v>
                </c:pt>
                <c:pt idx="50">
                  <c:v>27.36</c:v>
                </c:pt>
                <c:pt idx="51">
                  <c:v>27.41</c:v>
                </c:pt>
                <c:pt idx="52">
                  <c:v>27.9</c:v>
                </c:pt>
                <c:pt idx="53">
                  <c:v>27.91</c:v>
                </c:pt>
                <c:pt idx="54">
                  <c:v>27.67</c:v>
                </c:pt>
                <c:pt idx="55">
                  <c:v>28.14</c:v>
                </c:pt>
                <c:pt idx="56">
                  <c:v>28.53</c:v>
                </c:pt>
                <c:pt idx="57">
                  <c:v>28.92</c:v>
                </c:pt>
                <c:pt idx="58">
                  <c:v>29.4</c:v>
                </c:pt>
                <c:pt idx="59">
                  <c:v>29.66</c:v>
                </c:pt>
                <c:pt idx="60">
                  <c:v>29.97</c:v>
                </c:pt>
                <c:pt idx="61">
                  <c:v>29.8</c:v>
                </c:pt>
                <c:pt idx="62">
                  <c:v>29.74</c:v>
                </c:pt>
                <c:pt idx="63">
                  <c:v>29.44</c:v>
                </c:pt>
                <c:pt idx="64">
                  <c:v>29.32</c:v>
                </c:pt>
                <c:pt idx="65">
                  <c:v>29.42</c:v>
                </c:pt>
                <c:pt idx="66">
                  <c:v>29.42</c:v>
                </c:pt>
                <c:pt idx="67">
                  <c:v>29.63</c:v>
                </c:pt>
                <c:pt idx="68">
                  <c:v>29.56</c:v>
                </c:pt>
                <c:pt idx="69">
                  <c:v>29.4</c:v>
                </c:pt>
                <c:pt idx="70">
                  <c:v>29.64</c:v>
                </c:pt>
                <c:pt idx="71">
                  <c:v>29.52</c:v>
                </c:pt>
                <c:pt idx="72">
                  <c:v>29.3</c:v>
                </c:pt>
                <c:pt idx="73">
                  <c:v>28.18</c:v>
                </c:pt>
                <c:pt idx="74">
                  <c:v>27.54</c:v>
                </c:pt>
                <c:pt idx="75">
                  <c:v>27.38</c:v>
                </c:pt>
                <c:pt idx="76">
                  <c:v>27.43</c:v>
                </c:pt>
                <c:pt idx="77">
                  <c:v>27.17</c:v>
                </c:pt>
                <c:pt idx="78">
                  <c:v>26.96</c:v>
                </c:pt>
                <c:pt idx="79">
                  <c:v>26.59</c:v>
                </c:pt>
                <c:pt idx="80">
                  <c:v>26.08</c:v>
                </c:pt>
                <c:pt idx="81">
                  <c:v>25.96</c:v>
                </c:pt>
                <c:pt idx="82">
                  <c:v>26.13</c:v>
                </c:pt>
                <c:pt idx="83">
                  <c:v>26.26</c:v>
                </c:pt>
                <c:pt idx="84">
                  <c:v>26.09</c:v>
                </c:pt>
                <c:pt idx="85">
                  <c:v>25.72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78-40A5-A166-33F84B91D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484288"/>
        <c:axId val="421484848"/>
      </c:lineChart>
      <c:lineChart>
        <c:grouping val="standard"/>
        <c:varyColors val="0"/>
        <c:ser>
          <c:idx val="1"/>
          <c:order val="1"/>
          <c:tx>
            <c:v>Inadimplência (%)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Plan1!$A$40:$A$125</c:f>
              <c:numCache>
                <c:formatCode>mmm\-yy</c:formatCode>
                <c:ptCount val="86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</c:numCache>
            </c:numRef>
          </c:cat>
          <c:val>
            <c:numRef>
              <c:f>Plan1!$G$40:$G$125</c:f>
              <c:numCache>
                <c:formatCode>General</c:formatCode>
                <c:ptCount val="86"/>
                <c:pt idx="0">
                  <c:v>2.73</c:v>
                </c:pt>
                <c:pt idx="1">
                  <c:v>2.73</c:v>
                </c:pt>
                <c:pt idx="2">
                  <c:v>2.76</c:v>
                </c:pt>
                <c:pt idx="3">
                  <c:v>2.74</c:v>
                </c:pt>
                <c:pt idx="4">
                  <c:v>2.76</c:v>
                </c:pt>
                <c:pt idx="5">
                  <c:v>2.76</c:v>
                </c:pt>
                <c:pt idx="6">
                  <c:v>2.74</c:v>
                </c:pt>
                <c:pt idx="7">
                  <c:v>2.83</c:v>
                </c:pt>
                <c:pt idx="8">
                  <c:v>2.85</c:v>
                </c:pt>
                <c:pt idx="9">
                  <c:v>2.85</c:v>
                </c:pt>
                <c:pt idx="10">
                  <c:v>2.89</c:v>
                </c:pt>
                <c:pt idx="11">
                  <c:v>2.87</c:v>
                </c:pt>
                <c:pt idx="12">
                  <c:v>2.85</c:v>
                </c:pt>
                <c:pt idx="13">
                  <c:v>2.88</c:v>
                </c:pt>
                <c:pt idx="14">
                  <c:v>2.88</c:v>
                </c:pt>
                <c:pt idx="15">
                  <c:v>2.79</c:v>
                </c:pt>
                <c:pt idx="16">
                  <c:v>2.74</c:v>
                </c:pt>
                <c:pt idx="17">
                  <c:v>2.81</c:v>
                </c:pt>
                <c:pt idx="18">
                  <c:v>2.77</c:v>
                </c:pt>
                <c:pt idx="19">
                  <c:v>2.77</c:v>
                </c:pt>
                <c:pt idx="20">
                  <c:v>2.7</c:v>
                </c:pt>
                <c:pt idx="21">
                  <c:v>2.75</c:v>
                </c:pt>
                <c:pt idx="22">
                  <c:v>2.74</c:v>
                </c:pt>
                <c:pt idx="23">
                  <c:v>2.77</c:v>
                </c:pt>
                <c:pt idx="24">
                  <c:v>2.73</c:v>
                </c:pt>
                <c:pt idx="25">
                  <c:v>2.67</c:v>
                </c:pt>
                <c:pt idx="26">
                  <c:v>2.85</c:v>
                </c:pt>
                <c:pt idx="27">
                  <c:v>2.68</c:v>
                </c:pt>
                <c:pt idx="28">
                  <c:v>2.74</c:v>
                </c:pt>
                <c:pt idx="29">
                  <c:v>2.73</c:v>
                </c:pt>
                <c:pt idx="30">
                  <c:v>2.77</c:v>
                </c:pt>
                <c:pt idx="31">
                  <c:v>2.7</c:v>
                </c:pt>
                <c:pt idx="32">
                  <c:v>2.67</c:v>
                </c:pt>
                <c:pt idx="33">
                  <c:v>2.63</c:v>
                </c:pt>
                <c:pt idx="34">
                  <c:v>2.61</c:v>
                </c:pt>
                <c:pt idx="35">
                  <c:v>2.58</c:v>
                </c:pt>
                <c:pt idx="36">
                  <c:v>2.61</c:v>
                </c:pt>
                <c:pt idx="37">
                  <c:v>2.59</c:v>
                </c:pt>
                <c:pt idx="38">
                  <c:v>2.65</c:v>
                </c:pt>
                <c:pt idx="39">
                  <c:v>2.5</c:v>
                </c:pt>
                <c:pt idx="40">
                  <c:v>2.5299999999999998</c:v>
                </c:pt>
                <c:pt idx="41">
                  <c:v>2.56</c:v>
                </c:pt>
                <c:pt idx="42">
                  <c:v>2.57</c:v>
                </c:pt>
                <c:pt idx="43">
                  <c:v>2.4700000000000002</c:v>
                </c:pt>
                <c:pt idx="44">
                  <c:v>2.41</c:v>
                </c:pt>
                <c:pt idx="45">
                  <c:v>2.35</c:v>
                </c:pt>
                <c:pt idx="46">
                  <c:v>2.35</c:v>
                </c:pt>
                <c:pt idx="47">
                  <c:v>2.4</c:v>
                </c:pt>
                <c:pt idx="48">
                  <c:v>2.2999999999999998</c:v>
                </c:pt>
                <c:pt idx="49">
                  <c:v>2.2599999999999998</c:v>
                </c:pt>
                <c:pt idx="50">
                  <c:v>2.31</c:v>
                </c:pt>
                <c:pt idx="51">
                  <c:v>2.2400000000000002</c:v>
                </c:pt>
                <c:pt idx="52">
                  <c:v>2.2599999999999998</c:v>
                </c:pt>
                <c:pt idx="53">
                  <c:v>2.27</c:v>
                </c:pt>
                <c:pt idx="54">
                  <c:v>2.2599999999999998</c:v>
                </c:pt>
                <c:pt idx="55">
                  <c:v>2.25</c:v>
                </c:pt>
                <c:pt idx="56">
                  <c:v>2.27</c:v>
                </c:pt>
                <c:pt idx="57">
                  <c:v>2.29</c:v>
                </c:pt>
                <c:pt idx="58">
                  <c:v>2.2799999999999998</c:v>
                </c:pt>
                <c:pt idx="59">
                  <c:v>2.29</c:v>
                </c:pt>
                <c:pt idx="60">
                  <c:v>2.27</c:v>
                </c:pt>
                <c:pt idx="61">
                  <c:v>2.25</c:v>
                </c:pt>
                <c:pt idx="62">
                  <c:v>2.33</c:v>
                </c:pt>
                <c:pt idx="63">
                  <c:v>2.2200000000000002</c:v>
                </c:pt>
                <c:pt idx="64">
                  <c:v>2.25</c:v>
                </c:pt>
                <c:pt idx="65">
                  <c:v>2.27</c:v>
                </c:pt>
                <c:pt idx="66">
                  <c:v>2.2599999999999998</c:v>
                </c:pt>
                <c:pt idx="67">
                  <c:v>2.27</c:v>
                </c:pt>
                <c:pt idx="68">
                  <c:v>2.33</c:v>
                </c:pt>
                <c:pt idx="69">
                  <c:v>2.31</c:v>
                </c:pt>
                <c:pt idx="70">
                  <c:v>2.3199999999999998</c:v>
                </c:pt>
                <c:pt idx="71">
                  <c:v>2.29</c:v>
                </c:pt>
                <c:pt idx="72">
                  <c:v>2.31</c:v>
                </c:pt>
                <c:pt idx="73">
                  <c:v>2.34</c:v>
                </c:pt>
                <c:pt idx="74">
                  <c:v>2.39</c:v>
                </c:pt>
                <c:pt idx="75">
                  <c:v>2.3199999999999998</c:v>
                </c:pt>
                <c:pt idx="76">
                  <c:v>2.38</c:v>
                </c:pt>
                <c:pt idx="77">
                  <c:v>2.39</c:v>
                </c:pt>
                <c:pt idx="78">
                  <c:v>2.37</c:v>
                </c:pt>
                <c:pt idx="79">
                  <c:v>2.41</c:v>
                </c:pt>
                <c:pt idx="80">
                  <c:v>2.4</c:v>
                </c:pt>
                <c:pt idx="81">
                  <c:v>2.38</c:v>
                </c:pt>
                <c:pt idx="82">
                  <c:v>2.46</c:v>
                </c:pt>
                <c:pt idx="83">
                  <c:v>2.4</c:v>
                </c:pt>
                <c:pt idx="84">
                  <c:v>2.41</c:v>
                </c:pt>
                <c:pt idx="85">
                  <c:v>2.39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78-40A5-A166-33F84B91D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485968"/>
        <c:axId val="421485408"/>
      </c:lineChart>
      <c:dateAx>
        <c:axId val="421484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484848"/>
        <c:crosses val="autoZero"/>
        <c:auto val="1"/>
        <c:lblOffset val="100"/>
        <c:baseTimeUnit val="months"/>
      </c:dateAx>
      <c:valAx>
        <c:axId val="4214848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484288"/>
        <c:crosses val="autoZero"/>
        <c:crossBetween val="between"/>
      </c:valAx>
      <c:valAx>
        <c:axId val="421485408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485968"/>
        <c:crosses val="max"/>
        <c:crossBetween val="between"/>
      </c:valAx>
      <c:dateAx>
        <c:axId val="4214859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2148540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643D01-F26D-4806-8D03-C3E3829C9788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00FAB2-7B92-48DA-9BC5-875043EA46D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8074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-T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 userDrawn="1"/>
        </p:nvSpPr>
        <p:spPr>
          <a:xfrm rot="10800000">
            <a:off x="0" y="6653213"/>
            <a:ext cx="9144000" cy="417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3"/>
          <p:cNvSpPr/>
          <p:nvPr userDrawn="1"/>
        </p:nvSpPr>
        <p:spPr>
          <a:xfrm rot="10800000">
            <a:off x="0" y="0"/>
            <a:ext cx="9144000" cy="41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rcRect l="29181" r="29192" b="34076"/>
          <a:stretch>
            <a:fillRect/>
          </a:stretch>
        </p:blipFill>
        <p:spPr bwMode="auto">
          <a:xfrm>
            <a:off x="1527175" y="5378450"/>
            <a:ext cx="8604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/>
          <p:nvPr userDrawn="1"/>
        </p:nvSpPr>
        <p:spPr>
          <a:xfrm rot="10800000">
            <a:off x="1630363" y="0"/>
            <a:ext cx="700087" cy="4111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4"/>
          <p:cNvSpPr/>
          <p:nvPr userDrawn="1"/>
        </p:nvSpPr>
        <p:spPr>
          <a:xfrm rot="10800000">
            <a:off x="2320925" y="0"/>
            <a:ext cx="700088" cy="4111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25"/>
          <p:cNvSpPr/>
          <p:nvPr userDrawn="1"/>
        </p:nvSpPr>
        <p:spPr>
          <a:xfrm rot="10800000">
            <a:off x="3009900" y="0"/>
            <a:ext cx="700088" cy="411163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6"/>
          <p:cNvSpPr/>
          <p:nvPr userDrawn="1"/>
        </p:nvSpPr>
        <p:spPr>
          <a:xfrm rot="10800000">
            <a:off x="3690938" y="0"/>
            <a:ext cx="700087" cy="4111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4"/>
          <p:cNvSpPr/>
          <p:nvPr userDrawn="1"/>
        </p:nvSpPr>
        <p:spPr>
          <a:xfrm rot="10800000">
            <a:off x="6153150" y="6653213"/>
            <a:ext cx="700088" cy="4095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5"/>
          <p:cNvSpPr/>
          <p:nvPr userDrawn="1"/>
        </p:nvSpPr>
        <p:spPr>
          <a:xfrm rot="10800000">
            <a:off x="6843713" y="6653213"/>
            <a:ext cx="700087" cy="409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7"/>
          <p:cNvSpPr/>
          <p:nvPr userDrawn="1"/>
        </p:nvSpPr>
        <p:spPr>
          <a:xfrm rot="10800000">
            <a:off x="7532688" y="6653213"/>
            <a:ext cx="700087" cy="40957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8"/>
          <p:cNvSpPr/>
          <p:nvPr userDrawn="1"/>
        </p:nvSpPr>
        <p:spPr>
          <a:xfrm rot="10800000">
            <a:off x="8213725" y="6653213"/>
            <a:ext cx="700088" cy="409575"/>
          </a:xfrm>
          <a:prstGeom prst="rect">
            <a:avLst/>
          </a:prstGeom>
          <a:solidFill>
            <a:srgbClr val="7EB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" descr="marcagovfederal_2016_ministerios_ol-[Convertido].png"/>
          <p:cNvPicPr>
            <a:picLocks noChangeAspect="1"/>
          </p:cNvPicPr>
          <p:nvPr userDrawn="1"/>
        </p:nvPicPr>
        <p:blipFill>
          <a:blip r:embed="rId3"/>
          <a:srcRect l="8151" t="20587" r="12341" b="19444"/>
          <a:stretch>
            <a:fillRect/>
          </a:stretch>
        </p:blipFill>
        <p:spPr bwMode="auto">
          <a:xfrm>
            <a:off x="6034088" y="5364163"/>
            <a:ext cx="29257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629946" y="4159934"/>
            <a:ext cx="2588183" cy="655900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lang="x-none" sz="1600" b="0" i="0" kern="12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29946" y="1348711"/>
            <a:ext cx="5940842" cy="189016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 algn="l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072438" y="6191250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B9EE8A27-F1D4-45D4-80B4-8EEAB87E5316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9" name="TextBox 23"/>
          <p:cNvSpPr txBox="1">
            <a:spLocks noChangeArrowheads="1"/>
          </p:cNvSpPr>
          <p:nvPr userDrawn="1"/>
        </p:nvSpPr>
        <p:spPr bwMode="auto">
          <a:xfrm>
            <a:off x="7997825" y="127000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8759031" y="277019"/>
            <a:ext cx="665163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0" y="6594475"/>
            <a:ext cx="9144000" cy="101600"/>
            <a:chOff x="0" y="6593841"/>
            <a:chExt cx="9144000" cy="101600"/>
          </a:xfrm>
        </p:grpSpPr>
        <p:sp>
          <p:nvSpPr>
            <p:cNvPr id="12" name="Rectangle 26"/>
            <p:cNvSpPr/>
            <p:nvPr userDrawn="1"/>
          </p:nvSpPr>
          <p:spPr>
            <a:xfrm rot="10800000">
              <a:off x="0" y="6595429"/>
              <a:ext cx="9144000" cy="100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27"/>
            <p:cNvSpPr/>
            <p:nvPr userDrawn="1"/>
          </p:nvSpPr>
          <p:spPr>
            <a:xfrm rot="10800000">
              <a:off x="6153150" y="6593841"/>
              <a:ext cx="700088" cy="1000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28"/>
            <p:cNvSpPr/>
            <p:nvPr userDrawn="1"/>
          </p:nvSpPr>
          <p:spPr>
            <a:xfrm rot="10800000">
              <a:off x="6843713" y="6593841"/>
              <a:ext cx="700087" cy="1000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29"/>
            <p:cNvSpPr/>
            <p:nvPr userDrawn="1"/>
          </p:nvSpPr>
          <p:spPr>
            <a:xfrm rot="10800000">
              <a:off x="7532688" y="6593841"/>
              <a:ext cx="700087" cy="10001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36"/>
            <p:cNvSpPr/>
            <p:nvPr userDrawn="1"/>
          </p:nvSpPr>
          <p:spPr>
            <a:xfrm rot="10800000">
              <a:off x="8213725" y="6593841"/>
              <a:ext cx="700088" cy="1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40"/>
          <p:cNvGrpSpPr>
            <a:grpSpLocks/>
          </p:cNvGrpSpPr>
          <p:nvPr userDrawn="1"/>
        </p:nvGrpSpPr>
        <p:grpSpPr bwMode="auto">
          <a:xfrm>
            <a:off x="0" y="511175"/>
            <a:ext cx="5248275" cy="44450"/>
            <a:chOff x="-1" y="510620"/>
            <a:chExt cx="5247647" cy="45719"/>
          </a:xfrm>
        </p:grpSpPr>
        <p:sp>
          <p:nvSpPr>
            <p:cNvPr id="18" name="Rectangle 41"/>
            <p:cNvSpPr/>
            <p:nvPr userDrawn="1"/>
          </p:nvSpPr>
          <p:spPr>
            <a:xfrm rot="10800000">
              <a:off x="-1" y="510620"/>
              <a:ext cx="1312706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42"/>
            <p:cNvSpPr/>
            <p:nvPr userDrawn="1"/>
          </p:nvSpPr>
          <p:spPr>
            <a:xfrm rot="10800000">
              <a:off x="1312705" y="510620"/>
              <a:ext cx="1311118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43"/>
            <p:cNvSpPr/>
            <p:nvPr userDrawn="1"/>
          </p:nvSpPr>
          <p:spPr>
            <a:xfrm rot="10800000">
              <a:off x="2623823" y="510620"/>
              <a:ext cx="1312705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44"/>
            <p:cNvSpPr/>
            <p:nvPr userDrawn="1"/>
          </p:nvSpPr>
          <p:spPr>
            <a:xfrm rot="10800000">
              <a:off x="3934941" y="510620"/>
              <a:ext cx="1312705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1804" y="665165"/>
            <a:ext cx="8170863" cy="159067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32084" y="2539100"/>
            <a:ext cx="8170863" cy="2841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6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1" name="Chart Placeholder 8"/>
          <p:cNvSpPr>
            <a:spLocks noGrp="1"/>
          </p:cNvSpPr>
          <p:nvPr>
            <p:ph type="chart" sz="quarter" idx="18"/>
          </p:nvPr>
        </p:nvSpPr>
        <p:spPr>
          <a:xfrm>
            <a:off x="431803" y="3094041"/>
            <a:ext cx="8170863" cy="259065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pt-BR" noProof="0"/>
              <a:t>Clique no ícone para adicionar gráfico</a:t>
            </a:r>
            <a:endParaRPr lang="en-US" noProof="0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510091" y="5807076"/>
            <a:ext cx="4092575" cy="517525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54506" y="5807076"/>
            <a:ext cx="4092575" cy="51752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7589838" y="700088"/>
            <a:ext cx="13557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endParaRPr lang="en-US" altLang="pt-BR" sz="1200" b="1" dirty="0">
              <a:solidFill>
                <a:srgbClr val="1D2A38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741863" y="1492250"/>
            <a:ext cx="3824287" cy="56356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1" i="1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>
          <a:xfrm>
            <a:off x="8072438" y="6191250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E1D4513C-9D67-47F4-B5E2-021976A21BE1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15" name="TextBox 27"/>
          <p:cNvSpPr txBox="1">
            <a:spLocks noChangeArrowheads="1"/>
          </p:cNvSpPr>
          <p:nvPr userDrawn="1"/>
        </p:nvSpPr>
        <p:spPr bwMode="auto">
          <a:xfrm>
            <a:off x="7997825" y="127000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16" name="Rectangle 28"/>
          <p:cNvSpPr/>
          <p:nvPr userDrawn="1"/>
        </p:nvSpPr>
        <p:spPr>
          <a:xfrm rot="5400000">
            <a:off x="8759031" y="277019"/>
            <a:ext cx="665163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29"/>
          <p:cNvGrpSpPr>
            <a:grpSpLocks/>
          </p:cNvGrpSpPr>
          <p:nvPr userDrawn="1"/>
        </p:nvGrpSpPr>
        <p:grpSpPr bwMode="auto">
          <a:xfrm>
            <a:off x="0" y="6594475"/>
            <a:ext cx="9144000" cy="101600"/>
            <a:chOff x="0" y="6593841"/>
            <a:chExt cx="9144000" cy="101600"/>
          </a:xfrm>
        </p:grpSpPr>
        <p:sp>
          <p:nvSpPr>
            <p:cNvPr id="19" name="Rectangle 35"/>
            <p:cNvSpPr/>
            <p:nvPr userDrawn="1"/>
          </p:nvSpPr>
          <p:spPr>
            <a:xfrm rot="10800000">
              <a:off x="0" y="6595429"/>
              <a:ext cx="9144000" cy="100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40"/>
            <p:cNvSpPr/>
            <p:nvPr userDrawn="1"/>
          </p:nvSpPr>
          <p:spPr>
            <a:xfrm rot="10800000">
              <a:off x="6153150" y="6593841"/>
              <a:ext cx="700088" cy="1000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43"/>
            <p:cNvSpPr/>
            <p:nvPr userDrawn="1"/>
          </p:nvSpPr>
          <p:spPr>
            <a:xfrm rot="10800000">
              <a:off x="6843713" y="6593841"/>
              <a:ext cx="700087" cy="1000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53"/>
            <p:cNvSpPr/>
            <p:nvPr userDrawn="1"/>
          </p:nvSpPr>
          <p:spPr>
            <a:xfrm rot="10800000">
              <a:off x="7532688" y="6593841"/>
              <a:ext cx="700087" cy="10001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54"/>
            <p:cNvSpPr/>
            <p:nvPr userDrawn="1"/>
          </p:nvSpPr>
          <p:spPr>
            <a:xfrm rot="10800000">
              <a:off x="8213725" y="6593841"/>
              <a:ext cx="700088" cy="1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55"/>
          <p:cNvGrpSpPr>
            <a:grpSpLocks/>
          </p:cNvGrpSpPr>
          <p:nvPr userDrawn="1"/>
        </p:nvGrpSpPr>
        <p:grpSpPr bwMode="auto">
          <a:xfrm>
            <a:off x="0" y="511175"/>
            <a:ext cx="5248275" cy="44450"/>
            <a:chOff x="-1" y="510620"/>
            <a:chExt cx="5247647" cy="45719"/>
          </a:xfrm>
        </p:grpSpPr>
        <p:sp>
          <p:nvSpPr>
            <p:cNvPr id="27" name="Rectangle 56"/>
            <p:cNvSpPr/>
            <p:nvPr userDrawn="1"/>
          </p:nvSpPr>
          <p:spPr>
            <a:xfrm rot="10800000">
              <a:off x="-1" y="510620"/>
              <a:ext cx="1312706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57"/>
            <p:cNvSpPr/>
            <p:nvPr userDrawn="1"/>
          </p:nvSpPr>
          <p:spPr>
            <a:xfrm rot="10800000">
              <a:off x="1312705" y="510620"/>
              <a:ext cx="1311118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58"/>
            <p:cNvSpPr/>
            <p:nvPr userDrawn="1"/>
          </p:nvSpPr>
          <p:spPr>
            <a:xfrm rot="10800000">
              <a:off x="2623823" y="510620"/>
              <a:ext cx="1312705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59"/>
            <p:cNvSpPr/>
            <p:nvPr userDrawn="1"/>
          </p:nvSpPr>
          <p:spPr>
            <a:xfrm rot="10800000">
              <a:off x="3934941" y="510620"/>
              <a:ext cx="1312705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460375" y="5833245"/>
            <a:ext cx="3823804" cy="48670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1966737"/>
            <a:ext cx="3824498" cy="5632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lang="en-US" sz="18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4744554" y="5833245"/>
            <a:ext cx="3823804" cy="48670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47722" y="607588"/>
            <a:ext cx="8120636" cy="105889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sz="quarter" idx="20"/>
          </p:nvPr>
        </p:nvSpPr>
        <p:spPr>
          <a:xfrm>
            <a:off x="457201" y="2971285"/>
            <a:ext cx="3826978" cy="2665859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17"/>
          </p:nvPr>
        </p:nvSpPr>
        <p:spPr>
          <a:xfrm>
            <a:off x="4741379" y="2971285"/>
            <a:ext cx="3824498" cy="2665859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741867" y="1966404"/>
            <a:ext cx="3825875" cy="563563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741867" y="2616290"/>
            <a:ext cx="3825875" cy="2816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60379" y="2616290"/>
            <a:ext cx="3825875" cy="2816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800" b="1">
                <a:solidFill>
                  <a:srgbClr val="1D2A38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i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602663" y="26988"/>
            <a:ext cx="433387" cy="365125"/>
          </a:xfrm>
          <a:prstGeom prst="rect">
            <a:avLst/>
          </a:prstGeom>
        </p:spPr>
        <p:txBody>
          <a:bodyPr anchor="ctr"/>
          <a:lstStyle/>
          <a:p>
            <a:pPr algn="r" eaLnBrk="1" hangingPunct="1"/>
            <a:fld id="{7B9B7EF4-AA71-4E7C-9279-F65C75A2B133}" type="slidenum">
              <a:rPr lang="en-US" altLang="pt-BR" sz="1200" b="1">
                <a:solidFill>
                  <a:schemeClr val="bg1"/>
                </a:solidFill>
              </a:rPr>
              <a:pPr algn="r" eaLnBrk="1" hangingPunct="1"/>
              <a:t>‹nº›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072438" y="6191250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D6258FC1-7AE5-4A59-85A1-1575A504412F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7" name="TextBox 21"/>
          <p:cNvSpPr txBox="1">
            <a:spLocks noChangeArrowheads="1"/>
          </p:cNvSpPr>
          <p:nvPr userDrawn="1"/>
        </p:nvSpPr>
        <p:spPr bwMode="auto">
          <a:xfrm>
            <a:off x="7997825" y="127000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8" name="Rectangle 26"/>
          <p:cNvSpPr/>
          <p:nvPr userDrawn="1"/>
        </p:nvSpPr>
        <p:spPr>
          <a:xfrm rot="5400000">
            <a:off x="8759031" y="277019"/>
            <a:ext cx="665163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28"/>
          <p:cNvGrpSpPr>
            <a:grpSpLocks/>
          </p:cNvGrpSpPr>
          <p:nvPr userDrawn="1"/>
        </p:nvGrpSpPr>
        <p:grpSpPr bwMode="auto">
          <a:xfrm>
            <a:off x="0" y="6594475"/>
            <a:ext cx="9144000" cy="101600"/>
            <a:chOff x="0" y="6593841"/>
            <a:chExt cx="9144000" cy="101600"/>
          </a:xfrm>
        </p:grpSpPr>
        <p:sp>
          <p:nvSpPr>
            <p:cNvPr id="10" name="Rectangle 29"/>
            <p:cNvSpPr/>
            <p:nvPr userDrawn="1"/>
          </p:nvSpPr>
          <p:spPr>
            <a:xfrm rot="10800000">
              <a:off x="0" y="6595429"/>
              <a:ext cx="9144000" cy="100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31"/>
            <p:cNvSpPr/>
            <p:nvPr userDrawn="1"/>
          </p:nvSpPr>
          <p:spPr>
            <a:xfrm rot="10800000">
              <a:off x="6153150" y="6593841"/>
              <a:ext cx="700088" cy="1000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32"/>
            <p:cNvSpPr/>
            <p:nvPr userDrawn="1"/>
          </p:nvSpPr>
          <p:spPr>
            <a:xfrm rot="10800000">
              <a:off x="6843713" y="6593841"/>
              <a:ext cx="700087" cy="1000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3"/>
            <p:cNvSpPr/>
            <p:nvPr userDrawn="1"/>
          </p:nvSpPr>
          <p:spPr>
            <a:xfrm rot="10800000">
              <a:off x="7532688" y="6593841"/>
              <a:ext cx="700087" cy="10001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34"/>
            <p:cNvSpPr/>
            <p:nvPr userDrawn="1"/>
          </p:nvSpPr>
          <p:spPr>
            <a:xfrm rot="10800000">
              <a:off x="8213725" y="6593841"/>
              <a:ext cx="700088" cy="1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35"/>
          <p:cNvGrpSpPr>
            <a:grpSpLocks/>
          </p:cNvGrpSpPr>
          <p:nvPr userDrawn="1"/>
        </p:nvGrpSpPr>
        <p:grpSpPr bwMode="auto">
          <a:xfrm>
            <a:off x="0" y="511175"/>
            <a:ext cx="5248275" cy="44450"/>
            <a:chOff x="-1" y="510620"/>
            <a:chExt cx="5247647" cy="45719"/>
          </a:xfrm>
        </p:grpSpPr>
        <p:sp>
          <p:nvSpPr>
            <p:cNvPr id="18" name="Rectangle 36"/>
            <p:cNvSpPr/>
            <p:nvPr userDrawn="1"/>
          </p:nvSpPr>
          <p:spPr>
            <a:xfrm rot="10800000">
              <a:off x="-1" y="510620"/>
              <a:ext cx="1312706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37"/>
            <p:cNvSpPr/>
            <p:nvPr userDrawn="1"/>
          </p:nvSpPr>
          <p:spPr>
            <a:xfrm rot="10800000">
              <a:off x="1312705" y="510620"/>
              <a:ext cx="1311118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38"/>
            <p:cNvSpPr/>
            <p:nvPr userDrawn="1"/>
          </p:nvSpPr>
          <p:spPr>
            <a:xfrm rot="10800000">
              <a:off x="2623823" y="510620"/>
              <a:ext cx="1312705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39"/>
            <p:cNvSpPr/>
            <p:nvPr userDrawn="1"/>
          </p:nvSpPr>
          <p:spPr>
            <a:xfrm rot="10800000">
              <a:off x="3934941" y="510620"/>
              <a:ext cx="1312705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1804" y="665166"/>
            <a:ext cx="8170863" cy="6910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1804" y="1565182"/>
            <a:ext cx="8170863" cy="4476021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lang="bg-BG" sz="20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8072438" y="6191250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72776A66-6662-4511-BD46-CDC405306EC0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5" name="TextBox 20"/>
          <p:cNvSpPr txBox="1">
            <a:spLocks noChangeArrowheads="1"/>
          </p:cNvSpPr>
          <p:nvPr userDrawn="1"/>
        </p:nvSpPr>
        <p:spPr bwMode="auto">
          <a:xfrm>
            <a:off x="7997825" y="127000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6" name="Rectangle 21"/>
          <p:cNvSpPr/>
          <p:nvPr userDrawn="1"/>
        </p:nvSpPr>
        <p:spPr>
          <a:xfrm rot="5400000">
            <a:off x="8759031" y="277019"/>
            <a:ext cx="665163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0" y="6594475"/>
            <a:ext cx="9144000" cy="101600"/>
            <a:chOff x="0" y="6593841"/>
            <a:chExt cx="9144000" cy="101600"/>
          </a:xfrm>
        </p:grpSpPr>
        <p:sp>
          <p:nvSpPr>
            <p:cNvPr id="8" name="Rectangle 23"/>
            <p:cNvSpPr/>
            <p:nvPr userDrawn="1"/>
          </p:nvSpPr>
          <p:spPr>
            <a:xfrm rot="10800000">
              <a:off x="0" y="6595429"/>
              <a:ext cx="9144000" cy="100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24"/>
            <p:cNvSpPr/>
            <p:nvPr userDrawn="1"/>
          </p:nvSpPr>
          <p:spPr>
            <a:xfrm rot="10800000">
              <a:off x="6153150" y="6593841"/>
              <a:ext cx="700088" cy="1000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25"/>
            <p:cNvSpPr/>
            <p:nvPr userDrawn="1"/>
          </p:nvSpPr>
          <p:spPr>
            <a:xfrm rot="10800000">
              <a:off x="6843713" y="6593841"/>
              <a:ext cx="700087" cy="1000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26"/>
            <p:cNvSpPr/>
            <p:nvPr userDrawn="1"/>
          </p:nvSpPr>
          <p:spPr>
            <a:xfrm rot="10800000">
              <a:off x="7532688" y="6593841"/>
              <a:ext cx="700087" cy="10001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40"/>
            <p:cNvSpPr/>
            <p:nvPr userDrawn="1"/>
          </p:nvSpPr>
          <p:spPr>
            <a:xfrm rot="10800000">
              <a:off x="8213725" y="6593841"/>
              <a:ext cx="700088" cy="1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41"/>
          <p:cNvGrpSpPr>
            <a:grpSpLocks/>
          </p:cNvGrpSpPr>
          <p:nvPr userDrawn="1"/>
        </p:nvGrpSpPr>
        <p:grpSpPr bwMode="auto">
          <a:xfrm>
            <a:off x="0" y="511175"/>
            <a:ext cx="5248275" cy="44450"/>
            <a:chOff x="-1" y="510620"/>
            <a:chExt cx="5247647" cy="45719"/>
          </a:xfrm>
        </p:grpSpPr>
        <p:sp>
          <p:nvSpPr>
            <p:cNvPr id="14" name="Rectangle 42"/>
            <p:cNvSpPr/>
            <p:nvPr userDrawn="1"/>
          </p:nvSpPr>
          <p:spPr>
            <a:xfrm rot="10800000">
              <a:off x="-1" y="510620"/>
              <a:ext cx="1312706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43"/>
            <p:cNvSpPr/>
            <p:nvPr userDrawn="1"/>
          </p:nvSpPr>
          <p:spPr>
            <a:xfrm rot="10800000">
              <a:off x="1312705" y="510620"/>
              <a:ext cx="1311118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44"/>
            <p:cNvSpPr/>
            <p:nvPr userDrawn="1"/>
          </p:nvSpPr>
          <p:spPr>
            <a:xfrm rot="10800000">
              <a:off x="2623823" y="510620"/>
              <a:ext cx="1312705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45"/>
            <p:cNvSpPr/>
            <p:nvPr userDrawn="1"/>
          </p:nvSpPr>
          <p:spPr>
            <a:xfrm rot="10800000">
              <a:off x="3934941" y="510620"/>
              <a:ext cx="1312705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1800" y="665164"/>
            <a:ext cx="8322274" cy="553631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4"/>
          <p:cNvSpPr txBox="1">
            <a:spLocks/>
          </p:cNvSpPr>
          <p:nvPr userDrawn="1"/>
        </p:nvSpPr>
        <p:spPr>
          <a:xfrm>
            <a:off x="1473200" y="4672013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  <a:defRPr/>
            </a:pPr>
            <a:r>
              <a:rPr lang="en-US" b="0" dirty="0">
                <a:solidFill>
                  <a:srgbClr val="1D2A38"/>
                </a:solidFill>
              </a:rPr>
              <a:t>Ministro da </a:t>
            </a:r>
            <a:r>
              <a:rPr lang="en-US" b="0" dirty="0" err="1">
                <a:solidFill>
                  <a:srgbClr val="1D2A38"/>
                </a:solidFill>
              </a:rPr>
              <a:t>Fazenda</a:t>
            </a:r>
            <a:endParaRPr lang="en-US" b="0" dirty="0">
              <a:solidFill>
                <a:srgbClr val="1D2A38"/>
              </a:solidFill>
            </a:endParaRPr>
          </a:p>
          <a:p>
            <a:pPr algn="l">
              <a:lnSpc>
                <a:spcPct val="70000"/>
              </a:lnSpc>
              <a:defRPr/>
            </a:pPr>
            <a:r>
              <a:rPr lang="en-US" sz="1500" dirty="0">
                <a:solidFill>
                  <a:srgbClr val="1D2A38"/>
                </a:solidFill>
              </a:rPr>
              <a:t>Henrique </a:t>
            </a:r>
            <a:r>
              <a:rPr lang="en-US" sz="1500" dirty="0" err="1">
                <a:solidFill>
                  <a:srgbClr val="1D2A38"/>
                </a:solidFill>
              </a:rPr>
              <a:t>Meirelles</a:t>
            </a:r>
            <a:endParaRPr lang="en-US" sz="2400" dirty="0">
              <a:solidFill>
                <a:srgbClr val="1D2A38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8072438" y="6008688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2F0C4949-391B-4A75-B299-7B189D72490F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0" y="6369050"/>
            <a:ext cx="9144000" cy="327025"/>
            <a:chOff x="0" y="6369461"/>
            <a:chExt cx="9144000" cy="325980"/>
          </a:xfrm>
        </p:grpSpPr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0" y="6369461"/>
              <a:ext cx="9144000" cy="325980"/>
              <a:chOff x="0" y="6652713"/>
              <a:chExt cx="9144000" cy="417733"/>
            </a:xfrm>
          </p:grpSpPr>
          <p:sp>
            <p:nvSpPr>
              <p:cNvPr id="11" name="Rectangle 30"/>
              <p:cNvSpPr/>
              <p:nvPr userDrawn="1"/>
            </p:nvSpPr>
            <p:spPr>
              <a:xfrm rot="10800000">
                <a:off x="0" y="6660824"/>
                <a:ext cx="9144000" cy="4096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ectangle 31"/>
              <p:cNvSpPr/>
              <p:nvPr userDrawn="1"/>
            </p:nvSpPr>
            <p:spPr>
              <a:xfrm rot="10800000">
                <a:off x="6153150" y="6652713"/>
                <a:ext cx="700088" cy="409622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32"/>
              <p:cNvSpPr/>
              <p:nvPr userDrawn="1"/>
            </p:nvSpPr>
            <p:spPr>
              <a:xfrm rot="10800000">
                <a:off x="6843713" y="6652713"/>
                <a:ext cx="700087" cy="40962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33"/>
              <p:cNvSpPr/>
              <p:nvPr userDrawn="1"/>
            </p:nvSpPr>
            <p:spPr>
              <a:xfrm rot="10800000">
                <a:off x="7532688" y="6652713"/>
                <a:ext cx="700087" cy="40962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ectangle 34"/>
              <p:cNvSpPr/>
              <p:nvPr userDrawn="1"/>
            </p:nvSpPr>
            <p:spPr>
              <a:xfrm rot="10800000">
                <a:off x="8213725" y="6652713"/>
                <a:ext cx="700088" cy="40962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Rectangle 26"/>
            <p:cNvSpPr/>
            <p:nvPr userDrawn="1"/>
          </p:nvSpPr>
          <p:spPr>
            <a:xfrm rot="10800000">
              <a:off x="6153150" y="6371044"/>
              <a:ext cx="700088" cy="3149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27"/>
            <p:cNvSpPr/>
            <p:nvPr userDrawn="1"/>
          </p:nvSpPr>
          <p:spPr>
            <a:xfrm rot="10800000">
              <a:off x="6843713" y="6371044"/>
              <a:ext cx="700087" cy="31490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28"/>
            <p:cNvSpPr/>
            <p:nvPr userDrawn="1"/>
          </p:nvSpPr>
          <p:spPr>
            <a:xfrm rot="10800000">
              <a:off x="7532688" y="6371044"/>
              <a:ext cx="700087" cy="31490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29"/>
            <p:cNvSpPr/>
            <p:nvPr userDrawn="1"/>
          </p:nvSpPr>
          <p:spPr>
            <a:xfrm rot="10800000">
              <a:off x="8213725" y="6371044"/>
              <a:ext cx="700088" cy="314903"/>
            </a:xfrm>
            <a:prstGeom prst="rect">
              <a:avLst/>
            </a:prstGeom>
            <a:solidFill>
              <a:srgbClr val="7EB6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7" name="Picture 3"/>
          <p:cNvPicPr>
            <a:picLocks noChangeAspect="1"/>
          </p:cNvPicPr>
          <p:nvPr userDrawn="1"/>
        </p:nvPicPr>
        <p:blipFill>
          <a:blip r:embed="rId2"/>
          <a:srcRect l="29181" r="29192" b="34076"/>
          <a:stretch>
            <a:fillRect/>
          </a:stretch>
        </p:blipFill>
        <p:spPr bwMode="auto">
          <a:xfrm>
            <a:off x="1527175" y="2266950"/>
            <a:ext cx="8604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0448" y="3474265"/>
            <a:ext cx="7182372" cy="1016195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 algn="ctr">
              <a:buNone/>
              <a:defRPr sz="5400"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459788" y="279400"/>
            <a:ext cx="495300" cy="365125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fld id="{A1A49265-6510-43DC-AC94-73AE8CE55CB5}" type="slidenum">
              <a:rPr lang="en-US" altLang="pt-BR" sz="1200" b="1">
                <a:solidFill>
                  <a:srgbClr val="A6A6A6"/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1">
              <a:solidFill>
                <a:srgbClr val="A6A6A6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" y="1792288"/>
            <a:ext cx="90043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12"/>
          <p:cNvSpPr>
            <a:spLocks noChangeArrowheads="1"/>
          </p:cNvSpPr>
          <p:nvPr userDrawn="1"/>
        </p:nvSpPr>
        <p:spPr bwMode="auto">
          <a:xfrm>
            <a:off x="2517775" y="3560763"/>
            <a:ext cx="909638" cy="558800"/>
          </a:xfrm>
          <a:prstGeom prst="wedgeRoundRectCallout">
            <a:avLst>
              <a:gd name="adj1" fmla="val -20833"/>
              <a:gd name="adj2" fmla="val 90407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>
                <a:solidFill>
                  <a:srgbClr val="E6E9E9"/>
                </a:solidFill>
              </a:rPr>
              <a:t>Brasil</a:t>
            </a:r>
            <a:br>
              <a:rPr lang="en-US" altLang="pt-BR" sz="1300">
                <a:solidFill>
                  <a:srgbClr val="E6E9E9"/>
                </a:solidFill>
              </a:rPr>
            </a:br>
            <a:r>
              <a:rPr lang="en-US" altLang="pt-BR" sz="1300" b="1">
                <a:solidFill>
                  <a:srgbClr val="E6E9E9"/>
                </a:solidFill>
              </a:rPr>
              <a:t>3,5</a:t>
            </a:r>
          </a:p>
        </p:txBody>
      </p:sp>
      <p:sp>
        <p:nvSpPr>
          <p:cNvPr id="9" name="Rounded Rectangular Callout 17"/>
          <p:cNvSpPr>
            <a:spLocks noChangeArrowheads="1"/>
          </p:cNvSpPr>
          <p:nvPr userDrawn="1"/>
        </p:nvSpPr>
        <p:spPr bwMode="auto">
          <a:xfrm>
            <a:off x="2774950" y="2125663"/>
            <a:ext cx="909638" cy="560387"/>
          </a:xfrm>
          <a:prstGeom prst="wedgeRoundRectCallout">
            <a:avLst>
              <a:gd name="adj1" fmla="val 88329"/>
              <a:gd name="adj2" fmla="val 57398"/>
              <a:gd name="adj3" fmla="val 16667"/>
            </a:avLst>
          </a:prstGeom>
          <a:solidFill>
            <a:srgbClr val="7DA419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>
                <a:solidFill>
                  <a:srgbClr val="E6E9E9"/>
                </a:solidFill>
              </a:rPr>
              <a:t>Espanha</a:t>
            </a:r>
            <a:br>
              <a:rPr lang="en-US" altLang="pt-BR" sz="1300">
                <a:solidFill>
                  <a:srgbClr val="E6E9E9"/>
                </a:solidFill>
              </a:rPr>
            </a:br>
            <a:r>
              <a:rPr lang="en-US" altLang="pt-BR" sz="1300" b="1">
                <a:solidFill>
                  <a:srgbClr val="E6E9E9"/>
                </a:solidFill>
              </a:rPr>
              <a:t>3,5</a:t>
            </a:r>
          </a:p>
        </p:txBody>
      </p:sp>
      <p:sp>
        <p:nvSpPr>
          <p:cNvPr id="10" name="Rounded Rectangular Callout 29"/>
          <p:cNvSpPr>
            <a:spLocks noChangeArrowheads="1"/>
          </p:cNvSpPr>
          <p:nvPr userDrawn="1"/>
        </p:nvSpPr>
        <p:spPr bwMode="auto">
          <a:xfrm>
            <a:off x="119063" y="6051550"/>
            <a:ext cx="1244600" cy="350838"/>
          </a:xfrm>
          <a:prstGeom prst="wedgeRoundRectCallout">
            <a:avLst>
              <a:gd name="adj1" fmla="val -22519"/>
              <a:gd name="adj2" fmla="val 98389"/>
              <a:gd name="adj3" fmla="val 16667"/>
            </a:avLst>
          </a:prstGeom>
          <a:solidFill>
            <a:srgbClr val="9D3C1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>
                <a:solidFill>
                  <a:srgbClr val="E6E9E9"/>
                </a:solidFill>
              </a:rPr>
              <a:t>Legenda 1</a:t>
            </a:r>
          </a:p>
        </p:txBody>
      </p:sp>
      <p:sp>
        <p:nvSpPr>
          <p:cNvPr id="11" name="Rectangle 33"/>
          <p:cNvSpPr>
            <a:spLocks noChangeArrowheads="1"/>
          </p:cNvSpPr>
          <p:nvPr userDrawn="1"/>
        </p:nvSpPr>
        <p:spPr bwMode="auto">
          <a:xfrm>
            <a:off x="850900" y="6388100"/>
            <a:ext cx="184150" cy="346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endParaRPr lang="pt-BR" altLang="pt-BR">
              <a:solidFill>
                <a:srgbClr val="E6E9E9"/>
              </a:solidFill>
            </a:endParaRPr>
          </a:p>
        </p:txBody>
      </p:sp>
      <p:sp>
        <p:nvSpPr>
          <p:cNvPr id="12" name="Rounded Rectangular Callout 34"/>
          <p:cNvSpPr>
            <a:spLocks noChangeArrowheads="1"/>
          </p:cNvSpPr>
          <p:nvPr userDrawn="1"/>
        </p:nvSpPr>
        <p:spPr bwMode="auto">
          <a:xfrm>
            <a:off x="1593850" y="6051550"/>
            <a:ext cx="1244600" cy="350838"/>
          </a:xfrm>
          <a:prstGeom prst="wedgeRoundRectCallout">
            <a:avLst>
              <a:gd name="adj1" fmla="val -22519"/>
              <a:gd name="adj2" fmla="val 98389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altLang="pt-BR" sz="1300">
                <a:solidFill>
                  <a:srgbClr val="E6E9E9"/>
                </a:solidFill>
              </a:rPr>
              <a:t>Legenda 2</a:t>
            </a:r>
          </a:p>
        </p:txBody>
      </p:sp>
      <p:sp>
        <p:nvSpPr>
          <p:cNvPr id="13" name="Rectangle 17"/>
          <p:cNvSpPr/>
          <p:nvPr userDrawn="1"/>
        </p:nvSpPr>
        <p:spPr>
          <a:xfrm rot="10800000">
            <a:off x="0" y="511175"/>
            <a:ext cx="700088" cy="587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8"/>
          <p:cNvSpPr/>
          <p:nvPr userDrawn="1"/>
        </p:nvSpPr>
        <p:spPr>
          <a:xfrm rot="10800000">
            <a:off x="700088" y="511175"/>
            <a:ext cx="700087" cy="587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9"/>
          <p:cNvSpPr/>
          <p:nvPr userDrawn="1"/>
        </p:nvSpPr>
        <p:spPr>
          <a:xfrm rot="10800000">
            <a:off x="1400175" y="511175"/>
            <a:ext cx="700088" cy="58738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20"/>
          <p:cNvSpPr/>
          <p:nvPr userDrawn="1"/>
        </p:nvSpPr>
        <p:spPr>
          <a:xfrm rot="10800000">
            <a:off x="2100263" y="511175"/>
            <a:ext cx="700087" cy="587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21"/>
          <p:cNvSpPr txBox="1">
            <a:spLocks noChangeArrowheads="1"/>
          </p:cNvSpPr>
          <p:nvPr userDrawn="1"/>
        </p:nvSpPr>
        <p:spPr bwMode="auto">
          <a:xfrm>
            <a:off x="7519988" y="127000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19" name="Rectangle 22"/>
          <p:cNvSpPr/>
          <p:nvPr userDrawn="1"/>
        </p:nvSpPr>
        <p:spPr>
          <a:xfrm rot="10800000">
            <a:off x="7658100" y="511175"/>
            <a:ext cx="771525" cy="587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24"/>
          <p:cNvSpPr/>
          <p:nvPr userDrawn="1"/>
        </p:nvSpPr>
        <p:spPr>
          <a:xfrm rot="10800000">
            <a:off x="0" y="6596063"/>
            <a:ext cx="9144000" cy="100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5"/>
          <p:cNvSpPr/>
          <p:nvPr userDrawn="1"/>
        </p:nvSpPr>
        <p:spPr>
          <a:xfrm rot="10800000">
            <a:off x="6153150" y="6594475"/>
            <a:ext cx="700088" cy="1000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9"/>
          <p:cNvSpPr/>
          <p:nvPr userDrawn="1"/>
        </p:nvSpPr>
        <p:spPr>
          <a:xfrm rot="10800000">
            <a:off x="6843713" y="6594475"/>
            <a:ext cx="700087" cy="1000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30"/>
          <p:cNvSpPr/>
          <p:nvPr userDrawn="1"/>
        </p:nvSpPr>
        <p:spPr>
          <a:xfrm rot="10800000">
            <a:off x="7532688" y="6594475"/>
            <a:ext cx="700087" cy="100013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31"/>
          <p:cNvSpPr/>
          <p:nvPr userDrawn="1"/>
        </p:nvSpPr>
        <p:spPr>
          <a:xfrm rot="10800000">
            <a:off x="8213725" y="6594475"/>
            <a:ext cx="700088" cy="1000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3125790" y="5982494"/>
            <a:ext cx="3609975" cy="5572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x-none" sz="1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6832422" y="5993562"/>
            <a:ext cx="2122669" cy="5350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1000" b="1" kern="1200" baseline="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457204" y="657267"/>
            <a:ext cx="7085013" cy="793397"/>
          </a:xfrm>
          <a:prstGeom prst="rect">
            <a:avLst/>
          </a:prstGeom>
        </p:spPr>
        <p:txBody>
          <a:bodyPr anchor="ctr"/>
          <a:lstStyle>
            <a:lvl1pPr algn="l">
              <a:defRPr lang="en-US" sz="3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0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Di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602663" y="26988"/>
            <a:ext cx="433387" cy="365125"/>
          </a:xfrm>
          <a:prstGeom prst="rect">
            <a:avLst/>
          </a:prstGeom>
        </p:spPr>
        <p:txBody>
          <a:bodyPr anchor="ctr"/>
          <a:lstStyle/>
          <a:p>
            <a:pPr algn="r" eaLnBrk="1" hangingPunct="1"/>
            <a:fld id="{D0F934DD-87C9-4DAB-A76B-A7FFD8EDE633}" type="slidenum">
              <a:rPr lang="en-US" altLang="pt-BR" sz="1200" b="1">
                <a:solidFill>
                  <a:schemeClr val="bg1"/>
                </a:solidFill>
              </a:rPr>
              <a:pPr algn="r" eaLnBrk="1" hangingPunct="1"/>
              <a:t>‹nº›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072438" y="6191250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710D30A0-B78D-409B-9439-08A56151F623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7997825" y="127000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8" name="Rectangle 26"/>
          <p:cNvSpPr/>
          <p:nvPr userDrawn="1"/>
        </p:nvSpPr>
        <p:spPr>
          <a:xfrm rot="5400000">
            <a:off x="8759031" y="277019"/>
            <a:ext cx="665163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0" y="6594475"/>
            <a:ext cx="9144000" cy="101600"/>
            <a:chOff x="0" y="6593841"/>
            <a:chExt cx="9144000" cy="101600"/>
          </a:xfrm>
        </p:grpSpPr>
        <p:sp>
          <p:nvSpPr>
            <p:cNvPr id="10" name="Rectangle 28"/>
            <p:cNvSpPr/>
            <p:nvPr userDrawn="1"/>
          </p:nvSpPr>
          <p:spPr>
            <a:xfrm rot="10800000">
              <a:off x="0" y="6595429"/>
              <a:ext cx="9144000" cy="100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29"/>
            <p:cNvSpPr/>
            <p:nvPr userDrawn="1"/>
          </p:nvSpPr>
          <p:spPr>
            <a:xfrm rot="10800000">
              <a:off x="6153150" y="6593841"/>
              <a:ext cx="700088" cy="1000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31"/>
            <p:cNvSpPr/>
            <p:nvPr userDrawn="1"/>
          </p:nvSpPr>
          <p:spPr>
            <a:xfrm rot="10800000">
              <a:off x="6843713" y="6593841"/>
              <a:ext cx="700087" cy="1000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2"/>
            <p:cNvSpPr/>
            <p:nvPr userDrawn="1"/>
          </p:nvSpPr>
          <p:spPr>
            <a:xfrm rot="10800000">
              <a:off x="7532688" y="6593841"/>
              <a:ext cx="700087" cy="10001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33"/>
            <p:cNvSpPr/>
            <p:nvPr userDrawn="1"/>
          </p:nvSpPr>
          <p:spPr>
            <a:xfrm rot="10800000">
              <a:off x="8213725" y="6593841"/>
              <a:ext cx="700088" cy="1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511175"/>
            <a:ext cx="5248275" cy="44450"/>
            <a:chOff x="-1" y="510620"/>
            <a:chExt cx="5247647" cy="45719"/>
          </a:xfrm>
        </p:grpSpPr>
        <p:sp>
          <p:nvSpPr>
            <p:cNvPr id="17" name="Rectangle 34"/>
            <p:cNvSpPr/>
            <p:nvPr userDrawn="1"/>
          </p:nvSpPr>
          <p:spPr>
            <a:xfrm rot="10800000">
              <a:off x="-1" y="510620"/>
              <a:ext cx="1312706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35"/>
            <p:cNvSpPr/>
            <p:nvPr userDrawn="1"/>
          </p:nvSpPr>
          <p:spPr>
            <a:xfrm rot="10800000">
              <a:off x="1312705" y="510620"/>
              <a:ext cx="1311118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36"/>
            <p:cNvSpPr/>
            <p:nvPr userDrawn="1"/>
          </p:nvSpPr>
          <p:spPr>
            <a:xfrm rot="10800000">
              <a:off x="2623823" y="510620"/>
              <a:ext cx="1312705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37"/>
            <p:cNvSpPr/>
            <p:nvPr userDrawn="1"/>
          </p:nvSpPr>
          <p:spPr>
            <a:xfrm rot="10800000">
              <a:off x="3934941" y="510620"/>
              <a:ext cx="1312705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1804" y="665166"/>
            <a:ext cx="8170863" cy="6910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5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1804" y="1565182"/>
            <a:ext cx="8170863" cy="4476021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lang="bg-BG" sz="20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8072438" y="5826125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1A235BF5-D06E-4DED-BDE2-B684DA970CEB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7997825" y="682625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6" name="Rectangle 28"/>
          <p:cNvSpPr/>
          <p:nvPr userDrawn="1"/>
        </p:nvSpPr>
        <p:spPr>
          <a:xfrm rot="10800000">
            <a:off x="0" y="6350"/>
            <a:ext cx="914400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0" y="6369050"/>
            <a:ext cx="9144000" cy="327025"/>
            <a:chOff x="0" y="6369461"/>
            <a:chExt cx="9144000" cy="325980"/>
          </a:xfrm>
        </p:grpSpPr>
        <p:grpSp>
          <p:nvGrpSpPr>
            <p:cNvPr id="8" name="Group 17"/>
            <p:cNvGrpSpPr>
              <a:grpSpLocks/>
            </p:cNvGrpSpPr>
            <p:nvPr userDrawn="1"/>
          </p:nvGrpSpPr>
          <p:grpSpPr bwMode="auto">
            <a:xfrm>
              <a:off x="0" y="6369461"/>
              <a:ext cx="9144000" cy="325980"/>
              <a:chOff x="0" y="6652713"/>
              <a:chExt cx="9144000" cy="417733"/>
            </a:xfrm>
          </p:grpSpPr>
          <p:sp>
            <p:nvSpPr>
              <p:cNvPr id="15" name="Rectangle 18"/>
              <p:cNvSpPr/>
              <p:nvPr userDrawn="1"/>
            </p:nvSpPr>
            <p:spPr>
              <a:xfrm rot="10800000">
                <a:off x="0" y="6660824"/>
                <a:ext cx="9144000" cy="4096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ectangle 19"/>
              <p:cNvSpPr/>
              <p:nvPr userDrawn="1"/>
            </p:nvSpPr>
            <p:spPr>
              <a:xfrm rot="10800000">
                <a:off x="6153150" y="6652713"/>
                <a:ext cx="700088" cy="409622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Rectangle 20"/>
              <p:cNvSpPr/>
              <p:nvPr userDrawn="1"/>
            </p:nvSpPr>
            <p:spPr>
              <a:xfrm rot="10800000">
                <a:off x="6843713" y="6652713"/>
                <a:ext cx="700087" cy="40962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ectangle 21"/>
              <p:cNvSpPr/>
              <p:nvPr userDrawn="1"/>
            </p:nvSpPr>
            <p:spPr>
              <a:xfrm rot="10800000">
                <a:off x="7532688" y="6652713"/>
                <a:ext cx="700087" cy="40962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22"/>
              <p:cNvSpPr/>
              <p:nvPr userDrawn="1"/>
            </p:nvSpPr>
            <p:spPr>
              <a:xfrm rot="10800000">
                <a:off x="8213725" y="6652713"/>
                <a:ext cx="700088" cy="40962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Rectangle 14"/>
            <p:cNvSpPr/>
            <p:nvPr userDrawn="1"/>
          </p:nvSpPr>
          <p:spPr>
            <a:xfrm rot="10800000">
              <a:off x="6153150" y="6371044"/>
              <a:ext cx="700088" cy="3149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5"/>
            <p:cNvSpPr/>
            <p:nvPr userDrawn="1"/>
          </p:nvSpPr>
          <p:spPr>
            <a:xfrm rot="10800000">
              <a:off x="6843713" y="6371044"/>
              <a:ext cx="700087" cy="31490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6"/>
            <p:cNvSpPr/>
            <p:nvPr userDrawn="1"/>
          </p:nvSpPr>
          <p:spPr>
            <a:xfrm rot="10800000">
              <a:off x="7532688" y="6371044"/>
              <a:ext cx="700087" cy="31490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23"/>
            <p:cNvSpPr/>
            <p:nvPr userDrawn="1"/>
          </p:nvSpPr>
          <p:spPr>
            <a:xfrm rot="10800000">
              <a:off x="8213725" y="6371044"/>
              <a:ext cx="700088" cy="314903"/>
            </a:xfrm>
            <a:prstGeom prst="rect">
              <a:avLst/>
            </a:prstGeom>
            <a:solidFill>
              <a:srgbClr val="7EB6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Rectangle 24"/>
          <p:cNvSpPr/>
          <p:nvPr userDrawn="1"/>
        </p:nvSpPr>
        <p:spPr>
          <a:xfrm rot="5400000">
            <a:off x="8759032" y="831056"/>
            <a:ext cx="665162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8072438" y="5826125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BCAFB159-652B-451F-B3EA-82D362BD46CF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7997825" y="682625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6" name="Rectangle 15"/>
          <p:cNvSpPr/>
          <p:nvPr userDrawn="1"/>
        </p:nvSpPr>
        <p:spPr>
          <a:xfrm rot="10800000">
            <a:off x="0" y="6375400"/>
            <a:ext cx="9144000" cy="320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3"/>
          <p:cNvSpPr/>
          <p:nvPr userDrawn="1"/>
        </p:nvSpPr>
        <p:spPr>
          <a:xfrm rot="10800000">
            <a:off x="8615363" y="6369050"/>
            <a:ext cx="288925" cy="320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4"/>
          <p:cNvSpPr/>
          <p:nvPr userDrawn="1"/>
        </p:nvSpPr>
        <p:spPr>
          <a:xfrm rot="10800000">
            <a:off x="8334375" y="6369050"/>
            <a:ext cx="287338" cy="32067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25"/>
          <p:cNvSpPr/>
          <p:nvPr userDrawn="1"/>
        </p:nvSpPr>
        <p:spPr>
          <a:xfrm rot="10800000">
            <a:off x="6149975" y="6369050"/>
            <a:ext cx="1905000" cy="320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 rot="10800000">
            <a:off x="8054975" y="6369050"/>
            <a:ext cx="288925" cy="320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2"/>
          <p:cNvSpPr/>
          <p:nvPr userDrawn="1"/>
        </p:nvSpPr>
        <p:spPr>
          <a:xfrm rot="10800000">
            <a:off x="0" y="6350"/>
            <a:ext cx="914400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0"/>
          <p:cNvSpPr/>
          <p:nvPr userDrawn="1"/>
        </p:nvSpPr>
        <p:spPr>
          <a:xfrm rot="5400000">
            <a:off x="8759032" y="831056"/>
            <a:ext cx="665162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8072438" y="5826125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C2AA1A72-EC88-4A2E-A06D-983FFDA80851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5" name="Rectangle 18"/>
          <p:cNvSpPr/>
          <p:nvPr userDrawn="1"/>
        </p:nvSpPr>
        <p:spPr>
          <a:xfrm rot="10800000">
            <a:off x="0" y="6375400"/>
            <a:ext cx="9144000" cy="320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0"/>
          <p:cNvSpPr/>
          <p:nvPr userDrawn="1"/>
        </p:nvSpPr>
        <p:spPr>
          <a:xfrm rot="10800000">
            <a:off x="6438900" y="6369050"/>
            <a:ext cx="1895475" cy="327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2"/>
          <p:cNvSpPr/>
          <p:nvPr userDrawn="1"/>
        </p:nvSpPr>
        <p:spPr>
          <a:xfrm rot="10800000">
            <a:off x="8615363" y="6369050"/>
            <a:ext cx="288925" cy="320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 userDrawn="1"/>
        </p:nvSpPr>
        <p:spPr>
          <a:xfrm rot="10800000">
            <a:off x="8334375" y="6369050"/>
            <a:ext cx="287338" cy="32067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 userDrawn="1"/>
        </p:nvSpPr>
        <p:spPr>
          <a:xfrm rot="10800000">
            <a:off x="6149975" y="6369050"/>
            <a:ext cx="288925" cy="320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 userDrawn="1"/>
        </p:nvSpPr>
        <p:spPr bwMode="auto">
          <a:xfrm>
            <a:off x="7997825" y="682625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13" name="Rectangle 16"/>
          <p:cNvSpPr/>
          <p:nvPr userDrawn="1"/>
        </p:nvSpPr>
        <p:spPr>
          <a:xfrm rot="10800000">
            <a:off x="0" y="6350"/>
            <a:ext cx="914400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5"/>
          <p:cNvSpPr/>
          <p:nvPr userDrawn="1"/>
        </p:nvSpPr>
        <p:spPr>
          <a:xfrm rot="5400000">
            <a:off x="8759032" y="831056"/>
            <a:ext cx="665162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8072438" y="5826125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4B36A905-0FB8-42B6-B648-B0716B22554A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5" name="Rectangle 18"/>
          <p:cNvSpPr/>
          <p:nvPr userDrawn="1"/>
        </p:nvSpPr>
        <p:spPr>
          <a:xfrm rot="10800000">
            <a:off x="0" y="6375400"/>
            <a:ext cx="9144000" cy="320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2"/>
          <p:cNvSpPr/>
          <p:nvPr userDrawn="1"/>
        </p:nvSpPr>
        <p:spPr>
          <a:xfrm rot="10800000">
            <a:off x="8615363" y="6369050"/>
            <a:ext cx="288925" cy="320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4"/>
          <p:cNvSpPr/>
          <p:nvPr userDrawn="1"/>
        </p:nvSpPr>
        <p:spPr>
          <a:xfrm rot="10800000">
            <a:off x="6716713" y="6369050"/>
            <a:ext cx="1905000" cy="32067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5"/>
          <p:cNvSpPr/>
          <p:nvPr userDrawn="1"/>
        </p:nvSpPr>
        <p:spPr>
          <a:xfrm rot="10800000">
            <a:off x="6149975" y="6369050"/>
            <a:ext cx="288925" cy="320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25"/>
          <p:cNvSpPr/>
          <p:nvPr userDrawn="1"/>
        </p:nvSpPr>
        <p:spPr>
          <a:xfrm rot="10800000">
            <a:off x="6429375" y="6369050"/>
            <a:ext cx="287338" cy="320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 userDrawn="1"/>
        </p:nvSpPr>
        <p:spPr bwMode="auto">
          <a:xfrm>
            <a:off x="7997825" y="682625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13" name="Rectangle 26"/>
          <p:cNvSpPr/>
          <p:nvPr userDrawn="1"/>
        </p:nvSpPr>
        <p:spPr>
          <a:xfrm rot="10800000">
            <a:off x="0" y="6350"/>
            <a:ext cx="914400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3"/>
          <p:cNvSpPr/>
          <p:nvPr userDrawn="1"/>
        </p:nvSpPr>
        <p:spPr>
          <a:xfrm rot="5400000">
            <a:off x="8759032" y="831056"/>
            <a:ext cx="665162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Capítul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8072438" y="5826125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36BAB52E-C1F3-4E7E-87C6-816388FBEF38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5" name="Rectangle 18"/>
          <p:cNvSpPr/>
          <p:nvPr userDrawn="1"/>
        </p:nvSpPr>
        <p:spPr>
          <a:xfrm rot="10800000">
            <a:off x="0" y="6375400"/>
            <a:ext cx="9144000" cy="320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2"/>
          <p:cNvSpPr/>
          <p:nvPr userDrawn="1"/>
        </p:nvSpPr>
        <p:spPr>
          <a:xfrm rot="10800000">
            <a:off x="6996113" y="6369050"/>
            <a:ext cx="1917700" cy="320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 userDrawn="1"/>
        </p:nvSpPr>
        <p:spPr>
          <a:xfrm rot="10800000">
            <a:off x="6149975" y="6369050"/>
            <a:ext cx="288925" cy="320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5"/>
          <p:cNvSpPr/>
          <p:nvPr userDrawn="1"/>
        </p:nvSpPr>
        <p:spPr>
          <a:xfrm rot="10800000">
            <a:off x="6429375" y="6369050"/>
            <a:ext cx="287338" cy="320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24"/>
          <p:cNvSpPr/>
          <p:nvPr userDrawn="1"/>
        </p:nvSpPr>
        <p:spPr>
          <a:xfrm rot="10800000">
            <a:off x="6707188" y="6369050"/>
            <a:ext cx="288925" cy="32067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 userDrawn="1"/>
        </p:nvSpPr>
        <p:spPr bwMode="auto">
          <a:xfrm>
            <a:off x="7997825" y="682625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13" name="Rectangle 26"/>
          <p:cNvSpPr/>
          <p:nvPr userDrawn="1"/>
        </p:nvSpPr>
        <p:spPr>
          <a:xfrm rot="10800000">
            <a:off x="0" y="6350"/>
            <a:ext cx="9144000" cy="131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1"/>
          <p:cNvSpPr/>
          <p:nvPr userDrawn="1"/>
        </p:nvSpPr>
        <p:spPr>
          <a:xfrm rot="5400000">
            <a:off x="8759032" y="831056"/>
            <a:ext cx="665162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1391" y="4698093"/>
            <a:ext cx="5850750" cy="1493839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b="1">
                <a:solidFill>
                  <a:srgbClr val="000000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 rot="16200000">
            <a:off x="6468394" y="3526624"/>
            <a:ext cx="4674755" cy="65586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500" b="0">
                <a:solidFill>
                  <a:srgbClr val="7F7F7F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072438" y="6191250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C64E4E0E-FC5C-4BB2-B425-BC7F1F0EE992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sp>
        <p:nvSpPr>
          <p:cNvPr id="9" name="TextBox 23"/>
          <p:cNvSpPr txBox="1">
            <a:spLocks noChangeArrowheads="1"/>
          </p:cNvSpPr>
          <p:nvPr userDrawn="1"/>
        </p:nvSpPr>
        <p:spPr bwMode="auto">
          <a:xfrm>
            <a:off x="7997825" y="127000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8759031" y="277019"/>
            <a:ext cx="665163" cy="111125"/>
          </a:xfrm>
          <a:prstGeom prst="rect">
            <a:avLst/>
          </a:prstGeom>
          <a:solidFill>
            <a:srgbClr val="7DA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0" y="6594475"/>
            <a:ext cx="9144000" cy="101600"/>
            <a:chOff x="0" y="6593841"/>
            <a:chExt cx="9144000" cy="101600"/>
          </a:xfrm>
        </p:grpSpPr>
        <p:sp>
          <p:nvSpPr>
            <p:cNvPr id="12" name="Rectangle 26"/>
            <p:cNvSpPr/>
            <p:nvPr userDrawn="1"/>
          </p:nvSpPr>
          <p:spPr>
            <a:xfrm rot="10800000">
              <a:off x="0" y="6595429"/>
              <a:ext cx="9144000" cy="100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30"/>
            <p:cNvSpPr/>
            <p:nvPr userDrawn="1"/>
          </p:nvSpPr>
          <p:spPr>
            <a:xfrm rot="10800000">
              <a:off x="6153150" y="6593841"/>
              <a:ext cx="700088" cy="1000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1"/>
            <p:cNvSpPr/>
            <p:nvPr userDrawn="1"/>
          </p:nvSpPr>
          <p:spPr>
            <a:xfrm rot="10800000">
              <a:off x="6843713" y="6593841"/>
              <a:ext cx="700087" cy="1000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45"/>
            <p:cNvSpPr/>
            <p:nvPr userDrawn="1"/>
          </p:nvSpPr>
          <p:spPr>
            <a:xfrm rot="10800000">
              <a:off x="7532688" y="6593841"/>
              <a:ext cx="700087" cy="10001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46"/>
            <p:cNvSpPr/>
            <p:nvPr userDrawn="1"/>
          </p:nvSpPr>
          <p:spPr>
            <a:xfrm rot="10800000">
              <a:off x="8213725" y="6593841"/>
              <a:ext cx="700088" cy="1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47"/>
          <p:cNvGrpSpPr>
            <a:grpSpLocks/>
          </p:cNvGrpSpPr>
          <p:nvPr userDrawn="1"/>
        </p:nvGrpSpPr>
        <p:grpSpPr bwMode="auto">
          <a:xfrm>
            <a:off x="0" y="511175"/>
            <a:ext cx="5248275" cy="44450"/>
            <a:chOff x="-1" y="510620"/>
            <a:chExt cx="5247647" cy="45719"/>
          </a:xfrm>
        </p:grpSpPr>
        <p:sp>
          <p:nvSpPr>
            <p:cNvPr id="19" name="Rectangle 48"/>
            <p:cNvSpPr/>
            <p:nvPr userDrawn="1"/>
          </p:nvSpPr>
          <p:spPr>
            <a:xfrm rot="10800000">
              <a:off x="-1" y="510620"/>
              <a:ext cx="1312706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49"/>
            <p:cNvSpPr/>
            <p:nvPr userDrawn="1"/>
          </p:nvSpPr>
          <p:spPr>
            <a:xfrm rot="10800000">
              <a:off x="1312705" y="510620"/>
              <a:ext cx="1311118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50"/>
            <p:cNvSpPr/>
            <p:nvPr userDrawn="1"/>
          </p:nvSpPr>
          <p:spPr>
            <a:xfrm rot="10800000">
              <a:off x="2623823" y="510620"/>
              <a:ext cx="1312705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51"/>
            <p:cNvSpPr/>
            <p:nvPr userDrawn="1"/>
          </p:nvSpPr>
          <p:spPr>
            <a:xfrm rot="10800000">
              <a:off x="3934941" y="510620"/>
              <a:ext cx="1312705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545746" y="5684695"/>
            <a:ext cx="1490130" cy="5350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/>
            </a:lvl1pPr>
          </a:lstStyle>
          <a:p>
            <a:r>
              <a:rPr lang="bg-BG" dirty="0"/>
              <a:t>Fonte: xxxx</a:t>
            </a:r>
          </a:p>
          <a:p>
            <a:r>
              <a:rPr lang="bg-BG" dirty="0"/>
              <a:t>Elaboração: xxxxx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1804" y="1602772"/>
            <a:ext cx="8170863" cy="93632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0" name="Content Placeholder 6"/>
          <p:cNvSpPr>
            <a:spLocks noGrp="1"/>
          </p:cNvSpPr>
          <p:nvPr>
            <p:ph sz="quarter" idx="17"/>
          </p:nvPr>
        </p:nvSpPr>
        <p:spPr>
          <a:xfrm>
            <a:off x="432084" y="2681181"/>
            <a:ext cx="8170863" cy="28416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6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1" name="Chart Placeholder 8"/>
          <p:cNvSpPr>
            <a:spLocks noGrp="1"/>
          </p:cNvSpPr>
          <p:nvPr>
            <p:ph type="chart" sz="quarter" idx="18"/>
          </p:nvPr>
        </p:nvSpPr>
        <p:spPr>
          <a:xfrm>
            <a:off x="431800" y="3094040"/>
            <a:ext cx="6965950" cy="312578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pt-BR" noProof="0"/>
              <a:t>Clique no ícone para adicionar gráfico</a:t>
            </a:r>
            <a:endParaRPr lang="en-US" noProof="0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31804" y="679277"/>
            <a:ext cx="8170863" cy="82694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22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072438" y="6191250"/>
            <a:ext cx="554037" cy="365125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fld id="{4449507E-5A80-4D9F-9FCF-1727838949DB}" type="slidenum">
              <a:rPr lang="en-US" altLang="pt-BR" sz="1200" b="1">
                <a:solidFill>
                  <a:srgbClr val="7F7F7F"/>
                </a:solidFill>
              </a:rPr>
              <a:pPr algn="ctr" eaLnBrk="1" hangingPunct="1"/>
              <a:t>‹nº›</a:t>
            </a:fld>
            <a:endParaRPr lang="en-US" altLang="pt-BR" sz="1200" b="1">
              <a:solidFill>
                <a:srgbClr val="7F7F7F"/>
              </a:solidFill>
            </a:endParaRPr>
          </a:p>
        </p:txBody>
      </p:sp>
      <p:grpSp>
        <p:nvGrpSpPr>
          <p:cNvPr id="10" name="Group 34"/>
          <p:cNvGrpSpPr>
            <a:grpSpLocks/>
          </p:cNvGrpSpPr>
          <p:nvPr userDrawn="1"/>
        </p:nvGrpSpPr>
        <p:grpSpPr bwMode="auto">
          <a:xfrm>
            <a:off x="0" y="6594475"/>
            <a:ext cx="9144000" cy="101600"/>
            <a:chOff x="0" y="6593841"/>
            <a:chExt cx="9144000" cy="101600"/>
          </a:xfrm>
        </p:grpSpPr>
        <p:sp>
          <p:nvSpPr>
            <p:cNvPr id="11" name="Rectangle 35"/>
            <p:cNvSpPr/>
            <p:nvPr userDrawn="1"/>
          </p:nvSpPr>
          <p:spPr>
            <a:xfrm rot="10800000">
              <a:off x="0" y="6595429"/>
              <a:ext cx="9144000" cy="100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36"/>
            <p:cNvSpPr/>
            <p:nvPr userDrawn="1"/>
          </p:nvSpPr>
          <p:spPr>
            <a:xfrm rot="10800000">
              <a:off x="6153150" y="6593841"/>
              <a:ext cx="700088" cy="1000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37"/>
            <p:cNvSpPr/>
            <p:nvPr userDrawn="1"/>
          </p:nvSpPr>
          <p:spPr>
            <a:xfrm rot="10800000">
              <a:off x="6843713" y="6593841"/>
              <a:ext cx="700087" cy="1000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38"/>
            <p:cNvSpPr/>
            <p:nvPr userDrawn="1"/>
          </p:nvSpPr>
          <p:spPr>
            <a:xfrm rot="10800000">
              <a:off x="7532688" y="6593841"/>
              <a:ext cx="700087" cy="100013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39"/>
            <p:cNvSpPr/>
            <p:nvPr userDrawn="1"/>
          </p:nvSpPr>
          <p:spPr>
            <a:xfrm rot="10800000">
              <a:off x="8213725" y="6593841"/>
              <a:ext cx="700088" cy="1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40"/>
          <p:cNvGrpSpPr>
            <a:grpSpLocks/>
          </p:cNvGrpSpPr>
          <p:nvPr userDrawn="1"/>
        </p:nvGrpSpPr>
        <p:grpSpPr bwMode="auto">
          <a:xfrm>
            <a:off x="0" y="511175"/>
            <a:ext cx="5248275" cy="44450"/>
            <a:chOff x="-1" y="510620"/>
            <a:chExt cx="5247647" cy="45719"/>
          </a:xfrm>
        </p:grpSpPr>
        <p:sp>
          <p:nvSpPr>
            <p:cNvPr id="18" name="Rectangle 41"/>
            <p:cNvSpPr/>
            <p:nvPr userDrawn="1"/>
          </p:nvSpPr>
          <p:spPr>
            <a:xfrm rot="10800000">
              <a:off x="-1" y="510620"/>
              <a:ext cx="1312706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42"/>
            <p:cNvSpPr/>
            <p:nvPr userDrawn="1"/>
          </p:nvSpPr>
          <p:spPr>
            <a:xfrm rot="10800000">
              <a:off x="1312705" y="510620"/>
              <a:ext cx="1311118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43"/>
            <p:cNvSpPr/>
            <p:nvPr userDrawn="1"/>
          </p:nvSpPr>
          <p:spPr>
            <a:xfrm rot="10800000">
              <a:off x="2623823" y="510620"/>
              <a:ext cx="1312705" cy="45719"/>
            </a:xfrm>
            <a:prstGeom prst="rect">
              <a:avLst/>
            </a:prstGeom>
            <a:solidFill>
              <a:srgbClr val="7DA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44"/>
            <p:cNvSpPr/>
            <p:nvPr userDrawn="1"/>
          </p:nvSpPr>
          <p:spPr>
            <a:xfrm rot="10800000">
              <a:off x="3934941" y="510620"/>
              <a:ext cx="1312705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TextBox 45"/>
          <p:cNvSpPr txBox="1">
            <a:spLocks noChangeArrowheads="1"/>
          </p:cNvSpPr>
          <p:nvPr userDrawn="1"/>
        </p:nvSpPr>
        <p:spPr bwMode="auto">
          <a:xfrm>
            <a:off x="7519988" y="127000"/>
            <a:ext cx="1063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>
                <a:solidFill>
                  <a:srgbClr val="7F7F7F"/>
                </a:solidFill>
                <a:latin typeface="Arial" charset="0"/>
                <a:cs typeface="Arial" charset="0"/>
              </a:rPr>
              <a:t>Ministério </a:t>
            </a:r>
            <a:r>
              <a:rPr lang="en-US" sz="1000">
                <a:solidFill>
                  <a:srgbClr val="7F7F7F"/>
                </a:solidFill>
                <a:latin typeface="Arial" charset="0"/>
                <a:cs typeface="Arial" charset="0"/>
              </a:rPr>
              <a:t>da</a:t>
            </a:r>
          </a:p>
          <a:p>
            <a:pPr algn="ctr">
              <a:lnSpc>
                <a:spcPct val="90000"/>
              </a:lnSpc>
            </a:pPr>
            <a:r>
              <a:rPr lang="en-US" sz="1500" b="1">
                <a:solidFill>
                  <a:srgbClr val="7F7F7F"/>
                </a:solidFill>
                <a:latin typeface="Arial" charset="0"/>
                <a:cs typeface="Arial" charset="0"/>
              </a:rPr>
              <a:t>Fazenda</a:t>
            </a:r>
          </a:p>
        </p:txBody>
      </p:sp>
      <p:sp>
        <p:nvSpPr>
          <p:cNvPr id="24" name="Rectangle 46"/>
          <p:cNvSpPr/>
          <p:nvPr userDrawn="1"/>
        </p:nvSpPr>
        <p:spPr>
          <a:xfrm rot="10800000">
            <a:off x="7658100" y="511175"/>
            <a:ext cx="771525" cy="587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545746" y="5684695"/>
            <a:ext cx="1490130" cy="5350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/>
            </a:lvl1pPr>
          </a:lstStyle>
          <a:p>
            <a:r>
              <a:rPr lang="bg-BG" dirty="0"/>
              <a:t>Fonte: xxxx</a:t>
            </a:r>
          </a:p>
          <a:p>
            <a:r>
              <a:rPr lang="bg-BG" dirty="0"/>
              <a:t>Elaboração: xxxxx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1804" y="665165"/>
            <a:ext cx="8170863" cy="1154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indent="0">
              <a:buNone/>
              <a:defRPr lang="bg-BG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indent="0">
              <a:buNone/>
              <a:def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32084" y="2205850"/>
            <a:ext cx="8170863" cy="61741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600" b="1" kern="12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8"/>
          </p:nvPr>
        </p:nvSpPr>
        <p:spPr>
          <a:xfrm>
            <a:off x="431800" y="3022830"/>
            <a:ext cx="6965950" cy="319699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pt-BR" noProof="0"/>
              <a:t>Clique no ícone para adicionar gráfico</a:t>
            </a:r>
            <a:endParaRPr lang="en-US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4" y="74093"/>
            <a:ext cx="5882715" cy="4302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bg-BG" sz="1200" b="0" i="0" kern="1200" baseline="0" dirty="0" smtClean="0">
                <a:solidFill>
                  <a:srgbClr val="7F7F7F"/>
                </a:solidFill>
                <a:latin typeface="+mj-lt"/>
                <a:ea typeface="MS PGothic" charset="0"/>
                <a:cs typeface="MS PGothic" charset="0"/>
              </a:defRPr>
            </a:lvl1pPr>
            <a:lvl2pPr marL="4572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2pPr>
            <a:lvl3pPr marL="9144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3pPr>
            <a:lvl4pPr marL="1371600" indent="0">
              <a:buNone/>
              <a:defRPr lang="bg-BG" sz="1200" b="1" kern="1200" dirty="0" smtClean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4pPr>
            <a:lvl5pPr marL="1828800" indent="0">
              <a:buNone/>
              <a:defRPr lang="en-US" sz="1200" b="1" kern="1200" dirty="0">
                <a:solidFill>
                  <a:schemeClr val="tx1"/>
                </a:solidFill>
                <a:latin typeface="+mj-lt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16" r:id="rId2"/>
    <p:sldLayoutId id="2147486217" r:id="rId3"/>
    <p:sldLayoutId id="2147486218" r:id="rId4"/>
    <p:sldLayoutId id="2147486219" r:id="rId5"/>
    <p:sldLayoutId id="2147486220" r:id="rId6"/>
    <p:sldLayoutId id="2147486221" r:id="rId7"/>
    <p:sldLayoutId id="2147486222" r:id="rId8"/>
    <p:sldLayoutId id="2147486223" r:id="rId9"/>
    <p:sldLayoutId id="2147486224" r:id="rId10"/>
    <p:sldLayoutId id="2147486225" r:id="rId11"/>
    <p:sldLayoutId id="2147486226" r:id="rId12"/>
    <p:sldLayoutId id="2147486227" r:id="rId13"/>
    <p:sldLayoutId id="2147486228" r:id="rId14"/>
    <p:sldLayoutId id="2147486229" r:id="rId15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30363" y="4632325"/>
            <a:ext cx="6880225" cy="6556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843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76127" y="2263775"/>
            <a:ext cx="5940425" cy="1889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dirty="0" smtClean="0">
                <a:ea typeface="MS PGothic" pitchFamily="34" charset="-128"/>
              </a:rPr>
              <a:t>Spread e juros bancários: fatos e tendências</a:t>
            </a:r>
          </a:p>
          <a:p>
            <a:pPr algn="ctr">
              <a:spcBef>
                <a:spcPct val="0"/>
              </a:spcBef>
            </a:pPr>
            <a:endParaRPr lang="en-US" dirty="0"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ea typeface="MS PGothic" pitchFamily="34" charset="-128"/>
              </a:rPr>
              <a:t>João Manoel Pinho de Mello</a:t>
            </a:r>
          </a:p>
          <a:p>
            <a:pPr algn="ctr">
              <a:spcBef>
                <a:spcPct val="0"/>
              </a:spcBef>
            </a:pPr>
            <a:r>
              <a:rPr lang="en-US" sz="2400" dirty="0" err="1" smtClean="0">
                <a:ea typeface="MS PGothic" pitchFamily="34" charset="-128"/>
              </a:rPr>
              <a:t>Secretário</a:t>
            </a:r>
            <a:endParaRPr lang="en-US" sz="2400" dirty="0" smtClean="0"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en-US" sz="2400" dirty="0" err="1" smtClean="0">
                <a:ea typeface="MS PGothic" pitchFamily="34" charset="-128"/>
              </a:rPr>
              <a:t>Secretaria</a:t>
            </a:r>
            <a:r>
              <a:rPr lang="en-US" sz="2400" dirty="0" smtClean="0">
                <a:ea typeface="MS PGothic" pitchFamily="34" charset="-128"/>
              </a:rPr>
              <a:t> de </a:t>
            </a:r>
            <a:r>
              <a:rPr lang="en-US" sz="2400" dirty="0" err="1" smtClean="0">
                <a:ea typeface="MS PGothic" pitchFamily="34" charset="-128"/>
              </a:rPr>
              <a:t>Promoção</a:t>
            </a:r>
            <a:r>
              <a:rPr lang="en-US" sz="2400" dirty="0" smtClean="0">
                <a:ea typeface="MS PGothic" pitchFamily="34" charset="-128"/>
              </a:rPr>
              <a:t> da </a:t>
            </a:r>
            <a:r>
              <a:rPr lang="en-US" sz="2400" dirty="0" err="1" smtClean="0">
                <a:ea typeface="MS PGothic" pitchFamily="34" charset="-128"/>
              </a:rPr>
              <a:t>Produtividade</a:t>
            </a:r>
            <a:r>
              <a:rPr lang="en-US" sz="2400" dirty="0" smtClean="0">
                <a:ea typeface="MS PGothic" pitchFamily="34" charset="-128"/>
              </a:rPr>
              <a:t> e </a:t>
            </a:r>
            <a:r>
              <a:rPr lang="en-US" sz="2400" dirty="0" err="1" smtClean="0">
                <a:ea typeface="MS PGothic" pitchFamily="34" charset="-128"/>
              </a:rPr>
              <a:t>Advocacia</a:t>
            </a:r>
            <a:r>
              <a:rPr lang="en-US" sz="2400" dirty="0" smtClean="0">
                <a:ea typeface="MS PGothic" pitchFamily="34" charset="-128"/>
              </a:rPr>
              <a:t> da </a:t>
            </a:r>
            <a:r>
              <a:rPr lang="en-US" sz="2400" dirty="0" err="1" smtClean="0">
                <a:ea typeface="MS PGothic" pitchFamily="34" charset="-128"/>
              </a:rPr>
              <a:t>Concorrência</a:t>
            </a:r>
            <a:endParaRPr lang="pt-BR" sz="24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  <a:p>
            <a:endParaRPr lang="en-U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 -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pessoal</a:t>
            </a:r>
            <a:r>
              <a:rPr lang="en-US" dirty="0"/>
              <a:t> total </a:t>
            </a:r>
          </a:p>
          <a:p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  <a:p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 -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pessoal</a:t>
            </a:r>
            <a:r>
              <a:rPr lang="en-US" dirty="0"/>
              <a:t> </a:t>
            </a:r>
            <a:r>
              <a:rPr lang="en-US" dirty="0" err="1"/>
              <a:t>consignado</a:t>
            </a:r>
            <a:r>
              <a:rPr lang="en-US" dirty="0"/>
              <a:t> total </a:t>
            </a:r>
          </a:p>
          <a:p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" name="Espaço Reservado para Conteúdo 14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585831055"/>
              </p:ext>
            </p:extLst>
          </p:nvPr>
        </p:nvGraphicFramePr>
        <p:xfrm>
          <a:off x="457200" y="2529968"/>
          <a:ext cx="3827463" cy="310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Espaço Reservado para Conteúdo 1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5811813"/>
              </p:ext>
            </p:extLst>
          </p:nvPr>
        </p:nvGraphicFramePr>
        <p:xfrm>
          <a:off x="4741863" y="2529968"/>
          <a:ext cx="3824287" cy="310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23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  <a:p>
            <a:endParaRPr lang="en-U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 - </a:t>
            </a:r>
            <a:r>
              <a:rPr lang="en-US" dirty="0" err="1"/>
              <a:t>Arrendamento</a:t>
            </a:r>
            <a:r>
              <a:rPr lang="en-US" dirty="0"/>
              <a:t> </a:t>
            </a:r>
            <a:r>
              <a:rPr lang="en-US" dirty="0" err="1"/>
              <a:t>mercantil</a:t>
            </a:r>
            <a:r>
              <a:rPr lang="en-US" dirty="0"/>
              <a:t> de </a:t>
            </a:r>
            <a:r>
              <a:rPr lang="en-US" dirty="0" err="1"/>
              <a:t>veículos</a:t>
            </a:r>
            <a:endParaRPr lang="en-US" dirty="0"/>
          </a:p>
          <a:p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  <a:p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 - </a:t>
            </a:r>
            <a:r>
              <a:rPr lang="en-US" dirty="0" err="1"/>
              <a:t>Financiamento</a:t>
            </a:r>
            <a:r>
              <a:rPr lang="en-US" dirty="0"/>
              <a:t> </a:t>
            </a:r>
            <a:r>
              <a:rPr lang="en-US" dirty="0" err="1"/>
              <a:t>imobiliário</a:t>
            </a:r>
            <a:r>
              <a:rPr lang="en-US" dirty="0"/>
              <a:t> total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7" name="Espaço Reservado para Conteúdo 1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49269034"/>
              </p:ext>
            </p:extLst>
          </p:nvPr>
        </p:nvGraphicFramePr>
        <p:xfrm>
          <a:off x="4741863" y="2674620"/>
          <a:ext cx="3824287" cy="296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Espaço Reservado para Conteúdo 17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507840926"/>
              </p:ext>
            </p:extLst>
          </p:nvPr>
        </p:nvGraphicFramePr>
        <p:xfrm>
          <a:off x="457200" y="2674620"/>
          <a:ext cx="3827463" cy="296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48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  <a:p>
            <a:endParaRPr lang="en-U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jurídicas</a:t>
            </a:r>
            <a:r>
              <a:rPr lang="en-US" dirty="0"/>
              <a:t> - Capital de </a:t>
            </a:r>
            <a:r>
              <a:rPr lang="en-US" dirty="0" err="1"/>
              <a:t>giro</a:t>
            </a:r>
            <a:r>
              <a:rPr lang="en-US" dirty="0"/>
              <a:t> com </a:t>
            </a:r>
            <a:r>
              <a:rPr lang="en-US" dirty="0" err="1"/>
              <a:t>prazo</a:t>
            </a:r>
            <a:r>
              <a:rPr lang="en-US" dirty="0"/>
              <a:t> de </a:t>
            </a:r>
            <a:r>
              <a:rPr lang="en-US" dirty="0" err="1"/>
              <a:t>até</a:t>
            </a:r>
            <a:r>
              <a:rPr lang="en-US" dirty="0"/>
              <a:t> 365 </a:t>
            </a:r>
            <a:r>
              <a:rPr lang="en-US" dirty="0" err="1"/>
              <a:t>dias</a:t>
            </a:r>
            <a:endParaRPr lang="en-US" dirty="0"/>
          </a:p>
          <a:p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  <a:p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 - </a:t>
            </a:r>
            <a:r>
              <a:rPr lang="en-US" dirty="0" err="1"/>
              <a:t>Cartão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total </a:t>
            </a:r>
          </a:p>
          <a:p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7" name="Espaço Reservado para Conteúdo 16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89370223"/>
              </p:ext>
            </p:extLst>
          </p:nvPr>
        </p:nvGraphicFramePr>
        <p:xfrm>
          <a:off x="457200" y="2529968"/>
          <a:ext cx="3827463" cy="310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Espaço Reservado para Conteúdo 1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5856861"/>
              </p:ext>
            </p:extLst>
          </p:nvPr>
        </p:nvGraphicFramePr>
        <p:xfrm>
          <a:off x="4741863" y="2529968"/>
          <a:ext cx="3824287" cy="310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911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 - </a:t>
            </a:r>
            <a:r>
              <a:rPr lang="en-US" dirty="0" err="1"/>
              <a:t>Cartão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rotativo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24045628"/>
              </p:ext>
            </p:extLst>
          </p:nvPr>
        </p:nvGraphicFramePr>
        <p:xfrm>
          <a:off x="628650" y="1517051"/>
          <a:ext cx="7829550" cy="431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28650" y="5990162"/>
            <a:ext cx="17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Central</a:t>
            </a:r>
          </a:p>
          <a:p>
            <a:r>
              <a:rPr lang="pt-BR" sz="1200" dirty="0" smtClean="0"/>
              <a:t>Elaboração: SEPRAC/MF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649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12" y="1565182"/>
            <a:ext cx="6378468" cy="46789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1540" y="6396335"/>
            <a:ext cx="179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Central</a:t>
            </a:r>
          </a:p>
        </p:txBody>
      </p:sp>
    </p:spTree>
    <p:extLst>
      <p:ext uri="{BB962C8B-B14F-4D97-AF65-F5344CB8AC3E}">
        <p14:creationId xmlns:p14="http://schemas.microsoft.com/office/powerpoint/2010/main" val="175515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6" y="1565182"/>
            <a:ext cx="5982397" cy="440047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8439" y="6309360"/>
            <a:ext cx="179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Central</a:t>
            </a:r>
          </a:p>
        </p:txBody>
      </p:sp>
    </p:spTree>
    <p:extLst>
      <p:ext uri="{BB962C8B-B14F-4D97-AF65-F5344CB8AC3E}">
        <p14:creationId xmlns:p14="http://schemas.microsoft.com/office/powerpoint/2010/main" val="131624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Fonte: Banco Mundial</a:t>
            </a:r>
          </a:p>
          <a:p>
            <a:r>
              <a:rPr lang="pt-BR" dirty="0" smtClean="0"/>
              <a:t>Elaboração: SEPRAC/MF</a:t>
            </a:r>
            <a:endParaRPr lang="en-U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/>
              <a:t>Fonte: Banco Mundial</a:t>
            </a:r>
          </a:p>
          <a:p>
            <a:r>
              <a:rPr lang="pt-BR" dirty="0"/>
              <a:t>Elaboração: </a:t>
            </a:r>
            <a:r>
              <a:rPr lang="pt-BR" dirty="0" smtClean="0"/>
              <a:t>SEPRAC/MF</a:t>
            </a: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Direitos legais dos credores e devedores</a:t>
            </a:r>
            <a:endParaRPr lang="en-US" dirty="0"/>
          </a:p>
        </p:txBody>
      </p:sp>
      <p:pic>
        <p:nvPicPr>
          <p:cNvPr id="16" name="Espaço Reservado para Conteúdo 15"/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0" y="2183130"/>
            <a:ext cx="3884069" cy="3454083"/>
          </a:xfrm>
        </p:spPr>
      </p:pic>
      <p:pic>
        <p:nvPicPr>
          <p:cNvPr id="17" name="Espaço Reservado para Conteúdo 16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54" y="2183129"/>
            <a:ext cx="3999396" cy="3454083"/>
          </a:xfrm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Banco Mundial</a:t>
            </a:r>
          </a:p>
          <a:p>
            <a:r>
              <a:rPr lang="pt-BR" dirty="0"/>
              <a:t>Elaboração: SEPRAC/MF</a:t>
            </a:r>
            <a:endParaRPr lang="en-US" dirty="0"/>
          </a:p>
          <a:p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/>
              <a:t>Fonte: Banco Mundial</a:t>
            </a:r>
          </a:p>
          <a:p>
            <a:r>
              <a:rPr lang="pt-BR" dirty="0"/>
              <a:t>Elaboração: SEPRAC/MF</a:t>
            </a:r>
            <a:endParaRPr lang="en-US" dirty="0"/>
          </a:p>
          <a:p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Tempo para resolver insolvência</a:t>
            </a:r>
            <a:endParaRPr lang="en-US" dirty="0"/>
          </a:p>
        </p:txBody>
      </p:sp>
      <p:pic>
        <p:nvPicPr>
          <p:cNvPr id="15" name="Espaço Reservado para Conteúdo 14"/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9" y="2125980"/>
            <a:ext cx="4020661" cy="3511233"/>
          </a:xfrm>
        </p:spPr>
      </p:pic>
      <p:pic>
        <p:nvPicPr>
          <p:cNvPr id="16" name="Espaço Reservado para Conteúdo 15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54" y="2125980"/>
            <a:ext cx="3965106" cy="3511233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665166"/>
            <a:ext cx="8170863" cy="580704"/>
          </a:xfrm>
        </p:spPr>
        <p:txBody>
          <a:bodyPr/>
          <a:lstStyle/>
          <a:p>
            <a:r>
              <a:rPr lang="pt-BR" dirty="0" smtClean="0"/>
              <a:t>Proporção dos Ativos Concentrados nos 5 Maiores Bancos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860836"/>
              </p:ext>
            </p:extLst>
          </p:nvPr>
        </p:nvGraphicFramePr>
        <p:xfrm>
          <a:off x="537210" y="1135053"/>
          <a:ext cx="7680959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02970" y="6396335"/>
            <a:ext cx="176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Bankscope</a:t>
            </a:r>
            <a:endParaRPr lang="pt-BR" sz="1200" dirty="0" smtClean="0"/>
          </a:p>
          <a:p>
            <a:r>
              <a:rPr lang="pt-BR" sz="1200" dirty="0" smtClean="0"/>
              <a:t>Elaboração: SEPRAC/MF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678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207327" y="844066"/>
            <a:ext cx="8170863" cy="824714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Proporção </a:t>
            </a:r>
            <a:r>
              <a:rPr lang="pt-BR" dirty="0"/>
              <a:t>dos </a:t>
            </a:r>
            <a:r>
              <a:rPr lang="pt-BR" dirty="0" smtClean="0"/>
              <a:t>Depósitos de Consumidores </a:t>
            </a:r>
            <a:r>
              <a:rPr lang="pt-BR" dirty="0"/>
              <a:t>Concentrados nos 5 Maiores Bancos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063334"/>
              </p:ext>
            </p:extLst>
          </p:nvPr>
        </p:nvGraphicFramePr>
        <p:xfrm>
          <a:off x="796770" y="1256423"/>
          <a:ext cx="7303770" cy="521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73960" y="6396335"/>
            <a:ext cx="17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Bankscope</a:t>
            </a:r>
            <a:endParaRPr lang="pt-BR" sz="1200" dirty="0" smtClean="0"/>
          </a:p>
          <a:p>
            <a:r>
              <a:rPr lang="pt-BR" sz="1200" dirty="0" smtClean="0"/>
              <a:t>Elaboração: SEPRAC/MF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624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</p:txBody>
      </p:sp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459680" y="1530419"/>
            <a:ext cx="3952299" cy="563248"/>
          </a:xfrm>
        </p:spPr>
        <p:txBody>
          <a:bodyPr/>
          <a:lstStyle/>
          <a:p>
            <a:r>
              <a:rPr lang="en-US" dirty="0"/>
              <a:t>Taxa de </a:t>
            </a:r>
            <a:r>
              <a:rPr lang="en-US" dirty="0" err="1"/>
              <a:t>juros</a:t>
            </a:r>
            <a:r>
              <a:rPr lang="en-US" dirty="0"/>
              <a:t> - </a:t>
            </a:r>
            <a:r>
              <a:rPr lang="en-US" dirty="0" err="1"/>
              <a:t>Selic</a:t>
            </a:r>
            <a:r>
              <a:rPr lang="en-US" dirty="0"/>
              <a:t> 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457200" y="157157"/>
            <a:ext cx="8120636" cy="10588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21"/>
          </p:nvPr>
        </p:nvSpPr>
        <p:spPr>
          <a:xfrm>
            <a:off x="4751961" y="1530419"/>
            <a:ext cx="3825875" cy="563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Taxa </a:t>
            </a:r>
            <a:r>
              <a:rPr lang="en-US" dirty="0" err="1">
                <a:solidFill>
                  <a:schemeClr val="tx1"/>
                </a:solidFill>
              </a:rPr>
              <a:t>média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juros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operações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crédito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22"/>
          </p:nvPr>
        </p:nvSpPr>
        <p:spPr>
          <a:xfrm>
            <a:off x="4751961" y="2041743"/>
            <a:ext cx="3825875" cy="281604"/>
          </a:xfrm>
        </p:spPr>
        <p:txBody>
          <a:bodyPr/>
          <a:lstStyle/>
          <a:p>
            <a:r>
              <a:rPr lang="en-US" sz="1400" dirty="0"/>
              <a:t>Total - % </a:t>
            </a:r>
            <a:r>
              <a:rPr lang="en-US" sz="1400" dirty="0" err="1"/>
              <a:t>a.a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23"/>
          </p:nvPr>
        </p:nvSpPr>
        <p:spPr>
          <a:xfrm>
            <a:off x="457200" y="2008095"/>
            <a:ext cx="3953676" cy="281604"/>
          </a:xfrm>
        </p:spPr>
        <p:txBody>
          <a:bodyPr/>
          <a:lstStyle/>
          <a:p>
            <a:r>
              <a:rPr lang="en-US" sz="1400" dirty="0" err="1"/>
              <a:t>Acumulada</a:t>
            </a:r>
            <a:r>
              <a:rPr lang="en-US" sz="1400" dirty="0"/>
              <a:t> no </a:t>
            </a:r>
            <a:r>
              <a:rPr lang="en-US" sz="1400" dirty="0" err="1"/>
              <a:t>mês</a:t>
            </a:r>
            <a:r>
              <a:rPr lang="en-US" sz="1400" dirty="0"/>
              <a:t> </a:t>
            </a:r>
            <a:r>
              <a:rPr lang="en-US" sz="1400" dirty="0" err="1"/>
              <a:t>anualizada</a:t>
            </a:r>
            <a:r>
              <a:rPr lang="en-US" sz="1400" dirty="0"/>
              <a:t> % </a:t>
            </a:r>
            <a:r>
              <a:rPr lang="en-US" sz="1400" dirty="0" err="1"/>
              <a:t>a.a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  <p:graphicFrame>
        <p:nvGraphicFramePr>
          <p:cNvPr id="23" name="Espaço Reservado para Conteúdo 22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087713341"/>
              </p:ext>
            </p:extLst>
          </p:nvPr>
        </p:nvGraphicFramePr>
        <p:xfrm>
          <a:off x="457200" y="2408036"/>
          <a:ext cx="3954780" cy="322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Espaço Reservado para Conteúdo 2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49937769"/>
              </p:ext>
            </p:extLst>
          </p:nvPr>
        </p:nvGraphicFramePr>
        <p:xfrm>
          <a:off x="4741863" y="2408036"/>
          <a:ext cx="3824287" cy="322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30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F53DA95-9DDE-4C62-8F66-5E1238E7F2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The </a:t>
            </a:r>
            <a:r>
              <a:rPr lang="pt-BR" dirty="0" err="1" smtClean="0"/>
              <a:t>Brazilian</a:t>
            </a:r>
            <a:r>
              <a:rPr lang="pt-BR" dirty="0" smtClean="0"/>
              <a:t> </a:t>
            </a:r>
            <a:r>
              <a:rPr lang="pt-BR" dirty="0" err="1" smtClean="0"/>
              <a:t>Payroll</a:t>
            </a:r>
            <a:r>
              <a:rPr lang="pt-BR" dirty="0" smtClean="0"/>
              <a:t> </a:t>
            </a:r>
            <a:r>
              <a:rPr lang="pt-BR" dirty="0" err="1" smtClean="0"/>
              <a:t>Lending</a:t>
            </a:r>
            <a:r>
              <a:rPr lang="pt-BR" dirty="0" smtClean="0"/>
              <a:t> </a:t>
            </a:r>
            <a:r>
              <a:rPr lang="pt-BR" dirty="0" err="1" smtClean="0"/>
              <a:t>Experiment</a:t>
            </a:r>
            <a:r>
              <a:rPr lang="pt-BR" dirty="0" smtClean="0"/>
              <a:t> </a:t>
            </a:r>
          </a:p>
          <a:p>
            <a:r>
              <a:rPr lang="pt-BR" sz="1600" dirty="0" smtClean="0"/>
              <a:t>Coelho, de Mello e Funchal (2010)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10E77-35A0-4E4C-AA95-5FD32B50C7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" y="1657350"/>
            <a:ext cx="6990267" cy="4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6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FF72389-589D-4463-A693-B998EF729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4" y="665165"/>
            <a:ext cx="8170863" cy="740725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The </a:t>
            </a:r>
            <a:r>
              <a:rPr lang="pt-BR" dirty="0" err="1"/>
              <a:t>Brazilian</a:t>
            </a:r>
            <a:r>
              <a:rPr lang="pt-BR" dirty="0"/>
              <a:t> </a:t>
            </a:r>
            <a:r>
              <a:rPr lang="pt-BR" dirty="0" err="1"/>
              <a:t>Payroll</a:t>
            </a:r>
            <a:r>
              <a:rPr lang="pt-BR" dirty="0"/>
              <a:t> </a:t>
            </a:r>
            <a:r>
              <a:rPr lang="pt-BR" dirty="0" err="1"/>
              <a:t>Lending</a:t>
            </a:r>
            <a:r>
              <a:rPr lang="pt-BR" dirty="0"/>
              <a:t> </a:t>
            </a:r>
            <a:r>
              <a:rPr lang="pt-BR" dirty="0" err="1"/>
              <a:t>Experiment</a:t>
            </a:r>
            <a:r>
              <a:rPr lang="pt-BR" dirty="0"/>
              <a:t> </a:t>
            </a:r>
          </a:p>
          <a:p>
            <a:r>
              <a:rPr lang="pt-BR" sz="1600" dirty="0"/>
              <a:t>Coelho, de Mello e Funchal (2010</a:t>
            </a:r>
            <a:r>
              <a:rPr lang="pt-BR" sz="1600" dirty="0" smtClean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CC3721-05C5-4381-A940-624D98DCF2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31" y="1640685"/>
            <a:ext cx="6224302" cy="46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E2C8CD2-C05A-41BF-B738-EEF12936C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Repossession and the </a:t>
            </a:r>
            <a:r>
              <a:rPr lang="en-US" dirty="0" smtClean="0"/>
              <a:t>Democratization of Credit</a:t>
            </a:r>
          </a:p>
          <a:p>
            <a:r>
              <a:rPr lang="pt-BR" sz="1800" dirty="0" smtClean="0"/>
              <a:t>Assunção, </a:t>
            </a:r>
            <a:r>
              <a:rPr lang="en-US" sz="1800" dirty="0" err="1" smtClean="0"/>
              <a:t>Benmelech</a:t>
            </a:r>
            <a:r>
              <a:rPr lang="en-US" sz="1800" dirty="0" smtClean="0"/>
              <a:t> e Silva (2014)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4641D9-77BB-4998-B412-E3036A52DD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538343"/>
              </p:ext>
            </p:extLst>
          </p:nvPr>
        </p:nvGraphicFramePr>
        <p:xfrm>
          <a:off x="665325" y="2114550"/>
          <a:ext cx="3977640" cy="37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159188"/>
              </p:ext>
            </p:extLst>
          </p:nvPr>
        </p:nvGraphicFramePr>
        <p:xfrm>
          <a:off x="4517235" y="1356191"/>
          <a:ext cx="4572000" cy="233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388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 dirty="0" smtClean="0"/>
              <a:t>Sempre que demos segurança aos empréstimos, o juro para o tomador caiu</a:t>
            </a:r>
          </a:p>
          <a:p>
            <a:endParaRPr lang="pt-BR" dirty="0"/>
          </a:p>
          <a:p>
            <a:endParaRPr lang="pt-BR" dirty="0" smtClean="0"/>
          </a:p>
          <a:p>
            <a:endParaRPr lang="pt-BR"/>
          </a:p>
          <a:p>
            <a:endParaRPr lang="pt-BR" dirty="0" smtClean="0"/>
          </a:p>
          <a:p>
            <a:r>
              <a:rPr lang="pt-BR" dirty="0" smtClean="0"/>
              <a:t>A melhor maneira de aumentar a concorrência é dando segurança e criando condições para competir.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41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</p:txBody>
      </p:sp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459680" y="1530419"/>
            <a:ext cx="3952299" cy="563248"/>
          </a:xfrm>
        </p:spPr>
        <p:txBody>
          <a:bodyPr/>
          <a:lstStyle/>
          <a:p>
            <a:r>
              <a:rPr lang="pt-BR" dirty="0"/>
              <a:t>Inadimplência da Carteira de Crédito</a:t>
            </a:r>
            <a:endParaRPr lang="en-US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BR" dirty="0"/>
              <a:t>Fonte: Banco Central</a:t>
            </a:r>
          </a:p>
          <a:p>
            <a:r>
              <a:rPr lang="pt-BR" dirty="0"/>
              <a:t>Elaboração: SEPRAC/MF</a:t>
            </a:r>
            <a:endParaRPr lang="en-US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457200" y="157157"/>
            <a:ext cx="8120636" cy="10588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21"/>
          </p:nvPr>
        </p:nvSpPr>
        <p:spPr>
          <a:xfrm>
            <a:off x="4740002" y="1530104"/>
            <a:ext cx="3825875" cy="563563"/>
          </a:xfrm>
        </p:spPr>
        <p:txBody>
          <a:bodyPr/>
          <a:lstStyle/>
          <a:p>
            <a:r>
              <a:rPr lang="pt-BR" dirty="0"/>
              <a:t>Inadimplência da Carteira de Crédito</a:t>
            </a:r>
            <a:endParaRPr lang="en-US" dirty="0"/>
          </a:p>
          <a:p>
            <a:endParaRPr lang="en-US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22"/>
          </p:nvPr>
        </p:nvSpPr>
        <p:spPr>
          <a:xfrm>
            <a:off x="4751961" y="1951689"/>
            <a:ext cx="3825875" cy="281604"/>
          </a:xfrm>
        </p:spPr>
        <p:txBody>
          <a:bodyPr/>
          <a:lstStyle/>
          <a:p>
            <a:r>
              <a:rPr lang="pt-BR" dirty="0"/>
              <a:t>Pessoas Jurídicas – Total (%)</a:t>
            </a:r>
          </a:p>
          <a:p>
            <a:endParaRPr lang="en-US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23"/>
          </p:nvPr>
        </p:nvSpPr>
        <p:spPr>
          <a:xfrm>
            <a:off x="458991" y="1978452"/>
            <a:ext cx="3953676" cy="281604"/>
          </a:xfrm>
        </p:spPr>
        <p:txBody>
          <a:bodyPr/>
          <a:lstStyle/>
          <a:p>
            <a:r>
              <a:rPr lang="pt-BR" dirty="0"/>
              <a:t>Total (%)</a:t>
            </a:r>
            <a:endParaRPr lang="en-US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288621787"/>
              </p:ext>
            </p:extLst>
          </p:nvPr>
        </p:nvGraphicFramePr>
        <p:xfrm>
          <a:off x="457200" y="2541660"/>
          <a:ext cx="3827463" cy="309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Espaço Reservado para Conteúdo 1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00851940"/>
              </p:ext>
            </p:extLst>
          </p:nvPr>
        </p:nvGraphicFramePr>
        <p:xfrm>
          <a:off x="4741863" y="2541660"/>
          <a:ext cx="3824287" cy="309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48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431804" y="742949"/>
            <a:ext cx="8170863" cy="696501"/>
          </a:xfrm>
        </p:spPr>
        <p:txBody>
          <a:bodyPr/>
          <a:lstStyle/>
          <a:p>
            <a:r>
              <a:rPr lang="en-US" sz="2400" dirty="0"/>
              <a:t>Spread </a:t>
            </a:r>
            <a:r>
              <a:rPr lang="en-US" sz="2400" dirty="0" err="1"/>
              <a:t>médio</a:t>
            </a:r>
            <a:r>
              <a:rPr lang="en-US" sz="2400" dirty="0"/>
              <a:t> das </a:t>
            </a:r>
            <a:r>
              <a:rPr lang="en-US" sz="2400" dirty="0" err="1"/>
              <a:t>operações</a:t>
            </a:r>
            <a:r>
              <a:rPr lang="en-US" sz="2400" dirty="0"/>
              <a:t> de </a:t>
            </a:r>
            <a:r>
              <a:rPr lang="en-US" sz="2400" dirty="0" err="1"/>
              <a:t>crédito</a:t>
            </a:r>
            <a:r>
              <a:rPr lang="en-US" sz="2400" dirty="0"/>
              <a:t> - Total - p.p.</a:t>
            </a:r>
          </a:p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894936"/>
              </p:ext>
            </p:extLst>
          </p:nvPr>
        </p:nvGraphicFramePr>
        <p:xfrm>
          <a:off x="431803" y="1565182"/>
          <a:ext cx="8170864" cy="442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94360" y="6115050"/>
            <a:ext cx="17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Central</a:t>
            </a:r>
          </a:p>
          <a:p>
            <a:r>
              <a:rPr lang="pt-BR" sz="1200" dirty="0" smtClean="0"/>
              <a:t>Elaboração: SEPRAC/MF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322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857250"/>
            <a:ext cx="8170863" cy="1017270"/>
          </a:xfrm>
        </p:spPr>
        <p:txBody>
          <a:bodyPr/>
          <a:lstStyle/>
          <a:p>
            <a:r>
              <a:rPr lang="en-US" dirty="0" err="1"/>
              <a:t>Evolução</a:t>
            </a:r>
            <a:r>
              <a:rPr lang="en-US" dirty="0"/>
              <a:t> da </a:t>
            </a:r>
            <a:r>
              <a:rPr lang="en-US" dirty="0" err="1"/>
              <a:t>Mediana</a:t>
            </a:r>
            <a:r>
              <a:rPr lang="en-US" dirty="0"/>
              <a:t> do  ROE (%) </a:t>
            </a:r>
          </a:p>
          <a:p>
            <a:r>
              <a:rPr lang="en-US" dirty="0"/>
              <a:t>4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Bancos</a:t>
            </a:r>
            <a:r>
              <a:rPr lang="en-US" dirty="0"/>
              <a:t> </a:t>
            </a:r>
            <a:r>
              <a:rPr lang="en-US" dirty="0" err="1"/>
              <a:t>Comerciais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739968"/>
              </p:ext>
            </p:extLst>
          </p:nvPr>
        </p:nvGraphicFramePr>
        <p:xfrm>
          <a:off x="582930" y="1680210"/>
          <a:ext cx="8103870" cy="436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94360" y="6115050"/>
            <a:ext cx="17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Economatica</a:t>
            </a:r>
            <a:endParaRPr lang="pt-BR" sz="1200" dirty="0" smtClean="0"/>
          </a:p>
          <a:p>
            <a:r>
              <a:rPr lang="pt-BR" sz="1200" dirty="0" smtClean="0"/>
              <a:t>Elaboração: SEPRAC/MF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355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>
          <a:xfrm>
            <a:off x="431804" y="665166"/>
            <a:ext cx="8170863" cy="1072194"/>
          </a:xfrm>
        </p:spPr>
        <p:txBody>
          <a:bodyPr/>
          <a:lstStyle/>
          <a:p>
            <a:r>
              <a:rPr lang="en-US" dirty="0" err="1"/>
              <a:t>Evolução</a:t>
            </a:r>
            <a:r>
              <a:rPr lang="en-US" dirty="0"/>
              <a:t> do ROE (%) </a:t>
            </a:r>
          </a:p>
          <a:p>
            <a:r>
              <a:rPr lang="pt-BR" dirty="0"/>
              <a:t>Bancos Comerciais Brasileiros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26700"/>
              </p:ext>
            </p:extLst>
          </p:nvPr>
        </p:nvGraphicFramePr>
        <p:xfrm>
          <a:off x="548640" y="1564480"/>
          <a:ext cx="7955280" cy="452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94360" y="6115050"/>
            <a:ext cx="17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Economatica</a:t>
            </a:r>
            <a:endParaRPr lang="pt-BR" sz="1200" dirty="0" smtClean="0"/>
          </a:p>
          <a:p>
            <a:r>
              <a:rPr lang="pt-BR" sz="1200" dirty="0" smtClean="0"/>
              <a:t>Elaboração: SEPRAC/MF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31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Margem</a:t>
            </a:r>
            <a:r>
              <a:rPr lang="en-US" dirty="0"/>
              <a:t> </a:t>
            </a:r>
            <a:r>
              <a:rPr lang="en-US" dirty="0" err="1"/>
              <a:t>Líquida</a:t>
            </a:r>
            <a:r>
              <a:rPr lang="en-US" dirty="0"/>
              <a:t> de </a:t>
            </a:r>
            <a:r>
              <a:rPr lang="en-US" dirty="0" err="1"/>
              <a:t>Juros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5" y="1600200"/>
            <a:ext cx="7520940" cy="44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3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36" y="1517050"/>
            <a:ext cx="6739797" cy="49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5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38" y="1565182"/>
            <a:ext cx="6555994" cy="47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4619"/>
      </p:ext>
    </p:extLst>
  </p:cSld>
  <p:clrMapOvr>
    <a:masterClrMapping/>
  </p:clrMapOvr>
</p:sld>
</file>

<file path=ppt/theme/theme1.xml><?xml version="1.0" encoding="utf-8"?>
<a:theme xmlns:a="http://schemas.openxmlformats.org/drawingml/2006/main" name="CoresMinistro Lev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393</Words>
  <Application>Microsoft Office PowerPoint</Application>
  <PresentationFormat>Apresentação na tela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Times</vt:lpstr>
      <vt:lpstr>CoresMinistro Levy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Direitos legais dos credores e devedores</vt:lpstr>
      <vt:lpstr>Tempo para resolver insolvência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Ferreira Duarte</dc:creator>
  <cp:lastModifiedBy>José Alexandre Girao Mota da Silva</cp:lastModifiedBy>
  <cp:revision>33</cp:revision>
  <cp:lastPrinted>2018-06-05T17:26:12Z</cp:lastPrinted>
  <dcterms:modified xsi:type="dcterms:W3CDTF">2018-06-05T17:50:41Z</dcterms:modified>
</cp:coreProperties>
</file>