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1" r:id="rId2"/>
    <p:sldId id="257" r:id="rId3"/>
    <p:sldId id="317" r:id="rId4"/>
    <p:sldId id="283" r:id="rId5"/>
    <p:sldId id="294" r:id="rId6"/>
    <p:sldId id="311" r:id="rId7"/>
    <p:sldId id="295" r:id="rId8"/>
    <p:sldId id="296" r:id="rId9"/>
    <p:sldId id="297" r:id="rId10"/>
    <p:sldId id="312" r:id="rId11"/>
    <p:sldId id="314" r:id="rId12"/>
    <p:sldId id="313" r:id="rId13"/>
    <p:sldId id="298" r:id="rId14"/>
    <p:sldId id="299" r:id="rId15"/>
    <p:sldId id="300" r:id="rId16"/>
    <p:sldId id="301" r:id="rId17"/>
    <p:sldId id="302" r:id="rId18"/>
    <p:sldId id="315" r:id="rId19"/>
    <p:sldId id="303" r:id="rId20"/>
    <p:sldId id="304" r:id="rId21"/>
    <p:sldId id="306" r:id="rId22"/>
    <p:sldId id="307" r:id="rId23"/>
    <p:sldId id="308" r:id="rId24"/>
    <p:sldId id="309" r:id="rId25"/>
    <p:sldId id="260" r:id="rId26"/>
    <p:sldId id="261" r:id="rId27"/>
    <p:sldId id="278" r:id="rId28"/>
    <p:sldId id="279" r:id="rId29"/>
    <p:sldId id="316" r:id="rId30"/>
    <p:sldId id="318" r:id="rId31"/>
    <p:sldId id="277" r:id="rId32"/>
  </p:sldIdLst>
  <p:sldSz cx="9144000" cy="5143500" type="screen16x9"/>
  <p:notesSz cx="6810375" cy="99425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2" cy="497126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2" cy="497126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>
              <a:defRPr sz="1200"/>
            </a:lvl1pPr>
          </a:lstStyle>
          <a:p>
            <a:fld id="{C3616FA0-232D-44B5-9A37-9FA5BF1AF532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5" tIns="45798" rIns="91595" bIns="4579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595" tIns="45798" rIns="91595" bIns="45798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51162" cy="497126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7637" y="9443661"/>
            <a:ext cx="2951162" cy="497126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>
              <a:defRPr sz="1200"/>
            </a:lvl1pPr>
          </a:lstStyle>
          <a:p>
            <a:fld id="{22E7EAA0-7880-434D-806D-C5E9787C2A9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96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EAA0-7880-434D-806D-C5E9787C2A90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533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EAA0-7880-434D-806D-C5E9787C2A90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96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933F9AC-3466-4A02-80C3-A2CA5A429BEF}" type="datetimeFigureOut">
              <a:rPr lang="pt-BR" smtClean="0"/>
              <a:pPr/>
              <a:t>11/04/2017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EECEF8-AF1C-4D54-93C9-60D1802CB0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214296"/>
            <a:ext cx="9144000" cy="5000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rodapé.jpg"/>
          <p:cNvPicPr>
            <a:picLocks noChangeAspect="1"/>
          </p:cNvPicPr>
          <p:nvPr userDrawn="1"/>
        </p:nvPicPr>
        <p:blipFill>
          <a:blip r:embed="rId13" cstate="print"/>
          <a:srcRect l="58140" t="-8322"/>
          <a:stretch>
            <a:fillRect/>
          </a:stretch>
        </p:blipFill>
        <p:spPr>
          <a:xfrm>
            <a:off x="7870191" y="4714891"/>
            <a:ext cx="1202371" cy="357190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8358214" y="214296"/>
            <a:ext cx="285752" cy="5000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 userDrawn="1"/>
        </p:nvSpPr>
        <p:spPr>
          <a:xfrm>
            <a:off x="8715404" y="214296"/>
            <a:ext cx="285752" cy="5000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0" y="3500444"/>
            <a:ext cx="9144000" cy="5000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8358214" y="3500444"/>
            <a:ext cx="285752" cy="5000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8715404" y="3500444"/>
            <a:ext cx="285752" cy="5000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674" name="AutoShape 2" descr="https://scontent-grt2-1.xx.fbcdn.net/v/t1.0-9/13920971_1248971728475712_5575732764434059443_n.jpg?oh=055cbce638cf66fd15a482d98fc3fd68&amp;oe=586936E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8" y="0"/>
            <a:ext cx="9164668" cy="440201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67544" y="4402010"/>
            <a:ext cx="7200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 smtClean="0">
                <a:solidFill>
                  <a:schemeClr val="tx2"/>
                </a:solidFill>
              </a:rPr>
              <a:t>Ministério do Esporte - Diretrizes e Programas Prioritários</a:t>
            </a:r>
            <a:endParaRPr lang="pt-BR" sz="23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3886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Legado no Rio de Janeiro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200151"/>
            <a:ext cx="8291264" cy="867543"/>
          </a:xfrm>
        </p:spPr>
        <p:txBody>
          <a:bodyPr/>
          <a:lstStyle/>
          <a:p>
            <a:pPr marL="0" indent="0" algn="ctr">
              <a:buNone/>
            </a:pPr>
            <a:r>
              <a:rPr lang="pt-BR" sz="2700" b="1" dirty="0" smtClean="0"/>
              <a:t>Em dezembro de 2016, o Ministério do Esporte assumiu a gestão do Parque Olímpico da Barra</a:t>
            </a:r>
            <a:endParaRPr lang="pt-BR" sz="27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9552" y="2355726"/>
            <a:ext cx="79928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300" b="1" dirty="0" smtClean="0">
              <a:solidFill>
                <a:schemeClr val="accent1"/>
              </a:solidFill>
            </a:endParaRPr>
          </a:p>
          <a:p>
            <a:r>
              <a:rPr lang="pt-BR" sz="2300" b="1" dirty="0" smtClean="0"/>
              <a:t>Missão: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000" b="1" dirty="0" smtClean="0"/>
              <a:t>Elaborar Plano de Legado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000" b="1" dirty="0" smtClean="0"/>
              <a:t>Promover a manutenção das instalações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000" b="1" dirty="0" smtClean="0"/>
              <a:t>Estabelecer parcerias com entidades esportivas e iniciativa privada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82969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3886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Legado no Rio de Janeiro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57158" y="2214560"/>
            <a:ext cx="8291264" cy="867543"/>
          </a:xfrm>
        </p:spPr>
        <p:txBody>
          <a:bodyPr/>
          <a:lstStyle/>
          <a:p>
            <a:pPr marL="0" indent="0" algn="ctr">
              <a:buNone/>
            </a:pPr>
            <a:r>
              <a:rPr lang="pt-BR" sz="2700" b="1" dirty="0" smtClean="0">
                <a:solidFill>
                  <a:schemeClr val="accent1"/>
                </a:solidFill>
              </a:rPr>
              <a:t>VÍDEO</a:t>
            </a:r>
            <a:endParaRPr lang="pt-BR" sz="27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3886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Legado no Rio de Janeiro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987575"/>
            <a:ext cx="8291264" cy="1008111"/>
          </a:xfrm>
        </p:spPr>
        <p:txBody>
          <a:bodyPr/>
          <a:lstStyle/>
          <a:p>
            <a:pPr marL="0" indent="0" algn="ctr">
              <a:buNone/>
            </a:pPr>
            <a:r>
              <a:rPr lang="pt-BR" sz="2700" b="1" dirty="0" smtClean="0"/>
              <a:t>AUTORIDADE DE GOVERNANÇA DO LEGADO OLÍMPICO</a:t>
            </a:r>
          </a:p>
          <a:p>
            <a:pPr marL="0" indent="0" algn="ctr">
              <a:buNone/>
            </a:pPr>
            <a:r>
              <a:rPr lang="pt-BR" sz="2700" b="1" dirty="0" smtClean="0"/>
              <a:t>AGLO</a:t>
            </a:r>
            <a:endParaRPr lang="pt-BR" sz="27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5536" y="1995686"/>
            <a:ext cx="767692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Missão: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Adequar e manter as </a:t>
            </a:r>
            <a:r>
              <a:rPr lang="pt-BR" sz="2000" dirty="0"/>
              <a:t>instalações esportivas olímpicas e </a:t>
            </a:r>
            <a:r>
              <a:rPr lang="pt-BR" sz="2000" dirty="0" err="1"/>
              <a:t>paralímpicas</a:t>
            </a:r>
            <a:r>
              <a:rPr lang="pt-BR" sz="2000" dirty="0"/>
              <a:t> destinadas às atividades de alto rendimento ou a outras manifestações desportivas. </a:t>
            </a:r>
            <a:endParaRPr lang="pt-BR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Estabelecer </a:t>
            </a:r>
            <a:r>
              <a:rPr lang="pt-BR" sz="2000" dirty="0"/>
              <a:t>parcerias com a iniciativa privada para a execução de empreendimentos de infraestrutura destinados à melhoria e à exploração da utilização das </a:t>
            </a:r>
            <a:r>
              <a:rPr lang="pt-BR" sz="2000" dirty="0" smtClean="0"/>
              <a:t>instalações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Elaborar </a:t>
            </a:r>
            <a:r>
              <a:rPr lang="pt-BR" sz="2000" dirty="0"/>
              <a:t>o plano de </a:t>
            </a:r>
            <a:r>
              <a:rPr lang="pt-BR" sz="2000" dirty="0" smtClean="0"/>
              <a:t>uso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0365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0433" y="214296"/>
            <a:ext cx="3990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Parque Olímpico da Barra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85721" y="2257724"/>
            <a:ext cx="85662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174" lvl="0">
              <a:spcBef>
                <a:spcPct val="0"/>
              </a:spcBef>
            </a:pPr>
            <a:r>
              <a:rPr lang="pt-BR" b="1" dirty="0" smtClean="0">
                <a:ea typeface="ＭＳ Ｐゴシック" pitchFamily="34" charset="-128"/>
              </a:rPr>
              <a:t>FINALIDADE DAS INSTALAÇÕES:</a:t>
            </a:r>
          </a:p>
          <a:p>
            <a:pPr marL="174174" lvl="0">
              <a:spcBef>
                <a:spcPct val="0"/>
              </a:spcBef>
            </a:pPr>
            <a:endParaRPr lang="pt-BR" sz="1200" b="1" dirty="0" smtClean="0">
              <a:ea typeface="ＭＳ Ｐゴシック" pitchFamily="34" charset="-128"/>
            </a:endParaRPr>
          </a:p>
          <a:p>
            <a:pPr marL="459924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900" dirty="0" smtClean="0">
                <a:ea typeface="ＭＳ Ｐゴシック" pitchFamily="34" charset="-128"/>
              </a:rPr>
              <a:t>Treinamento </a:t>
            </a:r>
            <a:r>
              <a:rPr lang="pt-BR" sz="1900" dirty="0">
                <a:ea typeface="ＭＳ Ｐゴシック" pitchFamily="34" charset="-128"/>
              </a:rPr>
              <a:t>e competições de esporte de alto </a:t>
            </a:r>
            <a:r>
              <a:rPr lang="pt-BR" sz="1900" dirty="0" smtClean="0">
                <a:ea typeface="ＭＳ Ｐゴシック" pitchFamily="34" charset="-128"/>
              </a:rPr>
              <a:t>rendimento</a:t>
            </a:r>
          </a:p>
          <a:p>
            <a:pPr marL="459924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900" dirty="0" smtClean="0">
                <a:ea typeface="ＭＳ Ｐゴシック" pitchFamily="34" charset="-128"/>
              </a:rPr>
              <a:t>Iniciação esportiva e desenvolvimento da base</a:t>
            </a:r>
            <a:endParaRPr lang="pt-BR" sz="1900" dirty="0">
              <a:latin typeface="Century Gothic" pitchFamily="34" charset="0"/>
              <a:ea typeface="ＭＳ Ｐゴシック" pitchFamily="34" charset="-128"/>
            </a:endParaRPr>
          </a:p>
        </p:txBody>
      </p:sp>
      <p:pic>
        <p:nvPicPr>
          <p:cNvPr id="13" name="Imagem 12" descr="Imagem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807194"/>
            <a:ext cx="5611982" cy="118234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555776" y="2011503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0070C0"/>
                </a:solidFill>
              </a:rPr>
              <a:t>Centro Olímpico de Tênis</a:t>
            </a:r>
            <a:endParaRPr lang="pt-BR" sz="1000" dirty="0">
              <a:solidFill>
                <a:srgbClr val="0070C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427984" y="2011503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0070C0"/>
                </a:solidFill>
              </a:rPr>
              <a:t>Arena Carioca 2</a:t>
            </a:r>
            <a:endParaRPr lang="pt-BR" sz="1000" dirty="0">
              <a:solidFill>
                <a:srgbClr val="0070C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300192" y="2004599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0070C0"/>
                </a:solidFill>
              </a:rPr>
              <a:t>Velódromo</a:t>
            </a:r>
            <a:endParaRPr lang="pt-BR" sz="1000" dirty="0">
              <a:solidFill>
                <a:srgbClr val="0070C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62" y="3706048"/>
            <a:ext cx="1789745" cy="11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2858" y="3723878"/>
            <a:ext cx="1792830" cy="11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ector reto 21"/>
          <p:cNvCxnSpPr/>
          <p:nvPr/>
        </p:nvCxnSpPr>
        <p:spPr>
          <a:xfrm>
            <a:off x="285721" y="3581459"/>
            <a:ext cx="857256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2267744" y="3590562"/>
            <a:ext cx="1875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b="1" dirty="0" smtClean="0">
                <a:solidFill>
                  <a:srgbClr val="0070C0"/>
                </a:solidFill>
              </a:rPr>
              <a:t>Estádio Aquático </a:t>
            </a:r>
            <a:r>
              <a:rPr lang="pt-BR" sz="1300" dirty="0" smtClean="0">
                <a:solidFill>
                  <a:srgbClr val="0070C0"/>
                </a:solidFill>
              </a:rPr>
              <a:t>será desmontado; piscinas serão montadas em locais a serem definidos pela Prefeitura do Rio</a:t>
            </a:r>
            <a:endParaRPr lang="pt-BR" sz="1300" dirty="0">
              <a:solidFill>
                <a:srgbClr val="0070C0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6732240" y="3590562"/>
            <a:ext cx="1800200" cy="111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 smtClean="0">
                <a:solidFill>
                  <a:srgbClr val="0070C0"/>
                </a:solidFill>
              </a:rPr>
              <a:t>Arena do Futuro </a:t>
            </a:r>
            <a:r>
              <a:rPr lang="pt-BR" sz="1300" dirty="0" smtClean="0">
                <a:solidFill>
                  <a:srgbClr val="0070C0"/>
                </a:solidFill>
              </a:rPr>
              <a:t>será convertida em quatro escolas públicas em áreas definidas pela </a:t>
            </a:r>
            <a:r>
              <a:rPr lang="pt-BR" sz="1300" dirty="0">
                <a:solidFill>
                  <a:srgbClr val="0070C0"/>
                </a:solidFill>
              </a:rPr>
              <a:t>P</a:t>
            </a:r>
            <a:r>
              <a:rPr lang="pt-BR" sz="1300" dirty="0" smtClean="0">
                <a:solidFill>
                  <a:srgbClr val="0070C0"/>
                </a:solidFill>
              </a:rPr>
              <a:t>refeitura do Rio</a:t>
            </a:r>
            <a:endParaRPr lang="pt-BR" sz="1300" dirty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3" y="818911"/>
            <a:ext cx="1780875" cy="118568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2893" y="2011503"/>
            <a:ext cx="17808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accent1"/>
                </a:solidFill>
              </a:rPr>
              <a:t>Arena Carioca 1 </a:t>
            </a:r>
            <a:endParaRPr lang="pt-BR" sz="1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6454" y="214296"/>
            <a:ext cx="4487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Parque Olímpico de Deodoro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-32" y="1333866"/>
            <a:ext cx="2857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9924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dirty="0" smtClean="0">
                <a:ea typeface="ＭＳ Ｐゴシック" pitchFamily="34" charset="-128"/>
              </a:rPr>
              <a:t>Esporte da base ao </a:t>
            </a:r>
            <a:r>
              <a:rPr lang="pt-BR" dirty="0">
                <a:ea typeface="ＭＳ Ｐゴシック" pitchFamily="34" charset="-128"/>
              </a:rPr>
              <a:t>alto rendimento e treinamento da equipe do Exército </a:t>
            </a:r>
            <a:r>
              <a:rPr lang="pt-BR" dirty="0" smtClean="0">
                <a:ea typeface="ＭＳ Ｐゴシック" pitchFamily="34" charset="-128"/>
              </a:rPr>
              <a:t>Brasileiro</a:t>
            </a:r>
          </a:p>
          <a:p>
            <a:pPr marL="459924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dirty="0" smtClean="0">
              <a:ea typeface="ＭＳ Ｐゴシック" pitchFamily="34" charset="-128"/>
            </a:endParaRPr>
          </a:p>
          <a:p>
            <a:pPr marL="459924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dirty="0" smtClean="0">
                <a:ea typeface="ＭＳ Ｐゴシック" pitchFamily="34" charset="-128"/>
              </a:rPr>
              <a:t>Parceria com </a:t>
            </a:r>
            <a:r>
              <a:rPr lang="pt-BR" dirty="0">
                <a:ea typeface="ＭＳ Ｐゴシック" pitchFamily="34" charset="-128"/>
              </a:rPr>
              <a:t>entidades desportivas</a:t>
            </a:r>
          </a:p>
          <a:p>
            <a:pPr marL="174174" lvl="0">
              <a:spcBef>
                <a:spcPct val="0"/>
              </a:spcBef>
            </a:pPr>
            <a:endParaRPr lang="pt-BR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214678" y="2570620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</a:rPr>
              <a:t>Hóquei sobre grama</a:t>
            </a:r>
            <a:endParaRPr lang="pt-BR" sz="1000" dirty="0">
              <a:solidFill>
                <a:srgbClr val="0070C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019097" y="2569490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</a:rPr>
              <a:t>Centro Nacional de Tiro Esportivo</a:t>
            </a:r>
            <a:endParaRPr lang="pt-BR" sz="1000" dirty="0">
              <a:solidFill>
                <a:srgbClr val="0070C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422157" y="2569490"/>
            <a:ext cx="1221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</a:rPr>
              <a:t>Arena da Juventude</a:t>
            </a:r>
            <a:endParaRPr lang="pt-BR" sz="1000" dirty="0">
              <a:solidFill>
                <a:srgbClr val="0070C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779912" y="4142256"/>
            <a:ext cx="1611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 smtClean="0">
                <a:solidFill>
                  <a:srgbClr val="0070C0"/>
                </a:solidFill>
              </a:rPr>
              <a:t>Pentatlo</a:t>
            </a:r>
            <a:r>
              <a:rPr lang="pt-BR" sz="1000" dirty="0" smtClean="0">
                <a:solidFill>
                  <a:srgbClr val="0070C0"/>
                </a:solidFill>
              </a:rPr>
              <a:t> Moderno</a:t>
            </a:r>
            <a:endParaRPr lang="pt-BR" sz="1000" dirty="0">
              <a:solidFill>
                <a:srgbClr val="0070C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300192" y="4142256"/>
            <a:ext cx="1732869" cy="245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</a:rPr>
              <a:t>Centro Nacional de Hipismo</a:t>
            </a:r>
            <a:endParaRPr lang="pt-BR" sz="1000" dirty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49" y="1307816"/>
            <a:ext cx="1771101" cy="11802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30" y="1307816"/>
            <a:ext cx="1596872" cy="11757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57" y="1307816"/>
            <a:ext cx="1764405" cy="11757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84" y="3043863"/>
            <a:ext cx="1617446" cy="10778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5" y="3043497"/>
            <a:ext cx="1616016" cy="1078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6454" y="214296"/>
            <a:ext cx="4487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Parque Olímpico de Deodoro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000100" y="1214428"/>
            <a:ext cx="7358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2800" b="1" dirty="0" smtClean="0">
                <a:solidFill>
                  <a:srgbClr val="0070C0"/>
                </a:solidFill>
              </a:rPr>
              <a:t>	</a:t>
            </a:r>
            <a:r>
              <a:rPr lang="pt-BR" sz="2800" b="1" dirty="0" smtClean="0"/>
              <a:t>Concessão do Parque Radical para a Prefeitura do Rio de Janeiro, com uso esportivo e social</a:t>
            </a:r>
            <a:endParaRPr lang="pt-BR" sz="28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1547664" y="4428008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0070C0"/>
                </a:solidFill>
              </a:rPr>
              <a:t>Ciclismo BMX</a:t>
            </a:r>
            <a:endParaRPr lang="pt-BR" sz="1000" dirty="0">
              <a:solidFill>
                <a:srgbClr val="0070C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220072" y="4428008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0070C0"/>
                </a:solidFill>
              </a:rPr>
              <a:t>Canoagem </a:t>
            </a:r>
            <a:r>
              <a:rPr lang="pt-BR" sz="1000" dirty="0" err="1" smtClean="0">
                <a:solidFill>
                  <a:srgbClr val="0070C0"/>
                </a:solidFill>
              </a:rPr>
              <a:t>Slalom</a:t>
            </a:r>
            <a:endParaRPr lang="pt-BR" sz="1000" dirty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3" y="2643758"/>
            <a:ext cx="2520280" cy="1681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39" y="2643758"/>
            <a:ext cx="2525573" cy="168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6886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Instalações de treinamento no Rio de Janeiro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00100" y="762646"/>
            <a:ext cx="7286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2800" b="1" dirty="0" smtClean="0"/>
              <a:t>Unidades Militares e UFRJ: R$ 207,4 MILHÕES</a:t>
            </a:r>
            <a:endParaRPr lang="pt-BR" sz="2800" b="1" dirty="0"/>
          </a:p>
        </p:txBody>
      </p:sp>
      <p:pic>
        <p:nvPicPr>
          <p:cNvPr id="14" name="Imagem 4" descr="CCFEX (10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507" y="1285866"/>
            <a:ext cx="2679303" cy="178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 bwMode="auto">
          <a:xfrm>
            <a:off x="799041" y="1294601"/>
            <a:ext cx="2129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CCFEx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(RJ)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Imagem 15" descr="CEFAN (2).jpg"/>
          <p:cNvPicPr>
            <a:picLocks noChangeAspect="1"/>
          </p:cNvPicPr>
          <p:nvPr/>
        </p:nvPicPr>
        <p:blipFill>
          <a:blip r:embed="rId3" cstate="print"/>
          <a:srcRect r="6924" b="7032"/>
          <a:stretch>
            <a:fillRect/>
          </a:stretch>
        </p:blipFill>
        <p:spPr bwMode="auto">
          <a:xfrm>
            <a:off x="1500166" y="3155978"/>
            <a:ext cx="2664000" cy="177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/>
          <p:cNvSpPr/>
          <p:nvPr/>
        </p:nvSpPr>
        <p:spPr bwMode="auto">
          <a:xfrm>
            <a:off x="785786" y="3143254"/>
            <a:ext cx="2129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Cefan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(RJ)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8" name="Imagem 4" descr="CCFEX (10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285866"/>
            <a:ext cx="2679321" cy="17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 bwMode="auto">
          <a:xfrm>
            <a:off x="6442643" y="1214428"/>
            <a:ext cx="2129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UFRJ (RJ)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" name="Imagem 5" descr="UFRJ (2).jpg"/>
          <p:cNvPicPr>
            <a:picLocks noChangeAspect="1"/>
          </p:cNvPicPr>
          <p:nvPr/>
        </p:nvPicPr>
        <p:blipFill>
          <a:blip r:embed="rId5" cstate="print"/>
          <a:srcRect t="12281" r="11111"/>
          <a:stretch>
            <a:fillRect/>
          </a:stretch>
        </p:blipFill>
        <p:spPr bwMode="auto">
          <a:xfrm>
            <a:off x="5214942" y="3143254"/>
            <a:ext cx="271464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ângulo 20"/>
          <p:cNvSpPr/>
          <p:nvPr/>
        </p:nvSpPr>
        <p:spPr bwMode="auto">
          <a:xfrm>
            <a:off x="6215074" y="3071816"/>
            <a:ext cx="2129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 Naval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(RJ)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8317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Autoridade Brasileira de Controle de Dopagem - ABCD</a:t>
            </a:r>
          </a:p>
        </p:txBody>
      </p:sp>
      <p:sp>
        <p:nvSpPr>
          <p:cNvPr id="5" name="Retângulo 4"/>
          <p:cNvSpPr/>
          <p:nvPr/>
        </p:nvSpPr>
        <p:spPr>
          <a:xfrm>
            <a:off x="5143504" y="1558063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915816" y="737516"/>
            <a:ext cx="3043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i="1" dirty="0" smtClean="0">
                <a:solidFill>
                  <a:schemeClr val="accent1"/>
                </a:solidFill>
              </a:rPr>
              <a:t>#JOGOLIMPO</a:t>
            </a:r>
            <a:endParaRPr lang="pt-BR" sz="3000" b="1" i="1" dirty="0">
              <a:solidFill>
                <a:schemeClr val="accent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4700" y="1428742"/>
            <a:ext cx="86764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AÇÕES JÁ DESENVOLVIDAS:</a:t>
            </a:r>
          </a:p>
          <a:p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Justiça Desportiva Antidopagem – </a:t>
            </a:r>
            <a:r>
              <a:rPr lang="pt-BR" dirty="0" smtClean="0"/>
              <a:t>órgão com autonomia para </a:t>
            </a:r>
            <a:r>
              <a:rPr lang="pt-BR" dirty="0"/>
              <a:t>o julgamento das violações às regras </a:t>
            </a:r>
            <a:r>
              <a:rPr lang="pt-BR" dirty="0" smtClean="0"/>
              <a:t>antidopagem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Campanhas</a:t>
            </a:r>
            <a:r>
              <a:rPr lang="pt-BR" dirty="0" smtClean="0"/>
              <a:t> de conscientização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Cooperação com a </a:t>
            </a:r>
            <a:r>
              <a:rPr lang="pt-BR" b="1" dirty="0" smtClean="0"/>
              <a:t>Confederação </a:t>
            </a:r>
            <a:r>
              <a:rPr lang="pt-BR" b="1" dirty="0"/>
              <a:t>Brasileira de </a:t>
            </a:r>
            <a:r>
              <a:rPr lang="pt-BR" b="1" dirty="0" smtClean="0"/>
              <a:t>Clubes e com o Conselho </a:t>
            </a:r>
            <a:r>
              <a:rPr lang="pt-BR" b="1" dirty="0"/>
              <a:t>Federal de Educação </a:t>
            </a:r>
            <a:r>
              <a:rPr lang="pt-BR" b="1" dirty="0" smtClean="0"/>
              <a:t>Física </a:t>
            </a:r>
            <a:r>
              <a:rPr lang="pt-BR" dirty="0" smtClean="0"/>
              <a:t>para </a:t>
            </a:r>
            <a:r>
              <a:rPr lang="pt-BR" dirty="0"/>
              <a:t>divulgação de ações educativas e de </a:t>
            </a:r>
            <a:r>
              <a:rPr lang="pt-BR" dirty="0" smtClean="0"/>
              <a:t>prevenção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Acordo de cooperação com confederações para a oficialização do </a:t>
            </a:r>
            <a:r>
              <a:rPr lang="pt-BR" b="1" dirty="0" smtClean="0"/>
              <a:t>Plano Anual de Controle de Dopagem</a:t>
            </a:r>
            <a:r>
              <a:rPr lang="pt-BR" dirty="0" smtClean="0"/>
              <a:t> (prevê testes antes e durante competições)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Em 2016, foram realizados </a:t>
            </a:r>
            <a:r>
              <a:rPr lang="pt-BR" b="1" dirty="0" smtClean="0"/>
              <a:t>2.091 </a:t>
            </a:r>
            <a:r>
              <a:rPr lang="pt-BR" b="1" dirty="0"/>
              <a:t>controles</a:t>
            </a:r>
            <a:r>
              <a:rPr lang="pt-BR" dirty="0"/>
              <a:t>, com 49 resultados analíticos adversos (positivos), </a:t>
            </a:r>
            <a:r>
              <a:rPr lang="pt-BR" dirty="0" smtClean="0"/>
              <a:t>percentual </a:t>
            </a:r>
            <a:r>
              <a:rPr lang="pt-BR" dirty="0"/>
              <a:t>de </a:t>
            </a:r>
            <a:r>
              <a:rPr lang="pt-BR" b="1" dirty="0"/>
              <a:t>2,34 %</a:t>
            </a:r>
            <a:r>
              <a:rPr lang="pt-BR" dirty="0"/>
              <a:t> dos controles </a:t>
            </a:r>
            <a:r>
              <a:rPr lang="pt-BR" dirty="0" smtClean="0"/>
              <a:t>efetuados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7188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Laboratório Brasileiro de Controle de Dopagem</a:t>
            </a:r>
          </a:p>
        </p:txBody>
      </p:sp>
      <p:sp>
        <p:nvSpPr>
          <p:cNvPr id="5" name="Retângulo 4"/>
          <p:cNvSpPr/>
          <p:nvPr/>
        </p:nvSpPr>
        <p:spPr>
          <a:xfrm>
            <a:off x="5143504" y="1558063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Construção de novo prédio</a:t>
            </a:r>
            <a:r>
              <a:rPr lang="pt-BR" dirty="0" smtClean="0"/>
              <a:t>: </a:t>
            </a:r>
          </a:p>
          <a:p>
            <a:r>
              <a:rPr lang="pt-BR" dirty="0" smtClean="0"/>
              <a:t>R$ 146,3 milhões</a:t>
            </a:r>
          </a:p>
          <a:p>
            <a:r>
              <a:rPr lang="pt-BR" b="1" dirty="0" smtClean="0"/>
              <a:t>Compra de equipamentos</a:t>
            </a:r>
            <a:r>
              <a:rPr lang="pt-BR" dirty="0" smtClean="0"/>
              <a:t>: </a:t>
            </a:r>
          </a:p>
          <a:p>
            <a:r>
              <a:rPr lang="pt-BR" dirty="0" smtClean="0"/>
              <a:t>R$ 70 milhões</a:t>
            </a:r>
          </a:p>
        </p:txBody>
      </p:sp>
      <p:pic>
        <p:nvPicPr>
          <p:cNvPr id="10" name="Imagem 9" descr="Imagem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1271871"/>
            <a:ext cx="5000660" cy="31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6770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Legado pelo Brasil – Centros de Treinamento</a:t>
            </a:r>
          </a:p>
        </p:txBody>
      </p:sp>
      <p:pic>
        <p:nvPicPr>
          <p:cNvPr id="5" name="Nível 5" descr="L+M_CPB_Aerea2_Nivel5_Tiro1_2014_04_11.jpg"/>
          <p:cNvPicPr>
            <a:picLocks noChangeAspect="1"/>
          </p:cNvPicPr>
          <p:nvPr/>
        </p:nvPicPr>
        <p:blipFill>
          <a:blip r:embed="rId2" cstate="print"/>
          <a:srcRect b="8000"/>
          <a:stretch>
            <a:fillRect/>
          </a:stretch>
        </p:blipFill>
        <p:spPr bwMode="auto">
          <a:xfrm>
            <a:off x="142844" y="1285866"/>
            <a:ext cx="2702579" cy="16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3" descr="IMG_4328.JPG"/>
          <p:cNvPicPr>
            <a:picLocks noChangeAspect="1"/>
          </p:cNvPicPr>
          <p:nvPr/>
        </p:nvPicPr>
        <p:blipFill>
          <a:blip r:embed="rId3" cstate="print"/>
          <a:srcRect l="8228"/>
          <a:stretch>
            <a:fillRect/>
          </a:stretch>
        </p:blipFill>
        <p:spPr bwMode="auto">
          <a:xfrm>
            <a:off x="142876" y="3071816"/>
            <a:ext cx="2714612" cy="16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2857487" y="1285866"/>
            <a:ext cx="18527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</a:rPr>
              <a:t>Centro de Treinamento </a:t>
            </a:r>
            <a:r>
              <a:rPr lang="pt-BR" sz="1400" dirty="0" err="1" smtClean="0">
                <a:solidFill>
                  <a:srgbClr val="0070C0"/>
                </a:solidFill>
              </a:rPr>
              <a:t>Paralímpico</a:t>
            </a:r>
            <a:r>
              <a:rPr lang="pt-BR" sz="1400" dirty="0" smtClean="0">
                <a:solidFill>
                  <a:srgbClr val="0070C0"/>
                </a:solidFill>
              </a:rPr>
              <a:t> Brasileiro, </a:t>
            </a:r>
            <a:r>
              <a:rPr lang="pt-BR" sz="1400" b="1" dirty="0" smtClean="0">
                <a:solidFill>
                  <a:srgbClr val="0070C0"/>
                </a:solidFill>
              </a:rPr>
              <a:t>São Paulo (SP), </a:t>
            </a:r>
            <a:r>
              <a:rPr lang="pt-BR" sz="1400" dirty="0" smtClean="0">
                <a:solidFill>
                  <a:srgbClr val="0070C0"/>
                </a:solidFill>
              </a:rPr>
              <a:t>atende 15 modalidades</a:t>
            </a:r>
            <a:endParaRPr lang="pt-BR" sz="1400" dirty="0">
              <a:solidFill>
                <a:srgbClr val="0070C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857488" y="3143254"/>
            <a:ext cx="1714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>
                <a:solidFill>
                  <a:srgbClr val="0070C0"/>
                </a:solidFill>
              </a:rPr>
              <a:t>Centro de Formação Olímpica do Nordeste, </a:t>
            </a:r>
            <a:r>
              <a:rPr lang="pt-BR" sz="1400" b="1" dirty="0" smtClean="0">
                <a:solidFill>
                  <a:srgbClr val="0070C0"/>
                </a:solidFill>
              </a:rPr>
              <a:t>Fortaleza (CE)</a:t>
            </a:r>
            <a:r>
              <a:rPr lang="pt-BR" sz="1400" dirty="0" smtClean="0">
                <a:solidFill>
                  <a:srgbClr val="0070C0"/>
                </a:solidFill>
              </a:rPr>
              <a:t>, atende 26 modalidades</a:t>
            </a:r>
            <a:endParaRPr lang="pt-BR" sz="1400" dirty="0">
              <a:solidFill>
                <a:srgbClr val="0070C0"/>
              </a:solidFill>
            </a:endParaRPr>
          </a:p>
        </p:txBody>
      </p:sp>
      <p:pic>
        <p:nvPicPr>
          <p:cNvPr id="11" name="Imagem 3" descr="26_07(7).JPG"/>
          <p:cNvPicPr>
            <a:picLocks noChangeAspect="1"/>
          </p:cNvPicPr>
          <p:nvPr/>
        </p:nvPicPr>
        <p:blipFill>
          <a:blip r:embed="rId4" cstate="print"/>
          <a:srcRect t="3509" b="15789"/>
          <a:stretch>
            <a:fillRect/>
          </a:stretch>
        </p:blipFill>
        <p:spPr bwMode="auto">
          <a:xfrm>
            <a:off x="4714876" y="3071816"/>
            <a:ext cx="2714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7429520" y="3143254"/>
            <a:ext cx="1714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</a:rPr>
              <a:t>Centro Pan-Americano de Judô, </a:t>
            </a:r>
            <a:r>
              <a:rPr lang="pt-BR" sz="1400" b="1" dirty="0" smtClean="0">
                <a:solidFill>
                  <a:srgbClr val="0070C0"/>
                </a:solidFill>
              </a:rPr>
              <a:t>Lauro de Freitas (BA)</a:t>
            </a:r>
            <a:endParaRPr lang="pt-BR" sz="1400" b="1" dirty="0">
              <a:solidFill>
                <a:srgbClr val="0070C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t="9211"/>
          <a:stretch>
            <a:fillRect/>
          </a:stretch>
        </p:blipFill>
        <p:spPr bwMode="auto">
          <a:xfrm>
            <a:off x="4714876" y="1285866"/>
            <a:ext cx="2714644" cy="16430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7429520" y="1333020"/>
            <a:ext cx="1714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</a:rPr>
              <a:t>Centro de Desenvolvimento de Handebol, </a:t>
            </a:r>
            <a:r>
              <a:rPr lang="pt-BR" sz="1400" b="1" dirty="0" smtClean="0">
                <a:solidFill>
                  <a:srgbClr val="0070C0"/>
                </a:solidFill>
              </a:rPr>
              <a:t>São Bernardo do Campo (SP)</a:t>
            </a:r>
            <a:endParaRPr lang="pt-BR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39552" y="987574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i="1" dirty="0" smtClean="0"/>
              <a:t>Esporte </a:t>
            </a:r>
            <a:r>
              <a:rPr lang="pt-BR" sz="3200" b="1" i="1" dirty="0"/>
              <a:t>e lazer são </a:t>
            </a:r>
            <a:r>
              <a:rPr lang="pt-BR" sz="3200" b="1" i="1" dirty="0" smtClean="0"/>
              <a:t>direitos de todos</a:t>
            </a:r>
            <a:endParaRPr lang="en" sz="3200" b="1" i="1" dirty="0"/>
          </a:p>
        </p:txBody>
      </p:sp>
      <p:sp>
        <p:nvSpPr>
          <p:cNvPr id="5" name="Retângulo 4"/>
          <p:cNvSpPr/>
          <p:nvPr/>
        </p:nvSpPr>
        <p:spPr>
          <a:xfrm>
            <a:off x="-14347" y="214296"/>
            <a:ext cx="5286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Diretrizes e Programas Prioritários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1851670"/>
            <a:ext cx="767749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 smtClean="0"/>
              <a:t>Premissas</a:t>
            </a:r>
            <a:r>
              <a:rPr lang="pt-BR" sz="2300" dirty="0" smtClean="0"/>
              <a:t>:</a:t>
            </a:r>
          </a:p>
          <a:p>
            <a:endParaRPr lang="pt-BR" sz="23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pt-BR" sz="2300" dirty="0" smtClean="0"/>
              <a:t>Nacionalizar o legado dos Jogos Rio 2016 para permitir o desenvolvimento do esporte da base ao alto rendimento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pt-BR" sz="23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pt-BR" sz="2300" dirty="0" smtClean="0"/>
              <a:t>Expandir a prática de atividades físicas, esporte educacional e lazer a todos os brasileiros</a:t>
            </a:r>
            <a:endParaRPr lang="pt-BR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6770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Legado pelo Brasil – Centros de Treinamento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358082" y="1285866"/>
            <a:ext cx="1714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</a:rPr>
              <a:t>Centro de Canoagem </a:t>
            </a:r>
            <a:r>
              <a:rPr lang="pt-BR" sz="1400" dirty="0" err="1" smtClean="0">
                <a:solidFill>
                  <a:srgbClr val="0070C0"/>
                </a:solidFill>
              </a:rPr>
              <a:t>Slalom</a:t>
            </a:r>
            <a:r>
              <a:rPr lang="pt-BR" sz="1400" dirty="0" smtClean="0">
                <a:solidFill>
                  <a:srgbClr val="0070C0"/>
                </a:solidFill>
              </a:rPr>
              <a:t>, </a:t>
            </a:r>
            <a:r>
              <a:rPr lang="pt-BR" sz="1400" b="1" dirty="0" smtClean="0">
                <a:solidFill>
                  <a:srgbClr val="0070C0"/>
                </a:solidFill>
              </a:rPr>
              <a:t>Foz do Iguaçu (PR)</a:t>
            </a:r>
            <a:endParaRPr lang="pt-BR" sz="1400" b="1" dirty="0">
              <a:solidFill>
                <a:srgbClr val="0070C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57488" y="1357304"/>
            <a:ext cx="1714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</a:rPr>
              <a:t>Centro de Excelência em Saltos Ornamentais, </a:t>
            </a:r>
            <a:r>
              <a:rPr lang="pt-BR" sz="1400" b="1" dirty="0" smtClean="0">
                <a:solidFill>
                  <a:srgbClr val="0070C0"/>
                </a:solidFill>
              </a:rPr>
              <a:t>Brasília (DF)</a:t>
            </a:r>
            <a:endParaRPr lang="pt-BR" sz="1400" b="1" dirty="0">
              <a:solidFill>
                <a:srgbClr val="0070C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03848" y="314781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</a:rPr>
              <a:t>Velódromo de </a:t>
            </a:r>
            <a:r>
              <a:rPr lang="pt-BR" sz="1400" b="1" dirty="0" smtClean="0">
                <a:solidFill>
                  <a:srgbClr val="0070C0"/>
                </a:solidFill>
              </a:rPr>
              <a:t>Indaiatuba (SP)</a:t>
            </a:r>
            <a:endParaRPr lang="pt-BR" sz="1400" b="1" dirty="0">
              <a:solidFill>
                <a:srgbClr val="0070C0"/>
              </a:solidFill>
            </a:endParaRPr>
          </a:p>
        </p:txBody>
      </p:sp>
      <p:pic>
        <p:nvPicPr>
          <p:cNvPr id="8" name="Nível 5" descr="L+M_CPB_Aerea2_Nivel5_Tiro1_2014_04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59142" y="977101"/>
            <a:ext cx="2794025" cy="17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" descr="180314CentroSaltosOrnamentais_UNB_0820PM.jpg"/>
          <p:cNvPicPr>
            <a:picLocks noChangeAspect="1"/>
          </p:cNvPicPr>
          <p:nvPr/>
        </p:nvPicPr>
        <p:blipFill>
          <a:blip r:embed="rId3" cstate="print"/>
          <a:srcRect b="5214"/>
          <a:stretch>
            <a:fillRect/>
          </a:stretch>
        </p:blipFill>
        <p:spPr bwMode="auto">
          <a:xfrm>
            <a:off x="142844" y="977101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20" descr="DSC00595.JPG"/>
          <p:cNvPicPr>
            <a:picLocks noChangeAspect="1"/>
          </p:cNvPicPr>
          <p:nvPr/>
        </p:nvPicPr>
        <p:blipFill>
          <a:blip r:embed="rId4" cstate="print"/>
          <a:srcRect l="17439" b="4167"/>
          <a:stretch>
            <a:fillRect/>
          </a:stretch>
        </p:blipFill>
        <p:spPr bwMode="auto">
          <a:xfrm>
            <a:off x="395535" y="2963529"/>
            <a:ext cx="2732267" cy="167108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89" y="2963529"/>
            <a:ext cx="2503491" cy="16710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64289" y="3147813"/>
            <a:ext cx="180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accent1"/>
                </a:solidFill>
              </a:rPr>
              <a:t>Centro de Treinamento de Ciclismo BMX, </a:t>
            </a:r>
            <a:r>
              <a:rPr lang="pt-BR" sz="1400" b="1" dirty="0" smtClean="0">
                <a:solidFill>
                  <a:schemeClr val="accent1"/>
                </a:solidFill>
              </a:rPr>
              <a:t>Londrina (PR)</a:t>
            </a:r>
            <a:endParaRPr lang="pt-BR" sz="1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38" y="214296"/>
            <a:ext cx="828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Legado pelo Brasil – Pistas de Atletismo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Imagem 31" descr="IMG_1884.JPG"/>
          <p:cNvPicPr>
            <a:picLocks noChangeAspect="1"/>
          </p:cNvPicPr>
          <p:nvPr/>
        </p:nvPicPr>
        <p:blipFill>
          <a:blip r:embed="rId3" cstate="print"/>
          <a:srcRect l="4582" r="5991"/>
          <a:stretch>
            <a:fillRect/>
          </a:stretch>
        </p:blipFill>
        <p:spPr bwMode="auto">
          <a:xfrm>
            <a:off x="-31" y="1331811"/>
            <a:ext cx="2214578" cy="16609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 bwMode="auto">
          <a:xfrm>
            <a:off x="71407" y="1331811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Arena Caixa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São Bernardo do Campo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(SP)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17" descr="http://www.brasil2016.gov.br/pt-br/noticias/robson-caetano-aprova-pista-de-atletismo-em-tocantins-201csairao-futuros-bolts201d/02.jpg/image"/>
          <p:cNvPicPr>
            <a:picLocks noChangeAspect="1" noChangeArrowheads="1"/>
          </p:cNvPicPr>
          <p:nvPr/>
        </p:nvPicPr>
        <p:blipFill>
          <a:blip r:embed="rId4" cstate="print"/>
          <a:srcRect l="12344"/>
          <a:stretch>
            <a:fillRect/>
          </a:stretch>
        </p:blipFill>
        <p:spPr bwMode="auto">
          <a:xfrm>
            <a:off x="-32" y="3046323"/>
            <a:ext cx="2196000" cy="16685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 bwMode="auto">
          <a:xfrm>
            <a:off x="71407" y="3046323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UFT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Palmas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(TO)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15" descr="http://www.brasil2016.gov.br/pt-br/noticias/piaui-recebe-primeira-pista-oficial-de-atletismo/PistaAtletismoPIRCME1.jpg/image"/>
          <p:cNvPicPr>
            <a:picLocks noChangeAspect="1" noChangeArrowheads="1"/>
          </p:cNvPicPr>
          <p:nvPr/>
        </p:nvPicPr>
        <p:blipFill>
          <a:blip r:embed="rId5" cstate="print"/>
          <a:srcRect l="10657"/>
          <a:stretch>
            <a:fillRect/>
          </a:stretch>
        </p:blipFill>
        <p:spPr bwMode="auto">
          <a:xfrm>
            <a:off x="2357423" y="1331829"/>
            <a:ext cx="2214578" cy="16521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 bwMode="auto">
          <a:xfrm>
            <a:off x="2442116" y="1331811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UFPI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Teresina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(PI)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" name="UFMG" descr="DSCF100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7229" y="3046323"/>
            <a:ext cx="2208000" cy="165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 bwMode="auto">
          <a:xfrm>
            <a:off x="2428861" y="3046323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UFMG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 Horizonte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(MG)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2" name="Picture 8" descr="http://www.sel.rs.gov.br/upload/HD_20110901184513jergs2.jpg"/>
          <p:cNvPicPr>
            <a:picLocks noChangeAspect="1" noChangeArrowheads="1"/>
          </p:cNvPicPr>
          <p:nvPr/>
        </p:nvPicPr>
        <p:blipFill>
          <a:blip r:embed="rId7" cstate="print"/>
          <a:srcRect l="11189"/>
          <a:stretch>
            <a:fillRect/>
          </a:stretch>
        </p:blipFill>
        <p:spPr bwMode="auto">
          <a:xfrm>
            <a:off x="4651826" y="1331811"/>
            <a:ext cx="2214578" cy="16555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3" name="Retângulo 22"/>
          <p:cNvSpPr/>
          <p:nvPr/>
        </p:nvSpPr>
        <p:spPr bwMode="auto">
          <a:xfrm>
            <a:off x="4736518" y="1331811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CETE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Alegre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(RS)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4" name="Imagem 33" descr="20140530_104739.jpg"/>
          <p:cNvPicPr>
            <a:picLocks noChangeAspect="1"/>
          </p:cNvPicPr>
          <p:nvPr/>
        </p:nvPicPr>
        <p:blipFill>
          <a:blip r:embed="rId8" cstate="print"/>
          <a:srcRect r="11111"/>
          <a:stretch>
            <a:fillRect/>
          </a:stretch>
        </p:blipFill>
        <p:spPr bwMode="auto">
          <a:xfrm>
            <a:off x="4643438" y="3046323"/>
            <a:ext cx="2214578" cy="16609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5" name="Retângulo 24"/>
          <p:cNvSpPr/>
          <p:nvPr/>
        </p:nvSpPr>
        <p:spPr bwMode="auto">
          <a:xfrm>
            <a:off x="4723263" y="3046323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UFG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Goiânia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(GO)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6" name="Picture 7" descr="https://scontent-mia.xx.fbcdn.net/hphotos-xpa1/v/t1.0-9/11071088_782713308479722_4460269773724422646_n.jpg?oh=601fa6811f609a81fd2bb4534505c2a2&amp;oe=55E01281"/>
          <p:cNvPicPr>
            <a:picLocks noChangeAspect="1" noChangeArrowheads="1"/>
          </p:cNvPicPr>
          <p:nvPr/>
        </p:nvPicPr>
        <p:blipFill>
          <a:blip r:embed="rId9" cstate="print"/>
          <a:srcRect l="1538" t="1234"/>
          <a:stretch>
            <a:fillRect/>
          </a:stretch>
        </p:blipFill>
        <p:spPr bwMode="auto">
          <a:xfrm>
            <a:off x="6942709" y="3046323"/>
            <a:ext cx="2190765" cy="16430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7" name="Retângulo 26"/>
          <p:cNvSpPr/>
          <p:nvPr/>
        </p:nvSpPr>
        <p:spPr bwMode="auto">
          <a:xfrm>
            <a:off x="6955964" y="3046323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UFSC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Florianópolis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(SC)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8" name="Imagem 33" descr="20140530_104739.jpg"/>
          <p:cNvPicPr>
            <a:picLocks noChangeAspect="1"/>
          </p:cNvPicPr>
          <p:nvPr/>
        </p:nvPicPr>
        <p:blipFill>
          <a:blip r:embed="rId10" cstate="print"/>
          <a:srcRect l="6796" r="18204"/>
          <a:stretch>
            <a:fillRect/>
          </a:stretch>
        </p:blipFill>
        <p:spPr bwMode="auto">
          <a:xfrm>
            <a:off x="6942716" y="1331811"/>
            <a:ext cx="2190765" cy="16430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9" name="Retângulo 28"/>
          <p:cNvSpPr/>
          <p:nvPr/>
        </p:nvSpPr>
        <p:spPr bwMode="auto">
          <a:xfrm>
            <a:off x="7014147" y="1331811"/>
            <a:ext cx="2129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UFMA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São Luís (MA)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42910" y="762646"/>
            <a:ext cx="7929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2800" b="1" dirty="0" smtClean="0">
                <a:solidFill>
                  <a:srgbClr val="0070C0"/>
                </a:solidFill>
              </a:rPr>
              <a:t>	</a:t>
            </a:r>
            <a:r>
              <a:rPr lang="pt-BR" sz="2800" b="1" dirty="0" smtClean="0"/>
              <a:t>47 pistas em todo o país, sendo 26 já concluídas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38" y="214296"/>
            <a:ext cx="892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Legado pelo Brasil – Equipamentos de Ponta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Imagem 36" descr="IMG_0342.JPG"/>
          <p:cNvPicPr>
            <a:picLocks noChangeAspect="1"/>
          </p:cNvPicPr>
          <p:nvPr/>
        </p:nvPicPr>
        <p:blipFill>
          <a:blip r:embed="rId2" cstate="print"/>
          <a:srcRect l="17094" t="32660" r="12259"/>
          <a:stretch>
            <a:fillRect/>
          </a:stretch>
        </p:blipFill>
        <p:spPr bwMode="auto">
          <a:xfrm>
            <a:off x="3257079" y="785800"/>
            <a:ext cx="1819111" cy="111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" name="Imagem 40" descr="IMG_0729.JPG"/>
          <p:cNvPicPr>
            <a:picLocks noChangeAspect="1"/>
          </p:cNvPicPr>
          <p:nvPr/>
        </p:nvPicPr>
        <p:blipFill>
          <a:blip r:embed="rId3" cstate="print"/>
          <a:srcRect l="15134" t="17578" r="5855" b="10106"/>
          <a:stretch>
            <a:fillRect/>
          </a:stretch>
        </p:blipFill>
        <p:spPr bwMode="auto">
          <a:xfrm>
            <a:off x="3257093" y="3143254"/>
            <a:ext cx="1829930" cy="111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" name="Imagem 14" descr="ME -CT - 6º CAMP.JPG"/>
          <p:cNvPicPr>
            <a:picLocks noChangeAspect="1"/>
          </p:cNvPicPr>
          <p:nvPr/>
        </p:nvPicPr>
        <p:blipFill>
          <a:blip r:embed="rId4" cstate="print"/>
          <a:srcRect l="19076" b="12261"/>
          <a:stretch>
            <a:fillRect/>
          </a:stretch>
        </p:blipFill>
        <p:spPr bwMode="auto">
          <a:xfrm>
            <a:off x="227646" y="1955816"/>
            <a:ext cx="1829930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10741" t="12402" r="11388"/>
          <a:stretch>
            <a:fillRect/>
          </a:stretch>
        </p:blipFill>
        <p:spPr bwMode="auto">
          <a:xfrm>
            <a:off x="3257093" y="1955816"/>
            <a:ext cx="1832906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3-10-2013 16:38 "/>
          <p:cNvPicPr>
            <a:picLocks noChangeAspect="1" noChangeArrowheads="1"/>
          </p:cNvPicPr>
          <p:nvPr/>
        </p:nvPicPr>
        <p:blipFill>
          <a:blip r:embed="rId6" cstate="print"/>
          <a:srcRect r="8664" b="12261"/>
          <a:stretch>
            <a:fillRect/>
          </a:stretch>
        </p:blipFill>
        <p:spPr bwMode="auto">
          <a:xfrm>
            <a:off x="227646" y="785800"/>
            <a:ext cx="1829930" cy="111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" name="Imagem 32" descr="unnamed.jpg"/>
          <p:cNvPicPr>
            <a:picLocks noChangeAspect="1"/>
          </p:cNvPicPr>
          <p:nvPr/>
        </p:nvPicPr>
        <p:blipFill>
          <a:blip r:embed="rId7" cstate="print"/>
          <a:srcRect t="19198" r="4781"/>
          <a:stretch>
            <a:fillRect/>
          </a:stretch>
        </p:blipFill>
        <p:spPr bwMode="auto">
          <a:xfrm>
            <a:off x="227646" y="3151122"/>
            <a:ext cx="1816104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51" descr="IMG_3065.JPG"/>
          <p:cNvPicPr>
            <a:picLocks noChangeAspect="1"/>
          </p:cNvPicPr>
          <p:nvPr/>
        </p:nvPicPr>
        <p:blipFill>
          <a:blip r:embed="rId8" cstate="print"/>
          <a:srcRect b="12261"/>
          <a:stretch>
            <a:fillRect/>
          </a:stretch>
        </p:blipFill>
        <p:spPr bwMode="auto">
          <a:xfrm>
            <a:off x="6328913" y="785800"/>
            <a:ext cx="1790281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" descr="IMG_4223.jpg"/>
          <p:cNvPicPr>
            <a:picLocks noChangeAspect="1"/>
          </p:cNvPicPr>
          <p:nvPr/>
        </p:nvPicPr>
        <p:blipFill>
          <a:blip r:embed="rId9" cstate="print"/>
          <a:srcRect t="17483" r="11111"/>
          <a:stretch>
            <a:fillRect/>
          </a:stretch>
        </p:blipFill>
        <p:spPr bwMode="auto">
          <a:xfrm>
            <a:off x="6328927" y="1955816"/>
            <a:ext cx="1803270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2042633" y="3143254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Esgrima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072066" y="785800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Luta Olímpica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143900" y="785800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Golfe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72372" y="1968339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Judô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072066" y="3143254"/>
            <a:ext cx="8210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err="1" smtClean="0">
                <a:solidFill>
                  <a:srgbClr val="0070C0"/>
                </a:solidFill>
              </a:rPr>
              <a:t>Taekwondo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127687" y="2000246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Ginástica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041264" y="825331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Tênis de Mesa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060500" y="2000246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Tiro com Arco</a:t>
            </a:r>
            <a:endParaRPr lang="pt-BR" sz="1050" dirty="0">
              <a:solidFill>
                <a:srgbClr val="0070C0"/>
              </a:solidFill>
            </a:endParaRPr>
          </a:p>
        </p:txBody>
      </p:sp>
      <p:pic>
        <p:nvPicPr>
          <p:cNvPr id="31" name="Imagem 1" descr="IMG_4005.jpg"/>
          <p:cNvPicPr>
            <a:picLocks noChangeAspect="1"/>
          </p:cNvPicPr>
          <p:nvPr/>
        </p:nvPicPr>
        <p:blipFill>
          <a:blip r:embed="rId10" cstate="print"/>
          <a:srcRect l="11475" b="18841"/>
          <a:stretch>
            <a:fillRect/>
          </a:stretch>
        </p:blipFill>
        <p:spPr bwMode="auto">
          <a:xfrm>
            <a:off x="6328913" y="3151122"/>
            <a:ext cx="1833433" cy="111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2" name="CaixaDeTexto 31"/>
          <p:cNvSpPr txBox="1"/>
          <p:nvPr/>
        </p:nvSpPr>
        <p:spPr>
          <a:xfrm>
            <a:off x="8186301" y="3143254"/>
            <a:ext cx="696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rgbClr val="0070C0"/>
                </a:solidFill>
              </a:rPr>
              <a:t>Basquete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214282" y="4354311"/>
            <a:ext cx="86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	</a:t>
            </a:r>
            <a:r>
              <a:rPr lang="pt-BR" sz="2000" b="1" dirty="0" smtClean="0"/>
              <a:t>Aquisição, por meio de convênios, de equipamentos para diversas modalidades, distribuídos por todo o Brasil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/>
          <p:cNvSpPr txBox="1"/>
          <p:nvPr/>
        </p:nvSpPr>
        <p:spPr>
          <a:xfrm>
            <a:off x="71438" y="214296"/>
            <a:ext cx="771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Equipamentos utilizados nos Jogos Rio 2016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714480" y="14287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214842" y="121442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t-BR" sz="2000" dirty="0" smtClean="0"/>
              <a:t> Ministério adquiriu </a:t>
            </a:r>
            <a:r>
              <a:rPr lang="pt-BR" sz="2000" b="1" dirty="0" smtClean="0"/>
              <a:t>216</a:t>
            </a:r>
            <a:r>
              <a:rPr lang="pt-BR" sz="2000" dirty="0" smtClean="0"/>
              <a:t> conjuntos de materiais e equipamentos esportivos, num investimento de </a:t>
            </a:r>
            <a:r>
              <a:rPr lang="pt-BR" sz="2000" b="1" dirty="0" smtClean="0"/>
              <a:t>R$ 112,1 milhões. </a:t>
            </a:r>
            <a:r>
              <a:rPr lang="pt-BR" sz="2000" dirty="0" smtClean="0"/>
              <a:t>Parte está sendo destinada a entidades e parte será</a:t>
            </a:r>
            <a:r>
              <a:rPr lang="pt-BR" sz="2000" b="1" dirty="0" smtClean="0"/>
              <a:t> aproveitada na gestão do Parque Olímpico da Barra.</a:t>
            </a:r>
          </a:p>
          <a:p>
            <a:pPr algn="just">
              <a:buFont typeface="Wingdings" pitchFamily="2" charset="2"/>
              <a:buChar char="§"/>
            </a:pPr>
            <a:endParaRPr lang="pt-BR" sz="2000" b="1" dirty="0" smtClean="0"/>
          </a:p>
          <a:p>
            <a:pPr algn="just">
              <a:buFont typeface="Wingdings" pitchFamily="2" charset="2"/>
              <a:buChar char="§"/>
            </a:pPr>
            <a:r>
              <a:rPr lang="pt-BR" sz="2000" b="1" dirty="0" smtClean="0"/>
              <a:t> </a:t>
            </a:r>
            <a:r>
              <a:rPr lang="pt-BR" sz="2000" dirty="0" smtClean="0"/>
              <a:t>Os mais de </a:t>
            </a:r>
            <a:r>
              <a:rPr lang="pt-BR" sz="2000" b="1" dirty="0" smtClean="0"/>
              <a:t>2.800 equipamentos </a:t>
            </a:r>
            <a:r>
              <a:rPr lang="pt-BR" sz="2000" dirty="0" smtClean="0"/>
              <a:t>e materiais esportivos adquiridos pelo Comitê Organizador Rio 2016 também estão em processo de doação.</a:t>
            </a:r>
          </a:p>
        </p:txBody>
      </p:sp>
      <p:pic>
        <p:nvPicPr>
          <p:cNvPr id="7" name="Imagem 6" descr="28592305100_7e7151a844_k.jpg"/>
          <p:cNvPicPr>
            <a:picLocks noChangeAspect="1"/>
          </p:cNvPicPr>
          <p:nvPr/>
        </p:nvPicPr>
        <p:blipFill>
          <a:blip r:embed="rId2" cstate="print"/>
          <a:srcRect t="12121"/>
          <a:stretch>
            <a:fillRect/>
          </a:stretch>
        </p:blipFill>
        <p:spPr>
          <a:xfrm>
            <a:off x="500034" y="2928940"/>
            <a:ext cx="3538392" cy="2071702"/>
          </a:xfrm>
          <a:prstGeom prst="rect">
            <a:avLst/>
          </a:prstGeom>
        </p:spPr>
      </p:pic>
      <p:pic>
        <p:nvPicPr>
          <p:cNvPr id="8" name="Imagem 7" descr="28592305100_7e7151a844_k.jpg"/>
          <p:cNvPicPr>
            <a:picLocks noChangeAspect="1"/>
          </p:cNvPicPr>
          <p:nvPr/>
        </p:nvPicPr>
        <p:blipFill>
          <a:blip r:embed="rId3" cstate="print"/>
          <a:srcRect t="24138"/>
          <a:stretch>
            <a:fillRect/>
          </a:stretch>
        </p:blipFill>
        <p:spPr>
          <a:xfrm>
            <a:off x="500034" y="1071552"/>
            <a:ext cx="3532172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38" y="214296"/>
            <a:ext cx="892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Legado pelo Brasil - Centros de Iniciação ao Esporte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francodarocha.sp.gov.br/arquivos/imagens/redimensionada/imagem_56ab62333d6e4.jpg"/>
          <p:cNvPicPr>
            <a:picLocks noChangeAspect="1" noChangeArrowheads="1"/>
          </p:cNvPicPr>
          <p:nvPr/>
        </p:nvPicPr>
        <p:blipFill>
          <a:blip r:embed="rId2" cstate="print"/>
          <a:srcRect t="4652" b="4642"/>
          <a:stretch>
            <a:fillRect/>
          </a:stretch>
        </p:blipFill>
        <p:spPr bwMode="auto">
          <a:xfrm>
            <a:off x="4357686" y="1214428"/>
            <a:ext cx="4643438" cy="30226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 bwMode="auto">
          <a:xfrm>
            <a:off x="6000760" y="1214428"/>
            <a:ext cx="30003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 concluída em Franco da Rocha </a:t>
            </a:r>
            <a:r>
              <a:rPr lang="pt-B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(SP)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85720" y="1142990"/>
            <a:ext cx="371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t-BR" sz="2000" dirty="0" smtClean="0"/>
              <a:t> Mais de 200 centros para a identificação de  talentos e a formação de atletas em áreas de vulnerabilidade social.</a:t>
            </a:r>
          </a:p>
          <a:p>
            <a:pPr algn="just">
              <a:buFont typeface="Wingdings" pitchFamily="2" charset="2"/>
              <a:buChar char="§"/>
            </a:pPr>
            <a:endParaRPr lang="pt-BR" sz="2000" dirty="0"/>
          </a:p>
          <a:p>
            <a:pPr algn="just">
              <a:buFont typeface="Wingdings" pitchFamily="2" charset="2"/>
              <a:buChar char="§"/>
            </a:pPr>
            <a:r>
              <a:rPr lang="pt-BR" sz="2000" dirty="0" smtClean="0"/>
              <a:t> Cada </a:t>
            </a:r>
            <a:r>
              <a:rPr lang="pt-BR" sz="2000" dirty="0"/>
              <a:t>CIE </a:t>
            </a:r>
            <a:r>
              <a:rPr lang="pt-BR" sz="2000" dirty="0" smtClean="0"/>
              <a:t>oferecerá até </a:t>
            </a:r>
            <a:r>
              <a:rPr lang="pt-BR" sz="2000" dirty="0"/>
              <a:t>13 modalidades olímpicas, seis </a:t>
            </a:r>
            <a:r>
              <a:rPr lang="pt-BR" sz="2000" dirty="0" err="1" smtClean="0"/>
              <a:t>paralímpicas</a:t>
            </a:r>
            <a:r>
              <a:rPr lang="pt-BR" sz="2000" dirty="0" smtClean="0"/>
              <a:t> e uma não-olímpica </a:t>
            </a:r>
            <a:r>
              <a:rPr lang="pt-BR" sz="2000" dirty="0"/>
              <a:t>(futsal</a:t>
            </a:r>
            <a:r>
              <a:rPr lang="pt-BR" sz="2000" dirty="0" smtClean="0"/>
              <a:t>).</a:t>
            </a:r>
          </a:p>
          <a:p>
            <a:pPr algn="ctr"/>
            <a:endParaRPr lang="pt-B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5720" y="834084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2800" b="1" dirty="0" smtClean="0"/>
              <a:t>Melhor campanha da história</a:t>
            </a:r>
            <a:endParaRPr lang="pt-BR" sz="28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1438" y="214296"/>
            <a:ext cx="771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Jogos Olímpicos - </a:t>
            </a:r>
            <a:r>
              <a:rPr lang="pt-BR" sz="2800" dirty="0" smtClean="0">
                <a:solidFill>
                  <a:schemeClr val="bg1"/>
                </a:solidFill>
              </a:rPr>
              <a:t>7 ouros, 6 pratas e 6 bronzes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22" name="Imagem 9" descr="Agatha e Barba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28874"/>
            <a:ext cx="1445930" cy="963718"/>
          </a:xfrm>
          <a:prstGeom prst="rect">
            <a:avLst/>
          </a:prstGeom>
        </p:spPr>
      </p:pic>
      <p:pic>
        <p:nvPicPr>
          <p:cNvPr id="23" name="Imagem 10" descr="Alisson e Bru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1428742"/>
            <a:ext cx="1446218" cy="963718"/>
          </a:xfrm>
          <a:prstGeom prst="rect">
            <a:avLst/>
          </a:prstGeom>
        </p:spPr>
      </p:pic>
      <p:pic>
        <p:nvPicPr>
          <p:cNvPr id="33" name="Imagem 11" descr="Bab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226" y="3429006"/>
            <a:ext cx="1445930" cy="963718"/>
          </a:xfrm>
          <a:prstGeom prst="rect">
            <a:avLst/>
          </a:prstGeom>
        </p:spPr>
      </p:pic>
      <p:pic>
        <p:nvPicPr>
          <p:cNvPr id="45" name="Imagem 14" descr="Isaquias - Bronz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3429006"/>
            <a:ext cx="1444870" cy="963718"/>
          </a:xfrm>
          <a:prstGeom prst="rect">
            <a:avLst/>
          </a:prstGeom>
        </p:spPr>
      </p:pic>
      <p:pic>
        <p:nvPicPr>
          <p:cNvPr id="46" name="Imagem 15" descr="Isaquias - Prata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3429006"/>
            <a:ext cx="1446218" cy="963718"/>
          </a:xfrm>
          <a:prstGeom prst="rect">
            <a:avLst/>
          </a:prstGeom>
        </p:spPr>
      </p:pic>
      <p:pic>
        <p:nvPicPr>
          <p:cNvPr id="47" name="Imagem 16" descr="Martine e Kahen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98" y="1428742"/>
            <a:ext cx="1446218" cy="963718"/>
          </a:xfrm>
          <a:prstGeom prst="rect">
            <a:avLst/>
          </a:prstGeom>
        </p:spPr>
      </p:pic>
      <p:pic>
        <p:nvPicPr>
          <p:cNvPr id="48" name="Imagem 17" descr="Mayra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3429006"/>
            <a:ext cx="1446218" cy="963718"/>
          </a:xfrm>
          <a:prstGeom prst="rect">
            <a:avLst/>
          </a:prstGeom>
        </p:spPr>
      </p:pic>
      <p:pic>
        <p:nvPicPr>
          <p:cNvPr id="49" name="Imagem 19" descr="Polian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71604" y="3429006"/>
            <a:ext cx="1445930" cy="963718"/>
          </a:xfrm>
          <a:prstGeom prst="rect">
            <a:avLst/>
          </a:prstGeom>
        </p:spPr>
      </p:pic>
      <p:pic>
        <p:nvPicPr>
          <p:cNvPr id="50" name="Imagem 20" descr="Rafael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71604" y="1428742"/>
            <a:ext cx="1445930" cy="963718"/>
          </a:xfrm>
          <a:prstGeom prst="rect">
            <a:avLst/>
          </a:prstGeom>
        </p:spPr>
      </p:pic>
      <p:pic>
        <p:nvPicPr>
          <p:cNvPr id="51" name="Imagem 21" descr="Robso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1428742"/>
            <a:ext cx="1445930" cy="963718"/>
          </a:xfrm>
          <a:prstGeom prst="rect">
            <a:avLst/>
          </a:prstGeom>
        </p:spPr>
      </p:pic>
      <p:pic>
        <p:nvPicPr>
          <p:cNvPr id="52" name="Imagem 22" descr="Thiago Braz.jpe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406" y="1428742"/>
            <a:ext cx="1444870" cy="963718"/>
          </a:xfrm>
          <a:prstGeom prst="rect">
            <a:avLst/>
          </a:prstGeom>
        </p:spPr>
      </p:pic>
      <p:pic>
        <p:nvPicPr>
          <p:cNvPr id="53" name="Imagem 23" descr="Zanetti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55226" y="2428874"/>
            <a:ext cx="1445930" cy="963718"/>
          </a:xfrm>
          <a:prstGeom prst="rect">
            <a:avLst/>
          </a:prstGeom>
        </p:spPr>
      </p:pic>
      <p:pic>
        <p:nvPicPr>
          <p:cNvPr id="54" name="Picture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72198" y="2428874"/>
            <a:ext cx="1446602" cy="964024"/>
          </a:xfrm>
          <a:prstGeom prst="rect">
            <a:avLst/>
          </a:prstGeom>
        </p:spPr>
      </p:pic>
      <p:pic>
        <p:nvPicPr>
          <p:cNvPr id="55" name="Imagem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54" y="1428742"/>
            <a:ext cx="1444870" cy="963718"/>
          </a:xfrm>
          <a:prstGeom prst="rect">
            <a:avLst/>
          </a:prstGeom>
        </p:spPr>
      </p:pic>
      <p:pic>
        <p:nvPicPr>
          <p:cNvPr id="56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6"/>
            <a:ext cx="1450760" cy="966938"/>
          </a:xfrm>
          <a:prstGeom prst="rect">
            <a:avLst/>
          </a:prstGeom>
        </p:spPr>
      </p:pic>
      <p:pic>
        <p:nvPicPr>
          <p:cNvPr id="57" name="Imagem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2428874"/>
            <a:ext cx="1445930" cy="963718"/>
          </a:xfrm>
          <a:prstGeom prst="rect">
            <a:avLst/>
          </a:prstGeom>
        </p:spPr>
      </p:pic>
      <p:pic>
        <p:nvPicPr>
          <p:cNvPr id="59" name="Imagem 13" descr="Felipe Wu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71604" y="2428874"/>
            <a:ext cx="1445930" cy="963718"/>
          </a:xfrm>
          <a:prstGeom prst="rect">
            <a:avLst/>
          </a:prstGeom>
        </p:spPr>
      </p:pic>
      <p:pic>
        <p:nvPicPr>
          <p:cNvPr id="60" name="Imagem 12" descr="Diego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071802" y="2428874"/>
            <a:ext cx="1445930" cy="963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8" y="714362"/>
            <a:ext cx="900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2800" b="1" dirty="0" smtClean="0"/>
              <a:t>Resultados inéditos e quebras de recordes</a:t>
            </a:r>
            <a:endParaRPr lang="pt-BR" sz="2800" dirty="0"/>
          </a:p>
        </p:txBody>
      </p:sp>
      <p:pic>
        <p:nvPicPr>
          <p:cNvPr id="6" name="Imagem 5" descr="Imagem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85866"/>
            <a:ext cx="7848746" cy="36820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438" y="214296"/>
            <a:ext cx="817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Jogos </a:t>
            </a:r>
            <a:r>
              <a:rPr lang="pt-BR" sz="2800" b="1" dirty="0" err="1" smtClean="0">
                <a:solidFill>
                  <a:schemeClr val="bg1"/>
                </a:solidFill>
              </a:rPr>
              <a:t>Paralímpicos</a:t>
            </a:r>
            <a:r>
              <a:rPr lang="pt-BR" sz="2800" b="1" dirty="0" smtClean="0">
                <a:solidFill>
                  <a:schemeClr val="bg1"/>
                </a:solidFill>
              </a:rPr>
              <a:t> - </a:t>
            </a:r>
            <a:r>
              <a:rPr lang="pt-BR" sz="2800" dirty="0" smtClean="0">
                <a:solidFill>
                  <a:schemeClr val="bg1"/>
                </a:solidFill>
              </a:rPr>
              <a:t>14 ouros, 29 pratas e 29 bronzes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38" y="214296"/>
            <a:ext cx="864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Bolsa Atleta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393421" y="928676"/>
            <a:ext cx="4499059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00" b="1" dirty="0" smtClean="0"/>
              <a:t>20,7 mil atletas apoiados desde 2005 Investimentos de R$ 890 milhões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900" dirty="0" smtClean="0"/>
          </a:p>
          <a:p>
            <a:pPr algn="ctr"/>
            <a:r>
              <a:rPr lang="pt-BR" sz="1900" b="1" dirty="0" smtClean="0"/>
              <a:t>Bolsa Atleta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1900" b="1" dirty="0" smtClean="0"/>
              <a:t>6.217</a:t>
            </a:r>
            <a:r>
              <a:rPr lang="pt-BR" sz="1900" dirty="0" smtClean="0"/>
              <a:t> contemplados, sendo </a:t>
            </a:r>
            <a:r>
              <a:rPr lang="pt-BR" sz="1900" b="1" dirty="0" smtClean="0"/>
              <a:t>1.208 </a:t>
            </a:r>
            <a:r>
              <a:rPr lang="pt-BR" sz="1900" b="1" dirty="0" err="1" smtClean="0"/>
              <a:t>paralímpicos</a:t>
            </a:r>
            <a:endParaRPr lang="pt-BR" sz="1900" b="1" dirty="0" smtClean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1900" b="1" dirty="0" smtClean="0"/>
              <a:t>1.080 atletas não olímpicos e não </a:t>
            </a:r>
            <a:r>
              <a:rPr lang="pt-BR" sz="1900" b="1" dirty="0" err="1" smtClean="0"/>
              <a:t>paralímpicos</a:t>
            </a:r>
            <a:endParaRPr lang="pt-BR" sz="1900" b="1" dirty="0" smtClean="0"/>
          </a:p>
          <a:p>
            <a:pPr marL="342900" indent="-342900" algn="just">
              <a:buFont typeface="Wingdings" pitchFamily="2" charset="2"/>
              <a:buChar char="§"/>
            </a:pPr>
            <a:endParaRPr lang="pt-BR" sz="1900" b="1" dirty="0" smtClean="0"/>
          </a:p>
          <a:p>
            <a:pPr algn="ctr"/>
            <a:r>
              <a:rPr lang="pt-BR" sz="2000" b="1" dirty="0" smtClean="0"/>
              <a:t>Bolsa Pódio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pt-BR" dirty="0" smtClean="0"/>
              <a:t>Novo edital publicado em </a:t>
            </a:r>
            <a:r>
              <a:rPr lang="pt-BR" b="1" dirty="0" smtClean="0"/>
              <a:t>dezembro/2016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pt-BR" b="1" dirty="0" smtClean="0"/>
              <a:t>255 atletas </a:t>
            </a:r>
            <a:r>
              <a:rPr lang="pt-BR" dirty="0" smtClean="0"/>
              <a:t>já aprovados, sendo </a:t>
            </a:r>
            <a:r>
              <a:rPr lang="pt-BR" b="1" dirty="0" smtClean="0"/>
              <a:t>134 </a:t>
            </a:r>
            <a:r>
              <a:rPr lang="pt-BR" b="1" dirty="0" err="1" smtClean="0"/>
              <a:t>paralímpicos</a:t>
            </a:r>
            <a:endParaRPr lang="pt-BR" b="1" dirty="0" smtClean="0"/>
          </a:p>
          <a:p>
            <a:pPr algn="ctr"/>
            <a:endParaRPr lang="pt-BR" dirty="0" smtClean="0">
              <a:solidFill>
                <a:srgbClr val="0070C0"/>
              </a:solidFill>
            </a:endParaRPr>
          </a:p>
        </p:txBody>
      </p:sp>
      <p:pic>
        <p:nvPicPr>
          <p:cNvPr id="7" name="Imagem 6" descr="Dia 11 - Prata- Daniel - Cezar LoureiroMPIXCP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87574"/>
            <a:ext cx="4021399" cy="274507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 bwMode="auto">
          <a:xfrm>
            <a:off x="357158" y="3929072"/>
            <a:ext cx="3782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Daniel Dias, natação, bolsista pódio e maior medalhista </a:t>
            </a:r>
            <a:r>
              <a:rPr lang="pt-BR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paralímpico</a:t>
            </a:r>
            <a:endParaRPr lang="pt-BR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1438" y="214296"/>
            <a:ext cx="771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Próximo </a:t>
            </a:r>
            <a:r>
              <a:rPr lang="pt-BR" sz="2800" b="1" dirty="0" smtClean="0">
                <a:solidFill>
                  <a:schemeClr val="bg1"/>
                </a:solidFill>
              </a:rPr>
              <a:t>ciclo olímpico </a:t>
            </a:r>
            <a:r>
              <a:rPr lang="pt-BR" sz="2800" b="1" dirty="0">
                <a:solidFill>
                  <a:schemeClr val="bg1"/>
                </a:solidFill>
              </a:rPr>
              <a:t>e </a:t>
            </a:r>
            <a:r>
              <a:rPr lang="pt-BR" sz="2800" b="1" dirty="0" err="1" smtClean="0">
                <a:solidFill>
                  <a:schemeClr val="bg1"/>
                </a:solidFill>
              </a:rPr>
              <a:t>paralímpico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1438" y="1214428"/>
            <a:ext cx="90011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Ciclo 2016-2020</a:t>
            </a:r>
            <a:endParaRPr lang="pt-BR" sz="2400" dirty="0" smtClean="0"/>
          </a:p>
          <a:p>
            <a:r>
              <a:rPr lang="pt-BR" dirty="0" smtClean="0">
                <a:solidFill>
                  <a:srgbClr val="0070C0"/>
                </a:solidFill>
              </a:rPr>
              <a:t> 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 smtClean="0"/>
              <a:t> Plano Nacional do Desporto: planejamento para o desenvolvimento do esporte nos próximos 10 anos, com foco na definição da atuação coordenada das entidade privadas e públicas. Terá três frentes de atuação:</a:t>
            </a:r>
          </a:p>
          <a:p>
            <a:pPr lvl="2">
              <a:buSzPct val="50000"/>
              <a:buFont typeface="Courier New" pitchFamily="49" charset="0"/>
              <a:buChar char="o"/>
            </a:pPr>
            <a:r>
              <a:rPr lang="pt-BR" sz="1600" dirty="0" smtClean="0"/>
              <a:t> Alto rendimento</a:t>
            </a:r>
          </a:p>
          <a:p>
            <a:pPr lvl="2">
              <a:buSzPct val="50000"/>
              <a:buFont typeface="Courier New" pitchFamily="49" charset="0"/>
              <a:buChar char="o"/>
            </a:pPr>
            <a:r>
              <a:rPr lang="pt-BR" sz="1600" dirty="0" smtClean="0"/>
              <a:t> Participação e lazer (para população em geral, com foco em saúde e bem-estar)</a:t>
            </a:r>
          </a:p>
          <a:p>
            <a:pPr lvl="2">
              <a:buSzPct val="50000"/>
              <a:buFont typeface="Courier New" pitchFamily="49" charset="0"/>
              <a:buChar char="o"/>
            </a:pPr>
            <a:r>
              <a:rPr lang="pt-BR" sz="1600" dirty="0" smtClean="0"/>
              <a:t> Educacional (crianças e adolescentes em fase inicial de desenvolvimento)</a:t>
            </a:r>
          </a:p>
          <a:p>
            <a:pPr lvl="2">
              <a:buSzPct val="50000"/>
              <a:buFont typeface="Courier New" pitchFamily="49" charset="0"/>
              <a:buChar char="o"/>
            </a:pPr>
            <a:endParaRPr lang="pt-BR" sz="1600" dirty="0" smtClean="0"/>
          </a:p>
          <a:p>
            <a:pPr>
              <a:buFont typeface="Wingdings" pitchFamily="2" charset="2"/>
              <a:buChar char="§"/>
            </a:pPr>
            <a:r>
              <a:rPr lang="pt-BR" sz="1600" dirty="0" smtClean="0"/>
              <a:t> Manutenção da política de apoio ao atleta por meio do </a:t>
            </a:r>
            <a:r>
              <a:rPr lang="pt-BR" sz="1600" b="1" dirty="0" smtClean="0"/>
              <a:t>Bolsa Atleta</a:t>
            </a:r>
            <a:r>
              <a:rPr lang="pt-BR" sz="1600" dirty="0" smtClean="0"/>
              <a:t>, com foco no novo ciclo olímpico.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 smtClean="0"/>
              <a:t> Aprimoramento da </a:t>
            </a:r>
            <a:r>
              <a:rPr lang="pt-BR" sz="1600" b="1" dirty="0" smtClean="0"/>
              <a:t>Bolsa Pódio</a:t>
            </a:r>
            <a:r>
              <a:rPr lang="pt-BR" sz="1600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 smtClean="0"/>
              <a:t> Plano de legado das Instalações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800"/>
            <a:ext cx="1643074" cy="1095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1438" y="214296"/>
            <a:ext cx="771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b="1" dirty="0" smtClean="0">
                <a:solidFill>
                  <a:schemeClr val="bg1"/>
                </a:solidFill>
              </a:rPr>
              <a:t>Educação, Lazer e Inclusão Social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203848" y="737516"/>
            <a:ext cx="2914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Segundo Tempo</a:t>
            </a:r>
            <a:endParaRPr lang="pt-BR" sz="3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79512" y="1291515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dirty="0" smtClean="0"/>
              <a:t>4 milhões de crianças  e adolescentes já atendidos desde o início do programa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/>
              <a:t>631 convênios firmados, atendendo a 13.338 núcleos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/>
              <a:t>Presença em </a:t>
            </a:r>
            <a:r>
              <a:rPr lang="pt-BR" dirty="0" smtClean="0"/>
              <a:t>2.341 </a:t>
            </a:r>
            <a:r>
              <a:rPr lang="pt-BR" dirty="0"/>
              <a:t>municípios </a:t>
            </a:r>
            <a:endParaRPr lang="pt-BR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/>
              <a:t>1.800.000 crianças </a:t>
            </a:r>
            <a:r>
              <a:rPr lang="pt-BR" dirty="0"/>
              <a:t>e adolescentes atendidos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/>
              </a:solidFill>
            </a:endParaRPr>
          </a:p>
          <a:p>
            <a:endParaRPr lang="pt-BR" dirty="0"/>
          </a:p>
        </p:txBody>
      </p:sp>
      <p:pic>
        <p:nvPicPr>
          <p:cNvPr id="10" name="Picture 2" descr="D:\LEONARDO\2016 - 12 - Dezembro\06.12.2016\SegundoTempo1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27208" t="10938" r="10476"/>
          <a:stretch>
            <a:fillRect/>
          </a:stretch>
        </p:blipFill>
        <p:spPr bwMode="auto">
          <a:xfrm>
            <a:off x="5652120" y="1995686"/>
            <a:ext cx="3376823" cy="2710959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95536" y="2427734"/>
            <a:ext cx="35335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 smtClean="0"/>
              <a:t>Forças no Esporte</a:t>
            </a:r>
            <a:endParaRPr lang="pt-BR" sz="23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79511" y="2874010"/>
            <a:ext cx="5328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dirty="0" smtClean="0"/>
              <a:t>Parceria com </a:t>
            </a:r>
            <a:r>
              <a:rPr lang="pt-BR" b="1" dirty="0" smtClean="0"/>
              <a:t>Ministério da Defesa </a:t>
            </a:r>
            <a:r>
              <a:rPr lang="pt-BR" dirty="0" smtClean="0"/>
              <a:t>garante acesso de jovens e crianças a instalações militares com infraestrutura de ponta.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/>
              <a:t>Em 2015, 15,9 mil atendidos.  Em 2016, 20 mil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/>
              <a:t>Presença em 89 municípios de </a:t>
            </a:r>
            <a:r>
              <a:rPr lang="pt-BR" dirty="0"/>
              <a:t>27 </a:t>
            </a:r>
            <a:r>
              <a:rPr lang="pt-BR" dirty="0" err="1" smtClean="0"/>
              <a:t>UFs</a:t>
            </a:r>
            <a:endParaRPr lang="pt-BR" dirty="0"/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/>
              <a:t>Meta: 30 mil em 2018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13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71406" y="1071552"/>
            <a:ext cx="4929222" cy="139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7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Muli"/>
              <a:buNone/>
              <a:defRPr/>
            </a:pPr>
            <a:r>
              <a:rPr lang="pt-BR" sz="2800" dirty="0" smtClean="0">
                <a:sym typeface="Muli"/>
              </a:rPr>
              <a:t>Governo Federal trabalhou para que o legado do maior evento esportivo do planeta alcançasse todo o Brasil</a:t>
            </a:r>
            <a:endParaRPr lang="en-US" sz="2800" dirty="0">
              <a:sym typeface="Muli"/>
            </a:endParaRPr>
          </a:p>
        </p:txBody>
      </p:sp>
      <p:pic>
        <p:nvPicPr>
          <p:cNvPr id="1026" name="Picture 2" descr="Resultado de imagem para escolha rio jogos olímpicos 2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285866"/>
            <a:ext cx="3786214" cy="3164363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71406" y="214296"/>
            <a:ext cx="511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Rio 2016: oportunidade histórica</a:t>
            </a:r>
          </a:p>
        </p:txBody>
      </p:sp>
      <p:pic>
        <p:nvPicPr>
          <p:cNvPr id="6" name="Imagem 5" descr="FSP - capa - 03-10-2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6731" y="2647230"/>
            <a:ext cx="1403552" cy="2388376"/>
          </a:xfrm>
          <a:prstGeom prst="rect">
            <a:avLst/>
          </a:prstGeom>
        </p:spPr>
      </p:pic>
      <p:pic>
        <p:nvPicPr>
          <p:cNvPr id="7" name="Imagem 6" descr="O Globo - capa - 03-10-2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4938" y="2647912"/>
            <a:ext cx="1391376" cy="237508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643188"/>
            <a:ext cx="1351134" cy="237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09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1438" y="214296"/>
            <a:ext cx="771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b="1" dirty="0" smtClean="0">
                <a:solidFill>
                  <a:schemeClr val="bg1"/>
                </a:solidFill>
              </a:rPr>
              <a:t>Educação, Lazer e Inclusão Social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1563637"/>
            <a:ext cx="7238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+mj-lt"/>
              </a:rPr>
              <a:t>BRINCANDO COM ESPORTE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Oferece opções de esporte e lazer nas férias escolares </a:t>
            </a:r>
            <a:endParaRPr lang="pt-BR" b="1" dirty="0">
              <a:latin typeface="+mj-lt"/>
            </a:endParaRPr>
          </a:p>
          <a:p>
            <a:endParaRPr lang="pt-BR" b="1" dirty="0" smtClean="0">
              <a:latin typeface="+mj-lt"/>
            </a:endParaRPr>
          </a:p>
          <a:p>
            <a:r>
              <a:rPr lang="pt-BR" b="1" dirty="0" smtClean="0">
                <a:latin typeface="+mj-lt"/>
              </a:rPr>
              <a:t>ESPORTE E CIDADANIA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  <a:ea typeface="Titillium Web"/>
                <a:cs typeface="Titillium Web"/>
                <a:sym typeface="Titillium Web"/>
              </a:rPr>
              <a:t>Modalidades esportivas a adolescentes </a:t>
            </a:r>
            <a:r>
              <a:rPr lang="pt-BR" dirty="0">
                <a:latin typeface="+mj-lt"/>
                <a:ea typeface="Titillium Web"/>
                <a:cs typeface="Titillium Web"/>
                <a:sym typeface="Titillium Web"/>
              </a:rPr>
              <a:t>e </a:t>
            </a:r>
            <a:endParaRPr lang="pt-BR" dirty="0" smtClean="0">
              <a:latin typeface="+mj-lt"/>
              <a:ea typeface="Titillium Web"/>
              <a:cs typeface="Titillium Web"/>
              <a:sym typeface="Titillium Web"/>
            </a:endParaRPr>
          </a:p>
          <a:p>
            <a:r>
              <a:rPr lang="pt-BR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pt-BR" dirty="0" smtClean="0">
                <a:latin typeface="+mj-lt"/>
                <a:ea typeface="Titillium Web"/>
                <a:cs typeface="Titillium Web"/>
                <a:sym typeface="Titillium Web"/>
              </a:rPr>
              <a:t>    jovens que cumprem medidas </a:t>
            </a:r>
          </a:p>
          <a:p>
            <a:r>
              <a:rPr lang="pt-BR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pt-BR" dirty="0" smtClean="0">
                <a:latin typeface="+mj-lt"/>
                <a:ea typeface="Titillium Web"/>
                <a:cs typeface="Titillium Web"/>
                <a:sym typeface="Titillium Web"/>
              </a:rPr>
              <a:t>    socioeducativas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 smtClean="0">
                <a:latin typeface="+mj-lt"/>
                <a:sym typeface="Titillium Web"/>
              </a:rPr>
              <a:t>Lançamento</a:t>
            </a:r>
            <a:r>
              <a:rPr lang="pt-BR" dirty="0" smtClean="0">
                <a:latin typeface="+mj-lt"/>
                <a:sym typeface="Titillium Web"/>
              </a:rPr>
              <a:t>: 19 de abril</a:t>
            </a:r>
            <a:endParaRPr lang="pt-BR" dirty="0" smtClean="0">
              <a:latin typeface="+mj-lt"/>
            </a:endParaRPr>
          </a:p>
          <a:p>
            <a:endParaRPr lang="pt-BR" b="1" dirty="0" smtClean="0">
              <a:latin typeface="+mj-lt"/>
            </a:endParaRPr>
          </a:p>
          <a:p>
            <a:r>
              <a:rPr lang="pt-BR" b="1" dirty="0" smtClean="0">
                <a:latin typeface="+mj-lt"/>
              </a:rPr>
              <a:t>LUTA PELA CIDADANIA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Até </a:t>
            </a:r>
            <a:r>
              <a:rPr lang="pt-BR" dirty="0">
                <a:latin typeface="+mj-lt"/>
              </a:rPr>
              <a:t>quatro </a:t>
            </a:r>
            <a:r>
              <a:rPr lang="pt-BR" dirty="0" smtClean="0">
                <a:latin typeface="+mj-lt"/>
              </a:rPr>
              <a:t>tipos de </a:t>
            </a:r>
            <a:r>
              <a:rPr lang="pt-BR" dirty="0">
                <a:latin typeface="+mj-lt"/>
              </a:rPr>
              <a:t>lutas e artes </a:t>
            </a:r>
            <a:r>
              <a:rPr lang="pt-BR" dirty="0" smtClean="0">
                <a:latin typeface="+mj-lt"/>
              </a:rPr>
              <a:t>marciais </a:t>
            </a:r>
          </a:p>
          <a:p>
            <a:pPr lvl="0"/>
            <a:r>
              <a:rPr lang="pt-BR" dirty="0" smtClean="0">
                <a:latin typeface="+mj-lt"/>
              </a:rPr>
              <a:t>       para pessoas a </a:t>
            </a:r>
            <a:r>
              <a:rPr lang="pt-BR" dirty="0">
                <a:latin typeface="+mj-lt"/>
              </a:rPr>
              <a:t>partir dos 6 anos.</a:t>
            </a:r>
          </a:p>
          <a:p>
            <a:endParaRPr lang="pt-BR" b="1" dirty="0" smtClean="0">
              <a:solidFill>
                <a:schemeClr val="accent1"/>
              </a:solidFill>
              <a:latin typeface="+mj-lt"/>
            </a:endParaRP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680842" y="803306"/>
            <a:ext cx="333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MAIS PROGRAMAS</a:t>
            </a:r>
            <a:endParaRPr lang="pt-BR" sz="3000" b="1" dirty="0"/>
          </a:p>
        </p:txBody>
      </p:sp>
      <p:pic>
        <p:nvPicPr>
          <p:cNvPr id="9" name="Picture 4" descr="Resultado de imagem para pelc"/>
          <p:cNvPicPr>
            <a:picLocks noChangeAspect="1" noChangeArrowheads="1"/>
          </p:cNvPicPr>
          <p:nvPr/>
        </p:nvPicPr>
        <p:blipFill>
          <a:blip r:embed="rId2" cstate="print"/>
          <a:srcRect l="12960" r="27796"/>
          <a:stretch>
            <a:fillRect/>
          </a:stretch>
        </p:blipFill>
        <p:spPr bwMode="auto">
          <a:xfrm>
            <a:off x="4435556" y="2686711"/>
            <a:ext cx="2161480" cy="2431664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6597036" y="2939669"/>
            <a:ext cx="25469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PELC/VIDA </a:t>
            </a:r>
            <a:r>
              <a:rPr lang="pt-BR" b="1" dirty="0"/>
              <a:t>SAUDÁVEL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ea typeface="Titillium Web"/>
                <a:cs typeface="Titillium Web"/>
                <a:sym typeface="Titillium Web"/>
              </a:rPr>
              <a:t>Acesso </a:t>
            </a:r>
            <a:r>
              <a:rPr lang="pt-BR" sz="1600" dirty="0">
                <a:ea typeface="Titillium Web"/>
                <a:cs typeface="Titillium Web"/>
                <a:sym typeface="Titillium Web"/>
              </a:rPr>
              <a:t>ao lazer e ao esporte recreativo </a:t>
            </a:r>
            <a:r>
              <a:rPr lang="pt-BR" sz="1600" dirty="0" smtClean="0">
                <a:ea typeface="Titillium Web"/>
                <a:cs typeface="Titillium Web"/>
                <a:sym typeface="Titillium Web"/>
              </a:rPr>
              <a:t>a crianças, jovens, idosos e pessoas com deficiência para a  </a:t>
            </a:r>
            <a:r>
              <a:rPr lang="pt-BR" sz="1600" dirty="0">
                <a:ea typeface="Titillium Web"/>
                <a:cs typeface="Titillium Web"/>
                <a:sym typeface="Titillium Web"/>
              </a:rPr>
              <a:t>promoção da saúde</a:t>
            </a:r>
            <a:endParaRPr lang="pt-BR" sz="1600" dirty="0"/>
          </a:p>
        </p:txBody>
      </p:sp>
      <p:pic>
        <p:nvPicPr>
          <p:cNvPr id="12" name="Picture 6" descr="Imagem relacionada"/>
          <p:cNvPicPr>
            <a:picLocks noChangeAspect="1" noChangeArrowheads="1"/>
          </p:cNvPicPr>
          <p:nvPr/>
        </p:nvPicPr>
        <p:blipFill>
          <a:blip r:embed="rId3" cstate="print"/>
          <a:srcRect l="36111" r="4630"/>
          <a:stretch>
            <a:fillRect/>
          </a:stretch>
        </p:blipFill>
        <p:spPr bwMode="auto">
          <a:xfrm>
            <a:off x="7238503" y="707843"/>
            <a:ext cx="1908720" cy="2148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60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28662" y="1472810"/>
            <a:ext cx="7072362" cy="67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7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Muli"/>
              <a:buNone/>
              <a:defRPr/>
            </a:pPr>
            <a:r>
              <a:rPr lang="en-US" sz="4800" b="1" kern="0" dirty="0" smtClean="0">
                <a:ea typeface="Muli"/>
                <a:sym typeface="Muli"/>
              </a:rPr>
              <a:t>OBRIGADO</a:t>
            </a:r>
            <a:endParaRPr lang="en-US" sz="4400" b="1" kern="0" dirty="0">
              <a:ea typeface="Muli"/>
              <a:sym typeface="Muli"/>
            </a:endParaRPr>
          </a:p>
        </p:txBody>
      </p:sp>
      <p:pic>
        <p:nvPicPr>
          <p:cNvPr id="5" name="Imagem 4" descr="novamar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2428874"/>
            <a:ext cx="3786182" cy="102950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4357700"/>
            <a:ext cx="9144000" cy="7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28596" y="1000114"/>
            <a:ext cx="821537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r>
              <a:rPr lang="pt-BR" sz="2400" dirty="0" smtClean="0"/>
              <a:t>Mais de R$ 4 bilhões na estruturação da </a:t>
            </a:r>
            <a:r>
              <a:rPr lang="pt-BR" sz="2400" b="1" dirty="0" smtClean="0"/>
              <a:t>Rede Nacional de Treinamento </a:t>
            </a:r>
            <a:r>
              <a:rPr lang="pt-BR" sz="2400" dirty="0" smtClean="0"/>
              <a:t>e no apoio a atletas desde 2009:</a:t>
            </a:r>
          </a:p>
          <a:p>
            <a:pPr marL="342900" indent="-342900" algn="ctr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endParaRPr lang="pt-BR" sz="1400" dirty="0" smtClean="0"/>
          </a:p>
          <a:p>
            <a:pPr marL="360000" indent="-342900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buFont typeface="Wingdings" pitchFamily="2" charset="2"/>
              <a:buChar char="v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r>
              <a:rPr lang="pt-BR" sz="2400" dirty="0" smtClean="0"/>
              <a:t>R$ 3 bilhões em </a:t>
            </a:r>
            <a:r>
              <a:rPr lang="pt-BR" sz="2400" dirty="0" err="1" smtClean="0"/>
              <a:t>infraestrutura</a:t>
            </a:r>
            <a:endParaRPr lang="pt-BR" sz="2400" dirty="0" smtClean="0"/>
          </a:p>
          <a:p>
            <a:pPr marL="360000" indent="-342900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buFont typeface="Wingdings" pitchFamily="2" charset="2"/>
              <a:buChar char="v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r>
              <a:rPr lang="pt-BR" sz="2400" dirty="0" smtClean="0"/>
              <a:t>R$ 600 milhões por meio do Bolsa Atleta</a:t>
            </a:r>
          </a:p>
          <a:p>
            <a:pPr marL="360000" indent="-342900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buFont typeface="Wingdings" pitchFamily="2" charset="2"/>
              <a:buChar char="v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r>
              <a:rPr lang="pt-BR" sz="2400" dirty="0" smtClean="0"/>
              <a:t>Mais de R$ 300 milhões em convênios</a:t>
            </a:r>
          </a:p>
          <a:p>
            <a:pPr marL="360000" indent="-342900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buFont typeface="Wingdings" pitchFamily="2" charset="2"/>
              <a:buChar char="v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r>
              <a:rPr lang="pt-BR" sz="2400" dirty="0" smtClean="0"/>
              <a:t>Bolsa Pódio investiu mais de R$ 60 milhões</a:t>
            </a:r>
          </a:p>
          <a:p>
            <a:pPr marL="342900" indent="-342900" algn="ctr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endParaRPr lang="pt-BR" sz="2400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1406" y="214296"/>
            <a:ext cx="656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defTabSz="474663" fontAlgn="auto">
              <a:spcBef>
                <a:spcPts val="0"/>
              </a:spcBef>
              <a:spcAft>
                <a:spcPct val="50000"/>
              </a:spcAft>
              <a:buClr>
                <a:srgbClr val="416A30"/>
              </a:buClr>
              <a:buSzPct val="100000"/>
              <a:tabLst>
                <a:tab pos="0" algn="l"/>
                <a:tab pos="473075" algn="l"/>
                <a:tab pos="946150" algn="l"/>
                <a:tab pos="1423988" algn="l"/>
                <a:tab pos="1898650" algn="l"/>
                <a:tab pos="2373313" algn="l"/>
                <a:tab pos="2849563" algn="l"/>
                <a:tab pos="3324225" algn="l"/>
                <a:tab pos="3798888" algn="l"/>
                <a:tab pos="4270375" algn="l"/>
                <a:tab pos="4749800" algn="l"/>
                <a:tab pos="5224463" algn="l"/>
                <a:tab pos="5695950" algn="l"/>
                <a:tab pos="6170613" algn="l"/>
                <a:tab pos="6650038" algn="l"/>
                <a:tab pos="7121525" algn="l"/>
                <a:tab pos="7596188" algn="l"/>
                <a:tab pos="8075613" algn="l"/>
                <a:tab pos="8548688" algn="l"/>
                <a:tab pos="9021763" algn="l"/>
                <a:tab pos="9496425" algn="l"/>
              </a:tabLst>
              <a:defRPr/>
            </a:pPr>
            <a:r>
              <a:rPr lang="pt-BR" sz="2800" b="1" dirty="0" smtClean="0">
                <a:solidFill>
                  <a:schemeClr val="bg1"/>
                </a:solidFill>
              </a:rPr>
              <a:t>Estruturas modernas e patrocínios federais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42844" y="1285866"/>
            <a:ext cx="8858280" cy="292895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latin typeface="+mn-lt"/>
                <a:cs typeface="+mn-cs"/>
              </a:rPr>
              <a:t>O legado esportivo do Rio 2016 é: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200" b="1" dirty="0">
              <a:latin typeface="+mn-lt"/>
              <a:cs typeface="+mn-cs"/>
            </a:endParaRPr>
          </a:p>
          <a:p>
            <a:pPr lvl="2">
              <a:buSzPct val="85000"/>
              <a:buFont typeface="Wingdings" pitchFamily="2" charset="2"/>
              <a:buChar char="§"/>
              <a:defRPr/>
            </a:pPr>
            <a:r>
              <a:rPr lang="pt-BR" sz="2800" b="1" dirty="0" smtClean="0">
                <a:latin typeface="+mn-lt"/>
                <a:cs typeface="+mn-cs"/>
              </a:rPr>
              <a:t> Amplo</a:t>
            </a:r>
            <a:r>
              <a:rPr lang="pt-BR" sz="2800" dirty="0" smtClean="0">
                <a:latin typeface="+mn-lt"/>
                <a:cs typeface="+mn-cs"/>
              </a:rPr>
              <a:t> - para todas as modalidades</a:t>
            </a:r>
          </a:p>
          <a:p>
            <a:pPr lvl="2">
              <a:buSzPct val="85000"/>
              <a:buFont typeface="Wingdings" pitchFamily="2" charset="2"/>
              <a:buChar char="§"/>
              <a:defRPr/>
            </a:pPr>
            <a:r>
              <a:rPr lang="pt-BR" sz="2800" dirty="0" smtClean="0">
                <a:latin typeface="+mn-lt"/>
                <a:cs typeface="+mn-cs"/>
              </a:rPr>
              <a:t> </a:t>
            </a:r>
            <a:r>
              <a:rPr lang="pt-BR" sz="2800" b="1" dirty="0" smtClean="0">
                <a:latin typeface="+mn-lt"/>
                <a:cs typeface="+mn-cs"/>
              </a:rPr>
              <a:t>Democrático</a:t>
            </a:r>
            <a:r>
              <a:rPr lang="pt-BR" sz="2800" dirty="0" smtClean="0">
                <a:latin typeface="+mn-lt"/>
                <a:cs typeface="+mn-cs"/>
              </a:rPr>
              <a:t> - da base ao alto rendimento</a:t>
            </a:r>
          </a:p>
          <a:p>
            <a:pPr lvl="2">
              <a:buSzPct val="85000"/>
              <a:buFont typeface="Wingdings" pitchFamily="2" charset="2"/>
              <a:buChar char="§"/>
              <a:defRPr/>
            </a:pPr>
            <a:r>
              <a:rPr lang="pt-BR" sz="2800" dirty="0" smtClean="0">
                <a:latin typeface="+mn-lt"/>
                <a:cs typeface="+mn-cs"/>
              </a:rPr>
              <a:t> </a:t>
            </a:r>
            <a:r>
              <a:rPr lang="pt-BR" sz="2800" b="1" dirty="0" smtClean="0">
                <a:latin typeface="+mn-lt"/>
                <a:cs typeface="+mn-cs"/>
              </a:rPr>
              <a:t>Nacional</a:t>
            </a:r>
            <a:r>
              <a:rPr lang="pt-BR" sz="2800" dirty="0" smtClean="0">
                <a:latin typeface="+mn-lt"/>
                <a:cs typeface="+mn-cs"/>
              </a:rPr>
              <a:t> - para todas as unidades da federação</a:t>
            </a:r>
          </a:p>
          <a:p>
            <a:pPr lvl="2">
              <a:buSzPct val="85000"/>
              <a:buFont typeface="Wingdings" pitchFamily="2" charset="2"/>
              <a:buChar char="§"/>
              <a:defRPr/>
            </a:pPr>
            <a:r>
              <a:rPr lang="pt-BR" sz="2800" dirty="0" smtClean="0">
                <a:latin typeface="+mn-lt"/>
                <a:cs typeface="+mn-cs"/>
              </a:rPr>
              <a:t> </a:t>
            </a:r>
            <a:r>
              <a:rPr lang="pt-BR" sz="2800" b="1" dirty="0" smtClean="0"/>
              <a:t>D</a:t>
            </a:r>
            <a:r>
              <a:rPr lang="pt-BR" sz="2800" b="1" dirty="0" smtClean="0">
                <a:latin typeface="+mn-lt"/>
                <a:cs typeface="+mn-cs"/>
              </a:rPr>
              <a:t>e longo</a:t>
            </a:r>
            <a:r>
              <a:rPr lang="pt-BR" sz="2800" dirty="0" smtClean="0">
                <a:latin typeface="+mn-lt"/>
                <a:cs typeface="+mn-cs"/>
              </a:rPr>
              <a:t> </a:t>
            </a:r>
            <a:r>
              <a:rPr lang="pt-BR" sz="2800" b="1" dirty="0" smtClean="0">
                <a:latin typeface="+mn-lt"/>
                <a:cs typeface="+mn-cs"/>
              </a:rPr>
              <a:t>prazo</a:t>
            </a:r>
            <a:r>
              <a:rPr lang="pt-BR" sz="2800" dirty="0" smtClean="0">
                <a:latin typeface="+mn-lt"/>
                <a:cs typeface="+mn-cs"/>
              </a:rPr>
              <a:t> - para além dos Jogos</a:t>
            </a:r>
            <a:endParaRPr lang="pt-BR" sz="2800" dirty="0">
              <a:latin typeface="+mn-lt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1160" y="214296"/>
            <a:ext cx="5662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Estruturas de ponta por todo o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348" y="2354937"/>
            <a:ext cx="7715304" cy="57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7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Muli"/>
              <a:buNone/>
              <a:defRPr/>
            </a:pPr>
            <a:r>
              <a:rPr lang="pt-BR" sz="4000" b="1" dirty="0" smtClean="0">
                <a:sym typeface="Muli"/>
              </a:rPr>
              <a:t>REDE NACIONAL DE TREINAMENTO</a:t>
            </a:r>
            <a:endParaRPr lang="en-US" sz="4000" b="1" dirty="0"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1406" y="214296"/>
            <a:ext cx="5662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Estruturas de ponta por todo o Brasil</a:t>
            </a:r>
          </a:p>
        </p:txBody>
      </p:sp>
      <p:pic>
        <p:nvPicPr>
          <p:cNvPr id="5" name="Picture 2" descr="C:\Users\cynthia.rodrigues\Desktop\29_09_2016_MAPA REDE(2)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8812" y="571486"/>
            <a:ext cx="5413518" cy="4952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Texto 30"/>
          <p:cNvSpPr txBox="1">
            <a:spLocks/>
          </p:cNvSpPr>
          <p:nvPr/>
        </p:nvSpPr>
        <p:spPr>
          <a:xfrm>
            <a:off x="4429156" y="961066"/>
            <a:ext cx="4572000" cy="36823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Pilares: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1)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Pessoas 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– do iniciante ao atleta de alto rendimento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2)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Políticas públicas do esporte 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– bases legais e diretrizes para o desenvolvimento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3)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Entidades esportivas 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–  gestão e operacionalização dos programas, por meio de adesão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4)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Instalações e equipamentos esportivos</a:t>
            </a:r>
            <a:endParaRPr kumimoji="0" lang="pt-BR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5)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Custeio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 – recursos da União e dos demais participantes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15390" y="214296"/>
            <a:ext cx="771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Rede Nacional de Treinamento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1" name="Imagem 10" descr="Imagem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390" y="857238"/>
            <a:ext cx="4205368" cy="4141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06" y="214296"/>
            <a:ext cx="3886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Legado no Rio de Janeiro</a:t>
            </a:r>
          </a:p>
        </p:txBody>
      </p:sp>
      <p:pic>
        <p:nvPicPr>
          <p:cNvPr id="5" name="Espaço Reservado para Conteúdo 15" descr="BARRA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223"/>
          <a:stretch>
            <a:fillRect/>
          </a:stretch>
        </p:blipFill>
        <p:spPr>
          <a:xfrm>
            <a:off x="71406" y="1154256"/>
            <a:ext cx="4429156" cy="2988000"/>
          </a:xfr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/>
          <a:srcRect l="10633" r="6963"/>
          <a:stretch>
            <a:fillRect/>
          </a:stretch>
        </p:blipFill>
        <p:spPr>
          <a:xfrm>
            <a:off x="4643438" y="1154256"/>
            <a:ext cx="4429156" cy="298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196778" y="4142256"/>
            <a:ext cx="22322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 smtClean="0">
                <a:solidFill>
                  <a:srgbClr val="0070C0"/>
                </a:solidFill>
              </a:rPr>
              <a:t>Parque Olímpico da Barra</a:t>
            </a:r>
            <a:endParaRPr lang="pt-BR" sz="1500" dirty="0">
              <a:solidFill>
                <a:srgbClr val="0070C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378528" y="4143386"/>
            <a:ext cx="27653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 smtClean="0">
                <a:solidFill>
                  <a:srgbClr val="0070C0"/>
                </a:solidFill>
              </a:rPr>
              <a:t>Complexo Esportivo de Deodoro</a:t>
            </a:r>
            <a:endParaRPr lang="pt-BR" sz="15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1160</Words>
  <Application>Microsoft Office PowerPoint</Application>
  <PresentationFormat>Apresentação na tela (16:9)</PresentationFormat>
  <Paragraphs>203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0" baseType="lpstr">
      <vt:lpstr>ＭＳ Ｐゴシック</vt:lpstr>
      <vt:lpstr>Arial</vt:lpstr>
      <vt:lpstr>Calibri</vt:lpstr>
      <vt:lpstr>Century Gothic</vt:lpstr>
      <vt:lpstr>Courier New</vt:lpstr>
      <vt:lpstr>Muli</vt:lpstr>
      <vt:lpstr>Titillium Web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hdesk</dc:creator>
  <cp:lastModifiedBy>Ivan Cerqueira Filho</cp:lastModifiedBy>
  <cp:revision>202</cp:revision>
  <dcterms:created xsi:type="dcterms:W3CDTF">2016-09-28T13:17:31Z</dcterms:created>
  <dcterms:modified xsi:type="dcterms:W3CDTF">2017-04-11T11:28:31Z</dcterms:modified>
</cp:coreProperties>
</file>