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465" r:id="rId2"/>
    <p:sldId id="505" r:id="rId3"/>
    <p:sldId id="515" r:id="rId4"/>
    <p:sldId id="507" r:id="rId5"/>
    <p:sldId id="502" r:id="rId6"/>
    <p:sldId id="495" r:id="rId7"/>
    <p:sldId id="516" r:id="rId8"/>
    <p:sldId id="506" r:id="rId9"/>
    <p:sldId id="517" r:id="rId10"/>
    <p:sldId id="518" r:id="rId11"/>
    <p:sldId id="519" r:id="rId12"/>
    <p:sldId id="501" r:id="rId13"/>
    <p:sldId id="493" r:id="rId14"/>
    <p:sldId id="49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CC"/>
    <a:srgbClr val="F6F113"/>
    <a:srgbClr val="F90BDD"/>
    <a:srgbClr val="23E7D0"/>
    <a:srgbClr val="10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6727F-4992-4DB8-8917-9B348704492F}" v="940" dt="2024-11-27T13:56:10.487"/>
    <p1510:client id="{F70D148B-9E37-43B1-965C-126C41453372}" v="256" dt="2024-11-27T02:01:13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B869-B1B5-446B-9F7D-F579259E3B1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664E-3600-4BE3-8D44-8CB995498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48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913DC-9D11-D4FA-DC6C-8E9B24C8F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7CCCE7F-BBE5-2527-A3FD-187E049D5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2937ED-063E-F363-1A2D-06FE49DE7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3E0A7-5ED3-F6C5-7A24-739B442D9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0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37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40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CAF6-5853-B5EF-882C-87595B87A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4D3627-5126-F5B3-5C68-9607573E4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EAC4AF-723A-3409-A07A-10ED80523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EF202C-5BFE-E28A-0010-225080C42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70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2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62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61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B6BD5-E8C6-7B79-CEEA-C2817E12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C9FA15-4676-DD7F-2702-DF7129862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B4A72A-620B-0DFC-DF08-70EA30A5B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26C10-EDFB-3534-CC78-6476FE082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8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50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C6825-B94D-A26E-B413-A9D92E7F2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6C1600-2D39-197C-1DF9-9094CA573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5FAE7E-1373-408B-259E-C2D2169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9BBB9B-4966-3E33-DF14-1FFD101C4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53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114C-1DF7-E343-A146-DE84565E3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1C8D77-B3AB-F490-C04E-238E34494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E8EF08-8AE6-0D5C-3AAC-6442FEF96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CF25A2-A8C5-265C-F75A-8FD214A9E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7664E-3600-4BE3-8D44-8CB99549841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6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8E217-EBA3-44FF-804E-4254E0482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D5972-EC73-48D5-BCB3-10EA4CB6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8C4FF-A986-41E5-9E1B-9756C5A0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B384B-603F-478D-9562-8ADB568A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E7358-D6C5-4F8A-B3DE-58356E9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5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3BBD5-3878-4AF4-86C4-14A6C2E6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BE941F-407A-45E2-9795-2CD33AFE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4BC53-EFA4-4228-81CA-8E135CDE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84743-47D2-45F4-A8B9-4FB2FD41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EC25F9-A17F-4030-82A2-A81C024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5116A6-D6F0-491A-B1A8-B6E5F7B0D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93FA45-D521-45F0-B28B-78C59E498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2E7B12-A9B1-4327-A1D7-379C0389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5779AE-D9DC-45E7-8B2A-1B7F8929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258301-C225-4443-A366-B548110B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0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ERTURA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27774" y="1991474"/>
            <a:ext cx="5815157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>
                <a:solidFill>
                  <a:srgbClr val="65D1C2"/>
                </a:solidFill>
              </a:defRPr>
            </a:lvl1pPr>
            <a:lvl2pPr marL="0" indent="228600">
              <a:buSzTx/>
              <a:buFontTx/>
              <a:buNone/>
              <a:defRPr sz="5400">
                <a:solidFill>
                  <a:srgbClr val="65D1C2"/>
                </a:solidFill>
              </a:defRPr>
            </a:lvl2pPr>
            <a:lvl3pPr marL="0" indent="457200">
              <a:buSzTx/>
              <a:buFontTx/>
              <a:buNone/>
              <a:defRPr sz="5400">
                <a:solidFill>
                  <a:srgbClr val="65D1C2"/>
                </a:solidFill>
              </a:defRPr>
            </a:lvl3pPr>
            <a:lvl4pPr marL="0" indent="685800">
              <a:buSzTx/>
              <a:buFontTx/>
              <a:buNone/>
              <a:defRPr sz="5400">
                <a:solidFill>
                  <a:srgbClr val="65D1C2"/>
                </a:solidFill>
              </a:defRPr>
            </a:lvl4pPr>
            <a:lvl5pPr marL="0" indent="914400">
              <a:buSzTx/>
              <a:buFontTx/>
              <a:buNone/>
              <a:defRPr sz="5400">
                <a:solidFill>
                  <a:srgbClr val="65D1C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Espaço Reservado para Texto 6"/>
          <p:cNvSpPr>
            <a:spLocks noGrp="1"/>
          </p:cNvSpPr>
          <p:nvPr>
            <p:ph type="body" sz="half" idx="13"/>
          </p:nvPr>
        </p:nvSpPr>
        <p:spPr>
          <a:xfrm>
            <a:off x="295104" y="1991474"/>
            <a:ext cx="5732632" cy="3162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0800">
                <a:solidFill>
                  <a:srgbClr val="00CFD0"/>
                </a:solidFill>
              </a:defRPr>
            </a:lvl1pPr>
          </a:lstStyle>
          <a:p>
            <a:pPr marL="0" indent="0">
              <a:buSzTx/>
              <a:buFontTx/>
              <a:buNone/>
              <a:defRPr sz="10800">
                <a:solidFill>
                  <a:srgbClr val="00CFD0"/>
                </a:solidFill>
              </a:defRPr>
            </a:pPr>
            <a:endParaRPr/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/>
          <a:srcRect r="71204"/>
          <a:stretch>
            <a:fillRect/>
          </a:stretch>
        </p:blipFill>
        <p:spPr>
          <a:xfrm>
            <a:off x="10551592" y="562569"/>
            <a:ext cx="1121824" cy="66146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8971" y="6222724"/>
            <a:ext cx="267254" cy="2642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7721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4611-A8B4-43D5-AC84-C1DDEACA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B7CF4-EC1F-4209-B09C-79FF0BA1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F4427A-1F24-4F7F-98F6-80E377AC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F8988-7EE8-4697-9EFC-6F5149B3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4B523-564C-40BA-8556-4BB61D6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8349-133E-495D-9C47-4A37127B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77FE34-442B-4AA5-A879-DA7C1E85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83C501-27A6-466A-BFF6-08E959AA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389B1-8826-4434-AB1A-296F8248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CB3FB7-A7A5-448A-AEE6-FFBCBC5D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2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9E83A-931C-46EA-B5EE-3A2E7FB5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09279-A60E-49DD-85A4-B160E1640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CAE832-9122-4838-8569-7ADA43CB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8E531C-D03E-4937-8DDB-886B5BDE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6FA68A-EB84-40BD-8562-EDBE0E6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987F2B-0375-4E1D-ACAD-B2ECB18D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4284E-99BA-4A38-BD54-FBA22701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D8E203-490C-43D6-9113-7B4A047C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B4F28E-1F0A-4647-B433-5E64BA1F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78F727-C343-450D-A74A-6F23278EB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1CC783-6FAC-4551-94A2-02357F45B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2297C4-0365-44A8-AFE0-D47776CB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69A6C6-307D-4E64-B873-7044BABE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76127B-48A3-4C7D-B9F2-B755D48A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9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CF5BB-481E-402C-B0E6-5AA59A3F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25D031-3616-4763-BFE4-1CB6FE45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A87FFB-FB24-4205-8BA6-D8197E9F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AE0F52-B090-417D-A68C-565E81A5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23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7126FD-D927-4097-A100-A82FBE3C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4A8C88-D1A4-4309-A656-521003EC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F8023E-4136-4E14-A1A8-613DF5E3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83BF4-A33A-4C1E-B760-D9445325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569608-871C-4534-8CD5-B347DA54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B10A76-CBD0-4546-9043-E6985DBF1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EE5207-25F1-46BC-B4FB-4E4F708B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7114A7-4C6D-424F-9C1E-24CBE3BF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182CD3-CB3C-4EA9-B758-EC9BD1AF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8D1D1-D6FD-4585-B2C8-6FAE7152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1AB98D-D865-46A6-A662-836C74837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04DB48-776F-415E-B1F3-EDE80FA1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FE38F-0E01-49A2-BD98-9B751099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50E8C2-1FF6-43A0-BA4F-455E70BC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B6FA44-C57F-4BC3-9E0F-585568E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D48C5B-F628-4C83-AD04-1D5BC090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F2332E-55B2-47D2-B83C-1AF02ADFB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CAE1F1-2074-4424-933A-8E432C172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0D2B-8C00-41A7-8EDA-C8A5B3248EF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5B4FA-5620-4425-844B-B22905321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070068-ACC5-4400-B45F-E1C86376F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538B-C5C2-489D-9C27-7608415A6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yelbe@queirozadv.com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62508" y="521280"/>
            <a:ext cx="10891193" cy="16690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algn="ctr"/>
            <a:r>
              <a:rPr lang="pt-BR" sz="3600" b="1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</a:t>
            </a:r>
          </a:p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– INTERPRETAÇÃO – JULGAMENTO</a:t>
            </a:r>
          </a:p>
          <a:p>
            <a:pPr algn="ctr"/>
            <a:r>
              <a:rPr lang="pt-BR" sz="40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Conflitos e Litígios</a:t>
            </a:r>
          </a:p>
          <a:p>
            <a:pPr algn="ctr"/>
            <a:endParaRPr lang="pt-B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C62518-09B8-4989-AE12-FF3D2B31D751}"/>
              </a:ext>
            </a:extLst>
          </p:cNvPr>
          <p:cNvSpPr txBox="1"/>
          <p:nvPr/>
        </p:nvSpPr>
        <p:spPr>
          <a:xfrm>
            <a:off x="7265600" y="3199272"/>
            <a:ext cx="4402231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Profª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Drª Mary Elbe Queiroz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maryelbe@queirozadv.com.br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@mary_elbe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www.maryelbe.com.br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3C315A-1808-4E46-ADFD-46334291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72" y="4576415"/>
            <a:ext cx="371981" cy="358479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A7DB419B-7013-BCB3-2844-6489A028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5655"/>
            <a:ext cx="1576173" cy="1328061"/>
          </a:xfrm>
          <a:prstGeom prst="rect">
            <a:avLst/>
          </a:prstGeom>
        </p:spPr>
      </p:pic>
      <p:pic>
        <p:nvPicPr>
          <p:cNvPr id="6" name="Imagem 5" descr="Mulher com cabelos longos&#10;&#10;Descrição gerada automaticamente">
            <a:extLst>
              <a:ext uri="{FF2B5EF4-FFF2-40B4-BE49-F238E27FC236}">
                <a16:creationId xmlns:a16="http://schemas.microsoft.com/office/drawing/2014/main" id="{A6D24950-38F5-B19B-2870-F62B3D09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6" y="3298227"/>
            <a:ext cx="2476724" cy="2645373"/>
          </a:xfrm>
          <a:prstGeom prst="rect">
            <a:avLst/>
          </a:prstGeom>
        </p:spPr>
      </p:pic>
      <p:pic>
        <p:nvPicPr>
          <p:cNvPr id="7" name="Imagem 6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7734AD6B-2208-FB4F-2C8B-4D90376B4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62" y="5283689"/>
            <a:ext cx="407795" cy="3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7729A-32D8-41AE-3328-9E9EF0BD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FF0192-50E0-E877-1327-4DAB12D159A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0D2B64-A349-5635-FC91-102050EA46E3}"/>
              </a:ext>
            </a:extLst>
          </p:cNvPr>
          <p:cNvSpPr txBox="1"/>
          <p:nvPr/>
        </p:nvSpPr>
        <p:spPr>
          <a:xfrm>
            <a:off x="2664542" y="208062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UNIFORMIZAÇÃO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376559-5666-D8D3-D3E7-F259DF7875D7}"/>
              </a:ext>
            </a:extLst>
          </p:cNvPr>
          <p:cNvSpPr txBox="1"/>
          <p:nvPr/>
        </p:nvSpPr>
        <p:spPr>
          <a:xfrm>
            <a:off x="349836" y="1223992"/>
            <a:ext cx="11842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Art. 320. Compete ao </a:t>
            </a:r>
            <a:r>
              <a:rPr lang="pt-BR" sz="2400" b="1" i="0" u="sng" strike="noStrike" baseline="0" dirty="0">
                <a:solidFill>
                  <a:srgbClr val="00FF00"/>
                </a:solidFill>
              </a:rPr>
              <a:t>COMITÊ DE HARMONIZAÇÃO DAS ADMINISTRAÇÕES TRIBUTÁRIAS</a:t>
            </a:r>
          </a:p>
          <a:p>
            <a:r>
              <a:rPr lang="pt-BR" sz="2400" b="0" i="0" u="none" strike="noStrike" baseline="0" dirty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I - </a:t>
            </a:r>
            <a:r>
              <a:rPr lang="pt-BR" sz="2400" b="1" dirty="0">
                <a:solidFill>
                  <a:srgbClr val="FFFF00"/>
                </a:solidFill>
              </a:rPr>
              <a:t>uniformizar a regulamentação e a interpretação da legislação </a:t>
            </a:r>
            <a:r>
              <a:rPr lang="pt-BR" sz="2400" dirty="0">
                <a:solidFill>
                  <a:schemeClr val="bg1"/>
                </a:solidFill>
              </a:rPr>
              <a:t>relativa ao IBS e à CBS 	em 	relação às matérias comuns; </a:t>
            </a:r>
          </a:p>
          <a:p>
            <a:r>
              <a:rPr lang="pt-BR" sz="2400" dirty="0">
                <a:solidFill>
                  <a:schemeClr val="bg1"/>
                </a:solidFill>
              </a:rPr>
              <a:t>II - </a:t>
            </a:r>
            <a:r>
              <a:rPr lang="pt-BR" sz="2400" b="1" dirty="0">
                <a:solidFill>
                  <a:srgbClr val="FFFF00"/>
                </a:solidFill>
              </a:rPr>
              <a:t>prevenir litígios </a:t>
            </a:r>
            <a:r>
              <a:rPr lang="pt-BR" sz="2400" dirty="0">
                <a:solidFill>
                  <a:schemeClr val="bg1"/>
                </a:solidFill>
              </a:rPr>
              <a:t>relativos às normas comuns aplicáveis ao IBS e à CBS; e </a:t>
            </a:r>
          </a:p>
          <a:p>
            <a:r>
              <a:rPr lang="pt-BR" sz="2400" dirty="0">
                <a:solidFill>
                  <a:schemeClr val="bg1"/>
                </a:solidFill>
              </a:rPr>
              <a:t>III - </a:t>
            </a:r>
            <a:r>
              <a:rPr lang="pt-BR" sz="2400" b="1" dirty="0">
                <a:solidFill>
                  <a:srgbClr val="FFFF00"/>
                </a:solidFill>
              </a:rPr>
              <a:t>deliberar sobre obrigações acessórias e procedimentos </a:t>
            </a:r>
            <a:r>
              <a:rPr lang="pt-BR" sz="2400" dirty="0">
                <a:solidFill>
                  <a:schemeClr val="bg1"/>
                </a:solidFill>
              </a:rPr>
              <a:t>comuns relativos ao IBS e à CBS. </a:t>
            </a:r>
            <a:endParaRPr lang="pt-BR" sz="2400" b="0" i="0" u="none" strike="noStrike" baseline="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b="0" i="0" u="none" strike="noStrike" baseline="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0" i="0" u="none" strike="noStrike" baseline="0" dirty="0">
                <a:solidFill>
                  <a:schemeClr val="bg1"/>
                </a:solidFill>
              </a:rPr>
              <a:t>Parágrafo único. </a:t>
            </a:r>
            <a:r>
              <a:rPr lang="pt-BR" sz="2400" b="1" i="0" u="none" strike="noStrike" baseline="0" dirty="0">
                <a:solidFill>
                  <a:srgbClr val="FFFF00"/>
                </a:solidFill>
              </a:rPr>
              <a:t>As resoluções aprovadas 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pelo Comitê de Harmonização das Administrações Tributárias, a partir de sua publicação no Diário Oficial da União, </a:t>
            </a:r>
            <a:r>
              <a:rPr lang="pt-BR" sz="2400" b="1" i="0" u="sng" strike="noStrike" baseline="0" dirty="0">
                <a:solidFill>
                  <a:srgbClr val="FFFF00"/>
                </a:solidFill>
              </a:rPr>
              <a:t>VINCULARÃO AS ADMINISTRAÇÕES </a:t>
            </a:r>
            <a:r>
              <a:rPr lang="pt-BR" sz="2400" b="1" i="0" u="none" strike="noStrike" baseline="0" dirty="0">
                <a:solidFill>
                  <a:schemeClr val="bg1"/>
                </a:solidFill>
              </a:rPr>
              <a:t>tributárias da União, dos Estados, do Distrito Federal e dos Municípios. 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60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3F6B-854E-D3D4-554D-473309B9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8186AA9-A2B6-D57D-3AA0-EF5DCCCE1D0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DD5418-08F0-A378-4F6D-072E75D68BB2}"/>
              </a:ext>
            </a:extLst>
          </p:cNvPr>
          <p:cNvSpPr txBox="1"/>
          <p:nvPr/>
        </p:nvSpPr>
        <p:spPr>
          <a:xfrm>
            <a:off x="2664542" y="208062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UNIFORMIZAÇÃO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4F1820-F49B-44DE-98CE-69E70EC6C9B6}"/>
              </a:ext>
            </a:extLst>
          </p:cNvPr>
          <p:cNvSpPr txBox="1"/>
          <p:nvPr/>
        </p:nvSpPr>
        <p:spPr>
          <a:xfrm>
            <a:off x="349836" y="1223992"/>
            <a:ext cx="11347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Art. 321. Compete ao </a:t>
            </a:r>
            <a:r>
              <a:rPr lang="pt-BR" sz="2400" b="1" u="sng" dirty="0">
                <a:solidFill>
                  <a:srgbClr val="00FFCC"/>
                </a:solidFill>
              </a:rPr>
              <a:t>FÓRUM DE HARMONIZAÇÃO JURÍDICA DAS PROCURADORIAS</a:t>
            </a:r>
            <a:r>
              <a:rPr lang="pt-BR" sz="2400" dirty="0">
                <a:solidFill>
                  <a:schemeClr val="bg1"/>
                </a:solidFill>
              </a:rPr>
              <a:t>: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I - atuar como </a:t>
            </a:r>
            <a:r>
              <a:rPr lang="pt-BR" sz="2400" b="1" dirty="0">
                <a:solidFill>
                  <a:srgbClr val="FFFF00"/>
                </a:solidFill>
              </a:rPr>
              <a:t>órgão consultivo </a:t>
            </a:r>
            <a:r>
              <a:rPr lang="pt-BR" sz="2400" dirty="0">
                <a:solidFill>
                  <a:schemeClr val="bg1"/>
                </a:solidFill>
              </a:rPr>
              <a:t>do Comitê de Harmonização das Administrações Tributárias nas atividades de </a:t>
            </a:r>
            <a:r>
              <a:rPr lang="pt-BR" sz="2400" b="1" dirty="0">
                <a:solidFill>
                  <a:srgbClr val="00FFCC"/>
                </a:solidFill>
              </a:rPr>
              <a:t>uniformização e interpretação </a:t>
            </a:r>
            <a:r>
              <a:rPr lang="pt-BR" sz="2400" dirty="0">
                <a:solidFill>
                  <a:schemeClr val="bg1"/>
                </a:solidFill>
              </a:rPr>
              <a:t>das normas comuns relativas ao IBS e à CBS 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111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822960" y="118635"/>
            <a:ext cx="107033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UNIFORMIZAÇÃO – SIMPLIFICAÇÃO – MENOS LITÍGIOS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6702F2-AA0F-86F2-6AD2-B7258E880642}"/>
              </a:ext>
            </a:extLst>
          </p:cNvPr>
          <p:cNvSpPr txBox="1"/>
          <p:nvPr/>
        </p:nvSpPr>
        <p:spPr>
          <a:xfrm>
            <a:off x="178385" y="856357"/>
            <a:ext cx="1134788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rgbClr val="00FFCC"/>
                </a:solidFill>
              </a:rPr>
              <a:t>CONEXÃO DO PLP 68 COM O PLP 108 – MESMO IVA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bg1"/>
              </a:solidFill>
            </a:endParaRPr>
          </a:p>
          <a:p>
            <a:pPr marL="1657350" lvl="3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</a:rPr>
              <a:t>IBS/CBS </a:t>
            </a: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FFFF00"/>
                </a:solidFill>
              </a:rPr>
              <a:t>ÚNICA LEI</a:t>
            </a: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00FF00"/>
                </a:solidFill>
              </a:rPr>
              <a:t>UMA SÓ REGULAMENTAÇÃO</a:t>
            </a:r>
            <a:endParaRPr lang="pt-BR" sz="2600" b="1" dirty="0">
              <a:solidFill>
                <a:srgbClr val="FFFF00"/>
              </a:solidFill>
            </a:endParaRP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FFFF00"/>
                </a:solidFill>
              </a:rPr>
              <a:t>UMA SÓ INTERPRETAÇÃO </a:t>
            </a: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00FFCC"/>
                </a:solidFill>
              </a:rPr>
              <a:t>UM SÓ LANÇAMENTO </a:t>
            </a: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FFFF00"/>
                </a:solidFill>
              </a:rPr>
              <a:t>UM SÓ PROCESSO – ADMINISTRATIVO E JUDICIAL</a:t>
            </a:r>
          </a:p>
          <a:p>
            <a:pPr marL="2114550" lvl="4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00FFCC"/>
                </a:solidFill>
              </a:rPr>
              <a:t>UMA SÓ COBRANÇA </a:t>
            </a:r>
          </a:p>
          <a:p>
            <a:pPr marL="285750" indent="-2857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0FFCC"/>
              </a:solidFill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00FF00"/>
                </a:solidFill>
              </a:rPr>
              <a:t>VEDAR:</a:t>
            </a:r>
            <a:r>
              <a:rPr lang="pt-BR" sz="2400" b="1" dirty="0">
                <a:solidFill>
                  <a:schemeClr val="bg1"/>
                </a:solidFill>
              </a:rPr>
              <a:t> UNIÃO, ESTADOS E MUNICÍPIOS </a:t>
            </a:r>
            <a:r>
              <a:rPr lang="pt-BR" sz="2400" b="1" dirty="0">
                <a:solidFill>
                  <a:srgbClr val="FFFF00"/>
                </a:solidFill>
              </a:rPr>
              <a:t>NÃO PODEM EDITAR LEIS ORDINÁRIAS </a:t>
            </a:r>
            <a:r>
              <a:rPr lang="pt-BR" sz="2400" b="1" dirty="0">
                <a:solidFill>
                  <a:schemeClr val="bg1"/>
                </a:solidFill>
              </a:rPr>
              <a:t>PARA CRIAR DIFERENÇAS NA APLICAÇÃO/INTERPRETAÇÃO DO IBS E DA CBS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O SUJEITO PASSIVO SOMENTE FICARÁ SUJEITO </a:t>
            </a:r>
            <a:r>
              <a:rPr lang="pt-BR" sz="2400" b="1" dirty="0">
                <a:solidFill>
                  <a:srgbClr val="00FFCC"/>
                </a:solidFill>
              </a:rPr>
              <a:t>A UMA ÚNICA FISCALIZAÇÃO </a:t>
            </a:r>
            <a:r>
              <a:rPr lang="pt-BR" sz="2400" b="1" dirty="0">
                <a:solidFill>
                  <a:schemeClr val="bg1"/>
                </a:solidFill>
              </a:rPr>
              <a:t>PARA  IBS E CBS – </a:t>
            </a:r>
            <a:r>
              <a:rPr lang="pt-BR" sz="2400" b="1" dirty="0">
                <a:solidFill>
                  <a:srgbClr val="FFFF00"/>
                </a:solidFill>
              </a:rPr>
              <a:t>ÚNICO AUTO DE INFRAÇÃO, ÚNICO JULGAMENTO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81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4448175" y="1021493"/>
            <a:ext cx="43243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F79323-F5F4-4C3D-0B6C-F9C796B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8" y="2730056"/>
            <a:ext cx="2585720" cy="3429000"/>
          </a:xfrm>
          <a:prstGeom prst="rect">
            <a:avLst/>
          </a:prstGeom>
        </p:spPr>
      </p:pic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93A8D419-4BC0-45C5-CC76-F1CAA1B24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4" y="4762499"/>
            <a:ext cx="1724025" cy="16002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068B2A-D399-B5F7-21BD-21EC8C421AF7}"/>
              </a:ext>
            </a:extLst>
          </p:cNvPr>
          <p:cNvSpPr txBox="1"/>
          <p:nvPr/>
        </p:nvSpPr>
        <p:spPr>
          <a:xfrm>
            <a:off x="5724525" y="2608755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Profª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Drª Mary Elbe Queiroz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maryelbe@queirozadv.com.br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@mary_elbe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Elbe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www.maryelbe.com.br</a:t>
            </a: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3357E6-BEF5-78EC-DC5A-C0F7D00D4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850" y="4100418"/>
            <a:ext cx="449302" cy="432994"/>
          </a:xfrm>
          <a:prstGeom prst="rect">
            <a:avLst/>
          </a:prstGeom>
        </p:spPr>
      </p:pic>
      <p:pic>
        <p:nvPicPr>
          <p:cNvPr id="9" name="Imagem 8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B753B63A-F833-E5EE-E1AD-0AFD137BB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51" y="4832087"/>
            <a:ext cx="449302" cy="4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26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53563" y="383418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algn="ctr" defTabSz="1828800">
              <a:spcBef>
                <a:spcPts val="1200"/>
              </a:spcBef>
              <a:spcAft>
                <a:spcPts val="1200"/>
              </a:spcAft>
            </a:pPr>
            <a:r>
              <a:rPr lang="pt-BR" altLang="pt-BR" sz="2800" b="1" i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Profa. Dra. MARY ELBE QUEIR</a:t>
            </a:r>
            <a:r>
              <a:rPr lang="pt-BR" sz="2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                       maryelbe@queirozadv.com.br</a:t>
            </a:r>
            <a:r>
              <a:rPr lang="pt-BR" sz="2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</a:t>
            </a:r>
            <a:r>
              <a:rPr lang="pt-BR" altLang="pt-BR" sz="2800" b="1" kern="1200" dirty="0">
                <a:solidFill>
                  <a:schemeClr val="tx1"/>
                </a:solidFill>
                <a:ea typeface="+mn-ea"/>
                <a:cs typeface="Arial" charset="0"/>
              </a:rPr>
              <a:t>www.queirozadv.com.br </a:t>
            </a:r>
            <a:r>
              <a:rPr lang="pt-BR" altLang="pt-BR" sz="2800" b="1" i="1" kern="1200" dirty="0">
                <a:solidFill>
                  <a:schemeClr val="tx1"/>
                </a:solidFill>
                <a:ea typeface="+mn-ea"/>
                <a:cs typeface="Arial" charset="0"/>
                <a:sym typeface="Symbol" pitchFamily="18" charset="2"/>
              </a:rPr>
              <a:t>                             @mary_elbe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Pós–Doutoramento em Direito Tributário. Faculdade de Direito. - PT / Doutora em Direito Tributário (PUC/SP) e Mestre em Direito Público (UFPE).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 em Direito Tributário – Universidade de Salamanca - ES e Universidade Austral – AR.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 em Neurociência e Comportamento – PUC/RS. Pós-graduanda em Psicologia Positiva – PUC/RS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Instituto Pernambucano de Estudos Tributários – IPET - Recife/PE.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Centro Nacional para Prevenção e  Resolução de Conflitos Tributários - CENAPRET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Comitê Jurídico do Instituto Brasileiro de Desenvolvimento de Relações Internacionais - IBREI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do Conselho de Notáveis do Instituto de Juristas Brasileiras - IJB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Titular Imortal da Academia Brasileira de Ciências Econômicas, Políticas e Sociais – ANE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 Consultivo da Comissão Tributária da OAB - Nacional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 e Professora do curso de pós-graduação do IBET/SP – Recife-PE.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Consultora da Confederação Nacional do Comércio - CNC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Ex-Consultora da Confederação Nacional da Industria -  CNI 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Ex-Membro do Conselho Superior de Assuntos Jurídicos e Legislativos da FIESP– CONJUR.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Consultora do SEBRAE Nacional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 de artigos publicados em revistas e livros e palestrante em congressos e seminários no Brasil e exterior.</a:t>
            </a:r>
          </a:p>
          <a:p>
            <a:pPr marL="571500" indent="-571500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Professora. Advogada sócia de Queiroz Advogados Associados</a:t>
            </a:r>
          </a:p>
          <a:p>
            <a:pPr marL="571500" indent="-571500" algn="r" defTabSz="1828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b="1" kern="1200" dirty="0">
                <a:solidFill>
                  <a:schemeClr val="tx1"/>
                </a:solidFill>
                <a:ea typeface="+mn-ea"/>
                <a:cs typeface="+mn-cs"/>
              </a:rPr>
              <a:t>Advogada – Sócia de QUEIROZ ADVOGADOS ASSOCIADOS</a:t>
            </a: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590550" y="121808"/>
            <a:ext cx="100107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Profa. Dra. Mary Elbe Queiroz</a:t>
            </a:r>
          </a:p>
        </p:txBody>
      </p:sp>
    </p:spTree>
    <p:extLst>
      <p:ext uri="{BB962C8B-B14F-4D97-AF65-F5344CB8AC3E}">
        <p14:creationId xmlns:p14="http://schemas.microsoft.com/office/powerpoint/2010/main" val="27654001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2664542" y="21852"/>
            <a:ext cx="68629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HAOMA"/>
              </a:rPr>
              <a:t>CONSTITUIÇÃO FEDERAL - EC 132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021896-960F-A23F-FD56-29BA3E6C3956}"/>
              </a:ext>
            </a:extLst>
          </p:cNvPr>
          <p:cNvSpPr txBox="1"/>
          <p:nvPr/>
        </p:nvSpPr>
        <p:spPr>
          <a:xfrm>
            <a:off x="269826" y="692940"/>
            <a:ext cx="108108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Art. 145, § 3º:  Princípios da </a:t>
            </a:r>
            <a:r>
              <a:rPr lang="pt-BR" sz="2400" b="1" u="sng" dirty="0">
                <a:solidFill>
                  <a:srgbClr val="FFFF00"/>
                </a:solidFill>
              </a:rPr>
              <a:t>SIMPLICIDADE E COOPERAÇÃO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400" b="1" i="0" u="sng" dirty="0">
                <a:solidFill>
                  <a:srgbClr val="00FF00"/>
                </a:solidFill>
                <a:effectLst/>
              </a:rPr>
              <a:t>EVITAR LITÍGIOS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r>
              <a:rPr lang="pt-BR" sz="2400" b="1" u="sng" dirty="0">
                <a:solidFill>
                  <a:srgbClr val="FFFF00"/>
                </a:solidFill>
              </a:rPr>
              <a:t>PODER DE LEGISLAR INTACTO:</a:t>
            </a:r>
          </a:p>
          <a:p>
            <a:pPr algn="just"/>
            <a:endParaRPr lang="pt-BR" sz="2400" b="0" i="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</a:rPr>
              <a:t>Art. 24. Compete à </a:t>
            </a:r>
            <a:r>
              <a:rPr lang="pt-BR" sz="2400" b="1" i="0" dirty="0">
                <a:solidFill>
                  <a:srgbClr val="FFFF00"/>
                </a:solidFill>
                <a:effectLst/>
              </a:rPr>
              <a:t>União, aos Estados e ao Distrito Federal legislar </a:t>
            </a:r>
            <a:r>
              <a:rPr lang="pt-BR" sz="2400" b="0" i="0" dirty="0">
                <a:solidFill>
                  <a:schemeClr val="bg1"/>
                </a:solidFill>
                <a:effectLst/>
              </a:rPr>
              <a:t>concorrentemente sobre:</a:t>
            </a:r>
          </a:p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</a:rPr>
              <a:t>I - </a:t>
            </a:r>
            <a:r>
              <a:rPr lang="pt-BR" sz="2400" b="1" i="0" dirty="0">
                <a:solidFill>
                  <a:srgbClr val="00FF00"/>
                </a:solidFill>
                <a:effectLst/>
              </a:rPr>
              <a:t>direito tributário</a:t>
            </a:r>
            <a:r>
              <a:rPr lang="pt-BR" sz="2400" b="0" i="0" dirty="0">
                <a:solidFill>
                  <a:schemeClr val="bg1"/>
                </a:solidFill>
                <a:effectLst/>
              </a:rPr>
              <a:t>, financeiro, penitenciário, econômico e urbanístico; 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</a:rPr>
              <a:t>Art. 30. Compete aos </a:t>
            </a:r>
            <a:r>
              <a:rPr lang="pt-BR" sz="2400" b="1" i="0" dirty="0">
                <a:solidFill>
                  <a:srgbClr val="FFFF00"/>
                </a:solidFill>
                <a:effectLst/>
              </a:rPr>
              <a:t>Municípios:</a:t>
            </a:r>
          </a:p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</a:rPr>
              <a:t>III - </a:t>
            </a:r>
            <a:r>
              <a:rPr lang="pt-BR" sz="2400" b="1" i="0" dirty="0">
                <a:solidFill>
                  <a:srgbClr val="00FF00"/>
                </a:solidFill>
                <a:effectLst/>
              </a:rPr>
              <a:t>instituir e arrecadar os tributos </a:t>
            </a:r>
            <a:r>
              <a:rPr lang="pt-BR" sz="2400" b="0" i="0" dirty="0">
                <a:solidFill>
                  <a:schemeClr val="bg1"/>
                </a:solidFill>
                <a:effectLst/>
              </a:rPr>
              <a:t>de sua competência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HARMONIZAÇÃO DAS REGRAS PLP 68 E PLP 108</a:t>
            </a:r>
          </a:p>
          <a:p>
            <a:pPr algn="ctr"/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800" b="1" dirty="0">
                <a:solidFill>
                  <a:srgbClr val="00FFCC"/>
                </a:solidFill>
              </a:rPr>
              <a:t>REGULAMENTAÇÃO ÚNICA</a:t>
            </a:r>
          </a:p>
        </p:txBody>
      </p:sp>
    </p:spTree>
    <p:extLst>
      <p:ext uri="{BB962C8B-B14F-4D97-AF65-F5344CB8AC3E}">
        <p14:creationId xmlns:p14="http://schemas.microsoft.com/office/powerpoint/2010/main" val="2464634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6349-0E78-B952-C360-8541A000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73FD9A-2873-AAF7-4231-2332D6C90785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117218-66B7-8456-4F2B-9E0660DFD582}"/>
              </a:ext>
            </a:extLst>
          </p:cNvPr>
          <p:cNvSpPr txBox="1"/>
          <p:nvPr/>
        </p:nvSpPr>
        <p:spPr>
          <a:xfrm>
            <a:off x="2664542" y="0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EMENDA CONSTITUCIONAL 132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CBAA10-3AFA-D4AE-83BF-E6BCDA36BD5E}"/>
              </a:ext>
            </a:extLst>
          </p:cNvPr>
          <p:cNvSpPr txBox="1"/>
          <p:nvPr/>
        </p:nvSpPr>
        <p:spPr>
          <a:xfrm>
            <a:off x="-251461" y="646331"/>
            <a:ext cx="11949184" cy="6029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CF -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Art. 156-B. Os Estados, o Distrito Federal e os Municípios </a:t>
            </a:r>
            <a:r>
              <a:rPr lang="pt-BR" sz="23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EXERCERÃO DE FORMA INTEGRADA, EXCLUSIVAMENTE POR MEIO DO COMITÊ GESTOR 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do Imposto sobre Bens e Serviços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sz="2300" b="1" dirty="0">
                <a:solidFill>
                  <a:srgbClr val="00FF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fiscalização, o lançamento, a cobrança, a representação administrativa e a representação judicial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relativos ao imposto serão realizados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âmbito de suas respectivas competências, pelas </a:t>
            </a:r>
            <a:r>
              <a:rPr lang="pt-BR" sz="23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ADMINISTRAÇÕES TRIBUTÁRIAS E PROCURADORIAS 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 Estados, do Distrito Federal e dos Municípios, que </a:t>
            </a:r>
            <a:r>
              <a:rPr lang="pt-BR" sz="23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poderão definir hipóteses de delegação ou de compartilhamento de competências</a:t>
            </a:r>
            <a:r>
              <a:rPr lang="pt-BR" sz="2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cabendo ao </a:t>
            </a:r>
            <a:r>
              <a:rPr lang="pt-BR" sz="23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COMITÊ GESTOR A COORDENAÇÃO </a:t>
            </a:r>
            <a:r>
              <a:rPr lang="pt-BR" sz="23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dessas atividades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vistas à </a:t>
            </a:r>
            <a:r>
              <a:rPr lang="pt-BR" sz="2300" b="1" dirty="0">
                <a:solidFill>
                  <a:srgbClr val="00FF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integração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entre os entes federativos</a:t>
            </a:r>
            <a:endParaRPr lang="pt-BR" sz="23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27F525-E8F6-3EA3-EB18-FBBD5E74D66D}"/>
              </a:ext>
            </a:extLst>
          </p:cNvPr>
          <p:cNvSpPr txBox="1"/>
          <p:nvPr/>
        </p:nvSpPr>
        <p:spPr>
          <a:xfrm rot="19993439">
            <a:off x="7122407" y="2927947"/>
            <a:ext cx="34691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E, M, DF vão legislar?</a:t>
            </a:r>
          </a:p>
        </p:txBody>
      </p:sp>
    </p:spTree>
    <p:extLst>
      <p:ext uri="{BB962C8B-B14F-4D97-AF65-F5344CB8AC3E}">
        <p14:creationId xmlns:p14="http://schemas.microsoft.com/office/powerpoint/2010/main" val="53407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2837498" y="17116"/>
            <a:ext cx="671281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FISCALIZAÇÃO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349836" y="663447"/>
            <a:ext cx="1165166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LEI MATERIAL -  PLP 68 – </a:t>
            </a:r>
            <a:r>
              <a:rPr lang="pt-BR" sz="2400" b="1" dirty="0">
                <a:solidFill>
                  <a:srgbClr val="FFFF00"/>
                </a:solidFill>
              </a:rPr>
              <a:t>MATERIALIDADE IGUAL IBS E CBS</a:t>
            </a:r>
          </a:p>
          <a:p>
            <a:pPr marL="800100" lvl="1" indent="-3429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FFCC"/>
                </a:solidFill>
              </a:rPr>
              <a:t>NÃO PODE SE DIVORCIAR NA INTERPRETAÇÃO – FISCALIZAÇÃO - JULGAMENTO</a:t>
            </a:r>
            <a:endParaRPr lang="pt-BR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u="sng" dirty="0">
              <a:solidFill>
                <a:schemeClr val="bg1"/>
              </a:solidFill>
            </a:endParaRPr>
          </a:p>
          <a:p>
            <a:pPr marL="342900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00FF00"/>
                </a:solidFill>
              </a:rPr>
              <a:t>A ARRECADAÇÃO É DUAL 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FF00"/>
                </a:solidFill>
              </a:rPr>
              <a:t>INFRAÇÕES, PENALIDADES E JUROS: </a:t>
            </a:r>
          </a:p>
          <a:p>
            <a:pPr marL="800100" lvl="1" indent="-3429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</a:rPr>
              <a:t>OBEDECER CTN - RESPONSABILIDADE</a:t>
            </a:r>
          </a:p>
          <a:p>
            <a:pPr marL="8001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FFCC"/>
                </a:solidFill>
              </a:rPr>
              <a:t>DEVEM SER IGUAIS IBS E CBS</a:t>
            </a:r>
          </a:p>
          <a:p>
            <a:pPr marL="271463" lvl="1" indent="-271463">
              <a:spcAft>
                <a:spcPts val="600"/>
              </a:spcAft>
              <a:buClr>
                <a:srgbClr val="FFFF00"/>
              </a:buClr>
            </a:pPr>
            <a:endParaRPr lang="pt-BR" sz="2400" b="1" dirty="0">
              <a:solidFill>
                <a:srgbClr val="00FFCC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FF00"/>
                </a:solidFill>
              </a:rPr>
              <a:t>CBS</a:t>
            </a:r>
            <a:r>
              <a:rPr lang="pt-BR" sz="2400" b="1" dirty="0">
                <a:solidFill>
                  <a:schemeClr val="bg1"/>
                </a:solidFill>
              </a:rPr>
              <a:t> – SELIC</a:t>
            </a:r>
          </a:p>
          <a:p>
            <a:pPr marL="3429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FF00"/>
                </a:solidFill>
              </a:rPr>
              <a:t>IBS</a:t>
            </a:r>
            <a:r>
              <a:rPr lang="pt-BR" sz="2400" b="1" dirty="0">
                <a:solidFill>
                  <a:schemeClr val="bg1"/>
                </a:solidFill>
              </a:rPr>
              <a:t> - PLP 108 - </a:t>
            </a:r>
            <a:r>
              <a:rPr lang="pt-BR" sz="2400" b="1" dirty="0">
                <a:solidFill>
                  <a:srgbClr val="00FFCC"/>
                </a:solidFill>
              </a:rPr>
              <a:t>PARA E, DF, M - CRIADA UNIDADE PADRÃO FISCAL – </a:t>
            </a:r>
            <a:r>
              <a:rPr lang="pt-BR" sz="2400" b="1" dirty="0">
                <a:solidFill>
                  <a:schemeClr val="bg1"/>
                </a:solidFill>
              </a:rPr>
              <a:t>UPF/IBS (R$200,00) </a:t>
            </a:r>
          </a:p>
          <a:p>
            <a:pPr marL="1257300" lvl="3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PENALIDADES APURADAS EM UPF/IBS </a:t>
            </a:r>
          </a:p>
          <a:p>
            <a:pPr marL="800100" lvl="2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bg1"/>
              </a:solidFill>
            </a:endParaRPr>
          </a:p>
          <a:p>
            <a:pPr marL="457200" lvl="2">
              <a:spcAft>
                <a:spcPts val="600"/>
              </a:spcAft>
              <a:buClr>
                <a:srgbClr val="FFFF00"/>
              </a:buClr>
            </a:pPr>
            <a:r>
              <a:rPr lang="pt-BR" sz="2800" b="1" dirty="0">
                <a:solidFill>
                  <a:srgbClr val="00FF00"/>
                </a:solidFill>
              </a:rPr>
              <a:t>ATUALIZAÇÃO - INFRAÇÕES e PENALIDADES: </a:t>
            </a:r>
            <a:r>
              <a:rPr lang="pt-BR" sz="2800" b="1" dirty="0">
                <a:solidFill>
                  <a:srgbClr val="FFFF00"/>
                </a:solidFill>
              </a:rPr>
              <a:t>IGUAIS IBS E CBS</a:t>
            </a:r>
          </a:p>
        </p:txBody>
      </p:sp>
    </p:spTree>
    <p:extLst>
      <p:ext uri="{BB962C8B-B14F-4D97-AF65-F5344CB8AC3E}">
        <p14:creationId xmlns:p14="http://schemas.microsoft.com/office/powerpoint/2010/main" val="789921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2938862" y="0"/>
            <a:ext cx="68629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HAOMA"/>
              </a:rPr>
              <a:t>FISCALIZAÇÃO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349836" y="802154"/>
            <a:ext cx="11492328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00FFCC"/>
                </a:solidFill>
              </a:rPr>
              <a:t>SE DOIS OU MAIS ENTES DESEJAREM FISCALIZAR</a:t>
            </a:r>
            <a:r>
              <a:rPr lang="pt-BR" sz="2400" b="1" dirty="0">
                <a:solidFill>
                  <a:schemeClr val="bg1"/>
                </a:solidFill>
              </a:rPr>
              <a:t>, mesmo FG, período e sujeito passivo</a:t>
            </a:r>
          </a:p>
          <a:p>
            <a:pPr lvl="1" algn="ctr">
              <a:spcAft>
                <a:spcPts val="600"/>
              </a:spcAft>
              <a:buClr>
                <a:srgbClr val="FFFF00"/>
              </a:buClr>
            </a:pPr>
            <a:endParaRPr lang="pt-BR" sz="2400" b="1" u="sng" dirty="0">
              <a:solidFill>
                <a:srgbClr val="FFFF00"/>
              </a:solidFill>
            </a:endParaRPr>
          </a:p>
          <a:p>
            <a:pPr lvl="1" algn="ctr">
              <a:spcAft>
                <a:spcPts val="600"/>
              </a:spcAft>
              <a:buClr>
                <a:srgbClr val="FFFF00"/>
              </a:buClr>
            </a:pPr>
            <a:endParaRPr lang="pt-BR" sz="2400" b="1" u="sng" dirty="0">
              <a:solidFill>
                <a:srgbClr val="FFFF00"/>
              </a:solidFill>
            </a:endParaRP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FFFF00"/>
                </a:solidFill>
              </a:rPr>
              <a:t>QUANTOS AUTOS DE INFRAÇÃO PODERÃO SER LAVRADOS????</a:t>
            </a: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u="sng" dirty="0">
              <a:solidFill>
                <a:srgbClr val="FFFF00"/>
              </a:solidFill>
            </a:endParaRP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800" b="1" u="sng" dirty="0">
                <a:solidFill>
                  <a:srgbClr val="00FFCC"/>
                </a:solidFill>
              </a:rPr>
              <a:t> CBS  - RFB</a:t>
            </a: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800" b="1" u="sng" dirty="0">
              <a:solidFill>
                <a:srgbClr val="00FFCC"/>
              </a:solidFill>
            </a:endParaRP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800" b="1" u="sng" dirty="0">
                <a:solidFill>
                  <a:srgbClr val="00FFCC"/>
                </a:solidFill>
              </a:rPr>
              <a:t> IBS FISCOS ESTADOS, DF, MUNICÍPIOS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6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2589727" y="267583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JULGAMENTO ADMINISTRATIVO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349836" y="1731301"/>
            <a:ext cx="11641958" cy="58015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UM PAT PARA CBS E OUTRO PARA IBS????? REGRAS DIFERENTES??? </a:t>
            </a:r>
          </a:p>
          <a:p>
            <a:pPr marL="1714500" lvl="3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00"/>
                </a:solidFill>
              </a:rPr>
              <a:t>UM JULGAMENTO: UM PARA CADA AUTO DE INFRAÇÃO????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EM DISCUSSÃO NO SENADO NOVA LEI DO POCESSO ADMINISTRATIVO – PLC 124/22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00FFCC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FF00"/>
                </a:solidFill>
              </a:rPr>
              <a:t>UMA LEI PARA UNIFORMIZAR O CONTENCIOSO – PROCESSO ADMINISTRATIVO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FFFF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FFCC"/>
                </a:solidFill>
              </a:rPr>
              <a:t>Previsão de outras medidas para solução de litígios: transação, acordo, mediação e arbitragem</a:t>
            </a:r>
          </a:p>
          <a:p>
            <a:pPr marL="8001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FF00"/>
              </a:solidFill>
            </a:endParaRPr>
          </a:p>
          <a:p>
            <a:pPr marL="0" lvl="1">
              <a:spcAft>
                <a:spcPts val="6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0" lvl="1">
              <a:spcAft>
                <a:spcPts val="600"/>
              </a:spcAft>
              <a:buClr>
                <a:srgbClr val="FFFF00"/>
              </a:buClr>
            </a:pPr>
            <a:endParaRPr lang="pt-BR" sz="2400" b="1" dirty="0">
              <a:solidFill>
                <a:schemeClr val="bg1"/>
              </a:solidFill>
            </a:endParaRPr>
          </a:p>
          <a:p>
            <a:pPr marL="814388" lvl="2" indent="-357188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2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C593-F818-F43B-44F9-F572B4D47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D70B5AF-52B9-BF24-DD80-9A4688FCAC4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A243E3-2831-60C6-D12E-5DC7296359A5}"/>
              </a:ext>
            </a:extLst>
          </p:cNvPr>
          <p:cNvSpPr txBox="1"/>
          <p:nvPr/>
        </p:nvSpPr>
        <p:spPr>
          <a:xfrm>
            <a:off x="2664542" y="0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JULGAMENTO ADMINISTRATIVO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499F5E-0B32-2D17-6E21-60B9C5D824F5}"/>
              </a:ext>
            </a:extLst>
          </p:cNvPr>
          <p:cNvSpPr txBox="1"/>
          <p:nvPr/>
        </p:nvSpPr>
        <p:spPr>
          <a:xfrm>
            <a:off x="202800" y="825579"/>
            <a:ext cx="11641958" cy="58785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EC 132 – ART 156-B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§ 8º Lei complementar </a:t>
            </a:r>
            <a:r>
              <a:rPr lang="pt-BR" sz="2800" b="1" u="sng" dirty="0">
                <a:solidFill>
                  <a:srgbClr val="00FF00"/>
                </a:solidFill>
              </a:rPr>
              <a:t>PODERÁ PREVER </a:t>
            </a:r>
            <a:r>
              <a:rPr lang="pt-BR" sz="2800" dirty="0">
                <a:solidFill>
                  <a:schemeClr val="bg1"/>
                </a:solidFill>
              </a:rPr>
              <a:t>a </a:t>
            </a:r>
            <a:r>
              <a:rPr lang="pt-BR" sz="2800" b="1" dirty="0">
                <a:solidFill>
                  <a:srgbClr val="FFFF00"/>
                </a:solidFill>
              </a:rPr>
              <a:t>integração do contencioso administrativo</a:t>
            </a:r>
            <a:r>
              <a:rPr lang="pt-BR" sz="2800" dirty="0">
                <a:solidFill>
                  <a:schemeClr val="bg1"/>
                </a:solidFill>
              </a:rPr>
              <a:t> relativo aos tributos previstos nos </a:t>
            </a:r>
            <a:r>
              <a:rPr lang="pt-BR" sz="2800" b="1" dirty="0" err="1">
                <a:solidFill>
                  <a:srgbClr val="00FFCC"/>
                </a:solidFill>
              </a:rPr>
              <a:t>arts</a:t>
            </a:r>
            <a:r>
              <a:rPr lang="pt-BR" sz="2800" b="1" dirty="0">
                <a:solidFill>
                  <a:srgbClr val="00FFCC"/>
                </a:solidFill>
              </a:rPr>
              <a:t>. 156-A e 195, V.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PL 68 - Art. 326. O Ministério da Fazenda e o Comitê Gestor do IBS </a:t>
            </a:r>
            <a:r>
              <a:rPr lang="pt-BR" sz="2800" b="1" u="sng" dirty="0">
                <a:solidFill>
                  <a:srgbClr val="00FFCC"/>
                </a:solidFill>
              </a:rPr>
              <a:t>PODERÃO CELEBRAR</a:t>
            </a:r>
            <a:r>
              <a:rPr lang="pt-BR" sz="2800" b="1" dirty="0">
                <a:solidFill>
                  <a:srgbClr val="00FFCC"/>
                </a:solidFill>
              </a:rPr>
              <a:t> convênio para delegação recíproca do julgamento </a:t>
            </a:r>
            <a:r>
              <a:rPr lang="pt-BR" sz="2800" dirty="0">
                <a:solidFill>
                  <a:schemeClr val="bg1"/>
                </a:solidFill>
              </a:rPr>
              <a:t>do contencioso administrativo relativo ao </a:t>
            </a:r>
            <a:endParaRPr lang="pt-BR" sz="28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rgbClr val="FFFF00"/>
              </a:buClr>
            </a:pPr>
            <a:endParaRPr lang="pt-BR" sz="2800" b="1" dirty="0">
              <a:solidFill>
                <a:srgbClr val="FFFF00"/>
              </a:solidFill>
            </a:endParaRP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FFCC"/>
                </a:solidFill>
              </a:rPr>
              <a:t>UMA SÓ LEI – IBS / CBS</a:t>
            </a: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pt-BR" sz="2800" b="1" dirty="0">
              <a:solidFill>
                <a:srgbClr val="00FFCC"/>
              </a:solidFill>
            </a:endParaRPr>
          </a:p>
          <a:p>
            <a:pPr marL="800100" lvl="1" indent="-342900" algn="ctr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FFCC"/>
                </a:solidFill>
              </a:rPr>
              <a:t>UM SÓ PROCESSO ADMINISTRATIVO – PENALIDADES E PRAZOS IGUAIS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1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3A228C-20EA-45BC-82B2-B1EB27F7A3C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4926CE-81B2-95E6-DDC8-4BDE49F06DBB}"/>
              </a:ext>
            </a:extLst>
          </p:cNvPr>
          <p:cNvSpPr txBox="1"/>
          <p:nvPr/>
        </p:nvSpPr>
        <p:spPr>
          <a:xfrm>
            <a:off x="2664542" y="109718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Processo judicial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7263C-8448-AB4F-C097-E2AF7199F488}"/>
              </a:ext>
            </a:extLst>
          </p:cNvPr>
          <p:cNvSpPr txBox="1"/>
          <p:nvPr/>
        </p:nvSpPr>
        <p:spPr>
          <a:xfrm>
            <a:off x="202800" y="917315"/>
            <a:ext cx="11641958" cy="5863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E O PROCESSO JUDICIAL DO IBS E DA CBS? EC 132 </a:t>
            </a:r>
          </a:p>
          <a:p>
            <a:pPr marL="2171700" lvl="4" indent="-342900" algn="just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art</a:t>
            </a:r>
            <a:r>
              <a:rPr lang="pt-BR" sz="2400" b="1" dirty="0">
                <a:solidFill>
                  <a:schemeClr val="bg1"/>
                </a:solidFill>
              </a:rPr>
              <a:t> 105. STJ conflitos entre entes e estes e CG </a:t>
            </a:r>
            <a:endParaRPr lang="pt-BR" sz="2800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800" b="1" dirty="0">
              <a:solidFill>
                <a:srgbClr val="00FF00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FF00"/>
                </a:solidFill>
              </a:rPr>
              <a:t>PROCESSOS IBS/CBS?</a:t>
            </a:r>
          </a:p>
          <a:p>
            <a:pPr marL="1257300" lvl="2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JUSTIÇA ESTADUAL – ICMS E ISS                             </a:t>
            </a:r>
          </a:p>
          <a:p>
            <a:pPr marL="1257300" lvl="2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bg1"/>
                </a:solidFill>
              </a:rPr>
              <a:t>JUSTIÇA FEDERAL – </a:t>
            </a:r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PIS E COFINS</a:t>
            </a:r>
          </a:p>
          <a:p>
            <a:pPr marL="1257300" lvl="2" indent="-342900"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800" b="1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bg1"/>
                </a:solidFill>
              </a:rPr>
              <a:t>JUSTIFICATIVA</a:t>
            </a:r>
            <a:r>
              <a:rPr lang="pt-BR" sz="2400" b="1" dirty="0">
                <a:solidFill>
                  <a:schemeClr val="bg1"/>
                </a:solidFill>
              </a:rPr>
              <a:t> - A Reforma Tributária provavelmente demandará mudanças no Direito material tributário</a:t>
            </a:r>
            <a:r>
              <a:rPr lang="pt-BR" sz="2400" b="1" dirty="0">
                <a:solidFill>
                  <a:srgbClr val="FFFF00"/>
                </a:solidFill>
              </a:rPr>
              <a:t>, sobretudo no tocante aos processos relacionados à execução fiscal do IBS e às demais espécies de ações</a:t>
            </a:r>
            <a:r>
              <a:rPr lang="pt-BR" sz="2400" b="1" dirty="0">
                <a:solidFill>
                  <a:schemeClr val="bg1"/>
                </a:solidFill>
              </a:rPr>
              <a:t> que tenham este tributo como o seu objeto de discussão..... o presente </a:t>
            </a:r>
            <a:r>
              <a:rPr lang="pt-BR" sz="2400" b="1" u="sng" dirty="0">
                <a:solidFill>
                  <a:srgbClr val="00FF00"/>
                </a:solidFill>
              </a:rPr>
              <a:t>PROJETO DE LEI COMPLEMENTAR NÃO VEICULA A RESOLUÇÃO DESTAS QUESTÕES</a:t>
            </a:r>
          </a:p>
          <a:p>
            <a:pPr marL="4000500" lvl="8" indent="-342900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00FFCC"/>
                </a:solidFill>
              </a:rPr>
              <a:t>NOVA EMENDA CONSTITUCIONAL?</a:t>
            </a:r>
          </a:p>
        </p:txBody>
      </p:sp>
    </p:spTree>
    <p:extLst>
      <p:ext uri="{BB962C8B-B14F-4D97-AF65-F5344CB8AC3E}">
        <p14:creationId xmlns:p14="http://schemas.microsoft.com/office/powerpoint/2010/main" val="1365691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D9608-392D-0BA0-7817-9C4C6662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A15DED7-FCDE-FC9F-417B-5B6D061DF1D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49836" y="1319905"/>
            <a:ext cx="11347887" cy="382359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1682494">
              <a:spcBef>
                <a:spcPts val="1800"/>
              </a:spcBef>
              <a:buSzTx/>
              <a:buFontTx/>
              <a:buNone/>
              <a:defRPr sz="11000"/>
            </a:lvl1pPr>
          </a:lstStyle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bg1"/>
              </a:buClr>
              <a:buSzPct val="102000"/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3EC6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344E1E-118A-E77C-6C92-7FF9EEA83881}"/>
              </a:ext>
            </a:extLst>
          </p:cNvPr>
          <p:cNvSpPr txBox="1"/>
          <p:nvPr/>
        </p:nvSpPr>
        <p:spPr>
          <a:xfrm>
            <a:off x="2664542" y="208062"/>
            <a:ext cx="6862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HAOMA"/>
              </a:rPr>
              <a:t>UNIFORMIZAÇÃO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861CF9-740F-4D89-0BB9-2470CDFB129F}"/>
              </a:ext>
            </a:extLst>
          </p:cNvPr>
          <p:cNvSpPr txBox="1"/>
          <p:nvPr/>
        </p:nvSpPr>
        <p:spPr>
          <a:xfrm>
            <a:off x="349836" y="1223992"/>
            <a:ext cx="113478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Art. 317. </a:t>
            </a:r>
            <a:r>
              <a:rPr lang="pt-BR" sz="2400" b="1" dirty="0">
                <a:solidFill>
                  <a:srgbClr val="FFFF00"/>
                </a:solidFill>
              </a:rPr>
              <a:t>O Comitê Gestor do IBS, a RFB e a PGFN  </a:t>
            </a:r>
            <a:r>
              <a:rPr lang="pt-BR" sz="2400" b="1" u="sng" dirty="0">
                <a:solidFill>
                  <a:srgbClr val="00FF00"/>
                </a:solidFill>
              </a:rPr>
              <a:t>ATUARÃO</a:t>
            </a:r>
            <a:r>
              <a:rPr lang="pt-BR" sz="2400" dirty="0">
                <a:solidFill>
                  <a:schemeClr val="bg1"/>
                </a:solidFill>
              </a:rPr>
              <a:t> com vistas a </a:t>
            </a:r>
            <a:r>
              <a:rPr lang="pt-BR" sz="2400" b="1" dirty="0">
                <a:solidFill>
                  <a:srgbClr val="00FFCC"/>
                </a:solidFill>
              </a:rPr>
              <a:t>harmonizar normas, interpretações, obrigações acessórias e procedimentos relativos ao IBS e à CBS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Parágrafo único. Para fins do disposto no </a:t>
            </a:r>
            <a:r>
              <a:rPr lang="pt-BR" sz="2400" i="1" dirty="0">
                <a:solidFill>
                  <a:schemeClr val="bg1"/>
                </a:solidFill>
              </a:rPr>
              <a:t>caput</a:t>
            </a:r>
            <a:r>
              <a:rPr lang="pt-BR" sz="2400" dirty="0">
                <a:solidFill>
                  <a:schemeClr val="bg1"/>
                </a:solidFill>
              </a:rPr>
              <a:t>, os referidos órgãos </a:t>
            </a:r>
            <a:r>
              <a:rPr lang="pt-BR" sz="2400" b="1" u="sng" dirty="0">
                <a:solidFill>
                  <a:srgbClr val="FFFF00"/>
                </a:solidFill>
              </a:rPr>
              <a:t>PODERÃO CELEBRAR CONVÊNIOS</a:t>
            </a:r>
            <a:r>
              <a:rPr lang="pt-BR" sz="2400" u="sng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para fins de prestação de assistência mútua e compartilhamento de informações relativas aos respectivos tributos.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I - Comitê de Harmonização das Administrações Tributárias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II - Fórum de Harmonização Jurídica das Procuradorias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 marL="1257300" lvl="2" indent="-342900">
              <a:buClr>
                <a:srgbClr val="F6F113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00FF00"/>
                </a:solidFill>
              </a:rPr>
              <a:t>SÓ REPRESENTANTES DAS FAZENDAS – MAIS LITÍGIOS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9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9468</TotalTime>
  <Words>1235</Words>
  <Application>Microsoft Office PowerPoint</Application>
  <PresentationFormat>Widescreen</PresentationFormat>
  <Paragraphs>171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THAOMA</vt:lpstr>
      <vt:lpstr>Times New Roman</vt:lpstr>
      <vt:lpstr>Wingdings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Mary Elbe Queiroz</dc:creator>
  <cp:lastModifiedBy>Mary Elbe Queiroz</cp:lastModifiedBy>
  <cp:revision>13</cp:revision>
  <dcterms:created xsi:type="dcterms:W3CDTF">2021-03-19T00:00:43Z</dcterms:created>
  <dcterms:modified xsi:type="dcterms:W3CDTF">2024-11-27T14:01:49Z</dcterms:modified>
</cp:coreProperties>
</file>