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28" r:id="rId2"/>
    <p:sldId id="381" r:id="rId3"/>
    <p:sldId id="609" r:id="rId4"/>
    <p:sldId id="629" r:id="rId5"/>
    <p:sldId id="611" r:id="rId6"/>
    <p:sldId id="610" r:id="rId7"/>
    <p:sldId id="401" r:id="rId8"/>
    <p:sldId id="613" r:id="rId9"/>
    <p:sldId id="621" r:id="rId10"/>
    <p:sldId id="572" r:id="rId11"/>
    <p:sldId id="622" r:id="rId12"/>
    <p:sldId id="623" r:id="rId13"/>
    <p:sldId id="576" r:id="rId14"/>
    <p:sldId id="568" r:id="rId15"/>
  </p:sldIdLst>
  <p:sldSz cx="9144000" cy="6858000" type="screen4x3"/>
  <p:notesSz cx="6781800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AB3709"/>
    <a:srgbClr val="AC52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4" autoAdjust="0"/>
    <p:restoredTop sz="94628" autoAdjust="0"/>
  </p:normalViewPr>
  <p:slideViewPr>
    <p:cSldViewPr>
      <p:cViewPr varScale="1">
        <p:scale>
          <a:sx n="70" d="100"/>
          <a:sy n="70" d="100"/>
        </p:scale>
        <p:origin x="54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Planilha_do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Users\silvia.reis\Desktop\Pasta1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ocnas\SAS\DAB\Coordenacoes\CAA\PMAQ\2&#186;%20ciclo\Avalia&#231;&#227;o%20externa\Oficinas%20estaduais%20PMAQ\Apresenta&#231;&#245;es\Acesso\Tabelas%20e%20graficos%20apresenta&#231;&#227;o%20Acesso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F:\Brasilia%20PMAQ\Resolutividade\Variaves_Resolutividade02_07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Histórico</a:t>
            </a:r>
            <a:r>
              <a:rPr lang="en-US" dirty="0" smtClean="0"/>
              <a:t> do </a:t>
            </a:r>
            <a:r>
              <a:rPr lang="en-US" dirty="0" err="1" smtClean="0"/>
              <a:t>Número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Equipes</a:t>
            </a:r>
            <a:r>
              <a:rPr lang="en-US" dirty="0"/>
              <a:t> de Saúde da </a:t>
            </a:r>
            <a:r>
              <a:rPr lang="en-US" dirty="0" err="1"/>
              <a:t>Família</a:t>
            </a:r>
            <a:r>
              <a:rPr lang="en-US" dirty="0"/>
              <a:t> - DF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Plan1!$H$1</c:f>
              <c:strCache>
                <c:ptCount val="1"/>
                <c:pt idx="0">
                  <c:v>n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7620455524753936E-18"/>
                  <c:y val="-9.9310359208668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3.310345306955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8.8275874852149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9.195403630432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9048182209901574E-17"/>
                  <c:y val="-7.7241390495630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6.9885067591285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-8.8275874852149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"/>
                  <c:y val="-0.16551726534778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"/>
                  <c:y val="-0.187586234060817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7.8096364419803149E-17"/>
                  <c:y val="-0.172873588252126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1299254526091589E-3"/>
                  <c:y val="-0.194942556965163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7.8096364419803149E-17"/>
                  <c:y val="-0.231724171486892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2.1299254526091589E-3"/>
                  <c:y val="-0.353103499408598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0"/>
                  <c:y val="-0.349425337956425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0"/>
                  <c:y val="-0.349425337956425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Plan1!$H$2:$H$16</c:f>
              <c:numCache>
                <c:formatCode>@</c:formatCode>
                <c:ptCount val="15"/>
                <c:pt idx="0">
                  <c:v>40</c:v>
                </c:pt>
                <c:pt idx="1">
                  <c:v>0</c:v>
                </c:pt>
                <c:pt idx="2">
                  <c:v>38</c:v>
                </c:pt>
                <c:pt idx="3">
                  <c:v>40</c:v>
                </c:pt>
                <c:pt idx="4">
                  <c:v>24</c:v>
                </c:pt>
                <c:pt idx="5">
                  <c:v>33</c:v>
                </c:pt>
                <c:pt idx="6">
                  <c:v>39</c:v>
                </c:pt>
                <c:pt idx="7">
                  <c:v>92</c:v>
                </c:pt>
                <c:pt idx="8">
                  <c:v>120</c:v>
                </c:pt>
                <c:pt idx="9">
                  <c:v>110</c:v>
                </c:pt>
                <c:pt idx="10">
                  <c:v>133</c:v>
                </c:pt>
                <c:pt idx="11">
                  <c:v>154</c:v>
                </c:pt>
                <c:pt idx="12">
                  <c:v>242</c:v>
                </c:pt>
                <c:pt idx="13">
                  <c:v>246</c:v>
                </c:pt>
                <c:pt idx="14">
                  <c:v>239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280649256"/>
        <c:axId val="280648864"/>
      </c:barChart>
      <c:catAx>
        <c:axId val="280649256"/>
        <c:scaling>
          <c:orientation val="minMax"/>
        </c:scaling>
        <c:delete val="0"/>
        <c:axPos val="b"/>
        <c:majorTickMark val="none"/>
        <c:minorTickMark val="none"/>
        <c:tickLblPos val="nextTo"/>
        <c:crossAx val="280648864"/>
        <c:crosses val="autoZero"/>
        <c:auto val="1"/>
        <c:lblAlgn val="ctr"/>
        <c:lblOffset val="100"/>
        <c:noMultiLvlLbl val="0"/>
      </c:catAx>
      <c:valAx>
        <c:axId val="280648864"/>
        <c:scaling>
          <c:orientation val="minMax"/>
        </c:scaling>
        <c:delete val="0"/>
        <c:axPos val="l"/>
        <c:majorGridlines/>
        <c:numFmt formatCode="@" sourceLinked="1"/>
        <c:majorTickMark val="none"/>
        <c:minorTickMark val="none"/>
        <c:tickLblPos val="nextTo"/>
        <c:crossAx val="2806492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15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6"/>
            <c:invertIfNegative val="0"/>
            <c:bubble3D val="0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dPt>
          <c:dPt>
            <c:idx val="22"/>
            <c:invertIfNegative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  <a:ln>
                <a:solidFill>
                  <a:srgbClr val="4F81BD"/>
                </a:solidFill>
              </a:ln>
            </c:spPr>
          </c:dPt>
          <c:dLbls>
            <c:dLbl>
              <c:idx val="15"/>
              <c:layout>
                <c:manualLayout>
                  <c:x val="-4.3727923710955895E-3"/>
                  <c:y val="-9.0445790923515627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95,2%</a:t>
                    </a:r>
                    <a:endParaRPr lang="en-US" sz="105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-0.16908130501569615"/>
                  <c:y val="-4.3626918946327899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95%</a:t>
                    </a:r>
                    <a:endParaRPr lang="en-US" sz="105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'Slide 4'!$A$4:$A$31</c:f>
              <c:strCache>
                <c:ptCount val="28"/>
                <c:pt idx="0">
                  <c:v>RJ</c:v>
                </c:pt>
                <c:pt idx="1">
                  <c:v>RS</c:v>
                </c:pt>
                <c:pt idx="2">
                  <c:v>SC</c:v>
                </c:pt>
                <c:pt idx="3">
                  <c:v>ES</c:v>
                </c:pt>
                <c:pt idx="4">
                  <c:v>RR</c:v>
                </c:pt>
                <c:pt idx="5">
                  <c:v>TO</c:v>
                </c:pt>
                <c:pt idx="6">
                  <c:v>MG</c:v>
                </c:pt>
                <c:pt idx="7">
                  <c:v>GO</c:v>
                </c:pt>
                <c:pt idx="8">
                  <c:v>MT</c:v>
                </c:pt>
                <c:pt idx="9">
                  <c:v>SP</c:v>
                </c:pt>
                <c:pt idx="10">
                  <c:v>AM</c:v>
                </c:pt>
                <c:pt idx="11">
                  <c:v>AP</c:v>
                </c:pt>
                <c:pt idx="12">
                  <c:v>BA</c:v>
                </c:pt>
                <c:pt idx="13">
                  <c:v>PR</c:v>
                </c:pt>
                <c:pt idx="14">
                  <c:v>CE</c:v>
                </c:pt>
                <c:pt idx="15">
                  <c:v>Brasil</c:v>
                </c:pt>
                <c:pt idx="16">
                  <c:v>DF</c:v>
                </c:pt>
                <c:pt idx="17">
                  <c:v>PE</c:v>
                </c:pt>
                <c:pt idx="18">
                  <c:v>MS</c:v>
                </c:pt>
                <c:pt idx="19">
                  <c:v>AL</c:v>
                </c:pt>
                <c:pt idx="20">
                  <c:v>MA</c:v>
                </c:pt>
                <c:pt idx="21">
                  <c:v>PB</c:v>
                </c:pt>
                <c:pt idx="22">
                  <c:v>SE</c:v>
                </c:pt>
                <c:pt idx="23">
                  <c:v>PA</c:v>
                </c:pt>
                <c:pt idx="24">
                  <c:v>RN</c:v>
                </c:pt>
                <c:pt idx="25">
                  <c:v>AC</c:v>
                </c:pt>
                <c:pt idx="26">
                  <c:v>PI</c:v>
                </c:pt>
                <c:pt idx="27">
                  <c:v>RO</c:v>
                </c:pt>
              </c:strCache>
            </c:strRef>
          </c:cat>
          <c:val>
            <c:numRef>
              <c:f>'Slide 4'!$B$4:$B$31</c:f>
              <c:numCache>
                <c:formatCode>0.00%</c:formatCode>
                <c:ptCount val="28"/>
                <c:pt idx="0">
                  <c:v>0.98899999999999999</c:v>
                </c:pt>
                <c:pt idx="1">
                  <c:v>0.98299999999999998</c:v>
                </c:pt>
                <c:pt idx="2">
                  <c:v>0.98299999999999998</c:v>
                </c:pt>
                <c:pt idx="3">
                  <c:v>0.98199999999999998</c:v>
                </c:pt>
                <c:pt idx="4">
                  <c:v>0.98199999999999998</c:v>
                </c:pt>
                <c:pt idx="5">
                  <c:v>0.98099999999999998</c:v>
                </c:pt>
                <c:pt idx="6">
                  <c:v>0.98</c:v>
                </c:pt>
                <c:pt idx="7">
                  <c:v>0.97800000000000009</c:v>
                </c:pt>
                <c:pt idx="8">
                  <c:v>0.97800000000000009</c:v>
                </c:pt>
                <c:pt idx="9">
                  <c:v>0.97700000000000009</c:v>
                </c:pt>
                <c:pt idx="10">
                  <c:v>0.97600000000000009</c:v>
                </c:pt>
                <c:pt idx="11">
                  <c:v>0.97100000000000009</c:v>
                </c:pt>
                <c:pt idx="12">
                  <c:v>0.97000000000000008</c:v>
                </c:pt>
                <c:pt idx="13">
                  <c:v>0.96900000000000019</c:v>
                </c:pt>
                <c:pt idx="14">
                  <c:v>0.95600000000000018</c:v>
                </c:pt>
                <c:pt idx="15">
                  <c:v>0.95200000000000018</c:v>
                </c:pt>
                <c:pt idx="16">
                  <c:v>0.95000000000000018</c:v>
                </c:pt>
                <c:pt idx="17">
                  <c:v>0.94300000000000017</c:v>
                </c:pt>
                <c:pt idx="18">
                  <c:v>0.94200000000000017</c:v>
                </c:pt>
                <c:pt idx="19">
                  <c:v>0.92100000000000004</c:v>
                </c:pt>
                <c:pt idx="20">
                  <c:v>0.91900000000000004</c:v>
                </c:pt>
                <c:pt idx="21">
                  <c:v>0.91400000000000003</c:v>
                </c:pt>
                <c:pt idx="22">
                  <c:v>0.90300000000000002</c:v>
                </c:pt>
                <c:pt idx="23">
                  <c:v>0.9</c:v>
                </c:pt>
                <c:pt idx="24">
                  <c:v>0.89800000000000013</c:v>
                </c:pt>
                <c:pt idx="25">
                  <c:v>0.85700000000000021</c:v>
                </c:pt>
                <c:pt idx="26">
                  <c:v>0.73900000000000021</c:v>
                </c:pt>
                <c:pt idx="27">
                  <c:v>0.7290000000000002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0987968"/>
        <c:axId val="281145536"/>
        <c:axId val="0"/>
      </c:bar3DChart>
      <c:catAx>
        <c:axId val="28098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 sz="1100"/>
            </a:pPr>
            <a:endParaRPr lang="pt-BR"/>
          </a:p>
        </c:txPr>
        <c:crossAx val="281145536"/>
        <c:crosses val="autoZero"/>
        <c:auto val="1"/>
        <c:lblAlgn val="ctr"/>
        <c:lblOffset val="100"/>
        <c:noMultiLvlLbl val="0"/>
      </c:catAx>
      <c:valAx>
        <c:axId val="281145536"/>
        <c:scaling>
          <c:orientation val="minMax"/>
        </c:scaling>
        <c:delete val="0"/>
        <c:axPos val="l"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pt-BR"/>
          </a:p>
        </c:txPr>
        <c:crossAx val="28098796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5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3"/>
            <c:invertIfNegative val="0"/>
            <c:bubble3D val="0"/>
            <c:spPr>
              <a:solidFill>
                <a:srgbClr val="4F81BD"/>
              </a:solidFill>
            </c:spPr>
          </c:dPt>
          <c:dPt>
            <c:idx val="26"/>
            <c:invertIfNegative val="0"/>
            <c:bubble3D val="0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dPt>
          <c:dLbls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0.40429268542811492"/>
                  <c:y val="0.10882360588776188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47%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'Slide 11'!$B$37:$B$64</c:f>
              <c:strCache>
                <c:ptCount val="28"/>
                <c:pt idx="0">
                  <c:v>MG</c:v>
                </c:pt>
                <c:pt idx="1">
                  <c:v>PR</c:v>
                </c:pt>
                <c:pt idx="2">
                  <c:v>RJ</c:v>
                </c:pt>
                <c:pt idx="3">
                  <c:v>SP</c:v>
                </c:pt>
                <c:pt idx="4">
                  <c:v>RN</c:v>
                </c:pt>
                <c:pt idx="5">
                  <c:v>Brasil</c:v>
                </c:pt>
                <c:pt idx="6">
                  <c:v>SC</c:v>
                </c:pt>
                <c:pt idx="7">
                  <c:v>TO</c:v>
                </c:pt>
                <c:pt idx="8">
                  <c:v>GO</c:v>
                </c:pt>
                <c:pt idx="9">
                  <c:v>BA</c:v>
                </c:pt>
                <c:pt idx="10">
                  <c:v>CE</c:v>
                </c:pt>
                <c:pt idx="11">
                  <c:v>PA</c:v>
                </c:pt>
                <c:pt idx="12">
                  <c:v>MA</c:v>
                </c:pt>
                <c:pt idx="13">
                  <c:v>SE</c:v>
                </c:pt>
                <c:pt idx="14">
                  <c:v>RS</c:v>
                </c:pt>
                <c:pt idx="15">
                  <c:v>AC</c:v>
                </c:pt>
                <c:pt idx="16">
                  <c:v>PI</c:v>
                </c:pt>
                <c:pt idx="17">
                  <c:v>MS</c:v>
                </c:pt>
                <c:pt idx="18">
                  <c:v>AL</c:v>
                </c:pt>
                <c:pt idx="19">
                  <c:v>ES</c:v>
                </c:pt>
                <c:pt idx="20">
                  <c:v>AM</c:v>
                </c:pt>
                <c:pt idx="21">
                  <c:v>RO</c:v>
                </c:pt>
                <c:pt idx="22">
                  <c:v>PB</c:v>
                </c:pt>
                <c:pt idx="23">
                  <c:v>MT</c:v>
                </c:pt>
                <c:pt idx="24">
                  <c:v>PE</c:v>
                </c:pt>
                <c:pt idx="25">
                  <c:v>AP</c:v>
                </c:pt>
                <c:pt idx="26">
                  <c:v>DF</c:v>
                </c:pt>
                <c:pt idx="27">
                  <c:v>RR</c:v>
                </c:pt>
              </c:strCache>
            </c:strRef>
          </c:cat>
          <c:val>
            <c:numRef>
              <c:f>'Slide 11'!$C$37:$C$64</c:f>
              <c:numCache>
                <c:formatCode>0.0%</c:formatCode>
                <c:ptCount val="28"/>
                <c:pt idx="0">
                  <c:v>0.90189955763726304</c:v>
                </c:pt>
                <c:pt idx="1">
                  <c:v>0.80529882932840424</c:v>
                </c:pt>
                <c:pt idx="2">
                  <c:v>0.77927927927927942</c:v>
                </c:pt>
                <c:pt idx="3">
                  <c:v>0.75548686244204</c:v>
                </c:pt>
                <c:pt idx="4">
                  <c:v>0.7107969151670952</c:v>
                </c:pt>
                <c:pt idx="5">
                  <c:v>0.69937585404586922</c:v>
                </c:pt>
                <c:pt idx="6">
                  <c:v>0.69921596578759782</c:v>
                </c:pt>
                <c:pt idx="7">
                  <c:v>0.69875776397515499</c:v>
                </c:pt>
                <c:pt idx="8">
                  <c:v>0.69304099142040121</c:v>
                </c:pt>
                <c:pt idx="9">
                  <c:v>0.69186991869918746</c:v>
                </c:pt>
                <c:pt idx="10">
                  <c:v>0.6779882429784464</c:v>
                </c:pt>
                <c:pt idx="11">
                  <c:v>0.67064083457526147</c:v>
                </c:pt>
                <c:pt idx="12">
                  <c:v>0.63503649635036519</c:v>
                </c:pt>
                <c:pt idx="13">
                  <c:v>0.62611275964391699</c:v>
                </c:pt>
                <c:pt idx="14">
                  <c:v>0.59620362381363279</c:v>
                </c:pt>
                <c:pt idx="15">
                  <c:v>0.59302325581395376</c:v>
                </c:pt>
                <c:pt idx="16">
                  <c:v>0.58885941644562423</c:v>
                </c:pt>
                <c:pt idx="17">
                  <c:v>0.55137844611528819</c:v>
                </c:pt>
                <c:pt idx="18">
                  <c:v>0.54649265905383404</c:v>
                </c:pt>
                <c:pt idx="19">
                  <c:v>0.54439252336448618</c:v>
                </c:pt>
                <c:pt idx="20">
                  <c:v>0.54200542005420105</c:v>
                </c:pt>
                <c:pt idx="21">
                  <c:v>0.54077253218884125</c:v>
                </c:pt>
                <c:pt idx="22">
                  <c:v>0.53760445682451341</c:v>
                </c:pt>
                <c:pt idx="23">
                  <c:v>0.53652968036529702</c:v>
                </c:pt>
                <c:pt idx="24">
                  <c:v>0.51373954599760963</c:v>
                </c:pt>
                <c:pt idx="25">
                  <c:v>0.49090909090909113</c:v>
                </c:pt>
                <c:pt idx="26">
                  <c:v>0.47000000000000008</c:v>
                </c:pt>
                <c:pt idx="27">
                  <c:v>0.42622950819672101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5451080"/>
        <c:axId val="295451472"/>
        <c:axId val="0"/>
      </c:bar3DChart>
      <c:catAx>
        <c:axId val="295451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pt-BR"/>
          </a:p>
        </c:txPr>
        <c:crossAx val="295451472"/>
        <c:crosses val="autoZero"/>
        <c:auto val="1"/>
        <c:lblAlgn val="ctr"/>
        <c:lblOffset val="100"/>
        <c:noMultiLvlLbl val="0"/>
      </c:catAx>
      <c:valAx>
        <c:axId val="295451472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pt-BR"/>
          </a:p>
        </c:txPr>
        <c:crossAx val="29545108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3.0407483521136536E-2"/>
          <c:y val="3.912532904345712E-2"/>
          <c:w val="0.96217143558398455"/>
          <c:h val="0.7750824223377611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'II.14.3_consultas_ofertadas'!$B$12</c:f>
              <c:strCache>
                <c:ptCount val="1"/>
                <c:pt idx="0">
                  <c:v>DF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2639970510563504E-3"/>
                  <c:y val="-1.2849005635351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773328418427249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509331367370900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7.0186627347418006E-3"/>
                  <c:y val="-2.141500939225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'II.14.3_consultas_ofertadas'!$C$5:$I$5</c:f>
              <c:strCache>
                <c:ptCount val="7"/>
                <c:pt idx="0">
                  <c:v>Pré-natal</c:v>
                </c:pt>
                <c:pt idx="1">
                  <c:v>HAS</c:v>
                </c:pt>
                <c:pt idx="2">
                  <c:v>DM</c:v>
                </c:pt>
                <c:pt idx="3">
                  <c:v>Obesidade</c:v>
                </c:pt>
                <c:pt idx="4">
                  <c:v>DPOC/asma</c:v>
                </c:pt>
                <c:pt idx="5">
                  <c:v>Transt mental</c:v>
                </c:pt>
                <c:pt idx="6">
                  <c:v>Crianças até 2 anos</c:v>
                </c:pt>
              </c:strCache>
            </c:strRef>
          </c:cat>
          <c:val>
            <c:numRef>
              <c:f>'II.14.3_consultas_ofertadas'!$C$12:$I$12</c:f>
              <c:numCache>
                <c:formatCode>###0.0%</c:formatCode>
                <c:ptCount val="7"/>
                <c:pt idx="0">
                  <c:v>0.99090909090909096</c:v>
                </c:pt>
                <c:pt idx="1">
                  <c:v>0.96363636363636362</c:v>
                </c:pt>
                <c:pt idx="2">
                  <c:v>0.96363636363636362</c:v>
                </c:pt>
                <c:pt idx="3">
                  <c:v>0.49090909090909096</c:v>
                </c:pt>
                <c:pt idx="4">
                  <c:v>0.39090909090909093</c:v>
                </c:pt>
                <c:pt idx="5">
                  <c:v>0.43636363636363634</c:v>
                </c:pt>
                <c:pt idx="6">
                  <c:v>0.97272727272727266</c:v>
                </c:pt>
              </c:numCache>
            </c:numRef>
          </c:val>
        </c:ser>
        <c:ser>
          <c:idx val="1"/>
          <c:order val="1"/>
          <c:tx>
            <c:strRef>
              <c:f>'II.14.3_consultas_ofertadas'!$B$33</c:f>
              <c:strCache>
                <c:ptCount val="1"/>
                <c:pt idx="0">
                  <c:v>Brasil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5466568368545E-2"/>
                  <c:y val="-4.28367636693522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037325469483601E-2"/>
                  <c:y val="-2.1415009392252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9301322520539951E-2"/>
                  <c:y val="-2.141500939225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4037325469483601E-2"/>
                  <c:y val="-2.998101314915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0527994102112701E-2"/>
                  <c:y val="-2.141500939225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5791991153169052E-2"/>
                  <c:y val="-1.7132007513801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3.1583982306338104E-2"/>
                  <c:y val="-8.56600375690086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'II.14.3_consultas_ofertadas'!$C$5:$I$5</c:f>
              <c:strCache>
                <c:ptCount val="7"/>
                <c:pt idx="0">
                  <c:v>Pré-natal</c:v>
                </c:pt>
                <c:pt idx="1">
                  <c:v>HAS</c:v>
                </c:pt>
                <c:pt idx="2">
                  <c:v>DM</c:v>
                </c:pt>
                <c:pt idx="3">
                  <c:v>Obesidade</c:v>
                </c:pt>
                <c:pt idx="4">
                  <c:v>DPOC/asma</c:v>
                </c:pt>
                <c:pt idx="5">
                  <c:v>Transt mental</c:v>
                </c:pt>
                <c:pt idx="6">
                  <c:v>Crianças até 2 anos</c:v>
                </c:pt>
              </c:strCache>
            </c:strRef>
          </c:cat>
          <c:val>
            <c:numRef>
              <c:f>'II.14.3_consultas_ofertadas'!$C$33:$I$33</c:f>
              <c:numCache>
                <c:formatCode>###0.0%</c:formatCode>
                <c:ptCount val="7"/>
                <c:pt idx="0">
                  <c:v>0.95479884478474053</c:v>
                </c:pt>
                <c:pt idx="1">
                  <c:v>0.93166095775404656</c:v>
                </c:pt>
                <c:pt idx="2">
                  <c:v>0.93061992074686006</c:v>
                </c:pt>
                <c:pt idx="3">
                  <c:v>0.46282490429175899</c:v>
                </c:pt>
                <c:pt idx="4">
                  <c:v>0.40815367049499629</c:v>
                </c:pt>
                <c:pt idx="5">
                  <c:v>0.55238766874874068</c:v>
                </c:pt>
                <c:pt idx="6">
                  <c:v>0.9132581100141044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5452256"/>
        <c:axId val="295452648"/>
        <c:axId val="0"/>
      </c:bar3DChart>
      <c:catAx>
        <c:axId val="295452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295452648"/>
        <c:crosses val="autoZero"/>
        <c:auto val="1"/>
        <c:lblAlgn val="ctr"/>
        <c:lblOffset val="100"/>
        <c:noMultiLvlLbl val="0"/>
      </c:catAx>
      <c:valAx>
        <c:axId val="295452648"/>
        <c:scaling>
          <c:orientation val="minMax"/>
        </c:scaling>
        <c:delete val="1"/>
        <c:axPos val="l"/>
        <c:numFmt formatCode="###0.0%" sourceLinked="1"/>
        <c:majorTickMark val="out"/>
        <c:minorTickMark val="none"/>
        <c:tickLblPos val="nextTo"/>
        <c:crossAx val="295452256"/>
        <c:crosses val="autoZero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62996561635601744"/>
          <c:y val="3.5990928298624915E-2"/>
          <c:w val="0.10362595039297628"/>
          <c:h val="0.17630950154908651"/>
        </c:manualLayout>
      </c:layout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85C823-0B5F-4426-BA5B-39FA26B525EF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095ECBF0-3B13-4351-9245-7C590B4BA962}">
      <dgm:prSet phldrT="[Texto]" custT="1"/>
      <dgm:spPr/>
      <dgm:t>
        <a:bodyPr/>
        <a:lstStyle/>
        <a:p>
          <a:pPr algn="just">
            <a:lnSpc>
              <a:spcPct val="100000"/>
            </a:lnSpc>
          </a:pPr>
          <a:r>
            <a:rPr lang="pt-BR" sz="1400" b="1" u="sng" dirty="0" smtClean="0">
              <a:solidFill>
                <a:schemeClr val="tx1"/>
              </a:solidFill>
              <a:effectLst/>
            </a:rPr>
            <a:t>Provimento e fixação </a:t>
          </a:r>
          <a:r>
            <a:rPr lang="pt-BR" sz="1400" dirty="0" smtClean="0">
              <a:solidFill>
                <a:schemeClr val="tx1"/>
              </a:solidFill>
              <a:effectLst/>
            </a:rPr>
            <a:t>- Capilaridade e expansão da cobertura da SF; </a:t>
          </a:r>
          <a:endParaRPr lang="pt-BR" sz="1400" dirty="0">
            <a:solidFill>
              <a:schemeClr val="tx1"/>
            </a:solidFill>
            <a:effectLst/>
          </a:endParaRPr>
        </a:p>
      </dgm:t>
    </dgm:pt>
    <dgm:pt modelId="{F8CCDD3A-67E6-48DA-A275-9632B8BB40E1}" type="parTrans" cxnId="{0C85AA6F-95F8-4C3F-8B0A-1765375EF691}">
      <dgm:prSet/>
      <dgm:spPr/>
      <dgm:t>
        <a:bodyPr/>
        <a:lstStyle/>
        <a:p>
          <a:endParaRPr lang="pt-BR"/>
        </a:p>
      </dgm:t>
    </dgm:pt>
    <dgm:pt modelId="{E54D51BE-3B90-469F-9B10-68F3426D2C01}" type="sibTrans" cxnId="{0C85AA6F-95F8-4C3F-8B0A-1765375EF691}">
      <dgm:prSet/>
      <dgm:spPr/>
      <dgm:t>
        <a:bodyPr/>
        <a:lstStyle/>
        <a:p>
          <a:endParaRPr lang="pt-BR"/>
        </a:p>
      </dgm:t>
    </dgm:pt>
    <dgm:pt modelId="{50476BCE-7F58-4BB4-B562-430D2724D224}">
      <dgm:prSet phldrT="[Texto]" custT="1"/>
      <dgm:spPr/>
      <dgm:t>
        <a:bodyPr/>
        <a:lstStyle/>
        <a:p>
          <a:pPr algn="just">
            <a:lnSpc>
              <a:spcPct val="100000"/>
            </a:lnSpc>
          </a:pPr>
          <a:r>
            <a:rPr lang="pt-BR" sz="1400" dirty="0" smtClean="0">
              <a:solidFill>
                <a:schemeClr val="tx1"/>
              </a:solidFill>
              <a:effectLst/>
            </a:rPr>
            <a:t>Ampliação das ações e cobertura da </a:t>
          </a:r>
          <a:r>
            <a:rPr lang="pt-BR" sz="1400" b="1" u="sng" dirty="0" smtClean="0">
              <a:solidFill>
                <a:schemeClr val="tx1"/>
              </a:solidFill>
              <a:effectLst/>
            </a:rPr>
            <a:t>Saúde Bucal;</a:t>
          </a:r>
          <a:endParaRPr lang="pt-BR" sz="1400" dirty="0">
            <a:solidFill>
              <a:schemeClr val="tx1"/>
            </a:solidFill>
            <a:effectLst/>
          </a:endParaRPr>
        </a:p>
      </dgm:t>
    </dgm:pt>
    <dgm:pt modelId="{C5A7BD99-B75A-4E6C-B6A4-29720FAD21F7}" type="parTrans" cxnId="{D57CC5F0-554C-49EA-86C6-AA5378644155}">
      <dgm:prSet/>
      <dgm:spPr/>
      <dgm:t>
        <a:bodyPr/>
        <a:lstStyle/>
        <a:p>
          <a:endParaRPr lang="pt-BR"/>
        </a:p>
      </dgm:t>
    </dgm:pt>
    <dgm:pt modelId="{74A8FDDD-AFB7-4EFD-8518-1E6494299053}" type="sibTrans" cxnId="{D57CC5F0-554C-49EA-86C6-AA5378644155}">
      <dgm:prSet/>
      <dgm:spPr/>
      <dgm:t>
        <a:bodyPr/>
        <a:lstStyle/>
        <a:p>
          <a:endParaRPr lang="pt-BR"/>
        </a:p>
      </dgm:t>
    </dgm:pt>
    <dgm:pt modelId="{48303BEF-5E2D-40E9-8CE5-9E6BEA979530}">
      <dgm:prSet phldrT="[Texto]" custT="1"/>
      <dgm:spPr/>
      <dgm:t>
        <a:bodyPr/>
        <a:lstStyle/>
        <a:p>
          <a:pPr algn="just"/>
          <a:r>
            <a:rPr lang="pt-BR" sz="1400" b="0" u="none" dirty="0" smtClean="0">
              <a:solidFill>
                <a:schemeClr val="tx1"/>
              </a:solidFill>
              <a:effectLst/>
            </a:rPr>
            <a:t>Política  nacional de Alimentação e Nutrição, Guia Alimentar;</a:t>
          </a:r>
          <a:endParaRPr lang="pt-BR" sz="1400" b="0" u="none" dirty="0">
            <a:solidFill>
              <a:schemeClr val="tx1"/>
            </a:solidFill>
            <a:effectLst/>
          </a:endParaRPr>
        </a:p>
      </dgm:t>
    </dgm:pt>
    <dgm:pt modelId="{6F67B44B-0068-4D75-B6B0-B0C1C1DAF2CB}" type="parTrans" cxnId="{DEFA0EA7-E9EF-4D59-A62C-C21355082FDD}">
      <dgm:prSet/>
      <dgm:spPr/>
      <dgm:t>
        <a:bodyPr/>
        <a:lstStyle/>
        <a:p>
          <a:endParaRPr lang="pt-BR"/>
        </a:p>
      </dgm:t>
    </dgm:pt>
    <dgm:pt modelId="{5EAC0650-A9A3-4879-864C-B6A18674AAF9}" type="sibTrans" cxnId="{DEFA0EA7-E9EF-4D59-A62C-C21355082FDD}">
      <dgm:prSet/>
      <dgm:spPr/>
      <dgm:t>
        <a:bodyPr/>
        <a:lstStyle/>
        <a:p>
          <a:endParaRPr lang="pt-BR"/>
        </a:p>
      </dgm:t>
    </dgm:pt>
    <dgm:pt modelId="{F4AA4BBF-FD3A-4344-A597-F5370D2EC0E2}">
      <dgm:prSet phldrT="[Texto]" custT="1"/>
      <dgm:spPr/>
      <dgm:t>
        <a:bodyPr/>
        <a:lstStyle/>
        <a:p>
          <a:pPr algn="just"/>
          <a:r>
            <a:rPr lang="pt-BR" altLang="pt-BR" sz="1400" b="0" u="none" dirty="0" smtClean="0">
              <a:solidFill>
                <a:schemeClr val="tx1"/>
              </a:solidFill>
              <a:effectLst/>
            </a:rPr>
            <a:t>Saúde na Escola,  Academia da Saúde</a:t>
          </a:r>
          <a:endParaRPr lang="pt-BR" sz="1400" b="0" u="none" dirty="0">
            <a:solidFill>
              <a:schemeClr val="tx1"/>
            </a:solidFill>
            <a:effectLst/>
          </a:endParaRPr>
        </a:p>
      </dgm:t>
    </dgm:pt>
    <dgm:pt modelId="{FB11C596-2BF3-4CD5-B58A-B7A6218B42F8}" type="parTrans" cxnId="{3664651D-3EA1-4F29-A079-429BEC4CC1BB}">
      <dgm:prSet/>
      <dgm:spPr/>
      <dgm:t>
        <a:bodyPr/>
        <a:lstStyle/>
        <a:p>
          <a:endParaRPr lang="pt-BR"/>
        </a:p>
      </dgm:t>
    </dgm:pt>
    <dgm:pt modelId="{76E6DD73-DA2E-472D-A8C6-D7C1B9D5B175}" type="sibTrans" cxnId="{3664651D-3EA1-4F29-A079-429BEC4CC1BB}">
      <dgm:prSet/>
      <dgm:spPr/>
      <dgm:t>
        <a:bodyPr/>
        <a:lstStyle/>
        <a:p>
          <a:endParaRPr lang="pt-BR"/>
        </a:p>
      </dgm:t>
    </dgm:pt>
    <dgm:pt modelId="{F32E1CD1-515A-4A2D-87BE-4D8018C62D5D}">
      <dgm:prSet phldrT="[Texto]" custT="1"/>
      <dgm:spPr/>
      <dgm:t>
        <a:bodyPr/>
        <a:lstStyle/>
        <a:p>
          <a:r>
            <a:rPr lang="pt-BR" altLang="pt-BR" sz="1700" b="1" dirty="0" smtClean="0"/>
            <a:t>5. Fortalecimento de ações </a:t>
          </a:r>
          <a:r>
            <a:rPr lang="pt-BR" altLang="pt-BR" sz="1700" b="1" dirty="0" err="1" smtClean="0"/>
            <a:t>intersetoriais</a:t>
          </a:r>
          <a:endParaRPr lang="pt-BR" sz="1700" dirty="0"/>
        </a:p>
      </dgm:t>
    </dgm:pt>
    <dgm:pt modelId="{1E1E36CA-6C6D-4A16-9405-42FE8E42C1A9}" type="sibTrans" cxnId="{E6461090-AB90-4663-AE02-07758E2A2718}">
      <dgm:prSet/>
      <dgm:spPr/>
      <dgm:t>
        <a:bodyPr/>
        <a:lstStyle/>
        <a:p>
          <a:endParaRPr lang="pt-BR"/>
        </a:p>
      </dgm:t>
    </dgm:pt>
    <dgm:pt modelId="{19EC5F06-9F43-4E57-924D-5FE567AA3F5F}" type="parTrans" cxnId="{E6461090-AB90-4663-AE02-07758E2A2718}">
      <dgm:prSet/>
      <dgm:spPr/>
      <dgm:t>
        <a:bodyPr/>
        <a:lstStyle/>
        <a:p>
          <a:endParaRPr lang="pt-BR"/>
        </a:p>
      </dgm:t>
    </dgm:pt>
    <dgm:pt modelId="{F1A6B7E0-5A7F-4063-A7A5-A151EF7EA23C}">
      <dgm:prSet phldrT="[Texto]" custT="1"/>
      <dgm:spPr/>
      <dgm:t>
        <a:bodyPr/>
        <a:lstStyle/>
        <a:p>
          <a:r>
            <a:rPr lang="pt-BR" altLang="pt-BR" sz="1700" b="1" dirty="0" smtClean="0"/>
            <a:t>4. Valorização dos trabalhadores </a:t>
          </a:r>
          <a:endParaRPr lang="pt-BR" sz="1700" dirty="0"/>
        </a:p>
      </dgm:t>
    </dgm:pt>
    <dgm:pt modelId="{7C8DC18A-6DFD-4505-BA05-580ABA7245E7}" type="sibTrans" cxnId="{6F322062-11BD-477A-A0ED-AD4D9EC599BB}">
      <dgm:prSet/>
      <dgm:spPr/>
      <dgm:t>
        <a:bodyPr/>
        <a:lstStyle/>
        <a:p>
          <a:endParaRPr lang="pt-BR"/>
        </a:p>
      </dgm:t>
    </dgm:pt>
    <dgm:pt modelId="{4AB3CA8B-ADCC-464D-925C-61E1EC222A44}" type="parTrans" cxnId="{6F322062-11BD-477A-A0ED-AD4D9EC599BB}">
      <dgm:prSet/>
      <dgm:spPr/>
      <dgm:t>
        <a:bodyPr/>
        <a:lstStyle/>
        <a:p>
          <a:endParaRPr lang="pt-BR"/>
        </a:p>
      </dgm:t>
    </dgm:pt>
    <dgm:pt modelId="{9BDC7F89-0B85-472E-A60B-00C8E53EFD18}">
      <dgm:prSet phldrT="[Texto]" custT="1"/>
      <dgm:spPr/>
      <dgm:t>
        <a:bodyPr/>
        <a:lstStyle/>
        <a:p>
          <a:r>
            <a:rPr lang="pt-BR" altLang="pt-BR" sz="1700" b="1" dirty="0" smtClean="0"/>
            <a:t>6. Melhoria da qualidade da atenção/ Qualificação do processo de trabalho</a:t>
          </a:r>
          <a:endParaRPr lang="pt-BR" sz="1700" dirty="0"/>
        </a:p>
      </dgm:t>
    </dgm:pt>
    <dgm:pt modelId="{94F16CC8-829F-4EC7-856E-E8CCE52ECB08}" type="sibTrans" cxnId="{C4B95A5C-E8A0-4D4D-ADB1-D63304B03EDF}">
      <dgm:prSet/>
      <dgm:spPr/>
      <dgm:t>
        <a:bodyPr/>
        <a:lstStyle/>
        <a:p>
          <a:endParaRPr lang="pt-BR"/>
        </a:p>
      </dgm:t>
    </dgm:pt>
    <dgm:pt modelId="{2A820D0A-82F6-409D-8AA2-57B4BBAF0C56}" type="parTrans" cxnId="{C4B95A5C-E8A0-4D4D-ADB1-D63304B03EDF}">
      <dgm:prSet/>
      <dgm:spPr/>
      <dgm:t>
        <a:bodyPr/>
        <a:lstStyle/>
        <a:p>
          <a:endParaRPr lang="pt-BR"/>
        </a:p>
      </dgm:t>
    </dgm:pt>
    <dgm:pt modelId="{8D2AEF6D-A75A-42D5-9278-B33B915BC8B2}">
      <dgm:prSet phldrT="[Texto]" custT="1"/>
      <dgm:spPr/>
      <dgm:t>
        <a:bodyPr/>
        <a:lstStyle/>
        <a:p>
          <a:r>
            <a:rPr lang="pt-BR" altLang="pt-BR" sz="1700" b="1" dirty="0" smtClean="0"/>
            <a:t>3. Ampliação e melhoria da infraestrutura</a:t>
          </a:r>
          <a:endParaRPr lang="pt-BR" sz="1700" dirty="0"/>
        </a:p>
      </dgm:t>
    </dgm:pt>
    <dgm:pt modelId="{3FA2961A-119E-4A7C-8009-33AD81339131}" type="sibTrans" cxnId="{4DDE4C36-7435-4FCD-A6AD-192756387827}">
      <dgm:prSet/>
      <dgm:spPr/>
      <dgm:t>
        <a:bodyPr/>
        <a:lstStyle/>
        <a:p>
          <a:endParaRPr lang="pt-BR"/>
        </a:p>
      </dgm:t>
    </dgm:pt>
    <dgm:pt modelId="{DE4DDE8B-8215-415B-8111-555E1325BB63}" type="parTrans" cxnId="{4DDE4C36-7435-4FCD-A6AD-192756387827}">
      <dgm:prSet/>
      <dgm:spPr/>
      <dgm:t>
        <a:bodyPr/>
        <a:lstStyle/>
        <a:p>
          <a:endParaRPr lang="pt-BR"/>
        </a:p>
      </dgm:t>
    </dgm:pt>
    <dgm:pt modelId="{CB048810-D504-4386-82CF-D565DE65FF97}">
      <dgm:prSet phldrT="[Texto]" custT="1"/>
      <dgm:spPr/>
      <dgm:t>
        <a:bodyPr/>
        <a:lstStyle/>
        <a:p>
          <a:r>
            <a:rPr lang="pt-BR" altLang="pt-BR" sz="1700" b="1" dirty="0" smtClean="0"/>
            <a:t>2. Aumento do financiamento</a:t>
          </a:r>
          <a:endParaRPr lang="pt-BR" sz="1700" dirty="0"/>
        </a:p>
      </dgm:t>
    </dgm:pt>
    <dgm:pt modelId="{74D4200E-C93B-4532-93B5-062092E23CDF}" type="sibTrans" cxnId="{EC07CA80-3902-41C6-9F14-9A917D71A32D}">
      <dgm:prSet/>
      <dgm:spPr/>
      <dgm:t>
        <a:bodyPr/>
        <a:lstStyle/>
        <a:p>
          <a:endParaRPr lang="pt-BR"/>
        </a:p>
      </dgm:t>
    </dgm:pt>
    <dgm:pt modelId="{6AC6DA8D-1521-411D-9CE4-81A5EAB6B164}" type="parTrans" cxnId="{EC07CA80-3902-41C6-9F14-9A917D71A32D}">
      <dgm:prSet/>
      <dgm:spPr/>
      <dgm:t>
        <a:bodyPr/>
        <a:lstStyle/>
        <a:p>
          <a:endParaRPr lang="pt-BR"/>
        </a:p>
      </dgm:t>
    </dgm:pt>
    <dgm:pt modelId="{1FD2DC3A-0A9D-402A-8E96-C0F6A8EFED2F}">
      <dgm:prSet phldrT="[Texto]" custT="1"/>
      <dgm:spPr/>
      <dgm:t>
        <a:bodyPr/>
        <a:lstStyle/>
        <a:p>
          <a:r>
            <a:rPr lang="pt-BR" altLang="pt-BR" sz="1700" b="1" dirty="0" smtClean="0"/>
            <a:t>1. Ampliação do acesso, qualidade e resolutividade da AB</a:t>
          </a:r>
          <a:endParaRPr lang="pt-BR" sz="1700" dirty="0"/>
        </a:p>
      </dgm:t>
    </dgm:pt>
    <dgm:pt modelId="{43B78CD2-41C0-4C14-B53B-3A46BB874E28}" type="sibTrans" cxnId="{436B308B-249C-4BB2-8AED-EA76A73C19F6}">
      <dgm:prSet/>
      <dgm:spPr/>
      <dgm:t>
        <a:bodyPr/>
        <a:lstStyle/>
        <a:p>
          <a:endParaRPr lang="pt-BR"/>
        </a:p>
      </dgm:t>
    </dgm:pt>
    <dgm:pt modelId="{CA8D950E-6F3D-4871-8554-9162C9AD165E}" type="parTrans" cxnId="{436B308B-249C-4BB2-8AED-EA76A73C19F6}">
      <dgm:prSet/>
      <dgm:spPr/>
      <dgm:t>
        <a:bodyPr/>
        <a:lstStyle/>
        <a:p>
          <a:endParaRPr lang="pt-BR"/>
        </a:p>
      </dgm:t>
    </dgm:pt>
    <dgm:pt modelId="{BFC167BA-94D1-413B-BC74-B548FF98B828}">
      <dgm:prSet phldrT="[Texto]" custT="1"/>
      <dgm:spPr/>
      <dgm:t>
        <a:bodyPr/>
        <a:lstStyle/>
        <a:p>
          <a:pPr algn="just"/>
          <a:r>
            <a:rPr lang="pt-BR" sz="1600" dirty="0" smtClean="0">
              <a:solidFill>
                <a:schemeClr val="tx1"/>
              </a:solidFill>
              <a:effectLst/>
            </a:rPr>
            <a:t> </a:t>
          </a:r>
          <a:r>
            <a:rPr lang="pt-BR" sz="1400" dirty="0" smtClean="0">
              <a:solidFill>
                <a:schemeClr val="tx1"/>
              </a:solidFill>
              <a:effectLst/>
            </a:rPr>
            <a:t>Componentes: </a:t>
          </a:r>
          <a:r>
            <a:rPr lang="pt-BR" sz="1400" dirty="0" smtClean="0">
              <a:solidFill>
                <a:schemeClr val="tx1"/>
              </a:solidFill>
              <a:effectLst/>
              <a:ea typeface="MS PGothic" panose="020B0600070205080204" pitchFamily="34" charset="-128"/>
            </a:rPr>
            <a:t>Construção, Reforma, Ampliação  e Informatização</a:t>
          </a:r>
          <a:endParaRPr lang="pt-BR" sz="1400" dirty="0">
            <a:solidFill>
              <a:schemeClr val="tx1"/>
            </a:solidFill>
            <a:effectLst/>
          </a:endParaRPr>
        </a:p>
      </dgm:t>
    </dgm:pt>
    <dgm:pt modelId="{CE914AA9-54FC-4443-BACB-925BD33EE1CC}" type="parTrans" cxnId="{8FC1FAA2-1831-4AB9-AA68-945D6C96FF66}">
      <dgm:prSet/>
      <dgm:spPr/>
      <dgm:t>
        <a:bodyPr/>
        <a:lstStyle/>
        <a:p>
          <a:endParaRPr lang="pt-BR"/>
        </a:p>
      </dgm:t>
    </dgm:pt>
    <dgm:pt modelId="{086EC919-6407-430D-B630-D2263D277686}" type="sibTrans" cxnId="{8FC1FAA2-1831-4AB9-AA68-945D6C96FF66}">
      <dgm:prSet/>
      <dgm:spPr/>
      <dgm:t>
        <a:bodyPr/>
        <a:lstStyle/>
        <a:p>
          <a:endParaRPr lang="pt-BR"/>
        </a:p>
      </dgm:t>
    </dgm:pt>
    <dgm:pt modelId="{A9B666CD-AED8-4033-8C80-C03F02421824}">
      <dgm:prSet phldrT="[Texto]" custT="1"/>
      <dgm:spPr/>
      <dgm:t>
        <a:bodyPr/>
        <a:lstStyle/>
        <a:p>
          <a:pPr algn="just"/>
          <a:r>
            <a:rPr lang="pt-BR" sz="1400" dirty="0" smtClean="0">
              <a:solidFill>
                <a:schemeClr val="tx1"/>
              </a:solidFill>
              <a:effectLst/>
            </a:rPr>
            <a:t> Implantação do </a:t>
          </a:r>
          <a:r>
            <a:rPr lang="pt-BR" sz="1400" b="1" dirty="0" smtClean="0">
              <a:solidFill>
                <a:schemeClr val="tx1"/>
              </a:solidFill>
              <a:effectLst/>
            </a:rPr>
            <a:t>novo sistema de informação </a:t>
          </a:r>
          <a:r>
            <a:rPr lang="pt-BR" sz="1400" dirty="0" smtClean="0">
              <a:solidFill>
                <a:schemeClr val="tx1"/>
              </a:solidFill>
              <a:effectLst/>
            </a:rPr>
            <a:t>da AB;</a:t>
          </a:r>
          <a:endParaRPr lang="pt-BR" sz="1400" dirty="0">
            <a:solidFill>
              <a:schemeClr val="tx1"/>
            </a:solidFill>
            <a:effectLst/>
          </a:endParaRPr>
        </a:p>
      </dgm:t>
    </dgm:pt>
    <dgm:pt modelId="{50993681-5D3D-4B61-BAFE-2E2FF2D9EAC9}" type="parTrans" cxnId="{70464CD7-73DB-4ADE-AC99-A8F46BD62044}">
      <dgm:prSet/>
      <dgm:spPr/>
      <dgm:t>
        <a:bodyPr/>
        <a:lstStyle/>
        <a:p>
          <a:endParaRPr lang="pt-BR"/>
        </a:p>
      </dgm:t>
    </dgm:pt>
    <dgm:pt modelId="{8247D9DC-8A2F-4BE3-BC82-427DE0A9496B}" type="sibTrans" cxnId="{70464CD7-73DB-4ADE-AC99-A8F46BD62044}">
      <dgm:prSet/>
      <dgm:spPr/>
      <dgm:t>
        <a:bodyPr/>
        <a:lstStyle/>
        <a:p>
          <a:endParaRPr lang="pt-BR"/>
        </a:p>
      </dgm:t>
    </dgm:pt>
    <dgm:pt modelId="{E81D326D-9BA7-4B8A-B764-2B657FC9E852}">
      <dgm:prSet phldrT="[Texto]" custT="1"/>
      <dgm:spPr/>
      <dgm:t>
        <a:bodyPr/>
        <a:lstStyle/>
        <a:p>
          <a:pPr algn="just">
            <a:lnSpc>
              <a:spcPct val="100000"/>
            </a:lnSpc>
          </a:pPr>
          <a:r>
            <a:rPr lang="pt-BR" sz="1400" dirty="0" smtClean="0">
              <a:solidFill>
                <a:schemeClr val="tx1"/>
              </a:solidFill>
              <a:effectLst/>
            </a:rPr>
            <a:t>Oferta para diferentes realidades e necessidades: Populações </a:t>
          </a:r>
          <a:r>
            <a:rPr lang="pt-BR" sz="1400" b="1" u="sng" dirty="0" smtClean="0">
              <a:solidFill>
                <a:schemeClr val="tx1"/>
              </a:solidFill>
              <a:effectLst/>
            </a:rPr>
            <a:t>Ribeirinha, Prisional e de Rua</a:t>
          </a:r>
          <a:r>
            <a:rPr lang="pt-BR" sz="1400" dirty="0" smtClean="0">
              <a:solidFill>
                <a:schemeClr val="tx1"/>
              </a:solidFill>
              <a:effectLst/>
            </a:rPr>
            <a:t>;</a:t>
          </a:r>
          <a:endParaRPr lang="pt-BR" sz="1400" dirty="0">
            <a:solidFill>
              <a:schemeClr val="tx1"/>
            </a:solidFill>
            <a:effectLst/>
          </a:endParaRPr>
        </a:p>
      </dgm:t>
    </dgm:pt>
    <dgm:pt modelId="{253E1313-5376-4BDC-9EF4-2CD9CC36C828}" type="parTrans" cxnId="{378CAE79-C893-4FC4-91FF-966C7D84CE0D}">
      <dgm:prSet/>
      <dgm:spPr/>
      <dgm:t>
        <a:bodyPr/>
        <a:lstStyle/>
        <a:p>
          <a:endParaRPr lang="pt-BR"/>
        </a:p>
      </dgm:t>
    </dgm:pt>
    <dgm:pt modelId="{EDD9F0CB-9C30-4AB7-95F1-77B46E28E2FD}" type="sibTrans" cxnId="{378CAE79-C893-4FC4-91FF-966C7D84CE0D}">
      <dgm:prSet/>
      <dgm:spPr/>
      <dgm:t>
        <a:bodyPr/>
        <a:lstStyle/>
        <a:p>
          <a:endParaRPr lang="pt-BR"/>
        </a:p>
      </dgm:t>
    </dgm:pt>
    <dgm:pt modelId="{1F3EB0A1-665E-4558-8CD9-C9EFBD5BBD3B}">
      <dgm:prSet phldrT="[Texto]" custT="1"/>
      <dgm:spPr/>
      <dgm:t>
        <a:bodyPr/>
        <a:lstStyle/>
        <a:p>
          <a:pPr algn="just"/>
          <a:r>
            <a:rPr kumimoji="0" lang="pt-BR" sz="1400" b="0" i="0" u="none" strike="noStrike" cap="none" spc="0" normalizeH="0" baseline="0" noProof="0" dirty="0" smtClean="0">
              <a:ln/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rPr>
            <a:t>Reorientação da Formação e Ampliação da Oferta na Graduação e Residência Médica</a:t>
          </a:r>
          <a:endParaRPr lang="pt-BR" sz="1100" b="0" dirty="0">
            <a:solidFill>
              <a:schemeClr val="tx1"/>
            </a:solidFill>
            <a:effectLst/>
          </a:endParaRPr>
        </a:p>
      </dgm:t>
    </dgm:pt>
    <dgm:pt modelId="{28A3F298-701C-47BA-8BB1-9707F785B9F1}" type="parTrans" cxnId="{0F62D96D-66C7-4D75-AF09-85DCADEF6983}">
      <dgm:prSet/>
      <dgm:spPr/>
      <dgm:t>
        <a:bodyPr/>
        <a:lstStyle/>
        <a:p>
          <a:endParaRPr lang="pt-BR"/>
        </a:p>
      </dgm:t>
    </dgm:pt>
    <dgm:pt modelId="{01B89DD3-F484-4877-9FBD-D6E77AEE4180}" type="sibTrans" cxnId="{0F62D96D-66C7-4D75-AF09-85DCADEF6983}">
      <dgm:prSet/>
      <dgm:spPr/>
      <dgm:t>
        <a:bodyPr/>
        <a:lstStyle/>
        <a:p>
          <a:endParaRPr lang="pt-BR"/>
        </a:p>
      </dgm:t>
    </dgm:pt>
    <dgm:pt modelId="{DB924BDA-6C12-49DA-ACEF-9423A1D10ED5}">
      <dgm:prSet phldrT="[Texto]" custT="1"/>
      <dgm:spPr/>
      <dgm:t>
        <a:bodyPr/>
        <a:lstStyle/>
        <a:p>
          <a:pPr algn="just"/>
          <a:r>
            <a:rPr lang="pt-BR" sz="1400" dirty="0" smtClean="0">
              <a:solidFill>
                <a:schemeClr val="tx1"/>
              </a:solidFill>
              <a:effectLst/>
            </a:rPr>
            <a:t>Crescimento do </a:t>
          </a:r>
          <a:r>
            <a:rPr lang="pt-BR" sz="1400" b="1" u="sng" dirty="0" smtClean="0">
              <a:solidFill>
                <a:schemeClr val="tx1"/>
              </a:solidFill>
              <a:effectLst/>
            </a:rPr>
            <a:t>financiamento federal da AB </a:t>
          </a:r>
          <a:r>
            <a:rPr lang="pt-BR" sz="1400" dirty="0" smtClean="0">
              <a:solidFill>
                <a:schemeClr val="tx1"/>
              </a:solidFill>
              <a:effectLst/>
            </a:rPr>
            <a:t>(105% nos últimos 4 anos)</a:t>
          </a:r>
          <a:endParaRPr lang="pt-BR" sz="1400" dirty="0">
            <a:solidFill>
              <a:schemeClr val="tx1"/>
            </a:solidFill>
            <a:effectLst/>
          </a:endParaRPr>
        </a:p>
      </dgm:t>
    </dgm:pt>
    <dgm:pt modelId="{9FB6DA73-4A84-400F-B9E0-9D8D1173BF30}" type="sibTrans" cxnId="{F2C7C6B2-B282-48D6-B134-9F15CE80D30C}">
      <dgm:prSet/>
      <dgm:spPr/>
      <dgm:t>
        <a:bodyPr/>
        <a:lstStyle/>
        <a:p>
          <a:endParaRPr lang="pt-BR"/>
        </a:p>
      </dgm:t>
    </dgm:pt>
    <dgm:pt modelId="{616409AB-D480-4F4A-B7A5-42EC3CB556B6}" type="parTrans" cxnId="{F2C7C6B2-B282-48D6-B134-9F15CE80D30C}">
      <dgm:prSet/>
      <dgm:spPr/>
      <dgm:t>
        <a:bodyPr/>
        <a:lstStyle/>
        <a:p>
          <a:endParaRPr lang="pt-BR"/>
        </a:p>
      </dgm:t>
    </dgm:pt>
    <dgm:pt modelId="{993CB62F-E433-42CE-B9C8-7C50C355F4EE}">
      <dgm:prSet phldrT="[Texto]" custT="1"/>
      <dgm:spPr/>
      <dgm:t>
        <a:bodyPr/>
        <a:lstStyle/>
        <a:p>
          <a:pPr algn="just"/>
          <a:r>
            <a:rPr lang="pt-BR" altLang="pt-BR" sz="1400" dirty="0" smtClean="0">
              <a:solidFill>
                <a:schemeClr val="tx1"/>
              </a:solidFill>
              <a:effectLst/>
            </a:rPr>
            <a:t>Aumento da capacidade de cuidado e da </a:t>
          </a:r>
          <a:r>
            <a:rPr lang="pt-BR" altLang="pt-BR" sz="1400" b="1" dirty="0" smtClean="0">
              <a:solidFill>
                <a:schemeClr val="tx1"/>
              </a:solidFill>
              <a:effectLst/>
            </a:rPr>
            <a:t>resolubilidade clínica </a:t>
          </a:r>
          <a:r>
            <a:rPr lang="pt-BR" altLang="pt-BR" sz="1400" dirty="0" smtClean="0">
              <a:solidFill>
                <a:schemeClr val="tx1"/>
              </a:solidFill>
              <a:effectLst/>
            </a:rPr>
            <a:t>das equipes.</a:t>
          </a:r>
          <a:endParaRPr lang="pt-BR" sz="1400" dirty="0">
            <a:solidFill>
              <a:schemeClr val="tx1"/>
            </a:solidFill>
            <a:effectLst/>
          </a:endParaRPr>
        </a:p>
      </dgm:t>
    </dgm:pt>
    <dgm:pt modelId="{84D3B68F-92E3-4CB2-BF18-B6ED89BFB1AD}" type="parTrans" cxnId="{02CE4D65-7E6F-42CB-B17D-BA5F91A5EBD6}">
      <dgm:prSet/>
      <dgm:spPr/>
      <dgm:t>
        <a:bodyPr/>
        <a:lstStyle/>
        <a:p>
          <a:endParaRPr lang="pt-BR"/>
        </a:p>
      </dgm:t>
    </dgm:pt>
    <dgm:pt modelId="{E1B454B6-C1DD-459B-8D30-1830C983BC9C}" type="sibTrans" cxnId="{02CE4D65-7E6F-42CB-B17D-BA5F91A5EBD6}">
      <dgm:prSet/>
      <dgm:spPr/>
      <dgm:t>
        <a:bodyPr/>
        <a:lstStyle/>
        <a:p>
          <a:endParaRPr lang="pt-BR"/>
        </a:p>
      </dgm:t>
    </dgm:pt>
    <dgm:pt modelId="{73A565E3-F5BE-49B3-AE89-3ECFF69D00AC}">
      <dgm:prSet phldrT="[Texto]" custT="1"/>
      <dgm:spPr/>
      <dgm:t>
        <a:bodyPr/>
        <a:lstStyle/>
        <a:p>
          <a:pPr algn="just"/>
          <a:r>
            <a:rPr kumimoji="0" lang="pt-BR" sz="1400" b="0" i="0" u="none" strike="noStrike" cap="none" spc="0" normalizeH="0" baseline="0" noProof="0" dirty="0" smtClean="0">
              <a:ln/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rPr>
            <a:t>Ofertas de cursos e capacitações em diversas temáticas</a:t>
          </a:r>
          <a:endParaRPr lang="pt-BR" sz="1100" b="0" dirty="0">
            <a:solidFill>
              <a:schemeClr val="tx1"/>
            </a:solidFill>
            <a:effectLst/>
          </a:endParaRPr>
        </a:p>
      </dgm:t>
    </dgm:pt>
    <dgm:pt modelId="{F1B4143A-5AF0-4C36-ADB3-3873B44CF399}" type="parTrans" cxnId="{947B19B4-0E5E-46E9-8D56-454780FD3978}">
      <dgm:prSet/>
      <dgm:spPr/>
      <dgm:t>
        <a:bodyPr/>
        <a:lstStyle/>
        <a:p>
          <a:endParaRPr lang="pt-BR"/>
        </a:p>
      </dgm:t>
    </dgm:pt>
    <dgm:pt modelId="{5845A3CA-8A2A-4923-B42F-6C33B1FD6C3D}" type="sibTrans" cxnId="{947B19B4-0E5E-46E9-8D56-454780FD3978}">
      <dgm:prSet/>
      <dgm:spPr/>
      <dgm:t>
        <a:bodyPr/>
        <a:lstStyle/>
        <a:p>
          <a:endParaRPr lang="pt-BR"/>
        </a:p>
      </dgm:t>
    </dgm:pt>
    <dgm:pt modelId="{2520B94B-F3CF-4D19-B119-4515C303B2DF}">
      <dgm:prSet phldrT="[Texto]" custT="1"/>
      <dgm:spPr/>
      <dgm:t>
        <a:bodyPr/>
        <a:lstStyle/>
        <a:p>
          <a:pPr algn="just"/>
          <a:endParaRPr lang="pt-BR" sz="500" dirty="0">
            <a:solidFill>
              <a:schemeClr val="tx1"/>
            </a:solidFill>
            <a:effectLst/>
          </a:endParaRPr>
        </a:p>
      </dgm:t>
    </dgm:pt>
    <dgm:pt modelId="{7B9B0013-2398-45B4-9286-955A4C28055D}" type="parTrans" cxnId="{4A0EB412-331D-4BA7-AA92-887268E35C7E}">
      <dgm:prSet/>
      <dgm:spPr/>
      <dgm:t>
        <a:bodyPr/>
        <a:lstStyle/>
        <a:p>
          <a:endParaRPr lang="pt-BR"/>
        </a:p>
      </dgm:t>
    </dgm:pt>
    <dgm:pt modelId="{88D061E8-FADE-4A5F-8A14-745E83CDAFB6}" type="sibTrans" cxnId="{4A0EB412-331D-4BA7-AA92-887268E35C7E}">
      <dgm:prSet/>
      <dgm:spPr/>
      <dgm:t>
        <a:bodyPr/>
        <a:lstStyle/>
        <a:p>
          <a:endParaRPr lang="pt-BR"/>
        </a:p>
      </dgm:t>
    </dgm:pt>
    <dgm:pt modelId="{B284DD28-96CF-4B1B-9A6E-282A5C7D1022}">
      <dgm:prSet phldrT="[Texto]" custT="1"/>
      <dgm:spPr/>
      <dgm:t>
        <a:bodyPr/>
        <a:lstStyle/>
        <a:p>
          <a:pPr algn="just"/>
          <a:endParaRPr lang="pt-BR" sz="500" b="0" dirty="0">
            <a:solidFill>
              <a:schemeClr val="tx1"/>
            </a:solidFill>
            <a:effectLst/>
          </a:endParaRPr>
        </a:p>
      </dgm:t>
    </dgm:pt>
    <dgm:pt modelId="{F6F1D2B2-B514-49E6-A129-BAEE3D2F0E9C}" type="parTrans" cxnId="{8F892F63-F0DF-4C7C-9942-FD60DA24BFFF}">
      <dgm:prSet/>
      <dgm:spPr/>
      <dgm:t>
        <a:bodyPr/>
        <a:lstStyle/>
        <a:p>
          <a:endParaRPr lang="pt-BR"/>
        </a:p>
      </dgm:t>
    </dgm:pt>
    <dgm:pt modelId="{2445F8AB-7DFF-48A5-AB9F-2F00B401F2D6}" type="sibTrans" cxnId="{8F892F63-F0DF-4C7C-9942-FD60DA24BFFF}">
      <dgm:prSet/>
      <dgm:spPr/>
      <dgm:t>
        <a:bodyPr/>
        <a:lstStyle/>
        <a:p>
          <a:endParaRPr lang="pt-BR"/>
        </a:p>
      </dgm:t>
    </dgm:pt>
    <dgm:pt modelId="{B72505D5-049D-4C2E-A9EA-BACBED27ABF3}">
      <dgm:prSet phldrT="[Texto]" custT="1"/>
      <dgm:spPr/>
      <dgm:t>
        <a:bodyPr/>
        <a:lstStyle/>
        <a:p>
          <a:pPr algn="just"/>
          <a:endParaRPr lang="pt-BR" sz="500" b="0" u="none" dirty="0">
            <a:solidFill>
              <a:schemeClr val="tx1"/>
            </a:solidFill>
            <a:effectLst/>
          </a:endParaRPr>
        </a:p>
      </dgm:t>
    </dgm:pt>
    <dgm:pt modelId="{5DA5F68F-BC45-4300-86E3-0193DF01CE05}" type="parTrans" cxnId="{E09C4A67-6314-4A9A-A9C3-CB734FC246E9}">
      <dgm:prSet/>
      <dgm:spPr/>
      <dgm:t>
        <a:bodyPr/>
        <a:lstStyle/>
        <a:p>
          <a:endParaRPr lang="pt-BR"/>
        </a:p>
      </dgm:t>
    </dgm:pt>
    <dgm:pt modelId="{EF45B9C4-A6B7-40AA-B1E5-7BBC22172A4B}" type="sibTrans" cxnId="{E09C4A67-6314-4A9A-A9C3-CB734FC246E9}">
      <dgm:prSet/>
      <dgm:spPr/>
      <dgm:t>
        <a:bodyPr/>
        <a:lstStyle/>
        <a:p>
          <a:endParaRPr lang="pt-BR"/>
        </a:p>
      </dgm:t>
    </dgm:pt>
    <dgm:pt modelId="{6D42D6A7-A88B-4112-A8CF-B130B3A4FCBE}">
      <dgm:prSet phldrT="[Texto]" custT="1"/>
      <dgm:spPr/>
      <dgm:t>
        <a:bodyPr/>
        <a:lstStyle/>
        <a:p>
          <a:pPr algn="just">
            <a:lnSpc>
              <a:spcPct val="100000"/>
            </a:lnSpc>
          </a:pPr>
          <a:r>
            <a:rPr lang="pt-BR" sz="1400" dirty="0" smtClean="0">
              <a:solidFill>
                <a:schemeClr val="tx1"/>
              </a:solidFill>
              <a:effectLst/>
            </a:rPr>
            <a:t>Universalização dos </a:t>
          </a:r>
          <a:r>
            <a:rPr lang="pt-BR" sz="1400" b="1" u="sng" dirty="0" smtClean="0">
              <a:solidFill>
                <a:schemeClr val="tx1"/>
              </a:solidFill>
              <a:effectLst/>
            </a:rPr>
            <a:t>NASF </a:t>
          </a:r>
          <a:r>
            <a:rPr lang="pt-BR" sz="1400" b="0" u="none" dirty="0" smtClean="0">
              <a:solidFill>
                <a:schemeClr val="tx1"/>
              </a:solidFill>
              <a:effectLst/>
            </a:rPr>
            <a:t>– 4.341 equipes implantadas;</a:t>
          </a:r>
          <a:endParaRPr lang="pt-BR" sz="1400" dirty="0">
            <a:solidFill>
              <a:schemeClr val="tx1"/>
            </a:solidFill>
            <a:effectLst/>
          </a:endParaRPr>
        </a:p>
      </dgm:t>
    </dgm:pt>
    <dgm:pt modelId="{F84AFFFC-0700-4F84-94D8-665187C4DEB1}" type="parTrans" cxnId="{FF28A74A-CAE3-4FF9-8FB2-33412AA62BC7}">
      <dgm:prSet/>
      <dgm:spPr/>
      <dgm:t>
        <a:bodyPr/>
        <a:lstStyle/>
        <a:p>
          <a:endParaRPr lang="pt-BR"/>
        </a:p>
      </dgm:t>
    </dgm:pt>
    <dgm:pt modelId="{882DC734-F39B-4375-BA19-CDC4DCC4E2DE}" type="sibTrans" cxnId="{FF28A74A-CAE3-4FF9-8FB2-33412AA62BC7}">
      <dgm:prSet/>
      <dgm:spPr/>
      <dgm:t>
        <a:bodyPr/>
        <a:lstStyle/>
        <a:p>
          <a:endParaRPr lang="pt-BR"/>
        </a:p>
      </dgm:t>
    </dgm:pt>
    <dgm:pt modelId="{EA940815-E20C-4D67-A726-C5D3A171E048}">
      <dgm:prSet phldrT="[Texto]" custT="1"/>
      <dgm:spPr/>
      <dgm:t>
        <a:bodyPr/>
        <a:lstStyle/>
        <a:p>
          <a:pPr algn="just">
            <a:lnSpc>
              <a:spcPct val="100000"/>
            </a:lnSpc>
          </a:pPr>
          <a:endParaRPr lang="pt-BR" sz="500" dirty="0">
            <a:solidFill>
              <a:schemeClr val="tx1"/>
            </a:solidFill>
            <a:effectLst/>
          </a:endParaRPr>
        </a:p>
      </dgm:t>
    </dgm:pt>
    <dgm:pt modelId="{68B12880-2700-438F-8F23-DB17E9BD6E57}" type="parTrans" cxnId="{719883EB-78C6-42E9-811B-14F1788B1E61}">
      <dgm:prSet/>
      <dgm:spPr/>
      <dgm:t>
        <a:bodyPr/>
        <a:lstStyle/>
        <a:p>
          <a:endParaRPr lang="pt-BR"/>
        </a:p>
      </dgm:t>
    </dgm:pt>
    <dgm:pt modelId="{82874CB7-5CB4-4A34-912B-14FBF67B7A6E}" type="sibTrans" cxnId="{719883EB-78C6-42E9-811B-14F1788B1E61}">
      <dgm:prSet/>
      <dgm:spPr/>
      <dgm:t>
        <a:bodyPr/>
        <a:lstStyle/>
        <a:p>
          <a:endParaRPr lang="pt-BR"/>
        </a:p>
      </dgm:t>
    </dgm:pt>
    <dgm:pt modelId="{7557F21D-9FED-4EB0-AD5A-8969A801AA14}">
      <dgm:prSet phldrT="[Texto]" custT="1"/>
      <dgm:spPr/>
      <dgm:t>
        <a:bodyPr/>
        <a:lstStyle/>
        <a:p>
          <a:pPr algn="just">
            <a:lnSpc>
              <a:spcPct val="100000"/>
            </a:lnSpc>
          </a:pPr>
          <a:endParaRPr lang="pt-BR" sz="500" dirty="0">
            <a:solidFill>
              <a:schemeClr val="tx1"/>
            </a:solidFill>
            <a:effectLst/>
          </a:endParaRPr>
        </a:p>
      </dgm:t>
    </dgm:pt>
    <dgm:pt modelId="{C8360C62-CD92-4812-96D3-F6CD8793E110}" type="parTrans" cxnId="{699D6D29-B30A-4D7D-9CD2-1A3D67B475E7}">
      <dgm:prSet/>
      <dgm:spPr/>
      <dgm:t>
        <a:bodyPr/>
        <a:lstStyle/>
        <a:p>
          <a:endParaRPr lang="pt-BR"/>
        </a:p>
      </dgm:t>
    </dgm:pt>
    <dgm:pt modelId="{A6283E58-D27C-4FD1-B38B-82B94D70E1E5}" type="sibTrans" cxnId="{699D6D29-B30A-4D7D-9CD2-1A3D67B475E7}">
      <dgm:prSet/>
      <dgm:spPr/>
      <dgm:t>
        <a:bodyPr/>
        <a:lstStyle/>
        <a:p>
          <a:endParaRPr lang="pt-BR"/>
        </a:p>
      </dgm:t>
    </dgm:pt>
    <dgm:pt modelId="{335F02AB-E55C-4CB1-B3D3-3EC14D3C205A}">
      <dgm:prSet phldrT="[Texto]" custT="1"/>
      <dgm:spPr/>
      <dgm:t>
        <a:bodyPr/>
        <a:lstStyle/>
        <a:p>
          <a:pPr algn="just"/>
          <a:r>
            <a:rPr lang="pt-BR" sz="1400" dirty="0" smtClean="0">
              <a:solidFill>
                <a:schemeClr val="tx1"/>
              </a:solidFill>
              <a:effectLst/>
            </a:rPr>
            <a:t> </a:t>
          </a:r>
          <a:r>
            <a:rPr lang="pt-BR" altLang="pt-BR" sz="1400" b="1" dirty="0" smtClean="0">
              <a:solidFill>
                <a:schemeClr val="tx1"/>
              </a:solidFill>
              <a:effectLst/>
            </a:rPr>
            <a:t>Melhoria do Acesso e da Qualidade na Atenção Básica: </a:t>
          </a:r>
          <a:r>
            <a:rPr lang="pt-BR" sz="1400" dirty="0" err="1" smtClean="0">
              <a:solidFill>
                <a:schemeClr val="tx1"/>
              </a:solidFill>
              <a:effectLst/>
            </a:rPr>
            <a:t>contratualização</a:t>
          </a:r>
          <a:r>
            <a:rPr lang="pt-BR" sz="1400" dirty="0" smtClean="0">
              <a:solidFill>
                <a:schemeClr val="tx1"/>
              </a:solidFill>
              <a:effectLst/>
            </a:rPr>
            <a:t>, qualidade do serviços, avaliação, aporte de recursos, </a:t>
          </a:r>
          <a:r>
            <a:rPr lang="pt-BR" sz="1400" dirty="0" err="1" smtClean="0">
              <a:solidFill>
                <a:schemeClr val="tx1"/>
              </a:solidFill>
              <a:effectLst/>
            </a:rPr>
            <a:t>etc</a:t>
          </a:r>
          <a:r>
            <a:rPr lang="pt-BR" sz="1400" dirty="0" smtClean="0">
              <a:solidFill>
                <a:schemeClr val="tx1"/>
              </a:solidFill>
              <a:effectLst/>
            </a:rPr>
            <a:t>;</a:t>
          </a:r>
          <a:endParaRPr lang="pt-BR" sz="1400" dirty="0">
            <a:solidFill>
              <a:schemeClr val="tx1"/>
            </a:solidFill>
            <a:effectLst/>
          </a:endParaRPr>
        </a:p>
      </dgm:t>
    </dgm:pt>
    <dgm:pt modelId="{F9F365CE-8603-4DC1-B572-2BEA3EFD1415}" type="parTrans" cxnId="{48B3D4CF-2442-4A75-8675-FCDCF8C0337F}">
      <dgm:prSet/>
      <dgm:spPr/>
      <dgm:t>
        <a:bodyPr/>
        <a:lstStyle/>
        <a:p>
          <a:endParaRPr lang="pt-BR"/>
        </a:p>
      </dgm:t>
    </dgm:pt>
    <dgm:pt modelId="{A39CAF2F-6A23-4721-8491-217AAA25C5B5}" type="sibTrans" cxnId="{48B3D4CF-2442-4A75-8675-FCDCF8C0337F}">
      <dgm:prSet/>
      <dgm:spPr/>
      <dgm:t>
        <a:bodyPr/>
        <a:lstStyle/>
        <a:p>
          <a:endParaRPr lang="pt-BR"/>
        </a:p>
      </dgm:t>
    </dgm:pt>
    <dgm:pt modelId="{2AA2141A-65C7-4248-B15D-1754E93FD06C}" type="pres">
      <dgm:prSet presAssocID="{9D85C823-0B5F-4426-BA5B-39FA26B525E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33736C1-D12A-4299-AB8F-CE49BE492A52}" type="pres">
      <dgm:prSet presAssocID="{1FD2DC3A-0A9D-402A-8E96-C0F6A8EFED2F}" presName="linNode" presStyleCnt="0"/>
      <dgm:spPr/>
    </dgm:pt>
    <dgm:pt modelId="{1A978429-4C5B-4766-8F84-FCF824C0F064}" type="pres">
      <dgm:prSet presAssocID="{1FD2DC3A-0A9D-402A-8E96-C0F6A8EFED2F}" presName="parentText" presStyleLbl="node1" presStyleIdx="0" presStyleCnt="6" custScaleX="80008" custScaleY="30491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E2D61BF-B68B-4B65-B9EA-CCD8C1314CB8}" type="pres">
      <dgm:prSet presAssocID="{1FD2DC3A-0A9D-402A-8E96-C0F6A8EFED2F}" presName="descendantText" presStyleLbl="alignAccFollowNode1" presStyleIdx="0" presStyleCnt="6" custScaleX="109226" custScaleY="4071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88C1B95-7586-4427-8E9C-329C03B355FD}" type="pres">
      <dgm:prSet presAssocID="{43B78CD2-41C0-4C14-B53B-3A46BB874E28}" presName="sp" presStyleCnt="0"/>
      <dgm:spPr/>
    </dgm:pt>
    <dgm:pt modelId="{95E84E87-7B37-4591-9AB3-0C9A7D3C1D80}" type="pres">
      <dgm:prSet presAssocID="{CB048810-D504-4386-82CF-D565DE65FF97}" presName="linNode" presStyleCnt="0"/>
      <dgm:spPr/>
    </dgm:pt>
    <dgm:pt modelId="{2772184D-9202-490B-A1FD-DDA7031DAC10}" type="pres">
      <dgm:prSet presAssocID="{CB048810-D504-4386-82CF-D565DE65FF97}" presName="parentText" presStyleLbl="node1" presStyleIdx="1" presStyleCnt="6" custScaleX="8000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17F4C6-6100-47FA-A3C7-1F1FA25EAC6D}" type="pres">
      <dgm:prSet presAssocID="{CB048810-D504-4386-82CF-D565DE65FF97}" presName="descendantText" presStyleLbl="alignAccFollowNode1" presStyleIdx="1" presStyleCnt="6" custScaleX="109226" custScaleY="9744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613EB2B-82D7-4D87-B6DF-5B7DBAF79539}" type="pres">
      <dgm:prSet presAssocID="{74D4200E-C93B-4532-93B5-062092E23CDF}" presName="sp" presStyleCnt="0"/>
      <dgm:spPr/>
    </dgm:pt>
    <dgm:pt modelId="{3CA36EB2-8E2B-4126-88F0-7979B26F3CEC}" type="pres">
      <dgm:prSet presAssocID="{8D2AEF6D-A75A-42D5-9278-B33B915BC8B2}" presName="linNode" presStyleCnt="0"/>
      <dgm:spPr/>
    </dgm:pt>
    <dgm:pt modelId="{D61D75EE-C9FF-42A3-A727-97C1ADED0461}" type="pres">
      <dgm:prSet presAssocID="{8D2AEF6D-A75A-42D5-9278-B33B915BC8B2}" presName="parentText" presStyleLbl="node1" presStyleIdx="2" presStyleCnt="6" custScaleX="80008" custLinFactNeighborX="271" custLinFactNeighborY="5619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B41F3E7-2F62-4547-8EEB-6639826C749E}" type="pres">
      <dgm:prSet presAssocID="{8D2AEF6D-A75A-42D5-9278-B33B915BC8B2}" presName="descendantText" presStyleLbl="alignAccFollowNode1" presStyleIdx="2" presStyleCnt="6" custScaleX="109226" custScaleY="53511" custLinFactNeighborX="164" custLinFactNeighborY="-2387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7DF93CE-579A-48EE-832F-5AC3E1673B1A}" type="pres">
      <dgm:prSet presAssocID="{3FA2961A-119E-4A7C-8009-33AD81339131}" presName="sp" presStyleCnt="0"/>
      <dgm:spPr/>
    </dgm:pt>
    <dgm:pt modelId="{149138E8-D796-4D7E-BA70-9DBAF5DB4F09}" type="pres">
      <dgm:prSet presAssocID="{9BDC7F89-0B85-472E-A60B-00C8E53EFD18}" presName="linNode" presStyleCnt="0"/>
      <dgm:spPr/>
    </dgm:pt>
    <dgm:pt modelId="{73B00527-FC84-47CA-9455-53F3A179ECCD}" type="pres">
      <dgm:prSet presAssocID="{9BDC7F89-0B85-472E-A60B-00C8E53EFD18}" presName="parentText" presStyleLbl="node1" presStyleIdx="3" presStyleCnt="6" custScaleX="80008" custScaleY="195303" custLinFactY="100000" custLinFactNeighborX="271" custLinFactNeighborY="15668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C7D59A4-6B60-4283-925F-54A0A9C706E9}" type="pres">
      <dgm:prSet presAssocID="{9BDC7F89-0B85-472E-A60B-00C8E53EFD18}" presName="descendantText" presStyleLbl="alignAccFollowNode1" presStyleIdx="3" presStyleCnt="6" custScaleX="109226" custScaleY="231892" custLinFactY="132917" custLinFactNeighborX="2522" custLinFactNeighborY="2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9D1411F-482B-4385-95B7-5C630CDE3118}" type="pres">
      <dgm:prSet presAssocID="{94F16CC8-829F-4EC7-856E-E8CCE52ECB08}" presName="sp" presStyleCnt="0"/>
      <dgm:spPr/>
    </dgm:pt>
    <dgm:pt modelId="{B02901F8-C9CC-4FA1-8455-80826FC4B0AF}" type="pres">
      <dgm:prSet presAssocID="{F1A6B7E0-5A7F-4063-A7A5-A151EF7EA23C}" presName="linNode" presStyleCnt="0"/>
      <dgm:spPr/>
    </dgm:pt>
    <dgm:pt modelId="{0B40BF47-1BA3-4130-8922-9A0871E920A6}" type="pres">
      <dgm:prSet presAssocID="{F1A6B7E0-5A7F-4063-A7A5-A151EF7EA23C}" presName="parentText" presStyleLbl="node1" presStyleIdx="4" presStyleCnt="6" custScaleX="80008" custScaleY="108408" custLinFactY="-100000" custLinFactNeighborX="271" custLinFactNeighborY="-12300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399D5DA-DC16-4F21-AAF6-7C499295D313}" type="pres">
      <dgm:prSet presAssocID="{F1A6B7E0-5A7F-4063-A7A5-A151EF7EA23C}" presName="descendantText" presStyleLbl="alignAccFollowNode1" presStyleIdx="4" presStyleCnt="6" custScaleX="109226" custScaleY="179289" custLinFactY="-100000" custLinFactNeighborX="242" custLinFactNeighborY="-17262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C57A52-2531-4E51-9C54-C5AC2658C4AF}" type="pres">
      <dgm:prSet presAssocID="{7C8DC18A-6DFD-4505-BA05-580ABA7245E7}" presName="sp" presStyleCnt="0"/>
      <dgm:spPr/>
    </dgm:pt>
    <dgm:pt modelId="{26C73696-EB3A-4964-91CE-83042AE78664}" type="pres">
      <dgm:prSet presAssocID="{F32E1CD1-515A-4A2D-87BE-4D8018C62D5D}" presName="linNode" presStyleCnt="0"/>
      <dgm:spPr/>
    </dgm:pt>
    <dgm:pt modelId="{0AC6E305-D7D3-483C-9E99-EC0863EE37D7}" type="pres">
      <dgm:prSet presAssocID="{F32E1CD1-515A-4A2D-87BE-4D8018C62D5D}" presName="parentText" presStyleLbl="node1" presStyleIdx="5" presStyleCnt="6" custScaleX="80008" custLinFactY="-100000" custLinFactNeighborX="271" custLinFactNeighborY="-12781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EE86795-CD8B-41FB-A2DB-C309A762B775}" type="pres">
      <dgm:prSet presAssocID="{F32E1CD1-515A-4A2D-87BE-4D8018C62D5D}" presName="descendantText" presStyleLbl="alignAccFollowNode1" presStyleIdx="5" presStyleCnt="6" custScaleX="109226" custScaleY="112978" custLinFactY="-100000" custLinFactNeighborX="164" custLinFactNeighborY="-15924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F734932-AB67-4A4E-A5D5-91C12A1F86D4}" type="presOf" srcId="{095ECBF0-3B13-4351-9245-7C590B4BA962}" destId="{2E2D61BF-B68B-4B65-B9EA-CCD8C1314CB8}" srcOrd="0" destOrd="0" presId="urn:microsoft.com/office/officeart/2005/8/layout/vList5"/>
    <dgm:cxn modelId="{70464CD7-73DB-4ADE-AC99-A8F46BD62044}" srcId="{9BDC7F89-0B85-472E-A60B-00C8E53EFD18}" destId="{A9B666CD-AED8-4033-8C80-C03F02421824}" srcOrd="0" destOrd="0" parTransId="{50993681-5D3D-4B61-BAFE-2E2FF2D9EAC9}" sibTransId="{8247D9DC-8A2F-4BE3-BC82-427DE0A9496B}"/>
    <dgm:cxn modelId="{719883EB-78C6-42E9-811B-14F1788B1E61}" srcId="{1FD2DC3A-0A9D-402A-8E96-C0F6A8EFED2F}" destId="{EA940815-E20C-4D67-A726-C5D3A171E048}" srcOrd="1" destOrd="0" parTransId="{68B12880-2700-438F-8F23-DB17E9BD6E57}" sibTransId="{82874CB7-5CB4-4A34-912B-14FBF67B7A6E}"/>
    <dgm:cxn modelId="{8159AC42-C0DD-4BB2-B0D0-77F8042F493A}" type="presOf" srcId="{DB924BDA-6C12-49DA-ACEF-9423A1D10ED5}" destId="{F317F4C6-6100-47FA-A3C7-1F1FA25EAC6D}" srcOrd="0" destOrd="0" presId="urn:microsoft.com/office/officeart/2005/8/layout/vList5"/>
    <dgm:cxn modelId="{3664651D-3EA1-4F29-A079-429BEC4CC1BB}" srcId="{F32E1CD1-515A-4A2D-87BE-4D8018C62D5D}" destId="{F4AA4BBF-FD3A-4344-A597-F5370D2EC0E2}" srcOrd="2" destOrd="0" parTransId="{FB11C596-2BF3-4CD5-B58A-B7A6218B42F8}" sibTransId="{76E6DD73-DA2E-472D-A8C6-D7C1B9D5B175}"/>
    <dgm:cxn modelId="{571EE029-93B8-4B7D-9B19-1E1C7F19C90E}" type="presOf" srcId="{73A565E3-F5BE-49B3-AE89-3ECFF69D00AC}" destId="{6399D5DA-DC16-4F21-AAF6-7C499295D313}" srcOrd="0" destOrd="2" presId="urn:microsoft.com/office/officeart/2005/8/layout/vList5"/>
    <dgm:cxn modelId="{E523DB53-DFDA-4066-B565-B8424FF811CA}" type="presOf" srcId="{CB048810-D504-4386-82CF-D565DE65FF97}" destId="{2772184D-9202-490B-A1FD-DDA7031DAC10}" srcOrd="0" destOrd="0" presId="urn:microsoft.com/office/officeart/2005/8/layout/vList5"/>
    <dgm:cxn modelId="{947B19B4-0E5E-46E9-8D56-454780FD3978}" srcId="{F1A6B7E0-5A7F-4063-A7A5-A151EF7EA23C}" destId="{73A565E3-F5BE-49B3-AE89-3ECFF69D00AC}" srcOrd="2" destOrd="0" parTransId="{F1B4143A-5AF0-4C36-ADB3-3873B44CF399}" sibTransId="{5845A3CA-8A2A-4923-B42F-6C33B1FD6C3D}"/>
    <dgm:cxn modelId="{681335A0-E7EA-4F96-A808-D76C1C234036}" type="presOf" srcId="{8D2AEF6D-A75A-42D5-9278-B33B915BC8B2}" destId="{D61D75EE-C9FF-42A3-A727-97C1ADED0461}" srcOrd="0" destOrd="0" presId="urn:microsoft.com/office/officeart/2005/8/layout/vList5"/>
    <dgm:cxn modelId="{3120CB90-17C9-4835-97DD-54985900E79A}" type="presOf" srcId="{B72505D5-049D-4C2E-A9EA-BACBED27ABF3}" destId="{8EE86795-CD8B-41FB-A2DB-C309A762B775}" srcOrd="0" destOrd="1" presId="urn:microsoft.com/office/officeart/2005/8/layout/vList5"/>
    <dgm:cxn modelId="{3B40C6CD-93A1-44A2-B004-E489C0CC4C19}" type="presOf" srcId="{48303BEF-5E2D-40E9-8CE5-9E6BEA979530}" destId="{8EE86795-CD8B-41FB-A2DB-C309A762B775}" srcOrd="0" destOrd="0" presId="urn:microsoft.com/office/officeart/2005/8/layout/vList5"/>
    <dgm:cxn modelId="{8F892F63-F0DF-4C7C-9942-FD60DA24BFFF}" srcId="{F1A6B7E0-5A7F-4063-A7A5-A151EF7EA23C}" destId="{B284DD28-96CF-4B1B-9A6E-282A5C7D1022}" srcOrd="1" destOrd="0" parTransId="{F6F1D2B2-B514-49E6-A129-BAEE3D2F0E9C}" sibTransId="{2445F8AB-7DFF-48A5-AB9F-2F00B401F2D6}"/>
    <dgm:cxn modelId="{E09C4A67-6314-4A9A-A9C3-CB734FC246E9}" srcId="{F32E1CD1-515A-4A2D-87BE-4D8018C62D5D}" destId="{B72505D5-049D-4C2E-A9EA-BACBED27ABF3}" srcOrd="1" destOrd="0" parTransId="{5DA5F68F-BC45-4300-86E3-0193DF01CE05}" sibTransId="{EF45B9C4-A6B7-40AA-B1E5-7BBC22172A4B}"/>
    <dgm:cxn modelId="{B78479BF-0F60-416D-B245-A9232AEC498A}" type="presOf" srcId="{EA940815-E20C-4D67-A726-C5D3A171E048}" destId="{2E2D61BF-B68B-4B65-B9EA-CCD8C1314CB8}" srcOrd="0" destOrd="1" presId="urn:microsoft.com/office/officeart/2005/8/layout/vList5"/>
    <dgm:cxn modelId="{E0BAB2FE-0728-4A50-B740-E91A95FE1A26}" type="presOf" srcId="{E81D326D-9BA7-4B8A-B764-2B657FC9E852}" destId="{2E2D61BF-B68B-4B65-B9EA-CCD8C1314CB8}" srcOrd="0" destOrd="4" presId="urn:microsoft.com/office/officeart/2005/8/layout/vList5"/>
    <dgm:cxn modelId="{D57CC5F0-554C-49EA-86C6-AA5378644155}" srcId="{1FD2DC3A-0A9D-402A-8E96-C0F6A8EFED2F}" destId="{50476BCE-7F58-4BB4-B562-430D2724D224}" srcOrd="2" destOrd="0" parTransId="{C5A7BD99-B75A-4E6C-B6A4-29720FAD21F7}" sibTransId="{74A8FDDD-AFB7-4EFD-8518-1E6494299053}"/>
    <dgm:cxn modelId="{F2C7C6B2-B282-48D6-B134-9F15CE80D30C}" srcId="{CB048810-D504-4386-82CF-D565DE65FF97}" destId="{DB924BDA-6C12-49DA-ACEF-9423A1D10ED5}" srcOrd="0" destOrd="0" parTransId="{616409AB-D480-4F4A-B7A5-42EC3CB556B6}" sibTransId="{9FB6DA73-4A84-400F-B9E0-9D8D1173BF30}"/>
    <dgm:cxn modelId="{EC07CA80-3902-41C6-9F14-9A917D71A32D}" srcId="{9D85C823-0B5F-4426-BA5B-39FA26B525EF}" destId="{CB048810-D504-4386-82CF-D565DE65FF97}" srcOrd="1" destOrd="0" parTransId="{6AC6DA8D-1521-411D-9CE4-81A5EAB6B164}" sibTransId="{74D4200E-C93B-4532-93B5-062092E23CDF}"/>
    <dgm:cxn modelId="{378CAE79-C893-4FC4-91FF-966C7D84CE0D}" srcId="{1FD2DC3A-0A9D-402A-8E96-C0F6A8EFED2F}" destId="{E81D326D-9BA7-4B8A-B764-2B657FC9E852}" srcOrd="4" destOrd="0" parTransId="{253E1313-5376-4BDC-9EF4-2CD9CC36C828}" sibTransId="{EDD9F0CB-9C30-4AB7-95F1-77B46E28E2FD}"/>
    <dgm:cxn modelId="{436B308B-249C-4BB2-8AED-EA76A73C19F6}" srcId="{9D85C823-0B5F-4426-BA5B-39FA26B525EF}" destId="{1FD2DC3A-0A9D-402A-8E96-C0F6A8EFED2F}" srcOrd="0" destOrd="0" parTransId="{CA8D950E-6F3D-4871-8554-9162C9AD165E}" sibTransId="{43B78CD2-41C0-4C14-B53B-3A46BB874E28}"/>
    <dgm:cxn modelId="{4A0EB412-331D-4BA7-AA92-887268E35C7E}" srcId="{9BDC7F89-0B85-472E-A60B-00C8E53EFD18}" destId="{2520B94B-F3CF-4D19-B119-4515C303B2DF}" srcOrd="2" destOrd="0" parTransId="{7B9B0013-2398-45B4-9286-955A4C28055D}" sibTransId="{88D061E8-FADE-4A5F-8A14-745E83CDAFB6}"/>
    <dgm:cxn modelId="{16E4C416-7326-4A2D-ABA9-0A5AE2EE63F6}" type="presOf" srcId="{F1A6B7E0-5A7F-4063-A7A5-A151EF7EA23C}" destId="{0B40BF47-1BA3-4130-8922-9A0871E920A6}" srcOrd="0" destOrd="0" presId="urn:microsoft.com/office/officeart/2005/8/layout/vList5"/>
    <dgm:cxn modelId="{39461268-36D6-4993-B8F8-AD6223BE6A90}" type="presOf" srcId="{F4AA4BBF-FD3A-4344-A597-F5370D2EC0E2}" destId="{8EE86795-CD8B-41FB-A2DB-C309A762B775}" srcOrd="0" destOrd="2" presId="urn:microsoft.com/office/officeart/2005/8/layout/vList5"/>
    <dgm:cxn modelId="{C4B95A5C-E8A0-4D4D-ADB1-D63304B03EDF}" srcId="{9D85C823-0B5F-4426-BA5B-39FA26B525EF}" destId="{9BDC7F89-0B85-472E-A60B-00C8E53EFD18}" srcOrd="3" destOrd="0" parTransId="{2A820D0A-82F6-409D-8AA2-57B4BBAF0C56}" sibTransId="{94F16CC8-829F-4EC7-856E-E8CCE52ECB08}"/>
    <dgm:cxn modelId="{B8DEC9B4-F3CB-4A44-8E64-CD0618A2FD18}" type="presOf" srcId="{335F02AB-E55C-4CB1-B3D3-3EC14D3C205A}" destId="{0C7D59A4-6B60-4283-925F-54A0A9C706E9}" srcOrd="0" destOrd="1" presId="urn:microsoft.com/office/officeart/2005/8/layout/vList5"/>
    <dgm:cxn modelId="{DEFA0EA7-E9EF-4D59-A62C-C21355082FDD}" srcId="{F32E1CD1-515A-4A2D-87BE-4D8018C62D5D}" destId="{48303BEF-5E2D-40E9-8CE5-9E6BEA979530}" srcOrd="0" destOrd="0" parTransId="{6F67B44B-0068-4D75-B6B0-B0C1C1DAF2CB}" sibTransId="{5EAC0650-A9A3-4879-864C-B6A18674AAF9}"/>
    <dgm:cxn modelId="{699D6D29-B30A-4D7D-9CD2-1A3D67B475E7}" srcId="{1FD2DC3A-0A9D-402A-8E96-C0F6A8EFED2F}" destId="{7557F21D-9FED-4EB0-AD5A-8969A801AA14}" srcOrd="3" destOrd="0" parTransId="{C8360C62-CD92-4812-96D3-F6CD8793E110}" sibTransId="{A6283E58-D27C-4FD1-B38B-82B94D70E1E5}"/>
    <dgm:cxn modelId="{D781605A-FF22-443D-AF7B-C54CFCF0424D}" type="presOf" srcId="{BFC167BA-94D1-413B-BC74-B548FF98B828}" destId="{CB41F3E7-2F62-4547-8EEB-6639826C749E}" srcOrd="0" destOrd="0" presId="urn:microsoft.com/office/officeart/2005/8/layout/vList5"/>
    <dgm:cxn modelId="{AD2D0E68-63AE-4976-8BA1-50BABA3D142C}" type="presOf" srcId="{9BDC7F89-0B85-472E-A60B-00C8E53EFD18}" destId="{73B00527-FC84-47CA-9455-53F3A179ECCD}" srcOrd="0" destOrd="0" presId="urn:microsoft.com/office/officeart/2005/8/layout/vList5"/>
    <dgm:cxn modelId="{846CC06D-7F36-4A15-A925-3B427D949EF0}" type="presOf" srcId="{50476BCE-7F58-4BB4-B562-430D2724D224}" destId="{2E2D61BF-B68B-4B65-B9EA-CCD8C1314CB8}" srcOrd="0" destOrd="2" presId="urn:microsoft.com/office/officeart/2005/8/layout/vList5"/>
    <dgm:cxn modelId="{FF28A74A-CAE3-4FF9-8FB2-33412AA62BC7}" srcId="{1FD2DC3A-0A9D-402A-8E96-C0F6A8EFED2F}" destId="{6D42D6A7-A88B-4112-A8CF-B130B3A4FCBE}" srcOrd="5" destOrd="0" parTransId="{F84AFFFC-0700-4F84-94D8-665187C4DEB1}" sibTransId="{882DC734-F39B-4375-BA19-CDC4DCC4E2DE}"/>
    <dgm:cxn modelId="{0F62D96D-66C7-4D75-AF09-85DCADEF6983}" srcId="{F1A6B7E0-5A7F-4063-A7A5-A151EF7EA23C}" destId="{1F3EB0A1-665E-4558-8CD9-C9EFBD5BBD3B}" srcOrd="0" destOrd="0" parTransId="{28A3F298-701C-47BA-8BB1-9707F785B9F1}" sibTransId="{01B89DD3-F484-4877-9FBD-D6E77AEE4180}"/>
    <dgm:cxn modelId="{6F322062-11BD-477A-A0ED-AD4D9EC599BB}" srcId="{9D85C823-0B5F-4426-BA5B-39FA26B525EF}" destId="{F1A6B7E0-5A7F-4063-A7A5-A151EF7EA23C}" srcOrd="4" destOrd="0" parTransId="{4AB3CA8B-ADCC-464D-925C-61E1EC222A44}" sibTransId="{7C8DC18A-6DFD-4505-BA05-580ABA7245E7}"/>
    <dgm:cxn modelId="{4DDE4C36-7435-4FCD-A6AD-192756387827}" srcId="{9D85C823-0B5F-4426-BA5B-39FA26B525EF}" destId="{8D2AEF6D-A75A-42D5-9278-B33B915BC8B2}" srcOrd="2" destOrd="0" parTransId="{DE4DDE8B-8215-415B-8111-555E1325BB63}" sibTransId="{3FA2961A-119E-4A7C-8009-33AD81339131}"/>
    <dgm:cxn modelId="{8FC1FAA2-1831-4AB9-AA68-945D6C96FF66}" srcId="{8D2AEF6D-A75A-42D5-9278-B33B915BC8B2}" destId="{BFC167BA-94D1-413B-BC74-B548FF98B828}" srcOrd="0" destOrd="0" parTransId="{CE914AA9-54FC-4443-BACB-925BD33EE1CC}" sibTransId="{086EC919-6407-430D-B630-D2263D277686}"/>
    <dgm:cxn modelId="{02CE4D65-7E6F-42CB-B17D-BA5F91A5EBD6}" srcId="{9BDC7F89-0B85-472E-A60B-00C8E53EFD18}" destId="{993CB62F-E433-42CE-B9C8-7C50C355F4EE}" srcOrd="3" destOrd="0" parTransId="{84D3B68F-92E3-4CB2-BF18-B6ED89BFB1AD}" sibTransId="{E1B454B6-C1DD-459B-8D30-1830C983BC9C}"/>
    <dgm:cxn modelId="{E6461090-AB90-4663-AE02-07758E2A2718}" srcId="{9D85C823-0B5F-4426-BA5B-39FA26B525EF}" destId="{F32E1CD1-515A-4A2D-87BE-4D8018C62D5D}" srcOrd="5" destOrd="0" parTransId="{19EC5F06-9F43-4E57-924D-5FE567AA3F5F}" sibTransId="{1E1E36CA-6C6D-4A16-9405-42FE8E42C1A9}"/>
    <dgm:cxn modelId="{89096447-5189-48C0-B80C-FF085F134AE5}" type="presOf" srcId="{B284DD28-96CF-4B1B-9A6E-282A5C7D1022}" destId="{6399D5DA-DC16-4F21-AAF6-7C499295D313}" srcOrd="0" destOrd="1" presId="urn:microsoft.com/office/officeart/2005/8/layout/vList5"/>
    <dgm:cxn modelId="{48B3D4CF-2442-4A75-8675-FCDCF8C0337F}" srcId="{9BDC7F89-0B85-472E-A60B-00C8E53EFD18}" destId="{335F02AB-E55C-4CB1-B3D3-3EC14D3C205A}" srcOrd="1" destOrd="0" parTransId="{F9F365CE-8603-4DC1-B572-2BEA3EFD1415}" sibTransId="{A39CAF2F-6A23-4721-8491-217AAA25C5B5}"/>
    <dgm:cxn modelId="{03334BB5-7F31-4D09-9555-ED7686A7E07D}" type="presOf" srcId="{7557F21D-9FED-4EB0-AD5A-8969A801AA14}" destId="{2E2D61BF-B68B-4B65-B9EA-CCD8C1314CB8}" srcOrd="0" destOrd="3" presId="urn:microsoft.com/office/officeart/2005/8/layout/vList5"/>
    <dgm:cxn modelId="{4E41BA98-7104-46B2-8526-9419093842A1}" type="presOf" srcId="{993CB62F-E433-42CE-B9C8-7C50C355F4EE}" destId="{0C7D59A4-6B60-4283-925F-54A0A9C706E9}" srcOrd="0" destOrd="3" presId="urn:microsoft.com/office/officeart/2005/8/layout/vList5"/>
    <dgm:cxn modelId="{67D90880-08C8-4FF2-A279-AD5CB0027DD1}" type="presOf" srcId="{9D85C823-0B5F-4426-BA5B-39FA26B525EF}" destId="{2AA2141A-65C7-4248-B15D-1754E93FD06C}" srcOrd="0" destOrd="0" presId="urn:microsoft.com/office/officeart/2005/8/layout/vList5"/>
    <dgm:cxn modelId="{96C5CF76-A3A0-4956-BB74-C5702339A00B}" type="presOf" srcId="{1FD2DC3A-0A9D-402A-8E96-C0F6A8EFED2F}" destId="{1A978429-4C5B-4766-8F84-FCF824C0F064}" srcOrd="0" destOrd="0" presId="urn:microsoft.com/office/officeart/2005/8/layout/vList5"/>
    <dgm:cxn modelId="{FDDB5217-ED3B-468C-8002-F55C46560521}" type="presOf" srcId="{A9B666CD-AED8-4033-8C80-C03F02421824}" destId="{0C7D59A4-6B60-4283-925F-54A0A9C706E9}" srcOrd="0" destOrd="0" presId="urn:microsoft.com/office/officeart/2005/8/layout/vList5"/>
    <dgm:cxn modelId="{CAE8C471-7A38-4BD6-B48D-00405C5D7C10}" type="presOf" srcId="{F32E1CD1-515A-4A2D-87BE-4D8018C62D5D}" destId="{0AC6E305-D7D3-483C-9E99-EC0863EE37D7}" srcOrd="0" destOrd="0" presId="urn:microsoft.com/office/officeart/2005/8/layout/vList5"/>
    <dgm:cxn modelId="{0C85AA6F-95F8-4C3F-8B0A-1765375EF691}" srcId="{1FD2DC3A-0A9D-402A-8E96-C0F6A8EFED2F}" destId="{095ECBF0-3B13-4351-9245-7C590B4BA962}" srcOrd="0" destOrd="0" parTransId="{F8CCDD3A-67E6-48DA-A275-9632B8BB40E1}" sibTransId="{E54D51BE-3B90-469F-9B10-68F3426D2C01}"/>
    <dgm:cxn modelId="{F52A787C-B043-4A01-9F42-E5EBA86C8B57}" type="presOf" srcId="{6D42D6A7-A88B-4112-A8CF-B130B3A4FCBE}" destId="{2E2D61BF-B68B-4B65-B9EA-CCD8C1314CB8}" srcOrd="0" destOrd="5" presId="urn:microsoft.com/office/officeart/2005/8/layout/vList5"/>
    <dgm:cxn modelId="{CDBB5B94-0F48-4427-96F0-F639900B86ED}" type="presOf" srcId="{2520B94B-F3CF-4D19-B119-4515C303B2DF}" destId="{0C7D59A4-6B60-4283-925F-54A0A9C706E9}" srcOrd="0" destOrd="2" presId="urn:microsoft.com/office/officeart/2005/8/layout/vList5"/>
    <dgm:cxn modelId="{E27279EA-1F47-4F98-899B-60FAF8BBD951}" type="presOf" srcId="{1F3EB0A1-665E-4558-8CD9-C9EFBD5BBD3B}" destId="{6399D5DA-DC16-4F21-AAF6-7C499295D313}" srcOrd="0" destOrd="0" presId="urn:microsoft.com/office/officeart/2005/8/layout/vList5"/>
    <dgm:cxn modelId="{16BD91BC-F1D9-4D39-B599-509DD669EB83}" type="presParOf" srcId="{2AA2141A-65C7-4248-B15D-1754E93FD06C}" destId="{633736C1-D12A-4299-AB8F-CE49BE492A52}" srcOrd="0" destOrd="0" presId="urn:microsoft.com/office/officeart/2005/8/layout/vList5"/>
    <dgm:cxn modelId="{4B06A219-136F-4647-9C62-D3E3D3D5D5C3}" type="presParOf" srcId="{633736C1-D12A-4299-AB8F-CE49BE492A52}" destId="{1A978429-4C5B-4766-8F84-FCF824C0F064}" srcOrd="0" destOrd="0" presId="urn:microsoft.com/office/officeart/2005/8/layout/vList5"/>
    <dgm:cxn modelId="{FE553A05-5E22-4CE0-8DD6-0568A4FC5F5C}" type="presParOf" srcId="{633736C1-D12A-4299-AB8F-CE49BE492A52}" destId="{2E2D61BF-B68B-4B65-B9EA-CCD8C1314CB8}" srcOrd="1" destOrd="0" presId="urn:microsoft.com/office/officeart/2005/8/layout/vList5"/>
    <dgm:cxn modelId="{AAEAD3FD-0988-4C7D-8E43-BE577A968C8B}" type="presParOf" srcId="{2AA2141A-65C7-4248-B15D-1754E93FD06C}" destId="{188C1B95-7586-4427-8E9C-329C03B355FD}" srcOrd="1" destOrd="0" presId="urn:microsoft.com/office/officeart/2005/8/layout/vList5"/>
    <dgm:cxn modelId="{FB523955-0E00-463D-A3DE-3EB14092ABD2}" type="presParOf" srcId="{2AA2141A-65C7-4248-B15D-1754E93FD06C}" destId="{95E84E87-7B37-4591-9AB3-0C9A7D3C1D80}" srcOrd="2" destOrd="0" presId="urn:microsoft.com/office/officeart/2005/8/layout/vList5"/>
    <dgm:cxn modelId="{ED2437A9-31D0-40D3-AD9F-B2AA14E96493}" type="presParOf" srcId="{95E84E87-7B37-4591-9AB3-0C9A7D3C1D80}" destId="{2772184D-9202-490B-A1FD-DDA7031DAC10}" srcOrd="0" destOrd="0" presId="urn:microsoft.com/office/officeart/2005/8/layout/vList5"/>
    <dgm:cxn modelId="{82D810AE-B6CE-4F07-A3E4-059F0D5CD061}" type="presParOf" srcId="{95E84E87-7B37-4591-9AB3-0C9A7D3C1D80}" destId="{F317F4C6-6100-47FA-A3C7-1F1FA25EAC6D}" srcOrd="1" destOrd="0" presId="urn:microsoft.com/office/officeart/2005/8/layout/vList5"/>
    <dgm:cxn modelId="{1B02A067-1660-4BF8-992E-186DD83D847E}" type="presParOf" srcId="{2AA2141A-65C7-4248-B15D-1754E93FD06C}" destId="{4613EB2B-82D7-4D87-B6DF-5B7DBAF79539}" srcOrd="3" destOrd="0" presId="urn:microsoft.com/office/officeart/2005/8/layout/vList5"/>
    <dgm:cxn modelId="{E469F51D-6D9F-4A56-AD0B-200D5137080C}" type="presParOf" srcId="{2AA2141A-65C7-4248-B15D-1754E93FD06C}" destId="{3CA36EB2-8E2B-4126-88F0-7979B26F3CEC}" srcOrd="4" destOrd="0" presId="urn:microsoft.com/office/officeart/2005/8/layout/vList5"/>
    <dgm:cxn modelId="{86D5A80E-50C1-43AB-A95B-997E44F3113A}" type="presParOf" srcId="{3CA36EB2-8E2B-4126-88F0-7979B26F3CEC}" destId="{D61D75EE-C9FF-42A3-A727-97C1ADED0461}" srcOrd="0" destOrd="0" presId="urn:microsoft.com/office/officeart/2005/8/layout/vList5"/>
    <dgm:cxn modelId="{59E1A371-B28D-4726-85C7-E928821589E9}" type="presParOf" srcId="{3CA36EB2-8E2B-4126-88F0-7979B26F3CEC}" destId="{CB41F3E7-2F62-4547-8EEB-6639826C749E}" srcOrd="1" destOrd="0" presId="urn:microsoft.com/office/officeart/2005/8/layout/vList5"/>
    <dgm:cxn modelId="{2934CFCF-6C57-453D-8590-740602D3EB8E}" type="presParOf" srcId="{2AA2141A-65C7-4248-B15D-1754E93FD06C}" destId="{F7DF93CE-579A-48EE-832F-5AC3E1673B1A}" srcOrd="5" destOrd="0" presId="urn:microsoft.com/office/officeart/2005/8/layout/vList5"/>
    <dgm:cxn modelId="{62BF5AE6-7189-4501-B168-B4D9B12F8DFC}" type="presParOf" srcId="{2AA2141A-65C7-4248-B15D-1754E93FD06C}" destId="{149138E8-D796-4D7E-BA70-9DBAF5DB4F09}" srcOrd="6" destOrd="0" presId="urn:microsoft.com/office/officeart/2005/8/layout/vList5"/>
    <dgm:cxn modelId="{E400916E-F0AB-4183-80DD-2AE108762228}" type="presParOf" srcId="{149138E8-D796-4D7E-BA70-9DBAF5DB4F09}" destId="{73B00527-FC84-47CA-9455-53F3A179ECCD}" srcOrd="0" destOrd="0" presId="urn:microsoft.com/office/officeart/2005/8/layout/vList5"/>
    <dgm:cxn modelId="{1117CA34-033F-4B5E-BC65-995028C034E3}" type="presParOf" srcId="{149138E8-D796-4D7E-BA70-9DBAF5DB4F09}" destId="{0C7D59A4-6B60-4283-925F-54A0A9C706E9}" srcOrd="1" destOrd="0" presId="urn:microsoft.com/office/officeart/2005/8/layout/vList5"/>
    <dgm:cxn modelId="{50E55DE2-E95B-4B9B-B6AA-DC1DA5117940}" type="presParOf" srcId="{2AA2141A-65C7-4248-B15D-1754E93FD06C}" destId="{B9D1411F-482B-4385-95B7-5C630CDE3118}" srcOrd="7" destOrd="0" presId="urn:microsoft.com/office/officeart/2005/8/layout/vList5"/>
    <dgm:cxn modelId="{D2964171-A05E-46E7-B3A4-7C7313794430}" type="presParOf" srcId="{2AA2141A-65C7-4248-B15D-1754E93FD06C}" destId="{B02901F8-C9CC-4FA1-8455-80826FC4B0AF}" srcOrd="8" destOrd="0" presId="urn:microsoft.com/office/officeart/2005/8/layout/vList5"/>
    <dgm:cxn modelId="{1856293A-2A2A-4CAE-ABAF-8045FA8E0CDB}" type="presParOf" srcId="{B02901F8-C9CC-4FA1-8455-80826FC4B0AF}" destId="{0B40BF47-1BA3-4130-8922-9A0871E920A6}" srcOrd="0" destOrd="0" presId="urn:microsoft.com/office/officeart/2005/8/layout/vList5"/>
    <dgm:cxn modelId="{2898FFE1-CBD4-4754-B74E-0FB916614BCD}" type="presParOf" srcId="{B02901F8-C9CC-4FA1-8455-80826FC4B0AF}" destId="{6399D5DA-DC16-4F21-AAF6-7C499295D313}" srcOrd="1" destOrd="0" presId="urn:microsoft.com/office/officeart/2005/8/layout/vList5"/>
    <dgm:cxn modelId="{EDC84466-5656-42D6-BD02-A485546F65D6}" type="presParOf" srcId="{2AA2141A-65C7-4248-B15D-1754E93FD06C}" destId="{2FC57A52-2531-4E51-9C54-C5AC2658C4AF}" srcOrd="9" destOrd="0" presId="urn:microsoft.com/office/officeart/2005/8/layout/vList5"/>
    <dgm:cxn modelId="{9371C059-625C-4B1C-A368-48949A66538A}" type="presParOf" srcId="{2AA2141A-65C7-4248-B15D-1754E93FD06C}" destId="{26C73696-EB3A-4964-91CE-83042AE78664}" srcOrd="10" destOrd="0" presId="urn:microsoft.com/office/officeart/2005/8/layout/vList5"/>
    <dgm:cxn modelId="{099C168E-FD65-478A-877B-05518A1F96DF}" type="presParOf" srcId="{26C73696-EB3A-4964-91CE-83042AE78664}" destId="{0AC6E305-D7D3-483C-9E99-EC0863EE37D7}" srcOrd="0" destOrd="0" presId="urn:microsoft.com/office/officeart/2005/8/layout/vList5"/>
    <dgm:cxn modelId="{37121510-118A-4715-A3C1-09781A852B29}" type="presParOf" srcId="{26C73696-EB3A-4964-91CE-83042AE78664}" destId="{8EE86795-CD8B-41FB-A2DB-C309A762B77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0.04888</cdr:x>
      <cdr:y>0.91761</cdr:y>
    </cdr:from>
    <cdr:to>
      <cdr:x>0.98498</cdr:x>
      <cdr:y>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388530" y="3168352"/>
          <a:ext cx="7441405" cy="28446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400" dirty="0"/>
            <a:t>2002   </a:t>
          </a:r>
          <a:r>
            <a:rPr lang="pt-BR" sz="1400" dirty="0" smtClean="0"/>
            <a:t> 2003   2004  2005   </a:t>
          </a:r>
          <a:r>
            <a:rPr lang="pt-BR" sz="1400" dirty="0"/>
            <a:t>2006   2007   </a:t>
          </a:r>
          <a:r>
            <a:rPr lang="pt-BR" sz="1400" dirty="0" smtClean="0"/>
            <a:t> 2008  2 009   </a:t>
          </a:r>
          <a:r>
            <a:rPr lang="pt-BR" sz="1400" dirty="0"/>
            <a:t>2010    2011   2012   2013   2014   2015   2016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175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1E30D-3C27-4608-A7AA-15CFA054A463}" type="datetimeFigureOut">
              <a:rPr lang="pt-BR" smtClean="0"/>
              <a:t>23/06/2016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175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BA613-2CE3-4DEC-8242-499997C2B8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9009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1451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BA48F-CEAD-4544-9D7E-AF71AA47C2FE}" type="datetimeFigureOut">
              <a:rPr lang="pt-BR" smtClean="0"/>
              <a:t>23/06/2016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8180" y="4715154"/>
            <a:ext cx="54254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1451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ECCB4-D3C2-40FD-8212-43884B8FF0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013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ECCB4-D3C2-40FD-8212-43884B8FF011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9628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ECCB4-D3C2-40FD-8212-43884B8FF011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9628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ECCB4-D3C2-40FD-8212-43884B8FF011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9628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ECCB4-D3C2-40FD-8212-43884B8FF011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9628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ECCB4-D3C2-40FD-8212-43884B8FF011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9628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ECCB4-D3C2-40FD-8212-43884B8FF011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2406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ECCB4-D3C2-40FD-8212-43884B8FF011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2406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ECCB4-D3C2-40FD-8212-43884B8FF011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1329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Fazer dois gráficos diferentes para o Brasil todo. </a:t>
            </a:r>
          </a:p>
        </p:txBody>
      </p:sp>
      <p:sp>
        <p:nvSpPr>
          <p:cNvPr id="1525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C53FC6-FC81-47D2-819C-42A4A5A61C66}" type="slidenum">
              <a:rPr lang="pt-BR" alt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320183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F1C2-603F-472B-AEF5-318EEC0BCA1E}" type="datetimeFigureOut">
              <a:rPr lang="pt-BR" smtClean="0"/>
              <a:t>23/06/2016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B603E-4B04-409E-A126-3BACECAFAD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604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F1C2-603F-472B-AEF5-318EEC0BCA1E}" type="datetimeFigureOut">
              <a:rPr lang="pt-BR" smtClean="0"/>
              <a:t>23/06/2016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B603E-4B04-409E-A126-3BACECAFAD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595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F1C2-603F-472B-AEF5-318EEC0BCA1E}" type="datetimeFigureOut">
              <a:rPr lang="pt-BR" smtClean="0"/>
              <a:t>23/06/2016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B603E-4B04-409E-A126-3BACECAFAD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8333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F1C2-603F-472B-AEF5-318EEC0BCA1E}" type="datetimeFigureOut">
              <a:rPr lang="pt-BR" smtClean="0"/>
              <a:t>23/06/2016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B603E-4B04-409E-A126-3BACECAFAD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0292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F1C2-603F-472B-AEF5-318EEC0BCA1E}" type="datetimeFigureOut">
              <a:rPr lang="pt-BR" smtClean="0"/>
              <a:t>23/06/2016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B603E-4B04-409E-A126-3BACECAFAD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6304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F1C2-603F-472B-AEF5-318EEC0BCA1E}" type="datetimeFigureOut">
              <a:rPr lang="pt-BR" smtClean="0"/>
              <a:t>23/06/2016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B603E-4B04-409E-A126-3BACECAFAD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6597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F1C2-603F-472B-AEF5-318EEC0BCA1E}" type="datetimeFigureOut">
              <a:rPr lang="pt-BR" smtClean="0"/>
              <a:t>23/06/2016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B603E-4B04-409E-A126-3BACECAFAD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5336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F1C2-603F-472B-AEF5-318EEC0BCA1E}" type="datetimeFigureOut">
              <a:rPr lang="pt-BR" smtClean="0"/>
              <a:t>23/06/2016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B603E-4B04-409E-A126-3BACECAFAD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9538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F1C2-603F-472B-AEF5-318EEC0BCA1E}" type="datetimeFigureOut">
              <a:rPr lang="pt-BR" smtClean="0"/>
              <a:t>23/06/2016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B603E-4B04-409E-A126-3BACECAFAD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0074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F1C2-603F-472B-AEF5-318EEC0BCA1E}" type="datetimeFigureOut">
              <a:rPr lang="pt-BR" smtClean="0"/>
              <a:t>23/06/2016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B603E-4B04-409E-A126-3BACECAFAD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7104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F1C2-603F-472B-AEF5-318EEC0BCA1E}" type="datetimeFigureOut">
              <a:rPr lang="pt-BR" smtClean="0"/>
              <a:t>23/06/2016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B603E-4B04-409E-A126-3BACECAFAD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276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4F1C2-603F-472B-AEF5-318EEC0BCA1E}" type="datetimeFigureOut">
              <a:rPr lang="pt-BR" smtClean="0"/>
              <a:t>23/06/2016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B603E-4B04-409E-A126-3BACECAFAD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145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cggab@saude.gov.br" TargetMode="External"/><Relationship Id="rId2" Type="http://schemas.openxmlformats.org/officeDocument/2006/relationships/hyperlink" Target="http://www.saude.gov.br/dab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532881" y="1988840"/>
            <a:ext cx="83529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Política Nacional de Atenção Básica</a:t>
            </a:r>
          </a:p>
          <a:p>
            <a:pPr algn="ctr"/>
            <a:endParaRPr lang="pt-BR" sz="4000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MS PGothic" pitchFamily="34" charset="-128"/>
            </a:endParaRPr>
          </a:p>
          <a:p>
            <a:pPr marL="0" lvl="1" algn="ctr"/>
            <a:r>
              <a:rPr lang="pt-BR" altLang="pt-BR" sz="4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Situação e Perspectivas</a:t>
            </a:r>
          </a:p>
          <a:p>
            <a:pPr algn="ctr"/>
            <a:endParaRPr lang="pt-BR" sz="40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304256" y="3997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ctr">
              <a:defRPr/>
            </a:pPr>
            <a:r>
              <a:rPr lang="pt-BR" alt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Ministério da Saúde</a:t>
            </a:r>
            <a:endParaRPr lang="pt-BR" altLang="pt-BR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lvl="1" algn="ctr">
              <a:defRPr/>
            </a:pPr>
            <a:r>
              <a:rPr lang="pt-BR" altLang="pt-BR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Secretaria de Atenção à Saúde</a:t>
            </a:r>
          </a:p>
          <a:p>
            <a:pPr marL="0" lvl="1" algn="ctr">
              <a:defRPr/>
            </a:pPr>
            <a:r>
              <a:rPr lang="pt-BR" altLang="pt-BR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Departamento de Atenção Básica</a:t>
            </a:r>
            <a:endParaRPr lang="pt-BR" altLang="pt-BR" sz="9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413201" y="5661248"/>
            <a:ext cx="2454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Brasília, Junho de 2016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2074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991829"/>
              </p:ext>
            </p:extLst>
          </p:nvPr>
        </p:nvGraphicFramePr>
        <p:xfrm>
          <a:off x="971600" y="1124744"/>
          <a:ext cx="6913018" cy="193452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368152"/>
                <a:gridCol w="1944216"/>
                <a:gridCol w="1031039"/>
                <a:gridCol w="1878309"/>
                <a:gridCol w="691302"/>
              </a:tblGrid>
              <a:tr h="328043"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marL="91462" marR="91462" marT="45734" marB="45734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1º</a:t>
                      </a:r>
                      <a:r>
                        <a:rPr lang="pt-BR" sz="1800" baseline="0" dirty="0" smtClean="0"/>
                        <a:t> Ciclo (2011/2012)</a:t>
                      </a:r>
                      <a:endParaRPr lang="pt-BR" sz="1800" dirty="0"/>
                    </a:p>
                  </a:txBody>
                  <a:tcPr marL="91462" marR="91462" marT="45734" marB="45734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2º Ciclo (2013/2014)</a:t>
                      </a:r>
                    </a:p>
                  </a:txBody>
                  <a:tcPr marL="91462" marR="91462" marT="45734" marB="45734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57627">
                <a:tc rowSpan="2"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prstClr val="black"/>
                          </a:solidFill>
                          <a:latin typeface="Calibri"/>
                          <a:ea typeface="+mn-ea"/>
                          <a:cs typeface="+mn-cs"/>
                        </a:rPr>
                        <a:t>BR</a:t>
                      </a:r>
                      <a:endParaRPr lang="pt-BR" sz="1600" kern="120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1462" marR="91462" marT="45734" marB="45734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/>
                        <a:t>3.965 municípios</a:t>
                      </a:r>
                      <a:endParaRPr lang="pt-BR" sz="1600" kern="120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1462" marR="91462" marT="45734" marB="45734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/>
                        <a:t>71,2 %</a:t>
                      </a:r>
                      <a:endParaRPr lang="pt-BR" sz="1600" kern="120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1462" marR="91462" marT="45734" marB="45734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600" kern="1200" dirty="0" smtClean="0"/>
                        <a:t>5.070 municípios</a:t>
                      </a:r>
                      <a:endParaRPr lang="pt-BR" sz="1600" kern="1200" dirty="0" smtClean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98" marR="68598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600" kern="1200" dirty="0" smtClean="0"/>
                        <a:t>91,0 %</a:t>
                      </a:r>
                      <a:endParaRPr lang="pt-BR" sz="1600" kern="1200" dirty="0" smtClean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98" marR="68598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05553">
                <a:tc vMerge="1">
                  <a:txBody>
                    <a:bodyPr/>
                    <a:lstStyle/>
                    <a:p>
                      <a:pPr marL="714375" indent="-714375" algn="l" defTabSz="914400" rtl="0" eaLnBrk="1" latinLnBrk="0" hangingPunct="1">
                        <a:spcAft>
                          <a:spcPts val="0"/>
                        </a:spcAft>
                        <a:tabLst>
                          <a:tab pos="714375" algn="l"/>
                        </a:tabLst>
                      </a:pPr>
                      <a:endParaRPr lang="pt-BR" sz="1600" kern="120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1462" marR="91462" marT="45734" marB="45734" anchor="ctr"/>
                </a:tc>
                <a:tc>
                  <a:txBody>
                    <a:bodyPr/>
                    <a:lstStyle/>
                    <a:p>
                      <a:pPr marL="714375" indent="-714375" algn="ctr" defTabSz="914400" rtl="0" eaLnBrk="1" latinLnBrk="0" hangingPunct="1">
                        <a:spcAft>
                          <a:spcPts val="0"/>
                        </a:spcAft>
                        <a:tabLst>
                          <a:tab pos="714375" algn="l"/>
                        </a:tabLst>
                      </a:pPr>
                      <a:r>
                        <a:rPr lang="pt-BR" sz="1600" kern="1200" dirty="0" smtClean="0"/>
                        <a:t>17.482 	EAB e ESB</a:t>
                      </a:r>
                      <a:endParaRPr lang="pt-BR" sz="1600" kern="120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1462" marR="91462" marT="45734" marB="45734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/>
                        <a:t>53,1 %</a:t>
                      </a:r>
                      <a:endParaRPr lang="pt-BR" sz="1600" kern="120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1462" marR="91462" marT="45734" marB="45734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600" kern="1200" dirty="0" smtClean="0"/>
                        <a:t>30.522 EAB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600" kern="1200" dirty="0" smtClean="0"/>
                        <a:t>19.946 ESB</a:t>
                      </a:r>
                      <a:endParaRPr lang="pt-BR" sz="1600" kern="1200" dirty="0" smtClean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98" marR="68598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600" kern="1200" dirty="0" smtClean="0"/>
                        <a:t>88,7 %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600" kern="1200" dirty="0" smtClean="0"/>
                        <a:t>89,6%</a:t>
                      </a:r>
                      <a:endParaRPr lang="pt-BR" sz="1600" kern="1200" dirty="0" smtClean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98" marR="68598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05553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prstClr val="black"/>
                          </a:solidFill>
                          <a:latin typeface="Calibri"/>
                          <a:ea typeface="+mn-ea"/>
                          <a:cs typeface="+mn-cs"/>
                        </a:rPr>
                        <a:t>DF</a:t>
                      </a:r>
                      <a:endParaRPr lang="pt-BR" sz="1600" kern="120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1462" marR="91462" marT="45734" marB="45734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4375" marR="0" indent="-7143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14375" algn="l"/>
                        </a:tabLst>
                        <a:defRPr/>
                      </a:pPr>
                      <a:r>
                        <a:rPr lang="pt-BR" sz="1600" kern="1200" dirty="0" smtClean="0">
                          <a:solidFill>
                            <a:prstClr val="black"/>
                          </a:solidFill>
                          <a:latin typeface="Calibri"/>
                          <a:ea typeface="+mn-ea"/>
                          <a:cs typeface="+mn-cs"/>
                        </a:rPr>
                        <a:t>28 </a:t>
                      </a:r>
                      <a:r>
                        <a:rPr lang="pt-BR" sz="1600" kern="1200" dirty="0" smtClean="0"/>
                        <a:t>EAB e ESB</a:t>
                      </a:r>
                      <a:endParaRPr lang="pt-BR" sz="1600" kern="1200" dirty="0" smtClean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62" marR="91462" marT="45734" marB="45734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prstClr val="black"/>
                          </a:solidFill>
                          <a:latin typeface="Calibri"/>
                          <a:ea typeface="+mn-ea"/>
                          <a:cs typeface="+mn-cs"/>
                        </a:rPr>
                        <a:t>25,2%</a:t>
                      </a:r>
                      <a:endParaRPr lang="pt-BR" sz="1600" kern="120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1462" marR="91462" marT="45734" marB="45734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600" kern="1200" dirty="0" smtClean="0">
                          <a:solidFill>
                            <a:prstClr val="black"/>
                          </a:solidFill>
                          <a:latin typeface="Calibri"/>
                          <a:ea typeface="+mn-ea"/>
                          <a:cs typeface="+mn-cs"/>
                        </a:rPr>
                        <a:t>118 EAB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600" kern="1200" dirty="0" smtClean="0">
                          <a:solidFill>
                            <a:prstClr val="black"/>
                          </a:solidFill>
                          <a:latin typeface="Calibri"/>
                          <a:ea typeface="+mn-ea"/>
                          <a:cs typeface="+mn-cs"/>
                        </a:rPr>
                        <a:t>34 ESB</a:t>
                      </a:r>
                    </a:p>
                  </a:txBody>
                  <a:tcPr marL="68598" marR="68598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600" kern="1200" dirty="0" smtClean="0">
                          <a:solidFill>
                            <a:prstClr val="black"/>
                          </a:solidFill>
                          <a:latin typeface="Calibri"/>
                          <a:ea typeface="+mn-ea"/>
                          <a:cs typeface="+mn-cs"/>
                        </a:rPr>
                        <a:t>59,3%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600" kern="1200" dirty="0" smtClean="0">
                          <a:solidFill>
                            <a:prstClr val="black"/>
                          </a:solidFill>
                          <a:latin typeface="Calibri"/>
                          <a:ea typeface="+mn-ea"/>
                          <a:cs typeface="+mn-cs"/>
                        </a:rPr>
                        <a:t>52,3%</a:t>
                      </a:r>
                    </a:p>
                  </a:txBody>
                  <a:tcPr marL="68598" marR="68598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94" y="3272123"/>
            <a:ext cx="3129458" cy="310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85578"/>
            <a:ext cx="3153215" cy="312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0" y="55534"/>
            <a:ext cx="9144000" cy="9251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pt-BR" altLang="pt-BR" sz="3600" b="1" dirty="0" smtClean="0">
                <a:solidFill>
                  <a:schemeClr val="bg1"/>
                </a:solidFill>
                <a:cs typeface="Arial" pitchFamily="34" charset="0"/>
              </a:rPr>
              <a:t>Programa </a:t>
            </a:r>
            <a:r>
              <a:rPr lang="pt-BR" altLang="pt-BR" sz="3600" b="1" dirty="0">
                <a:solidFill>
                  <a:schemeClr val="bg1"/>
                </a:solidFill>
                <a:cs typeface="Arial" pitchFamily="34" charset="0"/>
              </a:rPr>
              <a:t>de Melhoria do Acesso e da Qualidade – PMAQ-AB</a:t>
            </a:r>
          </a:p>
        </p:txBody>
      </p:sp>
    </p:spTree>
    <p:extLst>
      <p:ext uri="{BB962C8B-B14F-4D97-AF65-F5344CB8AC3E}">
        <p14:creationId xmlns:p14="http://schemas.microsoft.com/office/powerpoint/2010/main" val="180823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45400" y="3212976"/>
            <a:ext cx="8015031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pt-BR" sz="1100" dirty="0"/>
          </a:p>
          <a:p>
            <a:pPr algn="just">
              <a:defRPr/>
            </a:pPr>
            <a:endParaRPr lang="pt-BR" sz="800" dirty="0"/>
          </a:p>
        </p:txBody>
      </p:sp>
      <p:sp>
        <p:nvSpPr>
          <p:cNvPr id="14" name="Retângulo 13"/>
          <p:cNvSpPr/>
          <p:nvPr/>
        </p:nvSpPr>
        <p:spPr>
          <a:xfrm>
            <a:off x="0" y="-99392"/>
            <a:ext cx="9144000" cy="12241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pt-BR" altLang="pt-BR" sz="3600" b="1" dirty="0" smtClean="0">
                <a:solidFill>
                  <a:schemeClr val="bg1"/>
                </a:solidFill>
                <a:cs typeface="Arial" pitchFamily="34" charset="0"/>
              </a:rPr>
              <a:t>PMAQ-AB</a:t>
            </a:r>
            <a:r>
              <a:rPr lang="pt-BR" altLang="pt-BR" sz="3600" b="1" dirty="0">
                <a:solidFill>
                  <a:schemeClr val="bg1"/>
                </a:solidFill>
                <a:cs typeface="Arial" pitchFamily="34" charset="0"/>
              </a:rPr>
              <a:t>: Resultados 2° Ciclo </a:t>
            </a:r>
            <a:endParaRPr lang="pt-BR" altLang="pt-BR" sz="36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Acesso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UBS</a:t>
            </a:r>
            <a:endParaRPr lang="pt-BR" altLang="pt-BR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7541346"/>
              </p:ext>
            </p:extLst>
          </p:nvPr>
        </p:nvGraphicFramePr>
        <p:xfrm>
          <a:off x="215516" y="2001180"/>
          <a:ext cx="871296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tângulo 1"/>
          <p:cNvSpPr/>
          <p:nvPr/>
        </p:nvSpPr>
        <p:spPr>
          <a:xfrm>
            <a:off x="1691680" y="1196752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b="1" dirty="0" smtClean="0"/>
              <a:t>Horário de Funcionamento da UBS:</a:t>
            </a:r>
          </a:p>
          <a:p>
            <a:pPr algn="ctr">
              <a:defRPr/>
            </a:pPr>
            <a:r>
              <a:rPr lang="pt-BR" dirty="0" smtClean="0"/>
              <a:t>UBS </a:t>
            </a:r>
            <a:r>
              <a:rPr lang="pt-BR" dirty="0"/>
              <a:t>que funcionam de segunda à sexta, de manhã e à tarde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691680" y="5013176"/>
            <a:ext cx="6192688" cy="109260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Horário de funcionamento estendido</a:t>
            </a:r>
          </a:p>
          <a:p>
            <a:pPr algn="ctr"/>
            <a:endParaRPr lang="pt-BR" sz="105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5,0% das UBS do Brasil e 1,7% do DF funcionam a noite.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3,7% </a:t>
            </a:r>
            <a:r>
              <a:rPr lang="pt-BR" dirty="0"/>
              <a:t>das UBS do Brasil e </a:t>
            </a:r>
            <a:r>
              <a:rPr lang="pt-BR" dirty="0" smtClean="0"/>
              <a:t>6,7% </a:t>
            </a:r>
            <a:r>
              <a:rPr lang="pt-BR" dirty="0"/>
              <a:t>do DF funcionam </a:t>
            </a:r>
            <a:r>
              <a:rPr lang="pt-BR" dirty="0" smtClean="0"/>
              <a:t>aos sábado.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923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tângulo 3"/>
          <p:cNvSpPr>
            <a:spLocks noChangeArrowheads="1"/>
          </p:cNvSpPr>
          <p:nvPr/>
        </p:nvSpPr>
        <p:spPr bwMode="auto">
          <a:xfrm>
            <a:off x="468313" y="765175"/>
            <a:ext cx="80645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5444905"/>
              </p:ext>
            </p:extLst>
          </p:nvPr>
        </p:nvGraphicFramePr>
        <p:xfrm>
          <a:off x="252091" y="3284984"/>
          <a:ext cx="8496944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884917"/>
              </p:ext>
            </p:extLst>
          </p:nvPr>
        </p:nvGraphicFramePr>
        <p:xfrm>
          <a:off x="1475656" y="1412776"/>
          <a:ext cx="5832648" cy="14027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35516"/>
                <a:gridCol w="1048566"/>
                <a:gridCol w="1048566"/>
              </a:tblGrid>
              <a:tr h="5794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7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Acolhimento a demanda espontânea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99" marR="91399" marT="45793" marB="4579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PT" sz="1600" kern="1200" dirty="0" smtClean="0"/>
                        <a:t>DF</a:t>
                      </a:r>
                      <a:endParaRPr lang="pt-BR" sz="1600" kern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/>
                        <a:t>N = 110</a:t>
                      </a:r>
                      <a:endParaRPr lang="pt-BR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99" marR="91399" marT="45793" marB="4579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600" kern="1200" dirty="0" smtClean="0"/>
                        <a:t>Brasil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/>
                        <a:t>N= 29.778</a:t>
                      </a:r>
                      <a:endParaRPr lang="pt-BR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99" marR="91399" marT="45793" marB="45793"/>
                </a:tc>
              </a:tr>
              <a:tr h="2746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Equipes que realizam acolhimento</a:t>
                      </a:r>
                      <a:endParaRPr lang="pt-BR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99" marR="91399" marT="45793" marB="45793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kern="1200" dirty="0" smtClean="0"/>
                        <a:t>99,10%</a:t>
                      </a:r>
                      <a:endParaRPr lang="pt-B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2" marR="9522" marT="954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kern="1200" dirty="0" smtClean="0"/>
                        <a:t>96,9%</a:t>
                      </a:r>
                      <a:endParaRPr lang="pt-B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2" marR="9522" marT="9540" marB="0"/>
                </a:tc>
              </a:tr>
              <a:tr h="2746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Equipes que realizam acolhimento de segunda à sexta, nos turnos da manhã e tarde</a:t>
                      </a:r>
                      <a:endParaRPr lang="pt-BR" sz="1400" dirty="0"/>
                    </a:p>
                  </a:txBody>
                  <a:tcPr marL="91399" marR="91399" marT="45793" marB="45793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kern="1200" dirty="0" smtClean="0"/>
                        <a:t>94,5%</a:t>
                      </a:r>
                      <a:endParaRPr lang="pt-B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6" marR="9526" marT="9501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kern="1200" dirty="0" smtClean="0"/>
                        <a:t>74,1%</a:t>
                      </a:r>
                      <a:endParaRPr lang="pt-B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6" marR="9526" marT="9501" marB="0"/>
                </a:tc>
              </a:tr>
            </a:tbl>
          </a:graphicData>
        </a:graphic>
      </p:graphicFrame>
      <p:sp>
        <p:nvSpPr>
          <p:cNvPr id="41001" name="Retângulo 3"/>
          <p:cNvSpPr>
            <a:spLocks noChangeArrowheads="1"/>
          </p:cNvSpPr>
          <p:nvPr/>
        </p:nvSpPr>
        <p:spPr bwMode="auto">
          <a:xfrm>
            <a:off x="1259631" y="3313932"/>
            <a:ext cx="72731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 b="1" dirty="0" smtClean="0">
                <a:solidFill>
                  <a:srgbClr val="000000"/>
                </a:solidFill>
                <a:latin typeface="Arial" pitchFamily="34" charset="0"/>
              </a:rPr>
              <a:t>Profissionais capacitados para avaliação e classificação de risco e vulnerabilidade?</a:t>
            </a:r>
            <a:endParaRPr lang="pt-BR" altLang="pt-BR" sz="14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0" y="-99392"/>
            <a:ext cx="9144000" cy="12241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pt-BR" altLang="pt-BR" sz="3600" b="1" dirty="0" smtClean="0">
                <a:solidFill>
                  <a:schemeClr val="bg1"/>
                </a:solidFill>
                <a:cs typeface="Arial" pitchFamily="34" charset="0"/>
              </a:rPr>
              <a:t>PMAQ-AB: </a:t>
            </a:r>
            <a:r>
              <a:rPr lang="pt-BR" altLang="pt-BR" sz="3600" b="1" dirty="0">
                <a:solidFill>
                  <a:schemeClr val="bg1"/>
                </a:solidFill>
                <a:cs typeface="Arial" pitchFamily="34" charset="0"/>
              </a:rPr>
              <a:t>Resultados 2° </a:t>
            </a:r>
            <a:r>
              <a:rPr lang="pt-BR" altLang="pt-BR" sz="3600" b="1" dirty="0" smtClean="0">
                <a:solidFill>
                  <a:schemeClr val="bg1"/>
                </a:solidFill>
                <a:cs typeface="Arial" pitchFamily="34" charset="0"/>
              </a:rPr>
              <a:t>Ciclo</a:t>
            </a:r>
            <a:endParaRPr lang="pt-BR" altLang="pt-BR" sz="3600" b="1" dirty="0">
              <a:solidFill>
                <a:schemeClr val="bg1"/>
              </a:solidFill>
              <a:cs typeface="Arial" pitchFamily="34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Acesso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UBS</a:t>
            </a:r>
            <a:endParaRPr lang="pt-BR" altLang="pt-BR" sz="2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12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45400" y="3212976"/>
            <a:ext cx="8015031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pt-BR" sz="1100" dirty="0"/>
          </a:p>
          <a:p>
            <a:pPr algn="just">
              <a:defRPr/>
            </a:pPr>
            <a:endParaRPr lang="pt-BR" sz="8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179135"/>
              </p:ext>
            </p:extLst>
          </p:nvPr>
        </p:nvGraphicFramePr>
        <p:xfrm>
          <a:off x="755576" y="1340768"/>
          <a:ext cx="7972425" cy="6853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72425"/>
              </a:tblGrid>
              <a:tr h="68535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Oferta de Consultas</a:t>
                      </a:r>
                    </a:p>
                  </a:txBody>
                  <a:tcPr marL="9527" marR="9527" marT="9558" marB="0" anchor="ctr">
                    <a:noFill/>
                  </a:tcPr>
                </a:tc>
              </a:tr>
            </a:tbl>
          </a:graphicData>
        </a:graphic>
      </p:graphicFrame>
      <p:sp>
        <p:nvSpPr>
          <p:cNvPr id="10" name="Retângulo 9"/>
          <p:cNvSpPr/>
          <p:nvPr/>
        </p:nvSpPr>
        <p:spPr>
          <a:xfrm>
            <a:off x="0" y="-99392"/>
            <a:ext cx="9144000" cy="11521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pt-BR" altLang="pt-BR" sz="3600" b="1" dirty="0" smtClean="0">
                <a:solidFill>
                  <a:schemeClr val="bg1"/>
                </a:solidFill>
                <a:cs typeface="Arial" pitchFamily="34" charset="0"/>
              </a:rPr>
              <a:t>PMAQ-AB: Dados Nacionais</a:t>
            </a:r>
          </a:p>
          <a:p>
            <a:pPr lvl="0" algn="ctr"/>
            <a:r>
              <a:rPr lang="pt-BR" alt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Abrangência </a:t>
            </a:r>
            <a:r>
              <a:rPr lang="pt-BR" alt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Ações Ofertadas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3295390"/>
              </p:ext>
            </p:extLst>
          </p:nvPr>
        </p:nvGraphicFramePr>
        <p:xfrm>
          <a:off x="323528" y="2232836"/>
          <a:ext cx="8424936" cy="3572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727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2390111"/>
            <a:ext cx="8229600" cy="412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pt-BR" b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Ministério da Saúde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pt-BR" sz="2400" kern="0" dirty="0" smtClean="0">
                <a:solidFill>
                  <a:sysClr val="windowText" lastClr="000000"/>
                </a:solidFill>
                <a:latin typeface="Calibri" pitchFamily="34" charset="0"/>
              </a:rPr>
              <a:t>Secretaria de Atenção à Saúde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pt-BR" sz="2400" kern="0" dirty="0" smtClean="0">
                <a:solidFill>
                  <a:sysClr val="windowText" lastClr="000000"/>
                </a:solidFill>
                <a:latin typeface="Calibri" pitchFamily="34" charset="0"/>
              </a:rPr>
              <a:t>Departamento de Atenção Básica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pt-BR" sz="2400" kern="0" dirty="0">
                <a:solidFill>
                  <a:sysClr val="windowText" lastClr="000000"/>
                </a:solidFill>
                <a:latin typeface="Calibri" pitchFamily="34" charset="0"/>
              </a:rPr>
              <a:t>Coordenação-Geral de Gestão da Atenção Básica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altLang="pt-BR" sz="3000" kern="0" dirty="0" smtClean="0">
              <a:solidFill>
                <a:sysClr val="windowText" lastClr="000000"/>
              </a:solidFill>
              <a:latin typeface="Calibri" pitchFamily="34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pt-BR" sz="2400" kern="0" dirty="0" smtClean="0">
                <a:solidFill>
                  <a:sysClr val="windowText" lastClr="000000"/>
                </a:solidFill>
                <a:latin typeface="Calibri" pitchFamily="34" charset="0"/>
                <a:hlinkClick r:id="rId2"/>
              </a:rPr>
              <a:t>www.saude.gov.br/dab</a:t>
            </a:r>
            <a:r>
              <a:rPr lang="pt-BR" altLang="pt-BR" sz="2400" kern="0" dirty="0" smtClean="0">
                <a:solidFill>
                  <a:sysClr val="windowText" lastClr="000000"/>
                </a:solidFill>
                <a:latin typeface="Calibri" pitchFamily="34" charset="0"/>
              </a:rPr>
              <a:t> 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pt-BR" sz="2400" kern="0" dirty="0">
                <a:solidFill>
                  <a:sysClr val="windowText" lastClr="000000"/>
                </a:solidFill>
                <a:latin typeface="Calibri" pitchFamily="34" charset="0"/>
                <a:hlinkClick r:id="rId3"/>
              </a:rPr>
              <a:t>cggab@saude.gov.br</a:t>
            </a:r>
            <a:r>
              <a:rPr lang="pt-BR" altLang="pt-BR" sz="2400" kern="0" dirty="0">
                <a:solidFill>
                  <a:sysClr val="windowText" lastClr="000000"/>
                </a:solidFill>
                <a:latin typeface="Calibri" pitchFamily="34" charset="0"/>
              </a:rPr>
              <a:t> 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pt-BR" sz="2400" kern="0" dirty="0" smtClean="0">
                <a:solidFill>
                  <a:sysClr val="windowText" lastClr="000000"/>
                </a:solidFill>
                <a:latin typeface="Calibri" pitchFamily="34" charset="0"/>
              </a:rPr>
              <a:t>(61) 3315-5905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altLang="pt-BR" sz="2400" kern="0" dirty="0" smtClean="0">
              <a:solidFill>
                <a:sysClr val="windowText" lastClr="000000"/>
              </a:solidFill>
              <a:latin typeface="Calibri" pitchFamily="34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t-BR" altLang="pt-BR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836712"/>
            <a:ext cx="914400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</a:rPr>
              <a:t>OBRIGADa</a:t>
            </a:r>
            <a:endParaRPr lang="pt-BR" sz="8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558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238547" y="836712"/>
            <a:ext cx="85689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0" y="44624"/>
            <a:ext cx="9144000" cy="9251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3600" b="1" dirty="0">
                <a:solidFill>
                  <a:schemeClr val="bg1"/>
                </a:solidFill>
              </a:rPr>
              <a:t>Constituição Federal 1988</a:t>
            </a:r>
          </a:p>
        </p:txBody>
      </p:sp>
      <p:pic>
        <p:nvPicPr>
          <p:cNvPr id="6" name="Espaço Reservado para Conteúdo 3" descr="su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495477" y="3174532"/>
            <a:ext cx="5262914" cy="22915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" descr="http://t1.gstatic.com/images?q=tbn:ANd9GcRrhcSEOCuA0kXsmWArPnVP5Q0UCN3BI4lA4R0UwSAN0siEfnj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4060">
            <a:off x="816397" y="2882801"/>
            <a:ext cx="2336800" cy="292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ço Reservado para Conteúdo 2"/>
          <p:cNvSpPr txBox="1">
            <a:spLocks/>
          </p:cNvSpPr>
          <p:nvPr/>
        </p:nvSpPr>
        <p:spPr bwMode="auto">
          <a:xfrm>
            <a:off x="238547" y="1412776"/>
            <a:ext cx="82296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>
              <a:buFont typeface="Arial" pitchFamily="34" charset="0"/>
              <a:buNone/>
            </a:pPr>
            <a:r>
              <a:rPr lang="pt-BR" altLang="pt-BR" dirty="0">
                <a:solidFill>
                  <a:srgbClr val="898989"/>
                </a:solidFill>
                <a:cs typeface="Calibri" pitchFamily="34" charset="0"/>
              </a:rPr>
              <a:t>	</a:t>
            </a:r>
            <a:r>
              <a:rPr lang="pt-BR" altLang="pt-BR" dirty="0">
                <a:cs typeface="Calibri" pitchFamily="34" charset="0"/>
              </a:rPr>
              <a:t>Artigo 196. </a:t>
            </a:r>
            <a:r>
              <a:rPr lang="pt-BR" altLang="pt-BR" b="1" dirty="0">
                <a:cs typeface="Calibri" pitchFamily="34" charset="0"/>
              </a:rPr>
              <a:t>A saúde é direito de todos e dever do Estado </a:t>
            </a:r>
            <a:r>
              <a:rPr lang="pt-BR" altLang="pt-BR" dirty="0">
                <a:cs typeface="Calibri" pitchFamily="34" charset="0"/>
              </a:rPr>
              <a:t>(...)</a:t>
            </a:r>
          </a:p>
        </p:txBody>
      </p:sp>
    </p:spTree>
    <p:extLst>
      <p:ext uri="{BB962C8B-B14F-4D97-AF65-F5344CB8AC3E}">
        <p14:creationId xmlns:p14="http://schemas.microsoft.com/office/powerpoint/2010/main" val="418728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238547" y="836712"/>
            <a:ext cx="85689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332509" y="1293092"/>
            <a:ext cx="8559971" cy="483307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25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400" dirty="0" smtClean="0"/>
              <a:t>	A </a:t>
            </a:r>
            <a:r>
              <a:rPr lang="pt-BR" sz="2400" dirty="0"/>
              <a:t>Atenção Básica caracteriza-se por um conjunto de ações de saúde, no âmbito</a:t>
            </a:r>
            <a:r>
              <a:rPr lang="pt-BR" sz="2400" b="1" dirty="0"/>
              <a:t> individual e coletivo</a:t>
            </a:r>
            <a:r>
              <a:rPr lang="pt-BR" sz="2400" dirty="0"/>
              <a:t>, que abrangem a </a:t>
            </a:r>
            <a:r>
              <a:rPr lang="pt-BR" sz="2400" b="1" u="sng" dirty="0"/>
              <a:t>promoção e a proteção da saúde, a prevenção de agravos, o diagnóstico, o tratamento, a reabilitação, a </a:t>
            </a:r>
            <a:r>
              <a:rPr lang="pt-BR" sz="2400" b="1" u="sng" dirty="0" smtClean="0"/>
              <a:t>redução </a:t>
            </a:r>
            <a:r>
              <a:rPr lang="pt-BR" sz="2400" b="1" u="sng" dirty="0"/>
              <a:t>de danos e a manutenção da saúde</a:t>
            </a:r>
            <a:r>
              <a:rPr lang="pt-BR" sz="2400" u="sng" dirty="0"/>
              <a:t> </a:t>
            </a:r>
            <a:r>
              <a:rPr lang="pt-BR" sz="2400" dirty="0"/>
              <a:t>com o objetivo de desenvolver uma </a:t>
            </a:r>
            <a:r>
              <a:rPr lang="pt-BR" sz="2400" b="1" dirty="0"/>
              <a:t>atenção integral </a:t>
            </a:r>
            <a:r>
              <a:rPr lang="pt-BR" sz="2400" dirty="0"/>
              <a:t>que impacte na situação de saúde e </a:t>
            </a:r>
            <a:r>
              <a:rPr lang="pt-BR" sz="2400" b="1" dirty="0"/>
              <a:t>autonomia das pessoas </a:t>
            </a:r>
            <a:r>
              <a:rPr lang="pt-BR" sz="2400" dirty="0"/>
              <a:t>e nos determinantes e condicionantes de saúde das coletividades. </a:t>
            </a:r>
            <a:endParaRPr lang="pt-BR" sz="2400" dirty="0" smtClean="0"/>
          </a:p>
          <a:p>
            <a:pPr marL="0" indent="0" algn="r">
              <a:buNone/>
            </a:pPr>
            <a:r>
              <a:rPr lang="pt-BR" sz="1500" dirty="0" smtClean="0"/>
              <a:t>(P</a:t>
            </a:r>
            <a:r>
              <a:rPr lang="pt-BR" altLang="pt-BR" sz="1500" dirty="0" smtClean="0">
                <a:cs typeface="Arial" pitchFamily="34" charset="0"/>
              </a:rPr>
              <a:t>ortaria </a:t>
            </a:r>
            <a:r>
              <a:rPr lang="pt-BR" altLang="pt-BR" sz="1500" dirty="0">
                <a:cs typeface="Arial" pitchFamily="34" charset="0"/>
              </a:rPr>
              <a:t>nº 2.488 GM/MS, de 21 de outubro de </a:t>
            </a:r>
            <a:r>
              <a:rPr lang="pt-BR" altLang="pt-BR" sz="1500" dirty="0" smtClean="0">
                <a:cs typeface="Arial" pitchFamily="34" charset="0"/>
              </a:rPr>
              <a:t>2011</a:t>
            </a:r>
            <a:r>
              <a:rPr lang="pt-BR" sz="1500" dirty="0" smtClean="0"/>
              <a:t>)</a:t>
            </a:r>
          </a:p>
          <a:p>
            <a:pPr marL="0" indent="0" algn="just">
              <a:buNone/>
            </a:pPr>
            <a:endParaRPr lang="pt-BR" sz="2400" dirty="0"/>
          </a:p>
          <a:p>
            <a:pPr algn="just"/>
            <a:r>
              <a:rPr lang="pt-BR" sz="2400" dirty="0" smtClean="0"/>
              <a:t>Funções </a:t>
            </a:r>
            <a:r>
              <a:rPr lang="pt-BR" sz="2400" dirty="0"/>
              <a:t>nas redes: porta de entrada preferencial, base/ordenadora, coordenadora do </a:t>
            </a:r>
            <a:r>
              <a:rPr lang="pt-BR" sz="2400" dirty="0" smtClean="0"/>
              <a:t>cuidado</a:t>
            </a:r>
            <a:r>
              <a:rPr lang="pt-BR" sz="2400" dirty="0"/>
              <a:t>.</a:t>
            </a:r>
            <a:endParaRPr lang="pt-BR" sz="2400" dirty="0" smtClean="0"/>
          </a:p>
          <a:p>
            <a:pPr marL="0" indent="0" algn="just">
              <a:buNone/>
            </a:pPr>
            <a:endParaRPr lang="pt-BR" sz="2400" dirty="0"/>
          </a:p>
          <a:p>
            <a:pPr algn="just"/>
            <a:r>
              <a:rPr lang="pt-BR" sz="2400" dirty="0" smtClean="0"/>
              <a:t>Redes </a:t>
            </a:r>
            <a:r>
              <a:rPr lang="pt-BR" sz="2400" dirty="0"/>
              <a:t>(base regional, diferentes serviços, fluxos e processos vivos</a:t>
            </a:r>
            <a:r>
              <a:rPr lang="pt-BR" sz="2400" dirty="0" smtClean="0"/>
              <a:t>).</a:t>
            </a:r>
            <a:endParaRPr lang="pt-BR" sz="2400" dirty="0"/>
          </a:p>
        </p:txBody>
      </p:sp>
      <p:sp>
        <p:nvSpPr>
          <p:cNvPr id="8" name="Retângulo 7"/>
          <p:cNvSpPr/>
          <p:nvPr/>
        </p:nvSpPr>
        <p:spPr>
          <a:xfrm>
            <a:off x="0" y="44624"/>
            <a:ext cx="9144000" cy="9251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/>
              <a:t>Política Nacional de Atenção Básica</a:t>
            </a:r>
          </a:p>
        </p:txBody>
      </p:sp>
    </p:spTree>
    <p:extLst>
      <p:ext uri="{BB962C8B-B14F-4D97-AF65-F5344CB8AC3E}">
        <p14:creationId xmlns:p14="http://schemas.microsoft.com/office/powerpoint/2010/main" val="241128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44624"/>
            <a:ext cx="9144000" cy="7200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altLang="pt-BR" sz="3200" b="1" dirty="0">
                <a:solidFill>
                  <a:schemeClr val="bg1"/>
                </a:solidFill>
              </a:rPr>
              <a:t>Principais competências dos Entes Federados- PNAB</a:t>
            </a:r>
          </a:p>
        </p:txBody>
      </p:sp>
      <p:sp>
        <p:nvSpPr>
          <p:cNvPr id="7" name="Retângulo 6"/>
          <p:cNvSpPr/>
          <p:nvPr/>
        </p:nvSpPr>
        <p:spPr>
          <a:xfrm>
            <a:off x="-48977" y="3356992"/>
            <a:ext cx="59171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endParaRPr lang="pt-BR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925292" y="2636912"/>
            <a:ext cx="3312368" cy="329561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BR" altLang="pt-BR" sz="1400" b="1" dirty="0">
                <a:solidFill>
                  <a:schemeClr val="tx1"/>
                </a:solidFill>
              </a:rPr>
              <a:t>SECRETARIAS </a:t>
            </a:r>
            <a:r>
              <a:rPr lang="pt-BR" altLang="pt-BR" sz="1400" b="1" dirty="0" smtClean="0">
                <a:solidFill>
                  <a:schemeClr val="tx1"/>
                </a:solidFill>
              </a:rPr>
              <a:t>ESTADUAIS</a:t>
            </a:r>
          </a:p>
          <a:p>
            <a:pPr lvl="0"/>
            <a:r>
              <a:rPr lang="pt-BR" altLang="pt-BR" sz="1400" b="1" dirty="0" smtClean="0">
                <a:solidFill>
                  <a:schemeClr val="tx1"/>
                </a:solidFill>
              </a:rPr>
              <a:t>DE </a:t>
            </a:r>
            <a:r>
              <a:rPr lang="pt-BR" altLang="pt-BR" sz="1400" b="1" dirty="0">
                <a:solidFill>
                  <a:schemeClr val="tx1"/>
                </a:solidFill>
              </a:rPr>
              <a:t>SAÚDE </a:t>
            </a:r>
            <a:endParaRPr lang="pt-BR" sz="1400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Pactuar </a:t>
            </a:r>
            <a:r>
              <a:rPr lang="pt-BR" sz="1400" dirty="0">
                <a:solidFill>
                  <a:schemeClr val="tx1"/>
                </a:solidFill>
              </a:rPr>
              <a:t>estratégias, diretrizes e normas de implementação da AB;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Destinar recursos estaduais</a:t>
            </a:r>
            <a:r>
              <a:rPr lang="pt-BR" sz="1400" dirty="0">
                <a:solidFill>
                  <a:schemeClr val="tx1"/>
                </a:solidFill>
              </a:rPr>
              <a:t>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Ser </a:t>
            </a:r>
            <a:r>
              <a:rPr lang="pt-BR" sz="1400" dirty="0">
                <a:solidFill>
                  <a:schemeClr val="tx1"/>
                </a:solidFill>
              </a:rPr>
              <a:t>corresponsável pelo monitoramento </a:t>
            </a:r>
            <a:r>
              <a:rPr lang="pt-BR" sz="1400" dirty="0" smtClean="0">
                <a:solidFill>
                  <a:schemeClr val="tx1"/>
                </a:solidFill>
              </a:rPr>
              <a:t>;</a:t>
            </a:r>
            <a:endParaRPr lang="pt-BR" sz="1400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Prestar </a:t>
            </a:r>
            <a:r>
              <a:rPr lang="pt-BR" sz="1400" dirty="0">
                <a:solidFill>
                  <a:schemeClr val="tx1"/>
                </a:solidFill>
              </a:rPr>
              <a:t>apoio </a:t>
            </a:r>
            <a:r>
              <a:rPr lang="pt-BR" sz="1400" dirty="0" smtClean="0">
                <a:solidFill>
                  <a:schemeClr val="tx1"/>
                </a:solidFill>
              </a:rPr>
              <a:t>institucional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2" name="Elipse 1"/>
          <p:cNvSpPr/>
          <p:nvPr/>
        </p:nvSpPr>
        <p:spPr>
          <a:xfrm>
            <a:off x="3162702" y="801401"/>
            <a:ext cx="3312368" cy="315744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 dirty="0" smtClean="0">
                <a:solidFill>
                  <a:schemeClr val="tx1"/>
                </a:solidFill>
              </a:rPr>
              <a:t>MINISTÉRIO DA SAÚDE</a:t>
            </a:r>
          </a:p>
          <a:p>
            <a:pPr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Definir as </a:t>
            </a:r>
            <a:r>
              <a:rPr lang="pt-BR" sz="1400" dirty="0">
                <a:solidFill>
                  <a:schemeClr val="tx1"/>
                </a:solidFill>
              </a:rPr>
              <a:t>diretrizes da </a:t>
            </a:r>
            <a:r>
              <a:rPr lang="pt-BR" sz="1400" dirty="0" smtClean="0">
                <a:solidFill>
                  <a:schemeClr val="tx1"/>
                </a:solidFill>
              </a:rPr>
              <a:t>PNAB;</a:t>
            </a:r>
            <a:endParaRPr lang="pt-BR" sz="140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sz="1400" dirty="0">
                <a:solidFill>
                  <a:schemeClr val="tx1"/>
                </a:solidFill>
              </a:rPr>
              <a:t> Garantir fontes de recursos </a:t>
            </a:r>
            <a:r>
              <a:rPr lang="pt-BR" sz="1400" dirty="0" smtClean="0">
                <a:solidFill>
                  <a:schemeClr val="tx1"/>
                </a:solidFill>
              </a:rPr>
              <a:t>federais;</a:t>
            </a:r>
            <a:endParaRPr lang="pt-BR" sz="140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sz="1400" dirty="0">
                <a:solidFill>
                  <a:schemeClr val="tx1"/>
                </a:solidFill>
              </a:rPr>
              <a:t> Prestar apoio institucional;</a:t>
            </a:r>
          </a:p>
          <a:p>
            <a:pPr>
              <a:buFont typeface="Arial" pitchFamily="34" charset="0"/>
              <a:buChar char="•"/>
            </a:pPr>
            <a:r>
              <a:rPr lang="pt-BR" sz="1400" dirty="0">
                <a:solidFill>
                  <a:schemeClr val="tx1"/>
                </a:solidFill>
              </a:rPr>
              <a:t> Definir estratégias de avaliação e qualificação da AB;</a:t>
            </a:r>
          </a:p>
          <a:p>
            <a:pPr>
              <a:buFont typeface="Arial" pitchFamily="34" charset="0"/>
              <a:buChar char="•"/>
            </a:pP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4202753" y="3140968"/>
            <a:ext cx="3528392" cy="341573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BR" altLang="pt-BR" sz="1400" b="1" dirty="0">
                <a:solidFill>
                  <a:schemeClr val="tx1"/>
                </a:solidFill>
              </a:rPr>
              <a:t>SECRETARIAS M</a:t>
            </a:r>
            <a:r>
              <a:rPr lang="pt-BR" altLang="pt-BR" sz="1400" b="1" dirty="0" smtClean="0">
                <a:solidFill>
                  <a:schemeClr val="tx1"/>
                </a:solidFill>
              </a:rPr>
              <a:t>UNICIPAIS </a:t>
            </a:r>
            <a:r>
              <a:rPr lang="pt-BR" altLang="pt-BR" sz="1400" b="1" dirty="0">
                <a:solidFill>
                  <a:schemeClr val="tx1"/>
                </a:solidFill>
              </a:rPr>
              <a:t>DE SAÚDE </a:t>
            </a:r>
            <a:endParaRPr lang="pt-BR" sz="1400" dirty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1400" dirty="0">
                <a:solidFill>
                  <a:schemeClr val="tx1"/>
                </a:solidFill>
              </a:rPr>
              <a:t>Organizar, executar e gerenciar os serviços e ações de AB; </a:t>
            </a:r>
          </a:p>
          <a:p>
            <a:pPr algn="just">
              <a:buFont typeface="Arial" pitchFamily="34" charset="0"/>
              <a:buChar char="•"/>
            </a:pPr>
            <a:r>
              <a:rPr lang="pt-BR" sz="1400" dirty="0">
                <a:solidFill>
                  <a:schemeClr val="tx1"/>
                </a:solidFill>
              </a:rPr>
              <a:t>Destinar recursos municipais</a:t>
            </a:r>
          </a:p>
          <a:p>
            <a:pPr algn="just">
              <a:buFont typeface="Arial" pitchFamily="34" charset="0"/>
              <a:buChar char="•"/>
            </a:pPr>
            <a:r>
              <a:rPr lang="pt-BR" sz="1400" dirty="0">
                <a:solidFill>
                  <a:schemeClr val="tx1"/>
                </a:solidFill>
              </a:rPr>
              <a:t> Prestar apoio institucional às equipes </a:t>
            </a:r>
          </a:p>
          <a:p>
            <a:pPr algn="just">
              <a:buFont typeface="Arial" pitchFamily="34" charset="0"/>
              <a:buChar char="•"/>
            </a:pPr>
            <a:r>
              <a:rPr lang="pt-BR" sz="1400" dirty="0">
                <a:solidFill>
                  <a:schemeClr val="tx1"/>
                </a:solidFill>
              </a:rPr>
              <a:t>Garantir a estrutura física</a:t>
            </a:r>
          </a:p>
          <a:p>
            <a:pPr algn="just">
              <a:buFont typeface="Arial" pitchFamily="34" charset="0"/>
              <a:buChar char="•"/>
            </a:pPr>
            <a:r>
              <a:rPr lang="pt-BR" sz="1400" dirty="0">
                <a:solidFill>
                  <a:schemeClr val="tx1"/>
                </a:solidFill>
              </a:rPr>
              <a:t>Programar as ações a partir das necessidades de saúde das pessoas; </a:t>
            </a:r>
          </a:p>
          <a:p>
            <a:pPr>
              <a:buFont typeface="Arial" pitchFamily="34" charset="0"/>
              <a:buChar char="•"/>
            </a:pP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3" name="Forma 12"/>
          <p:cNvSpPr/>
          <p:nvPr/>
        </p:nvSpPr>
        <p:spPr>
          <a:xfrm rot="14865464" flipH="1">
            <a:off x="487398" y="2112209"/>
            <a:ext cx="2858896" cy="2858896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  <a:solidFill>
            <a:srgbClr val="3366CC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Forma 13"/>
          <p:cNvSpPr/>
          <p:nvPr/>
        </p:nvSpPr>
        <p:spPr>
          <a:xfrm flipH="1">
            <a:off x="4558881" y="950674"/>
            <a:ext cx="2858896" cy="2858896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  <a:solidFill>
            <a:srgbClr val="3366CC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Forma 14"/>
          <p:cNvSpPr/>
          <p:nvPr/>
        </p:nvSpPr>
        <p:spPr>
          <a:xfrm rot="2688768" flipH="1">
            <a:off x="5673544" y="3658624"/>
            <a:ext cx="2858896" cy="2858896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  <a:solidFill>
            <a:srgbClr val="3366CC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1214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238547" y="836712"/>
            <a:ext cx="85689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0" y="44624"/>
            <a:ext cx="9144000" cy="9251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pt-BR" sz="2800" b="1" dirty="0" smtClean="0">
              <a:solidFill>
                <a:schemeClr val="bg1"/>
              </a:solidFill>
              <a:cs typeface="Calibri" pitchFamily="34" charset="0"/>
            </a:endParaRPr>
          </a:p>
          <a:p>
            <a:pPr algn="ctr"/>
            <a:r>
              <a:rPr lang="pt-BR" altLang="pt-BR" sz="2800" b="1" dirty="0" smtClean="0">
                <a:solidFill>
                  <a:schemeClr val="bg1"/>
                </a:solidFill>
                <a:cs typeface="Calibri" pitchFamily="34" charset="0"/>
              </a:rPr>
              <a:t>Sistemas </a:t>
            </a:r>
            <a:r>
              <a:rPr lang="pt-BR" altLang="pt-BR" sz="2800" b="1" dirty="0">
                <a:solidFill>
                  <a:schemeClr val="bg1"/>
                </a:solidFill>
                <a:cs typeface="Calibri" pitchFamily="34" charset="0"/>
              </a:rPr>
              <a:t>de Saúde ordenados pela Atenção Básica tem:</a:t>
            </a:r>
            <a:endParaRPr lang="pt-BR" altLang="pt-BR" sz="2800" dirty="0">
              <a:solidFill>
                <a:schemeClr val="bg1"/>
              </a:solidFill>
            </a:endParaRPr>
          </a:p>
          <a:p>
            <a:pPr algn="ctr"/>
            <a:endParaRPr lang="pt-BR" sz="2800" b="1" dirty="0" smtClean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285750" y="1412776"/>
            <a:ext cx="8607425" cy="4103688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pt-BR" sz="6000" dirty="0" smtClean="0">
                <a:cs typeface="Calibri" pitchFamily="34" charset="0"/>
              </a:rPr>
              <a:t> Mais chances de reduzir as desigualdades sociais</a:t>
            </a:r>
          </a:p>
          <a:p>
            <a:pPr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pt-BR" sz="6000" dirty="0" smtClean="0">
                <a:cs typeface="Calibri" pitchFamily="34" charset="0"/>
              </a:rPr>
              <a:t> Melhor reconhecimento dos problemas e necessidades de saúde</a:t>
            </a:r>
          </a:p>
          <a:p>
            <a:pPr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pt-BR" sz="6000" dirty="0" smtClean="0">
                <a:cs typeface="Calibri" pitchFamily="34" charset="0"/>
              </a:rPr>
              <a:t> Menor mortalidade infantil</a:t>
            </a:r>
          </a:p>
          <a:p>
            <a:pPr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pt-BR" sz="6000" dirty="0" smtClean="0">
                <a:cs typeface="Calibri" pitchFamily="34" charset="0"/>
              </a:rPr>
              <a:t> Menor mortalidade precoce (exceto causas externas)</a:t>
            </a:r>
          </a:p>
          <a:p>
            <a:pPr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pt-BR" sz="6000" dirty="0" smtClean="0">
                <a:cs typeface="Calibri" pitchFamily="34" charset="0"/>
              </a:rPr>
              <a:t> Maior expectativa de vida</a:t>
            </a:r>
          </a:p>
          <a:p>
            <a:pPr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pt-BR" sz="6000" dirty="0" smtClean="0">
                <a:cs typeface="Calibri" pitchFamily="34" charset="0"/>
              </a:rPr>
              <a:t> Menor mortalidade por doenças cardiovasculares</a:t>
            </a:r>
          </a:p>
          <a:p>
            <a:pPr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pt-BR" sz="6000" dirty="0" smtClean="0">
                <a:cs typeface="Calibri" pitchFamily="34" charset="0"/>
              </a:rPr>
              <a:t> Maior precisão nos diagnósticos</a:t>
            </a:r>
          </a:p>
          <a:p>
            <a:pPr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pt-BR" sz="6000" dirty="0" smtClean="0">
                <a:cs typeface="Calibri" pitchFamily="34" charset="0"/>
              </a:rPr>
              <a:t> Maior adesão as tratamentos indicados</a:t>
            </a:r>
          </a:p>
          <a:p>
            <a:pPr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pt-BR" sz="6000" dirty="0" smtClean="0">
                <a:cs typeface="Calibri" pitchFamily="34" charset="0"/>
              </a:rPr>
              <a:t> Diminuição das internações sensíveis à atenção ambulatorial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endParaRPr lang="pt-BR" sz="2000" dirty="0" smtClean="0">
              <a:cs typeface="Calibri" pitchFamily="34" charset="0"/>
            </a:endParaRPr>
          </a:p>
        </p:txBody>
      </p:sp>
      <p:sp>
        <p:nvSpPr>
          <p:cNvPr id="9" name="CaixaDeTexto 5"/>
          <p:cNvSpPr txBox="1">
            <a:spLocks noChangeArrowheads="1"/>
          </p:cNvSpPr>
          <p:nvPr/>
        </p:nvSpPr>
        <p:spPr bwMode="auto">
          <a:xfrm>
            <a:off x="1258888" y="5661025"/>
            <a:ext cx="785018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2000" dirty="0">
                <a:cs typeface="Arial" pitchFamily="34" charset="0"/>
              </a:rPr>
              <a:t> </a:t>
            </a:r>
            <a:r>
              <a:rPr lang="pt-BR" altLang="pt-BR" sz="1400" dirty="0">
                <a:cs typeface="Arial" pitchFamily="34" charset="0"/>
              </a:rPr>
              <a:t>(HEALTH EVIDENCE NETWORK, 1994; OPAS, 2005; STARFIELD, 2007; OMS, 2008)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pt-BR" altLang="pt-BR" sz="1400" dirty="0">
              <a:latin typeface="Candar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00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238547" y="836712"/>
            <a:ext cx="85689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0" y="44624"/>
            <a:ext cx="9144000" cy="9251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pt-BR" sz="3600" b="1" dirty="0">
                <a:solidFill>
                  <a:schemeClr val="bg1"/>
                </a:solidFill>
                <a:cs typeface="Calibri" pitchFamily="34" charset="0"/>
              </a:rPr>
              <a:t>Atenção Básica x Atenção </a:t>
            </a:r>
            <a:r>
              <a:rPr lang="en-US" altLang="pt-BR" sz="3600" b="1" dirty="0" err="1">
                <a:solidFill>
                  <a:schemeClr val="bg1"/>
                </a:solidFill>
                <a:cs typeface="Calibri" pitchFamily="34" charset="0"/>
              </a:rPr>
              <a:t>Hospitalar</a:t>
            </a:r>
            <a:endParaRPr lang="pt-BR" sz="2800" b="1" dirty="0" smtClean="0">
              <a:solidFill>
                <a:schemeClr val="bg1"/>
              </a:solidFill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249238" y="1341438"/>
            <a:ext cx="8605837" cy="504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en-US" sz="2400" b="1" dirty="0" smtClean="0">
                <a:cs typeface="Calibri" pitchFamily="34" charset="0"/>
              </a:rPr>
              <a:t>30% de </a:t>
            </a:r>
            <a:r>
              <a:rPr lang="en-US" sz="2400" b="1" dirty="0" err="1" smtClean="0">
                <a:cs typeface="Calibri" pitchFamily="34" charset="0"/>
              </a:rPr>
              <a:t>internações</a:t>
            </a:r>
            <a:r>
              <a:rPr lang="en-US" sz="2400" b="1" dirty="0" smtClean="0">
                <a:cs typeface="Calibri" pitchFamily="34" charset="0"/>
              </a:rPr>
              <a:t> </a:t>
            </a:r>
            <a:r>
              <a:rPr lang="en-US" sz="2400" b="1" dirty="0" err="1" smtClean="0">
                <a:cs typeface="Calibri" pitchFamily="34" charset="0"/>
              </a:rPr>
              <a:t>hospitalares</a:t>
            </a:r>
            <a:r>
              <a:rPr lang="en-US" sz="2400" b="1" dirty="0" smtClean="0">
                <a:cs typeface="Calibri" pitchFamily="34" charset="0"/>
              </a:rPr>
              <a:t> </a:t>
            </a:r>
            <a:r>
              <a:rPr lang="en-US" sz="2400" b="1" dirty="0" err="1" smtClean="0">
                <a:cs typeface="Calibri" pitchFamily="34" charset="0"/>
              </a:rPr>
              <a:t>evitadas</a:t>
            </a:r>
            <a:r>
              <a:rPr lang="en-US" sz="2400" dirty="0" smtClean="0">
                <a:cs typeface="Calibri" pitchFamily="34" charset="0"/>
              </a:rPr>
              <a:t>, </a:t>
            </a:r>
            <a:r>
              <a:rPr lang="en-US" sz="2400" dirty="0" err="1" smtClean="0">
                <a:cs typeface="Calibri" pitchFamily="34" charset="0"/>
              </a:rPr>
              <a:t>representando</a:t>
            </a:r>
            <a:r>
              <a:rPr lang="en-US" sz="2400" dirty="0" smtClean="0">
                <a:cs typeface="Calibri" pitchFamily="34" charset="0"/>
              </a:rPr>
              <a:t> 21% do </a:t>
            </a:r>
            <a:r>
              <a:rPr lang="en-US" sz="2400" dirty="0" err="1" smtClean="0">
                <a:cs typeface="Calibri" pitchFamily="34" charset="0"/>
              </a:rPr>
              <a:t>gasto</a:t>
            </a:r>
            <a:r>
              <a:rPr lang="en-US" sz="2400" dirty="0" smtClean="0">
                <a:cs typeface="Calibri" pitchFamily="34" charset="0"/>
              </a:rPr>
              <a:t> </a:t>
            </a:r>
            <a:r>
              <a:rPr lang="en-US" sz="2400" dirty="0" err="1" smtClean="0">
                <a:cs typeface="Calibri" pitchFamily="34" charset="0"/>
              </a:rPr>
              <a:t>público</a:t>
            </a:r>
            <a:r>
              <a:rPr lang="en-US" sz="2400" dirty="0" smtClean="0">
                <a:cs typeface="Calibri" pitchFamily="34" charset="0"/>
              </a:rPr>
              <a:t> com </a:t>
            </a:r>
            <a:r>
              <a:rPr lang="en-US" sz="2400" dirty="0" err="1" smtClean="0">
                <a:cs typeface="Calibri" pitchFamily="34" charset="0"/>
              </a:rPr>
              <a:t>hospitais</a:t>
            </a:r>
            <a:r>
              <a:rPr lang="en-US" sz="2400" dirty="0" smtClean="0">
                <a:cs typeface="Calibri" pitchFamily="34" charset="0"/>
              </a:rPr>
              <a:t> e 15% das </a:t>
            </a:r>
            <a:r>
              <a:rPr lang="en-US" sz="2400" dirty="0" err="1" smtClean="0">
                <a:cs typeface="Calibri" pitchFamily="34" charset="0"/>
              </a:rPr>
              <a:t>despesas</a:t>
            </a:r>
            <a:r>
              <a:rPr lang="en-US" sz="2400" dirty="0" smtClean="0">
                <a:cs typeface="Calibri" pitchFamily="34" charset="0"/>
              </a:rPr>
              <a:t> </a:t>
            </a:r>
            <a:r>
              <a:rPr lang="en-US" sz="2400" dirty="0" err="1" smtClean="0">
                <a:cs typeface="Calibri" pitchFamily="34" charset="0"/>
              </a:rPr>
              <a:t>totais</a:t>
            </a:r>
            <a:r>
              <a:rPr lang="en-US" sz="2400" dirty="0" smtClean="0">
                <a:cs typeface="Calibri" pitchFamily="34" charset="0"/>
              </a:rPr>
              <a:t> com </a:t>
            </a:r>
            <a:r>
              <a:rPr lang="en-US" sz="2400" dirty="0" err="1" smtClean="0">
                <a:cs typeface="Calibri" pitchFamily="34" charset="0"/>
              </a:rPr>
              <a:t>Saúde</a:t>
            </a:r>
            <a:endParaRPr lang="en-US" sz="2400" dirty="0" smtClean="0">
              <a:cs typeface="Calibri" pitchFamily="34" charset="0"/>
            </a:endParaRPr>
          </a:p>
          <a:p>
            <a:pPr marL="0" indent="0">
              <a:spcAft>
                <a:spcPts val="600"/>
              </a:spcAft>
              <a:buClr>
                <a:srgbClr val="002060"/>
              </a:buClr>
              <a:buFont typeface="Symbol" pitchFamily="18" charset="2"/>
              <a:buNone/>
              <a:defRPr/>
            </a:pPr>
            <a:r>
              <a:rPr lang="en-US" sz="2400" dirty="0" smtClean="0">
                <a:cs typeface="Calibri" pitchFamily="34" charset="0"/>
              </a:rPr>
              <a:t>	</a:t>
            </a:r>
            <a:r>
              <a:rPr lang="en-US" sz="2400" dirty="0" err="1" smtClean="0">
                <a:cs typeface="Calibri" pitchFamily="34" charset="0"/>
              </a:rPr>
              <a:t>Custo</a:t>
            </a:r>
            <a:r>
              <a:rPr lang="en-US" sz="2400" dirty="0" smtClean="0">
                <a:cs typeface="Calibri" pitchFamily="34" charset="0"/>
              </a:rPr>
              <a:t> </a:t>
            </a:r>
            <a:r>
              <a:rPr lang="en-US" sz="2400" dirty="0" err="1" smtClean="0">
                <a:cs typeface="Calibri" pitchFamily="34" charset="0"/>
              </a:rPr>
              <a:t>médio</a:t>
            </a:r>
            <a:r>
              <a:rPr lang="en-US" sz="2400" dirty="0" smtClean="0">
                <a:cs typeface="Calibri" pitchFamily="34" charset="0"/>
              </a:rPr>
              <a:t> com </a:t>
            </a:r>
            <a:r>
              <a:rPr lang="en-US" sz="2400" dirty="0" err="1" smtClean="0">
                <a:cs typeface="Calibri" pitchFamily="34" charset="0"/>
              </a:rPr>
              <a:t>tratamento</a:t>
            </a:r>
            <a:r>
              <a:rPr lang="en-US" sz="2400" dirty="0" smtClean="0">
                <a:cs typeface="Calibri" pitchFamily="34" charset="0"/>
              </a:rPr>
              <a:t> </a:t>
            </a:r>
            <a:r>
              <a:rPr lang="en-US" sz="2400" dirty="0" err="1" smtClean="0">
                <a:cs typeface="Calibri" pitchFamily="34" charset="0"/>
              </a:rPr>
              <a:t>hospitalar</a:t>
            </a:r>
            <a:r>
              <a:rPr lang="en-US" sz="2400" dirty="0" smtClean="0">
                <a:cs typeface="Calibri" pitchFamily="34" charset="0"/>
              </a:rPr>
              <a:t> = U$ 374</a:t>
            </a:r>
          </a:p>
          <a:p>
            <a:pPr marL="0" indent="0">
              <a:spcAft>
                <a:spcPts val="600"/>
              </a:spcAft>
              <a:buClr>
                <a:srgbClr val="002060"/>
              </a:buClr>
              <a:buFont typeface="Symbol" pitchFamily="18" charset="2"/>
              <a:buNone/>
              <a:defRPr/>
            </a:pPr>
            <a:r>
              <a:rPr lang="en-US" sz="2400" dirty="0" smtClean="0">
                <a:cs typeface="Calibri" pitchFamily="34" charset="0"/>
              </a:rPr>
              <a:t>	</a:t>
            </a:r>
            <a:r>
              <a:rPr lang="en-US" sz="2400" dirty="0" err="1" smtClean="0">
                <a:cs typeface="Calibri" pitchFamily="34" charset="0"/>
              </a:rPr>
              <a:t>Custo</a:t>
            </a:r>
            <a:r>
              <a:rPr lang="en-US" sz="2400" dirty="0" smtClean="0">
                <a:cs typeface="Calibri" pitchFamily="34" charset="0"/>
              </a:rPr>
              <a:t> </a:t>
            </a:r>
            <a:r>
              <a:rPr lang="en-US" sz="2400" dirty="0" err="1" smtClean="0">
                <a:cs typeface="Calibri" pitchFamily="34" charset="0"/>
              </a:rPr>
              <a:t>médio</a:t>
            </a:r>
            <a:r>
              <a:rPr lang="en-US" sz="2400" dirty="0" smtClean="0">
                <a:cs typeface="Calibri" pitchFamily="34" charset="0"/>
              </a:rPr>
              <a:t> com </a:t>
            </a:r>
            <a:r>
              <a:rPr lang="en-US" sz="2400" dirty="0" err="1" smtClean="0">
                <a:cs typeface="Calibri" pitchFamily="34" charset="0"/>
              </a:rPr>
              <a:t>tratamento</a:t>
            </a:r>
            <a:r>
              <a:rPr lang="en-US" sz="2400" dirty="0" smtClean="0">
                <a:cs typeface="Calibri" pitchFamily="34" charset="0"/>
              </a:rPr>
              <a:t> </a:t>
            </a:r>
            <a:r>
              <a:rPr lang="en-US" sz="2400" dirty="0" err="1" smtClean="0">
                <a:cs typeface="Calibri" pitchFamily="34" charset="0"/>
              </a:rPr>
              <a:t>nas</a:t>
            </a:r>
            <a:r>
              <a:rPr lang="en-US" sz="2400" dirty="0" smtClean="0">
                <a:cs typeface="Calibri" pitchFamily="34" charset="0"/>
              </a:rPr>
              <a:t> USF = U$ 17  </a:t>
            </a:r>
            <a:r>
              <a:rPr lang="pt-BR" sz="1200" dirty="0" smtClean="0">
                <a:cs typeface="Calibri" pitchFamily="34" charset="0"/>
              </a:rPr>
              <a:t>(BIRD, 2005)</a:t>
            </a:r>
          </a:p>
          <a:p>
            <a:pPr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pt-BR" sz="2400" b="1" dirty="0" smtClean="0">
                <a:cs typeface="Calibri" pitchFamily="34" charset="0"/>
              </a:rPr>
              <a:t>50% das mortes em crianças de 0 a 5 anos </a:t>
            </a:r>
            <a:r>
              <a:rPr lang="pt-BR" sz="2400" dirty="0" smtClean="0">
                <a:cs typeface="Calibri" pitchFamily="34" charset="0"/>
              </a:rPr>
              <a:t>nos países em desenvolvimento poderiam ser evitadas com intervenções na APS </a:t>
            </a:r>
            <a:r>
              <a:rPr lang="pt-BR" sz="1200" dirty="0" smtClean="0">
                <a:cs typeface="Calibri" pitchFamily="34" charset="0"/>
              </a:rPr>
              <a:t>(OPAS, 2005)</a:t>
            </a:r>
          </a:p>
          <a:p>
            <a:pPr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pt-BR" sz="2400" b="1" dirty="0" smtClean="0">
                <a:cs typeface="Calibri" pitchFamily="34" charset="0"/>
              </a:rPr>
              <a:t>Redução de 126 milhões de internações </a:t>
            </a:r>
            <a:r>
              <a:rPr lang="pt-BR" sz="2400" dirty="0" smtClean="0">
                <a:cs typeface="Calibri" pitchFamily="34" charset="0"/>
              </a:rPr>
              <a:t>por diabetes e problemas respiratórios em 10 anos </a:t>
            </a:r>
            <a:r>
              <a:rPr lang="pt-BR" sz="1200" dirty="0" smtClean="0">
                <a:cs typeface="Calibri" pitchFamily="34" charset="0"/>
              </a:rPr>
              <a:t>(MACINKO,  2006)</a:t>
            </a:r>
            <a:endParaRPr lang="pt-BR" sz="1200" dirty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98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44624"/>
            <a:ext cx="9144000" cy="9251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/>
              <a:t>Atenção Básica</a:t>
            </a:r>
          </a:p>
          <a:p>
            <a:pPr algn="ctr"/>
            <a:r>
              <a:rPr lang="pt-BR" sz="2800" b="1" dirty="0" smtClean="0"/>
              <a:t>Panorama Nacional</a:t>
            </a:r>
            <a:endParaRPr lang="pt-BR" sz="3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t="29824" r="51859" b="19975"/>
          <a:stretch/>
        </p:blipFill>
        <p:spPr bwMode="auto">
          <a:xfrm>
            <a:off x="583070" y="1304193"/>
            <a:ext cx="3563332" cy="4059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42446" r="83681" b="42444"/>
          <a:stretch/>
        </p:blipFill>
        <p:spPr bwMode="auto">
          <a:xfrm>
            <a:off x="676703" y="4205061"/>
            <a:ext cx="1252416" cy="1121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8"/>
          <p:cNvSpPr>
            <a:spLocks noChangeArrowheads="1"/>
          </p:cNvSpPr>
          <p:nvPr/>
        </p:nvSpPr>
        <p:spPr bwMode="auto">
          <a:xfrm>
            <a:off x="4499992" y="1237380"/>
            <a:ext cx="4536058" cy="409342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 typeface="Courier New" pitchFamily="49" charset="0"/>
              <a:buChar char="o"/>
              <a:defRPr/>
            </a:pPr>
            <a:r>
              <a:rPr lang="pt-BR" altLang="pt-BR" sz="1600" b="1" dirty="0" smtClean="0">
                <a:solidFill>
                  <a:srgbClr val="C0504D"/>
                </a:solidFill>
                <a:cs typeface="Arial" pitchFamily="34" charset="0"/>
              </a:rPr>
              <a:t>72%* </a:t>
            </a:r>
            <a:r>
              <a:rPr lang="pt-BR" altLang="pt-BR" sz="1600" b="1" dirty="0">
                <a:solidFill>
                  <a:srgbClr val="C0504D"/>
                </a:solidFill>
                <a:cs typeface="Arial" pitchFamily="34" charset="0"/>
              </a:rPr>
              <a:t>da população coberta pela atenção </a:t>
            </a:r>
            <a:r>
              <a:rPr lang="pt-BR" altLang="pt-BR" sz="1600" b="1" dirty="0" smtClean="0">
                <a:solidFill>
                  <a:srgbClr val="C0504D"/>
                </a:solidFill>
                <a:cs typeface="Arial" pitchFamily="34" charset="0"/>
              </a:rPr>
              <a:t>básica</a:t>
            </a:r>
            <a:r>
              <a:rPr lang="pt-BR" altLang="pt-BR" sz="1600" dirty="0" smtClean="0">
                <a:solidFill>
                  <a:srgbClr val="002060"/>
                </a:solidFill>
                <a:cs typeface="Arial" pitchFamily="34" charset="0"/>
              </a:rPr>
              <a:t>, </a:t>
            </a:r>
            <a:r>
              <a:rPr lang="pt-BR" altLang="pt-BR" sz="1600" dirty="0">
                <a:solidFill>
                  <a:srgbClr val="002060"/>
                </a:solidFill>
                <a:cs typeface="Arial" pitchFamily="34" charset="0"/>
              </a:rPr>
              <a:t>considerando-se, além das equipes de Saúde da Família, equipes equivalentes formadas por clínicos gerais, ginecologistas-obstetras e pediatras</a:t>
            </a:r>
            <a:r>
              <a:rPr lang="pt-BR" altLang="pt-BR" sz="1600" dirty="0" smtClean="0">
                <a:solidFill>
                  <a:srgbClr val="002060"/>
                </a:solidFill>
                <a:cs typeface="Arial" pitchFamily="34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 typeface="Courier New" pitchFamily="49" charset="0"/>
              <a:buChar char="o"/>
              <a:defRPr/>
            </a:pPr>
            <a:endParaRPr lang="pt-BR" altLang="pt-BR" sz="1600" dirty="0">
              <a:solidFill>
                <a:srgbClr val="002060"/>
              </a:solidFill>
              <a:cs typeface="Arial" pitchFamily="34" charset="0"/>
            </a:endParaRPr>
          </a:p>
          <a:p>
            <a:pPr algn="just" eaLnBrk="1" hangingPunct="1">
              <a:spcBef>
                <a:spcPct val="0"/>
              </a:spcBef>
              <a:buFont typeface="Courier New" pitchFamily="49" charset="0"/>
              <a:buChar char="o"/>
              <a:defRPr/>
            </a:pPr>
            <a:r>
              <a:rPr lang="pt-BR" altLang="pt-BR" sz="1600" b="1" dirty="0" smtClean="0">
                <a:solidFill>
                  <a:srgbClr val="C0504D"/>
                </a:solidFill>
                <a:cs typeface="Arial" pitchFamily="34" charset="0"/>
              </a:rPr>
              <a:t>62%** </a:t>
            </a:r>
            <a:r>
              <a:rPr lang="pt-BR" altLang="pt-BR" sz="1600" dirty="0" smtClean="0">
                <a:solidFill>
                  <a:srgbClr val="002060"/>
                </a:solidFill>
                <a:cs typeface="Arial" pitchFamily="34" charset="0"/>
              </a:rPr>
              <a:t>da população coberta por Equipes de Saúde da Família;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pt-BR" altLang="pt-BR" sz="1600" dirty="0" smtClean="0">
              <a:solidFill>
                <a:srgbClr val="002060"/>
              </a:solidFill>
              <a:cs typeface="Arial" pitchFamily="34" charset="0"/>
            </a:endParaRPr>
          </a:p>
          <a:p>
            <a:pPr algn="just" eaLnBrk="1" hangingPunct="1">
              <a:spcBef>
                <a:spcPct val="0"/>
              </a:spcBef>
              <a:buFont typeface="Courier New" pitchFamily="49" charset="0"/>
              <a:buChar char="o"/>
              <a:defRPr/>
            </a:pPr>
            <a:r>
              <a:rPr lang="pt-BR" altLang="pt-BR" sz="1600" dirty="0" smtClean="0">
                <a:solidFill>
                  <a:srgbClr val="002060"/>
                </a:solidFill>
                <a:cs typeface="Arial" pitchFamily="34" charset="0"/>
              </a:rPr>
              <a:t>Cerca de </a:t>
            </a:r>
            <a:r>
              <a:rPr lang="pt-BR" altLang="pt-BR" sz="1600" b="1" dirty="0" smtClean="0">
                <a:solidFill>
                  <a:srgbClr val="C0504D"/>
                </a:solidFill>
                <a:cs typeface="Arial" pitchFamily="34" charset="0"/>
              </a:rPr>
              <a:t>39.000</a:t>
            </a:r>
            <a:r>
              <a:rPr lang="pt-BR" altLang="pt-BR" sz="1600" b="1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pt-BR" altLang="pt-BR" sz="1600" dirty="0" smtClean="0">
                <a:solidFill>
                  <a:srgbClr val="1F497D">
                    <a:lumMod val="50000"/>
                  </a:srgbClr>
                </a:solidFill>
                <a:cs typeface="Arial" pitchFamily="34" charset="0"/>
              </a:rPr>
              <a:t>equipes</a:t>
            </a:r>
            <a:r>
              <a:rPr lang="pt-BR" altLang="pt-BR" sz="1600" b="1" dirty="0" smtClean="0">
                <a:solidFill>
                  <a:srgbClr val="1F497D">
                    <a:lumMod val="50000"/>
                  </a:srgbClr>
                </a:solidFill>
                <a:cs typeface="Arial" pitchFamily="34" charset="0"/>
              </a:rPr>
              <a:t> </a:t>
            </a:r>
            <a:r>
              <a:rPr lang="pt-BR" altLang="pt-BR" sz="1600" dirty="0" smtClean="0">
                <a:solidFill>
                  <a:srgbClr val="1F497D">
                    <a:lumMod val="50000"/>
                  </a:srgbClr>
                </a:solidFill>
                <a:cs typeface="Arial" pitchFamily="34" charset="0"/>
              </a:rPr>
              <a:t>de Saúde </a:t>
            </a:r>
            <a:r>
              <a:rPr lang="pt-BR" altLang="pt-BR" sz="1600" dirty="0" smtClean="0">
                <a:solidFill>
                  <a:srgbClr val="002060"/>
                </a:solidFill>
                <a:cs typeface="Arial" pitchFamily="34" charset="0"/>
              </a:rPr>
              <a:t>da Família cuidam de mais de </a:t>
            </a:r>
            <a:r>
              <a:rPr lang="pt-BR" altLang="pt-BR" sz="1600" b="1" dirty="0" smtClean="0">
                <a:solidFill>
                  <a:srgbClr val="C0504D"/>
                </a:solidFill>
                <a:cs typeface="Arial" pitchFamily="34" charset="0"/>
              </a:rPr>
              <a:t>120 milhões de cidadãos;</a:t>
            </a:r>
            <a:endParaRPr lang="pt-BR" altLang="pt-BR" sz="1600" b="1" dirty="0" smtClean="0">
              <a:solidFill>
                <a:srgbClr val="C00000"/>
              </a:solidFill>
              <a:cs typeface="Arial" pitchFamily="34" charset="0"/>
            </a:endParaRPr>
          </a:p>
          <a:p>
            <a:pPr algn="just" eaLnBrk="1" hangingPunct="1">
              <a:spcBef>
                <a:spcPct val="0"/>
              </a:spcBef>
              <a:buFont typeface="Courier New" pitchFamily="49" charset="0"/>
              <a:buChar char="o"/>
              <a:defRPr/>
            </a:pPr>
            <a:endParaRPr lang="pt-BR" altLang="pt-BR" sz="1600" dirty="0" smtClean="0">
              <a:solidFill>
                <a:srgbClr val="002060"/>
              </a:solidFill>
              <a:cs typeface="Arial" pitchFamily="34" charset="0"/>
            </a:endParaRPr>
          </a:p>
          <a:p>
            <a:pPr algn="just" eaLnBrk="1" hangingPunct="1">
              <a:spcBef>
                <a:spcPct val="0"/>
              </a:spcBef>
              <a:buFont typeface="Courier New" pitchFamily="49" charset="0"/>
              <a:buChar char="o"/>
              <a:defRPr/>
            </a:pPr>
            <a:r>
              <a:rPr lang="pt-BR" altLang="pt-BR" sz="1600" dirty="0" smtClean="0">
                <a:solidFill>
                  <a:srgbClr val="002060"/>
                </a:solidFill>
                <a:cs typeface="Arial" pitchFamily="34" charset="0"/>
              </a:rPr>
              <a:t>Cerca de</a:t>
            </a:r>
            <a:r>
              <a:rPr lang="pt-BR" altLang="pt-BR" sz="1600" b="1" dirty="0" smtClean="0">
                <a:solidFill>
                  <a:srgbClr val="C00000"/>
                </a:solidFill>
                <a:cs typeface="Arial" pitchFamily="34" charset="0"/>
              </a:rPr>
              <a:t>  </a:t>
            </a:r>
            <a:r>
              <a:rPr lang="pt-BR" altLang="pt-BR" sz="1600" b="1" dirty="0" smtClean="0">
                <a:solidFill>
                  <a:srgbClr val="C0504D"/>
                </a:solidFill>
                <a:cs typeface="Arial" pitchFamily="34" charset="0"/>
              </a:rPr>
              <a:t>40.000</a:t>
            </a:r>
            <a:r>
              <a:rPr lang="pt-BR" altLang="pt-BR" sz="1600" b="1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pt-BR" altLang="pt-BR" sz="1600" dirty="0" smtClean="0">
                <a:solidFill>
                  <a:srgbClr val="1F497D">
                    <a:lumMod val="50000"/>
                  </a:srgbClr>
                </a:solidFill>
                <a:cs typeface="Arial" pitchFamily="34" charset="0"/>
              </a:rPr>
              <a:t>Unidades Básicas de Saúde </a:t>
            </a:r>
            <a:r>
              <a:rPr lang="pt-BR" altLang="pt-BR" sz="1600" dirty="0" smtClean="0">
                <a:solidFill>
                  <a:srgbClr val="002060"/>
                </a:solidFill>
                <a:cs typeface="Arial" pitchFamily="34" charset="0"/>
              </a:rPr>
              <a:t>(mais de </a:t>
            </a:r>
            <a:r>
              <a:rPr lang="pt-BR" altLang="pt-BR" sz="1600" b="1" dirty="0" smtClean="0">
                <a:solidFill>
                  <a:srgbClr val="C0504D"/>
                </a:solidFill>
                <a:cs typeface="Arial" pitchFamily="34" charset="0"/>
              </a:rPr>
              <a:t>700 mil </a:t>
            </a:r>
            <a:r>
              <a:rPr lang="pt-BR" altLang="pt-BR" sz="1600" dirty="0" smtClean="0">
                <a:solidFill>
                  <a:srgbClr val="002060"/>
                </a:solidFill>
                <a:cs typeface="Arial" pitchFamily="34" charset="0"/>
              </a:rPr>
              <a:t>profissionais atuando na AB);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pt-BR" altLang="pt-BR" sz="1600" b="1" dirty="0" smtClean="0">
              <a:solidFill>
                <a:srgbClr val="FF0000"/>
              </a:solidFill>
              <a:cs typeface="Arial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lang="pt-BR" altLang="pt-BR" sz="1800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9" name="CaixaDeTexto 1"/>
          <p:cNvSpPr txBox="1">
            <a:spLocks noChangeArrowheads="1"/>
          </p:cNvSpPr>
          <p:nvPr/>
        </p:nvSpPr>
        <p:spPr bwMode="auto">
          <a:xfrm>
            <a:off x="583070" y="5589240"/>
            <a:ext cx="7621456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pt-BR" altLang="pt-BR" sz="1100" b="1" dirty="0" smtClean="0">
                <a:solidFill>
                  <a:prstClr val="black"/>
                </a:solidFill>
                <a:cs typeface="Arial" pitchFamily="34" charset="0"/>
              </a:rPr>
              <a:t>*Cobertura com parâmetro de cálculo de 3000 habitantes por equipes de saúde da família e equipes equivalentes ( compostas por 60h ambulatoriais de clínicos, ginecologistas-obstetras e pediatras), utilizando no cálculo a população do IBGE de 2012.</a:t>
            </a:r>
          </a:p>
          <a:p>
            <a:pPr eaLnBrk="1" hangingPunct="1">
              <a:defRPr/>
            </a:pPr>
            <a:endParaRPr lang="pt-BR" altLang="pt-BR" sz="1100" b="1" dirty="0" smtClean="0">
              <a:solidFill>
                <a:prstClr val="black"/>
              </a:solidFill>
              <a:cs typeface="Arial" pitchFamily="34" charset="0"/>
            </a:endParaRPr>
          </a:p>
          <a:p>
            <a:pPr eaLnBrk="1" hangingPunct="1">
              <a:defRPr/>
            </a:pPr>
            <a:r>
              <a:rPr lang="pt-BR" altLang="pt-BR" sz="1100" b="1" dirty="0" smtClean="0">
                <a:solidFill>
                  <a:prstClr val="black"/>
                </a:solidFill>
                <a:cs typeface="Arial" pitchFamily="34" charset="0"/>
              </a:rPr>
              <a:t>** Parâmetro de Cobertura de 3.450 habitantes por equipe e como referência a população IBGE, 2012.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endParaRPr lang="pt-BR" altLang="pt-BR" sz="1100" b="1" dirty="0" smtClean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516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44624"/>
            <a:ext cx="9144000" cy="9251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/>
              <a:t>Atenção Básica</a:t>
            </a:r>
          </a:p>
          <a:p>
            <a:pPr algn="ctr"/>
            <a:r>
              <a:rPr lang="pt-BR" sz="2800" b="1" dirty="0" smtClean="0"/>
              <a:t>Panorama Distrito Federal</a:t>
            </a:r>
            <a:endParaRPr lang="pt-BR" sz="3600" b="1" dirty="0"/>
          </a:p>
        </p:txBody>
      </p:sp>
      <p:sp>
        <p:nvSpPr>
          <p:cNvPr id="8" name="Retângulo 8"/>
          <p:cNvSpPr>
            <a:spLocks noChangeArrowheads="1"/>
          </p:cNvSpPr>
          <p:nvPr/>
        </p:nvSpPr>
        <p:spPr bwMode="auto">
          <a:xfrm>
            <a:off x="971600" y="4808913"/>
            <a:ext cx="7488832" cy="1077218"/>
          </a:xfrm>
          <a:prstGeom prst="rect">
            <a:avLst/>
          </a:prstGeom>
          <a:noFill/>
          <a:ln w="28575">
            <a:solidFill>
              <a:srgbClr val="AB3709"/>
            </a:solidFill>
          </a:ln>
          <a:extLst/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None/>
              <a:defRPr/>
            </a:pPr>
            <a:r>
              <a:rPr lang="pt-BR" altLang="pt-BR" sz="1600" b="1" dirty="0" smtClean="0">
                <a:cs typeface="Arial" pitchFamily="34" charset="0"/>
              </a:rPr>
              <a:t>54,4% da </a:t>
            </a:r>
            <a:r>
              <a:rPr lang="pt-BR" altLang="pt-BR" sz="1600" b="1" dirty="0">
                <a:cs typeface="Arial" pitchFamily="34" charset="0"/>
              </a:rPr>
              <a:t>população coberta pela atenção </a:t>
            </a:r>
            <a:r>
              <a:rPr lang="pt-BR" altLang="pt-BR" sz="1600" b="1" dirty="0" smtClean="0">
                <a:cs typeface="Arial" pitchFamily="34" charset="0"/>
              </a:rPr>
              <a:t>básica</a:t>
            </a:r>
            <a:r>
              <a:rPr lang="pt-BR" altLang="pt-BR" sz="1600" dirty="0">
                <a:cs typeface="Arial" pitchFamily="34" charset="0"/>
              </a:rPr>
              <a:t> </a:t>
            </a:r>
            <a:r>
              <a:rPr lang="pt-BR" altLang="pt-BR" sz="1600" dirty="0" smtClean="0">
                <a:cs typeface="Arial" pitchFamily="34" charset="0"/>
              </a:rPr>
              <a:t>(equipes </a:t>
            </a:r>
            <a:r>
              <a:rPr lang="pt-BR" altLang="pt-BR" sz="1600" dirty="0">
                <a:cs typeface="Arial" pitchFamily="34" charset="0"/>
              </a:rPr>
              <a:t>de Saúde da Família, equipes equivalentes formadas por clínicos gerais, ginecologistas-obstetras e pediatras</a:t>
            </a:r>
            <a:r>
              <a:rPr lang="pt-BR" altLang="pt-BR" sz="1600" dirty="0" smtClean="0">
                <a:cs typeface="Arial" pitchFamily="34" charset="0"/>
              </a:rPr>
              <a:t>.)</a:t>
            </a:r>
          </a:p>
          <a:p>
            <a:pPr marL="0" indent="0" algn="just" eaLnBrk="1" hangingPunct="1">
              <a:spcBef>
                <a:spcPct val="0"/>
              </a:spcBef>
              <a:buNone/>
              <a:defRPr/>
            </a:pPr>
            <a:endParaRPr lang="pt-BR" altLang="pt-BR" sz="1600" b="1" dirty="0" smtClean="0">
              <a:cs typeface="Arial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None/>
              <a:defRPr/>
            </a:pPr>
            <a:r>
              <a:rPr lang="pt-BR" altLang="pt-BR" sz="1600" b="1" dirty="0" smtClean="0">
                <a:solidFill>
                  <a:srgbClr val="C00000"/>
                </a:solidFill>
                <a:cs typeface="Arial" pitchFamily="34" charset="0"/>
              </a:rPr>
              <a:t>31,1%</a:t>
            </a:r>
            <a:r>
              <a:rPr lang="pt-BR" altLang="pt-BR" sz="1600" b="1" dirty="0" smtClean="0">
                <a:cs typeface="Arial" pitchFamily="34" charset="0"/>
              </a:rPr>
              <a:t> </a:t>
            </a:r>
            <a:r>
              <a:rPr lang="pt-BR" altLang="pt-BR" sz="1600" b="1" dirty="0">
                <a:cs typeface="Arial" pitchFamily="34" charset="0"/>
              </a:rPr>
              <a:t>da população coberta por Equipes de Saúde da </a:t>
            </a:r>
            <a:r>
              <a:rPr lang="pt-BR" altLang="pt-BR" sz="1600" b="1" dirty="0" smtClean="0">
                <a:cs typeface="Arial" pitchFamily="34" charset="0"/>
              </a:rPr>
              <a:t>Família</a:t>
            </a:r>
            <a:r>
              <a:rPr lang="pt-BR" altLang="pt-BR" sz="1600" dirty="0">
                <a:cs typeface="Arial" pitchFamily="34" charset="0"/>
              </a:rPr>
              <a:t>.</a:t>
            </a:r>
            <a:endParaRPr lang="pt-BR" altLang="pt-BR" sz="1800" dirty="0" smtClean="0">
              <a:cs typeface="Arial" pitchFamily="34" charset="0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8408943"/>
              </p:ext>
            </p:extLst>
          </p:nvPr>
        </p:nvGraphicFramePr>
        <p:xfrm>
          <a:off x="583070" y="1196752"/>
          <a:ext cx="7949370" cy="3452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88534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44624"/>
            <a:ext cx="9144000" cy="7200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pt-BR" altLang="pt-BR" sz="3600" b="1" dirty="0">
                <a:solidFill>
                  <a:schemeClr val="bg1"/>
                </a:solidFill>
                <a:cs typeface="Arial" pitchFamily="34" charset="0"/>
              </a:rPr>
              <a:t>Linhas de Ações Estratégicas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344628301"/>
              </p:ext>
            </p:extLst>
          </p:nvPr>
        </p:nvGraphicFramePr>
        <p:xfrm>
          <a:off x="179512" y="836712"/>
          <a:ext cx="878497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19947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4724</TotalTime>
  <Words>902</Words>
  <Application>Microsoft Office PowerPoint</Application>
  <PresentationFormat>Apresentação na tela (4:3)</PresentationFormat>
  <Paragraphs>163</Paragraphs>
  <Slides>14</Slides>
  <Notes>9</Notes>
  <HiddenSlides>1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3" baseType="lpstr">
      <vt:lpstr>ＭＳ Ｐゴシック</vt:lpstr>
      <vt:lpstr>ＭＳ Ｐゴシック</vt:lpstr>
      <vt:lpstr>Arial</vt:lpstr>
      <vt:lpstr>Calibri</vt:lpstr>
      <vt:lpstr>Candara</vt:lpstr>
      <vt:lpstr>Courier New</vt:lpstr>
      <vt:lpstr>Symbol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Datasus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Carolina Lucena Pires</dc:creator>
  <cp:lastModifiedBy>Christiano de Oliveira Emery</cp:lastModifiedBy>
  <cp:revision>302</cp:revision>
  <cp:lastPrinted>2016-06-23T08:52:05Z</cp:lastPrinted>
  <dcterms:created xsi:type="dcterms:W3CDTF">2014-11-20T18:13:40Z</dcterms:created>
  <dcterms:modified xsi:type="dcterms:W3CDTF">2016-06-23T12:14:45Z</dcterms:modified>
</cp:coreProperties>
</file>