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9" r:id="rId3"/>
    <p:sldId id="274" r:id="rId4"/>
    <p:sldId id="273" r:id="rId5"/>
    <p:sldId id="275" r:id="rId6"/>
    <p:sldId id="262" r:id="rId7"/>
    <p:sldId id="280" r:id="rId8"/>
    <p:sldId id="281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82" r:id="rId18"/>
    <p:sldId id="283" r:id="rId19"/>
  </p:sldIdLst>
  <p:sldSz cx="12192000" cy="6858000"/>
  <p:notesSz cx="6797675" cy="987425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014067"/>
    <a:srgbClr val="014E7D"/>
    <a:srgbClr val="013657"/>
    <a:srgbClr val="01456F"/>
    <a:srgbClr val="014B79"/>
    <a:srgbClr val="0937C9"/>
    <a:srgbClr val="002774"/>
    <a:srgbClr val="929A4A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6408" autoAdjust="0"/>
  </p:normalViewPr>
  <p:slideViewPr>
    <p:cSldViewPr snapToGrid="0" showGuides="1">
      <p:cViewPr varScale="1">
        <p:scale>
          <a:sx n="71" d="100"/>
          <a:sy n="71" d="100"/>
        </p:scale>
        <p:origin x="72" y="114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ED-1049-82C3-207A44D401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Série 2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1ED-1049-82C3-207A44D401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Série 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11ED-1049-82C3-207A44D40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A5584A0-4745-486A-BC6A-96C1E1707DFD}" type="datetime1">
              <a:rPr lang="pt-BR" smtClean="0"/>
              <a:t>04/09/2024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1072A3-100F-40A9-915F-8D2D9E6962D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638AE-3DA0-43A1-B833-A8B590028D50}" type="datetime1">
              <a:rPr lang="pt-BR" smtClean="0"/>
              <a:pPr/>
              <a:t>04/09/2024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9230CFA-805A-4FD3-B3A0-DAAA5993DA17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8187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2648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3583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0087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4700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5748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611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640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110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7258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2454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3864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8700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0849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509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110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6282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1361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riângulo Reto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 title="Subtítulo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 dirty="0"/>
              <a:t>CLIQUE PARA EDITAR O ESTILO DE SUBTÍTULO MESTRE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 title="Título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riângulo Reto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 title="Título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3" name="Subtítulo 2" title="Subtítulo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 dirty="0"/>
              <a:t>CLIQUE PARA EDITAR O ESTILO DE SUBTÍTULO MESTRE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92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riângulo Reto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ítulo 1" title="Título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101" name="Espaço Reservado para Texto 2" title="Subtítulo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89179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Listra Diagonal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25" name="Caixa de texto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27" name="Título 1" title="Título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7459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Listra Diagonal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25" name="Caixa de texto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27" name="Título 1" title="Título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15" name="Espaço reservado para conteúdo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84737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Listra Diagonal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25" name="Caixa de texto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27" name="Título 1" title="Título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pt-BR" noProof="0"/>
              <a:t>Clique para editar os estilos de texto Mestres</a:t>
            </a:r>
          </a:p>
        </p:txBody>
      </p:sp>
      <p:sp>
        <p:nvSpPr>
          <p:cNvPr id="20" name="Espaço Reservado para Texto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1" name="Espaço reservado para conteúdo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4" name="Espaço reservado para conteúdo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86069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riângulo Reto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 title="Título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0065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riângulo Reto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 title="Título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2" name="Espaço Reservado para Imagem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90840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Caixa de texto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Listra Diagonal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elogramo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30" name="Paralelogramo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1" name="Caixa de texto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Listra Diagonal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31" name="Paralelogramo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riângulo Reto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Paralelogramo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ítulo 1" title="Título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101" name="Espaço Reservado para Texto 2" title="Subtítulo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ex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 title="Marcadore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4" name="Triângulo Reto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Texto 4" title="Subtítulo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t-BR" noProof="0" dirty="0"/>
              <a:t>CLIQUE PARA O ESTILO DE SUBTÍTULO</a:t>
            </a:r>
          </a:p>
        </p:txBody>
      </p:sp>
      <p:sp>
        <p:nvSpPr>
          <p:cNvPr id="2" name="Título 1" title="Título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</a:t>
            </a:r>
            <a:br>
              <a:rPr lang="pt-BR" noProof="0" dirty="0"/>
            </a:br>
            <a:r>
              <a:rPr lang="pt-BR" noProof="0" dirty="0"/>
              <a:t>Estilo do Título Mestre 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ex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riângulo Reto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Espaço Reservado para Imagem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rtlCol="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Conteúdo 2" title="Marcadore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5" name="Paralelogramo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Texto 4" title="Subtítulo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t-BR" noProof="0" dirty="0"/>
              <a:t>CLIQUE PARA O ESTILO DE SUBTÍTULO</a:t>
            </a:r>
          </a:p>
        </p:txBody>
      </p:sp>
      <p:sp>
        <p:nvSpPr>
          <p:cNvPr id="19" name="Título 1" title="Título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</a:t>
            </a:r>
            <a:br>
              <a:rPr lang="pt-BR" noProof="0" dirty="0"/>
            </a:br>
            <a:r>
              <a:rPr lang="pt-BR" noProof="0" dirty="0"/>
              <a:t>Estilo do Título Mestre 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5" name="Caixa de texto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 d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Listra Diagonal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8" name="Espaço Reservado para Conteúdo 3" title="Marcadore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pt-BR" noProof="0"/>
              <a:t>Clique para editar os estilos de texto Mestres</a:t>
            </a:r>
          </a:p>
          <a:p>
            <a:pPr lvl="1" rtl="0">
              <a:buClr>
                <a:schemeClr val="accent2"/>
              </a:buClr>
            </a:pPr>
            <a:r>
              <a:rPr lang="pt-BR" noProof="0"/>
              <a:t>Segundo nível</a:t>
            </a:r>
          </a:p>
          <a:p>
            <a:pPr lvl="2" rtl="0">
              <a:buClr>
                <a:schemeClr val="accent2"/>
              </a:buClr>
            </a:pPr>
            <a:r>
              <a:rPr lang="pt-BR" noProof="0"/>
              <a:t>Terceiro nível</a:t>
            </a:r>
          </a:p>
          <a:p>
            <a:pPr lvl="3" rtl="0">
              <a:buClr>
                <a:schemeClr val="accent2"/>
              </a:buClr>
            </a:pPr>
            <a:r>
              <a:rPr lang="pt-BR" noProof="0"/>
              <a:t>Quarto nível</a:t>
            </a:r>
          </a:p>
          <a:p>
            <a:pPr lvl="4" rtl="0">
              <a:buClr>
                <a:schemeClr val="accent2"/>
              </a:buClr>
            </a:pPr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19" name="Espaço Reservado para Texto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0" name="Espaço Reservado para Conteúdo 5" title="Marcadore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pt-BR" noProof="0"/>
              <a:t>Clique para editar os estilos de texto Mestres</a:t>
            </a:r>
          </a:p>
          <a:p>
            <a:pPr lvl="1" rtl="0">
              <a:buClr>
                <a:schemeClr val="accent2"/>
              </a:buClr>
            </a:pPr>
            <a:r>
              <a:rPr lang="pt-BR" noProof="0"/>
              <a:t>Segundo nível</a:t>
            </a:r>
          </a:p>
          <a:p>
            <a:pPr lvl="2" rtl="0">
              <a:buClr>
                <a:schemeClr val="accent2"/>
              </a:buClr>
            </a:pPr>
            <a:r>
              <a:rPr lang="pt-BR" noProof="0"/>
              <a:t>Terceiro nível</a:t>
            </a:r>
          </a:p>
          <a:p>
            <a:pPr lvl="3" rtl="0">
              <a:buClr>
                <a:schemeClr val="accent2"/>
              </a:buClr>
            </a:pPr>
            <a:r>
              <a:rPr lang="pt-BR" noProof="0"/>
              <a:t>Quarto nível</a:t>
            </a:r>
          </a:p>
          <a:p>
            <a:pPr lvl="4" rtl="0">
              <a:buClr>
                <a:schemeClr val="accent2"/>
              </a:buClr>
            </a:pPr>
            <a:r>
              <a:rPr lang="pt-BR" noProof="0"/>
              <a:t>Quinto nível</a:t>
            </a:r>
            <a:endParaRPr lang="pt-BR" noProof="0" dirty="0"/>
          </a:p>
        </p:txBody>
      </p:sp>
      <p:sp>
        <p:nvSpPr>
          <p:cNvPr id="24" name="Espaço Reservado para Texto 4" title="Subtítulo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t-BR" noProof="0" dirty="0"/>
              <a:t>CLIQUE PARA O ESTILO DE SUBTÍTULO</a:t>
            </a:r>
          </a:p>
        </p:txBody>
      </p:sp>
      <p:sp>
        <p:nvSpPr>
          <p:cNvPr id="25" name="Caixa de texto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27" name="Título 1" title="Título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Caixa de texto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Listra Diagonal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elogramo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33" name="Paralelogramo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pt-BR" noProof="0" dirty="0"/>
          </a:p>
        </p:txBody>
      </p:sp>
      <p:sp>
        <p:nvSpPr>
          <p:cNvPr id="34" name="Espaço Reservado para Texto 4" title="Subtítulo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t-BR" noProof="0" dirty="0"/>
              <a:t>CLIQUE PARA O ESTILO DE SUBTÍTULO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7" name="Título 1" title="Título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Texto aqui</a:t>
            </a:r>
          </a:p>
        </p:txBody>
      </p:sp>
      <p:sp>
        <p:nvSpPr>
          <p:cNvPr id="20" name="Espaço Reservado para Gráfico 2" title="Gráfico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 rtl="0"/>
            <a:r>
              <a:rPr lang="pt-BR" noProof="0"/>
              <a:t>Clique no ícone para adicionar gráfico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Caixa de texto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RF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Listra Diagonal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elogramo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noProof="0" dirty="0"/>
            </a:p>
          </p:txBody>
        </p:sp>
      </p:grp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7" name="Espaço Reservado para Texto 4" title="Subtítulo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t-BR" noProof="0" dirty="0"/>
              <a:t>CLIQUE PARA O ESTILO DE SUBTÍTULO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7" name="Título 1" title="Título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 </a:t>
            </a:r>
          </a:p>
        </p:txBody>
      </p:sp>
      <p:sp>
        <p:nvSpPr>
          <p:cNvPr id="15" name="Espaço Reservado para Tabela 11" title="Tabela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 rtlCol="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Clique no ícone para adicionar tabela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Triângulo Reto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" name="Espaço Reservado para Imagem 31" title="Imagem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noProof="0" dirty="0"/>
              <a:t>Inserir ou arrastar e soltar a imagem aqui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 title="Título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rtlCol="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Adicionar Legenda Aqui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em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/>
              <a:t>Nome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/>
              <a:t>Número do telefone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 err="1"/>
              <a:t>Email</a:t>
            </a:r>
            <a:r>
              <a:rPr lang="pt-BR" noProof="0" dirty="0"/>
              <a:t> </a:t>
            </a:r>
          </a:p>
        </p:txBody>
      </p:sp>
      <p:sp>
        <p:nvSpPr>
          <p:cNvPr id="13" name="Espaço Reservado para Texto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pt-BR" noProof="0" dirty="0"/>
              <a:t>Site da empresa</a:t>
            </a:r>
          </a:p>
        </p:txBody>
      </p:sp>
      <p:sp>
        <p:nvSpPr>
          <p:cNvPr id="14" name="Forma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pt-BR" noProof="0" dirty="0"/>
          </a:p>
        </p:txBody>
      </p:sp>
      <p:sp>
        <p:nvSpPr>
          <p:cNvPr id="15" name="Forma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pt-BR" noProof="0" dirty="0"/>
          </a:p>
        </p:txBody>
      </p:sp>
      <p:sp>
        <p:nvSpPr>
          <p:cNvPr id="19" name="Forma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pt-BR" noProof="0" dirty="0"/>
          </a:p>
        </p:txBody>
      </p:sp>
      <p:sp>
        <p:nvSpPr>
          <p:cNvPr id="20" name="Forma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pt-BR" noProof="0" dirty="0"/>
          </a:p>
        </p:txBody>
      </p:sp>
      <p:sp>
        <p:nvSpPr>
          <p:cNvPr id="21" name="Triângulo Reto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spaço Reservado para Imagem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Título 1" title="Título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8699F50C-BE38-4BD0-BA84-9B090E1F2B9B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sp>
        <p:nvSpPr>
          <p:cNvPr id="9" name="Espaço Reservado para Título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rtl="0"/>
            <a:r>
              <a:rPr lang="pt-BR" noProof="0" dirty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09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92" r:id="rId17"/>
    <p:sldLayoutId id="2147483697" r:id="rId18"/>
    <p:sldLayoutId id="2147483674" r:id="rId19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ço Reservado para Imagem 16" title="Imagem de edifícios">
            <a:extLst>
              <a:ext uri="{FF2B5EF4-FFF2-40B4-BE49-F238E27FC236}">
                <a16:creationId xmlns:a16="http://schemas.microsoft.com/office/drawing/2014/main" id="{257F6BCE-75BB-4ECD-BEA5-21C36A9CC0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743" r="20743"/>
          <a:stretch>
            <a:fillRect/>
          </a:stretch>
        </p:blipFill>
        <p:spPr/>
      </p:pic>
      <p:sp>
        <p:nvSpPr>
          <p:cNvPr id="18" name="Hexágono 17" descr="Hexágono em cor escura sólida no meio do destaque da imagem">
            <a:extLst>
              <a:ext uri="{FF2B5EF4-FFF2-40B4-BE49-F238E27FC236}">
                <a16:creationId xmlns:a16="http://schemas.microsoft.com/office/drawing/2014/main" id="{0E6B042D-E9CB-40E0-AAE9-6AD11F53E044}"/>
              </a:ext>
            </a:extLst>
          </p:cNvPr>
          <p:cNvSpPr/>
          <p:nvPr/>
        </p:nvSpPr>
        <p:spPr>
          <a:xfrm rot="16200000">
            <a:off x="2639172" y="2429443"/>
            <a:ext cx="2550835" cy="2136949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6416" y="2689791"/>
            <a:ext cx="5521004" cy="1616252"/>
          </a:xfrm>
        </p:spPr>
        <p:txBody>
          <a:bodyPr rtlCol="0">
            <a:normAutofit/>
          </a:bodyPr>
          <a:lstStyle/>
          <a:p>
            <a:r>
              <a:rPr lang="pt-BR" sz="2800" dirty="0"/>
              <a:t>Federação Nacional das Empresas Prestadoras de Serviços de Limpeza e Conservação (Febrac)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7CC54DC-8BF6-4AA8-AAFB-7A583DAF0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109" y="2933931"/>
            <a:ext cx="1941878" cy="99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10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59" y="1568495"/>
            <a:ext cx="7172325" cy="15525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858" y="3121070"/>
            <a:ext cx="717232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8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11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734" y="1633809"/>
            <a:ext cx="7172325" cy="15525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34" y="3186384"/>
            <a:ext cx="71532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2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12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60" y="1725249"/>
            <a:ext cx="7172325" cy="15525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385" y="3277824"/>
            <a:ext cx="71628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32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13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20" y="1699122"/>
            <a:ext cx="7172325" cy="15525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420" y="3251697"/>
            <a:ext cx="71628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1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14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51" y="1607683"/>
            <a:ext cx="7172325" cy="15525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26" y="3160258"/>
            <a:ext cx="71818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4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15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25" y="1503181"/>
            <a:ext cx="7172325" cy="15525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00" y="3055756"/>
            <a:ext cx="71818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2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16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89" y="1607683"/>
            <a:ext cx="7172325" cy="15525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64" y="3160258"/>
            <a:ext cx="71818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6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17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4"/>
          <p:cNvSpPr>
            <a:spLocks noGrp="1"/>
          </p:cNvSpPr>
          <p:nvPr>
            <p:ph type="title"/>
          </p:nvPr>
        </p:nvSpPr>
        <p:spPr>
          <a:xfrm>
            <a:off x="205243" y="414561"/>
            <a:ext cx="8333222" cy="1147969"/>
          </a:xfrm>
        </p:spPr>
        <p:txBody>
          <a:bodyPr>
            <a:noAutofit/>
          </a:bodyPr>
          <a:lstStyle/>
          <a:p>
            <a:pPr algn="ctr"/>
            <a:r>
              <a:rPr lang="pt-BR" sz="4000" dirty="0">
                <a:solidFill>
                  <a:schemeClr val="accent2"/>
                </a:solidFill>
              </a:rPr>
              <a:t>Emenda Constitucional 132 de 2023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79269" y="2220686"/>
            <a:ext cx="90525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</a:rPr>
              <a:t>Art. 18. O Poder Executivo deverá encaminhar ao Congresso Nacional: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I - em até 90 (noventa) dias após a promulgação desta Emenda Constitucional, projeto de lei que reforme a tributação da renda, acompanhado das correspondentes estimativas e estudos de impactos orçamentários e financeiros;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II - em até 180 (cento e oitenta) dias após a promulgação desta Emenda Constitucional, os projetos de lei referidos nesta Emenda Constitucional;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III - em até 90 (noventa) dias após a promulgação desta Emenda Constitucional, projeto de lei que reforme a tributação da folha de salários.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561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18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084216" y="235154"/>
            <a:ext cx="4972231" cy="1147969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accent2"/>
                </a:solidFill>
              </a:rPr>
              <a:t>EMENDA Nº 158 - CCJ </a:t>
            </a:r>
            <a:br>
              <a:rPr lang="pt-BR" sz="4000" dirty="0">
                <a:solidFill>
                  <a:schemeClr val="accent2"/>
                </a:solidFill>
              </a:rPr>
            </a:br>
            <a:r>
              <a:rPr lang="pt-BR" sz="4000" dirty="0">
                <a:solidFill>
                  <a:schemeClr val="accent2"/>
                </a:solidFill>
              </a:rPr>
              <a:t>(ao PLP 68/2024)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240972" y="1860708"/>
            <a:ext cx="735438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bg1"/>
                </a:solidFill>
              </a:rPr>
              <a:t>Dê-se ao Projeto de Lei Complementar nº 68, de 2024, a seguinte redação: </a:t>
            </a:r>
            <a:endParaRPr lang="pt-BR" sz="2000" dirty="0" smtClean="0">
              <a:solidFill>
                <a:schemeClr val="bg1"/>
              </a:solidFill>
            </a:endParaRP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</a:rPr>
              <a:t>Art. 122</a:t>
            </a:r>
            <a:r>
              <a:rPr lang="pt-BR" sz="2000" dirty="0" smtClean="0">
                <a:solidFill>
                  <a:schemeClr val="bg1"/>
                </a:solidFill>
              </a:rPr>
              <a:t>.........................................................................</a:t>
            </a: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§ 3º Até que a lei disponha sobre a reforma da tributação da folha de salários, de que trata o inc. III, do art. 18, da Emenda Constitucional nº 132, a redução prevista no caput também será aplicada às empresas do setor de serviços intensivo em mão de obra. </a:t>
            </a:r>
            <a:endParaRPr lang="pt-BR" sz="2000" dirty="0" smtClean="0">
              <a:solidFill>
                <a:schemeClr val="bg1"/>
              </a:solidFill>
            </a:endParaRPr>
          </a:p>
          <a:p>
            <a:pPr algn="just"/>
            <a:endParaRPr lang="pt-BR" sz="2000" dirty="0">
              <a:solidFill>
                <a:schemeClr val="bg1"/>
              </a:solidFill>
            </a:endParaRPr>
          </a:p>
          <a:p>
            <a:pPr algn="just"/>
            <a:r>
              <a:rPr lang="pt-BR" sz="2000" dirty="0" smtClean="0">
                <a:solidFill>
                  <a:schemeClr val="bg1"/>
                </a:solidFill>
              </a:rPr>
              <a:t>§ </a:t>
            </a:r>
            <a:r>
              <a:rPr lang="pt-BR" sz="2000" dirty="0">
                <a:solidFill>
                  <a:schemeClr val="bg1"/>
                </a:solidFill>
              </a:rPr>
              <a:t>4º Considera-se empresa de mão de obra intensiva aquela que possua em seu quadro 100 (cem) ou mais empregados. </a:t>
            </a:r>
          </a:p>
          <a:p>
            <a:pPr algn="just"/>
            <a:r>
              <a:rPr lang="pt-BR" sz="20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.................................................................................</a:t>
            </a:r>
            <a:endParaRPr lang="pt-BR" sz="2000" dirty="0">
              <a:solidFill>
                <a:schemeClr val="bg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4628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36" y="631710"/>
            <a:ext cx="7342622" cy="1215566"/>
          </a:xfrm>
        </p:spPr>
        <p:txBody>
          <a:bodyPr rtlCol="0"/>
          <a:lstStyle/>
          <a:p>
            <a:pPr rtl="0"/>
            <a:r>
              <a:rPr lang="pt-BR" dirty="0"/>
              <a:t>Sobre </a:t>
            </a:r>
            <a:r>
              <a:rPr lang="pt-BR" b="0" dirty="0"/>
              <a:t>Nós</a:t>
            </a:r>
          </a:p>
        </p:txBody>
      </p:sp>
      <p:pic>
        <p:nvPicPr>
          <p:cNvPr id="13" name="Espaço Reservado para Imagem 12" title="Horizonte">
            <a:extLst>
              <a:ext uri="{FF2B5EF4-FFF2-40B4-BE49-F238E27FC236}">
                <a16:creationId xmlns:a16="http://schemas.microsoft.com/office/drawing/2014/main" id="{066FE296-3466-420F-AD6C-D3A37B973B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3313" r="23313"/>
          <a:stretch/>
        </p:blipFill>
        <p:spPr>
          <a:xfrm>
            <a:off x="6604000" y="0"/>
            <a:ext cx="5588000" cy="6872249"/>
          </a:xfrm>
        </p:spPr>
      </p:pic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FBA1BB58-7555-4382-B178-7ED04E137E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2</a:t>
            </a:fld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898D0C3-171D-401E-BA80-DF91753BA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05" y="2440147"/>
            <a:ext cx="5387126" cy="391620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6200" dirty="0"/>
              <a:t>A Febrac é uma entidade sindical patronal, </a:t>
            </a:r>
            <a:r>
              <a:rPr lang="pt-BR" sz="6200" b="1" dirty="0"/>
              <a:t>fundada há 41 anos</a:t>
            </a:r>
            <a:r>
              <a:rPr lang="pt-BR" sz="6200" dirty="0"/>
              <a:t>, para representar legalmente o Setor de Serviços Terceirizáveis.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6200" dirty="0"/>
              <a:t>Com sede em Brasília, a Federação representa 29 Sindicatos, situados nas 27 unidades federativas do país.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6200" dirty="0" smtClean="0"/>
              <a:t>Fazemos </a:t>
            </a:r>
            <a:r>
              <a:rPr lang="pt-BR" sz="6200" dirty="0"/>
              <a:t>parte de</a:t>
            </a:r>
            <a:r>
              <a:rPr lang="pt-BR" sz="6200" dirty="0" smtClean="0"/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6200" dirty="0" smtClean="0"/>
              <a:t>- </a:t>
            </a:r>
            <a:r>
              <a:rPr lang="pt-BR" sz="6200" dirty="0"/>
              <a:t>Confederação Nacional do Comércio de Bens, Serviços e Turismo (CNC)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6200" dirty="0"/>
              <a:t>- Conselhos Nacionais do SESC e SENAC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6200" dirty="0"/>
              <a:t>- Central Brasileira do Setor de Serviços (Cebrasse)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6200" dirty="0"/>
              <a:t>- Câmara Brasileira de Serviços Terceirizáveis (CBST)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/>
              <a:t>- World Federation of Building Service Contractors (WFBSC)</a:t>
            </a:r>
            <a:endParaRPr lang="pt-BR" sz="6400" dirty="0"/>
          </a:p>
        </p:txBody>
      </p:sp>
    </p:spTree>
    <p:extLst>
      <p:ext uri="{BB962C8B-B14F-4D97-AF65-F5344CB8AC3E}">
        <p14:creationId xmlns:p14="http://schemas.microsoft.com/office/powerpoint/2010/main" val="972005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789" y="739775"/>
            <a:ext cx="9277643" cy="1147969"/>
          </a:xfrm>
        </p:spPr>
        <p:txBody>
          <a:bodyPr rtlCol="0">
            <a:normAutofit/>
          </a:bodyPr>
          <a:lstStyle/>
          <a:p>
            <a:pPr rtl="0"/>
            <a:r>
              <a:rPr lang="pt-BR" sz="6000" dirty="0">
                <a:solidFill>
                  <a:schemeClr val="accent2"/>
                </a:solidFill>
              </a:rPr>
              <a:t>O Setor de Serviços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1DCFA8A2-3FB8-48CA-933D-0800A9D2A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853470" y="1609084"/>
            <a:ext cx="8837398" cy="4302649"/>
          </a:xfrm>
        </p:spPr>
        <p:txBody>
          <a:bodyPr rtlCol="0">
            <a:normAutofit/>
          </a:bodyPr>
          <a:lstStyle/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4200" b="1" dirty="0">
              <a:solidFill>
                <a:schemeClr val="bg1"/>
              </a:solidFill>
            </a:endParaRPr>
          </a:p>
          <a:p>
            <a:pPr>
              <a:buClr>
                <a:schemeClr val="accent2"/>
              </a:buClr>
            </a:pPr>
            <a:r>
              <a:rPr lang="pt-BR" sz="4800" b="1" dirty="0"/>
              <a:t> É responsável por cerca de </a:t>
            </a:r>
            <a:r>
              <a:rPr lang="pt-BR" sz="4800" b="1" dirty="0">
                <a:solidFill>
                  <a:schemeClr val="accent2"/>
                </a:solidFill>
              </a:rPr>
              <a:t>70% do PIB </a:t>
            </a:r>
            <a:r>
              <a:rPr lang="pt-BR" sz="4800" b="1" dirty="0" smtClean="0"/>
              <a:t>brasileiro.</a:t>
            </a:r>
            <a:endParaRPr lang="pt-BR" sz="4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4200" b="1" dirty="0"/>
          </a:p>
          <a:p>
            <a:pPr marL="0" indent="0">
              <a:buClr>
                <a:schemeClr val="accent2"/>
              </a:buClr>
              <a:buNone/>
            </a:pPr>
            <a:endParaRPr lang="pt-BR" sz="4200" b="1" dirty="0"/>
          </a:p>
          <a:p>
            <a:pPr marL="0" indent="0">
              <a:buClr>
                <a:schemeClr val="accent2"/>
              </a:buClr>
              <a:buNone/>
            </a:pPr>
            <a:endParaRPr lang="pt-BR" sz="47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6700" b="1" dirty="0"/>
          </a:p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2800" b="1" dirty="0"/>
          </a:p>
        </p:txBody>
      </p:sp>
      <p:sp>
        <p:nvSpPr>
          <p:cNvPr id="21" name="Espaço Reservado para o Número do Slide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699F50C-BE38-4BD0-BA84-9B090E1F2B9B}" type="slidenum">
              <a:rPr lang="pt-BR" smtClean="0"/>
              <a:pPr rtl="0"/>
              <a:t>3</a:t>
            </a:fld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78F6631-F32F-4BEB-97D4-4616B4B1DD71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44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334863"/>
            <a:ext cx="9277643" cy="1147969"/>
          </a:xfrm>
        </p:spPr>
        <p:txBody>
          <a:bodyPr rtlCol="0">
            <a:normAutofit/>
          </a:bodyPr>
          <a:lstStyle/>
          <a:p>
            <a:pPr rtl="0"/>
            <a:r>
              <a:rPr lang="pt-BR" sz="5400" dirty="0">
                <a:solidFill>
                  <a:schemeClr val="accent2"/>
                </a:solidFill>
              </a:rPr>
              <a:t>Serviços Terceirizáveis 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1DCFA8A2-3FB8-48CA-933D-0800A9D2A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57929" y="1611925"/>
            <a:ext cx="7803177" cy="1647642"/>
          </a:xfrm>
        </p:spPr>
        <p:txBody>
          <a:bodyPr rtlCol="0">
            <a:normAutofit fontScale="47500" lnSpcReduction="20000"/>
          </a:bodyPr>
          <a:lstStyle/>
          <a:p>
            <a:pPr>
              <a:buClr>
                <a:schemeClr val="accent2"/>
              </a:buClr>
            </a:pPr>
            <a:endParaRPr lang="pt-BR" sz="2800" b="1" dirty="0"/>
          </a:p>
          <a:p>
            <a:pPr algn="just">
              <a:buClr>
                <a:schemeClr val="accent2"/>
              </a:buClr>
            </a:pPr>
            <a:r>
              <a:rPr lang="pt-BR" sz="9300" b="1" dirty="0"/>
              <a:t> </a:t>
            </a:r>
            <a:r>
              <a:rPr lang="pt-BR" sz="7600" b="1" dirty="0"/>
              <a:t>No momento crítico da Covid-19, </a:t>
            </a:r>
            <a:r>
              <a:rPr lang="pt-BR" sz="7600" b="1" dirty="0" smtClean="0"/>
              <a:t> fomos </a:t>
            </a:r>
            <a:r>
              <a:rPr lang="pt-BR" sz="7600" b="1" dirty="0"/>
              <a:t>essenciais para a retomada do país e para combater a </a:t>
            </a:r>
            <a:r>
              <a:rPr lang="pt-BR" sz="7600" b="1" dirty="0" smtClean="0"/>
              <a:t>pandemia;</a:t>
            </a:r>
            <a:endParaRPr lang="pt-BR" sz="7600" b="1" dirty="0"/>
          </a:p>
          <a:p>
            <a:pPr marL="0" indent="0">
              <a:buClr>
                <a:schemeClr val="accent2"/>
              </a:buClr>
              <a:buNone/>
            </a:pPr>
            <a:endParaRPr lang="pt-BR" sz="7600" b="1" dirty="0"/>
          </a:p>
          <a:p>
            <a:pPr marL="0" indent="0">
              <a:buClr>
                <a:schemeClr val="accent2"/>
              </a:buClr>
              <a:buNone/>
            </a:pPr>
            <a:endParaRPr lang="pt-BR" sz="11000" b="1" dirty="0"/>
          </a:p>
          <a:p>
            <a:pPr marL="0" indent="0">
              <a:buClr>
                <a:schemeClr val="accent2"/>
              </a:buClr>
              <a:buNone/>
            </a:pPr>
            <a:endParaRPr lang="pt-BR" sz="6700" b="1" dirty="0"/>
          </a:p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2800" b="1" dirty="0"/>
          </a:p>
        </p:txBody>
      </p:sp>
      <p:sp>
        <p:nvSpPr>
          <p:cNvPr id="21" name="Espaço Reservado para o Número do Slide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699F50C-BE38-4BD0-BA84-9B090E1F2B9B}" type="slidenum">
              <a:rPr lang="pt-BR" smtClean="0"/>
              <a:pPr rtl="0"/>
              <a:t>4</a:t>
            </a:fld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78F6631-F32F-4BEB-97D4-4616B4B1DD71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15">
            <a:extLst>
              <a:ext uri="{FF2B5EF4-FFF2-40B4-BE49-F238E27FC236}">
                <a16:creationId xmlns:a16="http://schemas.microsoft.com/office/drawing/2014/main" id="{53DCBE90-51BE-4E0D-A331-94BFE4E3B24D}"/>
              </a:ext>
            </a:extLst>
          </p:cNvPr>
          <p:cNvSpPr txBox="1">
            <a:spLocks/>
          </p:cNvSpPr>
          <p:nvPr/>
        </p:nvSpPr>
        <p:spPr>
          <a:xfrm>
            <a:off x="2022288" y="3029527"/>
            <a:ext cx="8391115" cy="3326823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Font typeface="Arial" panose="020B0604020202020204" pitchFamily="34" charset="0"/>
              <a:buNone/>
            </a:pPr>
            <a:endParaRPr lang="pt-BR" sz="9300" b="1" dirty="0"/>
          </a:p>
          <a:p>
            <a:pPr>
              <a:buClr>
                <a:schemeClr val="accent2"/>
              </a:buClr>
            </a:pPr>
            <a:r>
              <a:rPr lang="pt-BR" sz="16000" b="1" dirty="0" smtClean="0"/>
              <a:t>Somos </a:t>
            </a:r>
            <a:r>
              <a:rPr lang="pt-BR" sz="16000" b="1" dirty="0"/>
              <a:t>mais de </a:t>
            </a:r>
            <a:r>
              <a:rPr lang="pt-BR" sz="16000" b="1" dirty="0">
                <a:solidFill>
                  <a:schemeClr val="accent2"/>
                </a:solidFill>
              </a:rPr>
              <a:t>44,6 mil </a:t>
            </a:r>
            <a:r>
              <a:rPr lang="pt-BR" sz="16000" b="1" dirty="0"/>
              <a:t>empresas em todo o </a:t>
            </a:r>
            <a:r>
              <a:rPr lang="pt-BR" sz="16000" b="1" dirty="0" smtClean="0"/>
              <a:t>Brasil;</a:t>
            </a:r>
            <a:endParaRPr lang="pt-BR" sz="16000" b="1" dirty="0"/>
          </a:p>
          <a:p>
            <a:pPr marL="0" indent="0">
              <a:buClr>
                <a:schemeClr val="accent2"/>
              </a:buClr>
              <a:buNone/>
            </a:pPr>
            <a:endParaRPr lang="pt-BR" sz="16000" b="1" dirty="0"/>
          </a:p>
          <a:p>
            <a:pPr>
              <a:buClr>
                <a:schemeClr val="accent2"/>
              </a:buClr>
            </a:pPr>
            <a:r>
              <a:rPr lang="pt-BR" sz="16000" b="1" dirty="0"/>
              <a:t>Empregamos mais de </a:t>
            </a:r>
            <a:r>
              <a:rPr lang="pt-BR" sz="16000" b="1" dirty="0">
                <a:solidFill>
                  <a:schemeClr val="accent2"/>
                </a:solidFill>
              </a:rPr>
              <a:t>2,5 milhões </a:t>
            </a:r>
            <a:r>
              <a:rPr lang="pt-BR" sz="16000" b="1" dirty="0"/>
              <a:t>de </a:t>
            </a:r>
            <a:r>
              <a:rPr lang="pt-BR" sz="16000" b="1" dirty="0" smtClean="0"/>
              <a:t>trabalhadores.</a:t>
            </a:r>
            <a:endParaRPr lang="pt-BR" sz="16000" b="1" dirty="0"/>
          </a:p>
          <a:p>
            <a:pPr marL="0" indent="0">
              <a:buClr>
                <a:schemeClr val="accent2"/>
              </a:buClr>
              <a:buFont typeface="Arial" panose="020B0604020202020204" pitchFamily="34" charset="0"/>
              <a:buNone/>
            </a:pPr>
            <a:endParaRPr lang="pt-BR" sz="6700" b="1" dirty="0"/>
          </a:p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Font typeface="Arial" panose="020B0604020202020204" pitchFamily="34" charset="0"/>
              <a:buNone/>
            </a:pP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958514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334863"/>
            <a:ext cx="9277643" cy="1147969"/>
          </a:xfrm>
        </p:spPr>
        <p:txBody>
          <a:bodyPr rtlCol="0">
            <a:normAutofit/>
          </a:bodyPr>
          <a:lstStyle/>
          <a:p>
            <a:pPr rtl="0"/>
            <a:r>
              <a:rPr lang="pt-BR" dirty="0">
                <a:solidFill>
                  <a:schemeClr val="accent2"/>
                </a:solidFill>
              </a:rPr>
              <a:t>Setor de Serviços Terceirizáveis </a:t>
            </a:r>
          </a:p>
        </p:txBody>
      </p:sp>
      <p:sp>
        <p:nvSpPr>
          <p:cNvPr id="16" name="Espaço Reservado para Conteúdo 15">
            <a:extLst>
              <a:ext uri="{FF2B5EF4-FFF2-40B4-BE49-F238E27FC236}">
                <a16:creationId xmlns:a16="http://schemas.microsoft.com/office/drawing/2014/main" id="{1DCFA8A2-3FB8-48CA-933D-0800A9D2A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853470" y="1609084"/>
            <a:ext cx="8837398" cy="4302649"/>
          </a:xfrm>
        </p:spPr>
        <p:txBody>
          <a:bodyPr rtlCol="0">
            <a:normAutofit lnSpcReduction="10000"/>
          </a:bodyPr>
          <a:lstStyle/>
          <a:p>
            <a:pPr>
              <a:buClr>
                <a:schemeClr val="accent2"/>
              </a:buClr>
            </a:pPr>
            <a:endParaRPr lang="pt-BR" sz="2800" b="1" dirty="0"/>
          </a:p>
          <a:p>
            <a:pPr>
              <a:buClr>
                <a:schemeClr val="accent2"/>
              </a:buClr>
            </a:pPr>
            <a:r>
              <a:rPr lang="pt-BR" sz="4200" b="1" dirty="0">
                <a:solidFill>
                  <a:schemeClr val="bg1"/>
                </a:solidFill>
              </a:rPr>
              <a:t>Estamos no ranking de geração de empregos, com contratação de mais de </a:t>
            </a:r>
            <a:r>
              <a:rPr lang="pt-BR" sz="4200" b="1" dirty="0">
                <a:solidFill>
                  <a:schemeClr val="accent2"/>
                </a:solidFill>
              </a:rPr>
              <a:t>433 mil </a:t>
            </a:r>
            <a:r>
              <a:rPr lang="pt-BR" sz="4200" b="1" dirty="0">
                <a:solidFill>
                  <a:schemeClr val="bg1"/>
                </a:solidFill>
              </a:rPr>
              <a:t>postos de </a:t>
            </a:r>
            <a:r>
              <a:rPr lang="pt-BR" sz="4200" b="1" dirty="0" smtClean="0">
                <a:solidFill>
                  <a:schemeClr val="bg1"/>
                </a:solidFill>
              </a:rPr>
              <a:t>trabalho;</a:t>
            </a:r>
            <a:endParaRPr lang="pt-BR" sz="4200" b="1" dirty="0">
              <a:solidFill>
                <a:schemeClr val="bg1"/>
              </a:solidFill>
            </a:endParaRPr>
          </a:p>
          <a:p>
            <a:pPr marL="0" indent="0">
              <a:buClr>
                <a:schemeClr val="accent2"/>
              </a:buClr>
              <a:buNone/>
            </a:pPr>
            <a:endParaRPr lang="pt-BR" sz="4200" b="1" dirty="0">
              <a:solidFill>
                <a:schemeClr val="bg1"/>
              </a:solidFill>
            </a:endParaRPr>
          </a:p>
          <a:p>
            <a:pPr>
              <a:buClr>
                <a:schemeClr val="accent2"/>
              </a:buClr>
            </a:pPr>
            <a:r>
              <a:rPr lang="pt-BR" sz="4200" b="1" dirty="0"/>
              <a:t>Tivemos um faturamento de mais de </a:t>
            </a:r>
            <a:r>
              <a:rPr lang="pt-BR" sz="4200" b="1" dirty="0">
                <a:solidFill>
                  <a:schemeClr val="accent2"/>
                </a:solidFill>
              </a:rPr>
              <a:t>R$ 153 bilhões </a:t>
            </a:r>
            <a:r>
              <a:rPr lang="pt-BR" sz="4200" b="1" dirty="0"/>
              <a:t>em 2022.</a:t>
            </a:r>
          </a:p>
          <a:p>
            <a:pPr>
              <a:buClr>
                <a:schemeClr val="accent2"/>
              </a:buClr>
            </a:pPr>
            <a:endParaRPr lang="pt-BR" sz="47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>
              <a:buClr>
                <a:schemeClr val="accent2"/>
              </a:buClr>
            </a:pPr>
            <a:endParaRPr lang="pt-BR" sz="3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6700" b="1" dirty="0"/>
          </a:p>
          <a:p>
            <a:pPr>
              <a:buClr>
                <a:schemeClr val="accent2"/>
              </a:buClr>
            </a:pPr>
            <a:endParaRPr lang="pt-BR" sz="2800" b="1" dirty="0"/>
          </a:p>
          <a:p>
            <a:pPr marL="0" indent="0">
              <a:buClr>
                <a:schemeClr val="accent2"/>
              </a:buClr>
              <a:buNone/>
            </a:pPr>
            <a:endParaRPr lang="pt-BR" sz="2800" b="1" dirty="0"/>
          </a:p>
        </p:txBody>
      </p:sp>
      <p:sp>
        <p:nvSpPr>
          <p:cNvPr id="21" name="Espaço Reservado para o Número do Slide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699F50C-BE38-4BD0-BA84-9B090E1F2B9B}" type="slidenum">
              <a:rPr lang="pt-BR" smtClean="0"/>
              <a:pPr rtl="0"/>
              <a:t>5</a:t>
            </a:fld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78F6631-F32F-4BEB-97D4-4616B4B1DD71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08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3">
            <a:extLst>
              <a:ext uri="{FF2B5EF4-FFF2-40B4-BE49-F238E27FC236}">
                <a16:creationId xmlns:a16="http://schemas.microsoft.com/office/drawing/2014/main" id="{92896B42-4638-40D0-8887-7AB8D1D86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8"/>
            <a:ext cx="8474320" cy="1325635"/>
          </a:xfrm>
        </p:spPr>
        <p:txBody>
          <a:bodyPr rtlCol="0">
            <a:normAutofit/>
          </a:bodyPr>
          <a:lstStyle/>
          <a:p>
            <a:pPr rtl="0"/>
            <a:r>
              <a:rPr lang="pt-BR" sz="6000" dirty="0">
                <a:solidFill>
                  <a:schemeClr val="accent2"/>
                </a:solidFill>
              </a:rPr>
              <a:t>Segmento inclusivo</a:t>
            </a:r>
            <a:endParaRPr lang="pt-BR" sz="6000" b="0" dirty="0">
              <a:solidFill>
                <a:schemeClr val="accent2"/>
              </a:solidFill>
            </a:endParaRPr>
          </a:p>
        </p:txBody>
      </p:sp>
      <p:sp>
        <p:nvSpPr>
          <p:cNvPr id="33" name="Espaço Reservado para Texto 32">
            <a:extLst>
              <a:ext uri="{FF2B5EF4-FFF2-40B4-BE49-F238E27FC236}">
                <a16:creationId xmlns:a16="http://schemas.microsoft.com/office/drawing/2014/main" id="{7CFD0302-279C-8A48-9E27-AD5B08D650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2673" y="2084841"/>
            <a:ext cx="6325298" cy="4083888"/>
          </a:xfrm>
        </p:spPr>
        <p:txBody>
          <a:bodyPr rtlCol="0"/>
          <a:lstStyle/>
          <a:p>
            <a:pPr rtl="0">
              <a:buClr>
                <a:schemeClr val="accent2"/>
              </a:buClr>
            </a:pPr>
            <a:r>
              <a:rPr lang="pt-BR" sz="3200" dirty="0"/>
              <a:t>Somos os principais contratantes de:</a:t>
            </a:r>
          </a:p>
          <a:p>
            <a:pPr rtl="0">
              <a:buClr>
                <a:schemeClr val="accent2"/>
              </a:buClr>
            </a:pPr>
            <a:r>
              <a:rPr lang="pt-BR" sz="3200" dirty="0"/>
              <a:t> </a:t>
            </a:r>
          </a:p>
          <a:p>
            <a:pPr marL="342900" indent="-342900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3200" dirty="0"/>
              <a:t>Mulheres;</a:t>
            </a:r>
          </a:p>
          <a:p>
            <a:pPr marL="342900" indent="-342900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3200" dirty="0"/>
              <a:t>Pessoas com mais de 50 anos; e</a:t>
            </a:r>
          </a:p>
          <a:p>
            <a:pPr marL="342900" indent="-342900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3200" dirty="0"/>
              <a:t>Pessoas com baixo nível de escolaridade.</a:t>
            </a:r>
          </a:p>
          <a:p>
            <a:pPr rtl="0">
              <a:buClr>
                <a:schemeClr val="accent2"/>
              </a:buClr>
            </a:pPr>
            <a:r>
              <a:rPr lang="pt-BR" dirty="0"/>
              <a:t> </a:t>
            </a:r>
          </a:p>
        </p:txBody>
      </p:sp>
      <p:graphicFrame>
        <p:nvGraphicFramePr>
          <p:cNvPr id="34" name="Espaço reservado para o gráfico 24" descr="Gráfico cilíndrico">
            <a:extLst>
              <a:ext uri="{FF2B5EF4-FFF2-40B4-BE49-F238E27FC236}">
                <a16:creationId xmlns:a16="http://schemas.microsoft.com/office/drawing/2014/main" id="{71FC94C7-3179-A442-AB05-74D7AFF6070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794462549"/>
              </p:ext>
            </p:extLst>
          </p:nvPr>
        </p:nvGraphicFramePr>
        <p:xfrm>
          <a:off x="5630527" y="1722284"/>
          <a:ext cx="6476301" cy="425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6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4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7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37" y="2384585"/>
            <a:ext cx="7840779" cy="363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43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8</a:t>
            </a:fld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1" y="1915227"/>
            <a:ext cx="6517241" cy="406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5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pt-BR" smtClean="0"/>
              <a:pPr rtl="0"/>
              <a:t>9</a:t>
            </a:fld>
            <a:endParaRPr lang="pt-BR" dirty="0"/>
          </a:p>
        </p:txBody>
      </p:sp>
      <p:sp>
        <p:nvSpPr>
          <p:cNvPr id="8" name="Título 4"/>
          <p:cNvSpPr>
            <a:spLocks noGrp="1"/>
          </p:cNvSpPr>
          <p:nvPr>
            <p:ph type="title"/>
          </p:nvPr>
        </p:nvSpPr>
        <p:spPr>
          <a:xfrm>
            <a:off x="1890351" y="722089"/>
            <a:ext cx="4196940" cy="512170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</a:rPr>
              <a:t>Impacto do PLP 68</a:t>
            </a:r>
            <a:endParaRPr lang="pt-BR" sz="4000" dirty="0">
              <a:solidFill>
                <a:schemeClr val="accent2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5940D35-1810-417B-BC3E-0EA1FB7869B5}"/>
              </a:ext>
            </a:extLst>
          </p:cNvPr>
          <p:cNvSpPr/>
          <p:nvPr/>
        </p:nvSpPr>
        <p:spPr>
          <a:xfrm>
            <a:off x="10972800" y="209028"/>
            <a:ext cx="914398" cy="5307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74" y="1755775"/>
            <a:ext cx="7172325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220_TF89027928" id="{73515A57-61D8-42E7-9129-6614AA95C927}" vid="{F1B64A63-64C6-4276-9E2F-3A5B3B369528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3">
    <a:dk1>
      <a:srgbClr val="3F3F3F"/>
    </a:dk1>
    <a:lt1>
      <a:srgbClr val="FFFFFF"/>
    </a:lt1>
    <a:dk2>
      <a:srgbClr val="F2F2F2"/>
    </a:dk2>
    <a:lt2>
      <a:srgbClr val="A5A5A5"/>
    </a:lt2>
    <a:accent1>
      <a:srgbClr val="00194C"/>
    </a:accent1>
    <a:accent2>
      <a:srgbClr val="EAB200"/>
    </a:accent2>
    <a:accent3>
      <a:srgbClr val="F2F2F2"/>
    </a:accent3>
    <a:accent4>
      <a:srgbClr val="954F72"/>
    </a:accent4>
    <a:accent5>
      <a:srgbClr val="00843B"/>
    </a:accent5>
    <a:accent6>
      <a:srgbClr val="014067"/>
    </a:accent6>
    <a:hlink>
      <a:srgbClr val="00194C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428</Words>
  <Application>Microsoft Office PowerPoint</Application>
  <PresentationFormat>Widescreen</PresentationFormat>
  <Paragraphs>115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CiscoSans ExtraLight</vt:lpstr>
      <vt:lpstr>Gill Sans SemiBold</vt:lpstr>
      <vt:lpstr>Times New Roman</vt:lpstr>
      <vt:lpstr>Tema do Office</vt:lpstr>
      <vt:lpstr>Federação Nacional das Empresas Prestadoras de Serviços de Limpeza e Conservação (Febrac)</vt:lpstr>
      <vt:lpstr>Sobre Nós</vt:lpstr>
      <vt:lpstr>O Setor de Serviços</vt:lpstr>
      <vt:lpstr>Serviços Terceirizáveis </vt:lpstr>
      <vt:lpstr>Setor de Serviços Terceirizáveis </vt:lpstr>
      <vt:lpstr>Segmento inclusivo</vt:lpstr>
      <vt:lpstr>Impacto do PLP 68</vt:lpstr>
      <vt:lpstr>Impacto do PLP 68</vt:lpstr>
      <vt:lpstr>Impacto do PLP 68</vt:lpstr>
      <vt:lpstr>Impacto do PLP 68</vt:lpstr>
      <vt:lpstr>Impacto do PLP 68</vt:lpstr>
      <vt:lpstr>Impacto do PLP 68</vt:lpstr>
      <vt:lpstr>Impacto do PLP 68</vt:lpstr>
      <vt:lpstr>Impacto do PLP 68</vt:lpstr>
      <vt:lpstr>Impacto do PLP 68</vt:lpstr>
      <vt:lpstr>Impacto do PLP 68</vt:lpstr>
      <vt:lpstr>Emenda Constitucional 132 de 2023</vt:lpstr>
      <vt:lpstr>EMENDA Nº 158 - CCJ  (ao PLP 68/2024)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Quem Somos?</dc:title>
  <dc:creator>Comunicação</dc:creator>
  <cp:lastModifiedBy>Mirelle Oliveira</cp:lastModifiedBy>
  <cp:revision>61</cp:revision>
  <cp:lastPrinted>2023-06-13T20:58:37Z</cp:lastPrinted>
  <dcterms:created xsi:type="dcterms:W3CDTF">2023-02-14T11:57:36Z</dcterms:created>
  <dcterms:modified xsi:type="dcterms:W3CDTF">2024-09-04T12:18:27Z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2018-08-01T18:19:24.2566460Z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