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4"/>
  </p:notesMasterIdLst>
  <p:sldIdLst>
    <p:sldId id="322" r:id="rId2"/>
    <p:sldId id="336" r:id="rId3"/>
    <p:sldId id="334" r:id="rId4"/>
    <p:sldId id="335" r:id="rId5"/>
    <p:sldId id="347" r:id="rId6"/>
    <p:sldId id="337" r:id="rId7"/>
    <p:sldId id="348" r:id="rId8"/>
    <p:sldId id="349" r:id="rId9"/>
    <p:sldId id="350" r:id="rId10"/>
    <p:sldId id="351" r:id="rId11"/>
    <p:sldId id="353" r:id="rId12"/>
    <p:sldId id="327" r:id="rId13"/>
  </p:sldIdLst>
  <p:sldSz cx="9144000" cy="6858000" type="screen4x3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32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5E226ACF-137A-4934-A2F5-5C917A4484C1}" type="datetimeFigureOut">
              <a:rPr lang="pt-BR"/>
              <a:pPr>
                <a:defRPr/>
              </a:pPr>
              <a:t>03/08/2016</a:t>
            </a:fld>
            <a:endParaRPr lang="pt-BR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13E91D4-E53B-4CEE-9136-7614EC630D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793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384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7888" y="2148840"/>
            <a:ext cx="7388225" cy="256032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2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7666" y="771776"/>
            <a:ext cx="7208668" cy="2166734"/>
          </a:xfrm>
        </p:spPr>
        <p:txBody>
          <a:bodyPr/>
          <a:lstStyle>
            <a:lvl1pPr>
              <a:defRPr lang="x-none" sz="4500" b="1" kern="1200" baseline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Clique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9622" y="4511259"/>
            <a:ext cx="7305388" cy="1001774"/>
          </a:xfrm>
        </p:spPr>
        <p:txBody>
          <a:bodyPr/>
          <a:lstStyle>
            <a:lvl1pPr marL="0" indent="0" algn="ctr">
              <a:buNone/>
              <a:defRPr lang="x-none" sz="2400" kern="1200" smtClean="0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3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opcao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>
            <a:lvl1pPr algn="ctr">
              <a:defRPr lang="x-none" sz="3000" b="1" kern="120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Clique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2000"/>
            <a:ext cx="8229600" cy="4759200"/>
          </a:xfrm>
        </p:spPr>
        <p:txBody>
          <a:bodyPr/>
          <a:lstStyle>
            <a:lvl1pPr algn="just">
              <a:defRPr sz="2400">
                <a:solidFill>
                  <a:srgbClr val="002060"/>
                </a:solidFill>
                <a:latin typeface="+mn-lt"/>
              </a:defRPr>
            </a:lvl1pPr>
            <a:lvl2pPr algn="just">
              <a:defRPr sz="2400">
                <a:solidFill>
                  <a:srgbClr val="002060"/>
                </a:solidFill>
                <a:latin typeface="+mn-lt"/>
              </a:defRPr>
            </a:lvl2pPr>
            <a:lvl3pPr algn="just">
              <a:defRPr sz="2400">
                <a:solidFill>
                  <a:srgbClr val="002060"/>
                </a:solidFill>
                <a:latin typeface="+mn-lt"/>
              </a:defRPr>
            </a:lvl3pPr>
            <a:lvl4pPr algn="just">
              <a:defRPr sz="2400">
                <a:solidFill>
                  <a:srgbClr val="002060"/>
                </a:solidFill>
                <a:latin typeface="+mn-lt"/>
              </a:defRPr>
            </a:lvl4pPr>
            <a:lvl5pPr algn="just">
              <a:defRPr sz="2400">
                <a:solidFill>
                  <a:srgbClr val="002060"/>
                </a:solidFill>
                <a:latin typeface="+mn-lt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385A52DB-72BF-406E-B3D5-5B771FFA41BA}" type="datetimeFigureOut">
              <a:rPr lang="en-US"/>
              <a:pPr>
                <a:defRPr/>
              </a:pPr>
              <a:t>8/3/2016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525B7B7-0DBA-4743-B234-90939A782FA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1031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30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fi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04590"/>
            <a:ext cx="8229600" cy="1143000"/>
          </a:xfrm>
        </p:spPr>
        <p:txBody>
          <a:bodyPr/>
          <a:lstStyle>
            <a:lvl1pPr>
              <a:defRPr lang="x-none" sz="2800" kern="120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52256"/>
            <a:ext cx="8229600" cy="2725445"/>
          </a:xfrm>
        </p:spPr>
        <p:txBody>
          <a:bodyPr anchor="ctr"/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4737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77888" y="1241425"/>
            <a:ext cx="73882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title stylea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5264150"/>
            <a:ext cx="82296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text styles</a:t>
            </a:r>
          </a:p>
          <a:p>
            <a:pPr lvl="1"/>
            <a:r>
              <a:rPr lang="en-US" altLang="pt-BR" smtClean="0"/>
              <a:t>Second level</a:t>
            </a:r>
          </a:p>
          <a:p>
            <a:pPr lvl="2"/>
            <a:r>
              <a:rPr lang="en-US" altLang="pt-BR" smtClean="0"/>
              <a:t>Third level</a:t>
            </a:r>
          </a:p>
          <a:p>
            <a:pPr lvl="3"/>
            <a:r>
              <a:rPr lang="en-US" altLang="pt-BR" smtClean="0"/>
              <a:t>Fourth level</a:t>
            </a:r>
          </a:p>
          <a:p>
            <a:pPr lvl="4"/>
            <a:r>
              <a:rPr lang="en-US" altLang="pt-BR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09" r:id="rId5"/>
    <p:sldLayoutId id="2147483814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chemeClr val="bg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QUESTIONAMENTOS PARA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Alinhamento com a Política e Plano Nacional de Turismo (Regionalização, Categorização, Segmentação, Financiamento...);</a:t>
            </a:r>
          </a:p>
          <a:p>
            <a:endParaRPr lang="pt-BR" dirty="0"/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Debate 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mais ampliado e consultar órgãos como o CPTEC/INPE e o INMET, para tratar de assuntos  como medições e postos meteorológicos, constantes do  Art. 5º do PLC 147/2015 (Estância Climática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</a:p>
          <a:p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Restritivo (hidrominerais, climáticas, balneárias e turísticas religiosas);</a:t>
            </a: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9429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QUESTIONAMENTOS PARA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Entendemos que o detalhamento constante no artigo 5º do PLC, deva ser proposto posteriormente, no momento da regulamentação da Lei, como consta no que refere-se ao Turismo Religioso(art. 8º);</a:t>
            </a:r>
          </a:p>
          <a:p>
            <a:pPr marL="0" indent="0">
              <a:buNone/>
            </a:pPr>
            <a:r>
              <a:rPr lang="pt-BR" dirty="0" smtClean="0"/>
              <a:t> </a:t>
            </a:r>
          </a:p>
          <a:p>
            <a:endParaRPr lang="pt-BR" dirty="0"/>
          </a:p>
          <a:p>
            <a:r>
              <a:rPr lang="pt-BR" dirty="0" smtClean="0"/>
              <a:t>Exclusão de municípios turísticos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3230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57200" y="5303838"/>
            <a:ext cx="8229600" cy="1241425"/>
          </a:xfrm>
        </p:spPr>
        <p:txBody>
          <a:bodyPr/>
          <a:lstStyle/>
          <a:p>
            <a:r>
              <a:rPr lang="pt-BR" altLang="pt-BR" dirty="0">
                <a:ea typeface="ＭＳ Ｐゴシック" panose="020B0600070205080204" pitchFamily="34" charset="-128"/>
              </a:rPr>
              <a:t>Fone: (61) </a:t>
            </a:r>
            <a:r>
              <a:rPr lang="en-US" altLang="pt-BR" dirty="0" smtClean="0">
                <a:ea typeface="ＭＳ Ｐゴシック" panose="020B0600070205080204" pitchFamily="34" charset="-128"/>
              </a:rPr>
              <a:t>2101-6606</a:t>
            </a:r>
            <a:r>
              <a:rPr lang="pt-BR" altLang="pt-BR" dirty="0">
                <a:ea typeface="ＭＳ Ｐゴシック" panose="020B0600070205080204" pitchFamily="34" charset="-128"/>
              </a:rPr>
              <a:t/>
            </a:r>
            <a:br>
              <a:rPr lang="pt-BR" altLang="pt-BR" dirty="0">
                <a:ea typeface="ＭＳ Ｐゴシック" panose="020B0600070205080204" pitchFamily="34" charset="-128"/>
              </a:rPr>
            </a:br>
            <a:r>
              <a:rPr lang="pt-BR" altLang="pt-BR" dirty="0">
                <a:ea typeface="ＭＳ Ｐゴシック" panose="020B0600070205080204" pitchFamily="34" charset="-128"/>
              </a:rPr>
              <a:t>E-mail: </a:t>
            </a:r>
            <a:r>
              <a:rPr lang="en-US" altLang="pt-BR" dirty="0" smtClean="0">
                <a:ea typeface="ＭＳ Ｐゴシック" panose="020B0600070205080204" pitchFamily="34" charset="-128"/>
              </a:rPr>
              <a:t>turismo@cnm.org.br</a:t>
            </a:r>
            <a:endParaRPr lang="pt-BR" altLang="pt-BR" dirty="0">
              <a:ea typeface="ＭＳ Ｐゴシック" panose="020B0600070205080204" pitchFamily="34" charset="-128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69938" y="852488"/>
            <a:ext cx="7604125" cy="2725737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pt-BR" dirty="0" smtClean="0">
                <a:ea typeface="+mn-ea"/>
              </a:rPr>
              <a:t>Obrigado!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877888" y="2149475"/>
            <a:ext cx="7388225" cy="2559050"/>
          </a:xfrm>
        </p:spPr>
        <p:txBody>
          <a:bodyPr/>
          <a:lstStyle/>
          <a:p>
            <a:r>
              <a:rPr lang="pt-BR" altLang="pt-BR" dirty="0" smtClean="0"/>
              <a:t>Panorama do Turismo nos Municípios Brasileiros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2"/>
          <p:cNvSpPr>
            <a:spLocks noGrp="1"/>
          </p:cNvSpPr>
          <p:nvPr>
            <p:ph type="ctrTitle"/>
          </p:nvPr>
        </p:nvSpPr>
        <p:spPr>
          <a:xfrm>
            <a:off x="968375" y="771525"/>
            <a:ext cx="7207250" cy="2166938"/>
          </a:xfrm>
        </p:spPr>
        <p:txBody>
          <a:bodyPr/>
          <a:lstStyle/>
          <a:p>
            <a:r>
              <a:rPr lang="pt-BR" altLang="pt-BR" dirty="0" smtClean="0">
                <a:ea typeface="ＭＳ Ｐゴシック" panose="020B0600070205080204" pitchFamily="34" charset="-128"/>
              </a:rPr>
              <a:t>Turismo e a sua distribuição Nacional</a:t>
            </a:r>
            <a:endParaRPr lang="pt-BR" altLang="pt-BR" dirty="0">
              <a:ea typeface="ＭＳ Ｐゴシック" panose="020B0600070205080204" pitchFamily="34" charset="-128"/>
            </a:endParaRPr>
          </a:p>
        </p:txBody>
      </p:sp>
      <p:sp>
        <p:nvSpPr>
          <p:cNvPr id="9219" name="Subtítulo 3"/>
          <p:cNvSpPr>
            <a:spLocks noGrp="1"/>
          </p:cNvSpPr>
          <p:nvPr>
            <p:ph type="subTitle" idx="1"/>
          </p:nvPr>
        </p:nvSpPr>
        <p:spPr>
          <a:xfrm>
            <a:off x="1039813" y="4511675"/>
            <a:ext cx="7305675" cy="1001713"/>
          </a:xfrm>
        </p:spPr>
        <p:txBody>
          <a:bodyPr/>
          <a:lstStyle/>
          <a:p>
            <a:r>
              <a:rPr lang="pt-BR" altLang="pt-BR" dirty="0" smtClean="0">
                <a:ea typeface="ＭＳ Ｐゴシック" panose="020B0600070205080204" pitchFamily="34" charset="-128"/>
              </a:rPr>
              <a:t>Distribuição de Municípios com perfil Turístico por Região</a:t>
            </a:r>
            <a:endParaRPr lang="pt-BR" altLang="pt-BR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Turismo em Números...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046258" y="1774627"/>
            <a:ext cx="1990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</a:rPr>
              <a:t>5.568 Municípios...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b="1" i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</a:rPr>
              <a:t>2.175 Municípios do Mapa do Turismo.</a:t>
            </a:r>
          </a:p>
          <a:p>
            <a:endParaRPr lang="pt-BR" b="1" i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</a:rPr>
              <a:t>1.883 </a:t>
            </a:r>
            <a:r>
              <a:rPr lang="pt-BR" b="1" i="1" dirty="0" smtClean="0">
                <a:solidFill>
                  <a:srgbClr val="002060"/>
                </a:solidFill>
              </a:rPr>
              <a:t>Municípios do Mapa do Turismo de pequeno porte com até </a:t>
            </a:r>
            <a:r>
              <a:rPr lang="pt-BR" b="1" i="1" dirty="0" smtClean="0">
                <a:solidFill>
                  <a:srgbClr val="002060"/>
                </a:solidFill>
              </a:rPr>
              <a:t>50.000 </a:t>
            </a:r>
            <a:r>
              <a:rPr lang="pt-BR" b="1" i="1" dirty="0" smtClean="0">
                <a:solidFill>
                  <a:srgbClr val="002060"/>
                </a:solidFill>
              </a:rPr>
              <a:t>habitantes. </a:t>
            </a:r>
            <a:endParaRPr lang="pt-BR" b="1" i="1" dirty="0">
              <a:solidFill>
                <a:srgbClr val="00206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00" y="1424673"/>
            <a:ext cx="6044570" cy="392011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673" y="4994837"/>
            <a:ext cx="2508585" cy="1559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Municípios Turísticos Divididos por Categorias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651" y="1794757"/>
            <a:ext cx="6456224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0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Distribuição dos Municípios por Predominância (Rural ou Urbana)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03016" y="1997178"/>
            <a:ext cx="26535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</a:rPr>
              <a:t>76,82 % dos  Municípios turísticos tem predominância urbana.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t-BR" b="1" i="1" dirty="0" smtClean="0">
                <a:solidFill>
                  <a:srgbClr val="002060"/>
                </a:solidFill>
              </a:rPr>
              <a:t>63,67% dos municípios turísticos com predominância urbana estão concentrados nas regiões Sudeste e Sul do País.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97" y="2516659"/>
            <a:ext cx="5168265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Convênios Liberados pelo Ministério do Turismo para os Municípios</a:t>
            </a:r>
            <a:endParaRPr lang="pt-BR" sz="28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942" y="1467317"/>
            <a:ext cx="7105542" cy="508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94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Convênios Liberados pelo Ministério do Turismo para os Municípios</a:t>
            </a:r>
            <a:endParaRPr lang="pt-BR" sz="2800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0152" y="1084729"/>
            <a:ext cx="5572650" cy="559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51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Convênios Liberados pelo Ministério do Turismo para Municípios Turísticos</a:t>
            </a:r>
            <a:endParaRPr lang="pt-BR" sz="28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1312" y="1810872"/>
            <a:ext cx="6365904" cy="41610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312" y="6027997"/>
            <a:ext cx="192405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97461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Office Theme">
      <a:majorFont>
        <a:latin typeface="Arial"/>
        <a:ea typeface="MS PGothic"/>
        <a:cs typeface="ＭＳ Ｐゴシック"/>
      </a:majorFont>
      <a:minorFont>
        <a:latin typeface="Arial"/>
        <a:ea typeface="MS PGothic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234</Words>
  <Application>Microsoft Office PowerPoint</Application>
  <PresentationFormat>Apresentação na tela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ＭＳ Ｐゴシック</vt:lpstr>
      <vt:lpstr>ＭＳ Ｐゴシック</vt:lpstr>
      <vt:lpstr>Arial</vt:lpstr>
      <vt:lpstr>Calibri</vt:lpstr>
      <vt:lpstr>Wingdings</vt:lpstr>
      <vt:lpstr>4_Office Theme</vt:lpstr>
      <vt:lpstr>Apresentação do PowerPoint</vt:lpstr>
      <vt:lpstr>Panorama do Turismo nos Municípios Brasileiros</vt:lpstr>
      <vt:lpstr>Turismo e a sua distribuição Nacional</vt:lpstr>
      <vt:lpstr>Turismo em Números...</vt:lpstr>
      <vt:lpstr>Municípios Turísticos Divididos por Categorias</vt:lpstr>
      <vt:lpstr>Distribuição dos Municípios por Predominância (Rural ou Urbana)</vt:lpstr>
      <vt:lpstr>Convênios Liberados pelo Ministério do Turismo para os Municípios</vt:lpstr>
      <vt:lpstr>Convênios Liberados pelo Ministério do Turismo para os Municípios</vt:lpstr>
      <vt:lpstr>Convênios Liberados pelo Ministério do Turismo para Municípios Turísticos</vt:lpstr>
      <vt:lpstr>QUESTIONAMENTOS PARA AVALIAÇÃO</vt:lpstr>
      <vt:lpstr>QUESTIONAMENTOS PARA AVALIAÇÃO</vt:lpstr>
      <vt:lpstr>Fone: (61) 2101-6606 E-mail: turismo@cnm.org.br</vt:lpstr>
    </vt:vector>
  </TitlesOfParts>
  <Company>Themaz Comunicacao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Viana</dc:creator>
  <cp:lastModifiedBy>Caroline Sampaio de Paiva</cp:lastModifiedBy>
  <cp:revision>117</cp:revision>
  <cp:lastPrinted>2016-07-06T14:17:06Z</cp:lastPrinted>
  <dcterms:created xsi:type="dcterms:W3CDTF">2011-04-09T19:36:45Z</dcterms:created>
  <dcterms:modified xsi:type="dcterms:W3CDTF">2016-08-03T11:17:29Z</dcterms:modified>
</cp:coreProperties>
</file>