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58" r:id="rId1"/>
  </p:sldMasterIdLst>
  <p:notesMasterIdLst>
    <p:notesMasterId r:id="rId14"/>
  </p:notesMasterIdLst>
  <p:sldIdLst>
    <p:sldId id="322" r:id="rId2"/>
    <p:sldId id="336" r:id="rId3"/>
    <p:sldId id="334" r:id="rId4"/>
    <p:sldId id="335" r:id="rId5"/>
    <p:sldId id="347" r:id="rId6"/>
    <p:sldId id="337" r:id="rId7"/>
    <p:sldId id="348" r:id="rId8"/>
    <p:sldId id="349" r:id="rId9"/>
    <p:sldId id="350" r:id="rId10"/>
    <p:sldId id="351" r:id="rId11"/>
    <p:sldId id="353" r:id="rId12"/>
    <p:sldId id="327" r:id="rId13"/>
  </p:sldIdLst>
  <p:sldSz cx="9144000" cy="6858000" type="screen4x3"/>
  <p:notesSz cx="6797675" cy="9926638"/>
  <p:defaultTextStyle>
    <a:defPPr>
      <a:defRPr lang="en-US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Calibri" panose="020F050202020403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66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06" d="100"/>
          <a:sy n="106" d="100"/>
        </p:scale>
        <p:origin x="3276" y="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MS PGothic" pitchFamily="34" charset="-128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0443" y="0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>
                <a:ea typeface="MS PGothic" pitchFamily="34" charset="-128"/>
              </a:defRPr>
            </a:lvl1pPr>
          </a:lstStyle>
          <a:p>
            <a:pPr>
              <a:defRPr/>
            </a:pPr>
            <a:fld id="{5E226ACF-137A-4934-A2F5-5C917A4484C1}" type="datetimeFigureOut">
              <a:rPr lang="pt-BR"/>
              <a:pPr>
                <a:defRPr/>
              </a:pPr>
              <a:t>03/08/2016</a:t>
            </a:fld>
            <a:endParaRPr lang="pt-BR"/>
          </a:p>
        </p:txBody>
      </p:sp>
      <p:sp>
        <p:nvSpPr>
          <p:cNvPr id="71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7575" y="744538"/>
            <a:ext cx="4962525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222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768" y="4715153"/>
            <a:ext cx="5438140" cy="44669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BR" noProof="0" smtClean="0"/>
              <a:t>Clique para editar os estilos do texto mestre</a:t>
            </a:r>
          </a:p>
          <a:p>
            <a:pPr lvl="1"/>
            <a:r>
              <a:rPr lang="pt-BR" noProof="0" smtClean="0"/>
              <a:t>Segundo nível</a:t>
            </a:r>
          </a:p>
          <a:p>
            <a:pPr lvl="2"/>
            <a:r>
              <a:rPr lang="pt-BR" noProof="0" smtClean="0"/>
              <a:t>Terceiro nível</a:t>
            </a:r>
          </a:p>
          <a:p>
            <a:pPr lvl="3"/>
            <a:r>
              <a:rPr lang="pt-BR" noProof="0" smtClean="0"/>
              <a:t>Quarto nível</a:t>
            </a:r>
          </a:p>
          <a:p>
            <a:pPr lvl="4"/>
            <a:r>
              <a:rPr lang="pt-BR" noProof="0" smtClean="0"/>
              <a:t>Quinto nível</a:t>
            </a:r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>
                <a:ea typeface="MS PGothic" pitchFamily="34" charset="-128"/>
              </a:defRPr>
            </a:lvl1pPr>
          </a:lstStyle>
          <a:p>
            <a:pPr>
              <a:defRPr/>
            </a:pPr>
            <a:endParaRPr lang="pt-BR"/>
          </a:p>
        </p:txBody>
      </p:sp>
      <p:sp>
        <p:nvSpPr>
          <p:cNvPr id="5223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0443" y="9428583"/>
            <a:ext cx="2945659" cy="496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/>
            </a:lvl1pPr>
          </a:lstStyle>
          <a:p>
            <a:pPr>
              <a:defRPr/>
            </a:pPr>
            <a:fld id="{113E91D4-E53B-4CEE-9136-7614EC630DBB}" type="slidenum">
              <a:rPr lang="pt-BR" altLang="pt-BR"/>
              <a:pPr>
                <a:defRPr/>
              </a:pPr>
              <a:t>‹nº›</a:t>
            </a:fld>
            <a:endParaRPr lang="pt-BR" altLang="pt-BR"/>
          </a:p>
        </p:txBody>
      </p:sp>
    </p:spTree>
    <p:extLst>
      <p:ext uri="{BB962C8B-B14F-4D97-AF65-F5344CB8AC3E}">
        <p14:creationId xmlns:p14="http://schemas.microsoft.com/office/powerpoint/2010/main" val="33479357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ad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54384853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Layout Personalizado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77888" y="2148840"/>
            <a:ext cx="7388225" cy="2560322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555257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apa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7666" y="771776"/>
            <a:ext cx="7208668" cy="2166734"/>
          </a:xfrm>
        </p:spPr>
        <p:txBody>
          <a:bodyPr/>
          <a:lstStyle>
            <a:lvl1pPr>
              <a:defRPr lang="x-none" sz="4500" b="1" kern="1200" baseline="0" smtClean="0">
                <a:solidFill>
                  <a:schemeClr val="bg1"/>
                </a:solidFill>
                <a:latin typeface="Arial" pitchFamily="34" charset="0"/>
                <a:ea typeface="MS PGothic" pitchFamily="34" charset="-128"/>
                <a:cs typeface="Arial" pitchFamily="34" charset="0"/>
              </a:defRPr>
            </a:lvl1pPr>
          </a:lstStyle>
          <a:p>
            <a:r>
              <a:rPr lang="en-US" dirty="0" smtClean="0"/>
              <a:t>Clique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editar</a:t>
            </a:r>
            <a:r>
              <a:rPr lang="en-US" dirty="0" smtClean="0"/>
              <a:t> o </a:t>
            </a:r>
            <a:r>
              <a:rPr lang="en-US" dirty="0" err="1" smtClean="0"/>
              <a:t>título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39622" y="4511259"/>
            <a:ext cx="7305388" cy="1001774"/>
          </a:xfrm>
        </p:spPr>
        <p:txBody>
          <a:bodyPr/>
          <a:lstStyle>
            <a:lvl1pPr marL="0" indent="0" algn="ctr">
              <a:buNone/>
              <a:defRPr lang="x-none" sz="2400" kern="1200" smtClean="0">
                <a:solidFill>
                  <a:srgbClr val="002060"/>
                </a:solidFill>
                <a:latin typeface="Arial" pitchFamily="34" charset="0"/>
                <a:ea typeface="MS PGothic" pitchFamily="34" charset="-128"/>
                <a:cs typeface="Arial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716394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opcao2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-2"/>
            <a:ext cx="6845970" cy="835200"/>
          </a:xfrm>
        </p:spPr>
        <p:txBody>
          <a:bodyPr/>
          <a:lstStyle>
            <a:lvl1pPr algn="ctr">
              <a:defRPr lang="x-none" sz="3000" b="1" kern="1200" smtClean="0">
                <a:solidFill>
                  <a:schemeClr val="bg1"/>
                </a:solidFill>
                <a:latin typeface="Arial" pitchFamily="34" charset="0"/>
                <a:ea typeface="MS PGothic" pitchFamily="34" charset="-128"/>
                <a:cs typeface="Arial" pitchFamily="34" charset="0"/>
              </a:defRPr>
            </a:lvl1pPr>
          </a:lstStyle>
          <a:p>
            <a:r>
              <a:rPr lang="en-US" dirty="0" smtClean="0"/>
              <a:t>Clique </a:t>
            </a:r>
            <a:r>
              <a:rPr lang="en-US" dirty="0" err="1" smtClean="0"/>
              <a:t>para</a:t>
            </a:r>
            <a:r>
              <a:rPr lang="en-US" dirty="0" smtClean="0"/>
              <a:t> </a:t>
            </a:r>
            <a:r>
              <a:rPr lang="en-US" dirty="0" err="1" smtClean="0"/>
              <a:t>editar</a:t>
            </a:r>
            <a:r>
              <a:rPr lang="en-US" dirty="0" smtClean="0"/>
              <a:t> o </a:t>
            </a:r>
            <a:r>
              <a:rPr lang="en-US" dirty="0" err="1" smtClean="0"/>
              <a:t>título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2000"/>
            <a:ext cx="8229600" cy="4759200"/>
          </a:xfrm>
        </p:spPr>
        <p:txBody>
          <a:bodyPr/>
          <a:lstStyle>
            <a:lvl1pPr algn="just">
              <a:defRPr sz="2400">
                <a:solidFill>
                  <a:srgbClr val="002060"/>
                </a:solidFill>
                <a:latin typeface="+mn-lt"/>
              </a:defRPr>
            </a:lvl1pPr>
            <a:lvl2pPr algn="just">
              <a:defRPr sz="2400">
                <a:solidFill>
                  <a:srgbClr val="002060"/>
                </a:solidFill>
                <a:latin typeface="+mn-lt"/>
              </a:defRPr>
            </a:lvl2pPr>
            <a:lvl3pPr algn="just">
              <a:defRPr sz="2400">
                <a:solidFill>
                  <a:srgbClr val="002060"/>
                </a:solidFill>
                <a:latin typeface="+mn-lt"/>
              </a:defRPr>
            </a:lvl3pPr>
            <a:lvl4pPr algn="just">
              <a:defRPr sz="2400">
                <a:solidFill>
                  <a:srgbClr val="002060"/>
                </a:solidFill>
                <a:latin typeface="+mn-lt"/>
              </a:defRPr>
            </a:lvl4pPr>
            <a:lvl5pPr algn="just">
              <a:defRPr sz="2400">
                <a:solidFill>
                  <a:srgbClr val="002060"/>
                </a:solidFill>
                <a:latin typeface="+mn-lt"/>
              </a:defRPr>
            </a:lvl5pPr>
          </a:lstStyle>
          <a:p>
            <a:pPr lvl="0"/>
            <a:r>
              <a:rPr lang="x-none" smtClean="0"/>
              <a:t>Click to edit Master text styles</a:t>
            </a:r>
          </a:p>
          <a:p>
            <a:pPr lvl="1"/>
            <a:r>
              <a:rPr lang="x-none" smtClean="0"/>
              <a:t>Second level</a:t>
            </a:r>
          </a:p>
          <a:p>
            <a:pPr lvl="2"/>
            <a:r>
              <a:rPr lang="x-none" smtClean="0"/>
              <a:t>Third level</a:t>
            </a:r>
          </a:p>
          <a:p>
            <a:pPr lvl="3"/>
            <a:r>
              <a:rPr lang="x-none" smtClean="0"/>
              <a:t>Fourth level</a:t>
            </a:r>
          </a:p>
          <a:p>
            <a:pPr lvl="4"/>
            <a:r>
              <a:rPr lang="x-none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ea typeface="MS PGothic" pitchFamily="34" charset="-128"/>
              </a:defRPr>
            </a:lvl1pPr>
          </a:lstStyle>
          <a:p>
            <a:pPr>
              <a:defRPr/>
            </a:pPr>
            <a:fld id="{385A52DB-72BF-406E-B3D5-5B771FFA41BA}" type="datetimeFigureOut">
              <a:rPr lang="en-US"/>
              <a:pPr>
                <a:defRPr/>
              </a:pPr>
              <a:t>8/3/2016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1" fontAlgn="auto" hangingPunct="1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</a:defRPr>
            </a:lvl1pPr>
          </a:lstStyle>
          <a:p>
            <a:pPr>
              <a:defRPr/>
            </a:pPr>
            <a:fld id="{B525B7B7-0DBA-4743-B234-90939A782FA9}" type="slidenum">
              <a:rPr lang="en-US" altLang="pt-BR"/>
              <a:pPr>
                <a:defRPr/>
              </a:pPr>
              <a:t>‹nº›</a:t>
            </a:fld>
            <a:endParaRPr lang="en-US" altLang="pt-BR"/>
          </a:p>
        </p:txBody>
      </p:sp>
    </p:spTree>
    <p:extLst>
      <p:ext uri="{BB962C8B-B14F-4D97-AF65-F5344CB8AC3E}">
        <p14:creationId xmlns:p14="http://schemas.microsoft.com/office/powerpoint/2010/main" val="7103159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97930816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" descr="fim.jp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304590"/>
            <a:ext cx="8229600" cy="1143000"/>
          </a:xfrm>
        </p:spPr>
        <p:txBody>
          <a:bodyPr/>
          <a:lstStyle>
            <a:lvl1pPr>
              <a:defRPr lang="x-none" sz="2800" kern="1200" smtClean="0">
                <a:solidFill>
                  <a:schemeClr val="bg1"/>
                </a:solidFill>
                <a:latin typeface="Arial" pitchFamily="34" charset="0"/>
                <a:ea typeface="MS PGothic" pitchFamily="34" charset="-128"/>
                <a:cs typeface="Arial" pitchFamily="34" charset="0"/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52256"/>
            <a:ext cx="8229600" cy="2725445"/>
          </a:xfrm>
        </p:spPr>
        <p:txBody>
          <a:bodyPr anchor="ctr"/>
          <a:lstStyle>
            <a:lvl1pPr marL="0" indent="0">
              <a:buNone/>
              <a:defRPr sz="3600" b="1"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</p:spTree>
    <p:extLst>
      <p:ext uri="{BB962C8B-B14F-4D97-AF65-F5344CB8AC3E}">
        <p14:creationId xmlns:p14="http://schemas.microsoft.com/office/powerpoint/2010/main" val="447378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877888" y="1241425"/>
            <a:ext cx="7388225" cy="19526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/>
              <a:t>Click to edit Master title stylea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5264150"/>
            <a:ext cx="8229600" cy="13985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pt-BR" smtClean="0"/>
              <a:t>Click to edit Master text styles</a:t>
            </a:r>
          </a:p>
          <a:p>
            <a:pPr lvl="1"/>
            <a:r>
              <a:rPr lang="en-US" altLang="pt-BR" smtClean="0"/>
              <a:t>Second level</a:t>
            </a:r>
          </a:p>
          <a:p>
            <a:pPr lvl="2"/>
            <a:r>
              <a:rPr lang="en-US" altLang="pt-BR" smtClean="0"/>
              <a:t>Third level</a:t>
            </a:r>
          </a:p>
          <a:p>
            <a:pPr lvl="3"/>
            <a:r>
              <a:rPr lang="en-US" altLang="pt-BR" smtClean="0"/>
              <a:t>Fourth level</a:t>
            </a:r>
          </a:p>
          <a:p>
            <a:pPr lvl="4"/>
            <a:r>
              <a:rPr lang="en-US" altLang="pt-BR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0" r:id="rId1"/>
    <p:sldLayoutId id="2147483811" r:id="rId2"/>
    <p:sldLayoutId id="2147483812" r:id="rId3"/>
    <p:sldLayoutId id="2147483813" r:id="rId4"/>
    <p:sldLayoutId id="2147483809" r:id="rId5"/>
    <p:sldLayoutId id="2147483814" r:id="rId6"/>
  </p:sldLayoutIdLst>
  <p:timing>
    <p:tnLst>
      <p:par>
        <p:cTn id="1" dur="indefinite" restart="never" nodeType="tmRoot"/>
      </p:par>
    </p:tnLst>
  </p:timing>
  <p:txStyles>
    <p:titleStyle>
      <a:lvl1pPr algn="ctr" defTabSz="457200" rtl="0" eaLnBrk="0" fontAlgn="base" hangingPunct="0">
        <a:spcBef>
          <a:spcPct val="0"/>
        </a:spcBef>
        <a:spcAft>
          <a:spcPct val="0"/>
        </a:spcAft>
        <a:defRPr sz="4500" b="1" kern="1200">
          <a:solidFill>
            <a:schemeClr val="bg1"/>
          </a:solidFill>
          <a:latin typeface="+mj-lt"/>
          <a:ea typeface="ＭＳ Ｐゴシック" pitchFamily="34" charset="-128"/>
          <a:cs typeface="+mj-cs"/>
        </a:defRPr>
      </a:lvl1pPr>
      <a:lvl2pPr algn="ctr" defTabSz="457200" rtl="0" eaLnBrk="0" fontAlgn="base" hangingPunct="0">
        <a:spcBef>
          <a:spcPct val="0"/>
        </a:spcBef>
        <a:spcAft>
          <a:spcPct val="0"/>
        </a:spcAft>
        <a:defRPr sz="4500" b="1">
          <a:solidFill>
            <a:schemeClr val="bg1"/>
          </a:solidFill>
          <a:latin typeface="Arial" charset="0"/>
          <a:ea typeface="ＭＳ Ｐゴシック" pitchFamily="34" charset="-128"/>
          <a:cs typeface="ＭＳ Ｐゴシック" charset="0"/>
        </a:defRPr>
      </a:lvl2pPr>
      <a:lvl3pPr algn="ctr" defTabSz="457200" rtl="0" eaLnBrk="0" fontAlgn="base" hangingPunct="0">
        <a:spcBef>
          <a:spcPct val="0"/>
        </a:spcBef>
        <a:spcAft>
          <a:spcPct val="0"/>
        </a:spcAft>
        <a:defRPr sz="4500" b="1">
          <a:solidFill>
            <a:schemeClr val="bg1"/>
          </a:solidFill>
          <a:latin typeface="Arial" charset="0"/>
          <a:ea typeface="ＭＳ Ｐゴシック" pitchFamily="34" charset="-128"/>
          <a:cs typeface="ＭＳ Ｐゴシック" charset="0"/>
        </a:defRPr>
      </a:lvl3pPr>
      <a:lvl4pPr algn="ctr" defTabSz="457200" rtl="0" eaLnBrk="0" fontAlgn="base" hangingPunct="0">
        <a:spcBef>
          <a:spcPct val="0"/>
        </a:spcBef>
        <a:spcAft>
          <a:spcPct val="0"/>
        </a:spcAft>
        <a:defRPr sz="4500" b="1">
          <a:solidFill>
            <a:schemeClr val="bg1"/>
          </a:solidFill>
          <a:latin typeface="Arial" charset="0"/>
          <a:ea typeface="ＭＳ Ｐゴシック" pitchFamily="34" charset="-128"/>
          <a:cs typeface="ＭＳ Ｐゴシック" charset="0"/>
        </a:defRPr>
      </a:lvl4pPr>
      <a:lvl5pPr algn="ctr" defTabSz="457200" rtl="0" eaLnBrk="0" fontAlgn="base" hangingPunct="0">
        <a:spcBef>
          <a:spcPct val="0"/>
        </a:spcBef>
        <a:spcAft>
          <a:spcPct val="0"/>
        </a:spcAft>
        <a:defRPr sz="4500" b="1">
          <a:solidFill>
            <a:schemeClr val="bg1"/>
          </a:solidFill>
          <a:latin typeface="Arial" charset="0"/>
          <a:ea typeface="ＭＳ Ｐゴシック" pitchFamily="34" charset="-128"/>
          <a:cs typeface="ＭＳ Ｐゴシック" charset="0"/>
        </a:defRPr>
      </a:lvl5pPr>
      <a:lvl6pPr marL="4572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6pPr>
      <a:lvl7pPr marL="9144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7pPr>
      <a:lvl8pPr marL="13716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8pPr>
      <a:lvl9pPr marL="1828800" algn="ctr" defTabSz="457200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charset="0"/>
          <a:ea typeface="ＭＳ Ｐゴシック" charset="0"/>
          <a:cs typeface="ＭＳ Ｐゴシック" charset="0"/>
        </a:defRPr>
      </a:lvl9pPr>
    </p:titleStyle>
    <p:bodyStyle>
      <a:lvl1pPr marL="342900" indent="-342900" algn="ctr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400" b="1" kern="1200">
          <a:solidFill>
            <a:schemeClr val="bg1"/>
          </a:solidFill>
          <a:latin typeface="+mn-lt"/>
          <a:ea typeface="ＭＳ Ｐゴシック" pitchFamily="34" charset="-128"/>
          <a:cs typeface="+mn-cs"/>
        </a:defRPr>
      </a:lvl1pPr>
      <a:lvl2pPr marL="742950" indent="-285750" algn="ctr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400" b="1" kern="1200">
          <a:solidFill>
            <a:schemeClr val="bg1"/>
          </a:solidFill>
          <a:latin typeface="+mn-lt"/>
          <a:ea typeface="ＭＳ Ｐゴシック" pitchFamily="34" charset="-128"/>
          <a:cs typeface="+mn-cs"/>
        </a:defRPr>
      </a:lvl2pPr>
      <a:lvl3pPr marL="1143000" indent="-228600" algn="ctr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400" b="1" kern="1200">
          <a:solidFill>
            <a:schemeClr val="bg1"/>
          </a:solidFill>
          <a:latin typeface="+mn-lt"/>
          <a:ea typeface="ＭＳ Ｐゴシック" pitchFamily="34" charset="-128"/>
          <a:cs typeface="+mn-cs"/>
        </a:defRPr>
      </a:lvl3pPr>
      <a:lvl4pPr marL="1600200" indent="-228600" algn="ctr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3400" b="1" kern="1200">
          <a:solidFill>
            <a:schemeClr val="bg1"/>
          </a:solidFill>
          <a:latin typeface="+mn-lt"/>
          <a:ea typeface="ＭＳ Ｐゴシック" pitchFamily="34" charset="-128"/>
          <a:cs typeface="+mn-cs"/>
        </a:defRPr>
      </a:lvl4pPr>
      <a:lvl5pPr marL="2057400" indent="-228600" algn="ctr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3400" b="1" kern="1200">
          <a:solidFill>
            <a:schemeClr val="bg1"/>
          </a:solidFill>
          <a:latin typeface="+mn-lt"/>
          <a:ea typeface="ＭＳ Ｐゴシック" pitchFamily="34" charset="-128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emf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QUESTIONAMENTOS PARA AVALIAÇÃO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Alinhamento com a Política e Plano Nacional de Turismo (Regionalização, Categorização, Segmentação, Financiamento...);</a:t>
            </a:r>
          </a:p>
          <a:p>
            <a:endParaRPr lang="pt-BR" dirty="0"/>
          </a:p>
          <a:p>
            <a:r>
              <a:rPr lang="pt-BR" dirty="0" smtClean="0">
                <a:solidFill>
                  <a:schemeClr val="tx2">
                    <a:lumMod val="75000"/>
                  </a:schemeClr>
                </a:solidFill>
              </a:rPr>
              <a:t>Debate </a:t>
            </a:r>
            <a:r>
              <a:rPr lang="pt-BR" dirty="0">
                <a:solidFill>
                  <a:schemeClr val="tx2">
                    <a:lumMod val="75000"/>
                  </a:schemeClr>
                </a:solidFill>
              </a:rPr>
              <a:t>mais ampliado e consultar órgãos como o CPTEC/INPE e o INMET, para tratar de assuntos  como medições e postos meteorológicos, constantes do  Art. 5º do PLC 147/2015 (Estância Climática</a:t>
            </a:r>
            <a:r>
              <a:rPr lang="pt-BR" dirty="0" smtClean="0">
                <a:solidFill>
                  <a:schemeClr val="tx2">
                    <a:lumMod val="75000"/>
                  </a:schemeClr>
                </a:solidFill>
              </a:rPr>
              <a:t>);</a:t>
            </a:r>
          </a:p>
          <a:p>
            <a:endParaRPr lang="pt-BR" dirty="0">
              <a:solidFill>
                <a:schemeClr val="tx2">
                  <a:lumMod val="75000"/>
                </a:schemeClr>
              </a:solidFill>
            </a:endParaRPr>
          </a:p>
          <a:p>
            <a:r>
              <a:rPr lang="pt-BR" dirty="0" smtClean="0">
                <a:solidFill>
                  <a:schemeClr val="tx2">
                    <a:lumMod val="75000"/>
                  </a:schemeClr>
                </a:solidFill>
              </a:rPr>
              <a:t>Restritivo (hidrominerais, climáticas, balneárias e turísticas religiosas);</a:t>
            </a:r>
          </a:p>
          <a:p>
            <a:endParaRPr lang="pt-BR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pt-BR" dirty="0">
              <a:solidFill>
                <a:schemeClr val="tx2">
                  <a:lumMod val="75000"/>
                </a:schemeClr>
              </a:solidFill>
            </a:endParaRPr>
          </a:p>
          <a:p>
            <a:endParaRPr lang="pt-BR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pt-BR" dirty="0">
              <a:solidFill>
                <a:schemeClr val="tx2">
                  <a:lumMod val="75000"/>
                </a:schemeClr>
              </a:solidFill>
            </a:endParaRPr>
          </a:p>
          <a:p>
            <a:endParaRPr lang="pt-BR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pt-BR" dirty="0">
              <a:solidFill>
                <a:schemeClr val="tx2">
                  <a:lumMod val="75000"/>
                </a:schemeClr>
              </a:solidFill>
            </a:endParaRPr>
          </a:p>
          <a:p>
            <a:endParaRPr lang="pt-BR" dirty="0" smtClean="0">
              <a:solidFill>
                <a:schemeClr val="tx2">
                  <a:lumMod val="75000"/>
                </a:schemeClr>
              </a:solidFill>
            </a:endParaRPr>
          </a:p>
          <a:p>
            <a:endParaRPr lang="pt-BR" dirty="0">
              <a:solidFill>
                <a:schemeClr val="tx2">
                  <a:lumMod val="75000"/>
                </a:schemeClr>
              </a:solidFill>
            </a:endParaRPr>
          </a:p>
          <a:p>
            <a:pPr marL="0" indent="0">
              <a:buNone/>
            </a:pPr>
            <a:endParaRPr lang="pt-BR" dirty="0">
              <a:solidFill>
                <a:schemeClr val="tx2">
                  <a:lumMod val="75000"/>
                </a:schemeClr>
              </a:solidFill>
            </a:endParaRPr>
          </a:p>
          <a:p>
            <a:endParaRPr lang="pt-BR" dirty="0" smtClean="0"/>
          </a:p>
          <a:p>
            <a:endParaRPr lang="pt-BR" dirty="0"/>
          </a:p>
          <a:p>
            <a:endParaRPr lang="pt-BR" dirty="0" smtClean="0"/>
          </a:p>
          <a:p>
            <a:pPr marL="0" indent="0">
              <a:buNone/>
            </a:pPr>
            <a:endParaRPr lang="pt-BR" dirty="0" smtClean="0"/>
          </a:p>
          <a:p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41994298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QUESTIONAMENTOS PARA AVALIAÇÃO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BR" dirty="0" smtClean="0"/>
              <a:t>Entendemos que o detalhamento constante no artigo 5º do PLC, deva ser proposto posteriormente, no momento da regulamentação da Lei, como consta no que refere-se ao Turismo Religioso(art. 8º);</a:t>
            </a:r>
          </a:p>
          <a:p>
            <a:pPr marL="0" indent="0">
              <a:buNone/>
            </a:pPr>
            <a:r>
              <a:rPr lang="pt-BR" dirty="0" smtClean="0"/>
              <a:t> </a:t>
            </a:r>
          </a:p>
          <a:p>
            <a:endParaRPr lang="pt-BR" dirty="0"/>
          </a:p>
          <a:p>
            <a:r>
              <a:rPr lang="pt-BR" dirty="0" smtClean="0"/>
              <a:t>Exclusão de municípios turísticos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04323029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ítulo 1"/>
          <p:cNvSpPr>
            <a:spLocks noGrp="1"/>
          </p:cNvSpPr>
          <p:nvPr>
            <p:ph type="title"/>
          </p:nvPr>
        </p:nvSpPr>
        <p:spPr>
          <a:xfrm>
            <a:off x="457200" y="5303838"/>
            <a:ext cx="8229600" cy="1241425"/>
          </a:xfrm>
        </p:spPr>
        <p:txBody>
          <a:bodyPr/>
          <a:lstStyle/>
          <a:p>
            <a:r>
              <a:rPr lang="pt-BR" altLang="pt-BR" dirty="0">
                <a:ea typeface="ＭＳ Ｐゴシック" panose="020B0600070205080204" pitchFamily="34" charset="-128"/>
              </a:rPr>
              <a:t>Fone: (61) </a:t>
            </a:r>
            <a:r>
              <a:rPr lang="en-US" altLang="pt-BR" dirty="0" smtClean="0">
                <a:ea typeface="ＭＳ Ｐゴシック" panose="020B0600070205080204" pitchFamily="34" charset="-128"/>
              </a:rPr>
              <a:t>2101-6606</a:t>
            </a:r>
            <a:r>
              <a:rPr lang="pt-BR" altLang="pt-BR" dirty="0">
                <a:ea typeface="ＭＳ Ｐゴシック" panose="020B0600070205080204" pitchFamily="34" charset="-128"/>
              </a:rPr>
              <a:t/>
            </a:r>
            <a:br>
              <a:rPr lang="pt-BR" altLang="pt-BR" dirty="0">
                <a:ea typeface="ＭＳ Ｐゴシック" panose="020B0600070205080204" pitchFamily="34" charset="-128"/>
              </a:rPr>
            </a:br>
            <a:r>
              <a:rPr lang="pt-BR" altLang="pt-BR" dirty="0">
                <a:ea typeface="ＭＳ Ｐゴシック" panose="020B0600070205080204" pitchFamily="34" charset="-128"/>
              </a:rPr>
              <a:t>E-mail: </a:t>
            </a:r>
            <a:r>
              <a:rPr lang="en-US" altLang="pt-BR" dirty="0" smtClean="0">
                <a:ea typeface="ＭＳ Ｐゴシック" panose="020B0600070205080204" pitchFamily="34" charset="-128"/>
              </a:rPr>
              <a:t>turismo@cnm.org.br</a:t>
            </a:r>
            <a:endParaRPr lang="pt-BR" altLang="pt-BR" dirty="0">
              <a:ea typeface="ＭＳ Ｐゴシック" panose="020B0600070205080204" pitchFamily="34" charset="-128"/>
            </a:endParaRP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69938" y="852488"/>
            <a:ext cx="7604125" cy="2725737"/>
          </a:xfrm>
        </p:spPr>
        <p:txBody>
          <a:bodyPr/>
          <a:lstStyle/>
          <a:p>
            <a:pPr>
              <a:buFont typeface="Arial" charset="0"/>
              <a:buNone/>
              <a:defRPr/>
            </a:pPr>
            <a:r>
              <a:rPr lang="pt-BR" dirty="0" smtClean="0">
                <a:ea typeface="+mn-ea"/>
              </a:rPr>
              <a:t>Obrigado!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ítulo 1"/>
          <p:cNvSpPr>
            <a:spLocks noGrp="1"/>
          </p:cNvSpPr>
          <p:nvPr>
            <p:ph type="title"/>
          </p:nvPr>
        </p:nvSpPr>
        <p:spPr>
          <a:xfrm>
            <a:off x="877888" y="2149475"/>
            <a:ext cx="7388225" cy="2559050"/>
          </a:xfrm>
        </p:spPr>
        <p:txBody>
          <a:bodyPr/>
          <a:lstStyle/>
          <a:p>
            <a:r>
              <a:rPr lang="pt-BR" altLang="pt-BR" dirty="0" smtClean="0"/>
              <a:t>Panorama do Turismo nos Municípios Brasileiros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ítulo 2"/>
          <p:cNvSpPr>
            <a:spLocks noGrp="1"/>
          </p:cNvSpPr>
          <p:nvPr>
            <p:ph type="ctrTitle"/>
          </p:nvPr>
        </p:nvSpPr>
        <p:spPr>
          <a:xfrm>
            <a:off x="968375" y="771525"/>
            <a:ext cx="7207250" cy="2166938"/>
          </a:xfrm>
        </p:spPr>
        <p:txBody>
          <a:bodyPr/>
          <a:lstStyle/>
          <a:p>
            <a:r>
              <a:rPr lang="pt-BR" altLang="pt-BR" dirty="0" smtClean="0">
                <a:ea typeface="ＭＳ Ｐゴシック" panose="020B0600070205080204" pitchFamily="34" charset="-128"/>
              </a:rPr>
              <a:t>Turismo e a sua distribuição Nacional</a:t>
            </a:r>
            <a:endParaRPr lang="pt-BR" altLang="pt-BR" dirty="0">
              <a:ea typeface="ＭＳ Ｐゴシック" panose="020B0600070205080204" pitchFamily="34" charset="-128"/>
            </a:endParaRPr>
          </a:p>
        </p:txBody>
      </p:sp>
      <p:sp>
        <p:nvSpPr>
          <p:cNvPr id="9219" name="Subtítulo 3"/>
          <p:cNvSpPr>
            <a:spLocks noGrp="1"/>
          </p:cNvSpPr>
          <p:nvPr>
            <p:ph type="subTitle" idx="1"/>
          </p:nvPr>
        </p:nvSpPr>
        <p:spPr>
          <a:xfrm>
            <a:off x="1039813" y="4511675"/>
            <a:ext cx="7305675" cy="1001713"/>
          </a:xfrm>
        </p:spPr>
        <p:txBody>
          <a:bodyPr/>
          <a:lstStyle/>
          <a:p>
            <a:r>
              <a:rPr lang="pt-BR" altLang="pt-BR" dirty="0" smtClean="0">
                <a:ea typeface="ＭＳ Ｐゴシック" panose="020B0600070205080204" pitchFamily="34" charset="-128"/>
              </a:rPr>
              <a:t>Distribuição de Municípios com perfil Turístico por Região</a:t>
            </a:r>
            <a:endParaRPr lang="pt-BR" altLang="pt-BR" dirty="0"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Turismo em Números...</a:t>
            </a:r>
            <a:endParaRPr lang="pt-BR" dirty="0"/>
          </a:p>
        </p:txBody>
      </p:sp>
      <p:sp>
        <p:nvSpPr>
          <p:cNvPr id="5" name="CaixaDeTexto 4"/>
          <p:cNvSpPr txBox="1"/>
          <p:nvPr/>
        </p:nvSpPr>
        <p:spPr>
          <a:xfrm>
            <a:off x="7046258" y="1774627"/>
            <a:ext cx="199016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b="1" i="1" dirty="0" smtClean="0">
                <a:solidFill>
                  <a:srgbClr val="002060"/>
                </a:solidFill>
              </a:rPr>
              <a:t>5.568 Municípios...</a:t>
            </a:r>
          </a:p>
          <a:p>
            <a:pPr marL="285750" indent="-285750">
              <a:buFont typeface="Wingdings" panose="05000000000000000000" pitchFamily="2" charset="2"/>
              <a:buChar char="ü"/>
            </a:pPr>
            <a:endParaRPr lang="pt-BR" b="1" i="1" dirty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b="1" i="1" dirty="0" smtClean="0">
                <a:solidFill>
                  <a:srgbClr val="002060"/>
                </a:solidFill>
              </a:rPr>
              <a:t>2.175 Municípios do Mapa do Turismo.</a:t>
            </a:r>
          </a:p>
          <a:p>
            <a:endParaRPr lang="pt-BR" b="1" i="1" dirty="0" smtClean="0">
              <a:solidFill>
                <a:srgbClr val="002060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ü"/>
            </a:pPr>
            <a:r>
              <a:rPr lang="pt-BR" b="1" i="1" dirty="0" smtClean="0">
                <a:solidFill>
                  <a:srgbClr val="002060"/>
                </a:solidFill>
              </a:rPr>
              <a:t>1.883 </a:t>
            </a:r>
            <a:r>
              <a:rPr lang="pt-BR" b="1" i="1" dirty="0" smtClean="0">
                <a:solidFill>
                  <a:srgbClr val="002060"/>
                </a:solidFill>
              </a:rPr>
              <a:t>Municípios do Mapa do Turismo de pequeno porte com até </a:t>
            </a:r>
            <a:r>
              <a:rPr lang="pt-BR" b="1" i="1" dirty="0" smtClean="0">
                <a:solidFill>
                  <a:srgbClr val="002060"/>
                </a:solidFill>
              </a:rPr>
              <a:t>50.000 </a:t>
            </a:r>
            <a:r>
              <a:rPr lang="pt-BR" b="1" i="1" dirty="0" smtClean="0">
                <a:solidFill>
                  <a:srgbClr val="002060"/>
                </a:solidFill>
              </a:rPr>
              <a:t>habitantes. </a:t>
            </a:r>
            <a:endParaRPr lang="pt-BR" b="1" i="1" dirty="0">
              <a:solidFill>
                <a:srgbClr val="002060"/>
              </a:solidFill>
            </a:endParaRPr>
          </a:p>
        </p:txBody>
      </p:sp>
      <p:pic>
        <p:nvPicPr>
          <p:cNvPr id="8" name="Imagem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01400" y="1424673"/>
            <a:ext cx="6044570" cy="3920119"/>
          </a:xfrm>
          <a:prstGeom prst="rect">
            <a:avLst/>
          </a:prstGeom>
        </p:spPr>
      </p:pic>
      <p:pic>
        <p:nvPicPr>
          <p:cNvPr id="3" name="Imagem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37673" y="4994837"/>
            <a:ext cx="2508585" cy="1559235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0" y="-2"/>
            <a:ext cx="6845970" cy="835200"/>
          </a:xfrm>
        </p:spPr>
        <p:txBody>
          <a:bodyPr/>
          <a:lstStyle/>
          <a:p>
            <a:r>
              <a:rPr lang="pt-BR" dirty="0" smtClean="0"/>
              <a:t>Municípios Turísticos Divididos por Categorias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29651" y="1794757"/>
            <a:ext cx="6456224" cy="360914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94054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Distribuição dos Municípios por Predominância (Rural ou Urbana)</a:t>
            </a:r>
            <a:endParaRPr lang="pt-BR" dirty="0"/>
          </a:p>
        </p:txBody>
      </p:sp>
      <p:sp>
        <p:nvSpPr>
          <p:cNvPr id="6" name="CaixaDeTexto 5"/>
          <p:cNvSpPr txBox="1"/>
          <p:nvPr/>
        </p:nvSpPr>
        <p:spPr>
          <a:xfrm>
            <a:off x="6203016" y="1997178"/>
            <a:ext cx="2653553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pt-BR" b="1" i="1" dirty="0" smtClean="0">
                <a:solidFill>
                  <a:srgbClr val="002060"/>
                </a:solidFill>
              </a:rPr>
              <a:t>76,82 % dos  Municípios turísticos tem predominância urbana.</a:t>
            </a:r>
          </a:p>
          <a:p>
            <a:pPr marL="285750" indent="-285750" algn="ctr">
              <a:buFont typeface="Wingdings" panose="05000000000000000000" pitchFamily="2" charset="2"/>
              <a:buChar char="ü"/>
            </a:pPr>
            <a:r>
              <a:rPr lang="pt-BR" b="1" i="1" dirty="0" smtClean="0">
                <a:solidFill>
                  <a:srgbClr val="002060"/>
                </a:solidFill>
              </a:rPr>
              <a:t>63,67% dos municípios turísticos com predominância urbana estão concentrados nas regiões Sudeste e Sul do País.</a:t>
            </a:r>
            <a:endParaRPr lang="pt-BR" dirty="0"/>
          </a:p>
        </p:txBody>
      </p:sp>
      <p:pic>
        <p:nvPicPr>
          <p:cNvPr id="3" name="Imagem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1797" y="2516659"/>
            <a:ext cx="5168265" cy="24892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13907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 smtClean="0"/>
              <a:t>Convênios Liberados pelo Ministério do Turismo para os Municípios</a:t>
            </a:r>
            <a:endParaRPr lang="pt-BR" sz="2800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030942" y="1467317"/>
            <a:ext cx="7105542" cy="5089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9479474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 smtClean="0"/>
              <a:t>Convênios Liberados pelo Ministério do Turismo para os Municípios</a:t>
            </a:r>
            <a:endParaRPr lang="pt-BR" sz="2800" dirty="0"/>
          </a:p>
        </p:txBody>
      </p:sp>
      <p:pic>
        <p:nvPicPr>
          <p:cNvPr id="7" name="Espaço Reservado para Conteúdo 6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30152" y="1084729"/>
            <a:ext cx="5572650" cy="55901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41518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z="2800" dirty="0" smtClean="0"/>
              <a:t>Convênios Liberados pelo Ministério do Turismo para Municípios Turísticos</a:t>
            </a:r>
            <a:endParaRPr lang="pt-BR" sz="2800" dirty="0"/>
          </a:p>
        </p:txBody>
      </p:sp>
      <p:pic>
        <p:nvPicPr>
          <p:cNvPr id="4" name="Espaço Reservado para Conteúdo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51312" y="1810872"/>
            <a:ext cx="6365904" cy="4161096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251312" y="6027997"/>
            <a:ext cx="1924050" cy="228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43597461"/>
      </p:ext>
    </p:extLst>
  </p:cSld>
  <p:clrMapOvr>
    <a:masterClrMapping/>
  </p:clrMapOvr>
</p:sld>
</file>

<file path=ppt/theme/theme1.xml><?xml version="1.0" encoding="utf-8"?>
<a:theme xmlns:a="http://schemas.openxmlformats.org/drawingml/2006/main" name="4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4_Office Theme">
      <a:majorFont>
        <a:latin typeface="Arial"/>
        <a:ea typeface="MS PGothic"/>
        <a:cs typeface="ＭＳ Ｐゴシック"/>
      </a:majorFont>
      <a:minorFont>
        <a:latin typeface="Arial"/>
        <a:ea typeface="MS PGothic"/>
        <a:cs typeface="ＭＳ Ｐゴシック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o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1270</TotalTime>
  <Words>234</Words>
  <Application>Microsoft Office PowerPoint</Application>
  <PresentationFormat>Apresentação na tela (4:3)</PresentationFormat>
  <Paragraphs>41</Paragraphs>
  <Slides>12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5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12</vt:i4>
      </vt:variant>
    </vt:vector>
  </HeadingPairs>
  <TitlesOfParts>
    <vt:vector size="18" baseType="lpstr">
      <vt:lpstr>ＭＳ Ｐゴシック</vt:lpstr>
      <vt:lpstr>ＭＳ Ｐゴシック</vt:lpstr>
      <vt:lpstr>Arial</vt:lpstr>
      <vt:lpstr>Calibri</vt:lpstr>
      <vt:lpstr>Wingdings</vt:lpstr>
      <vt:lpstr>4_Office Theme</vt:lpstr>
      <vt:lpstr>Apresentação do PowerPoint</vt:lpstr>
      <vt:lpstr>Panorama do Turismo nos Municípios Brasileiros</vt:lpstr>
      <vt:lpstr>Turismo e a sua distribuição Nacional</vt:lpstr>
      <vt:lpstr>Turismo em Números...</vt:lpstr>
      <vt:lpstr>Municípios Turísticos Divididos por Categorias</vt:lpstr>
      <vt:lpstr>Distribuição dos Municípios por Predominância (Rural ou Urbana)</vt:lpstr>
      <vt:lpstr>Convênios Liberados pelo Ministério do Turismo para os Municípios</vt:lpstr>
      <vt:lpstr>Convênios Liberados pelo Ministério do Turismo para os Municípios</vt:lpstr>
      <vt:lpstr>Convênios Liberados pelo Ministério do Turismo para Municípios Turísticos</vt:lpstr>
      <vt:lpstr>QUESTIONAMENTOS PARA AVALIAÇÃO</vt:lpstr>
      <vt:lpstr>QUESTIONAMENTOS PARA AVALIAÇÃO</vt:lpstr>
      <vt:lpstr>Fone: (61) 2101-6606 E-mail: turismo@cnm.org.br</vt:lpstr>
    </vt:vector>
  </TitlesOfParts>
  <Company>Themaz Comunicacao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Eduardo Viana</dc:creator>
  <cp:lastModifiedBy>Caroline Sampaio de Paiva</cp:lastModifiedBy>
  <cp:revision>117</cp:revision>
  <cp:lastPrinted>2016-07-06T14:17:06Z</cp:lastPrinted>
  <dcterms:created xsi:type="dcterms:W3CDTF">2011-04-09T19:36:45Z</dcterms:created>
  <dcterms:modified xsi:type="dcterms:W3CDTF">2016-08-03T11:17:29Z</dcterms:modified>
</cp:coreProperties>
</file>