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6" r:id="rId3"/>
    <p:sldId id="267" r:id="rId4"/>
    <p:sldId id="268" r:id="rId5"/>
    <p:sldId id="270" r:id="rId6"/>
    <p:sldId id="283" r:id="rId7"/>
    <p:sldId id="257" r:id="rId8"/>
    <p:sldId id="258" r:id="rId9"/>
    <p:sldId id="259" r:id="rId10"/>
    <p:sldId id="260" r:id="rId11"/>
    <p:sldId id="269" r:id="rId12"/>
    <p:sldId id="271" r:id="rId13"/>
    <p:sldId id="261" r:id="rId14"/>
    <p:sldId id="262" r:id="rId15"/>
    <p:sldId id="276" r:id="rId16"/>
    <p:sldId id="282" r:id="rId17"/>
    <p:sldId id="280" r:id="rId18"/>
    <p:sldId id="278" r:id="rId19"/>
    <p:sldId id="277" r:id="rId20"/>
    <p:sldId id="263" r:id="rId21"/>
    <p:sldId id="264" r:id="rId22"/>
    <p:sldId id="279" r:id="rId23"/>
    <p:sldId id="272" r:id="rId24"/>
    <p:sldId id="273" r:id="rId25"/>
    <p:sldId id="274" r:id="rId26"/>
    <p:sldId id="275" r:id="rId27"/>
    <p:sldId id="281" r:id="rId28"/>
    <p:sldId id="266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4660"/>
  </p:normalViewPr>
  <p:slideViewPr>
    <p:cSldViewPr>
      <p:cViewPr varScale="1">
        <p:scale>
          <a:sx n="79" d="100"/>
          <a:sy n="79" d="100"/>
        </p:scale>
        <p:origin x="1032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37630-BBF7-4EAC-9BE7-4779F92817BF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DDF2927-3D98-4A82-B8E1-A4135D75FE02}">
      <dgm:prSet phldrT="[Texto]" custT="1"/>
      <dgm:spPr/>
      <dgm:t>
        <a:bodyPr/>
        <a:lstStyle/>
        <a:p>
          <a:pPr>
            <a:buNone/>
          </a:pPr>
          <a:r>
            <a:rPr lang="pt-BR" sz="2000" dirty="0"/>
            <a:t>2016</a:t>
          </a:r>
        </a:p>
      </dgm:t>
    </dgm:pt>
    <dgm:pt modelId="{61C6C5BA-24B6-4841-AC61-E5EF7E86B61B}" type="parTrans" cxnId="{4B002C89-027E-4E13-A9E4-4BD2FA784FBC}">
      <dgm:prSet/>
      <dgm:spPr/>
      <dgm:t>
        <a:bodyPr/>
        <a:lstStyle/>
        <a:p>
          <a:endParaRPr lang="pt-BR"/>
        </a:p>
      </dgm:t>
    </dgm:pt>
    <dgm:pt modelId="{6CF1B185-70A7-4848-9142-A5CFC83CEFDF}" type="sibTrans" cxnId="{4B002C89-027E-4E13-A9E4-4BD2FA784FBC}">
      <dgm:prSet/>
      <dgm:spPr/>
      <dgm:t>
        <a:bodyPr/>
        <a:lstStyle/>
        <a:p>
          <a:endParaRPr lang="pt-BR"/>
        </a:p>
      </dgm:t>
    </dgm:pt>
    <dgm:pt modelId="{DAD383D3-0D04-4095-8D27-A5E050F11B1A}">
      <dgm:prSet phldrT="[Texto]" custT="1"/>
      <dgm:spPr/>
      <dgm:t>
        <a:bodyPr/>
        <a:lstStyle/>
        <a:p>
          <a:pPr>
            <a:buNone/>
          </a:pPr>
          <a:r>
            <a:rPr lang="pt-BR" sz="1600" dirty="0"/>
            <a:t>Início do planejamento a partir das lições aprendidas do Censo 2010</a:t>
          </a:r>
        </a:p>
      </dgm:t>
    </dgm:pt>
    <dgm:pt modelId="{CC9E9791-D01A-4BF9-BB54-676894E2F20F}" type="parTrans" cxnId="{0BE16863-BF9C-40A1-83F3-4220C41E3D37}">
      <dgm:prSet/>
      <dgm:spPr/>
      <dgm:t>
        <a:bodyPr/>
        <a:lstStyle/>
        <a:p>
          <a:endParaRPr lang="pt-BR"/>
        </a:p>
      </dgm:t>
    </dgm:pt>
    <dgm:pt modelId="{BDED1767-EFC5-4C7A-AF33-244824D2FBBE}" type="sibTrans" cxnId="{0BE16863-BF9C-40A1-83F3-4220C41E3D37}">
      <dgm:prSet/>
      <dgm:spPr/>
      <dgm:t>
        <a:bodyPr/>
        <a:lstStyle/>
        <a:p>
          <a:endParaRPr lang="pt-BR"/>
        </a:p>
      </dgm:t>
    </dgm:pt>
    <dgm:pt modelId="{880E117A-67AE-47FE-B335-F9E9F5DD6311}">
      <dgm:prSet phldrT="[Texto]"/>
      <dgm:spPr/>
      <dgm:t>
        <a:bodyPr/>
        <a:lstStyle/>
        <a:p>
          <a:pPr>
            <a:buNone/>
          </a:pPr>
          <a:r>
            <a:rPr lang="pt-BR" dirty="0"/>
            <a:t>2017 - 2018</a:t>
          </a:r>
        </a:p>
      </dgm:t>
    </dgm:pt>
    <dgm:pt modelId="{E680D8F7-346B-4CFC-A4C0-F875FDF5BDF4}" type="parTrans" cxnId="{B15286BD-F280-47A3-B6C9-FCAD5ABC01E3}">
      <dgm:prSet/>
      <dgm:spPr/>
      <dgm:t>
        <a:bodyPr/>
        <a:lstStyle/>
        <a:p>
          <a:endParaRPr lang="pt-BR"/>
        </a:p>
      </dgm:t>
    </dgm:pt>
    <dgm:pt modelId="{BFF66741-503C-4171-A90E-717968CC1885}" type="sibTrans" cxnId="{B15286BD-F280-47A3-B6C9-FCAD5ABC01E3}">
      <dgm:prSet/>
      <dgm:spPr/>
      <dgm:t>
        <a:bodyPr/>
        <a:lstStyle/>
        <a:p>
          <a:endParaRPr lang="pt-BR"/>
        </a:p>
      </dgm:t>
    </dgm:pt>
    <dgm:pt modelId="{E8F43C33-8861-4019-9CCB-7DD880F71CD7}">
      <dgm:prSet phldrT="[Texto]"/>
      <dgm:spPr/>
      <dgm:t>
        <a:bodyPr/>
        <a:lstStyle/>
        <a:p>
          <a:pPr>
            <a:buNone/>
          </a:pPr>
          <a:r>
            <a:rPr lang="pt-BR" dirty="0"/>
            <a:t>Testes de questionário</a:t>
          </a:r>
        </a:p>
      </dgm:t>
    </dgm:pt>
    <dgm:pt modelId="{2DCF082D-B5AB-4866-AC5A-C109A4CF3A56}" type="parTrans" cxnId="{D2E6F02B-FBE3-4E0B-B9E7-5141A3E628AB}">
      <dgm:prSet/>
      <dgm:spPr/>
      <dgm:t>
        <a:bodyPr/>
        <a:lstStyle/>
        <a:p>
          <a:endParaRPr lang="pt-BR"/>
        </a:p>
      </dgm:t>
    </dgm:pt>
    <dgm:pt modelId="{C18AF9BC-BFB2-4C54-BEB1-A732DA758BA3}" type="sibTrans" cxnId="{D2E6F02B-FBE3-4E0B-B9E7-5141A3E628AB}">
      <dgm:prSet/>
      <dgm:spPr/>
      <dgm:t>
        <a:bodyPr/>
        <a:lstStyle/>
        <a:p>
          <a:endParaRPr lang="pt-BR"/>
        </a:p>
      </dgm:t>
    </dgm:pt>
    <dgm:pt modelId="{27CC0FA2-86AC-4E43-AF7F-2CEC07611BC4}">
      <dgm:prSet phldrT="[Texto]"/>
      <dgm:spPr/>
      <dgm:t>
        <a:bodyPr/>
        <a:lstStyle/>
        <a:p>
          <a:pPr>
            <a:buNone/>
          </a:pPr>
          <a:r>
            <a:rPr lang="pt-BR" dirty="0"/>
            <a:t>2019-2021</a:t>
          </a:r>
        </a:p>
      </dgm:t>
    </dgm:pt>
    <dgm:pt modelId="{DD2D9819-BE6C-45F4-928D-288A9AD0D985}" type="parTrans" cxnId="{9E332FC7-3EA9-4173-97A3-22AA6742068C}">
      <dgm:prSet/>
      <dgm:spPr/>
      <dgm:t>
        <a:bodyPr/>
        <a:lstStyle/>
        <a:p>
          <a:endParaRPr lang="pt-BR"/>
        </a:p>
      </dgm:t>
    </dgm:pt>
    <dgm:pt modelId="{7792AF6D-FAEA-464A-A637-8410DC5B3ED5}" type="sibTrans" cxnId="{9E332FC7-3EA9-4173-97A3-22AA6742068C}">
      <dgm:prSet/>
      <dgm:spPr/>
      <dgm:t>
        <a:bodyPr/>
        <a:lstStyle/>
        <a:p>
          <a:endParaRPr lang="pt-BR"/>
        </a:p>
      </dgm:t>
    </dgm:pt>
    <dgm:pt modelId="{E2A17B37-AD46-4221-BA54-7788BEA310F2}">
      <dgm:prSet phldrT="[Texto]"/>
      <dgm:spPr/>
      <dgm:t>
        <a:bodyPr/>
        <a:lstStyle/>
        <a:p>
          <a:pPr>
            <a:buNone/>
          </a:pPr>
          <a:r>
            <a:rPr lang="pt-BR" dirty="0"/>
            <a:t>Cartografia Censitária</a:t>
          </a:r>
        </a:p>
      </dgm:t>
    </dgm:pt>
    <dgm:pt modelId="{53385736-2BA7-464B-AB96-1B3C56B68662}" type="parTrans" cxnId="{FDCB59DB-DC3F-408A-868E-C630259300E7}">
      <dgm:prSet/>
      <dgm:spPr/>
      <dgm:t>
        <a:bodyPr/>
        <a:lstStyle/>
        <a:p>
          <a:endParaRPr lang="pt-BR"/>
        </a:p>
      </dgm:t>
    </dgm:pt>
    <dgm:pt modelId="{C724570F-F19E-4966-A56C-B2DF4AEEF7E8}" type="sibTrans" cxnId="{FDCB59DB-DC3F-408A-868E-C630259300E7}">
      <dgm:prSet/>
      <dgm:spPr/>
      <dgm:t>
        <a:bodyPr/>
        <a:lstStyle/>
        <a:p>
          <a:endParaRPr lang="pt-BR"/>
        </a:p>
      </dgm:t>
    </dgm:pt>
    <dgm:pt modelId="{099E72F4-010A-4F88-90E2-0D262CB9A782}">
      <dgm:prSet phldrT="[Texto]"/>
      <dgm:spPr/>
      <dgm:t>
        <a:bodyPr/>
        <a:lstStyle/>
        <a:p>
          <a:pPr>
            <a:buNone/>
          </a:pPr>
          <a:r>
            <a:rPr lang="pt-BR" dirty="0"/>
            <a:t>Testes operacionais</a:t>
          </a:r>
        </a:p>
      </dgm:t>
    </dgm:pt>
    <dgm:pt modelId="{30E468D9-86B6-4A7F-8D84-BA526FCD0F5D}" type="parTrans" cxnId="{F321A4D3-B560-4D05-9D89-48BAD2D065B0}">
      <dgm:prSet/>
      <dgm:spPr/>
      <dgm:t>
        <a:bodyPr/>
        <a:lstStyle/>
        <a:p>
          <a:endParaRPr lang="pt-BR"/>
        </a:p>
      </dgm:t>
    </dgm:pt>
    <dgm:pt modelId="{6A7E09A8-71D7-46FB-96F7-C2F5E3E3F198}" type="sibTrans" cxnId="{F321A4D3-B560-4D05-9D89-48BAD2D065B0}">
      <dgm:prSet/>
      <dgm:spPr/>
      <dgm:t>
        <a:bodyPr/>
        <a:lstStyle/>
        <a:p>
          <a:endParaRPr lang="pt-BR"/>
        </a:p>
      </dgm:t>
    </dgm:pt>
    <dgm:pt modelId="{3E666148-E3FB-4270-A2B3-0FB1F28C681B}">
      <dgm:prSet phldrT="[Texto]"/>
      <dgm:spPr/>
      <dgm:t>
        <a:bodyPr/>
        <a:lstStyle/>
        <a:p>
          <a:pPr>
            <a:buNone/>
          </a:pPr>
          <a:r>
            <a:rPr lang="pt-BR" dirty="0"/>
            <a:t>2022</a:t>
          </a:r>
        </a:p>
      </dgm:t>
    </dgm:pt>
    <dgm:pt modelId="{C3053D01-2E54-455C-AE7B-EC47750E2872}" type="parTrans" cxnId="{945F2948-E7D8-4576-8E0A-036FC63CFAE5}">
      <dgm:prSet/>
      <dgm:spPr/>
      <dgm:t>
        <a:bodyPr/>
        <a:lstStyle/>
        <a:p>
          <a:endParaRPr lang="pt-BR"/>
        </a:p>
      </dgm:t>
    </dgm:pt>
    <dgm:pt modelId="{B9F1F6C3-58DB-4EFD-A30B-223D89DC8737}" type="sibTrans" cxnId="{945F2948-E7D8-4576-8E0A-036FC63CFAE5}">
      <dgm:prSet/>
      <dgm:spPr/>
      <dgm:t>
        <a:bodyPr/>
        <a:lstStyle/>
        <a:p>
          <a:endParaRPr lang="pt-BR"/>
        </a:p>
      </dgm:t>
    </dgm:pt>
    <dgm:pt modelId="{6D938735-E2A7-4691-BFA1-FDFD061385A0}">
      <dgm:prSet phldrT="[Texto]"/>
      <dgm:spPr/>
      <dgm:t>
        <a:bodyPr/>
        <a:lstStyle/>
        <a:p>
          <a:pPr>
            <a:buNone/>
          </a:pPr>
          <a:r>
            <a:rPr lang="pt-BR" dirty="0"/>
            <a:t>Coleta</a:t>
          </a:r>
        </a:p>
      </dgm:t>
    </dgm:pt>
    <dgm:pt modelId="{914C372D-56AC-412D-81A9-1C8F1D87F9BC}" type="parTrans" cxnId="{36FEA9DE-023C-4937-B334-A2195C6D7AD0}">
      <dgm:prSet/>
      <dgm:spPr/>
      <dgm:t>
        <a:bodyPr/>
        <a:lstStyle/>
        <a:p>
          <a:endParaRPr lang="pt-BR"/>
        </a:p>
      </dgm:t>
    </dgm:pt>
    <dgm:pt modelId="{01FB00DB-64DA-4AE1-AC88-663210D2EC7C}" type="sibTrans" cxnId="{36FEA9DE-023C-4937-B334-A2195C6D7AD0}">
      <dgm:prSet/>
      <dgm:spPr/>
      <dgm:t>
        <a:bodyPr/>
        <a:lstStyle/>
        <a:p>
          <a:endParaRPr lang="pt-BR"/>
        </a:p>
      </dgm:t>
    </dgm:pt>
    <dgm:pt modelId="{4ECF9FAC-5954-4A22-A67A-730269F939F3}">
      <dgm:prSet phldrT="[Texto]"/>
      <dgm:spPr/>
      <dgm:t>
        <a:bodyPr/>
        <a:lstStyle/>
        <a:p>
          <a:endParaRPr lang="pt-BR" dirty="0"/>
        </a:p>
      </dgm:t>
    </dgm:pt>
    <dgm:pt modelId="{DD717940-2734-4DBA-8CBC-092570330EB7}" type="parTrans" cxnId="{AB35DC5A-9C7C-46B6-A6AA-62C100960F0C}">
      <dgm:prSet/>
      <dgm:spPr/>
      <dgm:t>
        <a:bodyPr/>
        <a:lstStyle/>
        <a:p>
          <a:endParaRPr lang="pt-BR"/>
        </a:p>
      </dgm:t>
    </dgm:pt>
    <dgm:pt modelId="{C66A3049-F077-4E01-88D7-0EE3182FAF14}" type="sibTrans" cxnId="{AB35DC5A-9C7C-46B6-A6AA-62C100960F0C}">
      <dgm:prSet/>
      <dgm:spPr/>
      <dgm:t>
        <a:bodyPr/>
        <a:lstStyle/>
        <a:p>
          <a:endParaRPr lang="pt-BR"/>
        </a:p>
      </dgm:t>
    </dgm:pt>
    <dgm:pt modelId="{5246FB51-B98F-459D-A318-0EE0FA957334}">
      <dgm:prSet phldrT="[Texto]"/>
      <dgm:spPr/>
      <dgm:t>
        <a:bodyPr/>
        <a:lstStyle/>
        <a:p>
          <a:pPr>
            <a:buNone/>
          </a:pPr>
          <a:r>
            <a:rPr lang="pt-BR" dirty="0"/>
            <a:t>2023</a:t>
          </a:r>
        </a:p>
      </dgm:t>
    </dgm:pt>
    <dgm:pt modelId="{9E2DC2AF-5ED8-4021-9BBE-3E616CB05875}" type="parTrans" cxnId="{E62158C9-906D-44B2-8E97-E79CD995F1A3}">
      <dgm:prSet/>
      <dgm:spPr/>
      <dgm:t>
        <a:bodyPr/>
        <a:lstStyle/>
        <a:p>
          <a:endParaRPr lang="pt-BR"/>
        </a:p>
      </dgm:t>
    </dgm:pt>
    <dgm:pt modelId="{3B32CBCB-A7C5-441E-A4A0-3E6067BAAD5F}" type="sibTrans" cxnId="{E62158C9-906D-44B2-8E97-E79CD995F1A3}">
      <dgm:prSet/>
      <dgm:spPr/>
      <dgm:t>
        <a:bodyPr/>
        <a:lstStyle/>
        <a:p>
          <a:endParaRPr lang="pt-BR"/>
        </a:p>
      </dgm:t>
    </dgm:pt>
    <dgm:pt modelId="{35B9C703-A8F9-420B-8467-6AFCA00A4613}">
      <dgm:prSet phldrT="[Texto]"/>
      <dgm:spPr/>
      <dgm:t>
        <a:bodyPr/>
        <a:lstStyle/>
        <a:p>
          <a:pPr>
            <a:buNone/>
          </a:pPr>
          <a:r>
            <a:rPr lang="pt-BR" dirty="0"/>
            <a:t>Operações espaciais na TI Yanomami e Wajãpi</a:t>
          </a:r>
        </a:p>
      </dgm:t>
    </dgm:pt>
    <dgm:pt modelId="{19B58658-8798-4705-BBDB-22E5A8785B1C}" type="parTrans" cxnId="{CD26C7DF-5584-4DF6-ACBA-14566F3B0664}">
      <dgm:prSet/>
      <dgm:spPr/>
      <dgm:t>
        <a:bodyPr/>
        <a:lstStyle/>
        <a:p>
          <a:endParaRPr lang="pt-BR"/>
        </a:p>
      </dgm:t>
    </dgm:pt>
    <dgm:pt modelId="{647FA5B5-3F59-472E-B864-CEE8045C497B}" type="sibTrans" cxnId="{CD26C7DF-5584-4DF6-ACBA-14566F3B0664}">
      <dgm:prSet/>
      <dgm:spPr/>
      <dgm:t>
        <a:bodyPr/>
        <a:lstStyle/>
        <a:p>
          <a:endParaRPr lang="pt-BR"/>
        </a:p>
      </dgm:t>
    </dgm:pt>
    <dgm:pt modelId="{DA27F570-3E0F-4C73-A19C-63C3A841787A}">
      <dgm:prSet phldrT="[Texto]"/>
      <dgm:spPr/>
      <dgm:t>
        <a:bodyPr/>
        <a:lstStyle/>
        <a:p>
          <a:pPr>
            <a:buNone/>
          </a:pPr>
          <a:r>
            <a:rPr lang="pt-BR" dirty="0"/>
            <a:t>Definição do questionário</a:t>
          </a:r>
        </a:p>
      </dgm:t>
    </dgm:pt>
    <dgm:pt modelId="{E7EB7ACB-FF3A-4E8F-96F8-E184D4D473CF}" type="parTrans" cxnId="{9A49A627-2B3D-4875-AD09-6A3AF2753D80}">
      <dgm:prSet/>
      <dgm:spPr/>
      <dgm:t>
        <a:bodyPr/>
        <a:lstStyle/>
        <a:p>
          <a:endParaRPr lang="pt-BR"/>
        </a:p>
      </dgm:t>
    </dgm:pt>
    <dgm:pt modelId="{6FB5429D-C484-4D34-B6D4-291DAE9B0AA8}" type="sibTrans" cxnId="{9A49A627-2B3D-4875-AD09-6A3AF2753D80}">
      <dgm:prSet/>
      <dgm:spPr/>
      <dgm:t>
        <a:bodyPr/>
        <a:lstStyle/>
        <a:p>
          <a:endParaRPr lang="pt-BR"/>
        </a:p>
      </dgm:t>
    </dgm:pt>
    <dgm:pt modelId="{2F705DAD-F7ED-4177-9DE4-E26A4A3596CB}" type="pres">
      <dgm:prSet presAssocID="{64C37630-BBF7-4EAC-9BE7-4779F92817B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ACE5F3-8B03-4835-9D70-707B43416889}" type="pres">
      <dgm:prSet presAssocID="{64C37630-BBF7-4EAC-9BE7-4779F92817BF}" presName="arrow" presStyleLbl="bgShp" presStyleIdx="0" presStyleCnt="1"/>
      <dgm:spPr/>
    </dgm:pt>
    <dgm:pt modelId="{0684F888-5B43-4D5F-8717-A952F03E0741}" type="pres">
      <dgm:prSet presAssocID="{64C37630-BBF7-4EAC-9BE7-4779F92817BF}" presName="arrowDiagram5" presStyleCnt="0"/>
      <dgm:spPr/>
    </dgm:pt>
    <dgm:pt modelId="{855272C8-ECC1-4EF8-BF8B-14124ECB831A}" type="pres">
      <dgm:prSet presAssocID="{5DDF2927-3D98-4A82-B8E1-A4135D75FE02}" presName="bullet5a" presStyleLbl="node1" presStyleIdx="0" presStyleCnt="5"/>
      <dgm:spPr/>
    </dgm:pt>
    <dgm:pt modelId="{739638BD-F36C-466D-86B2-21DA2197C121}" type="pres">
      <dgm:prSet presAssocID="{5DDF2927-3D98-4A82-B8E1-A4135D75FE02}" presName="textBox5a" presStyleLbl="revTx" presStyleIdx="0" presStyleCnt="5" custScaleX="127556" custLinFactNeighborX="12592" custLinFactNeighborY="3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E404CA-FEEB-4F4A-B0B4-F1D609A874D3}" type="pres">
      <dgm:prSet presAssocID="{880E117A-67AE-47FE-B335-F9E9F5DD6311}" presName="bullet5b" presStyleLbl="node1" presStyleIdx="1" presStyleCnt="5"/>
      <dgm:spPr/>
    </dgm:pt>
    <dgm:pt modelId="{FFEE68CA-B28C-4B47-B59F-528FC66A9FE2}" type="pres">
      <dgm:prSet presAssocID="{880E117A-67AE-47FE-B335-F9E9F5DD631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71EBBB-4028-4884-ADA1-2B1DDEFCBA85}" type="pres">
      <dgm:prSet presAssocID="{27CC0FA2-86AC-4E43-AF7F-2CEC07611BC4}" presName="bullet5c" presStyleLbl="node1" presStyleIdx="2" presStyleCnt="5"/>
      <dgm:spPr/>
    </dgm:pt>
    <dgm:pt modelId="{86F8F5A2-675E-4A79-BC00-62E72A92268D}" type="pres">
      <dgm:prSet presAssocID="{27CC0FA2-86AC-4E43-AF7F-2CEC07611BC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A6AA87-0597-44FF-9AB2-7CEF29AA8729}" type="pres">
      <dgm:prSet presAssocID="{3E666148-E3FB-4270-A2B3-0FB1F28C681B}" presName="bullet5d" presStyleLbl="node1" presStyleIdx="3" presStyleCnt="5"/>
      <dgm:spPr/>
    </dgm:pt>
    <dgm:pt modelId="{EF9BD0A3-9816-4332-855B-38DCD0C1FC7D}" type="pres">
      <dgm:prSet presAssocID="{3E666148-E3FB-4270-A2B3-0FB1F28C681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EE72B8-6174-4D6B-959A-DC476DA35BF1}" type="pres">
      <dgm:prSet presAssocID="{5246FB51-B98F-459D-A318-0EE0FA957334}" presName="bullet5e" presStyleLbl="node1" presStyleIdx="4" presStyleCnt="5"/>
      <dgm:spPr/>
    </dgm:pt>
    <dgm:pt modelId="{456693E8-30BA-4C4B-918F-29977BE62AE2}" type="pres">
      <dgm:prSet presAssocID="{5246FB51-B98F-459D-A318-0EE0FA95733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5F2948-E7D8-4576-8E0A-036FC63CFAE5}" srcId="{64C37630-BBF7-4EAC-9BE7-4779F92817BF}" destId="{3E666148-E3FB-4270-A2B3-0FB1F28C681B}" srcOrd="3" destOrd="0" parTransId="{C3053D01-2E54-455C-AE7B-EC47750E2872}" sibTransId="{B9F1F6C3-58DB-4EFD-A30B-223D89DC8737}"/>
    <dgm:cxn modelId="{DF06C0D6-61D0-41C3-9617-03919A062CB6}" type="presOf" srcId="{880E117A-67AE-47FE-B335-F9E9F5DD6311}" destId="{FFEE68CA-B28C-4B47-B59F-528FC66A9FE2}" srcOrd="0" destOrd="0" presId="urn:microsoft.com/office/officeart/2005/8/layout/arrow2"/>
    <dgm:cxn modelId="{F321A4D3-B560-4D05-9D89-48BAD2D065B0}" srcId="{27CC0FA2-86AC-4E43-AF7F-2CEC07611BC4}" destId="{099E72F4-010A-4F88-90E2-0D262CB9A782}" srcOrd="2" destOrd="0" parTransId="{30E468D9-86B6-4A7F-8D84-BA526FCD0F5D}" sibTransId="{6A7E09A8-71D7-46FB-96F7-C2F5E3E3F198}"/>
    <dgm:cxn modelId="{D2E6F02B-FBE3-4E0B-B9E7-5141A3E628AB}" srcId="{880E117A-67AE-47FE-B335-F9E9F5DD6311}" destId="{E8F43C33-8861-4019-9CCB-7DD880F71CD7}" srcOrd="0" destOrd="0" parTransId="{2DCF082D-B5AB-4866-AC5A-C109A4CF3A56}" sibTransId="{C18AF9BC-BFB2-4C54-BEB1-A732DA758BA3}"/>
    <dgm:cxn modelId="{6CB62809-E8C7-425B-AC5E-06F37E005D62}" type="presOf" srcId="{4ECF9FAC-5954-4A22-A67A-730269F939F3}" destId="{456693E8-30BA-4C4B-918F-29977BE62AE2}" srcOrd="0" destOrd="2" presId="urn:microsoft.com/office/officeart/2005/8/layout/arrow2"/>
    <dgm:cxn modelId="{4B002C89-027E-4E13-A9E4-4BD2FA784FBC}" srcId="{64C37630-BBF7-4EAC-9BE7-4779F92817BF}" destId="{5DDF2927-3D98-4A82-B8E1-A4135D75FE02}" srcOrd="0" destOrd="0" parTransId="{61C6C5BA-24B6-4841-AC61-E5EF7E86B61B}" sibTransId="{6CF1B185-70A7-4848-9142-A5CFC83CEFDF}"/>
    <dgm:cxn modelId="{6E43FC34-6551-4A83-8FBF-4500FC0392F8}" type="presOf" srcId="{64C37630-BBF7-4EAC-9BE7-4779F92817BF}" destId="{2F705DAD-F7ED-4177-9DE4-E26A4A3596CB}" srcOrd="0" destOrd="0" presId="urn:microsoft.com/office/officeart/2005/8/layout/arrow2"/>
    <dgm:cxn modelId="{86EE6273-9C57-4C48-AB80-DB2AA5E3B61B}" type="presOf" srcId="{DA27F570-3E0F-4C73-A19C-63C3A841787A}" destId="{86F8F5A2-675E-4A79-BC00-62E72A92268D}" srcOrd="0" destOrd="2" presId="urn:microsoft.com/office/officeart/2005/8/layout/arrow2"/>
    <dgm:cxn modelId="{CD26C7DF-5584-4DF6-ACBA-14566F3B0664}" srcId="{5246FB51-B98F-459D-A318-0EE0FA957334}" destId="{35B9C703-A8F9-420B-8467-6AFCA00A4613}" srcOrd="0" destOrd="0" parTransId="{19B58658-8798-4705-BBDB-22E5A8785B1C}" sibTransId="{647FA5B5-3F59-472E-B864-CEE8045C497B}"/>
    <dgm:cxn modelId="{9A49A627-2B3D-4875-AD09-6A3AF2753D80}" srcId="{27CC0FA2-86AC-4E43-AF7F-2CEC07611BC4}" destId="{DA27F570-3E0F-4C73-A19C-63C3A841787A}" srcOrd="1" destOrd="0" parTransId="{E7EB7ACB-FF3A-4E8F-96F8-E184D4D473CF}" sibTransId="{6FB5429D-C484-4D34-B6D4-291DAE9B0AA8}"/>
    <dgm:cxn modelId="{0BE16863-BF9C-40A1-83F3-4220C41E3D37}" srcId="{5DDF2927-3D98-4A82-B8E1-A4135D75FE02}" destId="{DAD383D3-0D04-4095-8D27-A5E050F11B1A}" srcOrd="0" destOrd="0" parTransId="{CC9E9791-D01A-4BF9-BB54-676894E2F20F}" sibTransId="{BDED1767-EFC5-4C7A-AF33-244824D2FBBE}"/>
    <dgm:cxn modelId="{EC5824F7-4E3C-40EB-8E9E-D83A893444C0}" type="presOf" srcId="{E2A17B37-AD46-4221-BA54-7788BEA310F2}" destId="{86F8F5A2-675E-4A79-BC00-62E72A92268D}" srcOrd="0" destOrd="1" presId="urn:microsoft.com/office/officeart/2005/8/layout/arrow2"/>
    <dgm:cxn modelId="{A738D9E8-2F66-4316-8CF2-1FCCE23A526F}" type="presOf" srcId="{099E72F4-010A-4F88-90E2-0D262CB9A782}" destId="{86F8F5A2-675E-4A79-BC00-62E72A92268D}" srcOrd="0" destOrd="3" presId="urn:microsoft.com/office/officeart/2005/8/layout/arrow2"/>
    <dgm:cxn modelId="{347A3CD0-EC7C-4CDA-9034-C06787F1CDC1}" type="presOf" srcId="{5DDF2927-3D98-4A82-B8E1-A4135D75FE02}" destId="{739638BD-F36C-466D-86B2-21DA2197C121}" srcOrd="0" destOrd="0" presId="urn:microsoft.com/office/officeart/2005/8/layout/arrow2"/>
    <dgm:cxn modelId="{011C6501-D62F-436F-99C4-59154D15EFC5}" type="presOf" srcId="{6D938735-E2A7-4691-BFA1-FDFD061385A0}" destId="{EF9BD0A3-9816-4332-855B-38DCD0C1FC7D}" srcOrd="0" destOrd="1" presId="urn:microsoft.com/office/officeart/2005/8/layout/arrow2"/>
    <dgm:cxn modelId="{FDCB59DB-DC3F-408A-868E-C630259300E7}" srcId="{27CC0FA2-86AC-4E43-AF7F-2CEC07611BC4}" destId="{E2A17B37-AD46-4221-BA54-7788BEA310F2}" srcOrd="0" destOrd="0" parTransId="{53385736-2BA7-464B-AB96-1B3C56B68662}" sibTransId="{C724570F-F19E-4966-A56C-B2DF4AEEF7E8}"/>
    <dgm:cxn modelId="{52AE74B7-2D51-4EC2-B26F-FEC789716E63}" type="presOf" srcId="{DAD383D3-0D04-4095-8D27-A5E050F11B1A}" destId="{739638BD-F36C-466D-86B2-21DA2197C121}" srcOrd="0" destOrd="1" presId="urn:microsoft.com/office/officeart/2005/8/layout/arrow2"/>
    <dgm:cxn modelId="{9E332FC7-3EA9-4173-97A3-22AA6742068C}" srcId="{64C37630-BBF7-4EAC-9BE7-4779F92817BF}" destId="{27CC0FA2-86AC-4E43-AF7F-2CEC07611BC4}" srcOrd="2" destOrd="0" parTransId="{DD2D9819-BE6C-45F4-928D-288A9AD0D985}" sibTransId="{7792AF6D-FAEA-464A-A637-8410DC5B3ED5}"/>
    <dgm:cxn modelId="{91B2A47B-E8E6-4786-A9A3-29A49F71FEAC}" type="presOf" srcId="{27CC0FA2-86AC-4E43-AF7F-2CEC07611BC4}" destId="{86F8F5A2-675E-4A79-BC00-62E72A92268D}" srcOrd="0" destOrd="0" presId="urn:microsoft.com/office/officeart/2005/8/layout/arrow2"/>
    <dgm:cxn modelId="{B3FB2E52-D289-43E4-A146-28DC5F56BCC3}" type="presOf" srcId="{35B9C703-A8F9-420B-8467-6AFCA00A4613}" destId="{456693E8-30BA-4C4B-918F-29977BE62AE2}" srcOrd="0" destOrd="1" presId="urn:microsoft.com/office/officeart/2005/8/layout/arrow2"/>
    <dgm:cxn modelId="{4CAA2F66-3175-4830-983E-63BEB577458C}" type="presOf" srcId="{E8F43C33-8861-4019-9CCB-7DD880F71CD7}" destId="{FFEE68CA-B28C-4B47-B59F-528FC66A9FE2}" srcOrd="0" destOrd="1" presId="urn:microsoft.com/office/officeart/2005/8/layout/arrow2"/>
    <dgm:cxn modelId="{E62158C9-906D-44B2-8E97-E79CD995F1A3}" srcId="{64C37630-BBF7-4EAC-9BE7-4779F92817BF}" destId="{5246FB51-B98F-459D-A318-0EE0FA957334}" srcOrd="4" destOrd="0" parTransId="{9E2DC2AF-5ED8-4021-9BBE-3E616CB05875}" sibTransId="{3B32CBCB-A7C5-441E-A4A0-3E6067BAAD5F}"/>
    <dgm:cxn modelId="{B15286BD-F280-47A3-B6C9-FCAD5ABC01E3}" srcId="{64C37630-BBF7-4EAC-9BE7-4779F92817BF}" destId="{880E117A-67AE-47FE-B335-F9E9F5DD6311}" srcOrd="1" destOrd="0" parTransId="{E680D8F7-346B-4CFC-A4C0-F875FDF5BDF4}" sibTransId="{BFF66741-503C-4171-A90E-717968CC1885}"/>
    <dgm:cxn modelId="{36FEA9DE-023C-4937-B334-A2195C6D7AD0}" srcId="{3E666148-E3FB-4270-A2B3-0FB1F28C681B}" destId="{6D938735-E2A7-4691-BFA1-FDFD061385A0}" srcOrd="0" destOrd="0" parTransId="{914C372D-56AC-412D-81A9-1C8F1D87F9BC}" sibTransId="{01FB00DB-64DA-4AE1-AC88-663210D2EC7C}"/>
    <dgm:cxn modelId="{1EB7B6D4-B9E6-4BE7-B63E-7FB784EB8834}" type="presOf" srcId="{3E666148-E3FB-4270-A2B3-0FB1F28C681B}" destId="{EF9BD0A3-9816-4332-855B-38DCD0C1FC7D}" srcOrd="0" destOrd="0" presId="urn:microsoft.com/office/officeart/2005/8/layout/arrow2"/>
    <dgm:cxn modelId="{D719307B-9224-4DC1-BDB5-8BB6365AF956}" type="presOf" srcId="{5246FB51-B98F-459D-A318-0EE0FA957334}" destId="{456693E8-30BA-4C4B-918F-29977BE62AE2}" srcOrd="0" destOrd="0" presId="urn:microsoft.com/office/officeart/2005/8/layout/arrow2"/>
    <dgm:cxn modelId="{AB35DC5A-9C7C-46B6-A6AA-62C100960F0C}" srcId="{5246FB51-B98F-459D-A318-0EE0FA957334}" destId="{4ECF9FAC-5954-4A22-A67A-730269F939F3}" srcOrd="1" destOrd="0" parTransId="{DD717940-2734-4DBA-8CBC-092570330EB7}" sibTransId="{C66A3049-F077-4E01-88D7-0EE3182FAF14}"/>
    <dgm:cxn modelId="{09A81789-9893-4CDF-A94B-24D9C57129ED}" type="presParOf" srcId="{2F705DAD-F7ED-4177-9DE4-E26A4A3596CB}" destId="{91ACE5F3-8B03-4835-9D70-707B43416889}" srcOrd="0" destOrd="0" presId="urn:microsoft.com/office/officeart/2005/8/layout/arrow2"/>
    <dgm:cxn modelId="{0BAA6DF6-491F-4DEF-92FB-947F73606147}" type="presParOf" srcId="{2F705DAD-F7ED-4177-9DE4-E26A4A3596CB}" destId="{0684F888-5B43-4D5F-8717-A952F03E0741}" srcOrd="1" destOrd="0" presId="urn:microsoft.com/office/officeart/2005/8/layout/arrow2"/>
    <dgm:cxn modelId="{ACE6F7B4-4B51-4801-AE86-C72144A332B6}" type="presParOf" srcId="{0684F888-5B43-4D5F-8717-A952F03E0741}" destId="{855272C8-ECC1-4EF8-BF8B-14124ECB831A}" srcOrd="0" destOrd="0" presId="urn:microsoft.com/office/officeart/2005/8/layout/arrow2"/>
    <dgm:cxn modelId="{CACC6C62-1C78-4EF0-B9BE-C3669C25D820}" type="presParOf" srcId="{0684F888-5B43-4D5F-8717-A952F03E0741}" destId="{739638BD-F36C-466D-86B2-21DA2197C121}" srcOrd="1" destOrd="0" presId="urn:microsoft.com/office/officeart/2005/8/layout/arrow2"/>
    <dgm:cxn modelId="{DDED2444-312E-4A11-86F3-72E1C6294BD0}" type="presParOf" srcId="{0684F888-5B43-4D5F-8717-A952F03E0741}" destId="{D7E404CA-FEEB-4F4A-B0B4-F1D609A874D3}" srcOrd="2" destOrd="0" presId="urn:microsoft.com/office/officeart/2005/8/layout/arrow2"/>
    <dgm:cxn modelId="{24145C49-1D20-4EED-84B4-EF6746639C51}" type="presParOf" srcId="{0684F888-5B43-4D5F-8717-A952F03E0741}" destId="{FFEE68CA-B28C-4B47-B59F-528FC66A9FE2}" srcOrd="3" destOrd="0" presId="urn:microsoft.com/office/officeart/2005/8/layout/arrow2"/>
    <dgm:cxn modelId="{D870EC6D-5AF9-486F-A5C3-33779B95F7DB}" type="presParOf" srcId="{0684F888-5B43-4D5F-8717-A952F03E0741}" destId="{9671EBBB-4028-4884-ADA1-2B1DDEFCBA85}" srcOrd="4" destOrd="0" presId="urn:microsoft.com/office/officeart/2005/8/layout/arrow2"/>
    <dgm:cxn modelId="{F6EFABE1-4F50-4D2F-9105-654EBCCA9FE5}" type="presParOf" srcId="{0684F888-5B43-4D5F-8717-A952F03E0741}" destId="{86F8F5A2-675E-4A79-BC00-62E72A92268D}" srcOrd="5" destOrd="0" presId="urn:microsoft.com/office/officeart/2005/8/layout/arrow2"/>
    <dgm:cxn modelId="{F8982DB7-7958-4B04-877C-5A1842A425C7}" type="presParOf" srcId="{0684F888-5B43-4D5F-8717-A952F03E0741}" destId="{96A6AA87-0597-44FF-9AB2-7CEF29AA8729}" srcOrd="6" destOrd="0" presId="urn:microsoft.com/office/officeart/2005/8/layout/arrow2"/>
    <dgm:cxn modelId="{44169DF3-0AC9-4A89-B90E-B846594A456D}" type="presParOf" srcId="{0684F888-5B43-4D5F-8717-A952F03E0741}" destId="{EF9BD0A3-9816-4332-855B-38DCD0C1FC7D}" srcOrd="7" destOrd="0" presId="urn:microsoft.com/office/officeart/2005/8/layout/arrow2"/>
    <dgm:cxn modelId="{98AB2DC5-640D-4E55-A059-F8DC9F38DCCF}" type="presParOf" srcId="{0684F888-5B43-4D5F-8717-A952F03E0741}" destId="{B9EE72B8-6174-4D6B-959A-DC476DA35BF1}" srcOrd="8" destOrd="0" presId="urn:microsoft.com/office/officeart/2005/8/layout/arrow2"/>
    <dgm:cxn modelId="{F5E08A02-0776-4F1B-AADE-9975B275ECE8}" type="presParOf" srcId="{0684F888-5B43-4D5F-8717-A952F03E0741}" destId="{456693E8-30BA-4C4B-918F-29977BE62AE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xmlns="" id="{A623C843-2C0E-4661-9197-8244B6F5C64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8083084E-7E9E-5290-E476-DBBB31C63B7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36818696-51B1-C8DA-6534-5A87F7095A1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8F475CCD-8667-A1CE-80C9-F3FB3293965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390A599D-A40B-3E11-F1AA-D31A6400422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F5CF08BB-CFAE-7A1B-748A-1DE71A24BF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763923F-C840-4887-9F71-215E5F7785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8819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EB82211-080D-0D97-6153-1D07C708D6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6C574E-DE14-4AB6-A9A3-C37B16482077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BC35C1C4-5BFB-3E6C-D792-56733C2E06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521AAF2E-3447-5347-CB9D-B783B814C9E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14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6FB0F17-B6C9-B3BB-51B8-FE688246BD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74C04B-42D0-4F29-981D-0EE3A804DAAB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xmlns="" id="{567EB38A-C18C-1B6E-8CE8-997FE59CCF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3D585216-4A5B-7D0B-C5D9-8549977E06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789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0E1933-FB23-B5E1-8F84-2DF46B3E0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EFC84E4-D12C-5225-53B5-0FA9D8404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066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656D5F-1250-8CD8-01C0-37C51EE8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34264D1-52A2-A198-63FE-16453E7D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3837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436C93C-B88D-3416-9A7E-B7C4E933B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2592388"/>
            <a:ext cx="2266950" cy="36687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E40715C-F138-4F38-1C90-C28940458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592388"/>
            <a:ext cx="6650037" cy="36687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2767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8F3FB3-A49A-EAC5-EDD8-79BB37201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34E9BAA-C4FB-7550-3241-FE2F0FA54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1B04154-EA70-B4F3-DEF2-AC0B6A54807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8A13D62-CFA1-4EBE-9B73-0A6F730168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90EE1A-5E98-4498-97BA-9C206FE208E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xmlns="" id="{877D6503-9787-84BA-3E02-2F909F36BA5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7336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E1A619-B20D-EDD5-732A-F5FC21FB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474D3B-08CF-5A81-DE9C-CB8D208A8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7AA1A1A-3A7E-F624-648B-6D5AE9ACBC0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A0AA3EA-B09C-898D-D348-68EF383354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9FF645-7907-4371-8FEB-3409C35BA03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xmlns="" id="{4980C682-C7B2-123E-7357-1D302E56D1C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481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253C9D-B02E-AD38-B555-15D5017D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E73BAC-57C6-D7D0-F737-4BD2DDC2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1FA3407-81A8-D654-EB03-7392D5D50456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40BB758-8FCB-5A44-1247-E0AF67597FF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FEEE5B-A583-46D2-87CF-324B04B3D09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xmlns="" id="{DDDD56BD-3F54-495D-B92D-BFA11439DE1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519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F94BCF-1909-3C56-06BB-4656EA0C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D60D6C1-686B-D1E0-A9BB-C68CE6B5A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600" y="1655763"/>
            <a:ext cx="4278313" cy="4495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894C9CD-B0C1-E95D-44F7-695AB44FE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4313" y="1655763"/>
            <a:ext cx="4279900" cy="4495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1F57D2B-C326-74BD-5236-CAA92317C974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D8D433B-816B-D78D-72F5-092F2FF736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392891-7EB9-4A1E-9913-E04574706ED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57FAC5B-7B4E-4906-A477-6F8C34C2A167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951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53226F-EA6F-828E-FD4C-2A73AB96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0849939-C18E-63D6-D416-3F8E7E6B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7B0795B-DBA7-58A8-812D-73B7DA703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75DD367-2A2B-54DF-5917-09A2E068B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F706186-CA36-FA98-91C5-89AFA29A3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xmlns="" id="{5A21AA8B-9C42-AC43-85DE-26659AE15FA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xmlns="" id="{C868E365-6691-009E-CC3B-D9F8FD9A7D8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1D67FC-1493-407B-B748-5E7E5104348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xmlns="" id="{D76FC0A4-D6A6-F6D2-3C42-240C3A0E5EFE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9098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529AAB-2041-B76C-DE14-3ACE37BA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0A9C69D-766A-B40B-AD2C-D90B24CDA59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4E45EA3-E8A4-8BEF-9F7D-B17E8AA87C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C90C34-9ED9-411B-B6C9-6BDCE445382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493C4E3-BE5E-D366-0AB5-59E593647E7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1795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10525C4B-0266-0F4E-3C10-6D282513499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C471861-16DF-4BE2-DF6C-EB356F8364A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6153FA-77AF-4298-B6E5-39811D404B6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64356B2-2B9C-CCB0-59C1-9BF5271BFE9B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84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28A0E1-1A9D-CAD8-B8B7-A577F0F9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500C32B-7309-0914-4677-69386253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C38CCB2-165A-81F4-3DE2-F95228203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F1F9154-28BA-1AC7-19A3-55665CEB6154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7F66B70-0603-A249-EA53-93991735C78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0A7E4C-46BE-469B-BDB8-387A73A7AAE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7064DB7-547F-8287-C8B9-4FDC1848D38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109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D36321-039E-B4AA-91AE-76DAE015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E8CC99-76E3-81EF-C2C7-497A25F9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9836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5A9B49-B239-E8C6-521A-38142E29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A652762-3CDB-3D93-1084-9277DB9DE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4B797A5-E49D-6445-0556-065A76930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92DDD9C-33E5-2F21-872D-624550B4D18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B3E9503-45D9-616A-1AAF-E7FB970EC99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2C0E44-A444-4A64-B546-3AFEABA8D0F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1397DD1-2057-B6D2-82F8-82FE6BA20E07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8841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7FCC65-C581-95B2-FFA2-66994C0C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2F46A06-F7D5-43EB-B560-998C534D6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F19DFA9-2CCC-BC89-75C1-67F4FB161CC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45BACC7-DE4C-47B9-D959-5C3B787888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355147-9EBE-4D3A-91BF-E943042748C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xmlns="" id="{AAB759D2-7683-F2DF-FEA9-4D6DC86DBAD2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959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6DC35A5-1407-C855-9A50-E71E2207F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7750" y="360363"/>
            <a:ext cx="2176463" cy="5791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06BE577-AFE1-D73E-7EAB-DECDA3783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3600" y="360363"/>
            <a:ext cx="6381750" cy="5791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1015E2C-71F3-6289-854D-CF3CEBAA3A9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E018A2F-B5C2-356E-1897-47F37989A6D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EEE937-6E4E-4921-B845-FDA35D1427E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xmlns="" id="{6747D0A1-932A-00C8-EF7A-6876C8AE0BAC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15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179123-481E-F651-2F62-7C7FA8763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7B8E729-DBC3-0685-2D0C-3740DDCB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467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478291-BCB8-CF6A-32B9-A1AF0981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48A185-1897-E87E-C372-DDC32CAC2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3959225"/>
            <a:ext cx="4457700" cy="23018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6F87EC3-91B4-5A31-F793-E80DE7A27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3959225"/>
            <a:ext cx="4459287" cy="23018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14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C1B4E1-2CCC-13A1-3AD0-B4F0DCFB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FE70290-FF4A-615F-A015-D0A5378C9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999053C-143D-1802-D401-2F96AFC80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81FECC1-BA31-9490-D67C-372B09940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14D04FA-DD67-B2BF-A956-EBC13F4A6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526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F441B3-13BA-BAD4-3561-C39FF869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4502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3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DC4830-C211-1CFD-D4F3-CD5B7720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3D7280A-CB2F-D7D5-6153-61FE44FCB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DEA50FE-5787-3BFB-A88C-87DEC5BC1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1224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BDE36B-C0FD-5C9E-EB61-B3750A60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326CCBB-D5CD-6B23-577F-2C49245FD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6BA2ADF-2C6D-B7A1-8772-863E2A294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4166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71B2970C-C3DA-88C0-F16E-EA2318ED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00901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519AA73-5343-C2CF-FF6E-A0C70011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592388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5560E88-AD0E-5A71-0649-BC267141F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3959225"/>
            <a:ext cx="9069387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6EAEFCCB-2AA6-F353-BD0A-E6EF6B25464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E010DFE6-1254-AC1E-9E11-A74B7FF4BD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E7245FB3-D4AF-4FAA-8B8F-494706493BB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D1F1FD11-5298-FAE1-1A0C-23668AC24C5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t-BR" altLang="pt-B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01D1FC2-761A-DAB8-60CD-A9C2B71F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9D88ADC6-B23B-B296-1A0E-2F4B72C56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360363"/>
            <a:ext cx="871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D3E3D4EB-E57D-332B-BB58-8CBAD78D4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655763"/>
            <a:ext cx="87106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enso2022.ibge.gov.br/panorama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70143D01-6B6B-2EBF-D8F0-D4E0AF6D45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5816" y="2517775"/>
            <a:ext cx="9070975" cy="1262062"/>
          </a:xfrm>
          <a:ln/>
        </p:spPr>
        <p:txBody>
          <a:bodyPr tIns="35280"/>
          <a:lstStyle/>
          <a:p>
            <a:r>
              <a:rPr lang="pt-BR" dirty="0"/>
              <a:t>Investigação da população indígena nos Censos Demográficos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1E38D4F-D133-C69F-080D-D8DB250781D6}"/>
              </a:ext>
            </a:extLst>
          </p:cNvPr>
          <p:cNvSpPr txBox="1"/>
          <p:nvPr/>
        </p:nvSpPr>
        <p:spPr>
          <a:xfrm>
            <a:off x="7488337" y="5796061"/>
            <a:ext cx="259228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Brasília, 10/10/2023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85BA078-EA89-C2CE-4681-64971A16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87549"/>
            <a:ext cx="8710613" cy="4495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Durante a prova piloto, foi identificada, in loco, a dificuldade dos indígenas com o quesito de cor ou raça, que muitas vezes não possui fácil tradução para as línguas indígenas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O cacique de uma Terra Indígena não se declarou como indígena no quesito de cor ou raça, o que inviabilizou a aplicação dos quesitos de etnia e língua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Implementou-se, então, a pergunta de cobertura “se considera indígena”, aplicada somente nas Terras Indígenas para aqueles que não se declaravam indígenas para o quesito de cor ou raça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O quesito de cobertura não invalida a declaração de cor ou raça. Pelo contrário, computa-se ambos os pertencimentos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CC08054-4ED7-C0B7-08AF-5CD85CCE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60363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Censo Demográfico 2010</a:t>
            </a:r>
          </a:p>
        </p:txBody>
      </p:sp>
    </p:spTree>
    <p:extLst>
      <p:ext uri="{BB962C8B-B14F-4D97-AF65-F5344CB8AC3E}">
        <p14:creationId xmlns:p14="http://schemas.microsoft.com/office/powerpoint/2010/main" val="376591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4E6C82-A7D4-C9C5-99D1-CBEDA3FF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20" y="151948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Censo Demográfico 2010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0B3E52-35D1-8FCF-6C79-A81BA541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285" y="742935"/>
            <a:ext cx="892924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Contou com maior participação da Funai na preparação da operação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Compatibilização dos limites dos setores censitários aos limites das Terras Indígenas declaradas, com </a:t>
            </a:r>
            <a:r>
              <a:rPr lang="pt-BR" sz="1800" b="1" dirty="0"/>
              <a:t>aperfeiçoamento da cartografia de referência</a:t>
            </a:r>
          </a:p>
          <a:p>
            <a:endParaRPr lang="pt-BR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0657796-B80C-0947-2EF6-2D03CA9B85B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0315" y="1889133"/>
            <a:ext cx="4362856" cy="4559429"/>
          </a:xfrm>
          <a:prstGeom prst="rect">
            <a:avLst/>
          </a:prstGeom>
          <a:ln w="9360">
            <a:noFill/>
            <a:miter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B5454C3-D390-18BB-771B-8D22D765437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75323" y="1889133"/>
            <a:ext cx="4362856" cy="4559429"/>
          </a:xfrm>
          <a:prstGeom prst="rect">
            <a:avLst/>
          </a:prstGeom>
          <a:ln w="9360">
            <a:noFill/>
            <a:miter/>
          </a:ln>
        </p:spPr>
      </p:pic>
      <p:sp>
        <p:nvSpPr>
          <p:cNvPr id="6" name="CustomShape 4">
            <a:extLst>
              <a:ext uri="{FF2B5EF4-FFF2-40B4-BE49-F238E27FC236}">
                <a16:creationId xmlns:a16="http://schemas.microsoft.com/office/drawing/2014/main" xmlns="" id="{0E6DDD9F-8DBD-C4CD-AB97-49F180371DE2}"/>
              </a:ext>
            </a:extLst>
          </p:cNvPr>
          <p:cNvSpPr/>
          <p:nvPr/>
        </p:nvSpPr>
        <p:spPr>
          <a:xfrm>
            <a:off x="1196757" y="6685583"/>
            <a:ext cx="3689972" cy="641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6795" rIns="89991" bIns="46795"/>
          <a:lstStyle/>
          <a:p>
            <a:pPr marL="0" marR="0" lvl="0" indent="0" algn="ctr" defTabSz="4952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1543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449 áreas indígenas </a:t>
            </a:r>
            <a:endParaRPr kumimoji="0" lang="pt-BR" sz="1543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  <a:p>
            <a:pPr marL="0" marR="0" lvl="0" indent="0" algn="ctr" defTabSz="4952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1543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(sem compatibilização com a FUNAI)</a:t>
            </a:r>
            <a:endParaRPr kumimoji="0" lang="pt-BR" sz="1543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  <a:p>
            <a:pPr marL="0" marR="0" lvl="0" indent="0" algn="ctr" defTabSz="4952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1543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277 aldeias</a:t>
            </a:r>
            <a:endParaRPr kumimoji="0" lang="pt-BR" sz="1543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xmlns="" id="{DE915F8D-90B8-C890-1A2C-E7BD4128AB26}"/>
              </a:ext>
            </a:extLst>
          </p:cNvPr>
          <p:cNvSpPr/>
          <p:nvPr/>
        </p:nvSpPr>
        <p:spPr>
          <a:xfrm>
            <a:off x="5338101" y="6721138"/>
            <a:ext cx="4520437" cy="641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6795" rIns="89991" bIns="46795"/>
          <a:lstStyle/>
          <a:p>
            <a:pPr marL="0" marR="0" lvl="0" indent="0" algn="ctr" defTabSz="4952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1543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526 terras indígenas </a:t>
            </a:r>
            <a:endParaRPr kumimoji="0" lang="pt-BR" sz="1543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  <a:p>
            <a:pPr marL="0" marR="0" lvl="0" indent="0" algn="ctr" defTabSz="4952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1543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(compatibilizadas com a FUNAI)</a:t>
            </a:r>
            <a:endParaRPr kumimoji="0" lang="pt-BR" sz="1543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  <a:p>
            <a:pPr marL="0" marR="0" lvl="0" indent="0" algn="ctr" defTabSz="4952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1543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1329 aldeias</a:t>
            </a:r>
            <a:endParaRPr kumimoji="0" lang="pt-BR" sz="1543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xmlns="" id="{4D5F020C-A741-011D-4806-D6709DB772B7}"/>
              </a:ext>
            </a:extLst>
          </p:cNvPr>
          <p:cNvSpPr/>
          <p:nvPr/>
        </p:nvSpPr>
        <p:spPr>
          <a:xfrm>
            <a:off x="2726236" y="6417385"/>
            <a:ext cx="631014" cy="336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1" tIns="46795" rIns="89991" bIns="46795"/>
          <a:lstStyle/>
          <a:p>
            <a:pPr marL="0" marR="0" lvl="0" indent="0" algn="l" defTabSz="4952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1984" b="1" i="0" u="none" strike="noStrike" kern="1200" cap="none" spc="-1" normalizeH="0" baseline="0" noProof="0" dirty="0">
                <a:ln>
                  <a:noFill/>
                </a:ln>
                <a:solidFill>
                  <a:srgbClr val="C42B1A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1991</a:t>
            </a:r>
            <a:endParaRPr kumimoji="0" lang="pt-BR" sz="1984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9" name="CustomShape 7">
            <a:extLst>
              <a:ext uri="{FF2B5EF4-FFF2-40B4-BE49-F238E27FC236}">
                <a16:creationId xmlns:a16="http://schemas.microsoft.com/office/drawing/2014/main" xmlns="" id="{E240B770-4BC4-6A98-C4B7-DBB8C101FC4F}"/>
              </a:ext>
            </a:extLst>
          </p:cNvPr>
          <p:cNvSpPr/>
          <p:nvPr/>
        </p:nvSpPr>
        <p:spPr>
          <a:xfrm>
            <a:off x="7241244" y="6384933"/>
            <a:ext cx="631014" cy="336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1" tIns="46795" rIns="89991" bIns="46795"/>
          <a:lstStyle/>
          <a:p>
            <a:pPr marL="0" marR="0" lvl="0" indent="0" algn="l" defTabSz="4952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1984" b="1" i="0" u="none" strike="noStrike" kern="1200" cap="none" spc="-1" normalizeH="0" baseline="0" noProof="0" dirty="0">
                <a:ln>
                  <a:noFill/>
                </a:ln>
                <a:solidFill>
                  <a:srgbClr val="C42B1A"/>
                </a:solidFill>
                <a:effectLst/>
                <a:uLnTx/>
                <a:uFillTx/>
                <a:latin typeface="Arial"/>
                <a:ea typeface="Microsoft YaHei"/>
                <a:cs typeface="+mn-cs"/>
              </a:rPr>
              <a:t>2010</a:t>
            </a:r>
            <a:endParaRPr kumimoji="0" lang="pt-BR" sz="1984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38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4DE3BA-17D2-379A-EFB2-54A2AA68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Censo Demográfico 2010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01B748E-C585-2A0C-8E15-4541FD29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4" y="2564101"/>
            <a:ext cx="9180467" cy="399180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4DF23FB-6A98-AAE6-E94D-DEE1F6087E1E}"/>
              </a:ext>
            </a:extLst>
          </p:cNvPr>
          <p:cNvSpPr txBox="1"/>
          <p:nvPr/>
        </p:nvSpPr>
        <p:spPr>
          <a:xfrm>
            <a:off x="647824" y="1003771"/>
            <a:ext cx="892899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A pergunta de cor ou raça foi transferida para o </a:t>
            </a:r>
            <a:r>
              <a:rPr lang="pt-BR" sz="2000" b="1" dirty="0"/>
              <a:t>Questionário Básico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Passou a ser aplicada em todos os domicílios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Implementação do levantamento de etnia e língua indígena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4908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4DE3BA-17D2-379A-EFB2-54A2AA68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05" y="273844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Censo Demográfico 2010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2C98B5-1F9C-8A7E-0124-CF1C4E96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84" y="971525"/>
            <a:ext cx="8710613" cy="6588150"/>
          </a:xfrm>
        </p:spPr>
        <p:txBody>
          <a:bodyPr/>
          <a:lstStyle/>
          <a:p>
            <a:r>
              <a:rPr lang="pt-BR" sz="1800" dirty="0"/>
              <a:t>Resultados: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endParaRPr lang="pt-B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Como resultado, 78.954 pessoas não declaradas indígenas no quesito de cor ou raça se disseram indígenas utilizando a pergunta de cobertura, o que representou 8,8% do total de indígenas daquele Censo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 Considerando-se apenas os indígenas residentes nas Terras Indígenas, onde o quesito “se considera indígena” foi aplicado, verificamos que 15,3% dos indígenas foram identificados pela pergunta de cobertura e não pela declaração de cor ou raça</a:t>
            </a:r>
          </a:p>
          <a:p>
            <a:endParaRPr lang="pt-BR" sz="1800" dirty="0"/>
          </a:p>
          <a:p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F226276-48F4-1238-3A32-EC39C6C5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91" y="1331565"/>
            <a:ext cx="8000138" cy="37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5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14EB0A-7881-2CD4-509A-EB034A81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Censo Demográfico 2022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3733EF70-D3CE-7589-C768-9C2443943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774532"/>
              </p:ext>
            </p:extLst>
          </p:nvPr>
        </p:nvGraphicFramePr>
        <p:xfrm>
          <a:off x="-288280" y="611485"/>
          <a:ext cx="105131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91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14EB0A-7881-2CD4-509A-EB034A81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Censo Demográfico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10F1359-0D82-FC24-157D-8F92297FF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9" y="1261826"/>
            <a:ext cx="8710613" cy="50360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Planejamento iniciado em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Para o Censo Demográfico como um todo, foram realizadas etapas de consulta com ministérios, órgãos governamentais, associações acadêmicas e organizações da sociedade civil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No que se refere ao recenseamento dos Povos Indígenas, foram consultados também os órgãos indigenistas (Funai e Sesai) e as organizações indígenas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Identificada necessidade de manter a metodologia utilizada em 2010, com abertura controlada do quesito de cobertura (“se considera indígena”) em áreas de concentração de população indígena previamente mapeadas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4344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3771AD-9571-5FF5-2F8F-5CAD5047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19" y="251445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Censo Demográfico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F977B8-83A9-444B-3364-57015D995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9" y="971525"/>
            <a:ext cx="9107835" cy="4495800"/>
          </a:xfrm>
        </p:spPr>
        <p:txBody>
          <a:bodyPr/>
          <a:lstStyle/>
          <a:p>
            <a:r>
              <a:rPr lang="pt-BR" b="1" dirty="0"/>
              <a:t>Recomendações internacionais: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Centro Latino-americano e Caribenho de Demografia da Divisão de População da CEPAL para a Rodada Censitária de 2020, alinhada com a Agenda 2030 e com o Consenso de Montevidéu, propõe a ampliação da participação dos povos indígenas no desenho, coleta e divulgação das estatísticas oficiais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bibliografia especializada ressalta as experiências da Costa Rica, do Chile e do Paraguai na última rodada censitária de 2010, pelos seus processos de consulta no momento de formulação do questionário e na divulgação do Censo junto aos indígenas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Outros exemplos de países que contaram com a participação de populações indígenas em seus censos incluem Austrália e Nova Zelândia, além de Canadá, Equador, Guatemala e Colômbia que instituíram espaços de consulta (comitês, unidades técnicas, comissões) com participação de indígenas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No que concerne à redação da pergunta a ser aplicada nos questionários, as recomendações são de que seja a mais direta e imparcial possível, aplicada a todos os moradores, ou seja, sem operar um filtro no domicílio, e que não coloque menções a nacionalidade em sua redação</a:t>
            </a:r>
          </a:p>
        </p:txBody>
      </p:sp>
    </p:spTree>
    <p:extLst>
      <p:ext uri="{BB962C8B-B14F-4D97-AF65-F5344CB8AC3E}">
        <p14:creationId xmlns:p14="http://schemas.microsoft.com/office/powerpoint/2010/main" val="26295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EB0A19A-9F50-E30C-035B-79DD6ADC0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11" y="996329"/>
            <a:ext cx="8710613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Contou com participação ativa da Funai, instituição corresponsável pela execução do Censo dos povos indígenas, em 2021 e 2022, por meio da Sala de Situação IBGE-Funai de monitoramento do Censo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Portaria Funai nº 510, de 4 de maio de 2022, assinada pelo Presidente da Funai Marcelo Augusto Xavier da Silva, definia diversas atribuições da Funai durante o Censo 2022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9E958ED-9B42-45DF-7B7D-A82773979399}"/>
              </a:ext>
            </a:extLst>
          </p:cNvPr>
          <p:cNvSpPr txBox="1">
            <a:spLocks/>
          </p:cNvSpPr>
          <p:nvPr/>
        </p:nvSpPr>
        <p:spPr bwMode="auto">
          <a:xfrm>
            <a:off x="575816" y="395461"/>
            <a:ext cx="871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dirty="0"/>
              <a:t>Censo Demográfico 2022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AFCD49C2-B27C-6065-CEAB-3E5936F07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/>
          <a:stretch/>
        </p:blipFill>
        <p:spPr bwMode="auto">
          <a:xfrm>
            <a:off x="575816" y="3223669"/>
            <a:ext cx="9405405" cy="39833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3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14EB0A-7881-2CD4-509A-EB034A81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Censo Demográfico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10F1359-0D82-FC24-157D-8F92297FF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971525"/>
            <a:ext cx="8710613" cy="518003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/>
              <a:t>Verificou-se a desatualização dos registros administrativos georreferenciados disponíveis nos órgãos governamentais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/>
              <a:t>No primeiro semestre de 2017, o IBGE se reuniu com os órgãos indigenistas (FUNAI e SESAI), INEP, Secretaria de Educação Continuada, Alfabetização, Diversidade e Inclusão - SECADI, FIOCRUZ, CADÚNICO, ABA, ABRASCO, ABEP, NEPO/UNICAMP e com o Instituto Socioambiental – ISA, para discutir o conceito de Aldeia Indígena utilizado pelo IBGE, identificar seus limites e potencialidades para a operação censitária. Essa reunião técnica permitiu que o IBGE avaliasse a possibilidade de utilizar os cadastros de cada uma delas na sua cartografia censitária.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/>
              <a:t>A cartografia de referência foi aperfeiçoada a partir de imagens de satélite atualizadas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1D6BE8F-3C12-4BE0-9041-B5F9B498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31" y="4262876"/>
            <a:ext cx="4542178" cy="29019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71EFD32-73BE-EE69-C369-5D568738B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440" y="4262875"/>
            <a:ext cx="2834886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5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4DE3BA-17D2-379A-EFB2-54A2AA68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18" y="307714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Censo Demográfico 2022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91EC6C8-2672-C610-AC8A-518C2F9E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054" y="2174086"/>
            <a:ext cx="4726506" cy="4413932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307C261F-4F35-8352-2A4A-F4D46D1A052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6844" y="2101337"/>
            <a:ext cx="4362856" cy="4559429"/>
          </a:xfrm>
          <a:prstGeom prst="rect">
            <a:avLst/>
          </a:prstGeom>
          <a:ln w="9360">
            <a:noFill/>
            <a:miter/>
          </a:ln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7C2A4581-4041-5DEC-65CF-69D800AD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97" y="971657"/>
            <a:ext cx="8710613" cy="4495800"/>
          </a:xfrm>
        </p:spPr>
        <p:txBody>
          <a:bodyPr/>
          <a:lstStyle/>
          <a:p>
            <a:pPr marL="0" indent="0"/>
            <a:r>
              <a:rPr lang="pt-BR" dirty="0"/>
              <a:t>Aperfeiçoamento da cartografia de referência com imagens de satélite de alta resolução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4704655-8325-307D-5989-F54E81AFC6CE}"/>
              </a:ext>
            </a:extLst>
          </p:cNvPr>
          <p:cNvSpPr txBox="1"/>
          <p:nvPr/>
        </p:nvSpPr>
        <p:spPr>
          <a:xfrm>
            <a:off x="2332896" y="1738261"/>
            <a:ext cx="87075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2010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0B8FC81-69CA-C025-E0BD-9D10D6373653}"/>
              </a:ext>
            </a:extLst>
          </p:cNvPr>
          <p:cNvSpPr txBox="1"/>
          <p:nvPr/>
        </p:nvSpPr>
        <p:spPr>
          <a:xfrm>
            <a:off x="7046931" y="1713457"/>
            <a:ext cx="87075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2022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394B6A92-90AC-3D7C-9AE9-91D2B084901B}"/>
              </a:ext>
            </a:extLst>
          </p:cNvPr>
          <p:cNvSpPr txBox="1"/>
          <p:nvPr/>
        </p:nvSpPr>
        <p:spPr>
          <a:xfrm>
            <a:off x="588985" y="6687481"/>
            <a:ext cx="925871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Aumento de 1.324, em 2010, para 5.778 aldeias indígenas no </a:t>
            </a:r>
          </a:p>
          <a:p>
            <a:pPr algn="ctr"/>
            <a:r>
              <a:rPr lang="pt-BR" sz="2000" dirty="0"/>
              <a:t>mapeamento prévio ao Censo (crescimento de </a:t>
            </a:r>
            <a:r>
              <a:rPr lang="pt-BR" sz="2000" b="1" dirty="0"/>
              <a:t>336%</a:t>
            </a:r>
            <a:r>
              <a:rPr lang="pt-B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5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C5D9D7-1CC9-D8B1-8E16-DC1523A9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8" y="467469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Missão do IBGE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12AC0C5-1985-9AA5-B542-6C6F263D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401" y="2771725"/>
            <a:ext cx="6841008" cy="4495800"/>
          </a:xfrm>
        </p:spPr>
        <p:txBody>
          <a:bodyPr/>
          <a:lstStyle/>
          <a:p>
            <a:pPr algn="ctr"/>
            <a:r>
              <a:rPr lang="pt-BR" sz="3200" i="1" dirty="0"/>
              <a:t>Retratar o Brasil com informações necessárias ao conhecimento da sua realidade e ao exercício da cidadania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3581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2944B5D-7F1E-BBC8-2553-3BB384821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68" y="829469"/>
            <a:ext cx="7006619" cy="66582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4DE3BA-17D2-379A-EFB2-54A2AA68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96" y="240702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Censo Demográfico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2C98B5-1F9C-8A7E-0124-CF1C4E96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37CF40A-9332-9CCA-3465-D0A1D60C438A}"/>
              </a:ext>
            </a:extLst>
          </p:cNvPr>
          <p:cNvSpPr txBox="1"/>
          <p:nvPr/>
        </p:nvSpPr>
        <p:spPr>
          <a:xfrm>
            <a:off x="6039772" y="5479868"/>
            <a:ext cx="3150386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Mantida metodologia do Censo 2010 com abertura controlada da pergunta de cobertura</a:t>
            </a:r>
          </a:p>
        </p:txBody>
      </p:sp>
    </p:spTree>
    <p:extLst>
      <p:ext uri="{BB962C8B-B14F-4D97-AF65-F5344CB8AC3E}">
        <p14:creationId xmlns:p14="http://schemas.microsoft.com/office/powerpoint/2010/main" val="170619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725F3-4462-399A-5CFB-09A9FF5E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Censo Demográfico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3E1B39D-16C8-AE34-5AB1-386052D1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93" y="1577305"/>
            <a:ext cx="8710613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pergunta de cor ou raça foi aplicada para todos os moradores, tendo sido respondida a opção indígena por 1.226.438 pessoas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pergunta “se considera indígena” foi respondida por 18.669.778 pessoas, das quais 467.097 responderam afirmativamente, o que corresponde a </a:t>
            </a:r>
            <a:r>
              <a:rPr lang="pt-BR" b="1" dirty="0"/>
              <a:t>2,50%</a:t>
            </a:r>
            <a:r>
              <a:rPr lang="pt-BR" dirty="0"/>
              <a:t> do total de pessoas que responderam à pergunta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divulgação dos resultados completos para o quesito cor ou raça está prevista para os próximos meses, quando será possível saber a declaração neste quesito para todos os que se consideraram indígenas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resposta afirmativa ao quesito “se considera indígena” não invalida ou altera a declaração informada no quesito de cor ou raça, sendo computadas ambas as informações para fins de apuração estatística</a:t>
            </a:r>
          </a:p>
        </p:txBody>
      </p:sp>
    </p:spTree>
    <p:extLst>
      <p:ext uri="{BB962C8B-B14F-4D97-AF65-F5344CB8AC3E}">
        <p14:creationId xmlns:p14="http://schemas.microsoft.com/office/powerpoint/2010/main" val="3478600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99B4F9A-37FD-8E8D-4AD4-819E72BD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98" y="1115541"/>
            <a:ext cx="8710613" cy="4495800"/>
          </a:xfrm>
        </p:spPr>
        <p:txBody>
          <a:bodyPr/>
          <a:lstStyle/>
          <a:p>
            <a:r>
              <a:rPr lang="pt-BR" dirty="0"/>
              <a:t>Resultados: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6834334-1895-450F-1211-74DBFF80C556}"/>
              </a:ext>
            </a:extLst>
          </p:cNvPr>
          <p:cNvSpPr txBox="1">
            <a:spLocks/>
          </p:cNvSpPr>
          <p:nvPr/>
        </p:nvSpPr>
        <p:spPr bwMode="auto">
          <a:xfrm>
            <a:off x="863597" y="514672"/>
            <a:ext cx="871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dirty="0"/>
              <a:t>Censo Demográfico 2022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EFBDBF18-89B7-D6EE-0EA9-4FD54498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763613"/>
            <a:ext cx="9217027" cy="49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24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3032422-0E0D-5392-6CA0-D10368000004}"/>
              </a:ext>
            </a:extLst>
          </p:cNvPr>
          <p:cNvSpPr txBox="1">
            <a:spLocks/>
          </p:cNvSpPr>
          <p:nvPr/>
        </p:nvSpPr>
        <p:spPr bwMode="auto">
          <a:xfrm>
            <a:off x="863598" y="395461"/>
            <a:ext cx="871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dirty="0"/>
              <a:t>Evolução da população indígena residente no Brasil nos Censos Demográficos</a:t>
            </a:r>
          </a:p>
          <a:p>
            <a:pPr algn="ctr"/>
            <a:r>
              <a:rPr lang="pt-BR" dirty="0"/>
              <a:t>1991 – 2000 – 2010 – 2022 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A1BA3756-B3AD-78A6-A4A2-F4BD8D50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0" y="2051645"/>
            <a:ext cx="9406828" cy="49621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25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3032422-0E0D-5392-6CA0-D10368000004}"/>
              </a:ext>
            </a:extLst>
          </p:cNvPr>
          <p:cNvSpPr txBox="1">
            <a:spLocks/>
          </p:cNvSpPr>
          <p:nvPr/>
        </p:nvSpPr>
        <p:spPr bwMode="auto">
          <a:xfrm>
            <a:off x="844363" y="323453"/>
            <a:ext cx="871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dirty="0"/>
              <a:t>Variações da população indígena nos Censos Demográficos</a:t>
            </a:r>
          </a:p>
          <a:p>
            <a:pPr algn="ctr"/>
            <a:r>
              <a:rPr lang="pt-BR" dirty="0"/>
              <a:t>1991 – 2000 – 2010 – 2022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656CD613-8357-2640-44BA-2426F338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1907629"/>
            <a:ext cx="9391724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3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966518-3171-485C-128B-AE3A0A8D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60363"/>
            <a:ext cx="8857232" cy="1201737"/>
          </a:xfrm>
        </p:spPr>
        <p:txBody>
          <a:bodyPr/>
          <a:lstStyle/>
          <a:p>
            <a:pPr algn="ctr"/>
            <a:r>
              <a:rPr lang="pt-BR" dirty="0"/>
              <a:t>Para compreender as variações na população indígena nos Censos Demográficos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0B15B7F-ACB4-1340-E96E-EC1378E0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autodeclaração de pertencimento étnico é influenciada pela situação da entrevista e pelo contexto sócio-histórico e territorial local, regional e nacional, podendo implicar em </a:t>
            </a:r>
            <a:r>
              <a:rPr lang="pt-BR" dirty="0" err="1"/>
              <a:t>subnumerações</a:t>
            </a:r>
            <a:r>
              <a:rPr lang="pt-BR" dirty="0"/>
              <a:t> identificadas em Censos anteriores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Os povos indígenas vêm alterando sua relação com o Estado ao longo dos últimos anos, o que tem consequências sobre a declaração do pertencimento étnico e racial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população indígena possui trajetória demográfica própria, caracterizada por recuperações demográficas, que exigem monitoramento diferenciado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Os padrões de fecundidade, mortalidade e migrações são diferenciados e concentrados espacialmente. Por isso, a interpretação correta das causas da variação populacional exige considerar todos esses fatores, além das melhorias operacionais e metodológicas implementadas pelo IBGE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1289990-0FB6-E14C-EBF1-6CB091672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920" y="248369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9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966518-3171-485C-128B-AE3A0A8D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60363"/>
            <a:ext cx="8857232" cy="1201737"/>
          </a:xfrm>
        </p:spPr>
        <p:txBody>
          <a:bodyPr/>
          <a:lstStyle/>
          <a:p>
            <a:pPr algn="ctr"/>
            <a:r>
              <a:rPr lang="pt-BR" dirty="0"/>
              <a:t>Para compreender as variações na população indígena nos Censos Demográficos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0B15B7F-ACB4-1340-E96E-EC1378E0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pt-BR" dirty="0"/>
              <a:t>Dentre as melhorias implementadas estão: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O aperfeiçoamento do mapeamento das aldeias indígenas em todo o país, inclusive nas cidades e em áreas remotas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 inserção de procedimentos operacionais padronizados de abordagem às lideranças indígenas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Utilização de guias institucionais da Funai e da Sesai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Incorporação da figura do guia comunitário indígena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Treinamento diferenciado das equipes censitárias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Monitoramento em tempo real da cobertura da coleta censitária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Adaptações metodológicas para facilitar a compreensão do questionário censitário, incluindo a ampliação do quesito “se considera indígena”</a:t>
            </a:r>
          </a:p>
          <a:p>
            <a:pPr marL="57150" indent="0" algn="ctr"/>
            <a:r>
              <a:rPr lang="pt-BR" dirty="0">
                <a:solidFill>
                  <a:srgbClr val="0000FF"/>
                </a:solidFill>
              </a:rPr>
              <a:t>Todas essas questões podem ser parcialmente responsáveis pelo aumento da população indígena entre as operações</a:t>
            </a:r>
          </a:p>
          <a:p>
            <a:pPr marL="57150" indent="0"/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347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7888984-809E-1378-D481-6240EB9F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372" y="539477"/>
            <a:ext cx="8710613" cy="4495800"/>
          </a:xfrm>
        </p:spPr>
        <p:txBody>
          <a:bodyPr/>
          <a:lstStyle/>
          <a:p>
            <a:pPr algn="ctr"/>
            <a:r>
              <a:rPr lang="pt-BR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https://censo2022.ibge.gov.br/panorama</a:t>
            </a:r>
            <a:endParaRPr lang="pt-BR" sz="28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591547C-A8EC-D354-82CB-0C6F4EBB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26" y="1284856"/>
            <a:ext cx="8822159" cy="49899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1401D3D-3B0A-CF85-0200-2E1D2D915761}"/>
              </a:ext>
            </a:extLst>
          </p:cNvPr>
          <p:cNvSpPr txBox="1"/>
          <p:nvPr/>
        </p:nvSpPr>
        <p:spPr>
          <a:xfrm>
            <a:off x="3707255" y="6527112"/>
            <a:ext cx="2666114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340307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0745ED-E46A-9085-1B42-BAFCAFCD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Censos Demográficos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E948D76-4610-9936-1639-5565E3B99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81" y="1259557"/>
            <a:ext cx="8710613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200" dirty="0"/>
              <a:t>Principal fonte de referência para o conhecimento das condições de vida da população em todos os municípios do País e em seus recortes territoriais internos, tendo como unidade de coleta a pessoa residente, na data de referência, em domicílio do Território Nacional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200" dirty="0"/>
              <a:t>O Censo Demográfico tem por objetivo contar os habitantes do território nacional, identificar suas características e revelar como vivem os brasileiros, produzindo informações imprescindíveis para a definição de políticas públicas e a tomada de decisões de investimentos da iniciativa privada ou de qualquer nível de governo.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200" dirty="0"/>
              <a:t>Exige a adoção de parâmetros científicos, amplamente testados e a participação de diferentes setores da sociedade na apresentação de demandas por informações a serem pesquisadas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200" dirty="0"/>
              <a:t>Deve observar os parâmetros internacionais para a realização de Censos estabelecidos para cada rodada internacional de Censos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6827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51992F-0429-D28A-DD02-EF6E73C7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79437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Princípios fundamentais das </a:t>
            </a:r>
            <a:br>
              <a:rPr lang="pt-BR" dirty="0"/>
            </a:br>
            <a:r>
              <a:rPr lang="pt-BR" dirty="0"/>
              <a:t>Estatísticas Oficiais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6A540E8-2998-0133-D003-5D175C25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367162"/>
            <a:ext cx="8710613" cy="4495800"/>
          </a:xfrm>
        </p:spPr>
        <p:txBody>
          <a:bodyPr/>
          <a:lstStyle/>
          <a:p>
            <a:pPr marL="0" indent="0" algn="just"/>
            <a:r>
              <a:rPr lang="pt-BR" sz="2000" dirty="0"/>
              <a:t>Os Censos Demográficos precisam observar os Princípios Fundamentais das Estatísticas Oficiais, definidos pela Comissão de Estatística das Nações Unidas: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Relevância, imparcialidade e igualdade de acesso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Padrões profissionais e ética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Responsabilidade e transparência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Prevenção do mau uso dos dados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Eficiência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Confidencialidade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Legislação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Coordenação nacional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Uso de padrões internacionais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/>
              <a:t>Cooperação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19392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796472-A290-4572-F95A-A81E07FE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611485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Princípio da autodeclaração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B694946-0B67-8C1B-1E1C-985BE3B5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sz="2800" dirty="0"/>
          </a:p>
          <a:p>
            <a:pPr algn="ctr"/>
            <a:r>
              <a:rPr lang="pt-BR" sz="2800" dirty="0"/>
              <a:t>Para fins de investigação estatística no Censo Demográfico, o IBGE considera a declaração do informante sobre as características dos domicílios e dos moradores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O princípio da autodeclaração é referência fundamental para a produção de dados censitários</a:t>
            </a:r>
          </a:p>
        </p:txBody>
      </p:sp>
    </p:spTree>
    <p:extLst>
      <p:ext uri="{BB962C8B-B14F-4D97-AF65-F5344CB8AC3E}">
        <p14:creationId xmlns:p14="http://schemas.microsoft.com/office/powerpoint/2010/main" val="187831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DFDD214E-1612-23FA-E57F-E844D2191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848" y="107429"/>
            <a:ext cx="8712200" cy="1203325"/>
          </a:xfrm>
          <a:ln/>
        </p:spPr>
        <p:txBody>
          <a:bodyPr tIns="28224"/>
          <a:lstStyle/>
          <a:p>
            <a:pPr algn="ctr"/>
            <a:r>
              <a:rPr lang="pt-BR" dirty="0"/>
              <a:t>Histórico da investigação da população indígena nos Censos Demográficos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F444108-7ACD-CC13-0CDF-2AFA31FBD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295896" y="1064282"/>
            <a:ext cx="8064128" cy="63879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8853B1-8095-BBC9-729D-6A77B95E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Censo Demográfico 1991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FAA16BA-3699-8818-E423-0EEC9E3C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872" y="1026566"/>
            <a:ext cx="8710613" cy="49640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Primeiro Censo após a Constituição de 1988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Inserção da opção indígena no quesito cor ou raça no </a:t>
            </a:r>
            <a:r>
              <a:rPr lang="pt-BR" b="1" dirty="0"/>
              <a:t>Questionário da Amostra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Apenas alguns domicílios eram questionados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Resultados:</a:t>
            </a:r>
          </a:p>
          <a:p>
            <a:pPr marL="0" indent="0"/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941DEC-52CF-7D4D-A92F-90368164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43" y="2405295"/>
            <a:ext cx="8467725" cy="60960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6039739F-1C3F-D796-FE4C-66F330D8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3707829"/>
            <a:ext cx="5908889" cy="3589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4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4F3A4D-A958-2701-F9EC-21AD91E0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07" y="315024"/>
            <a:ext cx="8710613" cy="1201737"/>
          </a:xfrm>
        </p:spPr>
        <p:txBody>
          <a:bodyPr/>
          <a:lstStyle/>
          <a:p>
            <a:pPr algn="ctr"/>
            <a:r>
              <a:rPr lang="pt-BR" dirty="0"/>
              <a:t>Censo Demográfico 2000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262BEA2-0A80-F81A-9F11-477EC38E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05" y="1187549"/>
            <a:ext cx="8710613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Manutenção da opção indígena no quesito de cor ou raça no Questionário da Amostra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Resultados: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C3C98C5-16EA-391C-F0C5-D8B58C472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98" y="1979637"/>
            <a:ext cx="9217025" cy="581108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A343B87-0016-7EA3-CE2A-38B7D555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03" y="3338371"/>
            <a:ext cx="6620813" cy="3906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9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4DE3BA-17D2-379A-EFB2-54A2AA68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Censo Demográfico 2010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2C98B5-1F9C-8A7E-0124-CF1C4E96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115541"/>
            <a:ext cx="8710613" cy="44237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Preparado no âmbito do Projeto Censo Comum do MERCOSUL tinha como objetivo obter informações harmonizadas, integradas e comparáveis sobre as características da população e dos domicílios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projeto teve como meta incorporar, na rodada de Censos Demográficos 2010, as variáveis relativas às pessoas com deficiência, às populações indígenas e à migração internacional, com ênfase na migração na fronteira entre os países da região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Em 2008, realizada Prova Piloto conjunta com o Instituto de Estatísticas do Paraguay para teste de quesitos e procedimentos de recenseamento dos povos indígenas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Participaram observadores internacionais de institutos de estatísticas de diversos países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5305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1687</Words>
  <Application>Microsoft Office PowerPoint</Application>
  <PresentationFormat>Personalizar</PresentationFormat>
  <Paragraphs>148</Paragraphs>
  <Slides>27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Microsoft YaHei</vt:lpstr>
      <vt:lpstr>Arial</vt:lpstr>
      <vt:lpstr>Segoe UI</vt:lpstr>
      <vt:lpstr>Times New Roman</vt:lpstr>
      <vt:lpstr>Tema do Office</vt:lpstr>
      <vt:lpstr>Tema do Office</vt:lpstr>
      <vt:lpstr>Investigação da população indígena nos Censos Demográficos</vt:lpstr>
      <vt:lpstr>Missão do IBGE</vt:lpstr>
      <vt:lpstr>Censos Demográficos</vt:lpstr>
      <vt:lpstr>Princípios fundamentais das  Estatísticas Oficiais</vt:lpstr>
      <vt:lpstr>Princípio da autodeclaração</vt:lpstr>
      <vt:lpstr>Histórico da investigação da população indígena nos Censos Demográficos</vt:lpstr>
      <vt:lpstr>Censo Demográfico 1991</vt:lpstr>
      <vt:lpstr>Censo Demográfico 2000</vt:lpstr>
      <vt:lpstr>Censo Demográfico 2010</vt:lpstr>
      <vt:lpstr>Censo Demográfico 2010</vt:lpstr>
      <vt:lpstr>Censo Demográfico 2010</vt:lpstr>
      <vt:lpstr>Censo Demográfico 2010</vt:lpstr>
      <vt:lpstr>Censo Demográfico 2010</vt:lpstr>
      <vt:lpstr>Censo Demográfico 2022</vt:lpstr>
      <vt:lpstr>Censo Demográfico 2022</vt:lpstr>
      <vt:lpstr>Censo Demográfico 2022</vt:lpstr>
      <vt:lpstr>Apresentação do PowerPoint</vt:lpstr>
      <vt:lpstr>Censo Demográfico 2022</vt:lpstr>
      <vt:lpstr>Censo Demográfico 2022</vt:lpstr>
      <vt:lpstr>Censo Demográfico 2022</vt:lpstr>
      <vt:lpstr>Censo Demográfico 2022</vt:lpstr>
      <vt:lpstr>Apresentação do PowerPoint</vt:lpstr>
      <vt:lpstr>Apresentação do PowerPoint</vt:lpstr>
      <vt:lpstr>Apresentação do PowerPoint</vt:lpstr>
      <vt:lpstr>Para compreender as variações na população indígena nos Censos Demográficos</vt:lpstr>
      <vt:lpstr>Para compreender as variações na população indígena nos Censos Demográficos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Censo Demográfico 2022 junto aos povos indígenas</dc:title>
  <dc:subject/>
  <dc:creator>Flavia Vinhaes</dc:creator>
  <cp:keywords/>
  <dc:description/>
  <cp:lastModifiedBy>Renata Felix Perez</cp:lastModifiedBy>
  <cp:revision>17</cp:revision>
  <cp:lastPrinted>1601-01-01T00:00:00Z</cp:lastPrinted>
  <dcterms:created xsi:type="dcterms:W3CDTF">2017-05-04T17:21:05Z</dcterms:created>
  <dcterms:modified xsi:type="dcterms:W3CDTF">2023-10-10T13:36:32Z</dcterms:modified>
</cp:coreProperties>
</file>