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270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3A97C-A45E-4B3B-88F1-C04B414D337B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71BF1-3103-43CD-80FD-646ECBE38F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4C4C-AC92-48A3-8182-96B7B32B1215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24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429F-7F8A-4A7D-8398-74DA08A8F88A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6811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6AFD-38AE-44BF-9099-7743AFCBF8A8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6217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5B65-1ABF-4F28-9ECA-0B059CE9F299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27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F97A-1046-44B2-A8D2-2EBC4DEC445E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481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5D2B-0097-477C-83DB-365D9316EA80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10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A5D-8E00-4673-BB49-E2D9698C0930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5544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0F20-6A6F-44CA-92BF-17332C6109FA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397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2D39-A9B9-4668-B6B8-A2F4E62F8E82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84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4A6F-3500-4090-85FA-694555858A8F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594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F5AA-4D21-4A64-A8DF-9908CDAC1BCB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031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5042-043D-4339-BEF8-7BD1AD83F281}" type="datetime1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BA52-3309-45A0-B4FF-390B180122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64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DIVIDA DOS ESTADOS </a:t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</a:b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COM A UNIÃO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6" name="Picture 2" descr="V:\DIVIDA DOS ESTADOS\SLIDES\141105_princ_qua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8" y="1844824"/>
            <a:ext cx="4464496" cy="472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72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V:\DIVIDA DOS ESTADOS\SLIDES\FOTO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1124" cy="6661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95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DÍVIDA DOS ESTADOS COM A UNIÃO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517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b="1" u="sng" dirty="0" smtClean="0"/>
              <a:t>LC  - 148 / 2014</a:t>
            </a:r>
          </a:p>
          <a:p>
            <a:pPr algn="ctr">
              <a:buNone/>
            </a:pPr>
            <a:r>
              <a:rPr lang="pt-BR" b="1" dirty="0" smtClean="0"/>
              <a:t>(SUBSTITUIÇÃO DO IGP/DI + JUROS)</a:t>
            </a:r>
          </a:p>
          <a:p>
            <a:r>
              <a:rPr lang="pt-BR" b="1" dirty="0" smtClean="0"/>
              <a:t>Do início até 1ºJan2013: SELIC</a:t>
            </a:r>
          </a:p>
          <a:p>
            <a:r>
              <a:rPr lang="pt-BR" b="1" dirty="0" smtClean="0"/>
              <a:t>A partir de 1ºJan2013: IPCA+4% OU SELIC</a:t>
            </a:r>
          </a:p>
          <a:p>
            <a:r>
              <a:rPr lang="pt-BR" b="1" dirty="0" smtClean="0"/>
              <a:t>LEI 151/2015: Determina a vigência a partir de JAN/2016</a:t>
            </a:r>
          </a:p>
          <a:p>
            <a:pPr algn="ctr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REPERCUSSÃO NA DÍVIDA DO RS:</a:t>
            </a:r>
          </a:p>
          <a:p>
            <a:r>
              <a:rPr lang="pt-BR" b="1" dirty="0" smtClean="0"/>
              <a:t>LEI 9496/97 em 2027 </a:t>
            </a:r>
            <a:r>
              <a:rPr lang="pt-BR" b="1" dirty="0" err="1" smtClean="0"/>
              <a:t>Sd</a:t>
            </a:r>
            <a:r>
              <a:rPr lang="pt-BR" b="1" dirty="0" smtClean="0"/>
              <a:t>. </a:t>
            </a:r>
            <a:r>
              <a:rPr lang="pt-BR" b="1" dirty="0" err="1" smtClean="0"/>
              <a:t>Dev</a:t>
            </a:r>
            <a:r>
              <a:rPr lang="pt-BR" b="1" dirty="0" smtClean="0"/>
              <a:t>. R$37,2 bi</a:t>
            </a:r>
          </a:p>
          <a:p>
            <a:r>
              <a:rPr lang="pt-BR" b="1" dirty="0" smtClean="0"/>
              <a:t>LEI 148/14 em 2027 </a:t>
            </a:r>
            <a:r>
              <a:rPr lang="pt-BR" b="1" dirty="0" err="1" smtClean="0"/>
              <a:t>Sd</a:t>
            </a:r>
            <a:r>
              <a:rPr lang="pt-BR" b="1" dirty="0" smtClean="0"/>
              <a:t>. </a:t>
            </a:r>
            <a:r>
              <a:rPr lang="pt-BR" b="1" dirty="0" err="1" smtClean="0"/>
              <a:t>Dev</a:t>
            </a:r>
            <a:r>
              <a:rPr lang="pt-BR" b="1" dirty="0" smtClean="0"/>
              <a:t>. R$17,3 bi </a:t>
            </a:r>
          </a:p>
          <a:p>
            <a:r>
              <a:rPr lang="pt-BR" b="1" dirty="0" smtClean="0"/>
              <a:t>Continua parcela de 13% sobre RLS</a:t>
            </a:r>
          </a:p>
          <a:p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678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PLS (Complementar) 561/2015)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t-BR" b="1" u="sng" dirty="0" smtClean="0"/>
              <a:t>Projeto:</a:t>
            </a:r>
          </a:p>
          <a:p>
            <a:pPr algn="ctr">
              <a:buNone/>
            </a:pPr>
            <a:r>
              <a:rPr lang="pt-BR" dirty="0" smtClean="0"/>
              <a:t>Alteração da LC 148/2014</a:t>
            </a:r>
          </a:p>
          <a:p>
            <a:pPr algn="ctr">
              <a:buNone/>
            </a:pPr>
            <a:r>
              <a:rPr lang="pt-BR" b="1" u="sng" dirty="0" smtClean="0"/>
              <a:t>Substituir</a:t>
            </a:r>
          </a:p>
          <a:p>
            <a:pPr algn="ctr">
              <a:buNone/>
            </a:pPr>
            <a:r>
              <a:rPr lang="pt-BR" dirty="0" smtClean="0"/>
              <a:t>SELIC (</a:t>
            </a:r>
            <a:r>
              <a:rPr lang="pt-BR" dirty="0" err="1" smtClean="0"/>
              <a:t>art</a:t>
            </a:r>
            <a:r>
              <a:rPr lang="pt-BR" dirty="0" smtClean="0"/>
              <a:t> 3º) e</a:t>
            </a:r>
          </a:p>
          <a:p>
            <a:pPr algn="ctr">
              <a:buNone/>
            </a:pPr>
            <a:r>
              <a:rPr lang="pt-BR" dirty="0" smtClean="0"/>
              <a:t>IPCA+4% ou SELIC (art. 2º)</a:t>
            </a:r>
          </a:p>
          <a:p>
            <a:pPr algn="ctr">
              <a:buNone/>
            </a:pPr>
            <a:r>
              <a:rPr lang="pt-BR" u="sng" dirty="0" smtClean="0"/>
              <a:t>POR </a:t>
            </a:r>
          </a:p>
          <a:p>
            <a:pPr algn="ctr">
              <a:buNone/>
            </a:pPr>
            <a:r>
              <a:rPr lang="pt-BR" dirty="0" smtClean="0"/>
              <a:t>IPCA, sem juros (desde início)</a:t>
            </a:r>
          </a:p>
          <a:p>
            <a:pPr algn="ctr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Repercussão na Dívida no RS: </a:t>
            </a:r>
          </a:p>
          <a:p>
            <a:pPr>
              <a:buNone/>
            </a:pPr>
            <a:r>
              <a:rPr lang="pt-BR" dirty="0" smtClean="0"/>
              <a:t>	01 Maio de 2013 – Dívida quitada – Saldo R$0,00</a:t>
            </a:r>
          </a:p>
          <a:p>
            <a:pPr>
              <a:buNone/>
            </a:pPr>
            <a:r>
              <a:rPr lang="pt-BR" dirty="0" smtClean="0"/>
              <a:t>	01 Maio de 2015 – Saldo Credor – R$5,5 bi</a:t>
            </a:r>
          </a:p>
          <a:p>
            <a:endParaRPr lang="pt-BR" dirty="0" smtClean="0"/>
          </a:p>
          <a:p>
            <a:pPr>
              <a:buNone/>
            </a:pPr>
            <a:r>
              <a:rPr lang="pt-BR" sz="1800" dirty="0" smtClean="0"/>
              <a:t>Fonte dados básicos: Relatório Anual 2014 – Dívida Pública – Tesouro Estado – Sec. Fazenda RS</a:t>
            </a:r>
          </a:p>
          <a:p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454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V:\DIVIDA DOS ESTADOS\SLIDES\FOTO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5"/>
            <a:ext cx="9036496" cy="6813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62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V:\DIVIDA DOS ESTADOS\SLIDES\FOTO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17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54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baixo 3"/>
          <p:cNvSpPr/>
          <p:nvPr/>
        </p:nvSpPr>
        <p:spPr>
          <a:xfrm>
            <a:off x="7380312" y="2382044"/>
            <a:ext cx="648072" cy="949052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568952" cy="1296144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pt-BR" sz="3200" b="1" dirty="0"/>
              <a:t>DÍVIDA DOS ESTADOS COM A UNIÃO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>1999/2014 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412" y="1268760"/>
            <a:ext cx="835292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u="sng" dirty="0" smtClean="0"/>
              <a:t>MAIS BAIXA TAXA DE JUROS (6,17% a.a.) </a:t>
            </a:r>
            <a:endParaRPr lang="pt-BR" sz="2800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8" y="1988840"/>
            <a:ext cx="84969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/>
              <a:t>VAR. IGP/DI + JUROS (6,17%) </a:t>
            </a:r>
            <a:endParaRPr lang="pt-BR" sz="2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3568" y="3429000"/>
            <a:ext cx="806489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/>
              <a:t>JUROS 						  601%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b="1" dirty="0" smtClean="0"/>
              <a:t>VAR. IGP/DI 					  275%</a:t>
            </a:r>
            <a:endParaRPr lang="pt-BR" sz="2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948264" y="2035870"/>
            <a:ext cx="1656184" cy="86317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/>
              <a:t>876%</a:t>
            </a:r>
            <a:endParaRPr lang="pt-BR" sz="4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7544" y="4221088"/>
            <a:ext cx="835292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rgbClr val="FF0000"/>
                </a:solidFill>
              </a:rPr>
              <a:t>NO RS SÓ AMORTIZAÇÕES NEGATIVAS DESDE O INÍCIO 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07504" y="4653136"/>
            <a:ext cx="878497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=============================================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23528" y="5085184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/>
              <a:t>SELIC					 794%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b="1" dirty="0" smtClean="0"/>
              <a:t>INFLAÇÃO (IPCA) 			 178% 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  <a:p>
            <a:pPr algn="l"/>
            <a:r>
              <a:rPr lang="pt-BR" sz="1800" dirty="0" smtClean="0"/>
              <a:t>Fonte dos dados básicos: BCB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4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V:\DIVIDA DOS ESTADOS\SLIDES\FOTO 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654952" cy="7128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857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V:\DIVIDA DOS ESTADOS\SLIDES\FOTO 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" y="116632"/>
            <a:ext cx="9115772" cy="6720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19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V:\DIVIDA DOS ESTADOS\SLIDES\FOTO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31"/>
            <a:ext cx="8928992" cy="6782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858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V:\DIVIDA DOS ESTADOS\SLIDES\FOTO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818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68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V:\DIVIDA DOS ESTADOS\SLIDES\FOTO 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873"/>
            <a:ext cx="8856984" cy="6693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27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V:\DIVIDA DOS ESTADOS\SLIDES\FOTO 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962"/>
            <a:ext cx="8964488" cy="6719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BA52-3309-45A0-B4FF-390B1801221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09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172</Words>
  <Application>Microsoft Office PowerPoint</Application>
  <PresentationFormat>Apresentação na tela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DIVIDA DOS ESTADOS  COM A UNIÃO</vt:lpstr>
      <vt:lpstr>Slide 2</vt:lpstr>
      <vt:lpstr>DÍVIDA DOS ESTADOS COM A UNIÃO  1999/2014 </vt:lpstr>
      <vt:lpstr>Slide 4</vt:lpstr>
      <vt:lpstr>Slide 5</vt:lpstr>
      <vt:lpstr>Slide 6</vt:lpstr>
      <vt:lpstr>Slide 7</vt:lpstr>
      <vt:lpstr>Slide 8</vt:lpstr>
      <vt:lpstr>Slide 9</vt:lpstr>
      <vt:lpstr>Slide 10</vt:lpstr>
      <vt:lpstr>DÍVIDA DOS ESTADOS COM A UNIÃO</vt:lpstr>
      <vt:lpstr>PLS (Complementar) 561/2015)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Infinity</dc:creator>
  <cp:lastModifiedBy>colive</cp:lastModifiedBy>
  <cp:revision>13</cp:revision>
  <dcterms:created xsi:type="dcterms:W3CDTF">2015-12-03T19:28:08Z</dcterms:created>
  <dcterms:modified xsi:type="dcterms:W3CDTF">2016-04-11T17:59:58Z</dcterms:modified>
</cp:coreProperties>
</file>