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7" r:id="rId2"/>
    <p:sldId id="271" r:id="rId3"/>
    <p:sldId id="270" r:id="rId4"/>
    <p:sldId id="261" r:id="rId5"/>
    <p:sldId id="262" r:id="rId6"/>
    <p:sldId id="259" r:id="rId7"/>
    <p:sldId id="260" r:id="rId8"/>
    <p:sldId id="263" r:id="rId9"/>
    <p:sldId id="264" r:id="rId10"/>
    <p:sldId id="265" r:id="rId11"/>
    <p:sldId id="266" r:id="rId12"/>
    <p:sldId id="267" r:id="rId13"/>
    <p:sldId id="269" r:id="rId14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086" y="-48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33A97C-A45E-4B3B-88F1-C04B414D337B}" type="datetimeFigureOut">
              <a:rPr lang="pt-BR" smtClean="0"/>
              <a:pPr/>
              <a:t>11/04/2016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F871BF1-3103-43CD-80FD-646ECBE38F7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264C4C-AC92-48A3-8182-96B7B32B1215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824431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3429F-7F8A-4A7D-8398-74DA08A8F88A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568117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E96AFD-38AE-44BF-9099-7743AFCBF8A8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62170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25B65-1ABF-4F28-9ECA-0B059CE9F299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327448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5F97A-1046-44B2-A8D2-2EBC4DEC445E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448178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45D2B-0097-477C-83DB-365D9316EA80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721026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6DAA5D-8E00-4673-BB49-E2D9698C0930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6554428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50F20-6A6F-44CA-92BF-17332C6109FA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40239745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32D39-A9B9-4668-B6B8-A2F4E62F8E82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7843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494A6F-3500-4090-85FA-694555858A8F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9594776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6F5AA-4D21-4A64-A8DF-9908CDAC1BCB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0703172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B45042-043D-4339-BEF8-7BD1AD83F281}" type="datetime1">
              <a:rPr lang="pt-BR" smtClean="0"/>
              <a:pPr/>
              <a:t>11/04/2016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1EBA52-3309-45A0-B4FF-390B1801221E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43640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8032" y="332656"/>
            <a:ext cx="7772400" cy="1470025"/>
          </a:xfrm>
        </p:spPr>
        <p:txBody>
          <a:bodyPr>
            <a:noAutofit/>
          </a:bodyPr>
          <a:lstStyle/>
          <a:p>
            <a: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DIVIDA DOS ESTADOS </a:t>
            </a:r>
            <a:b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</a:br>
            <a:r>
              <a:rPr lang="pt-BR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dobe Gothic Std B" pitchFamily="34" charset="-128"/>
                <a:ea typeface="Adobe Gothic Std B" pitchFamily="34" charset="-128"/>
              </a:rPr>
              <a:t>COM A UNIÃO</a:t>
            </a:r>
            <a:endParaRPr lang="pt-BR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dobe Gothic Std B" pitchFamily="34" charset="-128"/>
              <a:ea typeface="Adobe Gothic Std B" pitchFamily="34" charset="-128"/>
            </a:endParaRPr>
          </a:p>
        </p:txBody>
      </p:sp>
      <p:pic>
        <p:nvPicPr>
          <p:cNvPr id="1026" name="Picture 2" descr="V:\DIVIDA DOS ESTADOS\SLIDES\141105_princ_qua_we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2208" y="1844824"/>
            <a:ext cx="4464496" cy="472957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427216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42" name="Picture 2" descr="V:\DIVIDA DOS ESTADOS\SLIDES\FOTO 1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6632"/>
            <a:ext cx="8801124" cy="66616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10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189558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DÍVIDA DOS ESTADOS COM A UNIÃO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251520" y="1340768"/>
            <a:ext cx="8892480" cy="5517232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pt-BR" b="1" u="sng" dirty="0" smtClean="0"/>
              <a:t>LC  - 148 / 2014</a:t>
            </a:r>
          </a:p>
          <a:p>
            <a:pPr algn="ctr">
              <a:buNone/>
            </a:pPr>
            <a:r>
              <a:rPr lang="pt-BR" b="1" dirty="0" smtClean="0"/>
              <a:t>(SUBSTITUIÇÃO DO IGP/DI + JUROS)</a:t>
            </a:r>
          </a:p>
          <a:p>
            <a:r>
              <a:rPr lang="pt-BR" b="1" dirty="0" smtClean="0"/>
              <a:t>Do início até 1ºJan2013: SELIC</a:t>
            </a:r>
          </a:p>
          <a:p>
            <a:r>
              <a:rPr lang="pt-BR" b="1" dirty="0" smtClean="0"/>
              <a:t>A partir de 1ºJan2013: IPCA+4% OU SELIC</a:t>
            </a:r>
          </a:p>
          <a:p>
            <a:r>
              <a:rPr lang="pt-BR" b="1" dirty="0" smtClean="0"/>
              <a:t>LEI 151/2015: Determina a vigência a partir de JAN/2016</a:t>
            </a:r>
          </a:p>
          <a:p>
            <a:pPr algn="ctr">
              <a:buNone/>
            </a:pPr>
            <a:r>
              <a:rPr lang="pt-BR" b="1" u="sng" dirty="0" smtClean="0">
                <a:solidFill>
                  <a:srgbClr val="FF0000"/>
                </a:solidFill>
              </a:rPr>
              <a:t>REPERCUSSÃO NA DÍVIDA DO RS:</a:t>
            </a:r>
          </a:p>
          <a:p>
            <a:r>
              <a:rPr lang="pt-BR" b="1" dirty="0" smtClean="0"/>
              <a:t>LEI 9496/97 em 2027 </a:t>
            </a:r>
            <a:r>
              <a:rPr lang="pt-BR" b="1" dirty="0" err="1" smtClean="0"/>
              <a:t>Sd</a:t>
            </a:r>
            <a:r>
              <a:rPr lang="pt-BR" b="1" dirty="0" smtClean="0"/>
              <a:t>. </a:t>
            </a:r>
            <a:r>
              <a:rPr lang="pt-BR" b="1" dirty="0" err="1" smtClean="0"/>
              <a:t>Dev</a:t>
            </a:r>
            <a:r>
              <a:rPr lang="pt-BR" b="1" dirty="0" smtClean="0"/>
              <a:t>. R$37,2 bi</a:t>
            </a:r>
          </a:p>
          <a:p>
            <a:r>
              <a:rPr lang="pt-BR" b="1" dirty="0" smtClean="0"/>
              <a:t>LEI 148/14 em 2027 </a:t>
            </a:r>
            <a:r>
              <a:rPr lang="pt-BR" b="1" dirty="0" err="1" smtClean="0"/>
              <a:t>Sd</a:t>
            </a:r>
            <a:r>
              <a:rPr lang="pt-BR" b="1" dirty="0" smtClean="0"/>
              <a:t>. </a:t>
            </a:r>
            <a:r>
              <a:rPr lang="pt-BR" b="1" dirty="0" err="1" smtClean="0"/>
              <a:t>Dev</a:t>
            </a:r>
            <a:r>
              <a:rPr lang="pt-BR" b="1" dirty="0" smtClean="0"/>
              <a:t>. R$17,3 bi </a:t>
            </a:r>
          </a:p>
          <a:p>
            <a:r>
              <a:rPr lang="pt-BR" b="1" dirty="0" smtClean="0"/>
              <a:t>Continua parcela de 13% sobre RLS</a:t>
            </a:r>
          </a:p>
          <a:p>
            <a:endParaRPr lang="pt-BR" b="1" dirty="0" smtClean="0"/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11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67881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PLS (Complementar) 561/2015)</a:t>
            </a:r>
            <a:endParaRPr lang="pt-BR" dirty="0"/>
          </a:p>
        </p:txBody>
      </p:sp>
      <p:sp>
        <p:nvSpPr>
          <p:cNvPr id="6" name="Espaço Reservado para Conteúdo 5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85000" lnSpcReduction="10000"/>
          </a:bodyPr>
          <a:lstStyle/>
          <a:p>
            <a:pPr algn="ctr">
              <a:buNone/>
            </a:pPr>
            <a:r>
              <a:rPr lang="pt-BR" b="1" u="sng" dirty="0" smtClean="0"/>
              <a:t>Projeto:</a:t>
            </a:r>
          </a:p>
          <a:p>
            <a:pPr algn="ctr">
              <a:buNone/>
            </a:pPr>
            <a:r>
              <a:rPr lang="pt-BR" dirty="0" smtClean="0"/>
              <a:t>Alteração da LC 148/2014</a:t>
            </a:r>
          </a:p>
          <a:p>
            <a:pPr algn="ctr">
              <a:buNone/>
            </a:pPr>
            <a:r>
              <a:rPr lang="pt-BR" b="1" u="sng" dirty="0" smtClean="0"/>
              <a:t>Substituir</a:t>
            </a:r>
          </a:p>
          <a:p>
            <a:pPr algn="ctr">
              <a:buNone/>
            </a:pPr>
            <a:r>
              <a:rPr lang="pt-BR" dirty="0" smtClean="0"/>
              <a:t>SELIC (</a:t>
            </a:r>
            <a:r>
              <a:rPr lang="pt-BR" dirty="0" err="1" smtClean="0"/>
              <a:t>art</a:t>
            </a:r>
            <a:r>
              <a:rPr lang="pt-BR" dirty="0" smtClean="0"/>
              <a:t> 3º) e</a:t>
            </a:r>
          </a:p>
          <a:p>
            <a:pPr algn="ctr">
              <a:buNone/>
            </a:pPr>
            <a:r>
              <a:rPr lang="pt-BR" dirty="0" smtClean="0"/>
              <a:t>IPCA+4% ou SELIC (art. 2º)</a:t>
            </a:r>
          </a:p>
          <a:p>
            <a:pPr algn="ctr">
              <a:buNone/>
            </a:pPr>
            <a:r>
              <a:rPr lang="pt-BR" u="sng" dirty="0" smtClean="0"/>
              <a:t>POR </a:t>
            </a:r>
          </a:p>
          <a:p>
            <a:pPr algn="ctr">
              <a:buNone/>
            </a:pPr>
            <a:r>
              <a:rPr lang="pt-BR" dirty="0" smtClean="0"/>
              <a:t>IPCA, sem juros (desde início)</a:t>
            </a:r>
          </a:p>
          <a:p>
            <a:pPr algn="ctr">
              <a:buNone/>
            </a:pPr>
            <a:r>
              <a:rPr lang="pt-BR" b="1" u="sng" dirty="0" smtClean="0">
                <a:solidFill>
                  <a:srgbClr val="FF0000"/>
                </a:solidFill>
              </a:rPr>
              <a:t>Repercussão na Dívida no RS: </a:t>
            </a:r>
          </a:p>
          <a:p>
            <a:pPr>
              <a:buNone/>
            </a:pPr>
            <a:r>
              <a:rPr lang="pt-BR" dirty="0" smtClean="0"/>
              <a:t>	01 Maio de 2013 – Dívida quitada – Saldo R$0,00</a:t>
            </a:r>
          </a:p>
          <a:p>
            <a:pPr>
              <a:buNone/>
            </a:pPr>
            <a:r>
              <a:rPr lang="pt-BR" dirty="0" smtClean="0"/>
              <a:t>	01 Maio de 2015 – Saldo Credor – R$5,5 bi</a:t>
            </a:r>
          </a:p>
          <a:p>
            <a:endParaRPr lang="pt-BR" dirty="0" smtClean="0"/>
          </a:p>
          <a:p>
            <a:pPr>
              <a:buNone/>
            </a:pPr>
            <a:r>
              <a:rPr lang="pt-BR" sz="1800" dirty="0" smtClean="0"/>
              <a:t>Fonte dados básicos: Relatório Anual 2014 – Dívida Pública – Tesouro Estado – Sec. Fazenda RS</a:t>
            </a:r>
          </a:p>
          <a:p>
            <a:endParaRPr lang="pt-BR" u="sng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12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45407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4338" name="Picture 2" descr="V:\DIVIDA DOS ESTADOS\SLIDES\FOTO 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08" y="-27385"/>
            <a:ext cx="9036496" cy="681323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13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46212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V:\DIVIDA DOS ESTADOS\SLIDES\FOTO 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9036496" cy="671760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135441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eta para baixo 3"/>
          <p:cNvSpPr/>
          <p:nvPr/>
        </p:nvSpPr>
        <p:spPr>
          <a:xfrm>
            <a:off x="7380312" y="2382044"/>
            <a:ext cx="648072" cy="949052"/>
          </a:xfrm>
          <a:prstGeom prst="downArrow">
            <a:avLst/>
          </a:prstGeom>
          <a:solidFill>
            <a:schemeClr val="bg1"/>
          </a:solidFill>
          <a:ln w="571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23528" y="44624"/>
            <a:ext cx="8568952" cy="1296144"/>
          </a:xfrm>
          <a:ln w="38100">
            <a:solidFill>
              <a:srgbClr val="C00000"/>
            </a:solidFill>
          </a:ln>
        </p:spPr>
        <p:txBody>
          <a:bodyPr>
            <a:noAutofit/>
          </a:bodyPr>
          <a:lstStyle/>
          <a:p>
            <a:r>
              <a:rPr lang="pt-BR" sz="3200" b="1" dirty="0"/>
              <a:t>DÍVIDA DOS ESTADOS COM A UNIÃO </a:t>
            </a:r>
            <a:r>
              <a:rPr lang="pt-BR" sz="3200" b="1" dirty="0" smtClean="0"/>
              <a:t/>
            </a:r>
            <a:br>
              <a:rPr lang="pt-BR" sz="3200" b="1" dirty="0" smtClean="0"/>
            </a:br>
            <a:r>
              <a:rPr lang="pt-BR" sz="3200" b="1" dirty="0" smtClean="0"/>
              <a:t>1999/2014 </a:t>
            </a:r>
            <a:endParaRPr lang="pt-BR" sz="2400" dirty="0"/>
          </a:p>
        </p:txBody>
      </p:sp>
      <p:sp>
        <p:nvSpPr>
          <p:cNvPr id="5" name="Título 1"/>
          <p:cNvSpPr txBox="1">
            <a:spLocks/>
          </p:cNvSpPr>
          <p:nvPr/>
        </p:nvSpPr>
        <p:spPr>
          <a:xfrm>
            <a:off x="395412" y="1268760"/>
            <a:ext cx="8352928" cy="7350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u="sng" dirty="0" smtClean="0"/>
              <a:t>MAIS BAIXA TAXA DE JUROS (6,17% a.a.) </a:t>
            </a:r>
            <a:endParaRPr lang="pt-BR" sz="2800" dirty="0" smtClean="0"/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8" y="1988840"/>
            <a:ext cx="8496944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 smtClean="0"/>
              <a:t>VAR. IGP/DI + JUROS (6,17%) </a:t>
            </a:r>
            <a:endParaRPr lang="pt-BR" sz="2800" dirty="0"/>
          </a:p>
        </p:txBody>
      </p:sp>
      <p:sp>
        <p:nvSpPr>
          <p:cNvPr id="8" name="Título 1"/>
          <p:cNvSpPr txBox="1">
            <a:spLocks/>
          </p:cNvSpPr>
          <p:nvPr/>
        </p:nvSpPr>
        <p:spPr>
          <a:xfrm>
            <a:off x="683568" y="3429000"/>
            <a:ext cx="8064896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 smtClean="0"/>
              <a:t>JUROS 						  601% 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b="1" dirty="0" smtClean="0"/>
              <a:t>VAR. IGP/DI 					  275%</a:t>
            </a:r>
            <a:endParaRPr lang="pt-BR" sz="2800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6948264" y="2035870"/>
            <a:ext cx="1656184" cy="863178"/>
          </a:xfrm>
          <a:prstGeom prst="rect">
            <a:avLst/>
          </a:prstGeom>
          <a:solidFill>
            <a:schemeClr val="bg1"/>
          </a:solidFill>
          <a:ln w="76200">
            <a:solidFill>
              <a:schemeClr val="tx1"/>
            </a:solidFill>
          </a:ln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4000" b="1" dirty="0" smtClean="0"/>
              <a:t>876%</a:t>
            </a:r>
            <a:endParaRPr lang="pt-BR" sz="4000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67544" y="4221088"/>
            <a:ext cx="8352928" cy="73501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400" b="1" dirty="0" smtClean="0">
                <a:solidFill>
                  <a:srgbClr val="FF0000"/>
                </a:solidFill>
              </a:rPr>
              <a:t>NO RS SÓ AMORTIZAÇÕES NEGATIVAS DESDE O INÍCIO </a:t>
            </a:r>
            <a:endParaRPr lang="pt-BR" sz="2400" dirty="0" smtClean="0">
              <a:solidFill>
                <a:srgbClr val="FF0000"/>
              </a:solidFill>
            </a:endParaRPr>
          </a:p>
        </p:txBody>
      </p:sp>
      <p:sp>
        <p:nvSpPr>
          <p:cNvPr id="12" name="Título 1"/>
          <p:cNvSpPr txBox="1">
            <a:spLocks/>
          </p:cNvSpPr>
          <p:nvPr/>
        </p:nvSpPr>
        <p:spPr>
          <a:xfrm>
            <a:off x="107504" y="4653136"/>
            <a:ext cx="8784976" cy="28803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dirty="0" smtClean="0"/>
              <a:t>=============================================</a:t>
            </a:r>
          </a:p>
        </p:txBody>
      </p:sp>
      <p:sp>
        <p:nvSpPr>
          <p:cNvPr id="13" name="Título 1"/>
          <p:cNvSpPr txBox="1">
            <a:spLocks/>
          </p:cNvSpPr>
          <p:nvPr/>
        </p:nvSpPr>
        <p:spPr>
          <a:xfrm>
            <a:off x="323528" y="5085184"/>
            <a:ext cx="8352928" cy="129614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pt-BR" sz="2800" b="1" dirty="0" smtClean="0"/>
              <a:t>SELIC					 794% </a:t>
            </a:r>
            <a:r>
              <a:rPr lang="pt-BR" sz="2800" dirty="0" smtClean="0"/>
              <a:t/>
            </a:r>
            <a:br>
              <a:rPr lang="pt-BR" sz="2800" dirty="0" smtClean="0"/>
            </a:br>
            <a:r>
              <a:rPr lang="pt-BR" sz="2800" b="1" dirty="0" smtClean="0"/>
              <a:t>INFLAÇÃO (IPCA) 			 178% </a:t>
            </a:r>
            <a:r>
              <a:rPr lang="pt-BR" sz="2800" dirty="0" smtClean="0"/>
              <a:t/>
            </a:r>
            <a:br>
              <a:rPr lang="pt-BR" sz="2800" dirty="0" smtClean="0"/>
            </a:br>
            <a:endParaRPr lang="pt-BR" sz="2800" dirty="0" smtClean="0"/>
          </a:p>
          <a:p>
            <a:pPr algn="l"/>
            <a:r>
              <a:rPr lang="pt-BR" sz="1800" dirty="0" smtClean="0"/>
              <a:t>Fonte dos dados básicos: BCB</a:t>
            </a:r>
          </a:p>
        </p:txBody>
      </p:sp>
      <p:sp>
        <p:nvSpPr>
          <p:cNvPr id="11" name="Espaço Reservado para Número de Slide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604238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 descr="V:\DIVIDA DOS ESTADOS\SLIDES\FOTO 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654952" cy="712879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4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385743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7170" name="Picture 2" descr="V:\DIVIDA DOS ESTADOS\SLIDES\FOTO 0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8" y="116632"/>
            <a:ext cx="9115772" cy="672026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2521974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V:\DIVIDA DOS ESTADOS\SLIDES\FOTO 0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331"/>
            <a:ext cx="8928992" cy="678204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285848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 descr="V:\DIVIDA DOS ESTADOS\SLIDES\FOTO 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44624"/>
            <a:ext cx="9036496" cy="68185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7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116877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194" name="Picture 2" descr="V:\DIVIDA DOS ESTADOS\SLIDES\FOTO 0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19873"/>
            <a:ext cx="8856984" cy="669350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8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1812701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9218" name="Picture 2" descr="V:\DIVIDA DOS ESTADOS\SLIDES\FOTO 0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3962"/>
            <a:ext cx="8964488" cy="671941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1EBA52-3309-45A0-B4FF-390B1801221E}" type="slidenum">
              <a:rPr lang="pt-BR" smtClean="0"/>
              <a:pPr/>
              <a:t>9</a:t>
            </a:fld>
            <a:endParaRPr lang="pt-BR"/>
          </a:p>
        </p:txBody>
      </p:sp>
    </p:spTree>
    <p:extLst>
      <p:ext uri="{BB962C8B-B14F-4D97-AF65-F5344CB8AC3E}">
        <p14:creationId xmlns="" xmlns:p14="http://schemas.microsoft.com/office/powerpoint/2010/main" val="3810924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</TotalTime>
  <Words>172</Words>
  <Application>Microsoft Office PowerPoint</Application>
  <PresentationFormat>Apresentação na tela (4:3)</PresentationFormat>
  <Paragraphs>47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4" baseType="lpstr">
      <vt:lpstr>Tema do Office</vt:lpstr>
      <vt:lpstr>DIVIDA DOS ESTADOS  COM A UNIÃO</vt:lpstr>
      <vt:lpstr>Slide 2</vt:lpstr>
      <vt:lpstr>DÍVIDA DOS ESTADOS COM A UNIÃO  1999/2014 </vt:lpstr>
      <vt:lpstr>Slide 4</vt:lpstr>
      <vt:lpstr>Slide 5</vt:lpstr>
      <vt:lpstr>Slide 6</vt:lpstr>
      <vt:lpstr>Slide 7</vt:lpstr>
      <vt:lpstr>Slide 8</vt:lpstr>
      <vt:lpstr>Slide 9</vt:lpstr>
      <vt:lpstr>Slide 10</vt:lpstr>
      <vt:lpstr>DÍVIDA DOS ESTADOS COM A UNIÃO</vt:lpstr>
      <vt:lpstr>PLS (Complementar) 561/2015)</vt:lpstr>
      <vt:lpstr>Slide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Infinity</dc:creator>
  <cp:lastModifiedBy>colive</cp:lastModifiedBy>
  <cp:revision>13</cp:revision>
  <dcterms:created xsi:type="dcterms:W3CDTF">2015-12-03T19:28:08Z</dcterms:created>
  <dcterms:modified xsi:type="dcterms:W3CDTF">2016-04-11T17:59:58Z</dcterms:modified>
</cp:coreProperties>
</file>