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6" r:id="rId3"/>
    <p:sldId id="283" r:id="rId4"/>
    <p:sldId id="284" r:id="rId5"/>
    <p:sldId id="285" r:id="rId6"/>
    <p:sldId id="257" r:id="rId7"/>
    <p:sldId id="280" r:id="rId8"/>
    <p:sldId id="286" r:id="rId9"/>
    <p:sldId id="281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16117F21-926E-4B13-B43A-7C7476A6674E}">
          <p14:sldIdLst>
            <p14:sldId id="258"/>
            <p14:sldId id="256"/>
            <p14:sldId id="283"/>
            <p14:sldId id="284"/>
            <p14:sldId id="285"/>
            <p14:sldId id="257"/>
            <p14:sldId id="280"/>
            <p14:sldId id="286"/>
          </p14:sldIdLst>
        </p14:section>
        <p14:section name="Seção sem Título" id="{9AA973CA-4470-44E7-B3D3-9E7FD576C273}">
          <p14:sldIdLst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4660"/>
  </p:normalViewPr>
  <p:slideViewPr>
    <p:cSldViewPr>
      <p:cViewPr varScale="1">
        <p:scale>
          <a:sx n="63" d="100"/>
          <a:sy n="63" d="100"/>
        </p:scale>
        <p:origin x="164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B7CFC-1171-48EC-91BA-ACCD20B22B4D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98E27-139F-48CE-9D83-6322ED4939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63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98E27-139F-48CE-9D83-6322ED4939F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327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98E27-139F-48CE-9D83-6322ED4939F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629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98E27-139F-48CE-9D83-6322ED4939F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813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98E27-139F-48CE-9D83-6322ED4939F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6228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BFFA-ACEF-4F8D-A63F-1FCB24884ABF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AB9D-4EDF-45AE-BE8A-FD8D79C91F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767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BFFA-ACEF-4F8D-A63F-1FCB24884ABF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AB9D-4EDF-45AE-BE8A-FD8D79C91F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21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BFFA-ACEF-4F8D-A63F-1FCB24884ABF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AB9D-4EDF-45AE-BE8A-FD8D79C91F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985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BFFA-ACEF-4F8D-A63F-1FCB24884ABF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AB9D-4EDF-45AE-BE8A-FD8D79C91F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53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BFFA-ACEF-4F8D-A63F-1FCB24884ABF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AB9D-4EDF-45AE-BE8A-FD8D79C91F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3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BFFA-ACEF-4F8D-A63F-1FCB24884ABF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AB9D-4EDF-45AE-BE8A-FD8D79C91F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01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BFFA-ACEF-4F8D-A63F-1FCB24884ABF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AB9D-4EDF-45AE-BE8A-FD8D79C91F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903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BFFA-ACEF-4F8D-A63F-1FCB24884ABF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AB9D-4EDF-45AE-BE8A-FD8D79C91F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06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BFFA-ACEF-4F8D-A63F-1FCB24884ABF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AB9D-4EDF-45AE-BE8A-FD8D79C91F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73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BFFA-ACEF-4F8D-A63F-1FCB24884ABF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AB9D-4EDF-45AE-BE8A-FD8D79C91F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6059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BFFA-ACEF-4F8D-A63F-1FCB24884ABF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AB9D-4EDF-45AE-BE8A-FD8D79C91F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88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3BFFA-ACEF-4F8D-A63F-1FCB24884ABF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6AB9D-4EDF-45AE-BE8A-FD8D79C91F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10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3577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32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39692"/>
            <a:ext cx="4464496" cy="401344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619672" y="4748951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Denegação dos Direitos de Acesso ao Cuidado Integral da Criança: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Consequências Jurídicos-sociais</a:t>
            </a:r>
          </a:p>
        </p:txBody>
      </p:sp>
    </p:spTree>
    <p:extLst>
      <p:ext uri="{BB962C8B-B14F-4D97-AF65-F5344CB8AC3E}">
        <p14:creationId xmlns:p14="http://schemas.microsoft.com/office/powerpoint/2010/main" val="2486716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94" y="-374069"/>
            <a:ext cx="9168093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7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32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899592" y="1412776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Doutrina da proteção Integral reconhece, na seara da infância e juventude, um princípio que concebe tratamento peculiar desse seguimento, notadamente quando se refere à primeira infância. Sendo assim, este Principio que ganha arrimo na Constituição Federal do Brasil reconhece esse tratamento diferenciado à criança, de forma que, atribui, nominalmente, figuras que são responsáveis para obtenção dessa dita proteção, a qual se torna mecanismo de promoção da dignidade da criança. O caput do artigo, in </a:t>
            </a:r>
            <a:r>
              <a:rPr lang="pt-BR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verbis</a:t>
            </a: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pt-BR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pt-BR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Art. 227. </a:t>
            </a:r>
            <a:r>
              <a:rPr lang="pt-BR" b="1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É dever da família, da sociedade e do Estado assegurar à criança, ao adolescente e ao jovem, com absoluta prioridade, o direito à vida, à saúde</a:t>
            </a:r>
            <a:r>
              <a:rPr lang="pt-BR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à alimentação, à educação, ao lazer, à profissionalização, à cultura, à dignidade, ao respeito, à liberdade e à convivência familiar e comunitária, além de colocá-los a salvo de toda forma de negligência, discriminação, exploração, violência, crueldade e opressão.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19672" y="303039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O </a:t>
            </a:r>
            <a:r>
              <a:rPr lang="en-US" sz="2800" b="1" dirty="0" err="1">
                <a:solidFill>
                  <a:schemeClr val="bg1"/>
                </a:solidFill>
              </a:rPr>
              <a:t>princípio</a:t>
            </a:r>
            <a:r>
              <a:rPr lang="en-US" sz="2800" b="1" dirty="0">
                <a:solidFill>
                  <a:schemeClr val="bg1"/>
                </a:solidFill>
              </a:rPr>
              <a:t> da </a:t>
            </a:r>
            <a:r>
              <a:rPr lang="en-US" sz="2800" b="1" dirty="0" err="1">
                <a:solidFill>
                  <a:schemeClr val="bg1"/>
                </a:solidFill>
              </a:rPr>
              <a:t>proteção</a:t>
            </a:r>
            <a:r>
              <a:rPr lang="en-US" sz="2800" b="1" dirty="0">
                <a:solidFill>
                  <a:schemeClr val="bg1"/>
                </a:solidFill>
              </a:rPr>
              <a:t> integral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518"/>
            <a:ext cx="1008112" cy="90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393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32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827584" y="1412776"/>
            <a:ext cx="77048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</a:rPr>
              <a:t>	</a:t>
            </a:r>
          </a:p>
          <a:p>
            <a:pPr algn="just"/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redação da norma constitucional é clara quando estabelece um tratamento diverso a esse grupo. Sobretudo, no que diz respeito aos responsáveis pela tutela da vida e da saúde dessa parcela que nos é muito cara. </a:t>
            </a:r>
          </a:p>
          <a:p>
            <a:pPr algn="just"/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Cumpre lembrar, que a Doutrina da Proteção Integral consolidou-se em nosso Ordenamento Jurídico por força de vários tratados e convenções internacionais;</a:t>
            </a:r>
          </a:p>
          <a:p>
            <a:pPr algn="just"/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Declaração dos Direitos da Criança (1924)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Declaração Universal dos Direitos da Criança (1959)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Convenção dos Direitos da Criança( resolução nº 44 ONU) (1989)</a:t>
            </a:r>
          </a:p>
          <a:p>
            <a:pPr algn="just"/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tendo sido adotada a Doutrina da Proteção Integral, fundada em três pilares:</a:t>
            </a:r>
          </a:p>
          <a:p>
            <a:pPr algn="just"/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19672" y="303039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O </a:t>
            </a:r>
            <a:r>
              <a:rPr lang="en-US" sz="2800" b="1" dirty="0" err="1">
                <a:solidFill>
                  <a:schemeClr val="bg1"/>
                </a:solidFill>
              </a:rPr>
              <a:t>Princípio</a:t>
            </a:r>
            <a:r>
              <a:rPr lang="en-US" sz="2800" b="1" dirty="0">
                <a:solidFill>
                  <a:schemeClr val="bg1"/>
                </a:solidFill>
              </a:rPr>
              <a:t> da </a:t>
            </a:r>
            <a:r>
              <a:rPr lang="en-US" sz="2800" b="1" dirty="0" err="1">
                <a:solidFill>
                  <a:schemeClr val="bg1"/>
                </a:solidFill>
              </a:rPr>
              <a:t>Proteção</a:t>
            </a:r>
            <a:r>
              <a:rPr lang="en-US" sz="2800" b="1" dirty="0">
                <a:solidFill>
                  <a:schemeClr val="bg1"/>
                </a:solidFill>
              </a:rPr>
              <a:t> Integral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518"/>
            <a:ext cx="1008112" cy="90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759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32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827584" y="1412776"/>
            <a:ext cx="77048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</a:rPr>
              <a:t>	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Reconhecimento da peculiar condição da criança e jovem como pessoa em desenvolvimento, titular de proteção especial.</a:t>
            </a:r>
          </a:p>
          <a:p>
            <a:pPr marL="342900" indent="-342900" algn="just">
              <a:buFont typeface="+mj-lt"/>
              <a:buAutoNum type="arabicPeriod"/>
            </a:pP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Crianças e jovens têm direito à  convivência familiar.</a:t>
            </a:r>
          </a:p>
          <a:p>
            <a:pPr marL="342900" indent="-342900" algn="just">
              <a:buFont typeface="+mj-lt"/>
              <a:buAutoNum type="arabicPeriod"/>
            </a:pP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 </a:t>
            </a:r>
            <a:r>
              <a:rPr lang="pt-BR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naçõe</a:t>
            </a: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subscritoras obrigam-se a assegurar  os direitos insculpidos na convenção, com absoluta prioridade.</a:t>
            </a:r>
          </a:p>
          <a:p>
            <a:pPr marL="342900" indent="-342900" algn="just">
              <a:buFont typeface="+mj-lt"/>
              <a:buAutoNum type="arabicPeriod"/>
            </a:pP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referida convenção foi subscrita pelo governo brasileiro em 26 de janeiro, no ano de 1990, o que dá  a qualquer criança ou jovem  que esteja nesse solo os direitos ali elencados.</a:t>
            </a:r>
          </a:p>
          <a:p>
            <a:pPr algn="just"/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Doutrina da Proteção Integral ao conceber essa tutela  especial às crianças o faz por  entender  que deve existir uma bolha envolvendo á criança, permitindo a sua completa proteção.</a:t>
            </a:r>
          </a:p>
          <a:p>
            <a:pPr algn="just"/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19672" y="303039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O </a:t>
            </a:r>
            <a:r>
              <a:rPr lang="en-US" sz="2800" b="1" dirty="0" err="1">
                <a:solidFill>
                  <a:schemeClr val="bg1"/>
                </a:solidFill>
              </a:rPr>
              <a:t>Princípio</a:t>
            </a:r>
            <a:r>
              <a:rPr lang="en-US" sz="2800" b="1" dirty="0">
                <a:solidFill>
                  <a:schemeClr val="bg1"/>
                </a:solidFill>
              </a:rPr>
              <a:t> da </a:t>
            </a:r>
            <a:r>
              <a:rPr lang="en-US" sz="2800" b="1" dirty="0" err="1">
                <a:solidFill>
                  <a:schemeClr val="bg1"/>
                </a:solidFill>
              </a:rPr>
              <a:t>Proteção</a:t>
            </a:r>
            <a:r>
              <a:rPr lang="en-US" sz="2800" b="1" dirty="0">
                <a:solidFill>
                  <a:schemeClr val="bg1"/>
                </a:solidFill>
              </a:rPr>
              <a:t> Integral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518"/>
            <a:ext cx="1008112" cy="90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15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1440"/>
            <a:ext cx="9143999" cy="7566709"/>
          </a:xfrm>
        </p:spPr>
      </p:pic>
    </p:spTree>
    <p:extLst>
      <p:ext uri="{BB962C8B-B14F-4D97-AF65-F5344CB8AC3E}">
        <p14:creationId xmlns:p14="http://schemas.microsoft.com/office/powerpoint/2010/main" val="2124380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32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619672" y="303039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ROMPIMENTO DA PROTEÇÃO INTEGRAL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115616" y="2276872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descumprimento de qualquer dos itens  contidos no </a:t>
            </a:r>
            <a:r>
              <a:rPr lang="pt-BR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art</a:t>
            </a: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227 da C.R. de 1988, acarreta o rompimento da bolha que envolve a criança, atingindo  todos os direitos  que  nela existem, ensejando a denegação dos direitos de acesso ao cuidado integral da criança, colocando em perigo sua vida, sua saúde sua liberdade, subtraindo-lhe a educação, o lazer e a cultura. Interfere em sua convivência familiar e sua profissionalização, mas, sobretudo, fere o Principio da Dignidade da Pessoa Humana. </a:t>
            </a:r>
            <a:r>
              <a:rPr lang="pt-BR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Pontui-se</a:t>
            </a: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tal consequência ocorre para qualquer criança, independente de raça, cor, religião ou condição social. </a:t>
            </a:r>
          </a:p>
          <a:p>
            <a:pPr algn="just"/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Tal constatação vem preocupando profissionais de diversas áreas, fomentando inúmeros estudos  das causas e consequências   desta ocorrência.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518"/>
            <a:ext cx="1008112" cy="90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876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32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619672" y="303039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cegueira social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475656" y="2132856"/>
            <a:ext cx="73448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Observa-se entretanto que na verdade esse procedimento não atinge a todas as camadas desta sociedade alijados estão as crianças pobres  e principalmente as negras que vivenciam, </a:t>
            </a:r>
            <a:r>
              <a:rPr lang="pt-BR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diaria</a:t>
            </a: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 diuturnamente esta experiência.</a:t>
            </a:r>
          </a:p>
          <a:p>
            <a:pPr algn="just"/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 sociedade  deveria perceber   que a denegação dos direitos de acesso ao cuidado integral, especificamente, da criança negra , ocorre desde a época da escravidão, Permanecendo após a </a:t>
            </a:r>
            <a:r>
              <a:rPr lang="pt-BR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abolicão</a:t>
            </a: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e prosseguindo até os dias </a:t>
            </a:r>
            <a:r>
              <a:rPr lang="pt-BR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atuiais</a:t>
            </a: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Deste seguimento a bolha  foi estourada  sendo lhes  negado saúde , liberdade, educação, lazer, cultura, convivência familiar saldável, profissionalização, dignidade, e sobretudo dignidade</a:t>
            </a:r>
            <a:r>
              <a:rPr lang="pt-B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pt-B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518"/>
            <a:ext cx="1008112" cy="90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506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3577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32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89133"/>
            <a:ext cx="3528392" cy="317191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547664" y="4149080"/>
            <a:ext cx="62646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IVONE FERREIRA CAETANO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Desembargadora – TJ/RJ 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Corregedora da Corregedoria Geral Unificada das Policias Civil, Militar e do Corpo de Bombeiros-RJ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E-mail: ivonefcaetano@gmail.com </a:t>
            </a:r>
          </a:p>
        </p:txBody>
      </p:sp>
    </p:spTree>
    <p:extLst>
      <p:ext uri="{BB962C8B-B14F-4D97-AF65-F5344CB8AC3E}">
        <p14:creationId xmlns:p14="http://schemas.microsoft.com/office/powerpoint/2010/main" val="30648773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394</Words>
  <Application>Microsoft Office PowerPoint</Application>
  <PresentationFormat>Apresentação na tela (4:3)</PresentationFormat>
  <Paragraphs>50</Paragraphs>
  <Slides>9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Arthur</dc:creator>
  <cp:lastModifiedBy>Ivone</cp:lastModifiedBy>
  <cp:revision>29</cp:revision>
  <dcterms:created xsi:type="dcterms:W3CDTF">2012-11-26T00:16:19Z</dcterms:created>
  <dcterms:modified xsi:type="dcterms:W3CDTF">2016-11-23T05:36:03Z</dcterms:modified>
</cp:coreProperties>
</file>