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0" r:id="rId8"/>
    <p:sldId id="265" r:id="rId9"/>
    <p:sldId id="268" r:id="rId10"/>
    <p:sldId id="262" r:id="rId11"/>
    <p:sldId id="269" r:id="rId12"/>
    <p:sldId id="270" r:id="rId13"/>
  </p:sldIdLst>
  <p:sldSz cx="18288000" cy="10287000"/>
  <p:notesSz cx="6858000" cy="9144000"/>
  <p:embeddedFontLst>
    <p:embeddedFont>
      <p:font typeface="TT Rounds Condensed" panose="020B0604020202020204" charset="0"/>
      <p:regular r:id="rId14"/>
    </p:embeddedFont>
    <p:embeddedFont>
      <p:font typeface="TT Rounds Condensed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Trautman Cardoso | Souto Correa" userId="e4f5af37-9631-46db-a687-b63607f8ede7" providerId="ADAL" clId="{E6D683BE-CE3D-4576-9518-84324CC24046}"/>
    <pc:docChg chg="undo custSel addSld delSld modSld sldOrd">
      <pc:chgData name="Anderson Trautman Cardoso | Souto Correa" userId="e4f5af37-9631-46db-a687-b63607f8ede7" providerId="ADAL" clId="{E6D683BE-CE3D-4576-9518-84324CC24046}" dt="2024-10-30T14:59:19.422" v="1295" actId="2711"/>
      <pc:docMkLst>
        <pc:docMk/>
      </pc:docMkLst>
      <pc:sldChg chg="modSp mod">
        <pc:chgData name="Anderson Trautman Cardoso | Souto Correa" userId="e4f5af37-9631-46db-a687-b63607f8ede7" providerId="ADAL" clId="{E6D683BE-CE3D-4576-9518-84324CC24046}" dt="2024-10-30T14:37:18.412" v="914" actId="20577"/>
        <pc:sldMkLst>
          <pc:docMk/>
          <pc:sldMk cId="0" sldId="257"/>
        </pc:sldMkLst>
        <pc:spChg chg="mod">
          <ac:chgData name="Anderson Trautman Cardoso | Souto Correa" userId="e4f5af37-9631-46db-a687-b63607f8ede7" providerId="ADAL" clId="{E6D683BE-CE3D-4576-9518-84324CC24046}" dt="2024-10-30T14:37:18.412" v="914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E6D683BE-CE3D-4576-9518-84324CC24046}" dt="2024-10-30T14:56:34.732" v="1276" actId="255"/>
        <pc:sldMkLst>
          <pc:docMk/>
          <pc:sldMk cId="0" sldId="258"/>
        </pc:sldMkLst>
        <pc:spChg chg="mod">
          <ac:chgData name="Anderson Trautman Cardoso | Souto Correa" userId="e4f5af37-9631-46db-a687-b63607f8ede7" providerId="ADAL" clId="{E6D683BE-CE3D-4576-9518-84324CC24046}" dt="2024-10-30T14:56:34.732" v="1276" actId="255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E6D683BE-CE3D-4576-9518-84324CC24046}" dt="2024-10-30T14:56:42.977" v="1277" actId="255"/>
        <pc:sldMkLst>
          <pc:docMk/>
          <pc:sldMk cId="0" sldId="259"/>
        </pc:sldMkLst>
        <pc:spChg chg="mod">
          <ac:chgData name="Anderson Trautman Cardoso | Souto Correa" userId="e4f5af37-9631-46db-a687-b63607f8ede7" providerId="ADAL" clId="{E6D683BE-CE3D-4576-9518-84324CC24046}" dt="2024-10-30T13:55:11.125" v="47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6:42.977" v="1277" actId="255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E6D683BE-CE3D-4576-9518-84324CC24046}" dt="2024-10-30T14:57:58.490" v="1284" actId="2711"/>
        <pc:sldMkLst>
          <pc:docMk/>
          <pc:sldMk cId="0" sldId="260"/>
        </pc:sldMkLst>
        <pc:spChg chg="mod">
          <ac:chgData name="Anderson Trautman Cardoso | Souto Correa" userId="e4f5af37-9631-46db-a687-b63607f8ede7" providerId="ADAL" clId="{E6D683BE-CE3D-4576-9518-84324CC24046}" dt="2024-10-30T14:35:36.042" v="888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7:58.490" v="1284" actId="2711"/>
          <ac:spMkLst>
            <pc:docMk/>
            <pc:sldMk cId="0" sldId="260"/>
            <ac:spMk id="5" creationId="{00000000-0000-0000-0000-000000000000}"/>
          </ac:spMkLst>
        </pc:spChg>
      </pc:sldChg>
      <pc:sldChg chg="del">
        <pc:chgData name="Anderson Trautman Cardoso | Souto Correa" userId="e4f5af37-9631-46db-a687-b63607f8ede7" providerId="ADAL" clId="{E6D683BE-CE3D-4576-9518-84324CC24046}" dt="2024-10-30T13:56:30.967" v="53" actId="47"/>
        <pc:sldMkLst>
          <pc:docMk/>
          <pc:sldMk cId="0" sldId="261"/>
        </pc:sldMkLst>
      </pc:sldChg>
      <pc:sldChg chg="modSp mod">
        <pc:chgData name="Anderson Trautman Cardoso | Souto Correa" userId="e4f5af37-9631-46db-a687-b63607f8ede7" providerId="ADAL" clId="{E6D683BE-CE3D-4576-9518-84324CC24046}" dt="2024-10-30T14:59:19.422" v="1295" actId="2711"/>
        <pc:sldMkLst>
          <pc:docMk/>
          <pc:sldMk cId="0" sldId="262"/>
        </pc:sldMkLst>
        <pc:spChg chg="mod">
          <ac:chgData name="Anderson Trautman Cardoso | Souto Correa" userId="e4f5af37-9631-46db-a687-b63607f8ede7" providerId="ADAL" clId="{E6D683BE-CE3D-4576-9518-84324CC24046}" dt="2024-10-30T14:49:01.400" v="1173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9:19.422" v="1295" actId="2711"/>
          <ac:spMkLst>
            <pc:docMk/>
            <pc:sldMk cId="0" sldId="262"/>
            <ac:spMk id="5" creationId="{00000000-0000-0000-0000-000000000000}"/>
          </ac:spMkLst>
        </pc:spChg>
      </pc:sldChg>
      <pc:sldChg chg="modSp mod ord">
        <pc:chgData name="Anderson Trautman Cardoso | Souto Correa" userId="e4f5af37-9631-46db-a687-b63607f8ede7" providerId="ADAL" clId="{E6D683BE-CE3D-4576-9518-84324CC24046}" dt="2024-10-30T14:57:46.056" v="1283" actId="12"/>
        <pc:sldMkLst>
          <pc:docMk/>
          <pc:sldMk cId="0" sldId="263"/>
        </pc:sldMkLst>
        <pc:spChg chg="mod">
          <ac:chgData name="Anderson Trautman Cardoso | Souto Correa" userId="e4f5af37-9631-46db-a687-b63607f8ede7" providerId="ADAL" clId="{E6D683BE-CE3D-4576-9518-84324CC24046}" dt="2024-10-30T14:35:31.894" v="886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7:46.056" v="1283" actId="12"/>
          <ac:spMkLst>
            <pc:docMk/>
            <pc:sldMk cId="0" sldId="263"/>
            <ac:spMk id="5" creationId="{00000000-0000-0000-0000-000000000000}"/>
          </ac:spMkLst>
        </pc:spChg>
      </pc:sldChg>
      <pc:sldChg chg="del ord">
        <pc:chgData name="Anderson Trautman Cardoso | Souto Correa" userId="e4f5af37-9631-46db-a687-b63607f8ede7" providerId="ADAL" clId="{E6D683BE-CE3D-4576-9518-84324CC24046}" dt="2024-10-30T14:16:14.778" v="362" actId="47"/>
        <pc:sldMkLst>
          <pc:docMk/>
          <pc:sldMk cId="0" sldId="264"/>
        </pc:sldMkLst>
      </pc:sldChg>
      <pc:sldChg chg="modSp mod ord">
        <pc:chgData name="Anderson Trautman Cardoso | Souto Correa" userId="e4f5af37-9631-46db-a687-b63607f8ede7" providerId="ADAL" clId="{E6D683BE-CE3D-4576-9518-84324CC24046}" dt="2024-10-30T14:58:24.497" v="1286" actId="12"/>
        <pc:sldMkLst>
          <pc:docMk/>
          <pc:sldMk cId="0" sldId="265"/>
        </pc:sldMkLst>
        <pc:spChg chg="mod">
          <ac:chgData name="Anderson Trautman Cardoso | Souto Correa" userId="e4f5af37-9631-46db-a687-b63607f8ede7" providerId="ADAL" clId="{E6D683BE-CE3D-4576-9518-84324CC24046}" dt="2024-10-30T14:44:17.508" v="1139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8:24.497" v="1286" actId="12"/>
          <ac:spMkLst>
            <pc:docMk/>
            <pc:sldMk cId="0" sldId="265"/>
            <ac:spMk id="5" creationId="{00000000-0000-0000-0000-000000000000}"/>
          </ac:spMkLst>
        </pc:spChg>
      </pc:sldChg>
      <pc:sldChg chg="del ord">
        <pc:chgData name="Anderson Trautman Cardoso | Souto Correa" userId="e4f5af37-9631-46db-a687-b63607f8ede7" providerId="ADAL" clId="{E6D683BE-CE3D-4576-9518-84324CC24046}" dt="2024-10-30T14:48:50.260" v="1169" actId="47"/>
        <pc:sldMkLst>
          <pc:docMk/>
          <pc:sldMk cId="0" sldId="266"/>
        </pc:sldMkLst>
      </pc:sldChg>
      <pc:sldChg chg="del">
        <pc:chgData name="Anderson Trautman Cardoso | Souto Correa" userId="e4f5af37-9631-46db-a687-b63607f8ede7" providerId="ADAL" clId="{E6D683BE-CE3D-4576-9518-84324CC24046}" dt="2024-10-30T14:38:52.055" v="919" actId="47"/>
        <pc:sldMkLst>
          <pc:docMk/>
          <pc:sldMk cId="0" sldId="267"/>
        </pc:sldMkLst>
      </pc:sldChg>
      <pc:sldChg chg="modSp mod ord">
        <pc:chgData name="Anderson Trautman Cardoso | Souto Correa" userId="e4f5af37-9631-46db-a687-b63607f8ede7" providerId="ADAL" clId="{E6D683BE-CE3D-4576-9518-84324CC24046}" dt="2024-10-30T14:59:00.362" v="1293" actId="313"/>
        <pc:sldMkLst>
          <pc:docMk/>
          <pc:sldMk cId="0" sldId="268"/>
        </pc:sldMkLst>
        <pc:spChg chg="mod">
          <ac:chgData name="Anderson Trautman Cardoso | Souto Correa" userId="e4f5af37-9631-46db-a687-b63607f8ede7" providerId="ADAL" clId="{E6D683BE-CE3D-4576-9518-84324CC24046}" dt="2024-10-30T14:48:56.944" v="1171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E6D683BE-CE3D-4576-9518-84324CC24046}" dt="2024-10-30T14:59:00.362" v="1293" actId="313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E6D683BE-CE3D-4576-9518-84324CC24046}" dt="2024-10-30T14:41:04.557" v="1049" actId="113"/>
        <pc:sldMkLst>
          <pc:docMk/>
          <pc:sldMk cId="0" sldId="269"/>
        </pc:sldMkLst>
        <pc:spChg chg="mod">
          <ac:chgData name="Anderson Trautman Cardoso | Souto Correa" userId="e4f5af37-9631-46db-a687-b63607f8ede7" providerId="ADAL" clId="{E6D683BE-CE3D-4576-9518-84324CC24046}" dt="2024-10-30T14:41:04.557" v="1049" actId="113"/>
          <ac:spMkLst>
            <pc:docMk/>
            <pc:sldMk cId="0" sldId="269"/>
            <ac:spMk id="5" creationId="{00000000-0000-0000-0000-000000000000}"/>
          </ac:spMkLst>
        </pc:spChg>
      </pc:sldChg>
      <pc:sldChg chg="modSp add mod">
        <pc:chgData name="Anderson Trautman Cardoso | Souto Correa" userId="e4f5af37-9631-46db-a687-b63607f8ede7" providerId="ADAL" clId="{E6D683BE-CE3D-4576-9518-84324CC24046}" dt="2024-10-30T14:57:16.283" v="1279" actId="255"/>
        <pc:sldMkLst>
          <pc:docMk/>
          <pc:sldMk cId="2469520014" sldId="271"/>
        </pc:sldMkLst>
        <pc:spChg chg="mod">
          <ac:chgData name="Anderson Trautman Cardoso | Souto Correa" userId="e4f5af37-9631-46db-a687-b63607f8ede7" providerId="ADAL" clId="{E6D683BE-CE3D-4576-9518-84324CC24046}" dt="2024-10-30T14:15:25.064" v="337" actId="14100"/>
          <ac:spMkLst>
            <pc:docMk/>
            <pc:sldMk cId="2469520014" sldId="271"/>
            <ac:spMk id="4" creationId="{C16A84EF-FDBF-E7DC-BFF5-FC397B6559F5}"/>
          </ac:spMkLst>
        </pc:spChg>
        <pc:spChg chg="mod">
          <ac:chgData name="Anderson Trautman Cardoso | Souto Correa" userId="e4f5af37-9631-46db-a687-b63607f8ede7" providerId="ADAL" clId="{E6D683BE-CE3D-4576-9518-84324CC24046}" dt="2024-10-30T14:57:16.283" v="1279" actId="255"/>
          <ac:spMkLst>
            <pc:docMk/>
            <pc:sldMk cId="2469520014" sldId="271"/>
            <ac:spMk id="5" creationId="{58E4859B-111C-B6EE-FBD8-8430F7942380}"/>
          </ac:spMkLst>
        </pc:spChg>
      </pc:sldChg>
    </pc:docChg>
  </pc:docChgLst>
  <pc:docChgLst>
    <pc:chgData name="Anderson Trautman Cardoso | Souto Correa" userId="e4f5af37-9631-46db-a687-b63607f8ede7" providerId="ADAL" clId="{B65CD700-992C-4F0F-BEE8-D1307A7D76BB}"/>
    <pc:docChg chg="modSld">
      <pc:chgData name="Anderson Trautman Cardoso | Souto Correa" userId="e4f5af37-9631-46db-a687-b63607f8ede7" providerId="ADAL" clId="{B65CD700-992C-4F0F-BEE8-D1307A7D76BB}" dt="2024-09-03T13:22:05.658" v="9" actId="20577"/>
      <pc:docMkLst>
        <pc:docMk/>
      </pc:docMkLst>
      <pc:sldChg chg="modSp mod">
        <pc:chgData name="Anderson Trautman Cardoso | Souto Correa" userId="e4f5af37-9631-46db-a687-b63607f8ede7" providerId="ADAL" clId="{B65CD700-992C-4F0F-BEE8-D1307A7D76BB}" dt="2024-09-03T13:21:01.900" v="7" actId="2"/>
        <pc:sldMkLst>
          <pc:docMk/>
          <pc:sldMk cId="0" sldId="259"/>
        </pc:sldMkLst>
        <pc:spChg chg="mod">
          <ac:chgData name="Anderson Trautman Cardoso | Souto Correa" userId="e4f5af37-9631-46db-a687-b63607f8ede7" providerId="ADAL" clId="{B65CD700-992C-4F0F-BEE8-D1307A7D76BB}" dt="2024-09-03T13:21:00.428" v="6" actId="2"/>
          <ac:spMkLst>
            <pc:docMk/>
            <pc:sldMk cId="0" sldId="259"/>
            <ac:spMk id="4" creationId="{00000000-0000-0000-0000-000000000000}"/>
          </ac:spMkLst>
        </pc:spChg>
        <pc:spChg chg="mod">
          <ac:chgData name="Anderson Trautman Cardoso | Souto Correa" userId="e4f5af37-9631-46db-a687-b63607f8ede7" providerId="ADAL" clId="{B65CD700-992C-4F0F-BEE8-D1307A7D76BB}" dt="2024-09-03T13:21:01.900" v="7" actId="2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0:08.655" v="4" actId="20577"/>
        <pc:sldMkLst>
          <pc:docMk/>
          <pc:sldMk cId="0" sldId="261"/>
        </pc:sldMkLst>
        <pc:spChg chg="mod">
          <ac:chgData name="Anderson Trautman Cardoso | Souto Correa" userId="e4f5af37-9631-46db-a687-b63607f8ede7" providerId="ADAL" clId="{B65CD700-992C-4F0F-BEE8-D1307A7D76BB}" dt="2024-09-03T13:20:08.655" v="4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0:16.635" v="5" actId="14100"/>
        <pc:sldMkLst>
          <pc:docMk/>
          <pc:sldMk cId="0" sldId="264"/>
        </pc:sldMkLst>
        <pc:spChg chg="mod">
          <ac:chgData name="Anderson Trautman Cardoso | Souto Correa" userId="e4f5af37-9631-46db-a687-b63607f8ede7" providerId="ADAL" clId="{B65CD700-992C-4F0F-BEE8-D1307A7D76BB}" dt="2024-09-03T13:20:16.635" v="5" actId="14100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Anderson Trautman Cardoso | Souto Correa" userId="e4f5af37-9631-46db-a687-b63607f8ede7" providerId="ADAL" clId="{B65CD700-992C-4F0F-BEE8-D1307A7D76BB}" dt="2024-09-03T13:22:05.658" v="9" actId="20577"/>
        <pc:sldMkLst>
          <pc:docMk/>
          <pc:sldMk cId="0" sldId="268"/>
        </pc:sldMkLst>
        <pc:spChg chg="mod">
          <ac:chgData name="Anderson Trautman Cardoso | Souto Correa" userId="e4f5af37-9631-46db-a687-b63607f8ede7" providerId="ADAL" clId="{B65CD700-992C-4F0F-BEE8-D1307A7D76BB}" dt="2024-09-03T13:22:05.658" v="9" actId="20577"/>
          <ac:spMkLst>
            <pc:docMk/>
            <pc:sldMk cId="0" sldId="26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6334124" y="1935639"/>
            <a:ext cx="5934076" cy="72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5. Obrigações Acessórias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526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Proposta de inclusão, no Capítulo III (Da Operacionalização do IBS e da CBS), de Seção V (“Da Simplificação”) (</a:t>
            </a:r>
            <a:r>
              <a:rPr lang="en-US" sz="3300" b="1" dirty="0">
                <a:solidFill>
                  <a:srgbClr val="F6C21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Emenda 506</a:t>
            </a: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" panose="020B0604020202020204" charset="0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No PLP nº 68/2024 não há seção especifica sobre obrigações acessórias e já houve aprovação da Lei Complementar nº 199/2023, que instituiu o Estatuto Nacional de Simplificação de Obrigações Tributárias Acessórias, contribuindo para a efetiva simplificação e unificação das obrigações assessoria, de modo que se propõe a inclusão de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Capítulo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específico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sobre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matéria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adequando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texto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ao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princípio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da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simplicidade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previsto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na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Constitucional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132/2023.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658911" y="1548074"/>
            <a:ext cx="6970177" cy="96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0"/>
              </a:lnSpc>
            </a:pPr>
            <a:r>
              <a:rPr lang="en-US" sz="5586" b="1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Reforma Administrativa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1629" y="3400426"/>
            <a:ext cx="16464742" cy="526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Previu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-se que o Poder Executivo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deveria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encaminhar ao Congresso Nacional, em </a:t>
            </a:r>
            <a:r>
              <a:rPr lang="en-US" sz="3300" b="1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até 90 dias 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após a promulgação da </a:t>
            </a:r>
            <a:r>
              <a:rPr lang="en-US" sz="3300" b="1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b="1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b="1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Constitucional</a:t>
            </a:r>
            <a:r>
              <a:rPr lang="en-US" sz="3300" b="1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132/2023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projeto de lei de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reforma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da tributação da renda, acompanhado das correspondentes estimativas e estudos de impactos orçamentários e financeiros, sendo que eventual arrecadação adicional da União poderá ser considerada como fonte de compensação para redução da tributação sobre a folha de pagamentos e sobre o consumo.</a:t>
            </a:r>
          </a:p>
          <a:p>
            <a:pPr algn="l">
              <a:lnSpc>
                <a:spcPts val="4620"/>
              </a:lnSpc>
            </a:pPr>
            <a:endParaRPr lang="en-US" sz="3300" spc="29" dirty="0">
              <a:solidFill>
                <a:srgbClr val="FFFFFF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620"/>
              </a:lnSpc>
            </a:pP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Nesse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sentido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propõe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-se que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conjuntamente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haja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análise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da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Reforma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Administrativa</a:t>
            </a:r>
            <a:r>
              <a:rPr lang="en-US" sz="3300" spc="29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de modo a colaborar para a redução do déficit fiscal e da carga tributária.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3858898" y="1785495"/>
            <a:ext cx="10570205" cy="657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Reforma Tributária </a:t>
            </a:r>
          </a:p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Senado Federal</a:t>
            </a:r>
          </a:p>
          <a:p>
            <a:pPr algn="ctr">
              <a:lnSpc>
                <a:spcPts val="10845"/>
              </a:lnSpc>
            </a:pPr>
            <a:r>
              <a:rPr lang="en-US" sz="77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CCJ</a:t>
            </a:r>
          </a:p>
          <a:p>
            <a:pPr algn="ctr">
              <a:lnSpc>
                <a:spcPts val="10845"/>
              </a:lnSpc>
            </a:pPr>
            <a:endParaRPr lang="en-US" sz="7746" b="1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8745"/>
              </a:lnSpc>
            </a:pPr>
            <a:r>
              <a:rPr lang="en-US" sz="6246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30/10/2024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2084034"/>
            <a:ext cx="3567441" cy="107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1"/>
              </a:lnSpc>
            </a:pPr>
            <a:r>
              <a:rPr lang="en-US" sz="627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 CACB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64948"/>
            <a:ext cx="14917086" cy="4270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</a:t>
            </a:r>
            <a:r>
              <a:rPr lang="en-US" sz="3600" b="1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Confederação das Associações Comerciais e Empresariais do Brasil (CACB) 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é formada por </a:t>
            </a:r>
            <a:r>
              <a:rPr lang="en-US" sz="3600" b="1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27 federações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representantes de cada um dos estados e do Distrito Federal, que agregam mais de 2000 </a:t>
            </a:r>
            <a:r>
              <a:rPr lang="en-US" sz="3600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associações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empresariais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agregam, por adesão voluntária, milhares de </a:t>
            </a:r>
            <a:r>
              <a:rPr lang="en-US" sz="3600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empreendedores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em todo o país.</a:t>
            </a:r>
          </a:p>
          <a:p>
            <a:pPr algn="l">
              <a:lnSpc>
                <a:spcPts val="4197"/>
              </a:lnSpc>
            </a:pPr>
            <a:endParaRPr lang="en-US" sz="36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197"/>
              </a:lnSpc>
            </a:pP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 CACB é uma organização multissetorial que reúne empresários de </a:t>
            </a:r>
            <a:r>
              <a:rPr lang="en-US" sz="3600" b="1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todos os setores da economia</a:t>
            </a:r>
            <a:r>
              <a:rPr lang="en-US" sz="36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contemplando de empresas de todos os portes de comércio, serviços, indústria, agronegócios e tecnologia.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 descr="Imagem preta e branca de uma praia  Descrição gerada automaticamente com confiança média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866109" y="1544239"/>
            <a:ext cx="420090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5214" b="1" spc="48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Contribuições</a:t>
            </a:r>
            <a:r>
              <a:rPr lang="en-US" sz="5214" b="1" spc="48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109" y="3087289"/>
            <a:ext cx="16393191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Crédito nas vendas realizadas por empresas optantes pelo Simples Nacional.</a:t>
            </a:r>
          </a:p>
          <a:p>
            <a:pPr algn="l">
              <a:lnSpc>
                <a:spcPts val="3956"/>
              </a:lnSpc>
            </a:pPr>
            <a:endParaRPr lang="en-US" sz="36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Redução da carga tributária para alimentos: criação de cesta básica nacional (0%), redução da alíquota para hortículas, frutas e ovos (100%) e outros (60%).</a:t>
            </a:r>
          </a:p>
          <a:p>
            <a:pPr algn="l">
              <a:lnSpc>
                <a:spcPts val="3956"/>
              </a:lnSpc>
            </a:pPr>
            <a:endParaRPr lang="en-US" sz="36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Limite para a carga tributária global (e inclusão do Imposto Seletivo no cálculo).</a:t>
            </a:r>
          </a:p>
          <a:p>
            <a:pPr algn="l">
              <a:lnSpc>
                <a:spcPts val="3956"/>
              </a:lnSpc>
            </a:pPr>
            <a:endParaRPr lang="en-US" sz="36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Exclusão da </a:t>
            </a:r>
            <a:r>
              <a:rPr lang="en-US" sz="36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incidência</a:t>
            </a: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Imposto Seletivo sobre energia elétrica e telecomunicações.</a:t>
            </a:r>
          </a:p>
          <a:p>
            <a:pPr algn="l">
              <a:lnSpc>
                <a:spcPts val="3956"/>
              </a:lnSpc>
            </a:pPr>
            <a:endParaRPr lang="en-US" sz="36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6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Afastamento do condicionamento do crédito ao pagamento do IBS e da CBS.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92A1D-9AD4-DA88-0635-548AB88C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1B5E3F-CFE2-5F74-6F6C-0EBC2BC5DE4C}"/>
              </a:ext>
            </a:extLst>
          </p:cNvPr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 descr="Imagem preta e branca de uma praia  Descrição gerada automaticamente com confiança média">
            <a:extLst>
              <a:ext uri="{FF2B5EF4-FFF2-40B4-BE49-F238E27FC236}">
                <a16:creationId xmlns:a16="http://schemas.microsoft.com/office/drawing/2014/main" id="{EDE438ED-7419-718A-B2F6-1C6C4B3F196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6A84EF-FDBF-E7DC-BFF5-FC397B6559F5}"/>
              </a:ext>
            </a:extLst>
          </p:cNvPr>
          <p:cNvSpPr txBox="1"/>
          <p:nvPr/>
        </p:nvSpPr>
        <p:spPr>
          <a:xfrm>
            <a:off x="866107" y="1544239"/>
            <a:ext cx="13154693" cy="77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5214" b="1" spc="48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Sugestões</a:t>
            </a:r>
            <a:r>
              <a:rPr lang="en-US" sz="5214" b="1" spc="48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214" b="1" spc="48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acolhidas</a:t>
            </a:r>
            <a:r>
              <a:rPr lang="en-US" sz="5214" b="1" spc="48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no </a:t>
            </a:r>
            <a:r>
              <a:rPr lang="en-US" sz="5214" b="1" spc="48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relatório</a:t>
            </a:r>
            <a:r>
              <a:rPr lang="en-US" sz="5214" b="1" spc="48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do GT da CAE: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E4859B-111C-B6EE-FBD8-8430F7942380}"/>
              </a:ext>
            </a:extLst>
          </p:cNvPr>
          <p:cNvSpPr txBox="1"/>
          <p:nvPr/>
        </p:nvSpPr>
        <p:spPr>
          <a:xfrm>
            <a:off x="866109" y="3087289"/>
            <a:ext cx="16393191" cy="562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Crédito da CBS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vendas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realizadas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empresas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optantes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pelo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Simples Nacional (</a:t>
            </a:r>
            <a:r>
              <a:rPr lang="en-US" sz="3300" spc="29" dirty="0" err="1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spc="29" dirty="0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1042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e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possibilidade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adesão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regime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geral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tributação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IBS e da CBS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optante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pelo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Simples Nacional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semestralmente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</a:t>
            </a:r>
            <a:r>
              <a:rPr lang="en-US" sz="3300" spc="29" dirty="0" err="1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spc="29" dirty="0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BD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).</a:t>
            </a:r>
          </a:p>
          <a:p>
            <a:pPr algn="l">
              <a:lnSpc>
                <a:spcPts val="3956"/>
              </a:lnSpc>
            </a:pPr>
            <a:endParaRPr lang="en-US" sz="33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incidência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IBS e da CBS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sobre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doações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associações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civis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sem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fins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lucrativos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com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manutenção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crédito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</a:t>
            </a:r>
            <a:r>
              <a:rPr lang="en-US" sz="3300" spc="29" dirty="0" err="1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spc="29" dirty="0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).</a:t>
            </a: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endParaRPr lang="en-US" sz="33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>
              <a:lnSpc>
                <a:spcPts val="3956"/>
              </a:lnSpc>
              <a:buFont typeface="Arial"/>
              <a:buChar char="•"/>
            </a:pP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Inclusão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representantes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comerciais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entre as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atividades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contempladas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com a </a:t>
            </a:r>
            <a:r>
              <a:rPr lang="en-US" sz="3300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redução</a:t>
            </a: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30% das </a:t>
            </a:r>
            <a:r>
              <a:rPr lang="en-US" sz="3300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alíquotas</a:t>
            </a: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IBS e da CBS (</a:t>
            </a:r>
            <a:r>
              <a:rPr lang="en-US" sz="3300" dirty="0" err="1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dirty="0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228</a:t>
            </a:r>
            <a:r>
              <a:rPr lang="en-US" sz="3300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algn="l">
              <a:lnSpc>
                <a:spcPts val="3956"/>
              </a:lnSpc>
            </a:pPr>
            <a:endParaRPr lang="en-US" sz="3300" spc="29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711766" lvl="1" indent="-355883" algn="l">
              <a:lnSpc>
                <a:spcPts val="3956"/>
              </a:lnSpc>
              <a:buFont typeface="Arial"/>
              <a:buChar char="•"/>
            </a:pP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Exclusão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da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incidência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do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Imposto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Seletivo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sobre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bebidas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29" dirty="0" err="1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açucaradas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</a:t>
            </a:r>
            <a:r>
              <a:rPr lang="en-US" sz="3300" spc="29" dirty="0" err="1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spc="29" dirty="0">
                <a:solidFill>
                  <a:srgbClr val="FFC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984</a:t>
            </a:r>
            <a:r>
              <a:rPr lang="en-US" sz="3300" spc="29" dirty="0">
                <a:solidFill>
                  <a:srgbClr val="167FB1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952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6929328" y="1137602"/>
            <a:ext cx="4805472" cy="72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1.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95525"/>
            <a:ext cx="16230600" cy="660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Proposta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acréscimo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pt-BR" sz="3300" b="1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“§ 20-C” ao artigo 494, promovendo alterações relativas ao artigo 18 da Lei Complementar nº 123/2006, com a seguinte redação: </a:t>
            </a:r>
          </a:p>
          <a:p>
            <a:pPr algn="just"/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914400" algn="just"/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“Art. 18. ...............................</a:t>
            </a:r>
          </a:p>
          <a:p>
            <a:pPr marL="914400" algn="just"/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20-C. Na hipótese em que a lei complementar reguladora do IBS e da CBS estabeleça </a:t>
            </a:r>
            <a:r>
              <a:rPr lang="pt-BR" sz="3300" b="1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alíquotas reduzidas </a:t>
            </a:r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produtos da Cesta Básica Nacional de Alimentos ou para operações com bens ou serviços em </a:t>
            </a:r>
            <a:r>
              <a:rPr lang="pt-BR" sz="3300" b="1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regimes diferenciados </a:t>
            </a:r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nela especificados ou ainda quando conceda </a:t>
            </a:r>
            <a:r>
              <a:rPr lang="pt-BR" sz="3300" b="1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isenção</a:t>
            </a:r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bem como nas operações com produtos submetidos ao regime específico de </a:t>
            </a:r>
            <a:r>
              <a:rPr lang="pt-BR" sz="3300" b="1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tributação monofásica </a:t>
            </a:r>
            <a:r>
              <a:rPr lang="pt-BR" sz="33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estipulada para combustíveis, será realizada redução proporcional ou ajuste do valor a ser recolhido pelo contribuinte do Simples Nacional, na forma definida em conjunto pelo Comitê Gestor do Simples Nacional (CGSN), Comitê Gestor do IBS(CGIBS) e pela Receita Federal do Brasil (RFB)”.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910556" y="1137602"/>
            <a:ext cx="7119644" cy="72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2. Não-cumulatividade plena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03145"/>
            <a:ext cx="16230600" cy="762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Destaque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ao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artigo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29 </a:t>
            </a: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inserido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pela Câmara dos </a:t>
            </a: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Deputados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(</a:t>
            </a:r>
            <a:r>
              <a:rPr lang="en-US" sz="3300" b="1" dirty="0" err="1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preocupação</a:t>
            </a:r>
            <a:r>
              <a:rPr lang="en-US" sz="3300" b="1" dirty="0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com </a:t>
            </a:r>
            <a:r>
              <a:rPr lang="en-US" sz="3300" b="1" dirty="0" err="1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</a:t>
            </a:r>
            <a:r>
              <a:rPr lang="en-US" sz="3300" b="1" dirty="0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AA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).</a:t>
            </a:r>
          </a:p>
          <a:p>
            <a:pPr marL="457200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Proposta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supressão do artigo 30 (</a:t>
            </a:r>
            <a:r>
              <a:rPr lang="en-US" sz="3300" b="1" dirty="0" err="1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</a:t>
            </a:r>
            <a:r>
              <a:rPr lang="en-US" sz="3300" b="1" dirty="0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235, </a:t>
            </a:r>
            <a:r>
              <a:rPr lang="en-US" sz="3300" b="1" dirty="0" err="1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apesar</a:t>
            </a:r>
            <a:r>
              <a:rPr lang="en-US" sz="3300" b="1" dirty="0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da </a:t>
            </a:r>
            <a:r>
              <a:rPr lang="en-US" sz="3300" b="1" dirty="0" err="1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Emenda</a:t>
            </a:r>
            <a:r>
              <a:rPr lang="en-US" sz="3300" b="1" dirty="0">
                <a:solidFill>
                  <a:srgbClr val="FFC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AH</a:t>
            </a:r>
            <a:r>
              <a:rPr lang="en-US" sz="3300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endParaRPr lang="en-US" sz="3300" b="1" u="sng" dirty="0">
              <a:solidFill>
                <a:srgbClr val="167FB1"/>
              </a:solidFill>
              <a:latin typeface="TT Rounds Condensed" panose="020B0604020202020204" charset="0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O artigo 30 do PLP nº 68/2024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veda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a apropriação de créditos do IBS e da CBS sobre a aquisição dos seguintes bens e serviços, que serão considerados de uso e consumo pessoal, exceto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quando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comprovado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que </a:t>
            </a:r>
            <a:r>
              <a:rPr lang="en-US" sz="3300" dirty="0" err="1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necessários</a:t>
            </a: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à realização de operações pelo contribuinte: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 panose="020B0604020202020204" charset="0"/>
              <a:ea typeface="TT Rounds Condensed"/>
              <a:cs typeface="TT Rounds Condensed"/>
              <a:sym typeface="TT Rounds Condensed"/>
            </a:endParaRP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 - joias, pedras e metais preciosos;</a:t>
            </a: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II - obras de arte e antiguidades de valor histórico ou arqueológico;</a:t>
            </a: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III - bebidas alcoólicas;</a:t>
            </a: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IV - derivados do tabaco;</a:t>
            </a: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V - armas e munições; e</a:t>
            </a:r>
          </a:p>
          <a:p>
            <a:pPr lvl="1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VI - bens e serviços recreativos, esportivos e estéticos.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445498" y="1935639"/>
            <a:ext cx="7397005" cy="72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3. Limite para a Carga Tributária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65036"/>
            <a:ext cx="16230600" cy="526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Proposta de alteração e inclusão de parágrafos ao artigo 14, §1º, I, II e §2º (</a:t>
            </a:r>
            <a:r>
              <a:rPr lang="en-US" sz="3300" b="1" dirty="0">
                <a:solidFill>
                  <a:srgbClr val="F6C21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Emenda 232</a:t>
            </a: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):</a:t>
            </a:r>
          </a:p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</a:t>
            </a: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Propõe-se a alteração do artigo 14 para veicular regra </a:t>
            </a:r>
            <a:r>
              <a:rPr lang="en-US" sz="3300" b="1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vedando aos Estados, ao Distrito Federal e aos Municípios a possibilidade de fixarem alíquotas do IBS superiores às alíquotas de referência. 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167FB1"/>
              </a:solidFill>
              <a:latin typeface="TT Rounds Condensed" panose="020B0604020202020204" charset="0"/>
              <a:ea typeface="TT Rounds Condensed Bold"/>
              <a:cs typeface="TT Rounds Condensed Bold"/>
              <a:sym typeface="TT Rounds Condensed Bold"/>
            </a:endParaRPr>
          </a:p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167FB1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Trata-se de medida que assegura a efetividade da neutralidade pretendida com a Reforma Tributária e prevista no parágrafo 1º do artigo 156-A da Constituição Federal.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167FB1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5197683" y="1935639"/>
            <a:ext cx="7892634" cy="72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359" b="1" dirty="0">
                <a:solidFill>
                  <a:srgbClr val="167FB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4. Associações sem Fins Lucrativos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89045"/>
            <a:ext cx="16230600" cy="69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spc="29" dirty="0" err="1">
                <a:solidFill>
                  <a:srgbClr val="FFC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Emenda</a:t>
            </a:r>
            <a:r>
              <a:rPr lang="en-US" sz="3300" b="1" spc="29" dirty="0">
                <a:solidFill>
                  <a:srgbClr val="FFC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AE 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limita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-se a 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tratar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da 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não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incidência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do IBS e da CBS 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sobre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“</a:t>
            </a:r>
            <a:r>
              <a:rPr lang="en-US" sz="3300" b="1" spc="29" dirty="0" err="1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doações</a:t>
            </a:r>
            <a:r>
              <a:rPr lang="en-US" sz="3300" b="1" spc="29" dirty="0">
                <a:solidFill>
                  <a:schemeClr val="accent5">
                    <a:lumMod val="75000"/>
                  </a:schemeClr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”.</a:t>
            </a:r>
          </a:p>
          <a:p>
            <a:pPr marL="457200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b="1" spc="29" dirty="0" err="1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Proposta</a:t>
            </a:r>
            <a:r>
              <a:rPr lang="en-US" sz="3300" b="1" spc="29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de alteração do artigo 7º, IX (</a:t>
            </a:r>
            <a:r>
              <a:rPr lang="en-US" sz="3300" b="1" spc="29" dirty="0">
                <a:solidFill>
                  <a:srgbClr val="F6C21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Emenda 227</a:t>
            </a:r>
            <a:r>
              <a:rPr lang="en-US" sz="3300" b="1" spc="29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) </a:t>
            </a:r>
            <a:r>
              <a:rPr lang="en-US" sz="3300" b="1" spc="29" dirty="0" err="1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ou</a:t>
            </a:r>
            <a:r>
              <a:rPr lang="en-US" sz="3300" b="1" spc="29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300" b="1" spc="29" dirty="0" err="1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inclusão</a:t>
            </a:r>
            <a:r>
              <a:rPr lang="en-US" sz="3300" b="1" spc="29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3300" b="1" spc="29" dirty="0" err="1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artigo</a:t>
            </a:r>
            <a:r>
              <a:rPr lang="en-US" sz="3300" b="1" spc="29" dirty="0">
                <a:solidFill>
                  <a:srgbClr val="167FB1"/>
                </a:solidFill>
                <a:latin typeface="TT Rounds Condensed" panose="020B0604020202020204" charset="0"/>
                <a:ea typeface="TT Rounds Condensed Bold"/>
                <a:cs typeface="TT Rounds Condensed Bold"/>
                <a:sym typeface="TT Rounds Condensed Bold"/>
              </a:rPr>
              <a:t> 7ª-A:</a:t>
            </a:r>
          </a:p>
          <a:p>
            <a:pPr algn="l">
              <a:lnSpc>
                <a:spcPts val="4620"/>
              </a:lnSpc>
            </a:pPr>
            <a:endParaRPr lang="en-US" sz="3300" b="1" spc="29" dirty="0">
              <a:solidFill>
                <a:srgbClr val="167FB1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7º-A. O IBS e a CBS não incidem sobre as operações realizadas por: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- sindicatos, federações e confederações, com exceção das entidades sindicais de trabalhadores referidas na alínea “b” do inciso III do artigo 9º;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- associações civis que prestem os serviços para os quais houverem sido instituídas e os coloquem à disposição do grupo de pessoas a que se destinam, sem fins lucrativos;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- serviços sociais autônomos, criados ou autorizados por lei;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- conselhos de fiscalização de profissões regulamentadas;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algn="just"/>
            <a:r>
              <a:rPr lang="pt-BR" sz="2600" dirty="0">
                <a:solidFill>
                  <a:schemeClr val="accent5">
                    <a:lumMod val="75000"/>
                  </a:schemeClr>
                </a:solidFill>
                <a:effectLst/>
                <a:latin typeface="TT Rounds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- fundações de direito privado, sem fins lucrativos.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1019</Words>
  <Application>Microsoft Office PowerPoint</Application>
  <PresentationFormat>Personalizar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TT Rounds Condensed</vt:lpstr>
      <vt:lpstr>TT Rounds Condensed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- Apresentação - Reforma Tributária - Senado Federal - CACB - 03-09-2024</dc:title>
  <cp:lastModifiedBy>Anderson Trautman Cardoso | Souto Correa</cp:lastModifiedBy>
  <cp:revision>2</cp:revision>
  <dcterms:created xsi:type="dcterms:W3CDTF">2006-08-16T00:00:00Z</dcterms:created>
  <dcterms:modified xsi:type="dcterms:W3CDTF">2024-10-30T14:59:27Z</dcterms:modified>
  <dc:identifier>DAGPs8v0_oc</dc:identifier>
</cp:coreProperties>
</file>