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Poppins" panose="00000500000000000000" pitchFamily="2" charset="0"/>
      <p:regular r:id="rId18"/>
    </p:embeddedFont>
    <p:embeddedFont>
      <p:font typeface="Poppins Bold" panose="020B0604020202020204" charset="0"/>
      <p:regular r:id="rId19"/>
    </p:embeddedFont>
    <p:embeddedFont>
      <p:font typeface="Poppins Italics" panose="020B0604020202020204" charset="0"/>
      <p:regular r:id="rId20"/>
    </p:embeddedFont>
    <p:embeddedFont>
      <p:font typeface="Poppins Light" panose="00000400000000000000" pitchFamily="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2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diabetes.org/advocacy/know-your-rights/is-diabetes-a-disability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jpe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sv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1.jpe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1.jpe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1825012" y="-2169433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7" y="0"/>
                </a:lnTo>
                <a:lnTo>
                  <a:pt x="8191647" y="8191647"/>
                </a:lnTo>
                <a:lnTo>
                  <a:pt x="0" y="819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19330" y="1284077"/>
            <a:ext cx="7254271" cy="7254271"/>
          </a:xfrm>
          <a:custGeom>
            <a:avLst/>
            <a:gdLst/>
            <a:ahLst/>
            <a:cxnLst/>
            <a:rect l="l" t="t" r="r" b="b"/>
            <a:pathLst>
              <a:path w="7254271" h="7254271">
                <a:moveTo>
                  <a:pt x="0" y="0"/>
                </a:moveTo>
                <a:lnTo>
                  <a:pt x="7254271" y="0"/>
                </a:lnTo>
                <a:lnTo>
                  <a:pt x="7254271" y="7254271"/>
                </a:lnTo>
                <a:lnTo>
                  <a:pt x="0" y="7254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83710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32311" y="183279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1" y="0"/>
                </a:lnTo>
                <a:lnTo>
                  <a:pt x="904931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837242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8634924">
            <a:off x="-747424" y="5797149"/>
            <a:ext cx="7823195" cy="7823195"/>
          </a:xfrm>
          <a:custGeom>
            <a:avLst/>
            <a:gdLst/>
            <a:ahLst/>
            <a:cxnLst/>
            <a:rect l="l" t="t" r="r" b="b"/>
            <a:pathLst>
              <a:path w="7823195" h="7823195">
                <a:moveTo>
                  <a:pt x="0" y="0"/>
                </a:moveTo>
                <a:lnTo>
                  <a:pt x="7823196" y="0"/>
                </a:lnTo>
                <a:lnTo>
                  <a:pt x="7823196" y="7823195"/>
                </a:lnTo>
                <a:lnTo>
                  <a:pt x="0" y="7823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823281" y="2288027"/>
            <a:ext cx="5246370" cy="524637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>
                <a:alphaModFix amt="68000"/>
              </a:blip>
              <a:stretch>
                <a:fillRect l="-4903" t="-3170" b="-10175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61055" y="2432501"/>
            <a:ext cx="3622491" cy="362249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t="-13531" r="-72941" b="-560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183086" y="3009100"/>
            <a:ext cx="1300460" cy="2469292"/>
            <a:chOff x="0" y="0"/>
            <a:chExt cx="285373" cy="5418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5373" cy="541862"/>
            </a:xfrm>
            <a:custGeom>
              <a:avLst/>
              <a:gdLst/>
              <a:ahLst/>
              <a:cxnLst/>
              <a:rect l="l" t="t" r="r" b="b"/>
              <a:pathLst>
                <a:path w="285373" h="541862">
                  <a:moveTo>
                    <a:pt x="142687" y="0"/>
                  </a:moveTo>
                  <a:cubicBezTo>
                    <a:pt x="63883" y="0"/>
                    <a:pt x="0" y="121300"/>
                    <a:pt x="0" y="270931"/>
                  </a:cubicBezTo>
                  <a:cubicBezTo>
                    <a:pt x="0" y="420562"/>
                    <a:pt x="63883" y="541862"/>
                    <a:pt x="142687" y="541862"/>
                  </a:cubicBezTo>
                  <a:cubicBezTo>
                    <a:pt x="221490" y="541862"/>
                    <a:pt x="285373" y="420562"/>
                    <a:pt x="285373" y="270931"/>
                  </a:cubicBezTo>
                  <a:cubicBezTo>
                    <a:pt x="285373" y="121300"/>
                    <a:pt x="221490" y="0"/>
                    <a:pt x="142687" y="0"/>
                  </a:cubicBezTo>
                  <a:close/>
                </a:path>
              </a:pathLst>
            </a:custGeom>
            <a:solidFill>
              <a:srgbClr val="004D9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6754" y="41275"/>
              <a:ext cx="231866" cy="449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2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39754" y="3999586"/>
            <a:ext cx="5245712" cy="287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7206" b="1" spc="-49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DIABETES</a:t>
            </a:r>
          </a:p>
          <a:p>
            <a:pPr algn="ctr">
              <a:lnSpc>
                <a:spcPts val="7278"/>
              </a:lnSpc>
            </a:pPr>
            <a:r>
              <a:rPr lang="en-US" sz="7206" b="1" spc="-49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TIPO 1</a:t>
            </a:r>
          </a:p>
          <a:p>
            <a:pPr algn="ctr">
              <a:lnSpc>
                <a:spcPts val="7278"/>
              </a:lnSpc>
            </a:pPr>
            <a:endParaRPr lang="en-US" sz="7206" b="1" spc="-497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837242" y="6548322"/>
            <a:ext cx="8293608" cy="270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3"/>
              </a:lnSpc>
            </a:pPr>
            <a:r>
              <a:rPr lang="en-US" sz="6756" b="1" spc="-46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NEM TODA DEFICIÊNCIA É VISÍVEL</a:t>
            </a:r>
          </a:p>
          <a:p>
            <a:pPr algn="ctr">
              <a:lnSpc>
                <a:spcPts val="6823"/>
              </a:lnSpc>
            </a:pPr>
            <a:endParaRPr lang="en-US" sz="6756" b="1" spc="-466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5263815" y="-2634596"/>
            <a:ext cx="5269193" cy="5269193"/>
          </a:xfrm>
          <a:custGeom>
            <a:avLst/>
            <a:gdLst/>
            <a:ahLst/>
            <a:cxnLst/>
            <a:rect l="l" t="t" r="r" b="b"/>
            <a:pathLst>
              <a:path w="5269193" h="5269193">
                <a:moveTo>
                  <a:pt x="0" y="0"/>
                </a:moveTo>
                <a:lnTo>
                  <a:pt x="5269193" y="0"/>
                </a:lnTo>
                <a:lnTo>
                  <a:pt x="5269193" y="5269192"/>
                </a:lnTo>
                <a:lnTo>
                  <a:pt x="0" y="52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6272838" y="1439768"/>
            <a:ext cx="5742324" cy="4028916"/>
          </a:xfrm>
          <a:custGeom>
            <a:avLst/>
            <a:gdLst/>
            <a:ahLst/>
            <a:cxnLst/>
            <a:rect l="l" t="t" r="r" b="b"/>
            <a:pathLst>
              <a:path w="5742324" h="4028916">
                <a:moveTo>
                  <a:pt x="0" y="0"/>
                </a:moveTo>
                <a:lnTo>
                  <a:pt x="5742324" y="0"/>
                </a:lnTo>
                <a:lnTo>
                  <a:pt x="5742324" y="4028916"/>
                </a:lnTo>
                <a:lnTo>
                  <a:pt x="0" y="4028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832" b="-14158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741290" y="1039898"/>
            <a:ext cx="4295041" cy="8103850"/>
          </a:xfrm>
          <a:custGeom>
            <a:avLst/>
            <a:gdLst/>
            <a:ahLst/>
            <a:cxnLst/>
            <a:rect l="l" t="t" r="r" b="b"/>
            <a:pathLst>
              <a:path w="4295041" h="8103850">
                <a:moveTo>
                  <a:pt x="0" y="0"/>
                </a:moveTo>
                <a:lnTo>
                  <a:pt x="4295041" y="0"/>
                </a:lnTo>
                <a:lnTo>
                  <a:pt x="4295041" y="8103850"/>
                </a:lnTo>
                <a:lnTo>
                  <a:pt x="0" y="8103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1663362" y="2634596"/>
            <a:ext cx="5742324" cy="5668175"/>
          </a:xfrm>
          <a:custGeom>
            <a:avLst/>
            <a:gdLst/>
            <a:ahLst/>
            <a:cxnLst/>
            <a:rect l="l" t="t" r="r" b="b"/>
            <a:pathLst>
              <a:path w="5742324" h="5668175">
                <a:moveTo>
                  <a:pt x="0" y="0"/>
                </a:moveTo>
                <a:lnTo>
                  <a:pt x="5742324" y="0"/>
                </a:lnTo>
                <a:lnTo>
                  <a:pt x="5742324" y="5668176"/>
                </a:lnTo>
                <a:lnTo>
                  <a:pt x="0" y="56681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3646" b="-292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5959674" y="6758297"/>
            <a:ext cx="5351154" cy="123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06"/>
              </a:lnSpc>
            </a:pPr>
            <a:r>
              <a:rPr lang="en-US" sz="2764" spc="-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Trechos traduzidos e retirados do site da Assoiação Americana de Diabetes.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22133" y="9086598"/>
            <a:ext cx="10133336" cy="41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6"/>
              </a:lnSpc>
            </a:pPr>
            <a:r>
              <a:rPr lang="en-US" sz="2368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  <a:hlinkClick r:id="rId13" tooltip="https://diabetes.org/advocacy/know-your-rights/is-diabetes-a-disability"/>
              </a:rPr>
              <a:t>https://diabetes.org/advocacy/know-your-rights/is-diabetes-a-disability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41156" y="9065884"/>
            <a:ext cx="1384783" cy="43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06"/>
              </a:lnSpc>
            </a:pPr>
            <a:r>
              <a:rPr lang="en-US" sz="2764" spc="-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Fonte: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455218" y="3881438"/>
            <a:ext cx="3610928" cy="400050"/>
            <a:chOff x="0" y="0"/>
            <a:chExt cx="4814570" cy="533400"/>
          </a:xfrm>
        </p:grpSpPr>
        <p:sp>
          <p:nvSpPr>
            <p:cNvPr id="19" name="Freeform 19"/>
            <p:cNvSpPr/>
            <p:nvPr/>
          </p:nvSpPr>
          <p:spPr>
            <a:xfrm>
              <a:off x="-29210" y="-67310"/>
              <a:ext cx="4874260" cy="763270"/>
            </a:xfrm>
            <a:custGeom>
              <a:avLst/>
              <a:gdLst/>
              <a:ahLst/>
              <a:cxnLst/>
              <a:rect l="l" t="t" r="r" b="b"/>
              <a:pathLst>
                <a:path w="4874260" h="763270">
                  <a:moveTo>
                    <a:pt x="80010" y="118110"/>
                  </a:moveTo>
                  <a:cubicBezTo>
                    <a:pt x="2101850" y="135890"/>
                    <a:pt x="2256790" y="184150"/>
                    <a:pt x="2391410" y="196850"/>
                  </a:cubicBezTo>
                  <a:cubicBezTo>
                    <a:pt x="2477770" y="205740"/>
                    <a:pt x="2496820" y="204470"/>
                    <a:pt x="2606040" y="207010"/>
                  </a:cubicBezTo>
                  <a:cubicBezTo>
                    <a:pt x="2954020" y="214630"/>
                    <a:pt x="4584700" y="0"/>
                    <a:pt x="4791710" y="207010"/>
                  </a:cubicBezTo>
                  <a:cubicBezTo>
                    <a:pt x="4874260" y="288290"/>
                    <a:pt x="4874260" y="467360"/>
                    <a:pt x="4791710" y="549910"/>
                  </a:cubicBezTo>
                  <a:cubicBezTo>
                    <a:pt x="4578350" y="763270"/>
                    <a:pt x="2825750" y="560070"/>
                    <a:pt x="2498090" y="547370"/>
                  </a:cubicBezTo>
                  <a:cubicBezTo>
                    <a:pt x="2407920" y="543560"/>
                    <a:pt x="2396490" y="542290"/>
                    <a:pt x="2325370" y="533400"/>
                  </a:cubicBezTo>
                  <a:cubicBezTo>
                    <a:pt x="2211070" y="520700"/>
                    <a:pt x="2075180" y="477520"/>
                    <a:pt x="1874520" y="461010"/>
                  </a:cubicBezTo>
                  <a:cubicBezTo>
                    <a:pt x="1475740" y="429260"/>
                    <a:pt x="262890" y="647700"/>
                    <a:pt x="80010" y="464820"/>
                  </a:cubicBezTo>
                  <a:cubicBezTo>
                    <a:pt x="0" y="384810"/>
                    <a:pt x="80010" y="118110"/>
                    <a:pt x="80010" y="11811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88543" y="4196715"/>
            <a:ext cx="3428047" cy="383858"/>
            <a:chOff x="0" y="0"/>
            <a:chExt cx="4570730" cy="511810"/>
          </a:xfrm>
        </p:grpSpPr>
        <p:sp>
          <p:nvSpPr>
            <p:cNvPr id="21" name="Freeform 21"/>
            <p:cNvSpPr/>
            <p:nvPr/>
          </p:nvSpPr>
          <p:spPr>
            <a:xfrm>
              <a:off x="-25400" y="-82550"/>
              <a:ext cx="4626610" cy="742950"/>
            </a:xfrm>
            <a:custGeom>
              <a:avLst/>
              <a:gdLst/>
              <a:ahLst/>
              <a:cxnLst/>
              <a:rect l="l" t="t" r="r" b="b"/>
              <a:pathLst>
                <a:path w="4626610" h="742950">
                  <a:moveTo>
                    <a:pt x="76200" y="133350"/>
                  </a:moveTo>
                  <a:cubicBezTo>
                    <a:pt x="1604010" y="142240"/>
                    <a:pt x="1685290" y="162560"/>
                    <a:pt x="1836420" y="172720"/>
                  </a:cubicBezTo>
                  <a:cubicBezTo>
                    <a:pt x="2024380" y="185420"/>
                    <a:pt x="2197100" y="193040"/>
                    <a:pt x="2468880" y="198120"/>
                  </a:cubicBezTo>
                  <a:cubicBezTo>
                    <a:pt x="2960370" y="208280"/>
                    <a:pt x="4344670" y="0"/>
                    <a:pt x="4545330" y="200660"/>
                  </a:cubicBezTo>
                  <a:cubicBezTo>
                    <a:pt x="4626610" y="281940"/>
                    <a:pt x="4626610" y="462280"/>
                    <a:pt x="4545330" y="543560"/>
                  </a:cubicBezTo>
                  <a:cubicBezTo>
                    <a:pt x="4344670" y="742950"/>
                    <a:pt x="2988310" y="553720"/>
                    <a:pt x="2461260" y="541020"/>
                  </a:cubicBezTo>
                  <a:cubicBezTo>
                    <a:pt x="2138680" y="533400"/>
                    <a:pt x="1871980" y="520700"/>
                    <a:pt x="1682750" y="505460"/>
                  </a:cubicBezTo>
                  <a:cubicBezTo>
                    <a:pt x="1574800" y="496570"/>
                    <a:pt x="1546860" y="483870"/>
                    <a:pt x="1428750" y="476250"/>
                  </a:cubicBezTo>
                  <a:cubicBezTo>
                    <a:pt x="1156970" y="461010"/>
                    <a:pt x="227330" y="631190"/>
                    <a:pt x="76200" y="480060"/>
                  </a:cubicBezTo>
                  <a:cubicBezTo>
                    <a:pt x="0" y="403860"/>
                    <a:pt x="76200" y="133350"/>
                    <a:pt x="76200" y="13335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564755" y="4578668"/>
            <a:ext cx="3501390" cy="366712"/>
            <a:chOff x="0" y="0"/>
            <a:chExt cx="4668520" cy="488950"/>
          </a:xfrm>
        </p:grpSpPr>
        <p:sp>
          <p:nvSpPr>
            <p:cNvPr id="23" name="Freeform 23"/>
            <p:cNvSpPr/>
            <p:nvPr/>
          </p:nvSpPr>
          <p:spPr>
            <a:xfrm>
              <a:off x="5080" y="-77470"/>
              <a:ext cx="4690110" cy="674370"/>
            </a:xfrm>
            <a:custGeom>
              <a:avLst/>
              <a:gdLst/>
              <a:ahLst/>
              <a:cxnLst/>
              <a:rect l="l" t="t" r="r" b="b"/>
              <a:pathLst>
                <a:path w="4690110" h="674370">
                  <a:moveTo>
                    <a:pt x="45720" y="151130"/>
                  </a:moveTo>
                  <a:cubicBezTo>
                    <a:pt x="1250950" y="121920"/>
                    <a:pt x="2109470" y="111760"/>
                    <a:pt x="2500630" y="128270"/>
                  </a:cubicBezTo>
                  <a:cubicBezTo>
                    <a:pt x="2707640" y="137160"/>
                    <a:pt x="2768600" y="158750"/>
                    <a:pt x="2974340" y="167640"/>
                  </a:cubicBezTo>
                  <a:cubicBezTo>
                    <a:pt x="3356610" y="182880"/>
                    <a:pt x="4439920" y="0"/>
                    <a:pt x="4611370" y="172720"/>
                  </a:cubicBezTo>
                  <a:cubicBezTo>
                    <a:pt x="4690110" y="251460"/>
                    <a:pt x="4688840" y="438150"/>
                    <a:pt x="4611370" y="515620"/>
                  </a:cubicBezTo>
                  <a:cubicBezTo>
                    <a:pt x="4451350" y="674370"/>
                    <a:pt x="3529330" y="527050"/>
                    <a:pt x="3139440" y="514350"/>
                  </a:cubicBezTo>
                  <a:cubicBezTo>
                    <a:pt x="2882900" y="505460"/>
                    <a:pt x="2773680" y="480060"/>
                    <a:pt x="2500630" y="471170"/>
                  </a:cubicBezTo>
                  <a:cubicBezTo>
                    <a:pt x="2015490" y="454660"/>
                    <a:pt x="900430" y="463550"/>
                    <a:pt x="480060" y="474980"/>
                  </a:cubicBezTo>
                  <a:cubicBezTo>
                    <a:pt x="289560" y="480060"/>
                    <a:pt x="133350" y="558800"/>
                    <a:pt x="63500" y="496570"/>
                  </a:cubicBezTo>
                  <a:cubicBezTo>
                    <a:pt x="0" y="439420"/>
                    <a:pt x="45720" y="151130"/>
                    <a:pt x="45720" y="15113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827645" y="4910138"/>
            <a:ext cx="998220" cy="352425"/>
            <a:chOff x="0" y="0"/>
            <a:chExt cx="1330960" cy="469900"/>
          </a:xfrm>
        </p:grpSpPr>
        <p:sp>
          <p:nvSpPr>
            <p:cNvPr id="25" name="Freeform 25"/>
            <p:cNvSpPr/>
            <p:nvPr/>
          </p:nvSpPr>
          <p:spPr>
            <a:xfrm>
              <a:off x="11430" y="-55880"/>
              <a:ext cx="1337310" cy="556260"/>
            </a:xfrm>
            <a:custGeom>
              <a:avLst/>
              <a:gdLst/>
              <a:ahLst/>
              <a:cxnLst/>
              <a:rect l="l" t="t" r="r" b="b"/>
              <a:pathLst>
                <a:path w="1337310" h="556260">
                  <a:moveTo>
                    <a:pt x="39370" y="129540"/>
                  </a:moveTo>
                  <a:cubicBezTo>
                    <a:pt x="678180" y="102870"/>
                    <a:pt x="1160780" y="0"/>
                    <a:pt x="1267460" y="106680"/>
                  </a:cubicBezTo>
                  <a:cubicBezTo>
                    <a:pt x="1337310" y="176530"/>
                    <a:pt x="1337310" y="381000"/>
                    <a:pt x="1267460" y="449580"/>
                  </a:cubicBezTo>
                  <a:cubicBezTo>
                    <a:pt x="1162050" y="556260"/>
                    <a:pt x="680720" y="444500"/>
                    <a:pt x="458470" y="452120"/>
                  </a:cubicBezTo>
                  <a:cubicBezTo>
                    <a:pt x="303530" y="455930"/>
                    <a:pt x="132080" y="534670"/>
                    <a:pt x="63500" y="474980"/>
                  </a:cubicBezTo>
                  <a:cubicBezTo>
                    <a:pt x="0" y="419100"/>
                    <a:pt x="39370" y="129540"/>
                    <a:pt x="39370" y="12954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88555" y="4943475"/>
            <a:ext cx="458153" cy="336232"/>
            <a:chOff x="0" y="0"/>
            <a:chExt cx="610870" cy="448310"/>
          </a:xfrm>
        </p:grpSpPr>
        <p:sp>
          <p:nvSpPr>
            <p:cNvPr id="27" name="Freeform 27"/>
            <p:cNvSpPr/>
            <p:nvPr/>
          </p:nvSpPr>
          <p:spPr>
            <a:xfrm>
              <a:off x="-12700" y="50800"/>
              <a:ext cx="635000" cy="422910"/>
            </a:xfrm>
            <a:custGeom>
              <a:avLst/>
              <a:gdLst/>
              <a:ahLst/>
              <a:cxnLst/>
              <a:rect l="l" t="t" r="r" b="b"/>
              <a:pathLst>
                <a:path w="635000" h="422910">
                  <a:moveTo>
                    <a:pt x="63500" y="0"/>
                  </a:moveTo>
                  <a:cubicBezTo>
                    <a:pt x="635000" y="63500"/>
                    <a:pt x="635000" y="279400"/>
                    <a:pt x="571500" y="342900"/>
                  </a:cubicBezTo>
                  <a:cubicBezTo>
                    <a:pt x="495300" y="420370"/>
                    <a:pt x="139700" y="422910"/>
                    <a:pt x="63500" y="346710"/>
                  </a:cubicBezTo>
                  <a:cubicBezTo>
                    <a:pt x="0" y="283210"/>
                    <a:pt x="63500" y="0"/>
                    <a:pt x="63500" y="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308205" y="2869883"/>
            <a:ext cx="3984308" cy="433388"/>
            <a:chOff x="0" y="0"/>
            <a:chExt cx="5312410" cy="577850"/>
          </a:xfrm>
        </p:grpSpPr>
        <p:sp>
          <p:nvSpPr>
            <p:cNvPr id="29" name="Freeform 29"/>
            <p:cNvSpPr/>
            <p:nvPr/>
          </p:nvSpPr>
          <p:spPr>
            <a:xfrm>
              <a:off x="50800" y="36830"/>
              <a:ext cx="5276850" cy="579120"/>
            </a:xfrm>
            <a:custGeom>
              <a:avLst/>
              <a:gdLst/>
              <a:ahLst/>
              <a:cxnLst/>
              <a:rect l="l" t="t" r="r" b="b"/>
              <a:pathLst>
                <a:path w="5276850" h="579120">
                  <a:moveTo>
                    <a:pt x="0" y="83820"/>
                  </a:moveTo>
                  <a:cubicBezTo>
                    <a:pt x="259080" y="35560"/>
                    <a:pt x="307340" y="31750"/>
                    <a:pt x="405130" y="26670"/>
                  </a:cubicBezTo>
                  <a:cubicBezTo>
                    <a:pt x="621030" y="15240"/>
                    <a:pt x="1162050" y="0"/>
                    <a:pt x="1440180" y="13970"/>
                  </a:cubicBezTo>
                  <a:cubicBezTo>
                    <a:pt x="1629410" y="22860"/>
                    <a:pt x="1739900" y="50800"/>
                    <a:pt x="1913890" y="66040"/>
                  </a:cubicBezTo>
                  <a:cubicBezTo>
                    <a:pt x="2128520" y="86360"/>
                    <a:pt x="2341880" y="107950"/>
                    <a:pt x="2628900" y="118110"/>
                  </a:cubicBezTo>
                  <a:cubicBezTo>
                    <a:pt x="3059430" y="134620"/>
                    <a:pt x="3947160" y="113030"/>
                    <a:pt x="4248150" y="124460"/>
                  </a:cubicBezTo>
                  <a:cubicBezTo>
                    <a:pt x="4364990" y="128270"/>
                    <a:pt x="4389120" y="138430"/>
                    <a:pt x="4491990" y="142240"/>
                  </a:cubicBezTo>
                  <a:cubicBezTo>
                    <a:pt x="4667250" y="149860"/>
                    <a:pt x="5111750" y="48260"/>
                    <a:pt x="5209540" y="146050"/>
                  </a:cubicBezTo>
                  <a:cubicBezTo>
                    <a:pt x="5276850" y="214630"/>
                    <a:pt x="5275580" y="422910"/>
                    <a:pt x="5209540" y="488950"/>
                  </a:cubicBezTo>
                  <a:cubicBezTo>
                    <a:pt x="5119370" y="579120"/>
                    <a:pt x="4761230" y="492760"/>
                    <a:pt x="4565650" y="487680"/>
                  </a:cubicBezTo>
                  <a:cubicBezTo>
                    <a:pt x="4401820" y="483870"/>
                    <a:pt x="4305300" y="471170"/>
                    <a:pt x="4114800" y="467360"/>
                  </a:cubicBezTo>
                  <a:cubicBezTo>
                    <a:pt x="3784600" y="459740"/>
                    <a:pt x="3147060" y="477520"/>
                    <a:pt x="2757170" y="464820"/>
                  </a:cubicBezTo>
                  <a:cubicBezTo>
                    <a:pt x="2461260" y="454660"/>
                    <a:pt x="2213610" y="435610"/>
                    <a:pt x="1978660" y="415290"/>
                  </a:cubicBezTo>
                  <a:cubicBezTo>
                    <a:pt x="1781810" y="398780"/>
                    <a:pt x="1648460" y="367030"/>
                    <a:pt x="1440180" y="356870"/>
                  </a:cubicBezTo>
                  <a:cubicBezTo>
                    <a:pt x="1156970" y="342900"/>
                    <a:pt x="631190" y="359410"/>
                    <a:pt x="433070" y="368300"/>
                  </a:cubicBezTo>
                  <a:cubicBezTo>
                    <a:pt x="350520" y="372110"/>
                    <a:pt x="317500" y="372110"/>
                    <a:pt x="257810" y="381000"/>
                  </a:cubicBezTo>
                  <a:cubicBezTo>
                    <a:pt x="195580" y="391160"/>
                    <a:pt x="110490" y="450850"/>
                    <a:pt x="67310" y="422910"/>
                  </a:cubicBezTo>
                  <a:cubicBezTo>
                    <a:pt x="8890" y="384810"/>
                    <a:pt x="0" y="83820"/>
                    <a:pt x="0" y="8382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4068" y="6801803"/>
            <a:ext cx="2631758" cy="350520"/>
            <a:chOff x="0" y="0"/>
            <a:chExt cx="3509010" cy="467360"/>
          </a:xfrm>
        </p:grpSpPr>
        <p:sp>
          <p:nvSpPr>
            <p:cNvPr id="31" name="Freeform 31"/>
            <p:cNvSpPr/>
            <p:nvPr/>
          </p:nvSpPr>
          <p:spPr>
            <a:xfrm>
              <a:off x="-34290" y="1270"/>
              <a:ext cx="3553460" cy="636270"/>
            </a:xfrm>
            <a:custGeom>
              <a:avLst/>
              <a:gdLst/>
              <a:ahLst/>
              <a:cxnLst/>
              <a:rect l="l" t="t" r="r" b="b"/>
              <a:pathLst>
                <a:path w="3553460" h="636270">
                  <a:moveTo>
                    <a:pt x="85090" y="49530"/>
                  </a:moveTo>
                  <a:cubicBezTo>
                    <a:pt x="2943860" y="54610"/>
                    <a:pt x="2954020" y="64770"/>
                    <a:pt x="3030220" y="68580"/>
                  </a:cubicBezTo>
                  <a:cubicBezTo>
                    <a:pt x="3149600" y="74930"/>
                    <a:pt x="3421380" y="0"/>
                    <a:pt x="3492500" y="72390"/>
                  </a:cubicBezTo>
                  <a:cubicBezTo>
                    <a:pt x="3553460" y="133350"/>
                    <a:pt x="3553460" y="354330"/>
                    <a:pt x="3492500" y="415290"/>
                  </a:cubicBezTo>
                  <a:cubicBezTo>
                    <a:pt x="3421380" y="485140"/>
                    <a:pt x="3154680" y="419100"/>
                    <a:pt x="3035300" y="412750"/>
                  </a:cubicBezTo>
                  <a:cubicBezTo>
                    <a:pt x="2957830" y="408940"/>
                    <a:pt x="2946400" y="397510"/>
                    <a:pt x="2846070" y="392430"/>
                  </a:cubicBezTo>
                  <a:cubicBezTo>
                    <a:pt x="2463800" y="372110"/>
                    <a:pt x="326390" y="636270"/>
                    <a:pt x="85090" y="396240"/>
                  </a:cubicBezTo>
                  <a:cubicBezTo>
                    <a:pt x="0" y="311150"/>
                    <a:pt x="85090" y="49530"/>
                    <a:pt x="85090" y="4953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270105" y="7166610"/>
            <a:ext cx="3824288" cy="433388"/>
            <a:chOff x="0" y="0"/>
            <a:chExt cx="5099050" cy="577850"/>
          </a:xfrm>
        </p:grpSpPr>
        <p:sp>
          <p:nvSpPr>
            <p:cNvPr id="33" name="Freeform 33"/>
            <p:cNvSpPr/>
            <p:nvPr/>
          </p:nvSpPr>
          <p:spPr>
            <a:xfrm>
              <a:off x="50800" y="-5080"/>
              <a:ext cx="5066030" cy="563880"/>
            </a:xfrm>
            <a:custGeom>
              <a:avLst/>
              <a:gdLst/>
              <a:ahLst/>
              <a:cxnLst/>
              <a:rect l="l" t="t" r="r" b="b"/>
              <a:pathLst>
                <a:path w="5066030" h="563880">
                  <a:moveTo>
                    <a:pt x="0" y="149860"/>
                  </a:moveTo>
                  <a:cubicBezTo>
                    <a:pt x="327660" y="80010"/>
                    <a:pt x="411480" y="72390"/>
                    <a:pt x="607060" y="63500"/>
                  </a:cubicBezTo>
                  <a:cubicBezTo>
                    <a:pt x="1188720" y="36830"/>
                    <a:pt x="3309620" y="0"/>
                    <a:pt x="4093210" y="55880"/>
                  </a:cubicBezTo>
                  <a:cubicBezTo>
                    <a:pt x="4493260" y="85090"/>
                    <a:pt x="4883150" y="57150"/>
                    <a:pt x="4996180" y="189230"/>
                  </a:cubicBezTo>
                  <a:cubicBezTo>
                    <a:pt x="5066030" y="270510"/>
                    <a:pt x="5040630" y="487680"/>
                    <a:pt x="4993640" y="532130"/>
                  </a:cubicBezTo>
                  <a:cubicBezTo>
                    <a:pt x="4959350" y="563880"/>
                    <a:pt x="4879340" y="533400"/>
                    <a:pt x="4823460" y="521970"/>
                  </a:cubicBezTo>
                  <a:cubicBezTo>
                    <a:pt x="4765040" y="511810"/>
                    <a:pt x="4707890" y="474980"/>
                    <a:pt x="4648200" y="464820"/>
                  </a:cubicBezTo>
                  <a:cubicBezTo>
                    <a:pt x="4589780" y="454660"/>
                    <a:pt x="4538980" y="467360"/>
                    <a:pt x="4467860" y="461010"/>
                  </a:cubicBezTo>
                  <a:cubicBezTo>
                    <a:pt x="4364990" y="450850"/>
                    <a:pt x="4281170" y="414020"/>
                    <a:pt x="4091940" y="398780"/>
                  </a:cubicBezTo>
                  <a:cubicBezTo>
                    <a:pt x="3520440" y="353060"/>
                    <a:pt x="1168400" y="383540"/>
                    <a:pt x="624840" y="406400"/>
                  </a:cubicBezTo>
                  <a:cubicBezTo>
                    <a:pt x="455930" y="412750"/>
                    <a:pt x="392430" y="416560"/>
                    <a:pt x="294640" y="431800"/>
                  </a:cubicBezTo>
                  <a:cubicBezTo>
                    <a:pt x="214630" y="445770"/>
                    <a:pt x="129540" y="516890"/>
                    <a:pt x="80010" y="486410"/>
                  </a:cubicBezTo>
                  <a:cubicBezTo>
                    <a:pt x="17780" y="449580"/>
                    <a:pt x="0" y="149860"/>
                    <a:pt x="0" y="14986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299632" y="7548562"/>
            <a:ext cx="2432685" cy="336232"/>
            <a:chOff x="0" y="0"/>
            <a:chExt cx="3243580" cy="448310"/>
          </a:xfrm>
        </p:grpSpPr>
        <p:sp>
          <p:nvSpPr>
            <p:cNvPr id="35" name="Freeform 35"/>
            <p:cNvSpPr/>
            <p:nvPr/>
          </p:nvSpPr>
          <p:spPr>
            <a:xfrm>
              <a:off x="-35560" y="50800"/>
              <a:ext cx="3313430" cy="607060"/>
            </a:xfrm>
            <a:custGeom>
              <a:avLst/>
              <a:gdLst/>
              <a:ahLst/>
              <a:cxnLst/>
              <a:rect l="l" t="t" r="r" b="b"/>
              <a:pathLst>
                <a:path w="3313430" h="607060">
                  <a:moveTo>
                    <a:pt x="86360" y="0"/>
                  </a:moveTo>
                  <a:cubicBezTo>
                    <a:pt x="3313430" y="86360"/>
                    <a:pt x="3313430" y="256540"/>
                    <a:pt x="3228340" y="342900"/>
                  </a:cubicBezTo>
                  <a:cubicBezTo>
                    <a:pt x="2967990" y="603250"/>
                    <a:pt x="347980" y="607060"/>
                    <a:pt x="86360" y="346710"/>
                  </a:cubicBezTo>
                  <a:cubicBezTo>
                    <a:pt x="0" y="260350"/>
                    <a:pt x="86360" y="0"/>
                    <a:pt x="86360" y="0"/>
                  </a:cubicBezTo>
                </a:path>
              </a:pathLst>
            </a:custGeom>
            <a:solidFill>
              <a:srgbClr val="FFF234">
                <a:alpha val="3176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5318159" y="-5460834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7"/>
                </a:lnTo>
                <a:lnTo>
                  <a:pt x="0" y="819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6359078" y="-3604070"/>
            <a:ext cx="5269193" cy="5269193"/>
          </a:xfrm>
          <a:custGeom>
            <a:avLst/>
            <a:gdLst/>
            <a:ahLst/>
            <a:cxnLst/>
            <a:rect l="l" t="t" r="r" b="b"/>
            <a:pathLst>
              <a:path w="5269193" h="5269193">
                <a:moveTo>
                  <a:pt x="0" y="0"/>
                </a:moveTo>
                <a:lnTo>
                  <a:pt x="5269193" y="0"/>
                </a:lnTo>
                <a:lnTo>
                  <a:pt x="5269193" y="5269193"/>
                </a:lnTo>
                <a:lnTo>
                  <a:pt x="0" y="52691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81944" y="4837258"/>
            <a:ext cx="4871488" cy="48714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16752" r="-1675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1944" y="716952"/>
            <a:ext cx="4544222" cy="454422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t="-17010" b="-1701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837230" y="4649817"/>
            <a:ext cx="5246370" cy="524637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46403" r="-2830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990440" y="1846794"/>
            <a:ext cx="10858410" cy="227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4"/>
              </a:lnSpc>
            </a:pPr>
            <a:r>
              <a:rPr lang="en-US" sz="3055" spc="-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Os tratamentos existentes hoje para que uma pessoa com diabetes tipo 1 possa viver não anulam o esforço exigido para que possamos fazer tudo que as demais pessoas fazem de maneira natural e sem esforço mental.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72878" y="4808683"/>
            <a:ext cx="8209174" cy="362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2"/>
              </a:lnSpc>
            </a:pPr>
            <a:r>
              <a:rPr lang="en-US" sz="3045" spc="-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Assim como uma prótese de perna permite que uma pessoa ande, mas não retira dela o fato de ter uma deficiência, a insulina e demais tecnologias em diabetes nos permitem apenas simular o funcionamento de um pâncreas, mas não devolvem a plena funcionalidade desse órgão.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-2763646" y="-2797841"/>
            <a:ext cx="4924340" cy="4924340"/>
          </a:xfrm>
          <a:custGeom>
            <a:avLst/>
            <a:gdLst/>
            <a:ahLst/>
            <a:cxnLst/>
            <a:rect l="l" t="t" r="r" b="b"/>
            <a:pathLst>
              <a:path w="4924340" h="4924340">
                <a:moveTo>
                  <a:pt x="0" y="0"/>
                </a:moveTo>
                <a:lnTo>
                  <a:pt x="4924340" y="0"/>
                </a:lnTo>
                <a:lnTo>
                  <a:pt x="4924340" y="4924340"/>
                </a:lnTo>
                <a:lnTo>
                  <a:pt x="0" y="4924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784474"/>
            <a:ext cx="5457508" cy="8891306"/>
            <a:chOff x="0" y="0"/>
            <a:chExt cx="1437368" cy="23417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7368" cy="2341743"/>
            </a:xfrm>
            <a:custGeom>
              <a:avLst/>
              <a:gdLst/>
              <a:ahLst/>
              <a:cxnLst/>
              <a:rect l="l" t="t" r="r" b="b"/>
              <a:pathLst>
                <a:path w="1437368" h="2341743">
                  <a:moveTo>
                    <a:pt x="72348" y="0"/>
                  </a:moveTo>
                  <a:lnTo>
                    <a:pt x="1365021" y="0"/>
                  </a:lnTo>
                  <a:cubicBezTo>
                    <a:pt x="1384208" y="0"/>
                    <a:pt x="1402610" y="7622"/>
                    <a:pt x="1416178" y="21190"/>
                  </a:cubicBezTo>
                  <a:cubicBezTo>
                    <a:pt x="1429746" y="34758"/>
                    <a:pt x="1437368" y="53160"/>
                    <a:pt x="1437368" y="72348"/>
                  </a:cubicBezTo>
                  <a:lnTo>
                    <a:pt x="1437368" y="2269395"/>
                  </a:lnTo>
                  <a:cubicBezTo>
                    <a:pt x="1437368" y="2288583"/>
                    <a:pt x="1429746" y="2306985"/>
                    <a:pt x="1416178" y="2320553"/>
                  </a:cubicBezTo>
                  <a:cubicBezTo>
                    <a:pt x="1402610" y="2334121"/>
                    <a:pt x="1384208" y="2341743"/>
                    <a:pt x="1365021" y="2341743"/>
                  </a:cubicBezTo>
                  <a:lnTo>
                    <a:pt x="72348" y="2341743"/>
                  </a:lnTo>
                  <a:cubicBezTo>
                    <a:pt x="53160" y="2341743"/>
                    <a:pt x="34758" y="2334121"/>
                    <a:pt x="21190" y="2320553"/>
                  </a:cubicBezTo>
                  <a:cubicBezTo>
                    <a:pt x="7622" y="2306985"/>
                    <a:pt x="0" y="2288583"/>
                    <a:pt x="0" y="2269395"/>
                  </a:cubicBezTo>
                  <a:lnTo>
                    <a:pt x="0" y="72348"/>
                  </a:lnTo>
                  <a:cubicBezTo>
                    <a:pt x="0" y="53160"/>
                    <a:pt x="7622" y="34758"/>
                    <a:pt x="21190" y="21190"/>
                  </a:cubicBezTo>
                  <a:cubicBezTo>
                    <a:pt x="34758" y="7622"/>
                    <a:pt x="53160" y="0"/>
                    <a:pt x="72348" y="0"/>
                  </a:cubicBezTo>
                  <a:close/>
                </a:path>
              </a:pathLst>
            </a:custGeom>
            <a:solidFill>
              <a:srgbClr val="6AD3F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7368" cy="237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t="325" b="325"/>
          <a:stretch>
            <a:fillRect/>
          </a:stretch>
        </p:blipFill>
        <p:spPr>
          <a:xfrm>
            <a:off x="1428322" y="1146374"/>
            <a:ext cx="4658264" cy="82296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484312" y="2980533"/>
            <a:ext cx="9293820" cy="502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27"/>
              </a:lnSpc>
            </a:pPr>
            <a:r>
              <a:rPr lang="en-US" sz="3040" spc="-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reposição da insulina é feita por meio de injeções, e apesar de ser uma parte dolorosa, especialmente para as crianças, essa não é a parte mais difícil de viver com o diabetes tipo 1.</a:t>
            </a:r>
          </a:p>
          <a:p>
            <a:pPr algn="just">
              <a:lnSpc>
                <a:spcPts val="3527"/>
              </a:lnSpc>
            </a:pPr>
            <a:endParaRPr lang="en-US" sz="3040" spc="-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627"/>
              </a:lnSpc>
            </a:pPr>
            <a:r>
              <a:rPr lang="en-US" sz="540" spc="-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</a:p>
          <a:p>
            <a:pPr algn="just">
              <a:lnSpc>
                <a:spcPts val="3527"/>
              </a:lnSpc>
            </a:pPr>
            <a:r>
              <a:rPr lang="en-US" sz="3040" spc="-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 grande desafio é justamente pensar e agir pelo pâncreas, e apesar de nos esforçarmos bastante, definitivamente não é possível chegar ao mesmo  nível de excelência do corpo humano </a:t>
            </a:r>
          </a:p>
          <a:p>
            <a:pPr algn="just">
              <a:lnSpc>
                <a:spcPts val="3527"/>
              </a:lnSpc>
            </a:pPr>
            <a:endParaRPr lang="en-US" sz="3040" spc="-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19288" y="8514108"/>
            <a:ext cx="9540365" cy="74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2"/>
              </a:lnSpc>
            </a:pPr>
            <a:r>
              <a:rPr lang="en-US" sz="2476" spc="-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Alice tomando insulina - Imagens cedidas pela Andressa - @maede2onlne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83710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74908" y="364125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1" y="0"/>
                </a:lnTo>
                <a:lnTo>
                  <a:pt x="904931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879839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-2763646" y="-2797841"/>
            <a:ext cx="4924340" cy="4924340"/>
          </a:xfrm>
          <a:custGeom>
            <a:avLst/>
            <a:gdLst/>
            <a:ahLst/>
            <a:cxnLst/>
            <a:rect l="l" t="t" r="r" b="b"/>
            <a:pathLst>
              <a:path w="4924340" h="4924340">
                <a:moveTo>
                  <a:pt x="0" y="0"/>
                </a:moveTo>
                <a:lnTo>
                  <a:pt x="4924340" y="0"/>
                </a:lnTo>
                <a:lnTo>
                  <a:pt x="4924340" y="4924340"/>
                </a:lnTo>
                <a:lnTo>
                  <a:pt x="0" y="4924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455956" y="1374343"/>
            <a:ext cx="15376087" cy="8082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4"/>
              </a:lnSpc>
            </a:pPr>
            <a:r>
              <a:rPr lang="en-US" sz="3451" spc="-2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Desafios que as pessoas com diabetes tipo 1 enfrentam: </a:t>
            </a:r>
          </a:p>
          <a:p>
            <a:pPr algn="just">
              <a:lnSpc>
                <a:spcPts val="3243"/>
              </a:lnSpc>
            </a:pPr>
            <a:endParaRPr lang="en-US" sz="3451" spc="-23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Discriminação </a:t>
            </a:r>
            <a:r>
              <a:rPr lang="en-US" sz="2706" b="1" spc="-18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</a:t>
            </a: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 trabalho</a:t>
            </a:r>
            <a:r>
              <a:rPr lang="en-US" sz="2706" spc="-184">
                <a:solidFill>
                  <a:srgbClr val="00B6DB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na </a:t>
            </a: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escola</a:t>
            </a: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fora de casa. </a:t>
            </a:r>
          </a:p>
          <a:p>
            <a:pPr algn="just">
              <a:lnSpc>
                <a:spcPts val="3166"/>
              </a:lnSpc>
            </a:pPr>
            <a:endParaRPr lang="en-US" sz="2706" b="1" spc="-184">
              <a:solidFill>
                <a:srgbClr val="00B6DB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Falta de conscientização geral de que o diabetes tipo 1 não depende do estilo de vida e da dieta </a:t>
            </a:r>
          </a:p>
          <a:p>
            <a:pPr algn="just">
              <a:lnSpc>
                <a:spcPts val="3166"/>
              </a:lnSpc>
            </a:pPr>
            <a:endParaRPr lang="en-US" sz="2706" b="1" spc="-184">
              <a:solidFill>
                <a:srgbClr val="00B6DB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Preocupação com as finanças devido ao custo de gestão da condição </a:t>
            </a:r>
          </a:p>
          <a:p>
            <a:pPr algn="just">
              <a:lnSpc>
                <a:spcPts val="3166"/>
              </a:lnSpc>
            </a:pPr>
            <a:endParaRPr lang="en-US" sz="2706" spc="-18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Dificuldades com gestão de tempo e planejamento</a:t>
            </a: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levando à falta de confiabilidade e à chegada aos lugares no horário </a:t>
            </a:r>
          </a:p>
          <a:p>
            <a:pPr algn="just">
              <a:lnSpc>
                <a:spcPts val="3166"/>
              </a:lnSpc>
            </a:pPr>
            <a:endParaRPr lang="en-US" sz="2706" spc="-18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Necessidade de </a:t>
            </a: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injetar insulina e verificar os níveis de açúcar no sangue várias vezes ao dia </a:t>
            </a:r>
          </a:p>
          <a:p>
            <a:pPr algn="just">
              <a:lnSpc>
                <a:spcPts val="3166"/>
              </a:lnSpc>
            </a:pPr>
            <a:endParaRPr lang="en-US" sz="2706" b="1" spc="-184">
              <a:solidFill>
                <a:srgbClr val="00B6DB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Falta de acesso a um ambiente privado, limpo e seguro</a:t>
            </a: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se alguém se sentir estranho ou envergonhado sobre injetar em público </a:t>
            </a:r>
          </a:p>
          <a:p>
            <a:pPr algn="just">
              <a:lnSpc>
                <a:spcPts val="3166"/>
              </a:lnSpc>
            </a:pPr>
            <a:endParaRPr lang="en-US" sz="2706" spc="-18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4290" lvl="1" indent="-292145" algn="just">
              <a:lnSpc>
                <a:spcPts val="3166"/>
              </a:lnSpc>
              <a:buFont typeface="Arial"/>
              <a:buChar char="•"/>
            </a:pP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Ansiedade sobre hipoglicemias</a:t>
            </a: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quando os níveis de açúcar no sangue estão muito baixos, </a:t>
            </a:r>
            <a:r>
              <a:rPr lang="en-US" sz="2706" b="1" spc="-184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e hiperglicemias </a:t>
            </a:r>
            <a:r>
              <a:rPr lang="en-US" sz="2706" spc="-18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– quando os níveis de açúcar no sangue estão muito altos </a:t>
            </a:r>
          </a:p>
          <a:p>
            <a:pPr algn="just">
              <a:lnSpc>
                <a:spcPts val="4011"/>
              </a:lnSpc>
            </a:pPr>
            <a:endParaRPr lang="en-US" sz="2706" spc="-18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7175804" y="-1365011"/>
            <a:ext cx="3437842" cy="2535788"/>
            <a:chOff x="0" y="0"/>
            <a:chExt cx="1582204" cy="11670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2204" cy="1167050"/>
            </a:xfrm>
            <a:custGeom>
              <a:avLst/>
              <a:gdLst/>
              <a:ahLst/>
              <a:cxnLst/>
              <a:rect l="l" t="t" r="r" b="b"/>
              <a:pathLst>
                <a:path w="1582204" h="1167050">
                  <a:moveTo>
                    <a:pt x="33780" y="0"/>
                  </a:moveTo>
                  <a:lnTo>
                    <a:pt x="1548425" y="0"/>
                  </a:lnTo>
                  <a:cubicBezTo>
                    <a:pt x="1567081" y="0"/>
                    <a:pt x="1582204" y="15124"/>
                    <a:pt x="1582204" y="33780"/>
                  </a:cubicBezTo>
                  <a:lnTo>
                    <a:pt x="1582204" y="1133271"/>
                  </a:lnTo>
                  <a:cubicBezTo>
                    <a:pt x="1582204" y="1151927"/>
                    <a:pt x="1567081" y="1167050"/>
                    <a:pt x="1548425" y="1167050"/>
                  </a:cubicBezTo>
                  <a:lnTo>
                    <a:pt x="33780" y="1167050"/>
                  </a:lnTo>
                  <a:cubicBezTo>
                    <a:pt x="15124" y="1167050"/>
                    <a:pt x="0" y="1151927"/>
                    <a:pt x="0" y="1133271"/>
                  </a:cubicBezTo>
                  <a:lnTo>
                    <a:pt x="0" y="33780"/>
                  </a:lnTo>
                  <a:cubicBezTo>
                    <a:pt x="0" y="15124"/>
                    <a:pt x="15124" y="0"/>
                    <a:pt x="3378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582204" cy="1195625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613929" y="35143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1" y="0"/>
                </a:lnTo>
                <a:lnTo>
                  <a:pt x="904931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8689353" y="170588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-2763646" y="-2797841"/>
            <a:ext cx="4924340" cy="4924340"/>
          </a:xfrm>
          <a:custGeom>
            <a:avLst/>
            <a:gdLst/>
            <a:ahLst/>
            <a:cxnLst/>
            <a:rect l="l" t="t" r="r" b="b"/>
            <a:pathLst>
              <a:path w="4924340" h="4924340">
                <a:moveTo>
                  <a:pt x="0" y="0"/>
                </a:moveTo>
                <a:lnTo>
                  <a:pt x="4924340" y="0"/>
                </a:lnTo>
                <a:lnTo>
                  <a:pt x="4924340" y="4924340"/>
                </a:lnTo>
                <a:lnTo>
                  <a:pt x="0" y="4924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872369" y="2521595"/>
            <a:ext cx="14543263" cy="357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71"/>
              </a:lnSpc>
            </a:pPr>
            <a:r>
              <a:rPr lang="en-US" sz="4802" spc="-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 diabetes tipo 1 é uma deficiência invisível e se </a:t>
            </a:r>
          </a:p>
          <a:p>
            <a:pPr algn="just">
              <a:lnSpc>
                <a:spcPts val="5571"/>
              </a:lnSpc>
            </a:pPr>
            <a:r>
              <a:rPr lang="en-US" sz="4802" spc="-1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queremos de fato uma sociedade mais justa e inclusiva, precisamos acolher as pessoas com diabetes tipo 1 para que seu potencial seja reconhecido e valorizado.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22068" y="7188873"/>
            <a:ext cx="10377601" cy="135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9493" b="1" spc="-655">
                <a:solidFill>
                  <a:srgbClr val="6CE5E8"/>
                </a:solidFill>
                <a:latin typeface="Poppins Bold"/>
                <a:ea typeface="Poppins Bold"/>
                <a:cs typeface="Poppins Bold"/>
                <a:sym typeface="Poppins Bold"/>
              </a:rPr>
              <a:t>#APROVAPL2687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135611" y="5318397"/>
            <a:ext cx="8016779" cy="3159888"/>
            <a:chOff x="0" y="0"/>
            <a:chExt cx="1220278" cy="480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0278" cy="480984"/>
            </a:xfrm>
            <a:custGeom>
              <a:avLst/>
              <a:gdLst/>
              <a:ahLst/>
              <a:cxnLst/>
              <a:rect l="l" t="t" r="r" b="b"/>
              <a:pathLst>
                <a:path w="1220278" h="480984">
                  <a:moveTo>
                    <a:pt x="14486" y="0"/>
                  </a:moveTo>
                  <a:lnTo>
                    <a:pt x="1205792" y="0"/>
                  </a:lnTo>
                  <a:cubicBezTo>
                    <a:pt x="1209634" y="0"/>
                    <a:pt x="1213318" y="1526"/>
                    <a:pt x="1216035" y="4243"/>
                  </a:cubicBezTo>
                  <a:cubicBezTo>
                    <a:pt x="1218751" y="6959"/>
                    <a:pt x="1220278" y="10644"/>
                    <a:pt x="1220278" y="14486"/>
                  </a:cubicBezTo>
                  <a:lnTo>
                    <a:pt x="1220278" y="466498"/>
                  </a:lnTo>
                  <a:cubicBezTo>
                    <a:pt x="1220278" y="470340"/>
                    <a:pt x="1218751" y="474025"/>
                    <a:pt x="1216035" y="476741"/>
                  </a:cubicBezTo>
                  <a:cubicBezTo>
                    <a:pt x="1213318" y="479458"/>
                    <a:pt x="1209634" y="480984"/>
                    <a:pt x="1205792" y="480984"/>
                  </a:cubicBezTo>
                  <a:lnTo>
                    <a:pt x="14486" y="480984"/>
                  </a:lnTo>
                  <a:cubicBezTo>
                    <a:pt x="10644" y="480984"/>
                    <a:pt x="6959" y="479458"/>
                    <a:pt x="4243" y="476741"/>
                  </a:cubicBezTo>
                  <a:cubicBezTo>
                    <a:pt x="1526" y="474025"/>
                    <a:pt x="0" y="470340"/>
                    <a:pt x="0" y="466498"/>
                  </a:cubicBezTo>
                  <a:lnTo>
                    <a:pt x="0" y="14486"/>
                  </a:lnTo>
                  <a:cubicBezTo>
                    <a:pt x="0" y="10644"/>
                    <a:pt x="1526" y="6959"/>
                    <a:pt x="4243" y="4243"/>
                  </a:cubicBezTo>
                  <a:cubicBezTo>
                    <a:pt x="6959" y="1526"/>
                    <a:pt x="10644" y="0"/>
                    <a:pt x="144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20278" cy="509559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611064" y="6238902"/>
            <a:ext cx="2736111" cy="1500952"/>
          </a:xfrm>
          <a:custGeom>
            <a:avLst/>
            <a:gdLst/>
            <a:ahLst/>
            <a:cxnLst/>
            <a:rect l="l" t="t" r="r" b="b"/>
            <a:pathLst>
              <a:path w="2736111" h="1500952">
                <a:moveTo>
                  <a:pt x="0" y="0"/>
                </a:moveTo>
                <a:lnTo>
                  <a:pt x="2736111" y="0"/>
                </a:lnTo>
                <a:lnTo>
                  <a:pt x="2736111" y="1500952"/>
                </a:lnTo>
                <a:lnTo>
                  <a:pt x="0" y="1500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8404774" y="5375311"/>
            <a:ext cx="4633788" cy="2594548"/>
          </a:xfrm>
          <a:custGeom>
            <a:avLst/>
            <a:gdLst/>
            <a:ahLst/>
            <a:cxnLst/>
            <a:rect l="l" t="t" r="r" b="b"/>
            <a:pathLst>
              <a:path w="4633788" h="2594548">
                <a:moveTo>
                  <a:pt x="0" y="0"/>
                </a:moveTo>
                <a:lnTo>
                  <a:pt x="4633788" y="0"/>
                </a:lnTo>
                <a:lnTo>
                  <a:pt x="4633788" y="2594548"/>
                </a:lnTo>
                <a:lnTo>
                  <a:pt x="0" y="2594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5517700" y="1481854"/>
            <a:ext cx="6457702" cy="135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9493" b="1" spc="-655">
                <a:solidFill>
                  <a:srgbClr val="6CE5E8"/>
                </a:solidFill>
                <a:latin typeface="Poppins Bold"/>
                <a:ea typeface="Poppins Bold"/>
                <a:cs typeface="Poppins Bold"/>
                <a:sym typeface="Poppins Bold"/>
              </a:rPr>
              <a:t>OBRIGADA!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57750" y="3137288"/>
            <a:ext cx="10377601" cy="135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9493" b="1" spc="-655">
                <a:solidFill>
                  <a:srgbClr val="6CE5E8"/>
                </a:solidFill>
                <a:latin typeface="Poppins Bold"/>
                <a:ea typeface="Poppins Bold"/>
                <a:cs typeface="Poppins Bold"/>
                <a:sym typeface="Poppins Bold"/>
              </a:rPr>
              <a:t>#APROVAPL2687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884636" y="117164"/>
            <a:ext cx="3573975" cy="3573975"/>
          </a:xfrm>
          <a:custGeom>
            <a:avLst/>
            <a:gdLst/>
            <a:ahLst/>
            <a:cxnLst/>
            <a:rect l="l" t="t" r="r" b="b"/>
            <a:pathLst>
              <a:path w="3573975" h="3573975">
                <a:moveTo>
                  <a:pt x="0" y="0"/>
                </a:moveTo>
                <a:lnTo>
                  <a:pt x="3573975" y="0"/>
                </a:lnTo>
                <a:lnTo>
                  <a:pt x="3573975" y="3573975"/>
                </a:lnTo>
                <a:lnTo>
                  <a:pt x="0" y="3573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623226" y="3943200"/>
            <a:ext cx="4920868" cy="4843055"/>
            <a:chOff x="0" y="0"/>
            <a:chExt cx="812800" cy="7999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99947"/>
            </a:xfrm>
            <a:custGeom>
              <a:avLst/>
              <a:gdLst/>
              <a:ahLst/>
              <a:cxnLst/>
              <a:rect l="l" t="t" r="r" b="b"/>
              <a:pathLst>
                <a:path w="812800" h="799947">
                  <a:moveTo>
                    <a:pt x="36186" y="0"/>
                  </a:moveTo>
                  <a:lnTo>
                    <a:pt x="776614" y="0"/>
                  </a:lnTo>
                  <a:cubicBezTo>
                    <a:pt x="786211" y="0"/>
                    <a:pt x="795415" y="3812"/>
                    <a:pt x="802202" y="10598"/>
                  </a:cubicBezTo>
                  <a:cubicBezTo>
                    <a:pt x="808988" y="17385"/>
                    <a:pt x="812800" y="26589"/>
                    <a:pt x="812800" y="36186"/>
                  </a:cubicBezTo>
                  <a:lnTo>
                    <a:pt x="812800" y="763762"/>
                  </a:lnTo>
                  <a:cubicBezTo>
                    <a:pt x="812800" y="773359"/>
                    <a:pt x="808988" y="782563"/>
                    <a:pt x="802202" y="789349"/>
                  </a:cubicBezTo>
                  <a:cubicBezTo>
                    <a:pt x="795415" y="796135"/>
                    <a:pt x="786211" y="799947"/>
                    <a:pt x="776614" y="799947"/>
                  </a:cubicBezTo>
                  <a:lnTo>
                    <a:pt x="36186" y="799947"/>
                  </a:lnTo>
                  <a:cubicBezTo>
                    <a:pt x="26589" y="799947"/>
                    <a:pt x="17385" y="796135"/>
                    <a:pt x="10598" y="789349"/>
                  </a:cubicBezTo>
                  <a:cubicBezTo>
                    <a:pt x="3812" y="782563"/>
                    <a:pt x="0" y="773359"/>
                    <a:pt x="0" y="763762"/>
                  </a:cubicBezTo>
                  <a:lnTo>
                    <a:pt x="0" y="36186"/>
                  </a:lnTo>
                  <a:cubicBezTo>
                    <a:pt x="0" y="26589"/>
                    <a:pt x="3812" y="17385"/>
                    <a:pt x="10598" y="10598"/>
                  </a:cubicBezTo>
                  <a:cubicBezTo>
                    <a:pt x="17385" y="3812"/>
                    <a:pt x="26589" y="0"/>
                    <a:pt x="36186" y="0"/>
                  </a:cubicBezTo>
                  <a:close/>
                </a:path>
              </a:pathLst>
            </a:custGeom>
            <a:blipFill>
              <a:blip r:embed="rId11"/>
              <a:stretch>
                <a:fillRect t="-36929" b="-3891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54272" y="5416533"/>
            <a:ext cx="4025142" cy="40251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238" y="0"/>
                  </a:moveTo>
                  <a:lnTo>
                    <a:pt x="768562" y="0"/>
                  </a:lnTo>
                  <a:cubicBezTo>
                    <a:pt x="792994" y="0"/>
                    <a:pt x="812800" y="19806"/>
                    <a:pt x="812800" y="44238"/>
                  </a:cubicBezTo>
                  <a:lnTo>
                    <a:pt x="812800" y="768562"/>
                  </a:lnTo>
                  <a:cubicBezTo>
                    <a:pt x="812800" y="792994"/>
                    <a:pt x="792994" y="812800"/>
                    <a:pt x="768562" y="812800"/>
                  </a:cubicBezTo>
                  <a:lnTo>
                    <a:pt x="44238" y="812800"/>
                  </a:lnTo>
                  <a:cubicBezTo>
                    <a:pt x="19806" y="812800"/>
                    <a:pt x="0" y="792994"/>
                    <a:pt x="0" y="768562"/>
                  </a:cubicBezTo>
                  <a:lnTo>
                    <a:pt x="0" y="44238"/>
                  </a:lnTo>
                  <a:cubicBezTo>
                    <a:pt x="0" y="19806"/>
                    <a:pt x="19806" y="0"/>
                    <a:pt x="44238" y="0"/>
                  </a:cubicBezTo>
                  <a:close/>
                </a:path>
              </a:pathLst>
            </a:custGeom>
            <a:blipFill>
              <a:blip r:embed="rId12"/>
              <a:stretch>
                <a:fillRect t="-16666" b="-1666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60590" y="1797933"/>
            <a:ext cx="10500475" cy="288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2"/>
              </a:lnSpc>
            </a:pPr>
            <a:r>
              <a:rPr lang="en-US" sz="3260" spc="-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 diabetes tipo 1 chega sem aviso e muda tudo a sua volta, família, amigos, trabalho, escola, vida social.</a:t>
            </a:r>
          </a:p>
          <a:p>
            <a:pPr algn="just">
              <a:lnSpc>
                <a:spcPts val="3782"/>
              </a:lnSpc>
            </a:pPr>
            <a:endParaRPr lang="en-US" sz="3260" spc="-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782"/>
              </a:lnSpc>
            </a:pPr>
            <a:r>
              <a:rPr lang="en-US" sz="3260" spc="-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É preciso nos adaptar ao diabetes tipo 1 para reaprender a viver cada momento com ele.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61582" y="5550305"/>
            <a:ext cx="7233365" cy="288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2"/>
              </a:lnSpc>
            </a:pPr>
            <a:r>
              <a:rPr lang="en-US" sz="3260" spc="-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É necessário se programar para fazer coisas cotidianas que a maioria das pessoas faz sem nem pensar, como comer, brincar, dirigir, estudar e até mesmo dormir.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807541" y="1231326"/>
            <a:ext cx="6868131" cy="144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8"/>
              </a:lnSpc>
            </a:pPr>
            <a:r>
              <a:rPr lang="en-US" sz="10097" b="1" spc="-696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DM1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3226" y="8990926"/>
            <a:ext cx="4894474" cy="87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2"/>
              </a:lnSpc>
            </a:pPr>
            <a:r>
              <a:rPr lang="en-US" sz="1950" spc="-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Rafael aos 12 meses na UTI do Hospital logo que recebeu o diagnóstico de diabetes tipo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373440" y="-531195"/>
            <a:ext cx="14698268" cy="10818195"/>
          </a:xfrm>
          <a:custGeom>
            <a:avLst/>
            <a:gdLst/>
            <a:ahLst/>
            <a:cxnLst/>
            <a:rect l="l" t="t" r="r" b="b"/>
            <a:pathLst>
              <a:path w="14698268" h="10818195">
                <a:moveTo>
                  <a:pt x="0" y="0"/>
                </a:moveTo>
                <a:lnTo>
                  <a:pt x="14698267" y="0"/>
                </a:lnTo>
                <a:lnTo>
                  <a:pt x="14698267" y="10818195"/>
                </a:lnTo>
                <a:lnTo>
                  <a:pt x="0" y="10818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-5201" r="-520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7680763" y="-1196855"/>
            <a:ext cx="2613794" cy="2393711"/>
            <a:chOff x="0" y="0"/>
            <a:chExt cx="1202951" cy="11016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920974" y="364125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8761995" y="183279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9736985" y="1172286"/>
            <a:ext cx="7942428" cy="7942428"/>
          </a:xfrm>
          <a:custGeom>
            <a:avLst/>
            <a:gdLst/>
            <a:ahLst/>
            <a:cxnLst/>
            <a:rect l="l" t="t" r="r" b="b"/>
            <a:pathLst>
              <a:path w="7942428" h="7942428">
                <a:moveTo>
                  <a:pt x="0" y="0"/>
                </a:moveTo>
                <a:lnTo>
                  <a:pt x="7942428" y="0"/>
                </a:lnTo>
                <a:lnTo>
                  <a:pt x="7942428" y="7942428"/>
                </a:lnTo>
                <a:lnTo>
                  <a:pt x="0" y="794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0951707" y="3839915"/>
            <a:ext cx="5512984" cy="258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6"/>
              </a:lnSpc>
            </a:pPr>
            <a:r>
              <a:rPr lang="en-US" sz="4296" b="1" spc="-1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DIABETES TIPO 1</a:t>
            </a:r>
            <a:r>
              <a:rPr lang="en-US" sz="4296" b="1" spc="-12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 NÃO TEM RELAÇÃO COM INGESTÃO </a:t>
            </a:r>
          </a:p>
          <a:p>
            <a:pPr algn="ctr">
              <a:lnSpc>
                <a:spcPts val="5026"/>
              </a:lnSpc>
            </a:pPr>
            <a:r>
              <a:rPr lang="en-US" sz="4296" b="1" spc="-12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DE AÇÚCAR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2632" y="2450512"/>
            <a:ext cx="6808131" cy="53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60"/>
              </a:lnSpc>
            </a:pPr>
            <a:r>
              <a:rPr lang="en-US" sz="3641" b="1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 diagnóstico de Diabetes Tipo 1 NÃO tem absolutamente </a:t>
            </a:r>
            <a:r>
              <a:rPr lang="en-US" sz="3641" b="1" u="sng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nada a ver com estilo de vida</a:t>
            </a:r>
            <a:r>
              <a:rPr lang="en-US" sz="3641" b="1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641" b="1" u="sng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 consumo de açúcar </a:t>
            </a:r>
            <a:r>
              <a:rPr lang="en-US" sz="3641" b="1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 </a:t>
            </a:r>
            <a:r>
              <a:rPr lang="en-US" sz="3641" b="1" u="sng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falta de exercício físico.</a:t>
            </a:r>
          </a:p>
          <a:p>
            <a:pPr algn="just">
              <a:lnSpc>
                <a:spcPts val="4260"/>
              </a:lnSpc>
            </a:pPr>
            <a:endParaRPr lang="en-US" sz="3641" b="1" u="sng" spc="-1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260"/>
              </a:lnSpc>
            </a:pPr>
            <a:r>
              <a:rPr lang="en-US" sz="3641" b="1" spc="-1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Esse estigma é  fonte de angústia e constrangimento para quem tem DM1.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86104" y="3647278"/>
            <a:ext cx="3521452" cy="3521452"/>
          </a:xfrm>
          <a:custGeom>
            <a:avLst/>
            <a:gdLst/>
            <a:ahLst/>
            <a:cxnLst/>
            <a:rect l="l" t="t" r="r" b="b"/>
            <a:pathLst>
              <a:path w="3521452" h="3521452">
                <a:moveTo>
                  <a:pt x="0" y="0"/>
                </a:moveTo>
                <a:lnTo>
                  <a:pt x="3521452" y="0"/>
                </a:lnTo>
                <a:lnTo>
                  <a:pt x="3521452" y="3521452"/>
                </a:lnTo>
                <a:lnTo>
                  <a:pt x="0" y="3521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4713941" y="1408901"/>
            <a:ext cx="12746473" cy="7998206"/>
            <a:chOff x="0" y="0"/>
            <a:chExt cx="3357096" cy="21065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57096" cy="2106524"/>
            </a:xfrm>
            <a:custGeom>
              <a:avLst/>
              <a:gdLst/>
              <a:ahLst/>
              <a:cxnLst/>
              <a:rect l="l" t="t" r="r" b="b"/>
              <a:pathLst>
                <a:path w="3357096" h="2106524">
                  <a:moveTo>
                    <a:pt x="30976" y="0"/>
                  </a:moveTo>
                  <a:lnTo>
                    <a:pt x="3326119" y="0"/>
                  </a:lnTo>
                  <a:cubicBezTo>
                    <a:pt x="3334335" y="0"/>
                    <a:pt x="3342214" y="3264"/>
                    <a:pt x="3348023" y="9073"/>
                  </a:cubicBezTo>
                  <a:cubicBezTo>
                    <a:pt x="3353832" y="14882"/>
                    <a:pt x="3357096" y="22761"/>
                    <a:pt x="3357096" y="30976"/>
                  </a:cubicBezTo>
                  <a:lnTo>
                    <a:pt x="3357096" y="2075547"/>
                  </a:lnTo>
                  <a:cubicBezTo>
                    <a:pt x="3357096" y="2092655"/>
                    <a:pt x="3343227" y="2106524"/>
                    <a:pt x="3326119" y="2106524"/>
                  </a:cubicBezTo>
                  <a:lnTo>
                    <a:pt x="30976" y="2106524"/>
                  </a:lnTo>
                  <a:cubicBezTo>
                    <a:pt x="13869" y="2106524"/>
                    <a:pt x="0" y="2092655"/>
                    <a:pt x="0" y="2075547"/>
                  </a:cubicBezTo>
                  <a:lnTo>
                    <a:pt x="0" y="30976"/>
                  </a:lnTo>
                  <a:cubicBezTo>
                    <a:pt x="0" y="13869"/>
                    <a:pt x="13869" y="0"/>
                    <a:pt x="30976" y="0"/>
                  </a:cubicBezTo>
                  <a:close/>
                </a:path>
              </a:pathLst>
            </a:custGeom>
            <a:solidFill>
              <a:srgbClr val="136186">
                <a:alpha val="5764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357096" cy="2116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2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1287236" y="4470675"/>
            <a:ext cx="6868131" cy="144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8"/>
              </a:lnSpc>
            </a:pPr>
            <a:r>
              <a:rPr lang="en-US" sz="10097" b="1" spc="-696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DM1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04512" y="5663849"/>
            <a:ext cx="11365333" cy="324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8"/>
              </a:lnSpc>
            </a:pPr>
            <a:endParaRPr/>
          </a:p>
          <a:p>
            <a:pPr algn="just">
              <a:lnSpc>
                <a:spcPts val="5058"/>
              </a:lnSpc>
            </a:pPr>
            <a:endParaRPr/>
          </a:p>
          <a:p>
            <a:pPr algn="just">
              <a:lnSpc>
                <a:spcPts val="5058"/>
              </a:lnSpc>
            </a:pPr>
            <a:r>
              <a:rPr lang="en-US" sz="4360" b="1" spc="-13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O Diabetes Tipo 1 representa menos de 10% de todos os casos de diabetes no mundo.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04512" y="4052743"/>
            <a:ext cx="11365333" cy="240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2"/>
              </a:lnSpc>
            </a:pPr>
            <a:r>
              <a:rPr lang="en-US" sz="3260" spc="-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 próprio nome DIABETES nos deixa vulneráveis a essa confusão.</a:t>
            </a:r>
          </a:p>
          <a:p>
            <a:pPr algn="just">
              <a:lnSpc>
                <a:spcPts val="3782"/>
              </a:lnSpc>
            </a:pPr>
            <a:endParaRPr lang="en-US" sz="3260" spc="-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82"/>
              </a:lnSpc>
            </a:pPr>
            <a:r>
              <a:rPr lang="en-US" sz="3260" b="1" spc="-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DIABETES TIPO 1 É UMA DOENÇA AUTOIMUNE, SEM PREVENÇÃO E SEM CURA.</a:t>
            </a:r>
            <a:r>
              <a:rPr lang="en-US" sz="3260" spc="-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5629" y="5894071"/>
            <a:ext cx="2862403" cy="6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0"/>
              </a:lnSpc>
            </a:pPr>
            <a:r>
              <a:rPr lang="en-US" sz="4208" b="1" spc="-290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NO BRASIL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04512" y="1932678"/>
            <a:ext cx="11365333" cy="193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2"/>
              </a:lnSpc>
            </a:pPr>
            <a:r>
              <a:rPr lang="en-US" sz="3260" spc="-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 Brasil, o paciente com diabetes tipo 1 não é visto!</a:t>
            </a:r>
          </a:p>
          <a:p>
            <a:pPr algn="just">
              <a:lnSpc>
                <a:spcPts val="3782"/>
              </a:lnSpc>
            </a:pPr>
            <a:endParaRPr lang="en-US" sz="3260" spc="-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782"/>
              </a:lnSpc>
            </a:pPr>
            <a:r>
              <a:rPr lang="en-US" sz="3260" spc="-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 falta de uma legislação específica reflete essa realidade.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028700" y="536264"/>
            <a:ext cx="4195509" cy="4195509"/>
          </a:xfrm>
          <a:custGeom>
            <a:avLst/>
            <a:gdLst/>
            <a:ahLst/>
            <a:cxnLst/>
            <a:rect l="l" t="t" r="r" b="b"/>
            <a:pathLst>
              <a:path w="4195509" h="4195509">
                <a:moveTo>
                  <a:pt x="0" y="0"/>
                </a:moveTo>
                <a:lnTo>
                  <a:pt x="4195509" y="0"/>
                </a:lnTo>
                <a:lnTo>
                  <a:pt x="4195509" y="4195509"/>
                </a:lnTo>
                <a:lnTo>
                  <a:pt x="0" y="41955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6660627" y="2870186"/>
            <a:ext cx="10598673" cy="451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1"/>
              </a:lnSpc>
            </a:pPr>
            <a:r>
              <a:rPr lang="en-US" sz="4380" b="1" spc="-13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AS DEFICIÊNCIAS INVISÍVEIS, TAMBÉM CONHECIDAS COMO DEFICIÊNCIAS OCULTAS, </a:t>
            </a:r>
            <a:r>
              <a:rPr lang="en-US" sz="4380" spc="-1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São condições que não são imediatamente percebidas, mas que podem limitar a vida de quem as tem como por exemplo a surdez,  autismo, dentre outras.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634808" y="5683576"/>
            <a:ext cx="5290656" cy="3644674"/>
          </a:xfrm>
          <a:custGeom>
            <a:avLst/>
            <a:gdLst/>
            <a:ahLst/>
            <a:cxnLst/>
            <a:rect l="l" t="t" r="r" b="b"/>
            <a:pathLst>
              <a:path w="5290656" h="3644674">
                <a:moveTo>
                  <a:pt x="0" y="0"/>
                </a:moveTo>
                <a:lnTo>
                  <a:pt x="5290656" y="0"/>
                </a:lnTo>
                <a:lnTo>
                  <a:pt x="5290656" y="3644674"/>
                </a:lnTo>
                <a:lnTo>
                  <a:pt x="0" y="3644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-271314" y="1123950"/>
            <a:ext cx="6868131" cy="144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8"/>
              </a:lnSpc>
            </a:pPr>
            <a:r>
              <a:rPr lang="en-US" sz="10097" b="1" spc="-696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DM1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21279" y="2631013"/>
            <a:ext cx="3317713" cy="114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0"/>
              </a:lnSpc>
            </a:pPr>
            <a:r>
              <a:rPr lang="en-US" sz="4208" b="1" spc="-290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DEFICIÊNCIA INVISÍVEL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977479" y="431489"/>
            <a:ext cx="5073903" cy="5073903"/>
          </a:xfrm>
          <a:custGeom>
            <a:avLst/>
            <a:gdLst/>
            <a:ahLst/>
            <a:cxnLst/>
            <a:rect l="l" t="t" r="r" b="b"/>
            <a:pathLst>
              <a:path w="5073903" h="5073903">
                <a:moveTo>
                  <a:pt x="0" y="0"/>
                </a:moveTo>
                <a:lnTo>
                  <a:pt x="5073903" y="0"/>
                </a:lnTo>
                <a:lnTo>
                  <a:pt x="5073903" y="5073903"/>
                </a:lnTo>
                <a:lnTo>
                  <a:pt x="0" y="5073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95719" y="1114425"/>
            <a:ext cx="6249464" cy="1312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9"/>
              </a:lnSpc>
            </a:pPr>
            <a:r>
              <a:rPr lang="en-US" sz="9187" b="1" spc="-633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DM1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7727" y="2464577"/>
            <a:ext cx="3418223" cy="201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3829" b="1" spc="-264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EFEITOS E DESAFIOS ENFRENTADOS NA VIDA DIÁRIA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5312" y="1698396"/>
            <a:ext cx="9220577" cy="682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7"/>
              </a:lnSpc>
            </a:pPr>
            <a:r>
              <a:rPr lang="en-US" sz="3894" b="1" spc="-11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O DIABETES TIPO 1 É VITALÍCIO E PODE TER EFEITOS PROFUNDOS NA VIDA DAS pessoas com a condição, juntamente com as pessoas ao redor delas.</a:t>
            </a:r>
          </a:p>
          <a:p>
            <a:pPr algn="just">
              <a:lnSpc>
                <a:spcPts val="4517"/>
              </a:lnSpc>
            </a:pPr>
            <a:endParaRPr lang="en-US" sz="3894" b="1" spc="-11">
              <a:solidFill>
                <a:srgbClr val="6AD3F3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517"/>
              </a:lnSpc>
            </a:pPr>
            <a:r>
              <a:rPr lang="en-US" sz="3894" spc="-1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VIVER COM E CONTROLAR O DIABETES TIPO 1 EXIGE MUITA ENERGIA, TEMPO, ESFORÇO E COMPROMETIMENTO E, PORTANTO, PODE AFETAR O DIA A DIA E AS ROTINAS, O QUE PODE LEVAR AO ESTRESSE, ANSIEDADE E DEPRESSÃO.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13080" y="4721231"/>
            <a:ext cx="4987516" cy="498751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6784" t="-21929" r="-4624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10443" y="2835193"/>
            <a:ext cx="4195509" cy="4195509"/>
          </a:xfrm>
          <a:custGeom>
            <a:avLst/>
            <a:gdLst/>
            <a:ahLst/>
            <a:cxnLst/>
            <a:rect l="l" t="t" r="r" b="b"/>
            <a:pathLst>
              <a:path w="4195509" h="4195509">
                <a:moveTo>
                  <a:pt x="0" y="0"/>
                </a:moveTo>
                <a:lnTo>
                  <a:pt x="4195509" y="0"/>
                </a:lnTo>
                <a:lnTo>
                  <a:pt x="4195509" y="4195509"/>
                </a:lnTo>
                <a:lnTo>
                  <a:pt x="0" y="41955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-771049" y="4260122"/>
            <a:ext cx="6868131" cy="144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8"/>
              </a:lnSpc>
            </a:pPr>
            <a:r>
              <a:rPr lang="en-US" sz="10097" b="1" spc="-696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DM1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77363" y="2806618"/>
            <a:ext cx="10866930" cy="477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16"/>
              </a:lnSpc>
            </a:pPr>
            <a:r>
              <a:rPr lang="en-US" sz="4065" spc="-1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 mesma forma que uma deficiência física visível como a perda de um membro ou da visão, exige adaptação do ambiente para que esses indivíduos sejam reinseridos na sociedade, </a:t>
            </a:r>
            <a:r>
              <a:rPr lang="en-US" sz="4065" b="1" spc="-12">
                <a:solidFill>
                  <a:srgbClr val="00B6DB"/>
                </a:solidFill>
                <a:latin typeface="Poppins Bold"/>
                <a:ea typeface="Poppins Bold"/>
                <a:cs typeface="Poppins Bold"/>
                <a:sym typeface="Poppins Bold"/>
              </a:rPr>
              <a:t>pessoas e famílias com Diabetes Tipo 1, precisam se adaptar e necessitam de auxílio e suporte para isso.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452318" y="-1245417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572219" y="364125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477151" y="170588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193390" y="2227595"/>
            <a:ext cx="4924340" cy="4924340"/>
          </a:xfrm>
          <a:custGeom>
            <a:avLst/>
            <a:gdLst/>
            <a:ahLst/>
            <a:cxnLst/>
            <a:rect l="l" t="t" r="r" b="b"/>
            <a:pathLst>
              <a:path w="4924340" h="4924340">
                <a:moveTo>
                  <a:pt x="0" y="0"/>
                </a:moveTo>
                <a:lnTo>
                  <a:pt x="4924340" y="0"/>
                </a:lnTo>
                <a:lnTo>
                  <a:pt x="4924340" y="4924340"/>
                </a:lnTo>
                <a:lnTo>
                  <a:pt x="0" y="4924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6917830" y="1148293"/>
            <a:ext cx="5457508" cy="8891306"/>
            <a:chOff x="0" y="0"/>
            <a:chExt cx="1437368" cy="23417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7368" cy="2341743"/>
            </a:xfrm>
            <a:custGeom>
              <a:avLst/>
              <a:gdLst/>
              <a:ahLst/>
              <a:cxnLst/>
              <a:rect l="l" t="t" r="r" b="b"/>
              <a:pathLst>
                <a:path w="1437368" h="2341743">
                  <a:moveTo>
                    <a:pt x="72348" y="0"/>
                  </a:moveTo>
                  <a:lnTo>
                    <a:pt x="1365021" y="0"/>
                  </a:lnTo>
                  <a:cubicBezTo>
                    <a:pt x="1384208" y="0"/>
                    <a:pt x="1402610" y="7622"/>
                    <a:pt x="1416178" y="21190"/>
                  </a:cubicBezTo>
                  <a:cubicBezTo>
                    <a:pt x="1429746" y="34758"/>
                    <a:pt x="1437368" y="53160"/>
                    <a:pt x="1437368" y="72348"/>
                  </a:cubicBezTo>
                  <a:lnTo>
                    <a:pt x="1437368" y="2269395"/>
                  </a:lnTo>
                  <a:cubicBezTo>
                    <a:pt x="1437368" y="2288583"/>
                    <a:pt x="1429746" y="2306985"/>
                    <a:pt x="1416178" y="2320553"/>
                  </a:cubicBezTo>
                  <a:cubicBezTo>
                    <a:pt x="1402610" y="2334121"/>
                    <a:pt x="1384208" y="2341743"/>
                    <a:pt x="1365021" y="2341743"/>
                  </a:cubicBezTo>
                  <a:lnTo>
                    <a:pt x="72348" y="2341743"/>
                  </a:lnTo>
                  <a:cubicBezTo>
                    <a:pt x="53160" y="2341743"/>
                    <a:pt x="34758" y="2334121"/>
                    <a:pt x="21190" y="2320553"/>
                  </a:cubicBezTo>
                  <a:cubicBezTo>
                    <a:pt x="7622" y="2306985"/>
                    <a:pt x="0" y="2288583"/>
                    <a:pt x="0" y="2269395"/>
                  </a:cubicBezTo>
                  <a:lnTo>
                    <a:pt x="0" y="72348"/>
                  </a:lnTo>
                  <a:cubicBezTo>
                    <a:pt x="0" y="53160"/>
                    <a:pt x="7622" y="34758"/>
                    <a:pt x="21190" y="21190"/>
                  </a:cubicBezTo>
                  <a:cubicBezTo>
                    <a:pt x="34758" y="7622"/>
                    <a:pt x="53160" y="0"/>
                    <a:pt x="72348" y="0"/>
                  </a:cubicBezTo>
                  <a:close/>
                </a:path>
              </a:pathLst>
            </a:custGeom>
            <a:solidFill>
              <a:srgbClr val="6AD3F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7368" cy="237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7317452" y="1479147"/>
            <a:ext cx="4658264" cy="82296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056793" y="3864687"/>
            <a:ext cx="3197535" cy="127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4700" b="1" spc="-324">
                <a:solidFill>
                  <a:srgbClr val="6AD3F3"/>
                </a:solidFill>
                <a:latin typeface="Poppins Bold"/>
                <a:ea typeface="Poppins Bold"/>
                <a:cs typeface="Poppins Bold"/>
                <a:sym typeface="Poppins Bold"/>
              </a:rPr>
              <a:t>RELATO DO BERNARDO,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1884" y="8077886"/>
            <a:ext cx="3985815" cy="118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</a:pPr>
            <a:r>
              <a:rPr lang="en-US" sz="2648" spc="-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Bernardo tem deficiência visual e Diabetes Tipo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74600" y="1460097"/>
            <a:ext cx="3532854" cy="695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1"/>
              </a:lnSpc>
            </a:pPr>
            <a:r>
              <a:rPr lang="en-US" sz="3665" i="1" spc="-1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“Como deficiente visual em enfrento muitos desafios, mas com certeza, ter diabetes tipo 1 é muuuito desafiador, além de muito perigoso.”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74600" y="9049143"/>
            <a:ext cx="3985815" cy="40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</a:pPr>
            <a:r>
              <a:rPr lang="en-US" sz="2648" spc="-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Bernardo, 8 anos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r="-77777" b="-108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2700000">
            <a:off x="14447611" y="-4627019"/>
            <a:ext cx="8191648" cy="8191648"/>
          </a:xfrm>
          <a:custGeom>
            <a:avLst/>
            <a:gdLst/>
            <a:ahLst/>
            <a:cxnLst/>
            <a:rect l="l" t="t" r="r" b="b"/>
            <a:pathLst>
              <a:path w="8191648" h="8191648">
                <a:moveTo>
                  <a:pt x="0" y="0"/>
                </a:moveTo>
                <a:lnTo>
                  <a:pt x="8191648" y="0"/>
                </a:lnTo>
                <a:lnTo>
                  <a:pt x="8191648" y="8191648"/>
                </a:lnTo>
                <a:lnTo>
                  <a:pt x="0" y="8191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8634924">
            <a:off x="-6526995" y="6317112"/>
            <a:ext cx="10049274" cy="10049274"/>
          </a:xfrm>
          <a:custGeom>
            <a:avLst/>
            <a:gdLst/>
            <a:ahLst/>
            <a:cxnLst/>
            <a:rect l="l" t="t" r="r" b="b"/>
            <a:pathLst>
              <a:path w="10049274" h="10049274">
                <a:moveTo>
                  <a:pt x="0" y="0"/>
                </a:moveTo>
                <a:lnTo>
                  <a:pt x="10049274" y="0"/>
                </a:lnTo>
                <a:lnTo>
                  <a:pt x="10049274" y="10049274"/>
                </a:lnTo>
                <a:lnTo>
                  <a:pt x="0" y="10049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697033" y="-1365011"/>
            <a:ext cx="2613794" cy="2393711"/>
            <a:chOff x="0" y="0"/>
            <a:chExt cx="1202951" cy="110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2951" cy="1101662"/>
            </a:xfrm>
            <a:custGeom>
              <a:avLst/>
              <a:gdLst/>
              <a:ahLst/>
              <a:cxnLst/>
              <a:rect l="l" t="t" r="r" b="b"/>
              <a:pathLst>
                <a:path w="1202951" h="1101662">
                  <a:moveTo>
                    <a:pt x="44429" y="0"/>
                  </a:moveTo>
                  <a:lnTo>
                    <a:pt x="1158522" y="0"/>
                  </a:lnTo>
                  <a:cubicBezTo>
                    <a:pt x="1170305" y="0"/>
                    <a:pt x="1181606" y="4681"/>
                    <a:pt x="1189938" y="13013"/>
                  </a:cubicBezTo>
                  <a:cubicBezTo>
                    <a:pt x="1198270" y="21345"/>
                    <a:pt x="1202951" y="32646"/>
                    <a:pt x="1202951" y="44429"/>
                  </a:cubicBezTo>
                  <a:lnTo>
                    <a:pt x="1202951" y="1057233"/>
                  </a:lnTo>
                  <a:cubicBezTo>
                    <a:pt x="1202951" y="1069016"/>
                    <a:pt x="1198270" y="1080317"/>
                    <a:pt x="1189938" y="1088649"/>
                  </a:cubicBezTo>
                  <a:cubicBezTo>
                    <a:pt x="1181606" y="1096981"/>
                    <a:pt x="1170305" y="1101662"/>
                    <a:pt x="1158522" y="1101662"/>
                  </a:cubicBezTo>
                  <a:lnTo>
                    <a:pt x="44429" y="1101662"/>
                  </a:lnTo>
                  <a:cubicBezTo>
                    <a:pt x="32646" y="1101662"/>
                    <a:pt x="21345" y="1096981"/>
                    <a:pt x="13013" y="1088649"/>
                  </a:cubicBezTo>
                  <a:cubicBezTo>
                    <a:pt x="4681" y="1080317"/>
                    <a:pt x="0" y="1069016"/>
                    <a:pt x="0" y="1057233"/>
                  </a:cubicBezTo>
                  <a:lnTo>
                    <a:pt x="0" y="44429"/>
                  </a:lnTo>
                  <a:cubicBezTo>
                    <a:pt x="0" y="32646"/>
                    <a:pt x="4681" y="21345"/>
                    <a:pt x="13013" y="13013"/>
                  </a:cubicBezTo>
                  <a:cubicBezTo>
                    <a:pt x="21345" y="4681"/>
                    <a:pt x="32646" y="0"/>
                    <a:pt x="444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02951" cy="1130237"/>
            </a:xfrm>
            <a:prstGeom prst="rect">
              <a:avLst/>
            </a:prstGeom>
          </p:spPr>
          <p:txBody>
            <a:bodyPr lIns="26132" tIns="26132" rIns="26132" bIns="26132" rtlCol="0" anchor="ctr"/>
            <a:lstStyle/>
            <a:p>
              <a:pPr algn="ctr">
                <a:lnSpc>
                  <a:spcPts val="14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54283" y="288054"/>
            <a:ext cx="904932" cy="496420"/>
          </a:xfrm>
          <a:custGeom>
            <a:avLst/>
            <a:gdLst/>
            <a:ahLst/>
            <a:cxnLst/>
            <a:rect l="l" t="t" r="r" b="b"/>
            <a:pathLst>
              <a:path w="904932" h="496420">
                <a:moveTo>
                  <a:pt x="0" y="0"/>
                </a:moveTo>
                <a:lnTo>
                  <a:pt x="904932" y="0"/>
                </a:lnTo>
                <a:lnTo>
                  <a:pt x="904932" y="496420"/>
                </a:lnTo>
                <a:lnTo>
                  <a:pt x="0" y="496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7460415" y="9441675"/>
            <a:ext cx="437997" cy="534143"/>
          </a:xfrm>
          <a:custGeom>
            <a:avLst/>
            <a:gdLst/>
            <a:ahLst/>
            <a:cxnLst/>
            <a:rect l="l" t="t" r="r" b="b"/>
            <a:pathLst>
              <a:path w="437997" h="534143">
                <a:moveTo>
                  <a:pt x="0" y="0"/>
                </a:moveTo>
                <a:lnTo>
                  <a:pt x="437997" y="0"/>
                </a:lnTo>
                <a:lnTo>
                  <a:pt x="437997" y="534143"/>
                </a:lnTo>
                <a:lnTo>
                  <a:pt x="0" y="53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778265" y="2433"/>
            <a:ext cx="1532563" cy="858112"/>
          </a:xfrm>
          <a:custGeom>
            <a:avLst/>
            <a:gdLst/>
            <a:ahLst/>
            <a:cxnLst/>
            <a:rect l="l" t="t" r="r" b="b"/>
            <a:pathLst>
              <a:path w="1532563" h="858112">
                <a:moveTo>
                  <a:pt x="0" y="0"/>
                </a:moveTo>
                <a:lnTo>
                  <a:pt x="1532563" y="0"/>
                </a:lnTo>
                <a:lnTo>
                  <a:pt x="1532563" y="858112"/>
                </a:lnTo>
                <a:lnTo>
                  <a:pt x="0" y="858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043" b="-495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5149403" y="-3276558"/>
            <a:ext cx="5631924" cy="5631924"/>
          </a:xfrm>
          <a:custGeom>
            <a:avLst/>
            <a:gdLst/>
            <a:ahLst/>
            <a:cxnLst/>
            <a:rect l="l" t="t" r="r" b="b"/>
            <a:pathLst>
              <a:path w="5631924" h="5631924">
                <a:moveTo>
                  <a:pt x="0" y="0"/>
                </a:moveTo>
                <a:lnTo>
                  <a:pt x="5631924" y="0"/>
                </a:lnTo>
                <a:lnTo>
                  <a:pt x="5631924" y="5631924"/>
                </a:lnTo>
                <a:lnTo>
                  <a:pt x="0" y="5631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6389933" y="2175323"/>
            <a:ext cx="10230960" cy="726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40"/>
              </a:lnSpc>
            </a:pPr>
            <a:r>
              <a:rPr lang="en-US" sz="3827" spc="-1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Não podemos mais suportar o peso de lutar sozinhos! </a:t>
            </a:r>
          </a:p>
          <a:p>
            <a:pPr algn="just">
              <a:lnSpc>
                <a:spcPts val="4440"/>
              </a:lnSpc>
            </a:pPr>
            <a:endParaRPr lang="en-US" sz="3827" spc="-11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4440"/>
              </a:lnSpc>
            </a:pPr>
            <a:r>
              <a:rPr lang="en-US" sz="3827" spc="-1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 Diabetes já é considerado deficiência em outros países como Alemanha, Estados Unidos, Reino Unido, Espanha, dentre outros.</a:t>
            </a:r>
          </a:p>
          <a:p>
            <a:pPr algn="just">
              <a:lnSpc>
                <a:spcPts val="4440"/>
              </a:lnSpc>
            </a:pPr>
            <a:endParaRPr lang="en-US" sz="3827" spc="-11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4440"/>
              </a:lnSpc>
            </a:pPr>
            <a:r>
              <a:rPr lang="en-US" sz="3827" spc="-1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As pessoas com diabetes tipo 1 que vivem nesses países podem gozar de medidas facilitadoras para minimizar os desafios de se ter uma deficiência oculta.</a:t>
            </a:r>
          </a:p>
          <a:p>
            <a:pPr algn="just">
              <a:lnSpc>
                <a:spcPts val="4440"/>
              </a:lnSpc>
            </a:pPr>
            <a:endParaRPr lang="en-US" sz="3827" spc="-11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719859" y="431489"/>
            <a:ext cx="4293741" cy="4300284"/>
            <a:chOff x="0" y="0"/>
            <a:chExt cx="812800" cy="8140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4038"/>
            </a:xfrm>
            <a:custGeom>
              <a:avLst/>
              <a:gdLst/>
              <a:ahLst/>
              <a:cxnLst/>
              <a:rect l="l" t="t" r="r" b="b"/>
              <a:pathLst>
                <a:path w="812800" h="814038">
                  <a:moveTo>
                    <a:pt x="406400" y="0"/>
                  </a:moveTo>
                  <a:cubicBezTo>
                    <a:pt x="181951" y="0"/>
                    <a:pt x="0" y="182229"/>
                    <a:pt x="0" y="407019"/>
                  </a:cubicBezTo>
                  <a:cubicBezTo>
                    <a:pt x="0" y="631810"/>
                    <a:pt x="181951" y="814038"/>
                    <a:pt x="406400" y="814038"/>
                  </a:cubicBezTo>
                  <a:cubicBezTo>
                    <a:pt x="630849" y="814038"/>
                    <a:pt x="812800" y="631810"/>
                    <a:pt x="812800" y="407019"/>
                  </a:cubicBezTo>
                  <a:cubicBezTo>
                    <a:pt x="812800" y="18222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5389" t="-9171" r="-2891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1830" y="3293465"/>
            <a:ext cx="4350820" cy="43508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39285" r="-3928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54973" y="6501582"/>
            <a:ext cx="4277676" cy="427767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5136" r="-2513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864</Words>
  <Application>Microsoft Office PowerPoint</Application>
  <PresentationFormat>Personalizar</PresentationFormat>
  <Paragraphs>74</Paragraphs>
  <Slides>15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3" baseType="lpstr">
      <vt:lpstr>Poppins</vt:lpstr>
      <vt:lpstr>Poppins Bold</vt:lpstr>
      <vt:lpstr>Poppins Light</vt:lpstr>
      <vt:lpstr>Poppins Italics</vt:lpstr>
      <vt:lpstr>Arimo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tipo 1</dc:title>
  <dc:creator>Ana Carolina Castelo Branco Torelly - GDGAVIJ</dc:creator>
  <cp:lastModifiedBy>Ana Beatriz Soares dos Santos</cp:lastModifiedBy>
  <cp:revision>2</cp:revision>
  <dcterms:created xsi:type="dcterms:W3CDTF">2006-08-16T00:00:00Z</dcterms:created>
  <dcterms:modified xsi:type="dcterms:W3CDTF">2024-12-05T11:37:16Z</dcterms:modified>
  <dc:identifier>DAGYWyDvS0s</dc:identifier>
</cp:coreProperties>
</file>