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18288000" cy="10287000"/>
  <p:notesSz cx="6858000" cy="9144000"/>
  <p:embeddedFontLst>
    <p:embeddedFont>
      <p:font typeface="Arimo" panose="020B0604020202020204" charset="0"/>
      <p:regular r:id="rId17"/>
    </p:embeddedFont>
    <p:embeddedFont>
      <p:font typeface="Poppins" panose="00000500000000000000" pitchFamily="2" charset="0"/>
      <p:regular r:id="rId18"/>
    </p:embeddedFont>
    <p:embeddedFont>
      <p:font typeface="Poppins Bold" panose="020B0604020202020204" charset="0"/>
      <p:regular r:id="rId19"/>
    </p:embeddedFont>
    <p:embeddedFont>
      <p:font typeface="Poppins Italics" panose="020B0604020202020204" charset="0"/>
      <p:regular r:id="rId20"/>
    </p:embeddedFont>
    <p:embeddedFont>
      <p:font typeface="Poppins Light" panose="00000400000000000000" pitchFamily="2" charset="0"/>
      <p:regular r:id="rId21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55" d="100"/>
          <a:sy n="55" d="100"/>
        </p:scale>
        <p:origin x="828" y="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2.fntdata"/><Relationship Id="rId3" Type="http://schemas.openxmlformats.org/officeDocument/2006/relationships/slide" Target="slides/slide2.xml"/><Relationship Id="rId21" Type="http://schemas.openxmlformats.org/officeDocument/2006/relationships/font" Target="fonts/font5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1.fntdata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4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font" Target="fonts/font3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12/5/2024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12/5/2024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12/5/2024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12/5/2024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12/5/2024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12/5/2024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12/5/2024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svg"/><Relationship Id="rId11" Type="http://schemas.openxmlformats.org/officeDocument/2006/relationships/image" Target="../media/image10.jpeg"/><Relationship Id="rId5" Type="http://schemas.openxmlformats.org/officeDocument/2006/relationships/image" Target="../media/image4.png"/><Relationship Id="rId10" Type="http://schemas.openxmlformats.org/officeDocument/2006/relationships/image" Target="../media/image9.jpeg"/><Relationship Id="rId4" Type="http://schemas.openxmlformats.org/officeDocument/2006/relationships/image" Target="../media/image3.svg"/><Relationship Id="rId9" Type="http://schemas.openxmlformats.org/officeDocument/2006/relationships/image" Target="../media/image8.sv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13" Type="http://schemas.openxmlformats.org/officeDocument/2006/relationships/hyperlink" Target="https://diabetes.org/advocacy/know-your-rights/is-diabetes-a-disability" TargetMode="External"/><Relationship Id="rId3" Type="http://schemas.openxmlformats.org/officeDocument/2006/relationships/image" Target="../media/image2.png"/><Relationship Id="rId7" Type="http://schemas.openxmlformats.org/officeDocument/2006/relationships/image" Target="../media/image8.svg"/><Relationship Id="rId12" Type="http://schemas.openxmlformats.org/officeDocument/2006/relationships/image" Target="../media/image2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11" Type="http://schemas.openxmlformats.org/officeDocument/2006/relationships/image" Target="../media/image24.jpeg"/><Relationship Id="rId5" Type="http://schemas.openxmlformats.org/officeDocument/2006/relationships/image" Target="../media/image6.png"/><Relationship Id="rId10" Type="http://schemas.openxmlformats.org/officeDocument/2006/relationships/image" Target="../media/image13.svg"/><Relationship Id="rId4" Type="http://schemas.openxmlformats.org/officeDocument/2006/relationships/image" Target="../media/image3.svg"/><Relationship Id="rId9" Type="http://schemas.openxmlformats.org/officeDocument/2006/relationships/image" Target="../media/image12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13" Type="http://schemas.openxmlformats.org/officeDocument/2006/relationships/image" Target="../media/image28.png"/><Relationship Id="rId3" Type="http://schemas.openxmlformats.org/officeDocument/2006/relationships/image" Target="../media/image2.png"/><Relationship Id="rId7" Type="http://schemas.openxmlformats.org/officeDocument/2006/relationships/image" Target="../media/image8.svg"/><Relationship Id="rId12" Type="http://schemas.openxmlformats.org/officeDocument/2006/relationships/image" Target="../media/image2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11" Type="http://schemas.openxmlformats.org/officeDocument/2006/relationships/image" Target="../media/image26.png"/><Relationship Id="rId5" Type="http://schemas.openxmlformats.org/officeDocument/2006/relationships/image" Target="../media/image6.png"/><Relationship Id="rId10" Type="http://schemas.openxmlformats.org/officeDocument/2006/relationships/image" Target="../media/image13.svg"/><Relationship Id="rId4" Type="http://schemas.openxmlformats.org/officeDocument/2006/relationships/image" Target="../media/image3.svg"/><Relationship Id="rId9" Type="http://schemas.openxmlformats.org/officeDocument/2006/relationships/image" Target="../media/image12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29.jpe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6.png"/><Relationship Id="rId12" Type="http://schemas.openxmlformats.org/officeDocument/2006/relationships/image" Target="../media/image13.svg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6" Type="http://schemas.openxmlformats.org/officeDocument/2006/relationships/image" Target="../media/image3.svg"/><Relationship Id="rId11" Type="http://schemas.openxmlformats.org/officeDocument/2006/relationships/image" Target="../media/image12.png"/><Relationship Id="rId5" Type="http://schemas.openxmlformats.org/officeDocument/2006/relationships/image" Target="../media/image2.png"/><Relationship Id="rId10" Type="http://schemas.openxmlformats.org/officeDocument/2006/relationships/image" Target="../media/image9.jpeg"/><Relationship Id="rId4" Type="http://schemas.openxmlformats.org/officeDocument/2006/relationships/image" Target="../media/image1.jpeg"/><Relationship Id="rId9" Type="http://schemas.openxmlformats.org/officeDocument/2006/relationships/image" Target="../media/image8.sv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image" Target="../media/image2.png"/><Relationship Id="rId7" Type="http://schemas.openxmlformats.org/officeDocument/2006/relationships/image" Target="../media/image8.sv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10" Type="http://schemas.openxmlformats.org/officeDocument/2006/relationships/image" Target="../media/image13.svg"/><Relationship Id="rId4" Type="http://schemas.openxmlformats.org/officeDocument/2006/relationships/image" Target="../media/image3.svg"/><Relationship Id="rId9" Type="http://schemas.openxmlformats.org/officeDocument/2006/relationships/image" Target="../media/image12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image" Target="../media/image2.png"/><Relationship Id="rId7" Type="http://schemas.openxmlformats.org/officeDocument/2006/relationships/image" Target="../media/image8.sv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10" Type="http://schemas.openxmlformats.org/officeDocument/2006/relationships/image" Target="../media/image13.svg"/><Relationship Id="rId4" Type="http://schemas.openxmlformats.org/officeDocument/2006/relationships/image" Target="../media/image3.svg"/><Relationship Id="rId9" Type="http://schemas.openxmlformats.org/officeDocument/2006/relationships/image" Target="../media/image1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jpeg"/><Relationship Id="rId5" Type="http://schemas.openxmlformats.org/officeDocument/2006/relationships/image" Target="../media/image6.png"/><Relationship Id="rId4" Type="http://schemas.openxmlformats.org/officeDocument/2006/relationships/image" Target="../media/image3.sv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image" Target="../media/image2.png"/><Relationship Id="rId7" Type="http://schemas.openxmlformats.org/officeDocument/2006/relationships/image" Target="../media/image8.svg"/><Relationship Id="rId12" Type="http://schemas.openxmlformats.org/officeDocument/2006/relationships/image" Target="../media/image1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11" Type="http://schemas.openxmlformats.org/officeDocument/2006/relationships/image" Target="../media/image14.jpeg"/><Relationship Id="rId5" Type="http://schemas.openxmlformats.org/officeDocument/2006/relationships/image" Target="../media/image6.png"/><Relationship Id="rId10" Type="http://schemas.openxmlformats.org/officeDocument/2006/relationships/image" Target="../media/image13.svg"/><Relationship Id="rId4" Type="http://schemas.openxmlformats.org/officeDocument/2006/relationships/image" Target="../media/image3.svg"/><Relationship Id="rId9" Type="http://schemas.openxmlformats.org/officeDocument/2006/relationships/image" Target="../media/image12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svg"/><Relationship Id="rId3" Type="http://schemas.openxmlformats.org/officeDocument/2006/relationships/image" Target="../media/image2.png"/><Relationship Id="rId7" Type="http://schemas.openxmlformats.org/officeDocument/2006/relationships/image" Target="../media/image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11" Type="http://schemas.openxmlformats.org/officeDocument/2006/relationships/image" Target="../media/image18.svg"/><Relationship Id="rId5" Type="http://schemas.openxmlformats.org/officeDocument/2006/relationships/image" Target="../media/image16.png"/><Relationship Id="rId10" Type="http://schemas.openxmlformats.org/officeDocument/2006/relationships/image" Target="../media/image17.png"/><Relationship Id="rId4" Type="http://schemas.openxmlformats.org/officeDocument/2006/relationships/image" Target="../media/image3.svg"/><Relationship Id="rId9" Type="http://schemas.openxmlformats.org/officeDocument/2006/relationships/image" Target="../media/image9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image" Target="../media/image2.png"/><Relationship Id="rId7" Type="http://schemas.openxmlformats.org/officeDocument/2006/relationships/image" Target="../media/image8.sv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10" Type="http://schemas.openxmlformats.org/officeDocument/2006/relationships/image" Target="../media/image13.svg"/><Relationship Id="rId4" Type="http://schemas.openxmlformats.org/officeDocument/2006/relationships/image" Target="../media/image3.svg"/><Relationship Id="rId9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image" Target="../media/image2.png"/><Relationship Id="rId7" Type="http://schemas.openxmlformats.org/officeDocument/2006/relationships/image" Target="../media/image8.sv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11" Type="http://schemas.openxmlformats.org/officeDocument/2006/relationships/image" Target="../media/image11.png"/><Relationship Id="rId5" Type="http://schemas.openxmlformats.org/officeDocument/2006/relationships/image" Target="../media/image6.png"/><Relationship Id="rId10" Type="http://schemas.openxmlformats.org/officeDocument/2006/relationships/image" Target="../media/image13.svg"/><Relationship Id="rId4" Type="http://schemas.openxmlformats.org/officeDocument/2006/relationships/image" Target="../media/image3.svg"/><Relationship Id="rId9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image" Target="../media/image2.png"/><Relationship Id="rId7" Type="http://schemas.openxmlformats.org/officeDocument/2006/relationships/image" Target="../media/image8.sv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11" Type="http://schemas.openxmlformats.org/officeDocument/2006/relationships/image" Target="../media/image19.png"/><Relationship Id="rId5" Type="http://schemas.openxmlformats.org/officeDocument/2006/relationships/image" Target="../media/image6.png"/><Relationship Id="rId10" Type="http://schemas.openxmlformats.org/officeDocument/2006/relationships/image" Target="../media/image13.svg"/><Relationship Id="rId4" Type="http://schemas.openxmlformats.org/officeDocument/2006/relationships/image" Target="../media/image3.svg"/><Relationship Id="rId9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image" Target="../media/image2.png"/><Relationship Id="rId7" Type="http://schemas.openxmlformats.org/officeDocument/2006/relationships/image" Target="../media/image8.sv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10" Type="http://schemas.openxmlformats.org/officeDocument/2006/relationships/image" Target="../media/image13.svg"/><Relationship Id="rId4" Type="http://schemas.openxmlformats.org/officeDocument/2006/relationships/image" Target="../media/image3.svg"/><Relationship Id="rId9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20.jpe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6.png"/><Relationship Id="rId12" Type="http://schemas.openxmlformats.org/officeDocument/2006/relationships/image" Target="../media/image13.sv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3.svg"/><Relationship Id="rId11" Type="http://schemas.openxmlformats.org/officeDocument/2006/relationships/image" Target="../media/image12.png"/><Relationship Id="rId5" Type="http://schemas.openxmlformats.org/officeDocument/2006/relationships/image" Target="../media/image2.png"/><Relationship Id="rId10" Type="http://schemas.openxmlformats.org/officeDocument/2006/relationships/image" Target="../media/image9.jpeg"/><Relationship Id="rId4" Type="http://schemas.openxmlformats.org/officeDocument/2006/relationships/image" Target="../media/image1.jpeg"/><Relationship Id="rId9" Type="http://schemas.openxmlformats.org/officeDocument/2006/relationships/image" Target="../media/image8.sv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13" Type="http://schemas.openxmlformats.org/officeDocument/2006/relationships/image" Target="../media/image23.png"/><Relationship Id="rId3" Type="http://schemas.openxmlformats.org/officeDocument/2006/relationships/image" Target="../media/image2.png"/><Relationship Id="rId7" Type="http://schemas.openxmlformats.org/officeDocument/2006/relationships/image" Target="../media/image8.svg"/><Relationship Id="rId12" Type="http://schemas.openxmlformats.org/officeDocument/2006/relationships/image" Target="../media/image2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11" Type="http://schemas.openxmlformats.org/officeDocument/2006/relationships/image" Target="../media/image21.png"/><Relationship Id="rId5" Type="http://schemas.openxmlformats.org/officeDocument/2006/relationships/image" Target="../media/image6.png"/><Relationship Id="rId10" Type="http://schemas.openxmlformats.org/officeDocument/2006/relationships/image" Target="../media/image13.svg"/><Relationship Id="rId4" Type="http://schemas.openxmlformats.org/officeDocument/2006/relationships/image" Target="../media/image3.svg"/><Relationship Id="rId9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08024" r="-77777" b="-108024"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3" name="Freeform 3"/>
          <p:cNvSpPr/>
          <p:nvPr/>
        </p:nvSpPr>
        <p:spPr>
          <a:xfrm rot="-2700000">
            <a:off x="11825012" y="-2169433"/>
            <a:ext cx="8191648" cy="8191648"/>
          </a:xfrm>
          <a:custGeom>
            <a:avLst/>
            <a:gdLst/>
            <a:ahLst/>
            <a:cxnLst/>
            <a:rect l="l" t="t" r="r" b="b"/>
            <a:pathLst>
              <a:path w="8191648" h="8191648">
                <a:moveTo>
                  <a:pt x="0" y="0"/>
                </a:moveTo>
                <a:lnTo>
                  <a:pt x="8191647" y="0"/>
                </a:lnTo>
                <a:lnTo>
                  <a:pt x="8191647" y="8191647"/>
                </a:lnTo>
                <a:lnTo>
                  <a:pt x="0" y="819164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12000"/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4" name="Freeform 4"/>
          <p:cNvSpPr/>
          <p:nvPr/>
        </p:nvSpPr>
        <p:spPr>
          <a:xfrm>
            <a:off x="819330" y="1284077"/>
            <a:ext cx="7254271" cy="7254271"/>
          </a:xfrm>
          <a:custGeom>
            <a:avLst/>
            <a:gdLst/>
            <a:ahLst/>
            <a:cxnLst/>
            <a:rect l="l" t="t" r="r" b="b"/>
            <a:pathLst>
              <a:path w="7254271" h="7254271">
                <a:moveTo>
                  <a:pt x="0" y="0"/>
                </a:moveTo>
                <a:lnTo>
                  <a:pt x="7254271" y="0"/>
                </a:lnTo>
                <a:lnTo>
                  <a:pt x="7254271" y="7254271"/>
                </a:lnTo>
                <a:lnTo>
                  <a:pt x="0" y="7254271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alphaModFix amt="80000"/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grpSp>
        <p:nvGrpSpPr>
          <p:cNvPr id="5" name="Group 5"/>
          <p:cNvGrpSpPr/>
          <p:nvPr/>
        </p:nvGrpSpPr>
        <p:grpSpPr>
          <a:xfrm>
            <a:off x="7837103" y="-1365011"/>
            <a:ext cx="2613794" cy="2393711"/>
            <a:chOff x="0" y="0"/>
            <a:chExt cx="1202951" cy="1101662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1202951" cy="1101662"/>
            </a:xfrm>
            <a:custGeom>
              <a:avLst/>
              <a:gdLst/>
              <a:ahLst/>
              <a:cxnLst/>
              <a:rect l="l" t="t" r="r" b="b"/>
              <a:pathLst>
                <a:path w="1202951" h="1101662">
                  <a:moveTo>
                    <a:pt x="44429" y="0"/>
                  </a:moveTo>
                  <a:lnTo>
                    <a:pt x="1158522" y="0"/>
                  </a:lnTo>
                  <a:cubicBezTo>
                    <a:pt x="1170305" y="0"/>
                    <a:pt x="1181606" y="4681"/>
                    <a:pt x="1189938" y="13013"/>
                  </a:cubicBezTo>
                  <a:cubicBezTo>
                    <a:pt x="1198270" y="21345"/>
                    <a:pt x="1202951" y="32646"/>
                    <a:pt x="1202951" y="44429"/>
                  </a:cubicBezTo>
                  <a:lnTo>
                    <a:pt x="1202951" y="1057233"/>
                  </a:lnTo>
                  <a:cubicBezTo>
                    <a:pt x="1202951" y="1069016"/>
                    <a:pt x="1198270" y="1080317"/>
                    <a:pt x="1189938" y="1088649"/>
                  </a:cubicBezTo>
                  <a:cubicBezTo>
                    <a:pt x="1181606" y="1096981"/>
                    <a:pt x="1170305" y="1101662"/>
                    <a:pt x="1158522" y="1101662"/>
                  </a:cubicBezTo>
                  <a:lnTo>
                    <a:pt x="44429" y="1101662"/>
                  </a:lnTo>
                  <a:cubicBezTo>
                    <a:pt x="32646" y="1101662"/>
                    <a:pt x="21345" y="1096981"/>
                    <a:pt x="13013" y="1088649"/>
                  </a:cubicBezTo>
                  <a:cubicBezTo>
                    <a:pt x="4681" y="1080317"/>
                    <a:pt x="0" y="1069016"/>
                    <a:pt x="0" y="1057233"/>
                  </a:cubicBezTo>
                  <a:lnTo>
                    <a:pt x="0" y="44429"/>
                  </a:lnTo>
                  <a:cubicBezTo>
                    <a:pt x="0" y="32646"/>
                    <a:pt x="4681" y="21345"/>
                    <a:pt x="13013" y="13013"/>
                  </a:cubicBezTo>
                  <a:cubicBezTo>
                    <a:pt x="21345" y="4681"/>
                    <a:pt x="32646" y="0"/>
                    <a:pt x="44429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28575"/>
              <a:ext cx="1202951" cy="1130237"/>
            </a:xfrm>
            <a:prstGeom prst="rect">
              <a:avLst/>
            </a:prstGeom>
          </p:spPr>
          <p:txBody>
            <a:bodyPr lIns="26132" tIns="26132" rIns="26132" bIns="26132" rtlCol="0" anchor="ctr"/>
            <a:lstStyle/>
            <a:p>
              <a:pPr algn="ctr">
                <a:lnSpc>
                  <a:spcPts val="1487"/>
                </a:lnSpc>
              </a:pPr>
              <a:endParaRPr/>
            </a:p>
          </p:txBody>
        </p:sp>
      </p:grpSp>
      <p:sp>
        <p:nvSpPr>
          <p:cNvPr id="8" name="Freeform 8"/>
          <p:cNvSpPr/>
          <p:nvPr/>
        </p:nvSpPr>
        <p:spPr>
          <a:xfrm>
            <a:off x="7932311" y="183279"/>
            <a:ext cx="904932" cy="496420"/>
          </a:xfrm>
          <a:custGeom>
            <a:avLst/>
            <a:gdLst/>
            <a:ahLst/>
            <a:cxnLst/>
            <a:rect l="l" t="t" r="r" b="b"/>
            <a:pathLst>
              <a:path w="904932" h="496420">
                <a:moveTo>
                  <a:pt x="0" y="0"/>
                </a:moveTo>
                <a:lnTo>
                  <a:pt x="904931" y="0"/>
                </a:lnTo>
                <a:lnTo>
                  <a:pt x="904931" y="496420"/>
                </a:lnTo>
                <a:lnTo>
                  <a:pt x="0" y="49642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9" name="Freeform 9"/>
          <p:cNvSpPr/>
          <p:nvPr/>
        </p:nvSpPr>
        <p:spPr>
          <a:xfrm>
            <a:off x="17460415" y="9441675"/>
            <a:ext cx="437997" cy="534143"/>
          </a:xfrm>
          <a:custGeom>
            <a:avLst/>
            <a:gdLst/>
            <a:ahLst/>
            <a:cxnLst/>
            <a:rect l="l" t="t" r="r" b="b"/>
            <a:pathLst>
              <a:path w="437997" h="534143">
                <a:moveTo>
                  <a:pt x="0" y="0"/>
                </a:moveTo>
                <a:lnTo>
                  <a:pt x="437997" y="0"/>
                </a:lnTo>
                <a:lnTo>
                  <a:pt x="437997" y="534143"/>
                </a:lnTo>
                <a:lnTo>
                  <a:pt x="0" y="534143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10" name="Freeform 10"/>
          <p:cNvSpPr/>
          <p:nvPr/>
        </p:nvSpPr>
        <p:spPr>
          <a:xfrm>
            <a:off x="8837242" y="2433"/>
            <a:ext cx="1532563" cy="858112"/>
          </a:xfrm>
          <a:custGeom>
            <a:avLst/>
            <a:gdLst/>
            <a:ahLst/>
            <a:cxnLst/>
            <a:rect l="l" t="t" r="r" b="b"/>
            <a:pathLst>
              <a:path w="1532563" h="858112">
                <a:moveTo>
                  <a:pt x="0" y="0"/>
                </a:moveTo>
                <a:lnTo>
                  <a:pt x="1532563" y="0"/>
                </a:lnTo>
                <a:lnTo>
                  <a:pt x="1532563" y="858112"/>
                </a:lnTo>
                <a:lnTo>
                  <a:pt x="0" y="858112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t="-29043" b="-49554"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11" name="Freeform 11"/>
          <p:cNvSpPr/>
          <p:nvPr/>
        </p:nvSpPr>
        <p:spPr>
          <a:xfrm rot="8634924">
            <a:off x="-747424" y="5797149"/>
            <a:ext cx="7823195" cy="7823195"/>
          </a:xfrm>
          <a:custGeom>
            <a:avLst/>
            <a:gdLst/>
            <a:ahLst/>
            <a:cxnLst/>
            <a:rect l="l" t="t" r="r" b="b"/>
            <a:pathLst>
              <a:path w="7823195" h="7823195">
                <a:moveTo>
                  <a:pt x="0" y="0"/>
                </a:moveTo>
                <a:lnTo>
                  <a:pt x="7823196" y="0"/>
                </a:lnTo>
                <a:lnTo>
                  <a:pt x="7823196" y="7823195"/>
                </a:lnTo>
                <a:lnTo>
                  <a:pt x="0" y="7823195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12000"/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grpSp>
        <p:nvGrpSpPr>
          <p:cNvPr id="12" name="Group 12"/>
          <p:cNvGrpSpPr/>
          <p:nvPr/>
        </p:nvGrpSpPr>
        <p:grpSpPr>
          <a:xfrm>
            <a:off x="1823281" y="2288027"/>
            <a:ext cx="5246370" cy="5246370"/>
            <a:chOff x="0" y="0"/>
            <a:chExt cx="812800" cy="812800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11">
                <a:alphaModFix amt="68000"/>
              </a:blip>
              <a:stretch>
                <a:fillRect l="-4903" t="-3170" b="-101750"/>
              </a:stretch>
            </a:blipFill>
          </p:spPr>
          <p:txBody>
            <a:bodyPr/>
            <a:lstStyle/>
            <a:p>
              <a:endParaRPr lang="pt-BR"/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10861055" y="2432501"/>
            <a:ext cx="3622491" cy="3622491"/>
            <a:chOff x="0" y="0"/>
            <a:chExt cx="812800" cy="812800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12"/>
              <a:stretch>
                <a:fillRect t="-13531" r="-72941" b="-5606"/>
              </a:stretch>
            </a:blipFill>
          </p:spPr>
          <p:txBody>
            <a:bodyPr/>
            <a:lstStyle/>
            <a:p>
              <a:endParaRPr lang="pt-BR"/>
            </a:p>
          </p:txBody>
        </p:sp>
      </p:grpSp>
      <p:grpSp>
        <p:nvGrpSpPr>
          <p:cNvPr id="16" name="Group 16"/>
          <p:cNvGrpSpPr/>
          <p:nvPr/>
        </p:nvGrpSpPr>
        <p:grpSpPr>
          <a:xfrm>
            <a:off x="13183086" y="3009100"/>
            <a:ext cx="1300460" cy="2469292"/>
            <a:chOff x="0" y="0"/>
            <a:chExt cx="285373" cy="541862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285373" cy="541862"/>
            </a:xfrm>
            <a:custGeom>
              <a:avLst/>
              <a:gdLst/>
              <a:ahLst/>
              <a:cxnLst/>
              <a:rect l="l" t="t" r="r" b="b"/>
              <a:pathLst>
                <a:path w="285373" h="541862">
                  <a:moveTo>
                    <a:pt x="142687" y="0"/>
                  </a:moveTo>
                  <a:cubicBezTo>
                    <a:pt x="63883" y="0"/>
                    <a:pt x="0" y="121300"/>
                    <a:pt x="0" y="270931"/>
                  </a:cubicBezTo>
                  <a:cubicBezTo>
                    <a:pt x="0" y="420562"/>
                    <a:pt x="63883" y="541862"/>
                    <a:pt x="142687" y="541862"/>
                  </a:cubicBezTo>
                  <a:cubicBezTo>
                    <a:pt x="221490" y="541862"/>
                    <a:pt x="285373" y="420562"/>
                    <a:pt x="285373" y="270931"/>
                  </a:cubicBezTo>
                  <a:cubicBezTo>
                    <a:pt x="285373" y="121300"/>
                    <a:pt x="221490" y="0"/>
                    <a:pt x="142687" y="0"/>
                  </a:cubicBezTo>
                  <a:close/>
                </a:path>
              </a:pathLst>
            </a:custGeom>
            <a:solidFill>
              <a:srgbClr val="004D9B"/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26754" y="41275"/>
              <a:ext cx="231866" cy="44978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262"/>
                </a:lnSpc>
              </a:pPr>
              <a:endParaRPr/>
            </a:p>
          </p:txBody>
        </p:sp>
      </p:grpSp>
      <p:sp>
        <p:nvSpPr>
          <p:cNvPr id="19" name="TextBox 19"/>
          <p:cNvSpPr txBox="1"/>
          <p:nvPr/>
        </p:nvSpPr>
        <p:spPr>
          <a:xfrm>
            <a:off x="1939754" y="3999586"/>
            <a:ext cx="5245712" cy="287465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278"/>
              </a:lnSpc>
            </a:pPr>
            <a:r>
              <a:rPr lang="en-US" sz="7206" b="1" spc="-497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DIABETES</a:t>
            </a:r>
          </a:p>
          <a:p>
            <a:pPr algn="ctr">
              <a:lnSpc>
                <a:spcPts val="7278"/>
              </a:lnSpc>
            </a:pPr>
            <a:r>
              <a:rPr lang="en-US" sz="7206" b="1" spc="-497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TIPO 1</a:t>
            </a:r>
          </a:p>
          <a:p>
            <a:pPr algn="ctr">
              <a:lnSpc>
                <a:spcPts val="7278"/>
              </a:lnSpc>
            </a:pPr>
            <a:endParaRPr lang="en-US" sz="7206" b="1" spc="-497">
              <a:solidFill>
                <a:srgbClr val="FFFFFF"/>
              </a:solidFill>
              <a:latin typeface="Poppins Bold"/>
              <a:ea typeface="Poppins Bold"/>
              <a:cs typeface="Poppins Bold"/>
              <a:sym typeface="Poppins Bold"/>
            </a:endParaRPr>
          </a:p>
        </p:txBody>
      </p:sp>
      <p:sp>
        <p:nvSpPr>
          <p:cNvPr id="20" name="TextBox 20"/>
          <p:cNvSpPr txBox="1"/>
          <p:nvPr/>
        </p:nvSpPr>
        <p:spPr>
          <a:xfrm>
            <a:off x="8837242" y="6548322"/>
            <a:ext cx="8293608" cy="27099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823"/>
              </a:lnSpc>
            </a:pPr>
            <a:r>
              <a:rPr lang="en-US" sz="6756" b="1" spc="-466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NEM TODA DEFICIÊNCIA É VISÍVEL</a:t>
            </a:r>
          </a:p>
          <a:p>
            <a:pPr algn="ctr">
              <a:lnSpc>
                <a:spcPts val="6823"/>
              </a:lnSpc>
            </a:pPr>
            <a:endParaRPr lang="en-US" sz="6756" b="1" spc="-466">
              <a:solidFill>
                <a:srgbClr val="FFFFFF"/>
              </a:solidFill>
              <a:latin typeface="Poppins Bold"/>
              <a:ea typeface="Poppins Bold"/>
              <a:cs typeface="Poppins Bold"/>
              <a:sym typeface="Poppins Bold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08024" r="-77777" b="-108024"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3" name="Freeform 3"/>
          <p:cNvSpPr/>
          <p:nvPr/>
        </p:nvSpPr>
        <p:spPr>
          <a:xfrm rot="-2700000">
            <a:off x="14447611" y="-4627019"/>
            <a:ext cx="8191648" cy="8191648"/>
          </a:xfrm>
          <a:custGeom>
            <a:avLst/>
            <a:gdLst/>
            <a:ahLst/>
            <a:cxnLst/>
            <a:rect l="l" t="t" r="r" b="b"/>
            <a:pathLst>
              <a:path w="8191648" h="8191648">
                <a:moveTo>
                  <a:pt x="0" y="0"/>
                </a:moveTo>
                <a:lnTo>
                  <a:pt x="8191648" y="0"/>
                </a:lnTo>
                <a:lnTo>
                  <a:pt x="8191648" y="8191648"/>
                </a:lnTo>
                <a:lnTo>
                  <a:pt x="0" y="8191648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12000"/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4" name="Freeform 4"/>
          <p:cNvSpPr/>
          <p:nvPr/>
        </p:nvSpPr>
        <p:spPr>
          <a:xfrm rot="8634924">
            <a:off x="-6526995" y="6317112"/>
            <a:ext cx="10049274" cy="10049274"/>
          </a:xfrm>
          <a:custGeom>
            <a:avLst/>
            <a:gdLst/>
            <a:ahLst/>
            <a:cxnLst/>
            <a:rect l="l" t="t" r="r" b="b"/>
            <a:pathLst>
              <a:path w="10049274" h="10049274">
                <a:moveTo>
                  <a:pt x="0" y="0"/>
                </a:moveTo>
                <a:lnTo>
                  <a:pt x="10049274" y="0"/>
                </a:lnTo>
                <a:lnTo>
                  <a:pt x="10049274" y="10049274"/>
                </a:lnTo>
                <a:lnTo>
                  <a:pt x="0" y="1004927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12000"/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grpSp>
        <p:nvGrpSpPr>
          <p:cNvPr id="5" name="Group 5"/>
          <p:cNvGrpSpPr/>
          <p:nvPr/>
        </p:nvGrpSpPr>
        <p:grpSpPr>
          <a:xfrm>
            <a:off x="8697033" y="-1365011"/>
            <a:ext cx="2613794" cy="2393711"/>
            <a:chOff x="0" y="0"/>
            <a:chExt cx="1202951" cy="1101662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1202951" cy="1101662"/>
            </a:xfrm>
            <a:custGeom>
              <a:avLst/>
              <a:gdLst/>
              <a:ahLst/>
              <a:cxnLst/>
              <a:rect l="l" t="t" r="r" b="b"/>
              <a:pathLst>
                <a:path w="1202951" h="1101662">
                  <a:moveTo>
                    <a:pt x="44429" y="0"/>
                  </a:moveTo>
                  <a:lnTo>
                    <a:pt x="1158522" y="0"/>
                  </a:lnTo>
                  <a:cubicBezTo>
                    <a:pt x="1170305" y="0"/>
                    <a:pt x="1181606" y="4681"/>
                    <a:pt x="1189938" y="13013"/>
                  </a:cubicBezTo>
                  <a:cubicBezTo>
                    <a:pt x="1198270" y="21345"/>
                    <a:pt x="1202951" y="32646"/>
                    <a:pt x="1202951" y="44429"/>
                  </a:cubicBezTo>
                  <a:lnTo>
                    <a:pt x="1202951" y="1057233"/>
                  </a:lnTo>
                  <a:cubicBezTo>
                    <a:pt x="1202951" y="1069016"/>
                    <a:pt x="1198270" y="1080317"/>
                    <a:pt x="1189938" y="1088649"/>
                  </a:cubicBezTo>
                  <a:cubicBezTo>
                    <a:pt x="1181606" y="1096981"/>
                    <a:pt x="1170305" y="1101662"/>
                    <a:pt x="1158522" y="1101662"/>
                  </a:cubicBezTo>
                  <a:lnTo>
                    <a:pt x="44429" y="1101662"/>
                  </a:lnTo>
                  <a:cubicBezTo>
                    <a:pt x="32646" y="1101662"/>
                    <a:pt x="21345" y="1096981"/>
                    <a:pt x="13013" y="1088649"/>
                  </a:cubicBezTo>
                  <a:cubicBezTo>
                    <a:pt x="4681" y="1080317"/>
                    <a:pt x="0" y="1069016"/>
                    <a:pt x="0" y="1057233"/>
                  </a:cubicBezTo>
                  <a:lnTo>
                    <a:pt x="0" y="44429"/>
                  </a:lnTo>
                  <a:cubicBezTo>
                    <a:pt x="0" y="32646"/>
                    <a:pt x="4681" y="21345"/>
                    <a:pt x="13013" y="13013"/>
                  </a:cubicBezTo>
                  <a:cubicBezTo>
                    <a:pt x="21345" y="4681"/>
                    <a:pt x="32646" y="0"/>
                    <a:pt x="44429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28575"/>
              <a:ext cx="1202951" cy="1130237"/>
            </a:xfrm>
            <a:prstGeom prst="rect">
              <a:avLst/>
            </a:prstGeom>
          </p:spPr>
          <p:txBody>
            <a:bodyPr lIns="26132" tIns="26132" rIns="26132" bIns="26132" rtlCol="0" anchor="ctr"/>
            <a:lstStyle/>
            <a:p>
              <a:pPr algn="ctr">
                <a:lnSpc>
                  <a:spcPts val="1487"/>
                </a:lnSpc>
              </a:pPr>
              <a:endParaRPr/>
            </a:p>
          </p:txBody>
        </p:sp>
      </p:grpSp>
      <p:sp>
        <p:nvSpPr>
          <p:cNvPr id="8" name="Freeform 8"/>
          <p:cNvSpPr/>
          <p:nvPr/>
        </p:nvSpPr>
        <p:spPr>
          <a:xfrm>
            <a:off x="8854283" y="288054"/>
            <a:ext cx="904932" cy="496420"/>
          </a:xfrm>
          <a:custGeom>
            <a:avLst/>
            <a:gdLst/>
            <a:ahLst/>
            <a:cxnLst/>
            <a:rect l="l" t="t" r="r" b="b"/>
            <a:pathLst>
              <a:path w="904932" h="496420">
                <a:moveTo>
                  <a:pt x="0" y="0"/>
                </a:moveTo>
                <a:lnTo>
                  <a:pt x="904932" y="0"/>
                </a:lnTo>
                <a:lnTo>
                  <a:pt x="904932" y="496420"/>
                </a:lnTo>
                <a:lnTo>
                  <a:pt x="0" y="496420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9" name="Freeform 9"/>
          <p:cNvSpPr/>
          <p:nvPr/>
        </p:nvSpPr>
        <p:spPr>
          <a:xfrm>
            <a:off x="17460415" y="9441675"/>
            <a:ext cx="437997" cy="534143"/>
          </a:xfrm>
          <a:custGeom>
            <a:avLst/>
            <a:gdLst/>
            <a:ahLst/>
            <a:cxnLst/>
            <a:rect l="l" t="t" r="r" b="b"/>
            <a:pathLst>
              <a:path w="437997" h="534143">
                <a:moveTo>
                  <a:pt x="0" y="0"/>
                </a:moveTo>
                <a:lnTo>
                  <a:pt x="437997" y="0"/>
                </a:lnTo>
                <a:lnTo>
                  <a:pt x="437997" y="534143"/>
                </a:lnTo>
                <a:lnTo>
                  <a:pt x="0" y="53414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10" name="Freeform 10"/>
          <p:cNvSpPr/>
          <p:nvPr/>
        </p:nvSpPr>
        <p:spPr>
          <a:xfrm>
            <a:off x="9778265" y="2433"/>
            <a:ext cx="1532563" cy="858112"/>
          </a:xfrm>
          <a:custGeom>
            <a:avLst/>
            <a:gdLst/>
            <a:ahLst/>
            <a:cxnLst/>
            <a:rect l="l" t="t" r="r" b="b"/>
            <a:pathLst>
              <a:path w="1532563" h="858112">
                <a:moveTo>
                  <a:pt x="0" y="0"/>
                </a:moveTo>
                <a:lnTo>
                  <a:pt x="1532563" y="0"/>
                </a:lnTo>
                <a:lnTo>
                  <a:pt x="1532563" y="858112"/>
                </a:lnTo>
                <a:lnTo>
                  <a:pt x="0" y="858112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t="-29043" b="-49554"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11" name="Freeform 11"/>
          <p:cNvSpPr/>
          <p:nvPr/>
        </p:nvSpPr>
        <p:spPr>
          <a:xfrm>
            <a:off x="15263815" y="-2634596"/>
            <a:ext cx="5269193" cy="5269193"/>
          </a:xfrm>
          <a:custGeom>
            <a:avLst/>
            <a:gdLst/>
            <a:ahLst/>
            <a:cxnLst/>
            <a:rect l="l" t="t" r="r" b="b"/>
            <a:pathLst>
              <a:path w="5269193" h="5269193">
                <a:moveTo>
                  <a:pt x="0" y="0"/>
                </a:moveTo>
                <a:lnTo>
                  <a:pt x="5269193" y="0"/>
                </a:lnTo>
                <a:lnTo>
                  <a:pt x="5269193" y="5269192"/>
                </a:lnTo>
                <a:lnTo>
                  <a:pt x="0" y="5269192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12" name="Freeform 12"/>
          <p:cNvSpPr/>
          <p:nvPr/>
        </p:nvSpPr>
        <p:spPr>
          <a:xfrm>
            <a:off x="6272838" y="1439768"/>
            <a:ext cx="5742324" cy="4028916"/>
          </a:xfrm>
          <a:custGeom>
            <a:avLst/>
            <a:gdLst/>
            <a:ahLst/>
            <a:cxnLst/>
            <a:rect l="l" t="t" r="r" b="b"/>
            <a:pathLst>
              <a:path w="5742324" h="4028916">
                <a:moveTo>
                  <a:pt x="0" y="0"/>
                </a:moveTo>
                <a:lnTo>
                  <a:pt x="5742324" y="0"/>
                </a:lnTo>
                <a:lnTo>
                  <a:pt x="5742324" y="4028916"/>
                </a:lnTo>
                <a:lnTo>
                  <a:pt x="0" y="4028916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 t="-6832" b="-141582"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13" name="Freeform 13"/>
          <p:cNvSpPr/>
          <p:nvPr/>
        </p:nvSpPr>
        <p:spPr>
          <a:xfrm>
            <a:off x="741290" y="1039898"/>
            <a:ext cx="4295041" cy="8103850"/>
          </a:xfrm>
          <a:custGeom>
            <a:avLst/>
            <a:gdLst/>
            <a:ahLst/>
            <a:cxnLst/>
            <a:rect l="l" t="t" r="r" b="b"/>
            <a:pathLst>
              <a:path w="4295041" h="8103850">
                <a:moveTo>
                  <a:pt x="0" y="0"/>
                </a:moveTo>
                <a:lnTo>
                  <a:pt x="4295041" y="0"/>
                </a:lnTo>
                <a:lnTo>
                  <a:pt x="4295041" y="8103850"/>
                </a:lnTo>
                <a:lnTo>
                  <a:pt x="0" y="8103850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14" name="Freeform 14"/>
          <p:cNvSpPr/>
          <p:nvPr/>
        </p:nvSpPr>
        <p:spPr>
          <a:xfrm>
            <a:off x="11663362" y="2634596"/>
            <a:ext cx="5742324" cy="5668175"/>
          </a:xfrm>
          <a:custGeom>
            <a:avLst/>
            <a:gdLst/>
            <a:ahLst/>
            <a:cxnLst/>
            <a:rect l="l" t="t" r="r" b="b"/>
            <a:pathLst>
              <a:path w="5742324" h="5668175">
                <a:moveTo>
                  <a:pt x="0" y="0"/>
                </a:moveTo>
                <a:lnTo>
                  <a:pt x="5742324" y="0"/>
                </a:lnTo>
                <a:lnTo>
                  <a:pt x="5742324" y="5668176"/>
                </a:lnTo>
                <a:lnTo>
                  <a:pt x="0" y="5668176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 t="-73646" b="-2925"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15" name="TextBox 15"/>
          <p:cNvSpPr txBox="1"/>
          <p:nvPr/>
        </p:nvSpPr>
        <p:spPr>
          <a:xfrm>
            <a:off x="5959674" y="6758297"/>
            <a:ext cx="5351154" cy="12376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206"/>
              </a:lnSpc>
            </a:pPr>
            <a:r>
              <a:rPr lang="en-US" sz="2764" spc="-8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Trechos traduzidos e retirados do site da Assoiação Americana de Diabetes.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6722133" y="9086598"/>
            <a:ext cx="10133336" cy="41389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316"/>
              </a:lnSpc>
            </a:pPr>
            <a:r>
              <a:rPr lang="en-US" sz="2368" u="sng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  <a:hlinkClick r:id="rId13" tooltip="https://diabetes.org/advocacy/know-your-rights/is-diabetes-a-disability"/>
              </a:rPr>
              <a:t>https://diabetes.org/advocacy/know-your-rights/is-diabetes-a-disability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5541156" y="9065884"/>
            <a:ext cx="1384783" cy="4346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206"/>
              </a:lnSpc>
            </a:pPr>
            <a:r>
              <a:rPr lang="en-US" sz="2764" spc="-8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Fonte:</a:t>
            </a:r>
          </a:p>
        </p:txBody>
      </p:sp>
      <p:grpSp>
        <p:nvGrpSpPr>
          <p:cNvPr id="18" name="Group 18"/>
          <p:cNvGrpSpPr/>
          <p:nvPr/>
        </p:nvGrpSpPr>
        <p:grpSpPr>
          <a:xfrm>
            <a:off x="7455218" y="3881438"/>
            <a:ext cx="3610928" cy="400050"/>
            <a:chOff x="0" y="0"/>
            <a:chExt cx="4814570" cy="533400"/>
          </a:xfrm>
        </p:grpSpPr>
        <p:sp>
          <p:nvSpPr>
            <p:cNvPr id="19" name="Freeform 19"/>
            <p:cNvSpPr/>
            <p:nvPr/>
          </p:nvSpPr>
          <p:spPr>
            <a:xfrm>
              <a:off x="-29210" y="-67310"/>
              <a:ext cx="4874260" cy="763270"/>
            </a:xfrm>
            <a:custGeom>
              <a:avLst/>
              <a:gdLst/>
              <a:ahLst/>
              <a:cxnLst/>
              <a:rect l="l" t="t" r="r" b="b"/>
              <a:pathLst>
                <a:path w="4874260" h="763270">
                  <a:moveTo>
                    <a:pt x="80010" y="118110"/>
                  </a:moveTo>
                  <a:cubicBezTo>
                    <a:pt x="2101850" y="135890"/>
                    <a:pt x="2256790" y="184150"/>
                    <a:pt x="2391410" y="196850"/>
                  </a:cubicBezTo>
                  <a:cubicBezTo>
                    <a:pt x="2477770" y="205740"/>
                    <a:pt x="2496820" y="204470"/>
                    <a:pt x="2606040" y="207010"/>
                  </a:cubicBezTo>
                  <a:cubicBezTo>
                    <a:pt x="2954020" y="214630"/>
                    <a:pt x="4584700" y="0"/>
                    <a:pt x="4791710" y="207010"/>
                  </a:cubicBezTo>
                  <a:cubicBezTo>
                    <a:pt x="4874260" y="288290"/>
                    <a:pt x="4874260" y="467360"/>
                    <a:pt x="4791710" y="549910"/>
                  </a:cubicBezTo>
                  <a:cubicBezTo>
                    <a:pt x="4578350" y="763270"/>
                    <a:pt x="2825750" y="560070"/>
                    <a:pt x="2498090" y="547370"/>
                  </a:cubicBezTo>
                  <a:cubicBezTo>
                    <a:pt x="2407920" y="543560"/>
                    <a:pt x="2396490" y="542290"/>
                    <a:pt x="2325370" y="533400"/>
                  </a:cubicBezTo>
                  <a:cubicBezTo>
                    <a:pt x="2211070" y="520700"/>
                    <a:pt x="2075180" y="477520"/>
                    <a:pt x="1874520" y="461010"/>
                  </a:cubicBezTo>
                  <a:cubicBezTo>
                    <a:pt x="1475740" y="429260"/>
                    <a:pt x="262890" y="647700"/>
                    <a:pt x="80010" y="464820"/>
                  </a:cubicBezTo>
                  <a:cubicBezTo>
                    <a:pt x="0" y="384810"/>
                    <a:pt x="80010" y="118110"/>
                    <a:pt x="80010" y="118110"/>
                  </a:cubicBezTo>
                </a:path>
              </a:pathLst>
            </a:custGeom>
            <a:solidFill>
              <a:srgbClr val="FFF234">
                <a:alpha val="31765"/>
              </a:srgbClr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pt-BR"/>
            </a:p>
          </p:txBody>
        </p:sp>
      </p:grpSp>
      <p:grpSp>
        <p:nvGrpSpPr>
          <p:cNvPr id="20" name="Group 20"/>
          <p:cNvGrpSpPr/>
          <p:nvPr/>
        </p:nvGrpSpPr>
        <p:grpSpPr>
          <a:xfrm>
            <a:off x="7388543" y="4196715"/>
            <a:ext cx="3428047" cy="383858"/>
            <a:chOff x="0" y="0"/>
            <a:chExt cx="4570730" cy="511810"/>
          </a:xfrm>
        </p:grpSpPr>
        <p:sp>
          <p:nvSpPr>
            <p:cNvPr id="21" name="Freeform 21"/>
            <p:cNvSpPr/>
            <p:nvPr/>
          </p:nvSpPr>
          <p:spPr>
            <a:xfrm>
              <a:off x="-25400" y="-82550"/>
              <a:ext cx="4626610" cy="742950"/>
            </a:xfrm>
            <a:custGeom>
              <a:avLst/>
              <a:gdLst/>
              <a:ahLst/>
              <a:cxnLst/>
              <a:rect l="l" t="t" r="r" b="b"/>
              <a:pathLst>
                <a:path w="4626610" h="742950">
                  <a:moveTo>
                    <a:pt x="76200" y="133350"/>
                  </a:moveTo>
                  <a:cubicBezTo>
                    <a:pt x="1604010" y="142240"/>
                    <a:pt x="1685290" y="162560"/>
                    <a:pt x="1836420" y="172720"/>
                  </a:cubicBezTo>
                  <a:cubicBezTo>
                    <a:pt x="2024380" y="185420"/>
                    <a:pt x="2197100" y="193040"/>
                    <a:pt x="2468880" y="198120"/>
                  </a:cubicBezTo>
                  <a:cubicBezTo>
                    <a:pt x="2960370" y="208280"/>
                    <a:pt x="4344670" y="0"/>
                    <a:pt x="4545330" y="200660"/>
                  </a:cubicBezTo>
                  <a:cubicBezTo>
                    <a:pt x="4626610" y="281940"/>
                    <a:pt x="4626610" y="462280"/>
                    <a:pt x="4545330" y="543560"/>
                  </a:cubicBezTo>
                  <a:cubicBezTo>
                    <a:pt x="4344670" y="742950"/>
                    <a:pt x="2988310" y="553720"/>
                    <a:pt x="2461260" y="541020"/>
                  </a:cubicBezTo>
                  <a:cubicBezTo>
                    <a:pt x="2138680" y="533400"/>
                    <a:pt x="1871980" y="520700"/>
                    <a:pt x="1682750" y="505460"/>
                  </a:cubicBezTo>
                  <a:cubicBezTo>
                    <a:pt x="1574800" y="496570"/>
                    <a:pt x="1546860" y="483870"/>
                    <a:pt x="1428750" y="476250"/>
                  </a:cubicBezTo>
                  <a:cubicBezTo>
                    <a:pt x="1156970" y="461010"/>
                    <a:pt x="227330" y="631190"/>
                    <a:pt x="76200" y="480060"/>
                  </a:cubicBezTo>
                  <a:cubicBezTo>
                    <a:pt x="0" y="403860"/>
                    <a:pt x="76200" y="133350"/>
                    <a:pt x="76200" y="133350"/>
                  </a:cubicBezTo>
                </a:path>
              </a:pathLst>
            </a:custGeom>
            <a:solidFill>
              <a:srgbClr val="FFF234">
                <a:alpha val="31765"/>
              </a:srgbClr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pt-BR"/>
            </a:p>
          </p:txBody>
        </p:sp>
      </p:grpSp>
      <p:grpSp>
        <p:nvGrpSpPr>
          <p:cNvPr id="22" name="Group 22"/>
          <p:cNvGrpSpPr/>
          <p:nvPr/>
        </p:nvGrpSpPr>
        <p:grpSpPr>
          <a:xfrm>
            <a:off x="7564755" y="4578668"/>
            <a:ext cx="3501390" cy="366712"/>
            <a:chOff x="0" y="0"/>
            <a:chExt cx="4668520" cy="488950"/>
          </a:xfrm>
        </p:grpSpPr>
        <p:sp>
          <p:nvSpPr>
            <p:cNvPr id="23" name="Freeform 23"/>
            <p:cNvSpPr/>
            <p:nvPr/>
          </p:nvSpPr>
          <p:spPr>
            <a:xfrm>
              <a:off x="5080" y="-77470"/>
              <a:ext cx="4690110" cy="674370"/>
            </a:xfrm>
            <a:custGeom>
              <a:avLst/>
              <a:gdLst/>
              <a:ahLst/>
              <a:cxnLst/>
              <a:rect l="l" t="t" r="r" b="b"/>
              <a:pathLst>
                <a:path w="4690110" h="674370">
                  <a:moveTo>
                    <a:pt x="45720" y="151130"/>
                  </a:moveTo>
                  <a:cubicBezTo>
                    <a:pt x="1250950" y="121920"/>
                    <a:pt x="2109470" y="111760"/>
                    <a:pt x="2500630" y="128270"/>
                  </a:cubicBezTo>
                  <a:cubicBezTo>
                    <a:pt x="2707640" y="137160"/>
                    <a:pt x="2768600" y="158750"/>
                    <a:pt x="2974340" y="167640"/>
                  </a:cubicBezTo>
                  <a:cubicBezTo>
                    <a:pt x="3356610" y="182880"/>
                    <a:pt x="4439920" y="0"/>
                    <a:pt x="4611370" y="172720"/>
                  </a:cubicBezTo>
                  <a:cubicBezTo>
                    <a:pt x="4690110" y="251460"/>
                    <a:pt x="4688840" y="438150"/>
                    <a:pt x="4611370" y="515620"/>
                  </a:cubicBezTo>
                  <a:cubicBezTo>
                    <a:pt x="4451350" y="674370"/>
                    <a:pt x="3529330" y="527050"/>
                    <a:pt x="3139440" y="514350"/>
                  </a:cubicBezTo>
                  <a:cubicBezTo>
                    <a:pt x="2882900" y="505460"/>
                    <a:pt x="2773680" y="480060"/>
                    <a:pt x="2500630" y="471170"/>
                  </a:cubicBezTo>
                  <a:cubicBezTo>
                    <a:pt x="2015490" y="454660"/>
                    <a:pt x="900430" y="463550"/>
                    <a:pt x="480060" y="474980"/>
                  </a:cubicBezTo>
                  <a:cubicBezTo>
                    <a:pt x="289560" y="480060"/>
                    <a:pt x="133350" y="558800"/>
                    <a:pt x="63500" y="496570"/>
                  </a:cubicBezTo>
                  <a:cubicBezTo>
                    <a:pt x="0" y="439420"/>
                    <a:pt x="45720" y="151130"/>
                    <a:pt x="45720" y="151130"/>
                  </a:cubicBezTo>
                </a:path>
              </a:pathLst>
            </a:custGeom>
            <a:solidFill>
              <a:srgbClr val="FFF234">
                <a:alpha val="31765"/>
              </a:srgbClr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pt-BR"/>
            </a:p>
          </p:txBody>
        </p:sp>
      </p:grpSp>
      <p:grpSp>
        <p:nvGrpSpPr>
          <p:cNvPr id="24" name="Group 24"/>
          <p:cNvGrpSpPr/>
          <p:nvPr/>
        </p:nvGrpSpPr>
        <p:grpSpPr>
          <a:xfrm>
            <a:off x="7827645" y="4910138"/>
            <a:ext cx="998220" cy="352425"/>
            <a:chOff x="0" y="0"/>
            <a:chExt cx="1330960" cy="469900"/>
          </a:xfrm>
        </p:grpSpPr>
        <p:sp>
          <p:nvSpPr>
            <p:cNvPr id="25" name="Freeform 25"/>
            <p:cNvSpPr/>
            <p:nvPr/>
          </p:nvSpPr>
          <p:spPr>
            <a:xfrm>
              <a:off x="11430" y="-55880"/>
              <a:ext cx="1337310" cy="556260"/>
            </a:xfrm>
            <a:custGeom>
              <a:avLst/>
              <a:gdLst/>
              <a:ahLst/>
              <a:cxnLst/>
              <a:rect l="l" t="t" r="r" b="b"/>
              <a:pathLst>
                <a:path w="1337310" h="556260">
                  <a:moveTo>
                    <a:pt x="39370" y="129540"/>
                  </a:moveTo>
                  <a:cubicBezTo>
                    <a:pt x="678180" y="102870"/>
                    <a:pt x="1160780" y="0"/>
                    <a:pt x="1267460" y="106680"/>
                  </a:cubicBezTo>
                  <a:cubicBezTo>
                    <a:pt x="1337310" y="176530"/>
                    <a:pt x="1337310" y="381000"/>
                    <a:pt x="1267460" y="449580"/>
                  </a:cubicBezTo>
                  <a:cubicBezTo>
                    <a:pt x="1162050" y="556260"/>
                    <a:pt x="680720" y="444500"/>
                    <a:pt x="458470" y="452120"/>
                  </a:cubicBezTo>
                  <a:cubicBezTo>
                    <a:pt x="303530" y="455930"/>
                    <a:pt x="132080" y="534670"/>
                    <a:pt x="63500" y="474980"/>
                  </a:cubicBezTo>
                  <a:cubicBezTo>
                    <a:pt x="0" y="419100"/>
                    <a:pt x="39370" y="129540"/>
                    <a:pt x="39370" y="129540"/>
                  </a:cubicBezTo>
                </a:path>
              </a:pathLst>
            </a:custGeom>
            <a:solidFill>
              <a:srgbClr val="FFF234">
                <a:alpha val="31765"/>
              </a:srgbClr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pt-BR"/>
            </a:p>
          </p:txBody>
        </p:sp>
      </p:grpSp>
      <p:grpSp>
        <p:nvGrpSpPr>
          <p:cNvPr id="26" name="Group 26"/>
          <p:cNvGrpSpPr/>
          <p:nvPr/>
        </p:nvGrpSpPr>
        <p:grpSpPr>
          <a:xfrm>
            <a:off x="7488555" y="4943475"/>
            <a:ext cx="458153" cy="336232"/>
            <a:chOff x="0" y="0"/>
            <a:chExt cx="610870" cy="448310"/>
          </a:xfrm>
        </p:grpSpPr>
        <p:sp>
          <p:nvSpPr>
            <p:cNvPr id="27" name="Freeform 27"/>
            <p:cNvSpPr/>
            <p:nvPr/>
          </p:nvSpPr>
          <p:spPr>
            <a:xfrm>
              <a:off x="-12700" y="50800"/>
              <a:ext cx="635000" cy="422910"/>
            </a:xfrm>
            <a:custGeom>
              <a:avLst/>
              <a:gdLst/>
              <a:ahLst/>
              <a:cxnLst/>
              <a:rect l="l" t="t" r="r" b="b"/>
              <a:pathLst>
                <a:path w="635000" h="422910">
                  <a:moveTo>
                    <a:pt x="63500" y="0"/>
                  </a:moveTo>
                  <a:cubicBezTo>
                    <a:pt x="635000" y="63500"/>
                    <a:pt x="635000" y="279400"/>
                    <a:pt x="571500" y="342900"/>
                  </a:cubicBezTo>
                  <a:cubicBezTo>
                    <a:pt x="495300" y="420370"/>
                    <a:pt x="139700" y="422910"/>
                    <a:pt x="63500" y="346710"/>
                  </a:cubicBezTo>
                  <a:cubicBezTo>
                    <a:pt x="0" y="283210"/>
                    <a:pt x="63500" y="0"/>
                    <a:pt x="63500" y="0"/>
                  </a:cubicBezTo>
                </a:path>
              </a:pathLst>
            </a:custGeom>
            <a:solidFill>
              <a:srgbClr val="FFF234">
                <a:alpha val="31765"/>
              </a:srgbClr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pt-BR"/>
            </a:p>
          </p:txBody>
        </p:sp>
      </p:grpSp>
      <p:grpSp>
        <p:nvGrpSpPr>
          <p:cNvPr id="28" name="Group 28"/>
          <p:cNvGrpSpPr/>
          <p:nvPr/>
        </p:nvGrpSpPr>
        <p:grpSpPr>
          <a:xfrm>
            <a:off x="12308205" y="2869883"/>
            <a:ext cx="3984308" cy="433388"/>
            <a:chOff x="0" y="0"/>
            <a:chExt cx="5312410" cy="577850"/>
          </a:xfrm>
        </p:grpSpPr>
        <p:sp>
          <p:nvSpPr>
            <p:cNvPr id="29" name="Freeform 29"/>
            <p:cNvSpPr/>
            <p:nvPr/>
          </p:nvSpPr>
          <p:spPr>
            <a:xfrm>
              <a:off x="50800" y="36830"/>
              <a:ext cx="5276850" cy="579120"/>
            </a:xfrm>
            <a:custGeom>
              <a:avLst/>
              <a:gdLst/>
              <a:ahLst/>
              <a:cxnLst/>
              <a:rect l="l" t="t" r="r" b="b"/>
              <a:pathLst>
                <a:path w="5276850" h="579120">
                  <a:moveTo>
                    <a:pt x="0" y="83820"/>
                  </a:moveTo>
                  <a:cubicBezTo>
                    <a:pt x="259080" y="35560"/>
                    <a:pt x="307340" y="31750"/>
                    <a:pt x="405130" y="26670"/>
                  </a:cubicBezTo>
                  <a:cubicBezTo>
                    <a:pt x="621030" y="15240"/>
                    <a:pt x="1162050" y="0"/>
                    <a:pt x="1440180" y="13970"/>
                  </a:cubicBezTo>
                  <a:cubicBezTo>
                    <a:pt x="1629410" y="22860"/>
                    <a:pt x="1739900" y="50800"/>
                    <a:pt x="1913890" y="66040"/>
                  </a:cubicBezTo>
                  <a:cubicBezTo>
                    <a:pt x="2128520" y="86360"/>
                    <a:pt x="2341880" y="107950"/>
                    <a:pt x="2628900" y="118110"/>
                  </a:cubicBezTo>
                  <a:cubicBezTo>
                    <a:pt x="3059430" y="134620"/>
                    <a:pt x="3947160" y="113030"/>
                    <a:pt x="4248150" y="124460"/>
                  </a:cubicBezTo>
                  <a:cubicBezTo>
                    <a:pt x="4364990" y="128270"/>
                    <a:pt x="4389120" y="138430"/>
                    <a:pt x="4491990" y="142240"/>
                  </a:cubicBezTo>
                  <a:cubicBezTo>
                    <a:pt x="4667250" y="149860"/>
                    <a:pt x="5111750" y="48260"/>
                    <a:pt x="5209540" y="146050"/>
                  </a:cubicBezTo>
                  <a:cubicBezTo>
                    <a:pt x="5276850" y="214630"/>
                    <a:pt x="5275580" y="422910"/>
                    <a:pt x="5209540" y="488950"/>
                  </a:cubicBezTo>
                  <a:cubicBezTo>
                    <a:pt x="5119370" y="579120"/>
                    <a:pt x="4761230" y="492760"/>
                    <a:pt x="4565650" y="487680"/>
                  </a:cubicBezTo>
                  <a:cubicBezTo>
                    <a:pt x="4401820" y="483870"/>
                    <a:pt x="4305300" y="471170"/>
                    <a:pt x="4114800" y="467360"/>
                  </a:cubicBezTo>
                  <a:cubicBezTo>
                    <a:pt x="3784600" y="459740"/>
                    <a:pt x="3147060" y="477520"/>
                    <a:pt x="2757170" y="464820"/>
                  </a:cubicBezTo>
                  <a:cubicBezTo>
                    <a:pt x="2461260" y="454660"/>
                    <a:pt x="2213610" y="435610"/>
                    <a:pt x="1978660" y="415290"/>
                  </a:cubicBezTo>
                  <a:cubicBezTo>
                    <a:pt x="1781810" y="398780"/>
                    <a:pt x="1648460" y="367030"/>
                    <a:pt x="1440180" y="356870"/>
                  </a:cubicBezTo>
                  <a:cubicBezTo>
                    <a:pt x="1156970" y="342900"/>
                    <a:pt x="631190" y="359410"/>
                    <a:pt x="433070" y="368300"/>
                  </a:cubicBezTo>
                  <a:cubicBezTo>
                    <a:pt x="350520" y="372110"/>
                    <a:pt x="317500" y="372110"/>
                    <a:pt x="257810" y="381000"/>
                  </a:cubicBezTo>
                  <a:cubicBezTo>
                    <a:pt x="195580" y="391160"/>
                    <a:pt x="110490" y="450850"/>
                    <a:pt x="67310" y="422910"/>
                  </a:cubicBezTo>
                  <a:cubicBezTo>
                    <a:pt x="8890" y="384810"/>
                    <a:pt x="0" y="83820"/>
                    <a:pt x="0" y="83820"/>
                  </a:cubicBezTo>
                </a:path>
              </a:pathLst>
            </a:custGeom>
            <a:solidFill>
              <a:srgbClr val="FFF234">
                <a:alpha val="31765"/>
              </a:srgbClr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pt-BR"/>
            </a:p>
          </p:txBody>
        </p:sp>
      </p:grpSp>
      <p:grpSp>
        <p:nvGrpSpPr>
          <p:cNvPr id="30" name="Group 30"/>
          <p:cNvGrpSpPr/>
          <p:nvPr/>
        </p:nvGrpSpPr>
        <p:grpSpPr>
          <a:xfrm>
            <a:off x="13494068" y="6801803"/>
            <a:ext cx="2631758" cy="350520"/>
            <a:chOff x="0" y="0"/>
            <a:chExt cx="3509010" cy="467360"/>
          </a:xfrm>
        </p:grpSpPr>
        <p:sp>
          <p:nvSpPr>
            <p:cNvPr id="31" name="Freeform 31"/>
            <p:cNvSpPr/>
            <p:nvPr/>
          </p:nvSpPr>
          <p:spPr>
            <a:xfrm>
              <a:off x="-34290" y="1270"/>
              <a:ext cx="3553460" cy="636270"/>
            </a:xfrm>
            <a:custGeom>
              <a:avLst/>
              <a:gdLst/>
              <a:ahLst/>
              <a:cxnLst/>
              <a:rect l="l" t="t" r="r" b="b"/>
              <a:pathLst>
                <a:path w="3553460" h="636270">
                  <a:moveTo>
                    <a:pt x="85090" y="49530"/>
                  </a:moveTo>
                  <a:cubicBezTo>
                    <a:pt x="2943860" y="54610"/>
                    <a:pt x="2954020" y="64770"/>
                    <a:pt x="3030220" y="68580"/>
                  </a:cubicBezTo>
                  <a:cubicBezTo>
                    <a:pt x="3149600" y="74930"/>
                    <a:pt x="3421380" y="0"/>
                    <a:pt x="3492500" y="72390"/>
                  </a:cubicBezTo>
                  <a:cubicBezTo>
                    <a:pt x="3553460" y="133350"/>
                    <a:pt x="3553460" y="354330"/>
                    <a:pt x="3492500" y="415290"/>
                  </a:cubicBezTo>
                  <a:cubicBezTo>
                    <a:pt x="3421380" y="485140"/>
                    <a:pt x="3154680" y="419100"/>
                    <a:pt x="3035300" y="412750"/>
                  </a:cubicBezTo>
                  <a:cubicBezTo>
                    <a:pt x="2957830" y="408940"/>
                    <a:pt x="2946400" y="397510"/>
                    <a:pt x="2846070" y="392430"/>
                  </a:cubicBezTo>
                  <a:cubicBezTo>
                    <a:pt x="2463800" y="372110"/>
                    <a:pt x="326390" y="636270"/>
                    <a:pt x="85090" y="396240"/>
                  </a:cubicBezTo>
                  <a:cubicBezTo>
                    <a:pt x="0" y="311150"/>
                    <a:pt x="85090" y="49530"/>
                    <a:pt x="85090" y="49530"/>
                  </a:cubicBezTo>
                </a:path>
              </a:pathLst>
            </a:custGeom>
            <a:solidFill>
              <a:srgbClr val="FFF234">
                <a:alpha val="31765"/>
              </a:srgbClr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pt-BR"/>
            </a:p>
          </p:txBody>
        </p:sp>
      </p:grpSp>
      <p:grpSp>
        <p:nvGrpSpPr>
          <p:cNvPr id="32" name="Group 32"/>
          <p:cNvGrpSpPr/>
          <p:nvPr/>
        </p:nvGrpSpPr>
        <p:grpSpPr>
          <a:xfrm>
            <a:off x="12270105" y="7166610"/>
            <a:ext cx="3824288" cy="433388"/>
            <a:chOff x="0" y="0"/>
            <a:chExt cx="5099050" cy="577850"/>
          </a:xfrm>
        </p:grpSpPr>
        <p:sp>
          <p:nvSpPr>
            <p:cNvPr id="33" name="Freeform 33"/>
            <p:cNvSpPr/>
            <p:nvPr/>
          </p:nvSpPr>
          <p:spPr>
            <a:xfrm>
              <a:off x="50800" y="-5080"/>
              <a:ext cx="5066030" cy="563880"/>
            </a:xfrm>
            <a:custGeom>
              <a:avLst/>
              <a:gdLst/>
              <a:ahLst/>
              <a:cxnLst/>
              <a:rect l="l" t="t" r="r" b="b"/>
              <a:pathLst>
                <a:path w="5066030" h="563880">
                  <a:moveTo>
                    <a:pt x="0" y="149860"/>
                  </a:moveTo>
                  <a:cubicBezTo>
                    <a:pt x="327660" y="80010"/>
                    <a:pt x="411480" y="72390"/>
                    <a:pt x="607060" y="63500"/>
                  </a:cubicBezTo>
                  <a:cubicBezTo>
                    <a:pt x="1188720" y="36830"/>
                    <a:pt x="3309620" y="0"/>
                    <a:pt x="4093210" y="55880"/>
                  </a:cubicBezTo>
                  <a:cubicBezTo>
                    <a:pt x="4493260" y="85090"/>
                    <a:pt x="4883150" y="57150"/>
                    <a:pt x="4996180" y="189230"/>
                  </a:cubicBezTo>
                  <a:cubicBezTo>
                    <a:pt x="5066030" y="270510"/>
                    <a:pt x="5040630" y="487680"/>
                    <a:pt x="4993640" y="532130"/>
                  </a:cubicBezTo>
                  <a:cubicBezTo>
                    <a:pt x="4959350" y="563880"/>
                    <a:pt x="4879340" y="533400"/>
                    <a:pt x="4823460" y="521970"/>
                  </a:cubicBezTo>
                  <a:cubicBezTo>
                    <a:pt x="4765040" y="511810"/>
                    <a:pt x="4707890" y="474980"/>
                    <a:pt x="4648200" y="464820"/>
                  </a:cubicBezTo>
                  <a:cubicBezTo>
                    <a:pt x="4589780" y="454660"/>
                    <a:pt x="4538980" y="467360"/>
                    <a:pt x="4467860" y="461010"/>
                  </a:cubicBezTo>
                  <a:cubicBezTo>
                    <a:pt x="4364990" y="450850"/>
                    <a:pt x="4281170" y="414020"/>
                    <a:pt x="4091940" y="398780"/>
                  </a:cubicBezTo>
                  <a:cubicBezTo>
                    <a:pt x="3520440" y="353060"/>
                    <a:pt x="1168400" y="383540"/>
                    <a:pt x="624840" y="406400"/>
                  </a:cubicBezTo>
                  <a:cubicBezTo>
                    <a:pt x="455930" y="412750"/>
                    <a:pt x="392430" y="416560"/>
                    <a:pt x="294640" y="431800"/>
                  </a:cubicBezTo>
                  <a:cubicBezTo>
                    <a:pt x="214630" y="445770"/>
                    <a:pt x="129540" y="516890"/>
                    <a:pt x="80010" y="486410"/>
                  </a:cubicBezTo>
                  <a:cubicBezTo>
                    <a:pt x="17780" y="449580"/>
                    <a:pt x="0" y="149860"/>
                    <a:pt x="0" y="149860"/>
                  </a:cubicBezTo>
                </a:path>
              </a:pathLst>
            </a:custGeom>
            <a:solidFill>
              <a:srgbClr val="FFF234">
                <a:alpha val="31765"/>
              </a:srgbClr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pt-BR"/>
            </a:p>
          </p:txBody>
        </p:sp>
      </p:grpSp>
      <p:grpSp>
        <p:nvGrpSpPr>
          <p:cNvPr id="34" name="Group 34"/>
          <p:cNvGrpSpPr/>
          <p:nvPr/>
        </p:nvGrpSpPr>
        <p:grpSpPr>
          <a:xfrm>
            <a:off x="12299632" y="7548562"/>
            <a:ext cx="2432685" cy="336232"/>
            <a:chOff x="0" y="0"/>
            <a:chExt cx="3243580" cy="448310"/>
          </a:xfrm>
        </p:grpSpPr>
        <p:sp>
          <p:nvSpPr>
            <p:cNvPr id="35" name="Freeform 35"/>
            <p:cNvSpPr/>
            <p:nvPr/>
          </p:nvSpPr>
          <p:spPr>
            <a:xfrm>
              <a:off x="-35560" y="50800"/>
              <a:ext cx="3313430" cy="607060"/>
            </a:xfrm>
            <a:custGeom>
              <a:avLst/>
              <a:gdLst/>
              <a:ahLst/>
              <a:cxnLst/>
              <a:rect l="l" t="t" r="r" b="b"/>
              <a:pathLst>
                <a:path w="3313430" h="607060">
                  <a:moveTo>
                    <a:pt x="86360" y="0"/>
                  </a:moveTo>
                  <a:cubicBezTo>
                    <a:pt x="3313430" y="86360"/>
                    <a:pt x="3313430" y="256540"/>
                    <a:pt x="3228340" y="342900"/>
                  </a:cubicBezTo>
                  <a:cubicBezTo>
                    <a:pt x="2967990" y="603250"/>
                    <a:pt x="347980" y="607060"/>
                    <a:pt x="86360" y="346710"/>
                  </a:cubicBezTo>
                  <a:cubicBezTo>
                    <a:pt x="0" y="260350"/>
                    <a:pt x="86360" y="0"/>
                    <a:pt x="86360" y="0"/>
                  </a:cubicBezTo>
                </a:path>
              </a:pathLst>
            </a:custGeom>
            <a:solidFill>
              <a:srgbClr val="FFF234">
                <a:alpha val="31765"/>
              </a:srgbClr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pt-BR"/>
            </a:p>
          </p:txBody>
        </p:sp>
      </p:grp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08024" r="-77777" b="-108024"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3" name="Freeform 3"/>
          <p:cNvSpPr/>
          <p:nvPr/>
        </p:nvSpPr>
        <p:spPr>
          <a:xfrm rot="-2700000">
            <a:off x="15318159" y="-5460834"/>
            <a:ext cx="8191648" cy="8191648"/>
          </a:xfrm>
          <a:custGeom>
            <a:avLst/>
            <a:gdLst/>
            <a:ahLst/>
            <a:cxnLst/>
            <a:rect l="l" t="t" r="r" b="b"/>
            <a:pathLst>
              <a:path w="8191648" h="8191648">
                <a:moveTo>
                  <a:pt x="0" y="0"/>
                </a:moveTo>
                <a:lnTo>
                  <a:pt x="8191648" y="0"/>
                </a:lnTo>
                <a:lnTo>
                  <a:pt x="8191648" y="8191647"/>
                </a:lnTo>
                <a:lnTo>
                  <a:pt x="0" y="819164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12000"/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4" name="Freeform 4"/>
          <p:cNvSpPr/>
          <p:nvPr/>
        </p:nvSpPr>
        <p:spPr>
          <a:xfrm rot="8634924">
            <a:off x="-6526995" y="6317112"/>
            <a:ext cx="10049274" cy="10049274"/>
          </a:xfrm>
          <a:custGeom>
            <a:avLst/>
            <a:gdLst/>
            <a:ahLst/>
            <a:cxnLst/>
            <a:rect l="l" t="t" r="r" b="b"/>
            <a:pathLst>
              <a:path w="10049274" h="10049274">
                <a:moveTo>
                  <a:pt x="0" y="0"/>
                </a:moveTo>
                <a:lnTo>
                  <a:pt x="10049274" y="0"/>
                </a:lnTo>
                <a:lnTo>
                  <a:pt x="10049274" y="10049274"/>
                </a:lnTo>
                <a:lnTo>
                  <a:pt x="0" y="1004927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12000"/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grpSp>
        <p:nvGrpSpPr>
          <p:cNvPr id="5" name="Group 5"/>
          <p:cNvGrpSpPr/>
          <p:nvPr/>
        </p:nvGrpSpPr>
        <p:grpSpPr>
          <a:xfrm>
            <a:off x="8697033" y="-1365011"/>
            <a:ext cx="2613794" cy="2393711"/>
            <a:chOff x="0" y="0"/>
            <a:chExt cx="1202951" cy="1101662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1202951" cy="1101662"/>
            </a:xfrm>
            <a:custGeom>
              <a:avLst/>
              <a:gdLst/>
              <a:ahLst/>
              <a:cxnLst/>
              <a:rect l="l" t="t" r="r" b="b"/>
              <a:pathLst>
                <a:path w="1202951" h="1101662">
                  <a:moveTo>
                    <a:pt x="44429" y="0"/>
                  </a:moveTo>
                  <a:lnTo>
                    <a:pt x="1158522" y="0"/>
                  </a:lnTo>
                  <a:cubicBezTo>
                    <a:pt x="1170305" y="0"/>
                    <a:pt x="1181606" y="4681"/>
                    <a:pt x="1189938" y="13013"/>
                  </a:cubicBezTo>
                  <a:cubicBezTo>
                    <a:pt x="1198270" y="21345"/>
                    <a:pt x="1202951" y="32646"/>
                    <a:pt x="1202951" y="44429"/>
                  </a:cubicBezTo>
                  <a:lnTo>
                    <a:pt x="1202951" y="1057233"/>
                  </a:lnTo>
                  <a:cubicBezTo>
                    <a:pt x="1202951" y="1069016"/>
                    <a:pt x="1198270" y="1080317"/>
                    <a:pt x="1189938" y="1088649"/>
                  </a:cubicBezTo>
                  <a:cubicBezTo>
                    <a:pt x="1181606" y="1096981"/>
                    <a:pt x="1170305" y="1101662"/>
                    <a:pt x="1158522" y="1101662"/>
                  </a:cubicBezTo>
                  <a:lnTo>
                    <a:pt x="44429" y="1101662"/>
                  </a:lnTo>
                  <a:cubicBezTo>
                    <a:pt x="32646" y="1101662"/>
                    <a:pt x="21345" y="1096981"/>
                    <a:pt x="13013" y="1088649"/>
                  </a:cubicBezTo>
                  <a:cubicBezTo>
                    <a:pt x="4681" y="1080317"/>
                    <a:pt x="0" y="1069016"/>
                    <a:pt x="0" y="1057233"/>
                  </a:cubicBezTo>
                  <a:lnTo>
                    <a:pt x="0" y="44429"/>
                  </a:lnTo>
                  <a:cubicBezTo>
                    <a:pt x="0" y="32646"/>
                    <a:pt x="4681" y="21345"/>
                    <a:pt x="13013" y="13013"/>
                  </a:cubicBezTo>
                  <a:cubicBezTo>
                    <a:pt x="21345" y="4681"/>
                    <a:pt x="32646" y="0"/>
                    <a:pt x="44429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28575"/>
              <a:ext cx="1202951" cy="1130237"/>
            </a:xfrm>
            <a:prstGeom prst="rect">
              <a:avLst/>
            </a:prstGeom>
          </p:spPr>
          <p:txBody>
            <a:bodyPr lIns="26132" tIns="26132" rIns="26132" bIns="26132" rtlCol="0" anchor="ctr"/>
            <a:lstStyle/>
            <a:p>
              <a:pPr algn="ctr">
                <a:lnSpc>
                  <a:spcPts val="1487"/>
                </a:lnSpc>
              </a:pPr>
              <a:endParaRPr/>
            </a:p>
          </p:txBody>
        </p:sp>
      </p:grpSp>
      <p:sp>
        <p:nvSpPr>
          <p:cNvPr id="8" name="Freeform 8"/>
          <p:cNvSpPr/>
          <p:nvPr/>
        </p:nvSpPr>
        <p:spPr>
          <a:xfrm>
            <a:off x="8854283" y="288054"/>
            <a:ext cx="904932" cy="496420"/>
          </a:xfrm>
          <a:custGeom>
            <a:avLst/>
            <a:gdLst/>
            <a:ahLst/>
            <a:cxnLst/>
            <a:rect l="l" t="t" r="r" b="b"/>
            <a:pathLst>
              <a:path w="904932" h="496420">
                <a:moveTo>
                  <a:pt x="0" y="0"/>
                </a:moveTo>
                <a:lnTo>
                  <a:pt x="904932" y="0"/>
                </a:lnTo>
                <a:lnTo>
                  <a:pt x="904932" y="496420"/>
                </a:lnTo>
                <a:lnTo>
                  <a:pt x="0" y="496420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9" name="Freeform 9"/>
          <p:cNvSpPr/>
          <p:nvPr/>
        </p:nvSpPr>
        <p:spPr>
          <a:xfrm>
            <a:off x="17460415" y="9441675"/>
            <a:ext cx="437997" cy="534143"/>
          </a:xfrm>
          <a:custGeom>
            <a:avLst/>
            <a:gdLst/>
            <a:ahLst/>
            <a:cxnLst/>
            <a:rect l="l" t="t" r="r" b="b"/>
            <a:pathLst>
              <a:path w="437997" h="534143">
                <a:moveTo>
                  <a:pt x="0" y="0"/>
                </a:moveTo>
                <a:lnTo>
                  <a:pt x="437997" y="0"/>
                </a:lnTo>
                <a:lnTo>
                  <a:pt x="437997" y="534143"/>
                </a:lnTo>
                <a:lnTo>
                  <a:pt x="0" y="53414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10" name="Freeform 10"/>
          <p:cNvSpPr/>
          <p:nvPr/>
        </p:nvSpPr>
        <p:spPr>
          <a:xfrm>
            <a:off x="9778265" y="2433"/>
            <a:ext cx="1532563" cy="858112"/>
          </a:xfrm>
          <a:custGeom>
            <a:avLst/>
            <a:gdLst/>
            <a:ahLst/>
            <a:cxnLst/>
            <a:rect l="l" t="t" r="r" b="b"/>
            <a:pathLst>
              <a:path w="1532563" h="858112">
                <a:moveTo>
                  <a:pt x="0" y="0"/>
                </a:moveTo>
                <a:lnTo>
                  <a:pt x="1532563" y="0"/>
                </a:lnTo>
                <a:lnTo>
                  <a:pt x="1532563" y="858112"/>
                </a:lnTo>
                <a:lnTo>
                  <a:pt x="0" y="858112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t="-29043" b="-49554"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11" name="Freeform 11"/>
          <p:cNvSpPr/>
          <p:nvPr/>
        </p:nvSpPr>
        <p:spPr>
          <a:xfrm>
            <a:off x="16359078" y="-3604070"/>
            <a:ext cx="5269193" cy="5269193"/>
          </a:xfrm>
          <a:custGeom>
            <a:avLst/>
            <a:gdLst/>
            <a:ahLst/>
            <a:cxnLst/>
            <a:rect l="l" t="t" r="r" b="b"/>
            <a:pathLst>
              <a:path w="5269193" h="5269193">
                <a:moveTo>
                  <a:pt x="0" y="0"/>
                </a:moveTo>
                <a:lnTo>
                  <a:pt x="5269193" y="0"/>
                </a:lnTo>
                <a:lnTo>
                  <a:pt x="5269193" y="5269193"/>
                </a:lnTo>
                <a:lnTo>
                  <a:pt x="0" y="5269193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grpSp>
        <p:nvGrpSpPr>
          <p:cNvPr id="12" name="Group 12"/>
          <p:cNvGrpSpPr/>
          <p:nvPr/>
        </p:nvGrpSpPr>
        <p:grpSpPr>
          <a:xfrm>
            <a:off x="181944" y="4837258"/>
            <a:ext cx="4871488" cy="4871488"/>
            <a:chOff x="0" y="0"/>
            <a:chExt cx="812800" cy="812800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11"/>
              <a:stretch>
                <a:fillRect l="-16752" r="-16752"/>
              </a:stretch>
            </a:blipFill>
          </p:spPr>
          <p:txBody>
            <a:bodyPr/>
            <a:lstStyle/>
            <a:p>
              <a:endParaRPr lang="pt-BR"/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181944" y="716952"/>
            <a:ext cx="4544222" cy="4544222"/>
            <a:chOff x="0" y="0"/>
            <a:chExt cx="812800" cy="812800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12"/>
              <a:stretch>
                <a:fillRect t="-17010" b="-17010"/>
              </a:stretch>
            </a:blipFill>
          </p:spPr>
          <p:txBody>
            <a:bodyPr/>
            <a:lstStyle/>
            <a:p>
              <a:endParaRPr lang="pt-BR"/>
            </a:p>
          </p:txBody>
        </p:sp>
      </p:grpSp>
      <p:grpSp>
        <p:nvGrpSpPr>
          <p:cNvPr id="16" name="Group 16"/>
          <p:cNvGrpSpPr/>
          <p:nvPr/>
        </p:nvGrpSpPr>
        <p:grpSpPr>
          <a:xfrm>
            <a:off x="14837230" y="4649817"/>
            <a:ext cx="5246370" cy="5246370"/>
            <a:chOff x="0" y="0"/>
            <a:chExt cx="812800" cy="812800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13"/>
              <a:stretch>
                <a:fillRect l="-46403" r="-28302"/>
              </a:stretch>
            </a:blipFill>
          </p:spPr>
          <p:txBody>
            <a:bodyPr/>
            <a:lstStyle/>
            <a:p>
              <a:endParaRPr lang="pt-BR"/>
            </a:p>
          </p:txBody>
        </p:sp>
      </p:grpSp>
      <p:sp>
        <p:nvSpPr>
          <p:cNvPr id="18" name="TextBox 18"/>
          <p:cNvSpPr txBox="1"/>
          <p:nvPr/>
        </p:nvSpPr>
        <p:spPr>
          <a:xfrm>
            <a:off x="5990440" y="1846794"/>
            <a:ext cx="10858410" cy="227294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544"/>
              </a:lnSpc>
            </a:pPr>
            <a:r>
              <a:rPr lang="en-US" sz="3055" spc="-9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Os tratamentos existentes hoje para que uma pessoa com diabetes tipo 1 possa viver não anulam o esforço exigido para que possamos fazer tudo que as demais pessoas fazem de maneira natural e sem esforço mental. 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6072878" y="4808683"/>
            <a:ext cx="8209174" cy="362544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532"/>
              </a:lnSpc>
            </a:pPr>
            <a:r>
              <a:rPr lang="en-US" sz="3045" spc="-9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Assim como uma prótese de perna permite que uma pessoa ande, mas não retira dela o fato de ter uma deficiência, a insulina e demais tecnologias em diabetes nos permitem apenas simular o funcionamento de um pâncreas, mas não devolvem a plena funcionalidade desse órgão. 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t="-108024" r="-77777" b="-108024"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3" name="Freeform 3"/>
          <p:cNvSpPr/>
          <p:nvPr/>
        </p:nvSpPr>
        <p:spPr>
          <a:xfrm rot="-2700000">
            <a:off x="14447611" y="-4627019"/>
            <a:ext cx="8191648" cy="8191648"/>
          </a:xfrm>
          <a:custGeom>
            <a:avLst/>
            <a:gdLst/>
            <a:ahLst/>
            <a:cxnLst/>
            <a:rect l="l" t="t" r="r" b="b"/>
            <a:pathLst>
              <a:path w="8191648" h="8191648">
                <a:moveTo>
                  <a:pt x="0" y="0"/>
                </a:moveTo>
                <a:lnTo>
                  <a:pt x="8191648" y="0"/>
                </a:lnTo>
                <a:lnTo>
                  <a:pt x="8191648" y="8191648"/>
                </a:lnTo>
                <a:lnTo>
                  <a:pt x="0" y="819164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alphaModFix amt="12000"/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4" name="Freeform 4"/>
          <p:cNvSpPr/>
          <p:nvPr/>
        </p:nvSpPr>
        <p:spPr>
          <a:xfrm rot="8634924">
            <a:off x="-6526995" y="6317112"/>
            <a:ext cx="10049274" cy="10049274"/>
          </a:xfrm>
          <a:custGeom>
            <a:avLst/>
            <a:gdLst/>
            <a:ahLst/>
            <a:cxnLst/>
            <a:rect l="l" t="t" r="r" b="b"/>
            <a:pathLst>
              <a:path w="10049274" h="10049274">
                <a:moveTo>
                  <a:pt x="0" y="0"/>
                </a:moveTo>
                <a:lnTo>
                  <a:pt x="10049274" y="0"/>
                </a:lnTo>
                <a:lnTo>
                  <a:pt x="10049274" y="10049274"/>
                </a:lnTo>
                <a:lnTo>
                  <a:pt x="0" y="10049274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alphaModFix amt="12000"/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grpSp>
        <p:nvGrpSpPr>
          <p:cNvPr id="5" name="Group 5"/>
          <p:cNvGrpSpPr/>
          <p:nvPr/>
        </p:nvGrpSpPr>
        <p:grpSpPr>
          <a:xfrm>
            <a:off x="8697033" y="-1365011"/>
            <a:ext cx="2613794" cy="2393711"/>
            <a:chOff x="0" y="0"/>
            <a:chExt cx="1202951" cy="1101662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1202951" cy="1101662"/>
            </a:xfrm>
            <a:custGeom>
              <a:avLst/>
              <a:gdLst/>
              <a:ahLst/>
              <a:cxnLst/>
              <a:rect l="l" t="t" r="r" b="b"/>
              <a:pathLst>
                <a:path w="1202951" h="1101662">
                  <a:moveTo>
                    <a:pt x="44429" y="0"/>
                  </a:moveTo>
                  <a:lnTo>
                    <a:pt x="1158522" y="0"/>
                  </a:lnTo>
                  <a:cubicBezTo>
                    <a:pt x="1170305" y="0"/>
                    <a:pt x="1181606" y="4681"/>
                    <a:pt x="1189938" y="13013"/>
                  </a:cubicBezTo>
                  <a:cubicBezTo>
                    <a:pt x="1198270" y="21345"/>
                    <a:pt x="1202951" y="32646"/>
                    <a:pt x="1202951" y="44429"/>
                  </a:cubicBezTo>
                  <a:lnTo>
                    <a:pt x="1202951" y="1057233"/>
                  </a:lnTo>
                  <a:cubicBezTo>
                    <a:pt x="1202951" y="1069016"/>
                    <a:pt x="1198270" y="1080317"/>
                    <a:pt x="1189938" y="1088649"/>
                  </a:cubicBezTo>
                  <a:cubicBezTo>
                    <a:pt x="1181606" y="1096981"/>
                    <a:pt x="1170305" y="1101662"/>
                    <a:pt x="1158522" y="1101662"/>
                  </a:cubicBezTo>
                  <a:lnTo>
                    <a:pt x="44429" y="1101662"/>
                  </a:lnTo>
                  <a:cubicBezTo>
                    <a:pt x="32646" y="1101662"/>
                    <a:pt x="21345" y="1096981"/>
                    <a:pt x="13013" y="1088649"/>
                  </a:cubicBezTo>
                  <a:cubicBezTo>
                    <a:pt x="4681" y="1080317"/>
                    <a:pt x="0" y="1069016"/>
                    <a:pt x="0" y="1057233"/>
                  </a:cubicBezTo>
                  <a:lnTo>
                    <a:pt x="0" y="44429"/>
                  </a:lnTo>
                  <a:cubicBezTo>
                    <a:pt x="0" y="32646"/>
                    <a:pt x="4681" y="21345"/>
                    <a:pt x="13013" y="13013"/>
                  </a:cubicBezTo>
                  <a:cubicBezTo>
                    <a:pt x="21345" y="4681"/>
                    <a:pt x="32646" y="0"/>
                    <a:pt x="44429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28575"/>
              <a:ext cx="1202951" cy="1130237"/>
            </a:xfrm>
            <a:prstGeom prst="rect">
              <a:avLst/>
            </a:prstGeom>
          </p:spPr>
          <p:txBody>
            <a:bodyPr lIns="26132" tIns="26132" rIns="26132" bIns="26132" rtlCol="0" anchor="ctr"/>
            <a:lstStyle/>
            <a:p>
              <a:pPr algn="ctr">
                <a:lnSpc>
                  <a:spcPts val="1487"/>
                </a:lnSpc>
              </a:pPr>
              <a:endParaRPr/>
            </a:p>
          </p:txBody>
        </p:sp>
      </p:grpSp>
      <p:sp>
        <p:nvSpPr>
          <p:cNvPr id="8" name="Freeform 8"/>
          <p:cNvSpPr/>
          <p:nvPr/>
        </p:nvSpPr>
        <p:spPr>
          <a:xfrm>
            <a:off x="8854283" y="288054"/>
            <a:ext cx="904932" cy="496420"/>
          </a:xfrm>
          <a:custGeom>
            <a:avLst/>
            <a:gdLst/>
            <a:ahLst/>
            <a:cxnLst/>
            <a:rect l="l" t="t" r="r" b="b"/>
            <a:pathLst>
              <a:path w="904932" h="496420">
                <a:moveTo>
                  <a:pt x="0" y="0"/>
                </a:moveTo>
                <a:lnTo>
                  <a:pt x="904932" y="0"/>
                </a:lnTo>
                <a:lnTo>
                  <a:pt x="904932" y="496420"/>
                </a:lnTo>
                <a:lnTo>
                  <a:pt x="0" y="49642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9" name="Freeform 9"/>
          <p:cNvSpPr/>
          <p:nvPr/>
        </p:nvSpPr>
        <p:spPr>
          <a:xfrm>
            <a:off x="17460415" y="9441675"/>
            <a:ext cx="437997" cy="534143"/>
          </a:xfrm>
          <a:custGeom>
            <a:avLst/>
            <a:gdLst/>
            <a:ahLst/>
            <a:cxnLst/>
            <a:rect l="l" t="t" r="r" b="b"/>
            <a:pathLst>
              <a:path w="437997" h="534143">
                <a:moveTo>
                  <a:pt x="0" y="0"/>
                </a:moveTo>
                <a:lnTo>
                  <a:pt x="437997" y="0"/>
                </a:lnTo>
                <a:lnTo>
                  <a:pt x="437997" y="534143"/>
                </a:lnTo>
                <a:lnTo>
                  <a:pt x="0" y="534143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10" name="Freeform 10"/>
          <p:cNvSpPr/>
          <p:nvPr/>
        </p:nvSpPr>
        <p:spPr>
          <a:xfrm>
            <a:off x="9778265" y="2433"/>
            <a:ext cx="1532563" cy="858112"/>
          </a:xfrm>
          <a:custGeom>
            <a:avLst/>
            <a:gdLst/>
            <a:ahLst/>
            <a:cxnLst/>
            <a:rect l="l" t="t" r="r" b="b"/>
            <a:pathLst>
              <a:path w="1532563" h="858112">
                <a:moveTo>
                  <a:pt x="0" y="0"/>
                </a:moveTo>
                <a:lnTo>
                  <a:pt x="1532563" y="0"/>
                </a:lnTo>
                <a:lnTo>
                  <a:pt x="1532563" y="858112"/>
                </a:lnTo>
                <a:lnTo>
                  <a:pt x="0" y="858112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t="-29043" b="-49554"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11" name="Freeform 11"/>
          <p:cNvSpPr/>
          <p:nvPr/>
        </p:nvSpPr>
        <p:spPr>
          <a:xfrm>
            <a:off x="-2763646" y="-2797841"/>
            <a:ext cx="4924340" cy="4924340"/>
          </a:xfrm>
          <a:custGeom>
            <a:avLst/>
            <a:gdLst/>
            <a:ahLst/>
            <a:cxnLst/>
            <a:rect l="l" t="t" r="r" b="b"/>
            <a:pathLst>
              <a:path w="4924340" h="4924340">
                <a:moveTo>
                  <a:pt x="0" y="0"/>
                </a:moveTo>
                <a:lnTo>
                  <a:pt x="4924340" y="0"/>
                </a:lnTo>
                <a:lnTo>
                  <a:pt x="4924340" y="4924340"/>
                </a:lnTo>
                <a:lnTo>
                  <a:pt x="0" y="4924340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grpSp>
        <p:nvGrpSpPr>
          <p:cNvPr id="12" name="Group 12"/>
          <p:cNvGrpSpPr/>
          <p:nvPr/>
        </p:nvGrpSpPr>
        <p:grpSpPr>
          <a:xfrm>
            <a:off x="1028700" y="784474"/>
            <a:ext cx="5457508" cy="8891306"/>
            <a:chOff x="0" y="0"/>
            <a:chExt cx="1437368" cy="2341743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1437368" cy="2341743"/>
            </a:xfrm>
            <a:custGeom>
              <a:avLst/>
              <a:gdLst/>
              <a:ahLst/>
              <a:cxnLst/>
              <a:rect l="l" t="t" r="r" b="b"/>
              <a:pathLst>
                <a:path w="1437368" h="2341743">
                  <a:moveTo>
                    <a:pt x="72348" y="0"/>
                  </a:moveTo>
                  <a:lnTo>
                    <a:pt x="1365021" y="0"/>
                  </a:lnTo>
                  <a:cubicBezTo>
                    <a:pt x="1384208" y="0"/>
                    <a:pt x="1402610" y="7622"/>
                    <a:pt x="1416178" y="21190"/>
                  </a:cubicBezTo>
                  <a:cubicBezTo>
                    <a:pt x="1429746" y="34758"/>
                    <a:pt x="1437368" y="53160"/>
                    <a:pt x="1437368" y="72348"/>
                  </a:cubicBezTo>
                  <a:lnTo>
                    <a:pt x="1437368" y="2269395"/>
                  </a:lnTo>
                  <a:cubicBezTo>
                    <a:pt x="1437368" y="2288583"/>
                    <a:pt x="1429746" y="2306985"/>
                    <a:pt x="1416178" y="2320553"/>
                  </a:cubicBezTo>
                  <a:cubicBezTo>
                    <a:pt x="1402610" y="2334121"/>
                    <a:pt x="1384208" y="2341743"/>
                    <a:pt x="1365021" y="2341743"/>
                  </a:cubicBezTo>
                  <a:lnTo>
                    <a:pt x="72348" y="2341743"/>
                  </a:lnTo>
                  <a:cubicBezTo>
                    <a:pt x="53160" y="2341743"/>
                    <a:pt x="34758" y="2334121"/>
                    <a:pt x="21190" y="2320553"/>
                  </a:cubicBezTo>
                  <a:cubicBezTo>
                    <a:pt x="7622" y="2306985"/>
                    <a:pt x="0" y="2288583"/>
                    <a:pt x="0" y="2269395"/>
                  </a:cubicBezTo>
                  <a:lnTo>
                    <a:pt x="0" y="72348"/>
                  </a:lnTo>
                  <a:cubicBezTo>
                    <a:pt x="0" y="53160"/>
                    <a:pt x="7622" y="34758"/>
                    <a:pt x="21190" y="21190"/>
                  </a:cubicBezTo>
                  <a:cubicBezTo>
                    <a:pt x="34758" y="7622"/>
                    <a:pt x="53160" y="0"/>
                    <a:pt x="72348" y="0"/>
                  </a:cubicBezTo>
                  <a:close/>
                </a:path>
              </a:pathLst>
            </a:custGeom>
            <a:solidFill>
              <a:srgbClr val="6AD3F3"/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0" y="-38100"/>
              <a:ext cx="1437368" cy="237984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pic>
        <p:nvPicPr>
          <p:cNvPr id="15" name="Picture 15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/>
          <a:srcRect t="325" b="325"/>
          <a:stretch>
            <a:fillRect/>
          </a:stretch>
        </p:blipFill>
        <p:spPr>
          <a:xfrm>
            <a:off x="1428322" y="1146374"/>
            <a:ext cx="4658264" cy="8229600"/>
          </a:xfrm>
          <a:prstGeom prst="rect">
            <a:avLst/>
          </a:prstGeom>
        </p:spPr>
      </p:pic>
      <p:sp>
        <p:nvSpPr>
          <p:cNvPr id="16" name="TextBox 16"/>
          <p:cNvSpPr txBox="1"/>
          <p:nvPr/>
        </p:nvSpPr>
        <p:spPr>
          <a:xfrm>
            <a:off x="7484312" y="2980533"/>
            <a:ext cx="9293820" cy="50284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527"/>
              </a:lnSpc>
            </a:pPr>
            <a:r>
              <a:rPr lang="en-US" sz="3040" spc="-9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A reposição da insulina é feita por meio de injeções, e apesar de ser uma parte dolorosa, especialmente para as crianças, essa não é a parte mais difícil de viver com o diabetes tipo 1.</a:t>
            </a:r>
          </a:p>
          <a:p>
            <a:pPr algn="just">
              <a:lnSpc>
                <a:spcPts val="3527"/>
              </a:lnSpc>
            </a:pPr>
            <a:endParaRPr lang="en-US" sz="3040" spc="-9">
              <a:solidFill>
                <a:srgbClr val="FFFFFF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algn="just">
              <a:lnSpc>
                <a:spcPts val="627"/>
              </a:lnSpc>
            </a:pPr>
            <a:r>
              <a:rPr lang="en-US" sz="540" spc="-1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  </a:t>
            </a:r>
          </a:p>
          <a:p>
            <a:pPr algn="just">
              <a:lnSpc>
                <a:spcPts val="3527"/>
              </a:lnSpc>
            </a:pPr>
            <a:r>
              <a:rPr lang="en-US" sz="3040" spc="-9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O grande desafio é justamente pensar e agir pelo pâncreas, e apesar de nos esforçarmos bastante, definitivamente não é possível chegar ao mesmo  nível de excelência do corpo humano </a:t>
            </a:r>
          </a:p>
          <a:p>
            <a:pPr algn="just">
              <a:lnSpc>
                <a:spcPts val="3527"/>
              </a:lnSpc>
            </a:pPr>
            <a:endParaRPr lang="en-US" sz="3040" spc="-9">
              <a:solidFill>
                <a:srgbClr val="FFFFFF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7" name="TextBox 17"/>
          <p:cNvSpPr txBox="1"/>
          <p:nvPr/>
        </p:nvSpPr>
        <p:spPr>
          <a:xfrm>
            <a:off x="7119288" y="8514108"/>
            <a:ext cx="9540365" cy="74419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872"/>
              </a:lnSpc>
            </a:pPr>
            <a:r>
              <a:rPr lang="en-US" sz="2476" spc="-7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Alice tomando insulina - Imagens cedidas pela Andressa - @maede2onlne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video>
              <p:cMediaNode vol="100000">
                <p:cTn id="2" fill="hold" display="0">
                  <p:stCondLst>
                    <p:cond delay="indefinite"/>
                  </p:stCondLst>
                </p:cTn>
                <p:tgtEl>
                  <p:spTgt spid="15"/>
                </p:tgtEl>
              </p:cMediaNode>
            </p:vide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08024" r="-77777" b="-108024"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3" name="Freeform 3"/>
          <p:cNvSpPr/>
          <p:nvPr/>
        </p:nvSpPr>
        <p:spPr>
          <a:xfrm rot="-2700000">
            <a:off x="14447611" y="-4627019"/>
            <a:ext cx="8191648" cy="8191648"/>
          </a:xfrm>
          <a:custGeom>
            <a:avLst/>
            <a:gdLst/>
            <a:ahLst/>
            <a:cxnLst/>
            <a:rect l="l" t="t" r="r" b="b"/>
            <a:pathLst>
              <a:path w="8191648" h="8191648">
                <a:moveTo>
                  <a:pt x="0" y="0"/>
                </a:moveTo>
                <a:lnTo>
                  <a:pt x="8191648" y="0"/>
                </a:lnTo>
                <a:lnTo>
                  <a:pt x="8191648" y="8191648"/>
                </a:lnTo>
                <a:lnTo>
                  <a:pt x="0" y="8191648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12000"/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4" name="Freeform 4"/>
          <p:cNvSpPr/>
          <p:nvPr/>
        </p:nvSpPr>
        <p:spPr>
          <a:xfrm rot="8634924">
            <a:off x="-6526995" y="6317112"/>
            <a:ext cx="10049274" cy="10049274"/>
          </a:xfrm>
          <a:custGeom>
            <a:avLst/>
            <a:gdLst/>
            <a:ahLst/>
            <a:cxnLst/>
            <a:rect l="l" t="t" r="r" b="b"/>
            <a:pathLst>
              <a:path w="10049274" h="10049274">
                <a:moveTo>
                  <a:pt x="0" y="0"/>
                </a:moveTo>
                <a:lnTo>
                  <a:pt x="10049274" y="0"/>
                </a:lnTo>
                <a:lnTo>
                  <a:pt x="10049274" y="10049274"/>
                </a:lnTo>
                <a:lnTo>
                  <a:pt x="0" y="1004927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12000"/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grpSp>
        <p:nvGrpSpPr>
          <p:cNvPr id="5" name="Group 5"/>
          <p:cNvGrpSpPr/>
          <p:nvPr/>
        </p:nvGrpSpPr>
        <p:grpSpPr>
          <a:xfrm>
            <a:off x="7837103" y="-1365011"/>
            <a:ext cx="2613794" cy="2393711"/>
            <a:chOff x="0" y="0"/>
            <a:chExt cx="1202951" cy="1101662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1202951" cy="1101662"/>
            </a:xfrm>
            <a:custGeom>
              <a:avLst/>
              <a:gdLst/>
              <a:ahLst/>
              <a:cxnLst/>
              <a:rect l="l" t="t" r="r" b="b"/>
              <a:pathLst>
                <a:path w="1202951" h="1101662">
                  <a:moveTo>
                    <a:pt x="44429" y="0"/>
                  </a:moveTo>
                  <a:lnTo>
                    <a:pt x="1158522" y="0"/>
                  </a:lnTo>
                  <a:cubicBezTo>
                    <a:pt x="1170305" y="0"/>
                    <a:pt x="1181606" y="4681"/>
                    <a:pt x="1189938" y="13013"/>
                  </a:cubicBezTo>
                  <a:cubicBezTo>
                    <a:pt x="1198270" y="21345"/>
                    <a:pt x="1202951" y="32646"/>
                    <a:pt x="1202951" y="44429"/>
                  </a:cubicBezTo>
                  <a:lnTo>
                    <a:pt x="1202951" y="1057233"/>
                  </a:lnTo>
                  <a:cubicBezTo>
                    <a:pt x="1202951" y="1069016"/>
                    <a:pt x="1198270" y="1080317"/>
                    <a:pt x="1189938" y="1088649"/>
                  </a:cubicBezTo>
                  <a:cubicBezTo>
                    <a:pt x="1181606" y="1096981"/>
                    <a:pt x="1170305" y="1101662"/>
                    <a:pt x="1158522" y="1101662"/>
                  </a:cubicBezTo>
                  <a:lnTo>
                    <a:pt x="44429" y="1101662"/>
                  </a:lnTo>
                  <a:cubicBezTo>
                    <a:pt x="32646" y="1101662"/>
                    <a:pt x="21345" y="1096981"/>
                    <a:pt x="13013" y="1088649"/>
                  </a:cubicBezTo>
                  <a:cubicBezTo>
                    <a:pt x="4681" y="1080317"/>
                    <a:pt x="0" y="1069016"/>
                    <a:pt x="0" y="1057233"/>
                  </a:cubicBezTo>
                  <a:lnTo>
                    <a:pt x="0" y="44429"/>
                  </a:lnTo>
                  <a:cubicBezTo>
                    <a:pt x="0" y="32646"/>
                    <a:pt x="4681" y="21345"/>
                    <a:pt x="13013" y="13013"/>
                  </a:cubicBezTo>
                  <a:cubicBezTo>
                    <a:pt x="21345" y="4681"/>
                    <a:pt x="32646" y="0"/>
                    <a:pt x="44429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28575"/>
              <a:ext cx="1202951" cy="1130237"/>
            </a:xfrm>
            <a:prstGeom prst="rect">
              <a:avLst/>
            </a:prstGeom>
          </p:spPr>
          <p:txBody>
            <a:bodyPr lIns="26132" tIns="26132" rIns="26132" bIns="26132" rtlCol="0" anchor="ctr"/>
            <a:lstStyle/>
            <a:p>
              <a:pPr algn="ctr">
                <a:lnSpc>
                  <a:spcPts val="1487"/>
                </a:lnSpc>
              </a:pPr>
              <a:endParaRPr/>
            </a:p>
          </p:txBody>
        </p:sp>
      </p:grpSp>
      <p:sp>
        <p:nvSpPr>
          <p:cNvPr id="8" name="Freeform 8"/>
          <p:cNvSpPr/>
          <p:nvPr/>
        </p:nvSpPr>
        <p:spPr>
          <a:xfrm>
            <a:off x="7974908" y="364125"/>
            <a:ext cx="904932" cy="496420"/>
          </a:xfrm>
          <a:custGeom>
            <a:avLst/>
            <a:gdLst/>
            <a:ahLst/>
            <a:cxnLst/>
            <a:rect l="l" t="t" r="r" b="b"/>
            <a:pathLst>
              <a:path w="904932" h="496420">
                <a:moveTo>
                  <a:pt x="0" y="0"/>
                </a:moveTo>
                <a:lnTo>
                  <a:pt x="904931" y="0"/>
                </a:lnTo>
                <a:lnTo>
                  <a:pt x="904931" y="496420"/>
                </a:lnTo>
                <a:lnTo>
                  <a:pt x="0" y="496420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9" name="Freeform 9"/>
          <p:cNvSpPr/>
          <p:nvPr/>
        </p:nvSpPr>
        <p:spPr>
          <a:xfrm>
            <a:off x="17460415" y="9441675"/>
            <a:ext cx="437997" cy="534143"/>
          </a:xfrm>
          <a:custGeom>
            <a:avLst/>
            <a:gdLst/>
            <a:ahLst/>
            <a:cxnLst/>
            <a:rect l="l" t="t" r="r" b="b"/>
            <a:pathLst>
              <a:path w="437997" h="534143">
                <a:moveTo>
                  <a:pt x="0" y="0"/>
                </a:moveTo>
                <a:lnTo>
                  <a:pt x="437997" y="0"/>
                </a:lnTo>
                <a:lnTo>
                  <a:pt x="437997" y="534143"/>
                </a:lnTo>
                <a:lnTo>
                  <a:pt x="0" y="53414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10" name="Freeform 10"/>
          <p:cNvSpPr/>
          <p:nvPr/>
        </p:nvSpPr>
        <p:spPr>
          <a:xfrm>
            <a:off x="8879839" y="2433"/>
            <a:ext cx="1532563" cy="858112"/>
          </a:xfrm>
          <a:custGeom>
            <a:avLst/>
            <a:gdLst/>
            <a:ahLst/>
            <a:cxnLst/>
            <a:rect l="l" t="t" r="r" b="b"/>
            <a:pathLst>
              <a:path w="1532563" h="858112">
                <a:moveTo>
                  <a:pt x="0" y="0"/>
                </a:moveTo>
                <a:lnTo>
                  <a:pt x="1532563" y="0"/>
                </a:lnTo>
                <a:lnTo>
                  <a:pt x="1532563" y="858112"/>
                </a:lnTo>
                <a:lnTo>
                  <a:pt x="0" y="858112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t="-29043" b="-49554"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11" name="Freeform 11"/>
          <p:cNvSpPr/>
          <p:nvPr/>
        </p:nvSpPr>
        <p:spPr>
          <a:xfrm>
            <a:off x="-2763646" y="-2797841"/>
            <a:ext cx="4924340" cy="4924340"/>
          </a:xfrm>
          <a:custGeom>
            <a:avLst/>
            <a:gdLst/>
            <a:ahLst/>
            <a:cxnLst/>
            <a:rect l="l" t="t" r="r" b="b"/>
            <a:pathLst>
              <a:path w="4924340" h="4924340">
                <a:moveTo>
                  <a:pt x="0" y="0"/>
                </a:moveTo>
                <a:lnTo>
                  <a:pt x="4924340" y="0"/>
                </a:lnTo>
                <a:lnTo>
                  <a:pt x="4924340" y="4924340"/>
                </a:lnTo>
                <a:lnTo>
                  <a:pt x="0" y="4924340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12" name="TextBox 12"/>
          <p:cNvSpPr txBox="1"/>
          <p:nvPr/>
        </p:nvSpPr>
        <p:spPr>
          <a:xfrm>
            <a:off x="1455956" y="1374343"/>
            <a:ext cx="15376087" cy="80829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074"/>
              </a:lnSpc>
            </a:pPr>
            <a:r>
              <a:rPr lang="en-US" sz="3451" spc="-234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 Desafios que as pessoas com diabetes tipo 1 enfrentam: </a:t>
            </a:r>
          </a:p>
          <a:p>
            <a:pPr algn="just">
              <a:lnSpc>
                <a:spcPts val="3243"/>
              </a:lnSpc>
            </a:pPr>
            <a:endParaRPr lang="en-US" sz="3451" spc="-234">
              <a:solidFill>
                <a:srgbClr val="FFFFFF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584290" lvl="1" indent="-292145" algn="just">
              <a:lnSpc>
                <a:spcPts val="3166"/>
              </a:lnSpc>
              <a:buFont typeface="Arial"/>
              <a:buChar char="•"/>
            </a:pPr>
            <a:r>
              <a:rPr lang="en-US" sz="2706" b="1" spc="-184">
                <a:solidFill>
                  <a:srgbClr val="00B6DB"/>
                </a:solidFill>
                <a:latin typeface="Poppins Bold"/>
                <a:ea typeface="Poppins Bold"/>
                <a:cs typeface="Poppins Bold"/>
                <a:sym typeface="Poppins Bold"/>
              </a:rPr>
              <a:t>Discriminação </a:t>
            </a:r>
            <a:r>
              <a:rPr lang="en-US" sz="2706" b="1" spc="-184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no</a:t>
            </a:r>
            <a:r>
              <a:rPr lang="en-US" sz="2706" b="1" spc="-184">
                <a:solidFill>
                  <a:srgbClr val="00B6DB"/>
                </a:solidFill>
                <a:latin typeface="Poppins Bold"/>
                <a:ea typeface="Poppins Bold"/>
                <a:cs typeface="Poppins Bold"/>
                <a:sym typeface="Poppins Bold"/>
              </a:rPr>
              <a:t> trabalho</a:t>
            </a:r>
            <a:r>
              <a:rPr lang="en-US" sz="2706" spc="-184">
                <a:solidFill>
                  <a:srgbClr val="00B6DB"/>
                </a:solidFill>
                <a:latin typeface="Poppins"/>
                <a:ea typeface="Poppins"/>
                <a:cs typeface="Poppins"/>
                <a:sym typeface="Poppins"/>
              </a:rPr>
              <a:t>,</a:t>
            </a:r>
            <a:r>
              <a:rPr lang="en-US" sz="2706" spc="-184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 na </a:t>
            </a:r>
            <a:r>
              <a:rPr lang="en-US" sz="2706" b="1" spc="-184">
                <a:solidFill>
                  <a:srgbClr val="00B6DB"/>
                </a:solidFill>
                <a:latin typeface="Poppins Bold"/>
                <a:ea typeface="Poppins Bold"/>
                <a:cs typeface="Poppins Bold"/>
                <a:sym typeface="Poppins Bold"/>
              </a:rPr>
              <a:t>escola</a:t>
            </a:r>
            <a:r>
              <a:rPr lang="en-US" sz="2706" spc="-184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 e </a:t>
            </a:r>
            <a:r>
              <a:rPr lang="en-US" sz="2706" b="1" spc="-184">
                <a:solidFill>
                  <a:srgbClr val="00B6DB"/>
                </a:solidFill>
                <a:latin typeface="Poppins Bold"/>
                <a:ea typeface="Poppins Bold"/>
                <a:cs typeface="Poppins Bold"/>
                <a:sym typeface="Poppins Bold"/>
              </a:rPr>
              <a:t>fora de casa. </a:t>
            </a:r>
          </a:p>
          <a:p>
            <a:pPr algn="just">
              <a:lnSpc>
                <a:spcPts val="3166"/>
              </a:lnSpc>
            </a:pPr>
            <a:endParaRPr lang="en-US" sz="2706" b="1" spc="-184">
              <a:solidFill>
                <a:srgbClr val="00B6DB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marL="584290" lvl="1" indent="-292145" algn="just">
              <a:lnSpc>
                <a:spcPts val="3166"/>
              </a:lnSpc>
              <a:buFont typeface="Arial"/>
              <a:buChar char="•"/>
            </a:pPr>
            <a:r>
              <a:rPr lang="en-US" sz="2706" b="1" spc="-184">
                <a:solidFill>
                  <a:srgbClr val="00B6DB"/>
                </a:solidFill>
                <a:latin typeface="Poppins Bold"/>
                <a:ea typeface="Poppins Bold"/>
                <a:cs typeface="Poppins Bold"/>
                <a:sym typeface="Poppins Bold"/>
              </a:rPr>
              <a:t>Falta de conscientização geral de que o diabetes tipo 1 não depende do estilo de vida e da dieta </a:t>
            </a:r>
          </a:p>
          <a:p>
            <a:pPr algn="just">
              <a:lnSpc>
                <a:spcPts val="3166"/>
              </a:lnSpc>
            </a:pPr>
            <a:endParaRPr lang="en-US" sz="2706" b="1" spc="-184">
              <a:solidFill>
                <a:srgbClr val="00B6DB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marL="584290" lvl="1" indent="-292145" algn="just">
              <a:lnSpc>
                <a:spcPts val="3166"/>
              </a:lnSpc>
              <a:buFont typeface="Arial"/>
              <a:buChar char="•"/>
            </a:pPr>
            <a:r>
              <a:rPr lang="en-US" sz="2706" spc="-184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Preocupação com as finanças devido ao custo de gestão da condição </a:t>
            </a:r>
          </a:p>
          <a:p>
            <a:pPr algn="just">
              <a:lnSpc>
                <a:spcPts val="3166"/>
              </a:lnSpc>
            </a:pPr>
            <a:endParaRPr lang="en-US" sz="2706" spc="-184">
              <a:solidFill>
                <a:srgbClr val="FFFFFF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584290" lvl="1" indent="-292145" algn="just">
              <a:lnSpc>
                <a:spcPts val="3166"/>
              </a:lnSpc>
              <a:buFont typeface="Arial"/>
              <a:buChar char="•"/>
            </a:pPr>
            <a:r>
              <a:rPr lang="en-US" sz="2706" b="1" spc="-184">
                <a:solidFill>
                  <a:srgbClr val="00B6DB"/>
                </a:solidFill>
                <a:latin typeface="Poppins Bold"/>
                <a:ea typeface="Poppins Bold"/>
                <a:cs typeface="Poppins Bold"/>
                <a:sym typeface="Poppins Bold"/>
              </a:rPr>
              <a:t>Dificuldades com gestão de tempo e planejamento</a:t>
            </a:r>
            <a:r>
              <a:rPr lang="en-US" sz="2706" spc="-184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, levando à falta de confiabilidade e à chegada aos lugares no horário </a:t>
            </a:r>
          </a:p>
          <a:p>
            <a:pPr algn="just">
              <a:lnSpc>
                <a:spcPts val="3166"/>
              </a:lnSpc>
            </a:pPr>
            <a:endParaRPr lang="en-US" sz="2706" spc="-184">
              <a:solidFill>
                <a:srgbClr val="FFFFFF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584290" lvl="1" indent="-292145" algn="just">
              <a:lnSpc>
                <a:spcPts val="3166"/>
              </a:lnSpc>
              <a:buFont typeface="Arial"/>
              <a:buChar char="•"/>
            </a:pPr>
            <a:r>
              <a:rPr lang="en-US" sz="2706" spc="-184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Necessidade de </a:t>
            </a:r>
            <a:r>
              <a:rPr lang="en-US" sz="2706" b="1" spc="-184">
                <a:solidFill>
                  <a:srgbClr val="00B6DB"/>
                </a:solidFill>
                <a:latin typeface="Poppins Bold"/>
                <a:ea typeface="Poppins Bold"/>
                <a:cs typeface="Poppins Bold"/>
                <a:sym typeface="Poppins Bold"/>
              </a:rPr>
              <a:t>injetar insulina e verificar os níveis de açúcar no sangue várias vezes ao dia </a:t>
            </a:r>
          </a:p>
          <a:p>
            <a:pPr algn="just">
              <a:lnSpc>
                <a:spcPts val="3166"/>
              </a:lnSpc>
            </a:pPr>
            <a:endParaRPr lang="en-US" sz="2706" b="1" spc="-184">
              <a:solidFill>
                <a:srgbClr val="00B6DB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marL="584290" lvl="1" indent="-292145" algn="just">
              <a:lnSpc>
                <a:spcPts val="3166"/>
              </a:lnSpc>
              <a:buFont typeface="Arial"/>
              <a:buChar char="•"/>
            </a:pPr>
            <a:r>
              <a:rPr lang="en-US" sz="2706" b="1" spc="-184">
                <a:solidFill>
                  <a:srgbClr val="00B6DB"/>
                </a:solidFill>
                <a:latin typeface="Poppins Bold"/>
                <a:ea typeface="Poppins Bold"/>
                <a:cs typeface="Poppins Bold"/>
                <a:sym typeface="Poppins Bold"/>
              </a:rPr>
              <a:t>Falta de acesso a um ambiente privado, limpo e seguro</a:t>
            </a:r>
            <a:r>
              <a:rPr lang="en-US" sz="2706" spc="-184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 se alguém se sentir estranho ou envergonhado sobre injetar em público </a:t>
            </a:r>
          </a:p>
          <a:p>
            <a:pPr algn="just">
              <a:lnSpc>
                <a:spcPts val="3166"/>
              </a:lnSpc>
            </a:pPr>
            <a:endParaRPr lang="en-US" sz="2706" spc="-184">
              <a:solidFill>
                <a:srgbClr val="FFFFFF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584290" lvl="1" indent="-292145" algn="just">
              <a:lnSpc>
                <a:spcPts val="3166"/>
              </a:lnSpc>
              <a:buFont typeface="Arial"/>
              <a:buChar char="•"/>
            </a:pPr>
            <a:r>
              <a:rPr lang="en-US" sz="2706" b="1" spc="-184">
                <a:solidFill>
                  <a:srgbClr val="00B6DB"/>
                </a:solidFill>
                <a:latin typeface="Poppins Bold"/>
                <a:ea typeface="Poppins Bold"/>
                <a:cs typeface="Poppins Bold"/>
                <a:sym typeface="Poppins Bold"/>
              </a:rPr>
              <a:t>Ansiedade sobre hipoglicemias</a:t>
            </a:r>
            <a:r>
              <a:rPr lang="en-US" sz="2706" spc="-184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 – quando os níveis de açúcar no sangue estão muito baixos, </a:t>
            </a:r>
            <a:r>
              <a:rPr lang="en-US" sz="2706" b="1" spc="-184">
                <a:solidFill>
                  <a:srgbClr val="00B6DB"/>
                </a:solidFill>
                <a:latin typeface="Poppins Bold"/>
                <a:ea typeface="Poppins Bold"/>
                <a:cs typeface="Poppins Bold"/>
                <a:sym typeface="Poppins Bold"/>
              </a:rPr>
              <a:t>e hiperglicemias </a:t>
            </a:r>
            <a:r>
              <a:rPr lang="en-US" sz="2706" spc="-184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– quando os níveis de açúcar no sangue estão muito altos </a:t>
            </a:r>
          </a:p>
          <a:p>
            <a:pPr algn="just">
              <a:lnSpc>
                <a:spcPts val="4011"/>
              </a:lnSpc>
            </a:pPr>
            <a:endParaRPr lang="en-US" sz="2706" spc="-184">
              <a:solidFill>
                <a:srgbClr val="FFFFFF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08024" r="-77777" b="-108024"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3" name="Freeform 3"/>
          <p:cNvSpPr/>
          <p:nvPr/>
        </p:nvSpPr>
        <p:spPr>
          <a:xfrm rot="-2700000">
            <a:off x="14447611" y="-4627019"/>
            <a:ext cx="8191648" cy="8191648"/>
          </a:xfrm>
          <a:custGeom>
            <a:avLst/>
            <a:gdLst/>
            <a:ahLst/>
            <a:cxnLst/>
            <a:rect l="l" t="t" r="r" b="b"/>
            <a:pathLst>
              <a:path w="8191648" h="8191648">
                <a:moveTo>
                  <a:pt x="0" y="0"/>
                </a:moveTo>
                <a:lnTo>
                  <a:pt x="8191648" y="0"/>
                </a:lnTo>
                <a:lnTo>
                  <a:pt x="8191648" y="8191648"/>
                </a:lnTo>
                <a:lnTo>
                  <a:pt x="0" y="8191648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12000"/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4" name="Freeform 4"/>
          <p:cNvSpPr/>
          <p:nvPr/>
        </p:nvSpPr>
        <p:spPr>
          <a:xfrm rot="8634924">
            <a:off x="-6526995" y="6317112"/>
            <a:ext cx="10049274" cy="10049274"/>
          </a:xfrm>
          <a:custGeom>
            <a:avLst/>
            <a:gdLst/>
            <a:ahLst/>
            <a:cxnLst/>
            <a:rect l="l" t="t" r="r" b="b"/>
            <a:pathLst>
              <a:path w="10049274" h="10049274">
                <a:moveTo>
                  <a:pt x="0" y="0"/>
                </a:moveTo>
                <a:lnTo>
                  <a:pt x="10049274" y="0"/>
                </a:lnTo>
                <a:lnTo>
                  <a:pt x="10049274" y="10049274"/>
                </a:lnTo>
                <a:lnTo>
                  <a:pt x="0" y="1004927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12000"/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grpSp>
        <p:nvGrpSpPr>
          <p:cNvPr id="5" name="Group 5"/>
          <p:cNvGrpSpPr/>
          <p:nvPr/>
        </p:nvGrpSpPr>
        <p:grpSpPr>
          <a:xfrm>
            <a:off x="7175804" y="-1365011"/>
            <a:ext cx="3437842" cy="2535788"/>
            <a:chOff x="0" y="0"/>
            <a:chExt cx="1582204" cy="116705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1582204" cy="1167050"/>
            </a:xfrm>
            <a:custGeom>
              <a:avLst/>
              <a:gdLst/>
              <a:ahLst/>
              <a:cxnLst/>
              <a:rect l="l" t="t" r="r" b="b"/>
              <a:pathLst>
                <a:path w="1582204" h="1167050">
                  <a:moveTo>
                    <a:pt x="33780" y="0"/>
                  </a:moveTo>
                  <a:lnTo>
                    <a:pt x="1548425" y="0"/>
                  </a:lnTo>
                  <a:cubicBezTo>
                    <a:pt x="1567081" y="0"/>
                    <a:pt x="1582204" y="15124"/>
                    <a:pt x="1582204" y="33780"/>
                  </a:cubicBezTo>
                  <a:lnTo>
                    <a:pt x="1582204" y="1133271"/>
                  </a:lnTo>
                  <a:cubicBezTo>
                    <a:pt x="1582204" y="1151927"/>
                    <a:pt x="1567081" y="1167050"/>
                    <a:pt x="1548425" y="1167050"/>
                  </a:cubicBezTo>
                  <a:lnTo>
                    <a:pt x="33780" y="1167050"/>
                  </a:lnTo>
                  <a:cubicBezTo>
                    <a:pt x="15124" y="1167050"/>
                    <a:pt x="0" y="1151927"/>
                    <a:pt x="0" y="1133271"/>
                  </a:cubicBezTo>
                  <a:lnTo>
                    <a:pt x="0" y="33780"/>
                  </a:lnTo>
                  <a:cubicBezTo>
                    <a:pt x="0" y="15124"/>
                    <a:pt x="15124" y="0"/>
                    <a:pt x="33780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28575"/>
              <a:ext cx="1582204" cy="1195625"/>
            </a:xfrm>
            <a:prstGeom prst="rect">
              <a:avLst/>
            </a:prstGeom>
          </p:spPr>
          <p:txBody>
            <a:bodyPr lIns="26132" tIns="26132" rIns="26132" bIns="26132" rtlCol="0" anchor="ctr"/>
            <a:lstStyle/>
            <a:p>
              <a:pPr algn="ctr">
                <a:lnSpc>
                  <a:spcPts val="1487"/>
                </a:lnSpc>
              </a:pPr>
              <a:endParaRPr/>
            </a:p>
          </p:txBody>
        </p:sp>
      </p:grpSp>
      <p:sp>
        <p:nvSpPr>
          <p:cNvPr id="8" name="Freeform 8"/>
          <p:cNvSpPr/>
          <p:nvPr/>
        </p:nvSpPr>
        <p:spPr>
          <a:xfrm>
            <a:off x="7613929" y="351434"/>
            <a:ext cx="904932" cy="496420"/>
          </a:xfrm>
          <a:custGeom>
            <a:avLst/>
            <a:gdLst/>
            <a:ahLst/>
            <a:cxnLst/>
            <a:rect l="l" t="t" r="r" b="b"/>
            <a:pathLst>
              <a:path w="904932" h="496420">
                <a:moveTo>
                  <a:pt x="0" y="0"/>
                </a:moveTo>
                <a:lnTo>
                  <a:pt x="904931" y="0"/>
                </a:lnTo>
                <a:lnTo>
                  <a:pt x="904931" y="496420"/>
                </a:lnTo>
                <a:lnTo>
                  <a:pt x="0" y="496420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9" name="Freeform 9"/>
          <p:cNvSpPr/>
          <p:nvPr/>
        </p:nvSpPr>
        <p:spPr>
          <a:xfrm>
            <a:off x="17460415" y="9441675"/>
            <a:ext cx="437997" cy="534143"/>
          </a:xfrm>
          <a:custGeom>
            <a:avLst/>
            <a:gdLst/>
            <a:ahLst/>
            <a:cxnLst/>
            <a:rect l="l" t="t" r="r" b="b"/>
            <a:pathLst>
              <a:path w="437997" h="534143">
                <a:moveTo>
                  <a:pt x="0" y="0"/>
                </a:moveTo>
                <a:lnTo>
                  <a:pt x="437997" y="0"/>
                </a:lnTo>
                <a:lnTo>
                  <a:pt x="437997" y="534143"/>
                </a:lnTo>
                <a:lnTo>
                  <a:pt x="0" y="53414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10" name="Freeform 10"/>
          <p:cNvSpPr/>
          <p:nvPr/>
        </p:nvSpPr>
        <p:spPr>
          <a:xfrm>
            <a:off x="8689353" y="170588"/>
            <a:ext cx="1532563" cy="858112"/>
          </a:xfrm>
          <a:custGeom>
            <a:avLst/>
            <a:gdLst/>
            <a:ahLst/>
            <a:cxnLst/>
            <a:rect l="l" t="t" r="r" b="b"/>
            <a:pathLst>
              <a:path w="1532563" h="858112">
                <a:moveTo>
                  <a:pt x="0" y="0"/>
                </a:moveTo>
                <a:lnTo>
                  <a:pt x="1532563" y="0"/>
                </a:lnTo>
                <a:lnTo>
                  <a:pt x="1532563" y="858112"/>
                </a:lnTo>
                <a:lnTo>
                  <a:pt x="0" y="858112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t="-29043" b="-49554"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11" name="Freeform 11"/>
          <p:cNvSpPr/>
          <p:nvPr/>
        </p:nvSpPr>
        <p:spPr>
          <a:xfrm>
            <a:off x="-2763646" y="-2797841"/>
            <a:ext cx="4924340" cy="4924340"/>
          </a:xfrm>
          <a:custGeom>
            <a:avLst/>
            <a:gdLst/>
            <a:ahLst/>
            <a:cxnLst/>
            <a:rect l="l" t="t" r="r" b="b"/>
            <a:pathLst>
              <a:path w="4924340" h="4924340">
                <a:moveTo>
                  <a:pt x="0" y="0"/>
                </a:moveTo>
                <a:lnTo>
                  <a:pt x="4924340" y="0"/>
                </a:lnTo>
                <a:lnTo>
                  <a:pt x="4924340" y="4924340"/>
                </a:lnTo>
                <a:lnTo>
                  <a:pt x="0" y="4924340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12" name="TextBox 12"/>
          <p:cNvSpPr txBox="1"/>
          <p:nvPr/>
        </p:nvSpPr>
        <p:spPr>
          <a:xfrm>
            <a:off x="1872369" y="2521595"/>
            <a:ext cx="14543263" cy="35716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571"/>
              </a:lnSpc>
            </a:pPr>
            <a:r>
              <a:rPr lang="en-US" sz="4802" spc="-14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O diabetes tipo 1 é uma deficiência invisível e se </a:t>
            </a:r>
          </a:p>
          <a:p>
            <a:pPr algn="just">
              <a:lnSpc>
                <a:spcPts val="5571"/>
              </a:lnSpc>
            </a:pPr>
            <a:r>
              <a:rPr lang="en-US" sz="4802" spc="-14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queremos de fato uma sociedade mais justa e inclusiva, precisamos acolher as pessoas com diabetes tipo 1 para que seu potencial seja reconhecido e valorizado. 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3822068" y="7188873"/>
            <a:ext cx="10377601" cy="13586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588"/>
              </a:lnSpc>
            </a:pPr>
            <a:r>
              <a:rPr lang="en-US" sz="9493" b="1" spc="-655">
                <a:solidFill>
                  <a:srgbClr val="6CE5E8"/>
                </a:solidFill>
                <a:latin typeface="Poppins Bold"/>
                <a:ea typeface="Poppins Bold"/>
                <a:cs typeface="Poppins Bold"/>
                <a:sym typeface="Poppins Bold"/>
              </a:rPr>
              <a:t>#APROVAPL2687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08024" r="-77777" b="-108024"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3" name="Freeform 3"/>
          <p:cNvSpPr/>
          <p:nvPr/>
        </p:nvSpPr>
        <p:spPr>
          <a:xfrm rot="-2700000">
            <a:off x="14447611" y="-4627019"/>
            <a:ext cx="8191648" cy="8191648"/>
          </a:xfrm>
          <a:custGeom>
            <a:avLst/>
            <a:gdLst/>
            <a:ahLst/>
            <a:cxnLst/>
            <a:rect l="l" t="t" r="r" b="b"/>
            <a:pathLst>
              <a:path w="8191648" h="8191648">
                <a:moveTo>
                  <a:pt x="0" y="0"/>
                </a:moveTo>
                <a:lnTo>
                  <a:pt x="8191648" y="0"/>
                </a:lnTo>
                <a:lnTo>
                  <a:pt x="8191648" y="8191648"/>
                </a:lnTo>
                <a:lnTo>
                  <a:pt x="0" y="8191648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12000"/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4" name="Freeform 4"/>
          <p:cNvSpPr/>
          <p:nvPr/>
        </p:nvSpPr>
        <p:spPr>
          <a:xfrm rot="8634924">
            <a:off x="-6526995" y="6317112"/>
            <a:ext cx="10049274" cy="10049274"/>
          </a:xfrm>
          <a:custGeom>
            <a:avLst/>
            <a:gdLst/>
            <a:ahLst/>
            <a:cxnLst/>
            <a:rect l="l" t="t" r="r" b="b"/>
            <a:pathLst>
              <a:path w="10049274" h="10049274">
                <a:moveTo>
                  <a:pt x="0" y="0"/>
                </a:moveTo>
                <a:lnTo>
                  <a:pt x="10049274" y="0"/>
                </a:lnTo>
                <a:lnTo>
                  <a:pt x="10049274" y="10049274"/>
                </a:lnTo>
                <a:lnTo>
                  <a:pt x="0" y="1004927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12000"/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grpSp>
        <p:nvGrpSpPr>
          <p:cNvPr id="5" name="Group 5"/>
          <p:cNvGrpSpPr/>
          <p:nvPr/>
        </p:nvGrpSpPr>
        <p:grpSpPr>
          <a:xfrm>
            <a:off x="5135611" y="5318397"/>
            <a:ext cx="8016779" cy="3159888"/>
            <a:chOff x="0" y="0"/>
            <a:chExt cx="1220278" cy="480984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1220278" cy="480984"/>
            </a:xfrm>
            <a:custGeom>
              <a:avLst/>
              <a:gdLst/>
              <a:ahLst/>
              <a:cxnLst/>
              <a:rect l="l" t="t" r="r" b="b"/>
              <a:pathLst>
                <a:path w="1220278" h="480984">
                  <a:moveTo>
                    <a:pt x="14486" y="0"/>
                  </a:moveTo>
                  <a:lnTo>
                    <a:pt x="1205792" y="0"/>
                  </a:lnTo>
                  <a:cubicBezTo>
                    <a:pt x="1209634" y="0"/>
                    <a:pt x="1213318" y="1526"/>
                    <a:pt x="1216035" y="4243"/>
                  </a:cubicBezTo>
                  <a:cubicBezTo>
                    <a:pt x="1218751" y="6959"/>
                    <a:pt x="1220278" y="10644"/>
                    <a:pt x="1220278" y="14486"/>
                  </a:cubicBezTo>
                  <a:lnTo>
                    <a:pt x="1220278" y="466498"/>
                  </a:lnTo>
                  <a:cubicBezTo>
                    <a:pt x="1220278" y="470340"/>
                    <a:pt x="1218751" y="474025"/>
                    <a:pt x="1216035" y="476741"/>
                  </a:cubicBezTo>
                  <a:cubicBezTo>
                    <a:pt x="1213318" y="479458"/>
                    <a:pt x="1209634" y="480984"/>
                    <a:pt x="1205792" y="480984"/>
                  </a:cubicBezTo>
                  <a:lnTo>
                    <a:pt x="14486" y="480984"/>
                  </a:lnTo>
                  <a:cubicBezTo>
                    <a:pt x="10644" y="480984"/>
                    <a:pt x="6959" y="479458"/>
                    <a:pt x="4243" y="476741"/>
                  </a:cubicBezTo>
                  <a:cubicBezTo>
                    <a:pt x="1526" y="474025"/>
                    <a:pt x="0" y="470340"/>
                    <a:pt x="0" y="466498"/>
                  </a:cubicBezTo>
                  <a:lnTo>
                    <a:pt x="0" y="14486"/>
                  </a:lnTo>
                  <a:cubicBezTo>
                    <a:pt x="0" y="10644"/>
                    <a:pt x="1526" y="6959"/>
                    <a:pt x="4243" y="4243"/>
                  </a:cubicBezTo>
                  <a:cubicBezTo>
                    <a:pt x="6959" y="1526"/>
                    <a:pt x="10644" y="0"/>
                    <a:pt x="14486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28575"/>
              <a:ext cx="1220278" cy="509559"/>
            </a:xfrm>
            <a:prstGeom prst="rect">
              <a:avLst/>
            </a:prstGeom>
          </p:spPr>
          <p:txBody>
            <a:bodyPr lIns="26132" tIns="26132" rIns="26132" bIns="26132" rtlCol="0" anchor="ctr"/>
            <a:lstStyle/>
            <a:p>
              <a:pPr algn="ctr">
                <a:lnSpc>
                  <a:spcPts val="1487"/>
                </a:lnSpc>
              </a:pPr>
              <a:endParaRPr/>
            </a:p>
          </p:txBody>
        </p:sp>
      </p:grpSp>
      <p:sp>
        <p:nvSpPr>
          <p:cNvPr id="8" name="Freeform 8"/>
          <p:cNvSpPr/>
          <p:nvPr/>
        </p:nvSpPr>
        <p:spPr>
          <a:xfrm>
            <a:off x="5611064" y="6238902"/>
            <a:ext cx="2736111" cy="1500952"/>
          </a:xfrm>
          <a:custGeom>
            <a:avLst/>
            <a:gdLst/>
            <a:ahLst/>
            <a:cxnLst/>
            <a:rect l="l" t="t" r="r" b="b"/>
            <a:pathLst>
              <a:path w="2736111" h="1500952">
                <a:moveTo>
                  <a:pt x="0" y="0"/>
                </a:moveTo>
                <a:lnTo>
                  <a:pt x="2736111" y="0"/>
                </a:lnTo>
                <a:lnTo>
                  <a:pt x="2736111" y="1500952"/>
                </a:lnTo>
                <a:lnTo>
                  <a:pt x="0" y="1500952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9" name="Freeform 9"/>
          <p:cNvSpPr/>
          <p:nvPr/>
        </p:nvSpPr>
        <p:spPr>
          <a:xfrm>
            <a:off x="8404774" y="5375311"/>
            <a:ext cx="4633788" cy="2594548"/>
          </a:xfrm>
          <a:custGeom>
            <a:avLst/>
            <a:gdLst/>
            <a:ahLst/>
            <a:cxnLst/>
            <a:rect l="l" t="t" r="r" b="b"/>
            <a:pathLst>
              <a:path w="4633788" h="2594548">
                <a:moveTo>
                  <a:pt x="0" y="0"/>
                </a:moveTo>
                <a:lnTo>
                  <a:pt x="4633788" y="0"/>
                </a:lnTo>
                <a:lnTo>
                  <a:pt x="4633788" y="2594548"/>
                </a:lnTo>
                <a:lnTo>
                  <a:pt x="0" y="2594548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t="-29043" b="-49554"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10" name="TextBox 10"/>
          <p:cNvSpPr txBox="1"/>
          <p:nvPr/>
        </p:nvSpPr>
        <p:spPr>
          <a:xfrm>
            <a:off x="5517700" y="1481854"/>
            <a:ext cx="6457702" cy="13586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588"/>
              </a:lnSpc>
            </a:pPr>
            <a:r>
              <a:rPr lang="en-US" sz="9493" b="1" spc="-655">
                <a:solidFill>
                  <a:srgbClr val="6CE5E8"/>
                </a:solidFill>
                <a:latin typeface="Poppins Bold"/>
                <a:ea typeface="Poppins Bold"/>
                <a:cs typeface="Poppins Bold"/>
                <a:sym typeface="Poppins Bold"/>
              </a:rPr>
              <a:t>OBRIGADA!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3557750" y="3137288"/>
            <a:ext cx="10377601" cy="13586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588"/>
              </a:lnSpc>
            </a:pPr>
            <a:r>
              <a:rPr lang="en-US" sz="9493" b="1" spc="-655">
                <a:solidFill>
                  <a:srgbClr val="6CE5E8"/>
                </a:solidFill>
                <a:latin typeface="Poppins Bold"/>
                <a:ea typeface="Poppins Bold"/>
                <a:cs typeface="Poppins Bold"/>
                <a:sym typeface="Poppins Bold"/>
              </a:rPr>
              <a:t>#APROVAPL2687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08024" r="-77777" b="-108024"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3" name="Freeform 3"/>
          <p:cNvSpPr/>
          <p:nvPr/>
        </p:nvSpPr>
        <p:spPr>
          <a:xfrm rot="-2700000">
            <a:off x="14447611" y="-4627019"/>
            <a:ext cx="8191648" cy="8191648"/>
          </a:xfrm>
          <a:custGeom>
            <a:avLst/>
            <a:gdLst/>
            <a:ahLst/>
            <a:cxnLst/>
            <a:rect l="l" t="t" r="r" b="b"/>
            <a:pathLst>
              <a:path w="8191648" h="8191648">
                <a:moveTo>
                  <a:pt x="0" y="0"/>
                </a:moveTo>
                <a:lnTo>
                  <a:pt x="8191648" y="0"/>
                </a:lnTo>
                <a:lnTo>
                  <a:pt x="8191648" y="8191648"/>
                </a:lnTo>
                <a:lnTo>
                  <a:pt x="0" y="8191648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12000"/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4" name="Freeform 4"/>
          <p:cNvSpPr/>
          <p:nvPr/>
        </p:nvSpPr>
        <p:spPr>
          <a:xfrm rot="8634924">
            <a:off x="-6526995" y="6317112"/>
            <a:ext cx="10049274" cy="10049274"/>
          </a:xfrm>
          <a:custGeom>
            <a:avLst/>
            <a:gdLst/>
            <a:ahLst/>
            <a:cxnLst/>
            <a:rect l="l" t="t" r="r" b="b"/>
            <a:pathLst>
              <a:path w="10049274" h="10049274">
                <a:moveTo>
                  <a:pt x="0" y="0"/>
                </a:moveTo>
                <a:lnTo>
                  <a:pt x="10049274" y="0"/>
                </a:lnTo>
                <a:lnTo>
                  <a:pt x="10049274" y="10049274"/>
                </a:lnTo>
                <a:lnTo>
                  <a:pt x="0" y="1004927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12000"/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grpSp>
        <p:nvGrpSpPr>
          <p:cNvPr id="5" name="Group 5"/>
          <p:cNvGrpSpPr/>
          <p:nvPr/>
        </p:nvGrpSpPr>
        <p:grpSpPr>
          <a:xfrm>
            <a:off x="8697033" y="-1365011"/>
            <a:ext cx="2613794" cy="2393711"/>
            <a:chOff x="0" y="0"/>
            <a:chExt cx="1202951" cy="1101662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1202951" cy="1101662"/>
            </a:xfrm>
            <a:custGeom>
              <a:avLst/>
              <a:gdLst/>
              <a:ahLst/>
              <a:cxnLst/>
              <a:rect l="l" t="t" r="r" b="b"/>
              <a:pathLst>
                <a:path w="1202951" h="1101662">
                  <a:moveTo>
                    <a:pt x="44429" y="0"/>
                  </a:moveTo>
                  <a:lnTo>
                    <a:pt x="1158522" y="0"/>
                  </a:lnTo>
                  <a:cubicBezTo>
                    <a:pt x="1170305" y="0"/>
                    <a:pt x="1181606" y="4681"/>
                    <a:pt x="1189938" y="13013"/>
                  </a:cubicBezTo>
                  <a:cubicBezTo>
                    <a:pt x="1198270" y="21345"/>
                    <a:pt x="1202951" y="32646"/>
                    <a:pt x="1202951" y="44429"/>
                  </a:cubicBezTo>
                  <a:lnTo>
                    <a:pt x="1202951" y="1057233"/>
                  </a:lnTo>
                  <a:cubicBezTo>
                    <a:pt x="1202951" y="1069016"/>
                    <a:pt x="1198270" y="1080317"/>
                    <a:pt x="1189938" y="1088649"/>
                  </a:cubicBezTo>
                  <a:cubicBezTo>
                    <a:pt x="1181606" y="1096981"/>
                    <a:pt x="1170305" y="1101662"/>
                    <a:pt x="1158522" y="1101662"/>
                  </a:cubicBezTo>
                  <a:lnTo>
                    <a:pt x="44429" y="1101662"/>
                  </a:lnTo>
                  <a:cubicBezTo>
                    <a:pt x="32646" y="1101662"/>
                    <a:pt x="21345" y="1096981"/>
                    <a:pt x="13013" y="1088649"/>
                  </a:cubicBezTo>
                  <a:cubicBezTo>
                    <a:pt x="4681" y="1080317"/>
                    <a:pt x="0" y="1069016"/>
                    <a:pt x="0" y="1057233"/>
                  </a:cubicBezTo>
                  <a:lnTo>
                    <a:pt x="0" y="44429"/>
                  </a:lnTo>
                  <a:cubicBezTo>
                    <a:pt x="0" y="32646"/>
                    <a:pt x="4681" y="21345"/>
                    <a:pt x="13013" y="13013"/>
                  </a:cubicBezTo>
                  <a:cubicBezTo>
                    <a:pt x="21345" y="4681"/>
                    <a:pt x="32646" y="0"/>
                    <a:pt x="44429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28575"/>
              <a:ext cx="1202951" cy="1130237"/>
            </a:xfrm>
            <a:prstGeom prst="rect">
              <a:avLst/>
            </a:prstGeom>
          </p:spPr>
          <p:txBody>
            <a:bodyPr lIns="26132" tIns="26132" rIns="26132" bIns="26132" rtlCol="0" anchor="ctr"/>
            <a:lstStyle/>
            <a:p>
              <a:pPr algn="ctr">
                <a:lnSpc>
                  <a:spcPts val="1487"/>
                </a:lnSpc>
              </a:pPr>
              <a:endParaRPr/>
            </a:p>
          </p:txBody>
        </p:sp>
      </p:grpSp>
      <p:sp>
        <p:nvSpPr>
          <p:cNvPr id="8" name="Freeform 8"/>
          <p:cNvSpPr/>
          <p:nvPr/>
        </p:nvSpPr>
        <p:spPr>
          <a:xfrm>
            <a:off x="8854283" y="288054"/>
            <a:ext cx="904932" cy="496420"/>
          </a:xfrm>
          <a:custGeom>
            <a:avLst/>
            <a:gdLst/>
            <a:ahLst/>
            <a:cxnLst/>
            <a:rect l="l" t="t" r="r" b="b"/>
            <a:pathLst>
              <a:path w="904932" h="496420">
                <a:moveTo>
                  <a:pt x="0" y="0"/>
                </a:moveTo>
                <a:lnTo>
                  <a:pt x="904932" y="0"/>
                </a:lnTo>
                <a:lnTo>
                  <a:pt x="904932" y="496420"/>
                </a:lnTo>
                <a:lnTo>
                  <a:pt x="0" y="496420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9" name="Freeform 9"/>
          <p:cNvSpPr/>
          <p:nvPr/>
        </p:nvSpPr>
        <p:spPr>
          <a:xfrm>
            <a:off x="17460415" y="9441675"/>
            <a:ext cx="437997" cy="534143"/>
          </a:xfrm>
          <a:custGeom>
            <a:avLst/>
            <a:gdLst/>
            <a:ahLst/>
            <a:cxnLst/>
            <a:rect l="l" t="t" r="r" b="b"/>
            <a:pathLst>
              <a:path w="437997" h="534143">
                <a:moveTo>
                  <a:pt x="0" y="0"/>
                </a:moveTo>
                <a:lnTo>
                  <a:pt x="437997" y="0"/>
                </a:lnTo>
                <a:lnTo>
                  <a:pt x="437997" y="534143"/>
                </a:lnTo>
                <a:lnTo>
                  <a:pt x="0" y="53414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10" name="Freeform 10"/>
          <p:cNvSpPr/>
          <p:nvPr/>
        </p:nvSpPr>
        <p:spPr>
          <a:xfrm>
            <a:off x="9778265" y="2433"/>
            <a:ext cx="1532563" cy="858112"/>
          </a:xfrm>
          <a:custGeom>
            <a:avLst/>
            <a:gdLst/>
            <a:ahLst/>
            <a:cxnLst/>
            <a:rect l="l" t="t" r="r" b="b"/>
            <a:pathLst>
              <a:path w="1532563" h="858112">
                <a:moveTo>
                  <a:pt x="0" y="0"/>
                </a:moveTo>
                <a:lnTo>
                  <a:pt x="1532563" y="0"/>
                </a:lnTo>
                <a:lnTo>
                  <a:pt x="1532563" y="858112"/>
                </a:lnTo>
                <a:lnTo>
                  <a:pt x="0" y="858112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t="-29043" b="-49554"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11" name="Freeform 11"/>
          <p:cNvSpPr/>
          <p:nvPr/>
        </p:nvSpPr>
        <p:spPr>
          <a:xfrm>
            <a:off x="884636" y="117164"/>
            <a:ext cx="3573975" cy="3573975"/>
          </a:xfrm>
          <a:custGeom>
            <a:avLst/>
            <a:gdLst/>
            <a:ahLst/>
            <a:cxnLst/>
            <a:rect l="l" t="t" r="r" b="b"/>
            <a:pathLst>
              <a:path w="3573975" h="3573975">
                <a:moveTo>
                  <a:pt x="0" y="0"/>
                </a:moveTo>
                <a:lnTo>
                  <a:pt x="3573975" y="0"/>
                </a:lnTo>
                <a:lnTo>
                  <a:pt x="3573975" y="3573975"/>
                </a:lnTo>
                <a:lnTo>
                  <a:pt x="0" y="3573975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grpSp>
        <p:nvGrpSpPr>
          <p:cNvPr id="12" name="Group 12"/>
          <p:cNvGrpSpPr/>
          <p:nvPr/>
        </p:nvGrpSpPr>
        <p:grpSpPr>
          <a:xfrm>
            <a:off x="623226" y="3943200"/>
            <a:ext cx="4920868" cy="4843055"/>
            <a:chOff x="0" y="0"/>
            <a:chExt cx="812800" cy="799947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812800" cy="799947"/>
            </a:xfrm>
            <a:custGeom>
              <a:avLst/>
              <a:gdLst/>
              <a:ahLst/>
              <a:cxnLst/>
              <a:rect l="l" t="t" r="r" b="b"/>
              <a:pathLst>
                <a:path w="812800" h="799947">
                  <a:moveTo>
                    <a:pt x="36186" y="0"/>
                  </a:moveTo>
                  <a:lnTo>
                    <a:pt x="776614" y="0"/>
                  </a:lnTo>
                  <a:cubicBezTo>
                    <a:pt x="786211" y="0"/>
                    <a:pt x="795415" y="3812"/>
                    <a:pt x="802202" y="10598"/>
                  </a:cubicBezTo>
                  <a:cubicBezTo>
                    <a:pt x="808988" y="17385"/>
                    <a:pt x="812800" y="26589"/>
                    <a:pt x="812800" y="36186"/>
                  </a:cubicBezTo>
                  <a:lnTo>
                    <a:pt x="812800" y="763762"/>
                  </a:lnTo>
                  <a:cubicBezTo>
                    <a:pt x="812800" y="773359"/>
                    <a:pt x="808988" y="782563"/>
                    <a:pt x="802202" y="789349"/>
                  </a:cubicBezTo>
                  <a:cubicBezTo>
                    <a:pt x="795415" y="796135"/>
                    <a:pt x="786211" y="799947"/>
                    <a:pt x="776614" y="799947"/>
                  </a:cubicBezTo>
                  <a:lnTo>
                    <a:pt x="36186" y="799947"/>
                  </a:lnTo>
                  <a:cubicBezTo>
                    <a:pt x="26589" y="799947"/>
                    <a:pt x="17385" y="796135"/>
                    <a:pt x="10598" y="789349"/>
                  </a:cubicBezTo>
                  <a:cubicBezTo>
                    <a:pt x="3812" y="782563"/>
                    <a:pt x="0" y="773359"/>
                    <a:pt x="0" y="763762"/>
                  </a:cubicBezTo>
                  <a:lnTo>
                    <a:pt x="0" y="36186"/>
                  </a:lnTo>
                  <a:cubicBezTo>
                    <a:pt x="0" y="26589"/>
                    <a:pt x="3812" y="17385"/>
                    <a:pt x="10598" y="10598"/>
                  </a:cubicBezTo>
                  <a:cubicBezTo>
                    <a:pt x="17385" y="3812"/>
                    <a:pt x="26589" y="0"/>
                    <a:pt x="36186" y="0"/>
                  </a:cubicBezTo>
                  <a:close/>
                </a:path>
              </a:pathLst>
            </a:custGeom>
            <a:blipFill>
              <a:blip r:embed="rId11"/>
              <a:stretch>
                <a:fillRect t="-36929" b="-38917"/>
              </a:stretch>
            </a:blipFill>
          </p:spPr>
          <p:txBody>
            <a:bodyPr/>
            <a:lstStyle/>
            <a:p>
              <a:endParaRPr lang="pt-BR"/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13654272" y="5416533"/>
            <a:ext cx="4025142" cy="4025142"/>
            <a:chOff x="0" y="0"/>
            <a:chExt cx="812800" cy="812800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4238" y="0"/>
                  </a:moveTo>
                  <a:lnTo>
                    <a:pt x="768562" y="0"/>
                  </a:lnTo>
                  <a:cubicBezTo>
                    <a:pt x="792994" y="0"/>
                    <a:pt x="812800" y="19806"/>
                    <a:pt x="812800" y="44238"/>
                  </a:cubicBezTo>
                  <a:lnTo>
                    <a:pt x="812800" y="768562"/>
                  </a:lnTo>
                  <a:cubicBezTo>
                    <a:pt x="812800" y="792994"/>
                    <a:pt x="792994" y="812800"/>
                    <a:pt x="768562" y="812800"/>
                  </a:cubicBezTo>
                  <a:lnTo>
                    <a:pt x="44238" y="812800"/>
                  </a:lnTo>
                  <a:cubicBezTo>
                    <a:pt x="19806" y="812800"/>
                    <a:pt x="0" y="792994"/>
                    <a:pt x="0" y="768562"/>
                  </a:cubicBezTo>
                  <a:lnTo>
                    <a:pt x="0" y="44238"/>
                  </a:lnTo>
                  <a:cubicBezTo>
                    <a:pt x="0" y="19806"/>
                    <a:pt x="19806" y="0"/>
                    <a:pt x="44238" y="0"/>
                  </a:cubicBezTo>
                  <a:close/>
                </a:path>
              </a:pathLst>
            </a:custGeom>
            <a:blipFill>
              <a:blip r:embed="rId12"/>
              <a:stretch>
                <a:fillRect t="-16666" b="-16666"/>
              </a:stretch>
            </a:blipFill>
          </p:spPr>
          <p:txBody>
            <a:bodyPr/>
            <a:lstStyle/>
            <a:p>
              <a:endParaRPr lang="pt-BR"/>
            </a:p>
          </p:txBody>
        </p:sp>
      </p:grpSp>
      <p:sp>
        <p:nvSpPr>
          <p:cNvPr id="16" name="TextBox 16"/>
          <p:cNvSpPr txBox="1"/>
          <p:nvPr/>
        </p:nvSpPr>
        <p:spPr>
          <a:xfrm>
            <a:off x="6060590" y="1797933"/>
            <a:ext cx="10500475" cy="28835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782"/>
              </a:lnSpc>
            </a:pPr>
            <a:r>
              <a:rPr lang="en-US" sz="3260" spc="-9">
                <a:solidFill>
                  <a:srgbClr val="FFFFFF"/>
                </a:solidFill>
                <a:latin typeface="Poppins Light"/>
                <a:ea typeface="Poppins Light"/>
                <a:cs typeface="Poppins Light"/>
                <a:sym typeface="Poppins Light"/>
              </a:rPr>
              <a:t>O diabetes tipo 1 chega sem aviso e muda tudo a sua volta, família, amigos, trabalho, escola, vida social.</a:t>
            </a:r>
          </a:p>
          <a:p>
            <a:pPr algn="just">
              <a:lnSpc>
                <a:spcPts val="3782"/>
              </a:lnSpc>
            </a:pPr>
            <a:endParaRPr lang="en-US" sz="3260" spc="-9">
              <a:solidFill>
                <a:srgbClr val="FFFFFF"/>
              </a:solidFill>
              <a:latin typeface="Poppins Light"/>
              <a:ea typeface="Poppins Light"/>
              <a:cs typeface="Poppins Light"/>
              <a:sym typeface="Poppins Light"/>
            </a:endParaRPr>
          </a:p>
          <a:p>
            <a:pPr algn="just">
              <a:lnSpc>
                <a:spcPts val="3782"/>
              </a:lnSpc>
            </a:pPr>
            <a:r>
              <a:rPr lang="en-US" sz="3260" spc="-9">
                <a:solidFill>
                  <a:srgbClr val="FFFFFF"/>
                </a:solidFill>
                <a:latin typeface="Poppins Light"/>
                <a:ea typeface="Poppins Light"/>
                <a:cs typeface="Poppins Light"/>
                <a:sym typeface="Poppins Light"/>
              </a:rPr>
              <a:t>É preciso nos adaptar ao diabetes tipo 1 para reaprender a viver cada momento com ele.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6161582" y="5550305"/>
            <a:ext cx="7233365" cy="28835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782"/>
              </a:lnSpc>
            </a:pPr>
            <a:r>
              <a:rPr lang="en-US" sz="3260" spc="-9">
                <a:solidFill>
                  <a:srgbClr val="FFFFFF"/>
                </a:solidFill>
                <a:latin typeface="Poppins Light"/>
                <a:ea typeface="Poppins Light"/>
                <a:cs typeface="Poppins Light"/>
                <a:sym typeface="Poppins Light"/>
              </a:rPr>
              <a:t>É necessário se programar para fazer coisas cotidianas que a maioria das pessoas faz sem nem pensar, como comer, brincar, dirigir, estudar e até mesmo dormir.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-807541" y="1231326"/>
            <a:ext cx="6868131" cy="14409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198"/>
              </a:lnSpc>
            </a:pPr>
            <a:r>
              <a:rPr lang="en-US" sz="10097" b="1" spc="-696">
                <a:solidFill>
                  <a:srgbClr val="6AD3F3"/>
                </a:solidFill>
                <a:latin typeface="Poppins Bold"/>
                <a:ea typeface="Poppins Bold"/>
                <a:cs typeface="Poppins Bold"/>
                <a:sym typeface="Poppins Bold"/>
              </a:rPr>
              <a:t>DM1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623226" y="8990926"/>
            <a:ext cx="4894474" cy="87668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262"/>
              </a:lnSpc>
            </a:pPr>
            <a:r>
              <a:rPr lang="en-US" sz="1950" spc="-5">
                <a:solidFill>
                  <a:srgbClr val="FFFFFF"/>
                </a:solidFill>
                <a:latin typeface="Poppins Light"/>
                <a:ea typeface="Poppins Light"/>
                <a:cs typeface="Poppins Light"/>
                <a:sym typeface="Poppins Light"/>
              </a:rPr>
              <a:t>Rafael aos 12 meses na UTI do Hospital logo que recebeu o diagnóstico de diabetes tipo 1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08024" r="-77777" b="-108024"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3" name="Freeform 3"/>
          <p:cNvSpPr/>
          <p:nvPr/>
        </p:nvSpPr>
        <p:spPr>
          <a:xfrm rot="-2700000">
            <a:off x="14447611" y="-4627019"/>
            <a:ext cx="8191648" cy="8191648"/>
          </a:xfrm>
          <a:custGeom>
            <a:avLst/>
            <a:gdLst/>
            <a:ahLst/>
            <a:cxnLst/>
            <a:rect l="l" t="t" r="r" b="b"/>
            <a:pathLst>
              <a:path w="8191648" h="8191648">
                <a:moveTo>
                  <a:pt x="0" y="0"/>
                </a:moveTo>
                <a:lnTo>
                  <a:pt x="8191648" y="0"/>
                </a:lnTo>
                <a:lnTo>
                  <a:pt x="8191648" y="8191648"/>
                </a:lnTo>
                <a:lnTo>
                  <a:pt x="0" y="8191648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12000"/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4" name="Freeform 4"/>
          <p:cNvSpPr/>
          <p:nvPr/>
        </p:nvSpPr>
        <p:spPr>
          <a:xfrm rot="8634924">
            <a:off x="-6526995" y="6317112"/>
            <a:ext cx="10049274" cy="10049274"/>
          </a:xfrm>
          <a:custGeom>
            <a:avLst/>
            <a:gdLst/>
            <a:ahLst/>
            <a:cxnLst/>
            <a:rect l="l" t="t" r="r" b="b"/>
            <a:pathLst>
              <a:path w="10049274" h="10049274">
                <a:moveTo>
                  <a:pt x="0" y="0"/>
                </a:moveTo>
                <a:lnTo>
                  <a:pt x="10049274" y="0"/>
                </a:lnTo>
                <a:lnTo>
                  <a:pt x="10049274" y="10049274"/>
                </a:lnTo>
                <a:lnTo>
                  <a:pt x="0" y="1004927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12000"/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5" name="Freeform 5"/>
          <p:cNvSpPr/>
          <p:nvPr/>
        </p:nvSpPr>
        <p:spPr>
          <a:xfrm>
            <a:off x="8373440" y="-531195"/>
            <a:ext cx="14698268" cy="10818195"/>
          </a:xfrm>
          <a:custGeom>
            <a:avLst/>
            <a:gdLst/>
            <a:ahLst/>
            <a:cxnLst/>
            <a:rect l="l" t="t" r="r" b="b"/>
            <a:pathLst>
              <a:path w="14698268" h="10818195">
                <a:moveTo>
                  <a:pt x="0" y="0"/>
                </a:moveTo>
                <a:lnTo>
                  <a:pt x="14698267" y="0"/>
                </a:lnTo>
                <a:lnTo>
                  <a:pt x="14698267" y="10818195"/>
                </a:lnTo>
                <a:lnTo>
                  <a:pt x="0" y="10818195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alphaModFix amt="43999"/>
            </a:blip>
            <a:stretch>
              <a:fillRect l="-5201" r="-5201"/>
            </a:stretch>
          </a:blipFill>
        </p:spPr>
        <p:txBody>
          <a:bodyPr/>
          <a:lstStyle/>
          <a:p>
            <a:endParaRPr lang="pt-BR"/>
          </a:p>
        </p:txBody>
      </p:sp>
      <p:grpSp>
        <p:nvGrpSpPr>
          <p:cNvPr id="6" name="Group 6"/>
          <p:cNvGrpSpPr/>
          <p:nvPr/>
        </p:nvGrpSpPr>
        <p:grpSpPr>
          <a:xfrm>
            <a:off x="7680763" y="-1196855"/>
            <a:ext cx="2613794" cy="2393711"/>
            <a:chOff x="0" y="0"/>
            <a:chExt cx="1202951" cy="1101662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202951" cy="1101662"/>
            </a:xfrm>
            <a:custGeom>
              <a:avLst/>
              <a:gdLst/>
              <a:ahLst/>
              <a:cxnLst/>
              <a:rect l="l" t="t" r="r" b="b"/>
              <a:pathLst>
                <a:path w="1202951" h="1101662">
                  <a:moveTo>
                    <a:pt x="44429" y="0"/>
                  </a:moveTo>
                  <a:lnTo>
                    <a:pt x="1158522" y="0"/>
                  </a:lnTo>
                  <a:cubicBezTo>
                    <a:pt x="1170305" y="0"/>
                    <a:pt x="1181606" y="4681"/>
                    <a:pt x="1189938" y="13013"/>
                  </a:cubicBezTo>
                  <a:cubicBezTo>
                    <a:pt x="1198270" y="21345"/>
                    <a:pt x="1202951" y="32646"/>
                    <a:pt x="1202951" y="44429"/>
                  </a:cubicBezTo>
                  <a:lnTo>
                    <a:pt x="1202951" y="1057233"/>
                  </a:lnTo>
                  <a:cubicBezTo>
                    <a:pt x="1202951" y="1069016"/>
                    <a:pt x="1198270" y="1080317"/>
                    <a:pt x="1189938" y="1088649"/>
                  </a:cubicBezTo>
                  <a:cubicBezTo>
                    <a:pt x="1181606" y="1096981"/>
                    <a:pt x="1170305" y="1101662"/>
                    <a:pt x="1158522" y="1101662"/>
                  </a:cubicBezTo>
                  <a:lnTo>
                    <a:pt x="44429" y="1101662"/>
                  </a:lnTo>
                  <a:cubicBezTo>
                    <a:pt x="32646" y="1101662"/>
                    <a:pt x="21345" y="1096981"/>
                    <a:pt x="13013" y="1088649"/>
                  </a:cubicBezTo>
                  <a:cubicBezTo>
                    <a:pt x="4681" y="1080317"/>
                    <a:pt x="0" y="1069016"/>
                    <a:pt x="0" y="1057233"/>
                  </a:cubicBezTo>
                  <a:lnTo>
                    <a:pt x="0" y="44429"/>
                  </a:lnTo>
                  <a:cubicBezTo>
                    <a:pt x="0" y="32646"/>
                    <a:pt x="4681" y="21345"/>
                    <a:pt x="13013" y="13013"/>
                  </a:cubicBezTo>
                  <a:cubicBezTo>
                    <a:pt x="21345" y="4681"/>
                    <a:pt x="32646" y="0"/>
                    <a:pt x="44429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28575"/>
              <a:ext cx="1202951" cy="1130237"/>
            </a:xfrm>
            <a:prstGeom prst="rect">
              <a:avLst/>
            </a:prstGeom>
          </p:spPr>
          <p:txBody>
            <a:bodyPr lIns="26132" tIns="26132" rIns="26132" bIns="26132" rtlCol="0" anchor="ctr"/>
            <a:lstStyle/>
            <a:p>
              <a:pPr algn="ctr">
                <a:lnSpc>
                  <a:spcPts val="1487"/>
                </a:lnSpc>
              </a:pPr>
              <a:endParaRPr/>
            </a:p>
          </p:txBody>
        </p:sp>
      </p:grpSp>
      <p:sp>
        <p:nvSpPr>
          <p:cNvPr id="9" name="Freeform 9"/>
          <p:cNvSpPr/>
          <p:nvPr/>
        </p:nvSpPr>
        <p:spPr>
          <a:xfrm>
            <a:off x="7920974" y="364125"/>
            <a:ext cx="904932" cy="496420"/>
          </a:xfrm>
          <a:custGeom>
            <a:avLst/>
            <a:gdLst/>
            <a:ahLst/>
            <a:cxnLst/>
            <a:rect l="l" t="t" r="r" b="b"/>
            <a:pathLst>
              <a:path w="904932" h="496420">
                <a:moveTo>
                  <a:pt x="0" y="0"/>
                </a:moveTo>
                <a:lnTo>
                  <a:pt x="904932" y="0"/>
                </a:lnTo>
                <a:lnTo>
                  <a:pt x="904932" y="496420"/>
                </a:lnTo>
                <a:lnTo>
                  <a:pt x="0" y="496420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10" name="Freeform 10"/>
          <p:cNvSpPr/>
          <p:nvPr/>
        </p:nvSpPr>
        <p:spPr>
          <a:xfrm>
            <a:off x="17460415" y="9441675"/>
            <a:ext cx="437997" cy="534143"/>
          </a:xfrm>
          <a:custGeom>
            <a:avLst/>
            <a:gdLst/>
            <a:ahLst/>
            <a:cxnLst/>
            <a:rect l="l" t="t" r="r" b="b"/>
            <a:pathLst>
              <a:path w="437997" h="534143">
                <a:moveTo>
                  <a:pt x="0" y="0"/>
                </a:moveTo>
                <a:lnTo>
                  <a:pt x="437997" y="0"/>
                </a:lnTo>
                <a:lnTo>
                  <a:pt x="437997" y="534143"/>
                </a:lnTo>
                <a:lnTo>
                  <a:pt x="0" y="53414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11" name="Freeform 11"/>
          <p:cNvSpPr/>
          <p:nvPr/>
        </p:nvSpPr>
        <p:spPr>
          <a:xfrm>
            <a:off x="8761995" y="183279"/>
            <a:ext cx="1532563" cy="858112"/>
          </a:xfrm>
          <a:custGeom>
            <a:avLst/>
            <a:gdLst/>
            <a:ahLst/>
            <a:cxnLst/>
            <a:rect l="l" t="t" r="r" b="b"/>
            <a:pathLst>
              <a:path w="1532563" h="858112">
                <a:moveTo>
                  <a:pt x="0" y="0"/>
                </a:moveTo>
                <a:lnTo>
                  <a:pt x="1532563" y="0"/>
                </a:lnTo>
                <a:lnTo>
                  <a:pt x="1532563" y="858112"/>
                </a:lnTo>
                <a:lnTo>
                  <a:pt x="0" y="858112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t="-29043" b="-49554"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12" name="Freeform 12"/>
          <p:cNvSpPr/>
          <p:nvPr/>
        </p:nvSpPr>
        <p:spPr>
          <a:xfrm>
            <a:off x="9736985" y="1172286"/>
            <a:ext cx="7942428" cy="7942428"/>
          </a:xfrm>
          <a:custGeom>
            <a:avLst/>
            <a:gdLst/>
            <a:ahLst/>
            <a:cxnLst/>
            <a:rect l="l" t="t" r="r" b="b"/>
            <a:pathLst>
              <a:path w="7942428" h="7942428">
                <a:moveTo>
                  <a:pt x="0" y="0"/>
                </a:moveTo>
                <a:lnTo>
                  <a:pt x="7942428" y="0"/>
                </a:lnTo>
                <a:lnTo>
                  <a:pt x="7942428" y="7942428"/>
                </a:lnTo>
                <a:lnTo>
                  <a:pt x="0" y="794242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alphaModFix amt="80000"/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13" name="TextBox 13"/>
          <p:cNvSpPr txBox="1"/>
          <p:nvPr/>
        </p:nvSpPr>
        <p:spPr>
          <a:xfrm>
            <a:off x="10951707" y="3839915"/>
            <a:ext cx="5512984" cy="25881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026"/>
              </a:lnSpc>
            </a:pPr>
            <a:r>
              <a:rPr lang="en-US" sz="4296" b="1" spc="-12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DIABETES TIPO 1</a:t>
            </a:r>
            <a:r>
              <a:rPr lang="en-US" sz="4296" b="1" spc="-12">
                <a:solidFill>
                  <a:srgbClr val="6AD3F3"/>
                </a:solidFill>
                <a:latin typeface="Poppins Bold"/>
                <a:ea typeface="Poppins Bold"/>
                <a:cs typeface="Poppins Bold"/>
                <a:sym typeface="Poppins Bold"/>
              </a:rPr>
              <a:t> NÃO TEM RELAÇÃO COM INGESTÃO </a:t>
            </a:r>
          </a:p>
          <a:p>
            <a:pPr algn="ctr">
              <a:lnSpc>
                <a:spcPts val="5026"/>
              </a:lnSpc>
            </a:pPr>
            <a:r>
              <a:rPr lang="en-US" sz="4296" b="1" spc="-12">
                <a:solidFill>
                  <a:srgbClr val="6AD3F3"/>
                </a:solidFill>
                <a:latin typeface="Poppins Bold"/>
                <a:ea typeface="Poppins Bold"/>
                <a:cs typeface="Poppins Bold"/>
                <a:sym typeface="Poppins Bold"/>
              </a:rPr>
              <a:t>DE AÇÚCAR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872632" y="2450512"/>
            <a:ext cx="6808131" cy="53669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4260"/>
              </a:lnSpc>
            </a:pPr>
            <a:r>
              <a:rPr lang="en-US" sz="3641" b="1" spc="-10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O diagnóstico de Diabetes Tipo 1 NÃO tem absolutamente </a:t>
            </a:r>
            <a:r>
              <a:rPr lang="en-US" sz="3641" b="1" u="sng" spc="-10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nada a ver com estilo de vida</a:t>
            </a:r>
            <a:r>
              <a:rPr lang="en-US" sz="3641" b="1" spc="-10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, </a:t>
            </a:r>
            <a:r>
              <a:rPr lang="en-US" sz="3641" b="1" u="sng" spc="-10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com consumo de açúcar </a:t>
            </a:r>
            <a:r>
              <a:rPr lang="en-US" sz="3641" b="1" spc="-10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e </a:t>
            </a:r>
            <a:r>
              <a:rPr lang="en-US" sz="3641" b="1" u="sng" spc="-10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falta de exercício físico.</a:t>
            </a:r>
          </a:p>
          <a:p>
            <a:pPr algn="just">
              <a:lnSpc>
                <a:spcPts val="4260"/>
              </a:lnSpc>
            </a:pPr>
            <a:endParaRPr lang="en-US" sz="3641" b="1" u="sng" spc="-10">
              <a:solidFill>
                <a:srgbClr val="FFFFFF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algn="just">
              <a:lnSpc>
                <a:spcPts val="4260"/>
              </a:lnSpc>
            </a:pPr>
            <a:r>
              <a:rPr lang="en-US" sz="3641" b="1" spc="-10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Esse estigma é  fonte de angústia e constrangimento para quem tem DM1.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08024" r="-77777" b="-108024"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3" name="Freeform 3"/>
          <p:cNvSpPr/>
          <p:nvPr/>
        </p:nvSpPr>
        <p:spPr>
          <a:xfrm rot="-2700000">
            <a:off x="14447611" y="-4627019"/>
            <a:ext cx="8191648" cy="8191648"/>
          </a:xfrm>
          <a:custGeom>
            <a:avLst/>
            <a:gdLst/>
            <a:ahLst/>
            <a:cxnLst/>
            <a:rect l="l" t="t" r="r" b="b"/>
            <a:pathLst>
              <a:path w="8191648" h="8191648">
                <a:moveTo>
                  <a:pt x="0" y="0"/>
                </a:moveTo>
                <a:lnTo>
                  <a:pt x="8191648" y="0"/>
                </a:lnTo>
                <a:lnTo>
                  <a:pt x="8191648" y="8191648"/>
                </a:lnTo>
                <a:lnTo>
                  <a:pt x="0" y="8191648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12000"/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4" name="Freeform 4"/>
          <p:cNvSpPr/>
          <p:nvPr/>
        </p:nvSpPr>
        <p:spPr>
          <a:xfrm rot="8634924">
            <a:off x="-6526995" y="6317112"/>
            <a:ext cx="10049274" cy="10049274"/>
          </a:xfrm>
          <a:custGeom>
            <a:avLst/>
            <a:gdLst/>
            <a:ahLst/>
            <a:cxnLst/>
            <a:rect l="l" t="t" r="r" b="b"/>
            <a:pathLst>
              <a:path w="10049274" h="10049274">
                <a:moveTo>
                  <a:pt x="0" y="0"/>
                </a:moveTo>
                <a:lnTo>
                  <a:pt x="10049274" y="0"/>
                </a:lnTo>
                <a:lnTo>
                  <a:pt x="10049274" y="10049274"/>
                </a:lnTo>
                <a:lnTo>
                  <a:pt x="0" y="1004927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12000"/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grpSp>
        <p:nvGrpSpPr>
          <p:cNvPr id="5" name="Group 5"/>
          <p:cNvGrpSpPr/>
          <p:nvPr/>
        </p:nvGrpSpPr>
        <p:grpSpPr>
          <a:xfrm>
            <a:off x="8697033" y="-1365011"/>
            <a:ext cx="2613794" cy="2393711"/>
            <a:chOff x="0" y="0"/>
            <a:chExt cx="1202951" cy="1101662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1202951" cy="1101662"/>
            </a:xfrm>
            <a:custGeom>
              <a:avLst/>
              <a:gdLst/>
              <a:ahLst/>
              <a:cxnLst/>
              <a:rect l="l" t="t" r="r" b="b"/>
              <a:pathLst>
                <a:path w="1202951" h="1101662">
                  <a:moveTo>
                    <a:pt x="44429" y="0"/>
                  </a:moveTo>
                  <a:lnTo>
                    <a:pt x="1158522" y="0"/>
                  </a:lnTo>
                  <a:cubicBezTo>
                    <a:pt x="1170305" y="0"/>
                    <a:pt x="1181606" y="4681"/>
                    <a:pt x="1189938" y="13013"/>
                  </a:cubicBezTo>
                  <a:cubicBezTo>
                    <a:pt x="1198270" y="21345"/>
                    <a:pt x="1202951" y="32646"/>
                    <a:pt x="1202951" y="44429"/>
                  </a:cubicBezTo>
                  <a:lnTo>
                    <a:pt x="1202951" y="1057233"/>
                  </a:lnTo>
                  <a:cubicBezTo>
                    <a:pt x="1202951" y="1069016"/>
                    <a:pt x="1198270" y="1080317"/>
                    <a:pt x="1189938" y="1088649"/>
                  </a:cubicBezTo>
                  <a:cubicBezTo>
                    <a:pt x="1181606" y="1096981"/>
                    <a:pt x="1170305" y="1101662"/>
                    <a:pt x="1158522" y="1101662"/>
                  </a:cubicBezTo>
                  <a:lnTo>
                    <a:pt x="44429" y="1101662"/>
                  </a:lnTo>
                  <a:cubicBezTo>
                    <a:pt x="32646" y="1101662"/>
                    <a:pt x="21345" y="1096981"/>
                    <a:pt x="13013" y="1088649"/>
                  </a:cubicBezTo>
                  <a:cubicBezTo>
                    <a:pt x="4681" y="1080317"/>
                    <a:pt x="0" y="1069016"/>
                    <a:pt x="0" y="1057233"/>
                  </a:cubicBezTo>
                  <a:lnTo>
                    <a:pt x="0" y="44429"/>
                  </a:lnTo>
                  <a:cubicBezTo>
                    <a:pt x="0" y="32646"/>
                    <a:pt x="4681" y="21345"/>
                    <a:pt x="13013" y="13013"/>
                  </a:cubicBezTo>
                  <a:cubicBezTo>
                    <a:pt x="21345" y="4681"/>
                    <a:pt x="32646" y="0"/>
                    <a:pt x="44429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28575"/>
              <a:ext cx="1202951" cy="1130237"/>
            </a:xfrm>
            <a:prstGeom prst="rect">
              <a:avLst/>
            </a:prstGeom>
          </p:spPr>
          <p:txBody>
            <a:bodyPr lIns="26132" tIns="26132" rIns="26132" bIns="26132" rtlCol="0" anchor="ctr"/>
            <a:lstStyle/>
            <a:p>
              <a:pPr algn="ctr">
                <a:lnSpc>
                  <a:spcPts val="1487"/>
                </a:lnSpc>
              </a:pPr>
              <a:endParaRPr/>
            </a:p>
          </p:txBody>
        </p:sp>
      </p:grpSp>
      <p:sp>
        <p:nvSpPr>
          <p:cNvPr id="8" name="Freeform 8"/>
          <p:cNvSpPr/>
          <p:nvPr/>
        </p:nvSpPr>
        <p:spPr>
          <a:xfrm>
            <a:off x="8854283" y="288054"/>
            <a:ext cx="904932" cy="496420"/>
          </a:xfrm>
          <a:custGeom>
            <a:avLst/>
            <a:gdLst/>
            <a:ahLst/>
            <a:cxnLst/>
            <a:rect l="l" t="t" r="r" b="b"/>
            <a:pathLst>
              <a:path w="904932" h="496420">
                <a:moveTo>
                  <a:pt x="0" y="0"/>
                </a:moveTo>
                <a:lnTo>
                  <a:pt x="904932" y="0"/>
                </a:lnTo>
                <a:lnTo>
                  <a:pt x="904932" y="496420"/>
                </a:lnTo>
                <a:lnTo>
                  <a:pt x="0" y="496420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9" name="Freeform 9"/>
          <p:cNvSpPr/>
          <p:nvPr/>
        </p:nvSpPr>
        <p:spPr>
          <a:xfrm>
            <a:off x="17460415" y="9441675"/>
            <a:ext cx="437997" cy="534143"/>
          </a:xfrm>
          <a:custGeom>
            <a:avLst/>
            <a:gdLst/>
            <a:ahLst/>
            <a:cxnLst/>
            <a:rect l="l" t="t" r="r" b="b"/>
            <a:pathLst>
              <a:path w="437997" h="534143">
                <a:moveTo>
                  <a:pt x="0" y="0"/>
                </a:moveTo>
                <a:lnTo>
                  <a:pt x="437997" y="0"/>
                </a:lnTo>
                <a:lnTo>
                  <a:pt x="437997" y="534143"/>
                </a:lnTo>
                <a:lnTo>
                  <a:pt x="0" y="53414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10" name="Freeform 10"/>
          <p:cNvSpPr/>
          <p:nvPr/>
        </p:nvSpPr>
        <p:spPr>
          <a:xfrm>
            <a:off x="9778265" y="2433"/>
            <a:ext cx="1532563" cy="858112"/>
          </a:xfrm>
          <a:custGeom>
            <a:avLst/>
            <a:gdLst/>
            <a:ahLst/>
            <a:cxnLst/>
            <a:rect l="l" t="t" r="r" b="b"/>
            <a:pathLst>
              <a:path w="1532563" h="858112">
                <a:moveTo>
                  <a:pt x="0" y="0"/>
                </a:moveTo>
                <a:lnTo>
                  <a:pt x="1532563" y="0"/>
                </a:lnTo>
                <a:lnTo>
                  <a:pt x="1532563" y="858112"/>
                </a:lnTo>
                <a:lnTo>
                  <a:pt x="0" y="858112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t="-29043" b="-49554"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11" name="Freeform 11"/>
          <p:cNvSpPr/>
          <p:nvPr/>
        </p:nvSpPr>
        <p:spPr>
          <a:xfrm>
            <a:off x="386104" y="3647278"/>
            <a:ext cx="3521452" cy="3521452"/>
          </a:xfrm>
          <a:custGeom>
            <a:avLst/>
            <a:gdLst/>
            <a:ahLst/>
            <a:cxnLst/>
            <a:rect l="l" t="t" r="r" b="b"/>
            <a:pathLst>
              <a:path w="3521452" h="3521452">
                <a:moveTo>
                  <a:pt x="0" y="0"/>
                </a:moveTo>
                <a:lnTo>
                  <a:pt x="3521452" y="0"/>
                </a:lnTo>
                <a:lnTo>
                  <a:pt x="3521452" y="3521452"/>
                </a:lnTo>
                <a:lnTo>
                  <a:pt x="0" y="3521452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grpSp>
        <p:nvGrpSpPr>
          <p:cNvPr id="12" name="Group 12"/>
          <p:cNvGrpSpPr/>
          <p:nvPr/>
        </p:nvGrpSpPr>
        <p:grpSpPr>
          <a:xfrm>
            <a:off x="4713941" y="1408901"/>
            <a:ext cx="12746473" cy="7998206"/>
            <a:chOff x="0" y="0"/>
            <a:chExt cx="3357096" cy="2106524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3357096" cy="2106524"/>
            </a:xfrm>
            <a:custGeom>
              <a:avLst/>
              <a:gdLst/>
              <a:ahLst/>
              <a:cxnLst/>
              <a:rect l="l" t="t" r="r" b="b"/>
              <a:pathLst>
                <a:path w="3357096" h="2106524">
                  <a:moveTo>
                    <a:pt x="30976" y="0"/>
                  </a:moveTo>
                  <a:lnTo>
                    <a:pt x="3326119" y="0"/>
                  </a:lnTo>
                  <a:cubicBezTo>
                    <a:pt x="3334335" y="0"/>
                    <a:pt x="3342214" y="3264"/>
                    <a:pt x="3348023" y="9073"/>
                  </a:cubicBezTo>
                  <a:cubicBezTo>
                    <a:pt x="3353832" y="14882"/>
                    <a:pt x="3357096" y="22761"/>
                    <a:pt x="3357096" y="30976"/>
                  </a:cubicBezTo>
                  <a:lnTo>
                    <a:pt x="3357096" y="2075547"/>
                  </a:lnTo>
                  <a:cubicBezTo>
                    <a:pt x="3357096" y="2092655"/>
                    <a:pt x="3343227" y="2106524"/>
                    <a:pt x="3326119" y="2106524"/>
                  </a:cubicBezTo>
                  <a:lnTo>
                    <a:pt x="30976" y="2106524"/>
                  </a:lnTo>
                  <a:cubicBezTo>
                    <a:pt x="13869" y="2106524"/>
                    <a:pt x="0" y="2092655"/>
                    <a:pt x="0" y="2075547"/>
                  </a:cubicBezTo>
                  <a:lnTo>
                    <a:pt x="0" y="30976"/>
                  </a:lnTo>
                  <a:cubicBezTo>
                    <a:pt x="0" y="13869"/>
                    <a:pt x="13869" y="0"/>
                    <a:pt x="30976" y="0"/>
                  </a:cubicBezTo>
                  <a:close/>
                </a:path>
              </a:pathLst>
            </a:custGeom>
            <a:solidFill>
              <a:srgbClr val="136186">
                <a:alpha val="57647"/>
              </a:srgbClr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0" y="-9525"/>
              <a:ext cx="3357096" cy="211604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262"/>
                </a:lnSpc>
              </a:pPr>
              <a:endParaRPr/>
            </a:p>
          </p:txBody>
        </p:sp>
      </p:grpSp>
      <p:sp>
        <p:nvSpPr>
          <p:cNvPr id="15" name="TextBox 15"/>
          <p:cNvSpPr txBox="1"/>
          <p:nvPr/>
        </p:nvSpPr>
        <p:spPr>
          <a:xfrm>
            <a:off x="-1287236" y="4470675"/>
            <a:ext cx="6868131" cy="14409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198"/>
              </a:lnSpc>
            </a:pPr>
            <a:r>
              <a:rPr lang="en-US" sz="10097" b="1" spc="-696">
                <a:solidFill>
                  <a:srgbClr val="6AD3F3"/>
                </a:solidFill>
                <a:latin typeface="Poppins Bold"/>
                <a:ea typeface="Poppins Bold"/>
                <a:cs typeface="Poppins Bold"/>
                <a:sym typeface="Poppins Bold"/>
              </a:rPr>
              <a:t>DM1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5404512" y="5663849"/>
            <a:ext cx="11365333" cy="32416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058"/>
              </a:lnSpc>
            </a:pPr>
            <a:endParaRPr/>
          </a:p>
          <a:p>
            <a:pPr algn="just">
              <a:lnSpc>
                <a:spcPts val="5058"/>
              </a:lnSpc>
            </a:pPr>
            <a:endParaRPr/>
          </a:p>
          <a:p>
            <a:pPr algn="just">
              <a:lnSpc>
                <a:spcPts val="5058"/>
              </a:lnSpc>
            </a:pPr>
            <a:r>
              <a:rPr lang="en-US" sz="4360" b="1" spc="-13">
                <a:solidFill>
                  <a:srgbClr val="6AD3F3"/>
                </a:solidFill>
                <a:latin typeface="Poppins Bold"/>
                <a:ea typeface="Poppins Bold"/>
                <a:cs typeface="Poppins Bold"/>
                <a:sym typeface="Poppins Bold"/>
              </a:rPr>
              <a:t>O Diabetes Tipo 1 representa menos de 10% de todos os casos de diabetes no mundo.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5404512" y="4052743"/>
            <a:ext cx="11365333" cy="240733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782"/>
              </a:lnSpc>
            </a:pPr>
            <a:r>
              <a:rPr lang="en-US" sz="3260" spc="-9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O próprio nome DIABETES nos deixa vulneráveis a essa confusão.</a:t>
            </a:r>
          </a:p>
          <a:p>
            <a:pPr algn="just">
              <a:lnSpc>
                <a:spcPts val="3782"/>
              </a:lnSpc>
            </a:pPr>
            <a:endParaRPr lang="en-US" sz="3260" spc="-9">
              <a:solidFill>
                <a:srgbClr val="FFFFFF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algn="just">
              <a:lnSpc>
                <a:spcPts val="3782"/>
              </a:lnSpc>
            </a:pPr>
            <a:r>
              <a:rPr lang="en-US" sz="3260" b="1" spc="-9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DIABETES TIPO 1 É UMA DOENÇA AUTOIMUNE, SEM PREVENÇÃO E SEM CURA.</a:t>
            </a:r>
            <a:r>
              <a:rPr lang="en-US" sz="3260" spc="-9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715629" y="5894071"/>
            <a:ext cx="2862403" cy="6021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250"/>
              </a:lnSpc>
            </a:pPr>
            <a:r>
              <a:rPr lang="en-US" sz="4208" b="1" spc="-290">
                <a:solidFill>
                  <a:srgbClr val="6AD3F3"/>
                </a:solidFill>
                <a:latin typeface="Poppins Bold"/>
                <a:ea typeface="Poppins Bold"/>
                <a:cs typeface="Poppins Bold"/>
                <a:sym typeface="Poppins Bold"/>
              </a:rPr>
              <a:t>NO BRASIL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5404512" y="1932678"/>
            <a:ext cx="11365333" cy="19310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782"/>
              </a:lnSpc>
            </a:pPr>
            <a:r>
              <a:rPr lang="en-US" sz="3260" spc="-9">
                <a:solidFill>
                  <a:srgbClr val="FFFFFF"/>
                </a:solidFill>
                <a:latin typeface="Poppins Light"/>
                <a:ea typeface="Poppins Light"/>
                <a:cs typeface="Poppins Light"/>
                <a:sym typeface="Poppins Light"/>
              </a:rPr>
              <a:t>No Brasil, o paciente com diabetes tipo 1 não é visto!</a:t>
            </a:r>
          </a:p>
          <a:p>
            <a:pPr algn="just">
              <a:lnSpc>
                <a:spcPts val="3782"/>
              </a:lnSpc>
            </a:pPr>
            <a:endParaRPr lang="en-US" sz="3260" spc="-9">
              <a:solidFill>
                <a:srgbClr val="FFFFFF"/>
              </a:solidFill>
              <a:latin typeface="Poppins Light"/>
              <a:ea typeface="Poppins Light"/>
              <a:cs typeface="Poppins Light"/>
              <a:sym typeface="Poppins Light"/>
            </a:endParaRPr>
          </a:p>
          <a:p>
            <a:pPr algn="just">
              <a:lnSpc>
                <a:spcPts val="3782"/>
              </a:lnSpc>
            </a:pPr>
            <a:r>
              <a:rPr lang="en-US" sz="3260" spc="-9">
                <a:solidFill>
                  <a:srgbClr val="FFFFFF"/>
                </a:solidFill>
                <a:latin typeface="Poppins Light"/>
                <a:ea typeface="Poppins Light"/>
                <a:cs typeface="Poppins Light"/>
                <a:sym typeface="Poppins Light"/>
              </a:rPr>
              <a:t>A falta de uma legislação específica reflete essa realidade.  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08024" r="-77777" b="-108024"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3" name="Freeform 3"/>
          <p:cNvSpPr/>
          <p:nvPr/>
        </p:nvSpPr>
        <p:spPr>
          <a:xfrm rot="-2700000">
            <a:off x="14447611" y="-4627019"/>
            <a:ext cx="8191648" cy="8191648"/>
          </a:xfrm>
          <a:custGeom>
            <a:avLst/>
            <a:gdLst/>
            <a:ahLst/>
            <a:cxnLst/>
            <a:rect l="l" t="t" r="r" b="b"/>
            <a:pathLst>
              <a:path w="8191648" h="8191648">
                <a:moveTo>
                  <a:pt x="0" y="0"/>
                </a:moveTo>
                <a:lnTo>
                  <a:pt x="8191648" y="0"/>
                </a:lnTo>
                <a:lnTo>
                  <a:pt x="8191648" y="8191648"/>
                </a:lnTo>
                <a:lnTo>
                  <a:pt x="0" y="8191648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12000"/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4" name="Freeform 4"/>
          <p:cNvSpPr/>
          <p:nvPr/>
        </p:nvSpPr>
        <p:spPr>
          <a:xfrm rot="8634924">
            <a:off x="-6526995" y="6317112"/>
            <a:ext cx="10049274" cy="10049274"/>
          </a:xfrm>
          <a:custGeom>
            <a:avLst/>
            <a:gdLst/>
            <a:ahLst/>
            <a:cxnLst/>
            <a:rect l="l" t="t" r="r" b="b"/>
            <a:pathLst>
              <a:path w="10049274" h="10049274">
                <a:moveTo>
                  <a:pt x="0" y="0"/>
                </a:moveTo>
                <a:lnTo>
                  <a:pt x="10049274" y="0"/>
                </a:lnTo>
                <a:lnTo>
                  <a:pt x="10049274" y="10049274"/>
                </a:lnTo>
                <a:lnTo>
                  <a:pt x="0" y="1004927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12000"/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grpSp>
        <p:nvGrpSpPr>
          <p:cNvPr id="5" name="Group 5"/>
          <p:cNvGrpSpPr/>
          <p:nvPr/>
        </p:nvGrpSpPr>
        <p:grpSpPr>
          <a:xfrm>
            <a:off x="8697033" y="-1365011"/>
            <a:ext cx="2613794" cy="2393711"/>
            <a:chOff x="0" y="0"/>
            <a:chExt cx="1202951" cy="1101662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1202951" cy="1101662"/>
            </a:xfrm>
            <a:custGeom>
              <a:avLst/>
              <a:gdLst/>
              <a:ahLst/>
              <a:cxnLst/>
              <a:rect l="l" t="t" r="r" b="b"/>
              <a:pathLst>
                <a:path w="1202951" h="1101662">
                  <a:moveTo>
                    <a:pt x="44429" y="0"/>
                  </a:moveTo>
                  <a:lnTo>
                    <a:pt x="1158522" y="0"/>
                  </a:lnTo>
                  <a:cubicBezTo>
                    <a:pt x="1170305" y="0"/>
                    <a:pt x="1181606" y="4681"/>
                    <a:pt x="1189938" y="13013"/>
                  </a:cubicBezTo>
                  <a:cubicBezTo>
                    <a:pt x="1198270" y="21345"/>
                    <a:pt x="1202951" y="32646"/>
                    <a:pt x="1202951" y="44429"/>
                  </a:cubicBezTo>
                  <a:lnTo>
                    <a:pt x="1202951" y="1057233"/>
                  </a:lnTo>
                  <a:cubicBezTo>
                    <a:pt x="1202951" y="1069016"/>
                    <a:pt x="1198270" y="1080317"/>
                    <a:pt x="1189938" y="1088649"/>
                  </a:cubicBezTo>
                  <a:cubicBezTo>
                    <a:pt x="1181606" y="1096981"/>
                    <a:pt x="1170305" y="1101662"/>
                    <a:pt x="1158522" y="1101662"/>
                  </a:cubicBezTo>
                  <a:lnTo>
                    <a:pt x="44429" y="1101662"/>
                  </a:lnTo>
                  <a:cubicBezTo>
                    <a:pt x="32646" y="1101662"/>
                    <a:pt x="21345" y="1096981"/>
                    <a:pt x="13013" y="1088649"/>
                  </a:cubicBezTo>
                  <a:cubicBezTo>
                    <a:pt x="4681" y="1080317"/>
                    <a:pt x="0" y="1069016"/>
                    <a:pt x="0" y="1057233"/>
                  </a:cubicBezTo>
                  <a:lnTo>
                    <a:pt x="0" y="44429"/>
                  </a:lnTo>
                  <a:cubicBezTo>
                    <a:pt x="0" y="32646"/>
                    <a:pt x="4681" y="21345"/>
                    <a:pt x="13013" y="13013"/>
                  </a:cubicBezTo>
                  <a:cubicBezTo>
                    <a:pt x="21345" y="4681"/>
                    <a:pt x="32646" y="0"/>
                    <a:pt x="44429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28575"/>
              <a:ext cx="1202951" cy="1130237"/>
            </a:xfrm>
            <a:prstGeom prst="rect">
              <a:avLst/>
            </a:prstGeom>
          </p:spPr>
          <p:txBody>
            <a:bodyPr lIns="26132" tIns="26132" rIns="26132" bIns="26132" rtlCol="0" anchor="ctr"/>
            <a:lstStyle/>
            <a:p>
              <a:pPr algn="ctr">
                <a:lnSpc>
                  <a:spcPts val="1487"/>
                </a:lnSpc>
              </a:pPr>
              <a:endParaRPr/>
            </a:p>
          </p:txBody>
        </p:sp>
      </p:grpSp>
      <p:sp>
        <p:nvSpPr>
          <p:cNvPr id="8" name="Freeform 8"/>
          <p:cNvSpPr/>
          <p:nvPr/>
        </p:nvSpPr>
        <p:spPr>
          <a:xfrm>
            <a:off x="8854283" y="288054"/>
            <a:ext cx="904932" cy="496420"/>
          </a:xfrm>
          <a:custGeom>
            <a:avLst/>
            <a:gdLst/>
            <a:ahLst/>
            <a:cxnLst/>
            <a:rect l="l" t="t" r="r" b="b"/>
            <a:pathLst>
              <a:path w="904932" h="496420">
                <a:moveTo>
                  <a:pt x="0" y="0"/>
                </a:moveTo>
                <a:lnTo>
                  <a:pt x="904932" y="0"/>
                </a:lnTo>
                <a:lnTo>
                  <a:pt x="904932" y="496420"/>
                </a:lnTo>
                <a:lnTo>
                  <a:pt x="0" y="496420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9" name="Freeform 9"/>
          <p:cNvSpPr/>
          <p:nvPr/>
        </p:nvSpPr>
        <p:spPr>
          <a:xfrm>
            <a:off x="17460415" y="9441675"/>
            <a:ext cx="437997" cy="534143"/>
          </a:xfrm>
          <a:custGeom>
            <a:avLst/>
            <a:gdLst/>
            <a:ahLst/>
            <a:cxnLst/>
            <a:rect l="l" t="t" r="r" b="b"/>
            <a:pathLst>
              <a:path w="437997" h="534143">
                <a:moveTo>
                  <a:pt x="0" y="0"/>
                </a:moveTo>
                <a:lnTo>
                  <a:pt x="437997" y="0"/>
                </a:lnTo>
                <a:lnTo>
                  <a:pt x="437997" y="534143"/>
                </a:lnTo>
                <a:lnTo>
                  <a:pt x="0" y="53414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10" name="Freeform 10"/>
          <p:cNvSpPr/>
          <p:nvPr/>
        </p:nvSpPr>
        <p:spPr>
          <a:xfrm>
            <a:off x="9778265" y="2433"/>
            <a:ext cx="1532563" cy="858112"/>
          </a:xfrm>
          <a:custGeom>
            <a:avLst/>
            <a:gdLst/>
            <a:ahLst/>
            <a:cxnLst/>
            <a:rect l="l" t="t" r="r" b="b"/>
            <a:pathLst>
              <a:path w="1532563" h="858112">
                <a:moveTo>
                  <a:pt x="0" y="0"/>
                </a:moveTo>
                <a:lnTo>
                  <a:pt x="1532563" y="0"/>
                </a:lnTo>
                <a:lnTo>
                  <a:pt x="1532563" y="858112"/>
                </a:lnTo>
                <a:lnTo>
                  <a:pt x="0" y="858112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t="-29043" b="-49554"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11" name="Freeform 11"/>
          <p:cNvSpPr/>
          <p:nvPr/>
        </p:nvSpPr>
        <p:spPr>
          <a:xfrm>
            <a:off x="1028700" y="536264"/>
            <a:ext cx="4195509" cy="4195509"/>
          </a:xfrm>
          <a:custGeom>
            <a:avLst/>
            <a:gdLst/>
            <a:ahLst/>
            <a:cxnLst/>
            <a:rect l="l" t="t" r="r" b="b"/>
            <a:pathLst>
              <a:path w="4195509" h="4195509">
                <a:moveTo>
                  <a:pt x="0" y="0"/>
                </a:moveTo>
                <a:lnTo>
                  <a:pt x="4195509" y="0"/>
                </a:lnTo>
                <a:lnTo>
                  <a:pt x="4195509" y="4195509"/>
                </a:lnTo>
                <a:lnTo>
                  <a:pt x="0" y="4195509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12" name="TextBox 12"/>
          <p:cNvSpPr txBox="1"/>
          <p:nvPr/>
        </p:nvSpPr>
        <p:spPr>
          <a:xfrm>
            <a:off x="6660627" y="2870186"/>
            <a:ext cx="10598673" cy="451805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081"/>
              </a:lnSpc>
            </a:pPr>
            <a:r>
              <a:rPr lang="en-US" sz="4380" b="1" spc="-13">
                <a:solidFill>
                  <a:srgbClr val="6AD3F3"/>
                </a:solidFill>
                <a:latin typeface="Poppins Bold"/>
                <a:ea typeface="Poppins Bold"/>
                <a:cs typeface="Poppins Bold"/>
                <a:sym typeface="Poppins Bold"/>
              </a:rPr>
              <a:t>AS DEFICIÊNCIAS INVISÍVEIS, TAMBÉM CONHECIDAS COMO DEFICIÊNCIAS OCULTAS, </a:t>
            </a:r>
            <a:r>
              <a:rPr lang="en-US" sz="4380" spc="-13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São condições que não são imediatamente percebidas, mas que podem limitar a vida de quem as tem como por exemplo a surdez,  autismo, dentre outras.</a:t>
            </a:r>
          </a:p>
        </p:txBody>
      </p:sp>
      <p:sp>
        <p:nvSpPr>
          <p:cNvPr id="13" name="Freeform 13"/>
          <p:cNvSpPr/>
          <p:nvPr/>
        </p:nvSpPr>
        <p:spPr>
          <a:xfrm>
            <a:off x="634808" y="5683576"/>
            <a:ext cx="5290656" cy="3644674"/>
          </a:xfrm>
          <a:custGeom>
            <a:avLst/>
            <a:gdLst/>
            <a:ahLst/>
            <a:cxnLst/>
            <a:rect l="l" t="t" r="r" b="b"/>
            <a:pathLst>
              <a:path w="5290656" h="3644674">
                <a:moveTo>
                  <a:pt x="0" y="0"/>
                </a:moveTo>
                <a:lnTo>
                  <a:pt x="5290656" y="0"/>
                </a:lnTo>
                <a:lnTo>
                  <a:pt x="5290656" y="3644674"/>
                </a:lnTo>
                <a:lnTo>
                  <a:pt x="0" y="3644674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14" name="TextBox 14"/>
          <p:cNvSpPr txBox="1"/>
          <p:nvPr/>
        </p:nvSpPr>
        <p:spPr>
          <a:xfrm>
            <a:off x="-271314" y="1123950"/>
            <a:ext cx="6868131" cy="14409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198"/>
              </a:lnSpc>
            </a:pPr>
            <a:r>
              <a:rPr lang="en-US" sz="10097" b="1" spc="-696">
                <a:solidFill>
                  <a:srgbClr val="6AD3F3"/>
                </a:solidFill>
                <a:latin typeface="Poppins Bold"/>
                <a:ea typeface="Poppins Bold"/>
                <a:cs typeface="Poppins Bold"/>
                <a:sym typeface="Poppins Bold"/>
              </a:rPr>
              <a:t>DM1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1621279" y="2631013"/>
            <a:ext cx="3317713" cy="11407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250"/>
              </a:lnSpc>
            </a:pPr>
            <a:r>
              <a:rPr lang="en-US" sz="4208" b="1" spc="-290">
                <a:solidFill>
                  <a:srgbClr val="6AD3F3"/>
                </a:solidFill>
                <a:latin typeface="Poppins Bold"/>
                <a:ea typeface="Poppins Bold"/>
                <a:cs typeface="Poppins Bold"/>
                <a:sym typeface="Poppins Bold"/>
              </a:rPr>
              <a:t>DEFICIÊNCIA INVISÍVEL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08024" r="-77777" b="-108024"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3" name="Freeform 3"/>
          <p:cNvSpPr/>
          <p:nvPr/>
        </p:nvSpPr>
        <p:spPr>
          <a:xfrm rot="-2700000">
            <a:off x="14447611" y="-4627019"/>
            <a:ext cx="8191648" cy="8191648"/>
          </a:xfrm>
          <a:custGeom>
            <a:avLst/>
            <a:gdLst/>
            <a:ahLst/>
            <a:cxnLst/>
            <a:rect l="l" t="t" r="r" b="b"/>
            <a:pathLst>
              <a:path w="8191648" h="8191648">
                <a:moveTo>
                  <a:pt x="0" y="0"/>
                </a:moveTo>
                <a:lnTo>
                  <a:pt x="8191648" y="0"/>
                </a:lnTo>
                <a:lnTo>
                  <a:pt x="8191648" y="8191648"/>
                </a:lnTo>
                <a:lnTo>
                  <a:pt x="0" y="8191648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12000"/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4" name="Freeform 4"/>
          <p:cNvSpPr/>
          <p:nvPr/>
        </p:nvSpPr>
        <p:spPr>
          <a:xfrm rot="8634924">
            <a:off x="-6526995" y="6317112"/>
            <a:ext cx="10049274" cy="10049274"/>
          </a:xfrm>
          <a:custGeom>
            <a:avLst/>
            <a:gdLst/>
            <a:ahLst/>
            <a:cxnLst/>
            <a:rect l="l" t="t" r="r" b="b"/>
            <a:pathLst>
              <a:path w="10049274" h="10049274">
                <a:moveTo>
                  <a:pt x="0" y="0"/>
                </a:moveTo>
                <a:lnTo>
                  <a:pt x="10049274" y="0"/>
                </a:lnTo>
                <a:lnTo>
                  <a:pt x="10049274" y="10049274"/>
                </a:lnTo>
                <a:lnTo>
                  <a:pt x="0" y="1004927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12000"/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grpSp>
        <p:nvGrpSpPr>
          <p:cNvPr id="5" name="Group 5"/>
          <p:cNvGrpSpPr/>
          <p:nvPr/>
        </p:nvGrpSpPr>
        <p:grpSpPr>
          <a:xfrm>
            <a:off x="8697033" y="-1365011"/>
            <a:ext cx="2613794" cy="2393711"/>
            <a:chOff x="0" y="0"/>
            <a:chExt cx="1202951" cy="1101662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1202951" cy="1101662"/>
            </a:xfrm>
            <a:custGeom>
              <a:avLst/>
              <a:gdLst/>
              <a:ahLst/>
              <a:cxnLst/>
              <a:rect l="l" t="t" r="r" b="b"/>
              <a:pathLst>
                <a:path w="1202951" h="1101662">
                  <a:moveTo>
                    <a:pt x="44429" y="0"/>
                  </a:moveTo>
                  <a:lnTo>
                    <a:pt x="1158522" y="0"/>
                  </a:lnTo>
                  <a:cubicBezTo>
                    <a:pt x="1170305" y="0"/>
                    <a:pt x="1181606" y="4681"/>
                    <a:pt x="1189938" y="13013"/>
                  </a:cubicBezTo>
                  <a:cubicBezTo>
                    <a:pt x="1198270" y="21345"/>
                    <a:pt x="1202951" y="32646"/>
                    <a:pt x="1202951" y="44429"/>
                  </a:cubicBezTo>
                  <a:lnTo>
                    <a:pt x="1202951" y="1057233"/>
                  </a:lnTo>
                  <a:cubicBezTo>
                    <a:pt x="1202951" y="1069016"/>
                    <a:pt x="1198270" y="1080317"/>
                    <a:pt x="1189938" y="1088649"/>
                  </a:cubicBezTo>
                  <a:cubicBezTo>
                    <a:pt x="1181606" y="1096981"/>
                    <a:pt x="1170305" y="1101662"/>
                    <a:pt x="1158522" y="1101662"/>
                  </a:cubicBezTo>
                  <a:lnTo>
                    <a:pt x="44429" y="1101662"/>
                  </a:lnTo>
                  <a:cubicBezTo>
                    <a:pt x="32646" y="1101662"/>
                    <a:pt x="21345" y="1096981"/>
                    <a:pt x="13013" y="1088649"/>
                  </a:cubicBezTo>
                  <a:cubicBezTo>
                    <a:pt x="4681" y="1080317"/>
                    <a:pt x="0" y="1069016"/>
                    <a:pt x="0" y="1057233"/>
                  </a:cubicBezTo>
                  <a:lnTo>
                    <a:pt x="0" y="44429"/>
                  </a:lnTo>
                  <a:cubicBezTo>
                    <a:pt x="0" y="32646"/>
                    <a:pt x="4681" y="21345"/>
                    <a:pt x="13013" y="13013"/>
                  </a:cubicBezTo>
                  <a:cubicBezTo>
                    <a:pt x="21345" y="4681"/>
                    <a:pt x="32646" y="0"/>
                    <a:pt x="44429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28575"/>
              <a:ext cx="1202951" cy="1130237"/>
            </a:xfrm>
            <a:prstGeom prst="rect">
              <a:avLst/>
            </a:prstGeom>
          </p:spPr>
          <p:txBody>
            <a:bodyPr lIns="26132" tIns="26132" rIns="26132" bIns="26132" rtlCol="0" anchor="ctr"/>
            <a:lstStyle/>
            <a:p>
              <a:pPr algn="ctr">
                <a:lnSpc>
                  <a:spcPts val="1487"/>
                </a:lnSpc>
              </a:pPr>
              <a:endParaRPr/>
            </a:p>
          </p:txBody>
        </p:sp>
      </p:grpSp>
      <p:sp>
        <p:nvSpPr>
          <p:cNvPr id="8" name="Freeform 8"/>
          <p:cNvSpPr/>
          <p:nvPr/>
        </p:nvSpPr>
        <p:spPr>
          <a:xfrm>
            <a:off x="8854283" y="288054"/>
            <a:ext cx="904932" cy="496420"/>
          </a:xfrm>
          <a:custGeom>
            <a:avLst/>
            <a:gdLst/>
            <a:ahLst/>
            <a:cxnLst/>
            <a:rect l="l" t="t" r="r" b="b"/>
            <a:pathLst>
              <a:path w="904932" h="496420">
                <a:moveTo>
                  <a:pt x="0" y="0"/>
                </a:moveTo>
                <a:lnTo>
                  <a:pt x="904932" y="0"/>
                </a:lnTo>
                <a:lnTo>
                  <a:pt x="904932" y="496420"/>
                </a:lnTo>
                <a:lnTo>
                  <a:pt x="0" y="496420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9" name="Freeform 9"/>
          <p:cNvSpPr/>
          <p:nvPr/>
        </p:nvSpPr>
        <p:spPr>
          <a:xfrm>
            <a:off x="17460415" y="9441675"/>
            <a:ext cx="437997" cy="534143"/>
          </a:xfrm>
          <a:custGeom>
            <a:avLst/>
            <a:gdLst/>
            <a:ahLst/>
            <a:cxnLst/>
            <a:rect l="l" t="t" r="r" b="b"/>
            <a:pathLst>
              <a:path w="437997" h="534143">
                <a:moveTo>
                  <a:pt x="0" y="0"/>
                </a:moveTo>
                <a:lnTo>
                  <a:pt x="437997" y="0"/>
                </a:lnTo>
                <a:lnTo>
                  <a:pt x="437997" y="534143"/>
                </a:lnTo>
                <a:lnTo>
                  <a:pt x="0" y="53414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10" name="Freeform 10"/>
          <p:cNvSpPr/>
          <p:nvPr/>
        </p:nvSpPr>
        <p:spPr>
          <a:xfrm>
            <a:off x="9778265" y="2433"/>
            <a:ext cx="1532563" cy="858112"/>
          </a:xfrm>
          <a:custGeom>
            <a:avLst/>
            <a:gdLst/>
            <a:ahLst/>
            <a:cxnLst/>
            <a:rect l="l" t="t" r="r" b="b"/>
            <a:pathLst>
              <a:path w="1532563" h="858112">
                <a:moveTo>
                  <a:pt x="0" y="0"/>
                </a:moveTo>
                <a:lnTo>
                  <a:pt x="1532563" y="0"/>
                </a:lnTo>
                <a:lnTo>
                  <a:pt x="1532563" y="858112"/>
                </a:lnTo>
                <a:lnTo>
                  <a:pt x="0" y="858112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t="-29043" b="-49554"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11" name="Freeform 11"/>
          <p:cNvSpPr/>
          <p:nvPr/>
        </p:nvSpPr>
        <p:spPr>
          <a:xfrm>
            <a:off x="977479" y="431489"/>
            <a:ext cx="5073903" cy="5073903"/>
          </a:xfrm>
          <a:custGeom>
            <a:avLst/>
            <a:gdLst/>
            <a:ahLst/>
            <a:cxnLst/>
            <a:rect l="l" t="t" r="r" b="b"/>
            <a:pathLst>
              <a:path w="5073903" h="5073903">
                <a:moveTo>
                  <a:pt x="0" y="0"/>
                </a:moveTo>
                <a:lnTo>
                  <a:pt x="5073903" y="0"/>
                </a:lnTo>
                <a:lnTo>
                  <a:pt x="5073903" y="5073903"/>
                </a:lnTo>
                <a:lnTo>
                  <a:pt x="0" y="5073903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12" name="TextBox 12"/>
          <p:cNvSpPr txBox="1"/>
          <p:nvPr/>
        </p:nvSpPr>
        <p:spPr>
          <a:xfrm>
            <a:off x="195719" y="1114425"/>
            <a:ext cx="6249464" cy="131205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279"/>
              </a:lnSpc>
            </a:pPr>
            <a:r>
              <a:rPr lang="en-US" sz="9187" b="1" spc="-633">
                <a:solidFill>
                  <a:srgbClr val="6AD3F3"/>
                </a:solidFill>
                <a:latin typeface="Poppins Bold"/>
                <a:ea typeface="Poppins Bold"/>
                <a:cs typeface="Poppins Bold"/>
                <a:sym typeface="Poppins Bold"/>
              </a:rPr>
              <a:t>DM1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1697727" y="2464577"/>
            <a:ext cx="3418223" cy="20148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867"/>
              </a:lnSpc>
            </a:pPr>
            <a:r>
              <a:rPr lang="en-US" sz="3829" b="1" spc="-264">
                <a:solidFill>
                  <a:srgbClr val="6AD3F3"/>
                </a:solidFill>
                <a:latin typeface="Poppins Bold"/>
                <a:ea typeface="Poppins Bold"/>
                <a:cs typeface="Poppins Bold"/>
                <a:sym typeface="Poppins Bold"/>
              </a:rPr>
              <a:t>EFEITOS E DESAFIOS ENFRENTADOS NA VIDA DIÁRIA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7205312" y="1698396"/>
            <a:ext cx="9220577" cy="68289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4517"/>
              </a:lnSpc>
            </a:pPr>
            <a:r>
              <a:rPr lang="en-US" sz="3894" b="1" spc="-11">
                <a:solidFill>
                  <a:srgbClr val="6AD3F3"/>
                </a:solidFill>
                <a:latin typeface="Poppins Bold"/>
                <a:ea typeface="Poppins Bold"/>
                <a:cs typeface="Poppins Bold"/>
                <a:sym typeface="Poppins Bold"/>
              </a:rPr>
              <a:t>O DIABETES TIPO 1 É VITALÍCIO E PODE TER EFEITOS PROFUNDOS NA VIDA DAS pessoas com a condição, juntamente com as pessoas ao redor delas.</a:t>
            </a:r>
          </a:p>
          <a:p>
            <a:pPr algn="just">
              <a:lnSpc>
                <a:spcPts val="4517"/>
              </a:lnSpc>
            </a:pPr>
            <a:endParaRPr lang="en-US" sz="3894" b="1" spc="-11">
              <a:solidFill>
                <a:srgbClr val="6AD3F3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algn="just">
              <a:lnSpc>
                <a:spcPts val="4517"/>
              </a:lnSpc>
            </a:pPr>
            <a:r>
              <a:rPr lang="en-US" sz="3894" spc="-11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VIVER COM E CONTROLAR O DIABETES TIPO 1 EXIGE MUITA ENERGIA, TEMPO, ESFORÇO E COMPROMETIMENTO E, PORTANTO, PODE AFETAR O DIA A DIA E AS ROTINAS, O QUE PODE LEVAR AO ESTRESSE, ANSIEDADE E DEPRESSÃO.</a:t>
            </a:r>
          </a:p>
        </p:txBody>
      </p:sp>
      <p:grpSp>
        <p:nvGrpSpPr>
          <p:cNvPr id="15" name="Group 15"/>
          <p:cNvGrpSpPr/>
          <p:nvPr/>
        </p:nvGrpSpPr>
        <p:grpSpPr>
          <a:xfrm>
            <a:off x="913080" y="4721231"/>
            <a:ext cx="4987516" cy="4987516"/>
            <a:chOff x="0" y="0"/>
            <a:chExt cx="812800" cy="812800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11"/>
              <a:stretch>
                <a:fillRect l="-36784" t="-21929" r="-46244"/>
              </a:stretch>
            </a:blipFill>
          </p:spPr>
          <p:txBody>
            <a:bodyPr/>
            <a:lstStyle/>
            <a:p>
              <a:endParaRPr lang="pt-BR"/>
            </a:p>
          </p:txBody>
        </p:sp>
      </p:grp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08024" r="-77777" b="-108024"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3" name="Freeform 3"/>
          <p:cNvSpPr/>
          <p:nvPr/>
        </p:nvSpPr>
        <p:spPr>
          <a:xfrm rot="-2700000">
            <a:off x="14447611" y="-4627019"/>
            <a:ext cx="8191648" cy="8191648"/>
          </a:xfrm>
          <a:custGeom>
            <a:avLst/>
            <a:gdLst/>
            <a:ahLst/>
            <a:cxnLst/>
            <a:rect l="l" t="t" r="r" b="b"/>
            <a:pathLst>
              <a:path w="8191648" h="8191648">
                <a:moveTo>
                  <a:pt x="0" y="0"/>
                </a:moveTo>
                <a:lnTo>
                  <a:pt x="8191648" y="0"/>
                </a:lnTo>
                <a:lnTo>
                  <a:pt x="8191648" y="8191648"/>
                </a:lnTo>
                <a:lnTo>
                  <a:pt x="0" y="8191648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12000"/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4" name="Freeform 4"/>
          <p:cNvSpPr/>
          <p:nvPr/>
        </p:nvSpPr>
        <p:spPr>
          <a:xfrm rot="8634924">
            <a:off x="-6526995" y="6317112"/>
            <a:ext cx="10049274" cy="10049274"/>
          </a:xfrm>
          <a:custGeom>
            <a:avLst/>
            <a:gdLst/>
            <a:ahLst/>
            <a:cxnLst/>
            <a:rect l="l" t="t" r="r" b="b"/>
            <a:pathLst>
              <a:path w="10049274" h="10049274">
                <a:moveTo>
                  <a:pt x="0" y="0"/>
                </a:moveTo>
                <a:lnTo>
                  <a:pt x="10049274" y="0"/>
                </a:lnTo>
                <a:lnTo>
                  <a:pt x="10049274" y="10049274"/>
                </a:lnTo>
                <a:lnTo>
                  <a:pt x="0" y="1004927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12000"/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grpSp>
        <p:nvGrpSpPr>
          <p:cNvPr id="5" name="Group 5"/>
          <p:cNvGrpSpPr/>
          <p:nvPr/>
        </p:nvGrpSpPr>
        <p:grpSpPr>
          <a:xfrm>
            <a:off x="8697033" y="-1365011"/>
            <a:ext cx="2613794" cy="2393711"/>
            <a:chOff x="0" y="0"/>
            <a:chExt cx="1202951" cy="1101662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1202951" cy="1101662"/>
            </a:xfrm>
            <a:custGeom>
              <a:avLst/>
              <a:gdLst/>
              <a:ahLst/>
              <a:cxnLst/>
              <a:rect l="l" t="t" r="r" b="b"/>
              <a:pathLst>
                <a:path w="1202951" h="1101662">
                  <a:moveTo>
                    <a:pt x="44429" y="0"/>
                  </a:moveTo>
                  <a:lnTo>
                    <a:pt x="1158522" y="0"/>
                  </a:lnTo>
                  <a:cubicBezTo>
                    <a:pt x="1170305" y="0"/>
                    <a:pt x="1181606" y="4681"/>
                    <a:pt x="1189938" y="13013"/>
                  </a:cubicBezTo>
                  <a:cubicBezTo>
                    <a:pt x="1198270" y="21345"/>
                    <a:pt x="1202951" y="32646"/>
                    <a:pt x="1202951" y="44429"/>
                  </a:cubicBezTo>
                  <a:lnTo>
                    <a:pt x="1202951" y="1057233"/>
                  </a:lnTo>
                  <a:cubicBezTo>
                    <a:pt x="1202951" y="1069016"/>
                    <a:pt x="1198270" y="1080317"/>
                    <a:pt x="1189938" y="1088649"/>
                  </a:cubicBezTo>
                  <a:cubicBezTo>
                    <a:pt x="1181606" y="1096981"/>
                    <a:pt x="1170305" y="1101662"/>
                    <a:pt x="1158522" y="1101662"/>
                  </a:cubicBezTo>
                  <a:lnTo>
                    <a:pt x="44429" y="1101662"/>
                  </a:lnTo>
                  <a:cubicBezTo>
                    <a:pt x="32646" y="1101662"/>
                    <a:pt x="21345" y="1096981"/>
                    <a:pt x="13013" y="1088649"/>
                  </a:cubicBezTo>
                  <a:cubicBezTo>
                    <a:pt x="4681" y="1080317"/>
                    <a:pt x="0" y="1069016"/>
                    <a:pt x="0" y="1057233"/>
                  </a:cubicBezTo>
                  <a:lnTo>
                    <a:pt x="0" y="44429"/>
                  </a:lnTo>
                  <a:cubicBezTo>
                    <a:pt x="0" y="32646"/>
                    <a:pt x="4681" y="21345"/>
                    <a:pt x="13013" y="13013"/>
                  </a:cubicBezTo>
                  <a:cubicBezTo>
                    <a:pt x="21345" y="4681"/>
                    <a:pt x="32646" y="0"/>
                    <a:pt x="44429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28575"/>
              <a:ext cx="1202951" cy="1130237"/>
            </a:xfrm>
            <a:prstGeom prst="rect">
              <a:avLst/>
            </a:prstGeom>
          </p:spPr>
          <p:txBody>
            <a:bodyPr lIns="26132" tIns="26132" rIns="26132" bIns="26132" rtlCol="0" anchor="ctr"/>
            <a:lstStyle/>
            <a:p>
              <a:pPr algn="ctr">
                <a:lnSpc>
                  <a:spcPts val="1487"/>
                </a:lnSpc>
              </a:pPr>
              <a:endParaRPr/>
            </a:p>
          </p:txBody>
        </p:sp>
      </p:grpSp>
      <p:sp>
        <p:nvSpPr>
          <p:cNvPr id="8" name="Freeform 8"/>
          <p:cNvSpPr/>
          <p:nvPr/>
        </p:nvSpPr>
        <p:spPr>
          <a:xfrm>
            <a:off x="8854283" y="288054"/>
            <a:ext cx="904932" cy="496420"/>
          </a:xfrm>
          <a:custGeom>
            <a:avLst/>
            <a:gdLst/>
            <a:ahLst/>
            <a:cxnLst/>
            <a:rect l="l" t="t" r="r" b="b"/>
            <a:pathLst>
              <a:path w="904932" h="496420">
                <a:moveTo>
                  <a:pt x="0" y="0"/>
                </a:moveTo>
                <a:lnTo>
                  <a:pt x="904932" y="0"/>
                </a:lnTo>
                <a:lnTo>
                  <a:pt x="904932" y="496420"/>
                </a:lnTo>
                <a:lnTo>
                  <a:pt x="0" y="496420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9" name="Freeform 9"/>
          <p:cNvSpPr/>
          <p:nvPr/>
        </p:nvSpPr>
        <p:spPr>
          <a:xfrm>
            <a:off x="17460415" y="9441675"/>
            <a:ext cx="437997" cy="534143"/>
          </a:xfrm>
          <a:custGeom>
            <a:avLst/>
            <a:gdLst/>
            <a:ahLst/>
            <a:cxnLst/>
            <a:rect l="l" t="t" r="r" b="b"/>
            <a:pathLst>
              <a:path w="437997" h="534143">
                <a:moveTo>
                  <a:pt x="0" y="0"/>
                </a:moveTo>
                <a:lnTo>
                  <a:pt x="437997" y="0"/>
                </a:lnTo>
                <a:lnTo>
                  <a:pt x="437997" y="534143"/>
                </a:lnTo>
                <a:lnTo>
                  <a:pt x="0" y="53414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10" name="Freeform 10"/>
          <p:cNvSpPr/>
          <p:nvPr/>
        </p:nvSpPr>
        <p:spPr>
          <a:xfrm>
            <a:off x="9778265" y="2433"/>
            <a:ext cx="1532563" cy="858112"/>
          </a:xfrm>
          <a:custGeom>
            <a:avLst/>
            <a:gdLst/>
            <a:ahLst/>
            <a:cxnLst/>
            <a:rect l="l" t="t" r="r" b="b"/>
            <a:pathLst>
              <a:path w="1532563" h="858112">
                <a:moveTo>
                  <a:pt x="0" y="0"/>
                </a:moveTo>
                <a:lnTo>
                  <a:pt x="1532563" y="0"/>
                </a:lnTo>
                <a:lnTo>
                  <a:pt x="1532563" y="858112"/>
                </a:lnTo>
                <a:lnTo>
                  <a:pt x="0" y="858112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t="-29043" b="-49554"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11" name="Freeform 11"/>
          <p:cNvSpPr/>
          <p:nvPr/>
        </p:nvSpPr>
        <p:spPr>
          <a:xfrm>
            <a:off x="710443" y="2835193"/>
            <a:ext cx="4195509" cy="4195509"/>
          </a:xfrm>
          <a:custGeom>
            <a:avLst/>
            <a:gdLst/>
            <a:ahLst/>
            <a:cxnLst/>
            <a:rect l="l" t="t" r="r" b="b"/>
            <a:pathLst>
              <a:path w="4195509" h="4195509">
                <a:moveTo>
                  <a:pt x="0" y="0"/>
                </a:moveTo>
                <a:lnTo>
                  <a:pt x="4195509" y="0"/>
                </a:lnTo>
                <a:lnTo>
                  <a:pt x="4195509" y="4195509"/>
                </a:lnTo>
                <a:lnTo>
                  <a:pt x="0" y="4195509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12" name="TextBox 12"/>
          <p:cNvSpPr txBox="1"/>
          <p:nvPr/>
        </p:nvSpPr>
        <p:spPr>
          <a:xfrm>
            <a:off x="-771049" y="4260122"/>
            <a:ext cx="6868131" cy="14409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198"/>
              </a:lnSpc>
            </a:pPr>
            <a:r>
              <a:rPr lang="en-US" sz="10097" b="1" spc="-696">
                <a:solidFill>
                  <a:srgbClr val="6AD3F3"/>
                </a:solidFill>
                <a:latin typeface="Poppins Bold"/>
                <a:ea typeface="Poppins Bold"/>
                <a:cs typeface="Poppins Bold"/>
                <a:sym typeface="Poppins Bold"/>
              </a:rPr>
              <a:t>DM1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5877363" y="2806618"/>
            <a:ext cx="10866930" cy="47736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4716"/>
              </a:lnSpc>
            </a:pPr>
            <a:r>
              <a:rPr lang="en-US" sz="4065" spc="-12">
                <a:solidFill>
                  <a:srgbClr val="FFFFFF"/>
                </a:solidFill>
                <a:latin typeface="Poppins Light"/>
                <a:ea typeface="Poppins Light"/>
                <a:cs typeface="Poppins Light"/>
                <a:sym typeface="Poppins Light"/>
              </a:rPr>
              <a:t>Da mesma forma que uma deficiência física visível como a perda de um membro ou da visão, exige adaptação do ambiente para que esses indivíduos sejam reinseridos na sociedade, </a:t>
            </a:r>
            <a:r>
              <a:rPr lang="en-US" sz="4065" b="1" spc="-12">
                <a:solidFill>
                  <a:srgbClr val="00B6DB"/>
                </a:solidFill>
                <a:latin typeface="Poppins Bold"/>
                <a:ea typeface="Poppins Bold"/>
                <a:cs typeface="Poppins Bold"/>
                <a:sym typeface="Poppins Bold"/>
              </a:rPr>
              <a:t>pessoas e famílias com Diabetes Tipo 1, precisam se adaptar e necessitam de auxílio e suporte para isso.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t="-108024" r="-77777" b="-108024"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3" name="Freeform 3"/>
          <p:cNvSpPr/>
          <p:nvPr/>
        </p:nvSpPr>
        <p:spPr>
          <a:xfrm rot="-2700000">
            <a:off x="14447611" y="-4627019"/>
            <a:ext cx="8191648" cy="8191648"/>
          </a:xfrm>
          <a:custGeom>
            <a:avLst/>
            <a:gdLst/>
            <a:ahLst/>
            <a:cxnLst/>
            <a:rect l="l" t="t" r="r" b="b"/>
            <a:pathLst>
              <a:path w="8191648" h="8191648">
                <a:moveTo>
                  <a:pt x="0" y="0"/>
                </a:moveTo>
                <a:lnTo>
                  <a:pt x="8191648" y="0"/>
                </a:lnTo>
                <a:lnTo>
                  <a:pt x="8191648" y="8191648"/>
                </a:lnTo>
                <a:lnTo>
                  <a:pt x="0" y="819164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alphaModFix amt="12000"/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4" name="Freeform 4"/>
          <p:cNvSpPr/>
          <p:nvPr/>
        </p:nvSpPr>
        <p:spPr>
          <a:xfrm rot="8634924">
            <a:off x="-6526995" y="6317112"/>
            <a:ext cx="10049274" cy="10049274"/>
          </a:xfrm>
          <a:custGeom>
            <a:avLst/>
            <a:gdLst/>
            <a:ahLst/>
            <a:cxnLst/>
            <a:rect l="l" t="t" r="r" b="b"/>
            <a:pathLst>
              <a:path w="10049274" h="10049274">
                <a:moveTo>
                  <a:pt x="0" y="0"/>
                </a:moveTo>
                <a:lnTo>
                  <a:pt x="10049274" y="0"/>
                </a:lnTo>
                <a:lnTo>
                  <a:pt x="10049274" y="10049274"/>
                </a:lnTo>
                <a:lnTo>
                  <a:pt x="0" y="10049274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alphaModFix amt="12000"/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grpSp>
        <p:nvGrpSpPr>
          <p:cNvPr id="5" name="Group 5"/>
          <p:cNvGrpSpPr/>
          <p:nvPr/>
        </p:nvGrpSpPr>
        <p:grpSpPr>
          <a:xfrm>
            <a:off x="8452318" y="-1245417"/>
            <a:ext cx="2613794" cy="2393711"/>
            <a:chOff x="0" y="0"/>
            <a:chExt cx="1202951" cy="1101662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1202951" cy="1101662"/>
            </a:xfrm>
            <a:custGeom>
              <a:avLst/>
              <a:gdLst/>
              <a:ahLst/>
              <a:cxnLst/>
              <a:rect l="l" t="t" r="r" b="b"/>
              <a:pathLst>
                <a:path w="1202951" h="1101662">
                  <a:moveTo>
                    <a:pt x="44429" y="0"/>
                  </a:moveTo>
                  <a:lnTo>
                    <a:pt x="1158522" y="0"/>
                  </a:lnTo>
                  <a:cubicBezTo>
                    <a:pt x="1170305" y="0"/>
                    <a:pt x="1181606" y="4681"/>
                    <a:pt x="1189938" y="13013"/>
                  </a:cubicBezTo>
                  <a:cubicBezTo>
                    <a:pt x="1198270" y="21345"/>
                    <a:pt x="1202951" y="32646"/>
                    <a:pt x="1202951" y="44429"/>
                  </a:cubicBezTo>
                  <a:lnTo>
                    <a:pt x="1202951" y="1057233"/>
                  </a:lnTo>
                  <a:cubicBezTo>
                    <a:pt x="1202951" y="1069016"/>
                    <a:pt x="1198270" y="1080317"/>
                    <a:pt x="1189938" y="1088649"/>
                  </a:cubicBezTo>
                  <a:cubicBezTo>
                    <a:pt x="1181606" y="1096981"/>
                    <a:pt x="1170305" y="1101662"/>
                    <a:pt x="1158522" y="1101662"/>
                  </a:cubicBezTo>
                  <a:lnTo>
                    <a:pt x="44429" y="1101662"/>
                  </a:lnTo>
                  <a:cubicBezTo>
                    <a:pt x="32646" y="1101662"/>
                    <a:pt x="21345" y="1096981"/>
                    <a:pt x="13013" y="1088649"/>
                  </a:cubicBezTo>
                  <a:cubicBezTo>
                    <a:pt x="4681" y="1080317"/>
                    <a:pt x="0" y="1069016"/>
                    <a:pt x="0" y="1057233"/>
                  </a:cubicBezTo>
                  <a:lnTo>
                    <a:pt x="0" y="44429"/>
                  </a:lnTo>
                  <a:cubicBezTo>
                    <a:pt x="0" y="32646"/>
                    <a:pt x="4681" y="21345"/>
                    <a:pt x="13013" y="13013"/>
                  </a:cubicBezTo>
                  <a:cubicBezTo>
                    <a:pt x="21345" y="4681"/>
                    <a:pt x="32646" y="0"/>
                    <a:pt x="44429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28575"/>
              <a:ext cx="1202951" cy="1130237"/>
            </a:xfrm>
            <a:prstGeom prst="rect">
              <a:avLst/>
            </a:prstGeom>
          </p:spPr>
          <p:txBody>
            <a:bodyPr lIns="26132" tIns="26132" rIns="26132" bIns="26132" rtlCol="0" anchor="ctr"/>
            <a:lstStyle/>
            <a:p>
              <a:pPr algn="ctr">
                <a:lnSpc>
                  <a:spcPts val="1487"/>
                </a:lnSpc>
              </a:pPr>
              <a:endParaRPr/>
            </a:p>
          </p:txBody>
        </p:sp>
      </p:grpSp>
      <p:sp>
        <p:nvSpPr>
          <p:cNvPr id="8" name="Freeform 8"/>
          <p:cNvSpPr/>
          <p:nvPr/>
        </p:nvSpPr>
        <p:spPr>
          <a:xfrm>
            <a:off x="8572219" y="364125"/>
            <a:ext cx="904932" cy="496420"/>
          </a:xfrm>
          <a:custGeom>
            <a:avLst/>
            <a:gdLst/>
            <a:ahLst/>
            <a:cxnLst/>
            <a:rect l="l" t="t" r="r" b="b"/>
            <a:pathLst>
              <a:path w="904932" h="496420">
                <a:moveTo>
                  <a:pt x="0" y="0"/>
                </a:moveTo>
                <a:lnTo>
                  <a:pt x="904932" y="0"/>
                </a:lnTo>
                <a:lnTo>
                  <a:pt x="904932" y="496420"/>
                </a:lnTo>
                <a:lnTo>
                  <a:pt x="0" y="49642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9" name="Freeform 9"/>
          <p:cNvSpPr/>
          <p:nvPr/>
        </p:nvSpPr>
        <p:spPr>
          <a:xfrm>
            <a:off x="17460415" y="9441675"/>
            <a:ext cx="437997" cy="534143"/>
          </a:xfrm>
          <a:custGeom>
            <a:avLst/>
            <a:gdLst/>
            <a:ahLst/>
            <a:cxnLst/>
            <a:rect l="l" t="t" r="r" b="b"/>
            <a:pathLst>
              <a:path w="437997" h="534143">
                <a:moveTo>
                  <a:pt x="0" y="0"/>
                </a:moveTo>
                <a:lnTo>
                  <a:pt x="437997" y="0"/>
                </a:lnTo>
                <a:lnTo>
                  <a:pt x="437997" y="534143"/>
                </a:lnTo>
                <a:lnTo>
                  <a:pt x="0" y="534143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10" name="Freeform 10"/>
          <p:cNvSpPr/>
          <p:nvPr/>
        </p:nvSpPr>
        <p:spPr>
          <a:xfrm>
            <a:off x="9477151" y="170588"/>
            <a:ext cx="1532563" cy="858112"/>
          </a:xfrm>
          <a:custGeom>
            <a:avLst/>
            <a:gdLst/>
            <a:ahLst/>
            <a:cxnLst/>
            <a:rect l="l" t="t" r="r" b="b"/>
            <a:pathLst>
              <a:path w="1532563" h="858112">
                <a:moveTo>
                  <a:pt x="0" y="0"/>
                </a:moveTo>
                <a:lnTo>
                  <a:pt x="1532563" y="0"/>
                </a:lnTo>
                <a:lnTo>
                  <a:pt x="1532563" y="858112"/>
                </a:lnTo>
                <a:lnTo>
                  <a:pt x="0" y="858112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t="-29043" b="-49554"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11" name="Freeform 11"/>
          <p:cNvSpPr/>
          <p:nvPr/>
        </p:nvSpPr>
        <p:spPr>
          <a:xfrm>
            <a:off x="1193390" y="2227595"/>
            <a:ext cx="4924340" cy="4924340"/>
          </a:xfrm>
          <a:custGeom>
            <a:avLst/>
            <a:gdLst/>
            <a:ahLst/>
            <a:cxnLst/>
            <a:rect l="l" t="t" r="r" b="b"/>
            <a:pathLst>
              <a:path w="4924340" h="4924340">
                <a:moveTo>
                  <a:pt x="0" y="0"/>
                </a:moveTo>
                <a:lnTo>
                  <a:pt x="4924340" y="0"/>
                </a:lnTo>
                <a:lnTo>
                  <a:pt x="4924340" y="4924340"/>
                </a:lnTo>
                <a:lnTo>
                  <a:pt x="0" y="4924340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grpSp>
        <p:nvGrpSpPr>
          <p:cNvPr id="12" name="Group 12"/>
          <p:cNvGrpSpPr/>
          <p:nvPr/>
        </p:nvGrpSpPr>
        <p:grpSpPr>
          <a:xfrm>
            <a:off x="6917830" y="1148293"/>
            <a:ext cx="5457508" cy="8891306"/>
            <a:chOff x="0" y="0"/>
            <a:chExt cx="1437368" cy="2341743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1437368" cy="2341743"/>
            </a:xfrm>
            <a:custGeom>
              <a:avLst/>
              <a:gdLst/>
              <a:ahLst/>
              <a:cxnLst/>
              <a:rect l="l" t="t" r="r" b="b"/>
              <a:pathLst>
                <a:path w="1437368" h="2341743">
                  <a:moveTo>
                    <a:pt x="72348" y="0"/>
                  </a:moveTo>
                  <a:lnTo>
                    <a:pt x="1365021" y="0"/>
                  </a:lnTo>
                  <a:cubicBezTo>
                    <a:pt x="1384208" y="0"/>
                    <a:pt x="1402610" y="7622"/>
                    <a:pt x="1416178" y="21190"/>
                  </a:cubicBezTo>
                  <a:cubicBezTo>
                    <a:pt x="1429746" y="34758"/>
                    <a:pt x="1437368" y="53160"/>
                    <a:pt x="1437368" y="72348"/>
                  </a:cubicBezTo>
                  <a:lnTo>
                    <a:pt x="1437368" y="2269395"/>
                  </a:lnTo>
                  <a:cubicBezTo>
                    <a:pt x="1437368" y="2288583"/>
                    <a:pt x="1429746" y="2306985"/>
                    <a:pt x="1416178" y="2320553"/>
                  </a:cubicBezTo>
                  <a:cubicBezTo>
                    <a:pt x="1402610" y="2334121"/>
                    <a:pt x="1384208" y="2341743"/>
                    <a:pt x="1365021" y="2341743"/>
                  </a:cubicBezTo>
                  <a:lnTo>
                    <a:pt x="72348" y="2341743"/>
                  </a:lnTo>
                  <a:cubicBezTo>
                    <a:pt x="53160" y="2341743"/>
                    <a:pt x="34758" y="2334121"/>
                    <a:pt x="21190" y="2320553"/>
                  </a:cubicBezTo>
                  <a:cubicBezTo>
                    <a:pt x="7622" y="2306985"/>
                    <a:pt x="0" y="2288583"/>
                    <a:pt x="0" y="2269395"/>
                  </a:cubicBezTo>
                  <a:lnTo>
                    <a:pt x="0" y="72348"/>
                  </a:lnTo>
                  <a:cubicBezTo>
                    <a:pt x="0" y="53160"/>
                    <a:pt x="7622" y="34758"/>
                    <a:pt x="21190" y="21190"/>
                  </a:cubicBezTo>
                  <a:cubicBezTo>
                    <a:pt x="34758" y="7622"/>
                    <a:pt x="53160" y="0"/>
                    <a:pt x="72348" y="0"/>
                  </a:cubicBezTo>
                  <a:close/>
                </a:path>
              </a:pathLst>
            </a:custGeom>
            <a:solidFill>
              <a:srgbClr val="6AD3F3"/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0" y="-38100"/>
              <a:ext cx="1437368" cy="237984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pic>
        <p:nvPicPr>
          <p:cNvPr id="15" name="Picture 15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/>
          <a:srcRect/>
          <a:stretch>
            <a:fillRect/>
          </a:stretch>
        </p:blipFill>
        <p:spPr>
          <a:xfrm>
            <a:off x="7317452" y="1479147"/>
            <a:ext cx="4658264" cy="8229600"/>
          </a:xfrm>
          <a:prstGeom prst="rect">
            <a:avLst/>
          </a:prstGeom>
        </p:spPr>
      </p:pic>
      <p:sp>
        <p:nvSpPr>
          <p:cNvPr id="16" name="TextBox 16"/>
          <p:cNvSpPr txBox="1"/>
          <p:nvPr/>
        </p:nvSpPr>
        <p:spPr>
          <a:xfrm>
            <a:off x="2056793" y="3864687"/>
            <a:ext cx="3197535" cy="12788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747"/>
              </a:lnSpc>
            </a:pPr>
            <a:r>
              <a:rPr lang="en-US" sz="4700" b="1" spc="-324">
                <a:solidFill>
                  <a:srgbClr val="6AD3F3"/>
                </a:solidFill>
                <a:latin typeface="Poppins Bold"/>
                <a:ea typeface="Poppins Bold"/>
                <a:cs typeface="Poppins Bold"/>
                <a:sym typeface="Poppins Bold"/>
              </a:rPr>
              <a:t>RELATO DO BERNARDO,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1531884" y="8077886"/>
            <a:ext cx="3985815" cy="118041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071"/>
              </a:lnSpc>
            </a:pPr>
            <a:r>
              <a:rPr lang="en-US" sz="2648" spc="-7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Bernardo tem deficiência visual e Diabetes Tipo 1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13474600" y="1460097"/>
            <a:ext cx="3532854" cy="69542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251"/>
              </a:lnSpc>
            </a:pPr>
            <a:r>
              <a:rPr lang="en-US" sz="3665" i="1" spc="-10">
                <a:solidFill>
                  <a:srgbClr val="FFFFFF"/>
                </a:solidFill>
                <a:latin typeface="Poppins Italics"/>
                <a:ea typeface="Poppins Italics"/>
                <a:cs typeface="Poppins Italics"/>
                <a:sym typeface="Poppins Italics"/>
              </a:rPr>
              <a:t>“Como deficiente visual em enfrento muitos desafios, mas com certeza, ter diabetes tipo 1 é muuuito desafiador, além de muito perigoso.”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13474600" y="9049143"/>
            <a:ext cx="3985815" cy="4087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071"/>
              </a:lnSpc>
            </a:pPr>
            <a:r>
              <a:rPr lang="en-US" sz="2648" spc="-7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Bernardo, 8 anos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video>
              <p:cMediaNode vol="100000">
                <p:cTn id="2" fill="hold" display="0">
                  <p:stCondLst>
                    <p:cond delay="indefinite"/>
                  </p:stCondLst>
                </p:cTn>
                <p:tgtEl>
                  <p:spTgt spid="15"/>
                </p:tgtEl>
              </p:cMediaNode>
            </p:vide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08024" r="-77777" b="-108024"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3" name="Freeform 3"/>
          <p:cNvSpPr/>
          <p:nvPr/>
        </p:nvSpPr>
        <p:spPr>
          <a:xfrm rot="-2700000">
            <a:off x="14447611" y="-4627019"/>
            <a:ext cx="8191648" cy="8191648"/>
          </a:xfrm>
          <a:custGeom>
            <a:avLst/>
            <a:gdLst/>
            <a:ahLst/>
            <a:cxnLst/>
            <a:rect l="l" t="t" r="r" b="b"/>
            <a:pathLst>
              <a:path w="8191648" h="8191648">
                <a:moveTo>
                  <a:pt x="0" y="0"/>
                </a:moveTo>
                <a:lnTo>
                  <a:pt x="8191648" y="0"/>
                </a:lnTo>
                <a:lnTo>
                  <a:pt x="8191648" y="8191648"/>
                </a:lnTo>
                <a:lnTo>
                  <a:pt x="0" y="8191648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12000"/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4" name="Freeform 4"/>
          <p:cNvSpPr/>
          <p:nvPr/>
        </p:nvSpPr>
        <p:spPr>
          <a:xfrm rot="8634924">
            <a:off x="-6526995" y="6317112"/>
            <a:ext cx="10049274" cy="10049274"/>
          </a:xfrm>
          <a:custGeom>
            <a:avLst/>
            <a:gdLst/>
            <a:ahLst/>
            <a:cxnLst/>
            <a:rect l="l" t="t" r="r" b="b"/>
            <a:pathLst>
              <a:path w="10049274" h="10049274">
                <a:moveTo>
                  <a:pt x="0" y="0"/>
                </a:moveTo>
                <a:lnTo>
                  <a:pt x="10049274" y="0"/>
                </a:lnTo>
                <a:lnTo>
                  <a:pt x="10049274" y="10049274"/>
                </a:lnTo>
                <a:lnTo>
                  <a:pt x="0" y="1004927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12000"/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grpSp>
        <p:nvGrpSpPr>
          <p:cNvPr id="5" name="Group 5"/>
          <p:cNvGrpSpPr/>
          <p:nvPr/>
        </p:nvGrpSpPr>
        <p:grpSpPr>
          <a:xfrm>
            <a:off x="8697033" y="-1365011"/>
            <a:ext cx="2613794" cy="2393711"/>
            <a:chOff x="0" y="0"/>
            <a:chExt cx="1202951" cy="1101662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1202951" cy="1101662"/>
            </a:xfrm>
            <a:custGeom>
              <a:avLst/>
              <a:gdLst/>
              <a:ahLst/>
              <a:cxnLst/>
              <a:rect l="l" t="t" r="r" b="b"/>
              <a:pathLst>
                <a:path w="1202951" h="1101662">
                  <a:moveTo>
                    <a:pt x="44429" y="0"/>
                  </a:moveTo>
                  <a:lnTo>
                    <a:pt x="1158522" y="0"/>
                  </a:lnTo>
                  <a:cubicBezTo>
                    <a:pt x="1170305" y="0"/>
                    <a:pt x="1181606" y="4681"/>
                    <a:pt x="1189938" y="13013"/>
                  </a:cubicBezTo>
                  <a:cubicBezTo>
                    <a:pt x="1198270" y="21345"/>
                    <a:pt x="1202951" y="32646"/>
                    <a:pt x="1202951" y="44429"/>
                  </a:cubicBezTo>
                  <a:lnTo>
                    <a:pt x="1202951" y="1057233"/>
                  </a:lnTo>
                  <a:cubicBezTo>
                    <a:pt x="1202951" y="1069016"/>
                    <a:pt x="1198270" y="1080317"/>
                    <a:pt x="1189938" y="1088649"/>
                  </a:cubicBezTo>
                  <a:cubicBezTo>
                    <a:pt x="1181606" y="1096981"/>
                    <a:pt x="1170305" y="1101662"/>
                    <a:pt x="1158522" y="1101662"/>
                  </a:cubicBezTo>
                  <a:lnTo>
                    <a:pt x="44429" y="1101662"/>
                  </a:lnTo>
                  <a:cubicBezTo>
                    <a:pt x="32646" y="1101662"/>
                    <a:pt x="21345" y="1096981"/>
                    <a:pt x="13013" y="1088649"/>
                  </a:cubicBezTo>
                  <a:cubicBezTo>
                    <a:pt x="4681" y="1080317"/>
                    <a:pt x="0" y="1069016"/>
                    <a:pt x="0" y="1057233"/>
                  </a:cubicBezTo>
                  <a:lnTo>
                    <a:pt x="0" y="44429"/>
                  </a:lnTo>
                  <a:cubicBezTo>
                    <a:pt x="0" y="32646"/>
                    <a:pt x="4681" y="21345"/>
                    <a:pt x="13013" y="13013"/>
                  </a:cubicBezTo>
                  <a:cubicBezTo>
                    <a:pt x="21345" y="4681"/>
                    <a:pt x="32646" y="0"/>
                    <a:pt x="44429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28575"/>
              <a:ext cx="1202951" cy="1130237"/>
            </a:xfrm>
            <a:prstGeom prst="rect">
              <a:avLst/>
            </a:prstGeom>
          </p:spPr>
          <p:txBody>
            <a:bodyPr lIns="26132" tIns="26132" rIns="26132" bIns="26132" rtlCol="0" anchor="ctr"/>
            <a:lstStyle/>
            <a:p>
              <a:pPr algn="ctr">
                <a:lnSpc>
                  <a:spcPts val="1487"/>
                </a:lnSpc>
              </a:pPr>
              <a:endParaRPr/>
            </a:p>
          </p:txBody>
        </p:sp>
      </p:grpSp>
      <p:sp>
        <p:nvSpPr>
          <p:cNvPr id="8" name="Freeform 8"/>
          <p:cNvSpPr/>
          <p:nvPr/>
        </p:nvSpPr>
        <p:spPr>
          <a:xfrm>
            <a:off x="8854283" y="288054"/>
            <a:ext cx="904932" cy="496420"/>
          </a:xfrm>
          <a:custGeom>
            <a:avLst/>
            <a:gdLst/>
            <a:ahLst/>
            <a:cxnLst/>
            <a:rect l="l" t="t" r="r" b="b"/>
            <a:pathLst>
              <a:path w="904932" h="496420">
                <a:moveTo>
                  <a:pt x="0" y="0"/>
                </a:moveTo>
                <a:lnTo>
                  <a:pt x="904932" y="0"/>
                </a:lnTo>
                <a:lnTo>
                  <a:pt x="904932" y="496420"/>
                </a:lnTo>
                <a:lnTo>
                  <a:pt x="0" y="496420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9" name="Freeform 9"/>
          <p:cNvSpPr/>
          <p:nvPr/>
        </p:nvSpPr>
        <p:spPr>
          <a:xfrm>
            <a:off x="17460415" y="9441675"/>
            <a:ext cx="437997" cy="534143"/>
          </a:xfrm>
          <a:custGeom>
            <a:avLst/>
            <a:gdLst/>
            <a:ahLst/>
            <a:cxnLst/>
            <a:rect l="l" t="t" r="r" b="b"/>
            <a:pathLst>
              <a:path w="437997" h="534143">
                <a:moveTo>
                  <a:pt x="0" y="0"/>
                </a:moveTo>
                <a:lnTo>
                  <a:pt x="437997" y="0"/>
                </a:lnTo>
                <a:lnTo>
                  <a:pt x="437997" y="534143"/>
                </a:lnTo>
                <a:lnTo>
                  <a:pt x="0" y="53414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10" name="Freeform 10"/>
          <p:cNvSpPr/>
          <p:nvPr/>
        </p:nvSpPr>
        <p:spPr>
          <a:xfrm>
            <a:off x="9778265" y="2433"/>
            <a:ext cx="1532563" cy="858112"/>
          </a:xfrm>
          <a:custGeom>
            <a:avLst/>
            <a:gdLst/>
            <a:ahLst/>
            <a:cxnLst/>
            <a:rect l="l" t="t" r="r" b="b"/>
            <a:pathLst>
              <a:path w="1532563" h="858112">
                <a:moveTo>
                  <a:pt x="0" y="0"/>
                </a:moveTo>
                <a:lnTo>
                  <a:pt x="1532563" y="0"/>
                </a:lnTo>
                <a:lnTo>
                  <a:pt x="1532563" y="858112"/>
                </a:lnTo>
                <a:lnTo>
                  <a:pt x="0" y="858112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t="-29043" b="-49554"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11" name="Freeform 11"/>
          <p:cNvSpPr/>
          <p:nvPr/>
        </p:nvSpPr>
        <p:spPr>
          <a:xfrm>
            <a:off x="15149403" y="-3276558"/>
            <a:ext cx="5631924" cy="5631924"/>
          </a:xfrm>
          <a:custGeom>
            <a:avLst/>
            <a:gdLst/>
            <a:ahLst/>
            <a:cxnLst/>
            <a:rect l="l" t="t" r="r" b="b"/>
            <a:pathLst>
              <a:path w="5631924" h="5631924">
                <a:moveTo>
                  <a:pt x="0" y="0"/>
                </a:moveTo>
                <a:lnTo>
                  <a:pt x="5631924" y="0"/>
                </a:lnTo>
                <a:lnTo>
                  <a:pt x="5631924" y="5631924"/>
                </a:lnTo>
                <a:lnTo>
                  <a:pt x="0" y="5631924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12" name="TextBox 12"/>
          <p:cNvSpPr txBox="1"/>
          <p:nvPr/>
        </p:nvSpPr>
        <p:spPr>
          <a:xfrm>
            <a:off x="6389933" y="2175323"/>
            <a:ext cx="10230960" cy="726635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4440"/>
              </a:lnSpc>
            </a:pPr>
            <a:r>
              <a:rPr lang="en-US" sz="3827" spc="-11">
                <a:solidFill>
                  <a:srgbClr val="FFFFFF"/>
                </a:solidFill>
                <a:latin typeface="Poppins Light"/>
                <a:ea typeface="Poppins Light"/>
                <a:cs typeface="Poppins Light"/>
                <a:sym typeface="Poppins Light"/>
              </a:rPr>
              <a:t>Não podemos mais suportar o peso de lutar sozinhos! </a:t>
            </a:r>
          </a:p>
          <a:p>
            <a:pPr algn="just">
              <a:lnSpc>
                <a:spcPts val="4440"/>
              </a:lnSpc>
            </a:pPr>
            <a:endParaRPr lang="en-US" sz="3827" spc="-11">
              <a:solidFill>
                <a:srgbClr val="FFFFFF"/>
              </a:solidFill>
              <a:latin typeface="Poppins Light"/>
              <a:ea typeface="Poppins Light"/>
              <a:cs typeface="Poppins Light"/>
              <a:sym typeface="Poppins Light"/>
            </a:endParaRPr>
          </a:p>
          <a:p>
            <a:pPr algn="just">
              <a:lnSpc>
                <a:spcPts val="4440"/>
              </a:lnSpc>
            </a:pPr>
            <a:r>
              <a:rPr lang="en-US" sz="3827" spc="-11">
                <a:solidFill>
                  <a:srgbClr val="FFFFFF"/>
                </a:solidFill>
                <a:latin typeface="Poppins Light"/>
                <a:ea typeface="Poppins Light"/>
                <a:cs typeface="Poppins Light"/>
                <a:sym typeface="Poppins Light"/>
              </a:rPr>
              <a:t>O Diabetes já é considerado deficiência em outros países como Alemanha, Estados Unidos, Reino Unido, Espanha, dentre outros.</a:t>
            </a:r>
          </a:p>
          <a:p>
            <a:pPr algn="just">
              <a:lnSpc>
                <a:spcPts val="4440"/>
              </a:lnSpc>
            </a:pPr>
            <a:endParaRPr lang="en-US" sz="3827" spc="-11">
              <a:solidFill>
                <a:srgbClr val="FFFFFF"/>
              </a:solidFill>
              <a:latin typeface="Poppins Light"/>
              <a:ea typeface="Poppins Light"/>
              <a:cs typeface="Poppins Light"/>
              <a:sym typeface="Poppins Light"/>
            </a:endParaRPr>
          </a:p>
          <a:p>
            <a:pPr algn="just">
              <a:lnSpc>
                <a:spcPts val="4440"/>
              </a:lnSpc>
            </a:pPr>
            <a:r>
              <a:rPr lang="en-US" sz="3827" spc="-11">
                <a:solidFill>
                  <a:srgbClr val="FFFFFF"/>
                </a:solidFill>
                <a:latin typeface="Poppins Light"/>
                <a:ea typeface="Poppins Light"/>
                <a:cs typeface="Poppins Light"/>
                <a:sym typeface="Poppins Light"/>
              </a:rPr>
              <a:t>As pessoas com diabetes tipo 1 que vivem nesses países podem gozar de medidas facilitadoras para minimizar os desafios de se ter uma deficiência oculta.</a:t>
            </a:r>
          </a:p>
          <a:p>
            <a:pPr algn="just">
              <a:lnSpc>
                <a:spcPts val="4440"/>
              </a:lnSpc>
            </a:pPr>
            <a:endParaRPr lang="en-US" sz="3827" spc="-11">
              <a:solidFill>
                <a:srgbClr val="FFFFFF"/>
              </a:solidFill>
              <a:latin typeface="Poppins Light"/>
              <a:ea typeface="Poppins Light"/>
              <a:cs typeface="Poppins Light"/>
              <a:sym typeface="Poppins Light"/>
            </a:endParaRPr>
          </a:p>
        </p:txBody>
      </p:sp>
      <p:grpSp>
        <p:nvGrpSpPr>
          <p:cNvPr id="13" name="Group 13"/>
          <p:cNvGrpSpPr/>
          <p:nvPr/>
        </p:nvGrpSpPr>
        <p:grpSpPr>
          <a:xfrm>
            <a:off x="719859" y="431489"/>
            <a:ext cx="4293741" cy="4300284"/>
            <a:chOff x="0" y="0"/>
            <a:chExt cx="812800" cy="814039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812800" cy="814038"/>
            </a:xfrm>
            <a:custGeom>
              <a:avLst/>
              <a:gdLst/>
              <a:ahLst/>
              <a:cxnLst/>
              <a:rect l="l" t="t" r="r" b="b"/>
              <a:pathLst>
                <a:path w="812800" h="814038">
                  <a:moveTo>
                    <a:pt x="406400" y="0"/>
                  </a:moveTo>
                  <a:cubicBezTo>
                    <a:pt x="181951" y="0"/>
                    <a:pt x="0" y="182229"/>
                    <a:pt x="0" y="407019"/>
                  </a:cubicBezTo>
                  <a:cubicBezTo>
                    <a:pt x="0" y="631810"/>
                    <a:pt x="181951" y="814038"/>
                    <a:pt x="406400" y="814038"/>
                  </a:cubicBezTo>
                  <a:cubicBezTo>
                    <a:pt x="630849" y="814038"/>
                    <a:pt x="812800" y="631810"/>
                    <a:pt x="812800" y="407019"/>
                  </a:cubicBezTo>
                  <a:cubicBezTo>
                    <a:pt x="812800" y="182229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11"/>
              <a:stretch>
                <a:fillRect l="-35389" t="-9171" r="-28915"/>
              </a:stretch>
            </a:blipFill>
          </p:spPr>
          <p:txBody>
            <a:bodyPr/>
            <a:lstStyle/>
            <a:p>
              <a:endParaRPr lang="pt-BR"/>
            </a:p>
          </p:txBody>
        </p:sp>
      </p:grpSp>
      <p:grpSp>
        <p:nvGrpSpPr>
          <p:cNvPr id="15" name="Group 15"/>
          <p:cNvGrpSpPr/>
          <p:nvPr/>
        </p:nvGrpSpPr>
        <p:grpSpPr>
          <a:xfrm>
            <a:off x="681830" y="3293465"/>
            <a:ext cx="4350820" cy="4350820"/>
            <a:chOff x="0" y="0"/>
            <a:chExt cx="812800" cy="812800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12"/>
              <a:stretch>
                <a:fillRect l="-39285" r="-39285"/>
              </a:stretch>
            </a:blipFill>
          </p:spPr>
          <p:txBody>
            <a:bodyPr/>
            <a:lstStyle/>
            <a:p>
              <a:endParaRPr lang="pt-BR"/>
            </a:p>
          </p:txBody>
        </p:sp>
      </p:grpSp>
      <p:grpSp>
        <p:nvGrpSpPr>
          <p:cNvPr id="17" name="Group 17"/>
          <p:cNvGrpSpPr/>
          <p:nvPr/>
        </p:nvGrpSpPr>
        <p:grpSpPr>
          <a:xfrm>
            <a:off x="754973" y="6501582"/>
            <a:ext cx="4277676" cy="4277676"/>
            <a:chOff x="0" y="0"/>
            <a:chExt cx="812800" cy="812800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13"/>
              <a:stretch>
                <a:fillRect l="-25136" r="-25136"/>
              </a:stretch>
            </a:blipFill>
          </p:spPr>
          <p:txBody>
            <a:bodyPr/>
            <a:lstStyle/>
            <a:p>
              <a:endParaRPr lang="pt-BR"/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864</Words>
  <Application>Microsoft Office PowerPoint</Application>
  <PresentationFormat>Personalizar</PresentationFormat>
  <Paragraphs>74</Paragraphs>
  <Slides>15</Slides>
  <Notes>0</Notes>
  <HiddenSlides>0</HiddenSlides>
  <MMClips>2</MMClips>
  <ScaleCrop>false</ScaleCrop>
  <HeadingPairs>
    <vt:vector size="6" baseType="variant">
      <vt:variant>
        <vt:lpstr>Fontes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15</vt:i4>
      </vt:variant>
    </vt:vector>
  </HeadingPairs>
  <TitlesOfParts>
    <vt:vector size="23" baseType="lpstr">
      <vt:lpstr>Poppins</vt:lpstr>
      <vt:lpstr>Poppins Bold</vt:lpstr>
      <vt:lpstr>Poppins Light</vt:lpstr>
      <vt:lpstr>Poppins Italics</vt:lpstr>
      <vt:lpstr>Arimo</vt:lpstr>
      <vt:lpstr>Calibri</vt:lpstr>
      <vt:lpstr>Arial</vt:lpstr>
      <vt:lpstr>Office Theme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diabetes tipo 1</dc:title>
  <dc:creator>Ana Carolina Castelo Branco Torelly - GDGAVIJ</dc:creator>
  <cp:lastModifiedBy>Ana Beatriz Soares dos Santos</cp:lastModifiedBy>
  <cp:revision>2</cp:revision>
  <dcterms:created xsi:type="dcterms:W3CDTF">2006-08-16T00:00:00Z</dcterms:created>
  <dcterms:modified xsi:type="dcterms:W3CDTF">2024-12-05T11:37:16Z</dcterms:modified>
  <dc:identifier>DAGYWyDvS0s</dc:identifier>
</cp:coreProperties>
</file>