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7" r:id="rId2"/>
    <p:sldId id="259" r:id="rId3"/>
    <p:sldId id="258" r:id="rId4"/>
    <p:sldId id="261" r:id="rId5"/>
    <p:sldId id="268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D800"/>
    <a:srgbClr val="98A6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1032" y="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CC2C66-2F35-4DCD-9B00-BF5B0B758D5F}" type="datetimeFigureOut">
              <a:rPr lang="pt-BR" smtClean="0"/>
              <a:t>27/11/2024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01014-BB47-4D70-B8CB-138EA43FE3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174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5a4b7a81b_0_1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e5a4b7a81b_0_1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e3b7dabcfa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e3b7dabcfa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>
          <a:extLst>
            <a:ext uri="{FF2B5EF4-FFF2-40B4-BE49-F238E27FC236}">
              <a16:creationId xmlns:a16="http://schemas.microsoft.com/office/drawing/2014/main" id="{A10BE693-A07A-C0D8-FDC9-37562CB4A4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>
            <a:extLst>
              <a:ext uri="{FF2B5EF4-FFF2-40B4-BE49-F238E27FC236}">
                <a16:creationId xmlns:a16="http://schemas.microsoft.com/office/drawing/2014/main" id="{D9EECE2D-5416-F9A0-B53D-185E2DFA1B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>
            <a:extLst>
              <a:ext uri="{FF2B5EF4-FFF2-40B4-BE49-F238E27FC236}">
                <a16:creationId xmlns:a16="http://schemas.microsoft.com/office/drawing/2014/main" id="{C9725066-D5A2-587E-B088-807A085E21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0427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66494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847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55596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43469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e2745a71e3_0_6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e2745a71e3_0_6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41125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70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24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4"/>
            <a:ext cx="11360800" cy="10569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003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4"/>
            <a:ext cx="11360800" cy="26182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44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6"/>
            <a:ext cx="11360800" cy="1734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41148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359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403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2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1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665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53332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4"/>
            <a:ext cx="5333200" cy="45550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8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9727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47983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548640" lvl="0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1pPr>
            <a:lvl2pPr marL="1097280" lvl="1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97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3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576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347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60"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04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4"/>
            <a:ext cx="5393600" cy="1646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2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4"/>
            <a:ext cx="5116000" cy="49269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48640" lvl="0" indent="-41148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097280" lvl="1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00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76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548640" lvl="0" indent="-27432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6456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136120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2" name="Google Shape;62;p13"/>
          <p:cNvSpPr txBox="1"/>
          <p:nvPr/>
        </p:nvSpPr>
        <p:spPr>
          <a:xfrm>
            <a:off x="3127710" y="4282673"/>
            <a:ext cx="5465681" cy="1005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Comissão </a:t>
            </a:r>
            <a:r>
              <a:rPr lang="pt-BR" sz="156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de Constituição e Justiça</a:t>
            </a:r>
            <a:b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</a:br>
            <a: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Audiência Pública Regulamentação Reforma Tributária</a:t>
            </a:r>
          </a:p>
          <a:p>
            <a:pPr algn="ctr" defTabSz="1097280">
              <a:buClr>
                <a:srgbClr val="000000"/>
              </a:buClr>
            </a:pPr>
            <a:r>
              <a:rPr lang="pt-BR" sz="156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(Transição e </a:t>
            </a:r>
            <a:r>
              <a:rPr lang="pt-BR" sz="156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Fiscalização  27/11/2024)</a:t>
            </a:r>
            <a:endParaRPr sz="156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8089" y="2448348"/>
            <a:ext cx="3364921" cy="1345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40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353819" y="135223"/>
            <a:ext cx="1148435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Art. 337. Sem prejuízo de outras medidas previstas na legislação, a RFB e as administrações tributárias dos Estados, do Distrito Federal e dos Municípios poderão determinar Regime Especial de Fiscalização - REF para cumprimento de obrigações tributárias, nas seguintes hipóteses </a:t>
            </a: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taxativas</a:t>
            </a:r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VII - incidência em conduta que configure</a:t>
            </a:r>
            <a:r>
              <a:rPr lang="pt-BR" sz="1600" i="1" dirty="0">
                <a:solidFill>
                  <a:srgbClr val="FF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t-BR" sz="1600" i="1" u="none" strike="sngStrik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em tese</a:t>
            </a:r>
            <a:r>
              <a:rPr lang="pt-BR" sz="1600" i="1" u="non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</a:t>
            </a:r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crime contra a ordem tributária, </a:t>
            </a: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quando devidamente atestado com observância do devido processo legal, contraditório e ampla defesa, resguardado o rito processual previsto no art. 313-A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sngStrik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Nas hipóteses previstas nos incisos IV a VII do caput, a aplicação do REF independe da instauração prévia de procedimento de fiscalização.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Para fins do disposto no inciso V do caput considera-se </a:t>
            </a:r>
            <a:r>
              <a:rPr lang="pt-BR" sz="1600" i="1" u="none" strike="sngStrike" baseline="0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prática reiterada</a:t>
            </a:r>
            <a:r>
              <a:rPr lang="pt-BR" sz="1600" i="1" u="non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:</a:t>
            </a:r>
          </a:p>
          <a:p>
            <a:pPr algn="just"/>
            <a:endParaRPr lang="pt-BR" sz="1600" i="1" u="non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– </a:t>
            </a: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prática reiterada:</a:t>
            </a:r>
          </a:p>
          <a:p>
            <a:pPr marL="342900" indent="-342900" algn="just">
              <a:buAutoNum type="alphaLcParenR"/>
            </a:pP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ocorrência, em 2 (dois) ou mais períodos de apuração, consecutivos ou alternados, de idênticas verificada em relação aos últimos 5 (cinco) anos-calendário, formalizadas por intermédio de auto de infração; ou</a:t>
            </a:r>
          </a:p>
          <a:p>
            <a:pPr marL="342900" indent="-342900" algn="just">
              <a:buAutoNum type="alphaLcParenR"/>
            </a:pPr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 segunda ocorrência de idênticas infrações, caso seja constatada a utilização de artifício, ardil ou qualquer outro meio fraudulento com o fim de suprimir, postergar ou reduzir o pagamento de tributo.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II – infração tributária, aquela devidamente configurada com observância do devido processo legal, contraditório e ampla defesa, resguardado o rito processual de que trata o art. 313-A e, quando for o caso de discussão no âmbito judicial, decisão transitada em julgado.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6" name="Google Shape;134;p16">
            <a:extLst>
              <a:ext uri="{FF2B5EF4-FFF2-40B4-BE49-F238E27FC236}">
                <a16:creationId xmlns:a16="http://schemas.microsoft.com/office/drawing/2014/main" id="{7A7EBB0A-450B-EFFA-C1BC-B53D492B15B8}"/>
              </a:ext>
            </a:extLst>
          </p:cNvPr>
          <p:cNvSpPr txBox="1"/>
          <p:nvPr/>
        </p:nvSpPr>
        <p:spPr>
          <a:xfrm>
            <a:off x="138295" y="6215744"/>
            <a:ext cx="10434453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155: Delimitação REF apenas à condutas fraudulentas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1586658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Google Shape;87;p15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8" name="Google Shape;88;p15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9" name="Google Shape;89;p15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0" name="Google Shape;90;p15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1" name="Google Shape;91;p15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2" name="Google Shape;92;p15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5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4" name="Google Shape;94;p15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5" name="Google Shape;95;p15"/>
          <p:cNvSpPr txBox="1"/>
          <p:nvPr/>
        </p:nvSpPr>
        <p:spPr>
          <a:xfrm>
            <a:off x="2076150" y="1131000"/>
            <a:ext cx="5040000" cy="41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MBC é uma OSCIP que reúne grandes representantes do setor produtivo em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5 pilares de atuação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,  todos eles diretamente conectados às maiores externalidades que prejudicam a competitividade dos diversos setores da nossa economia: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96" name="Google Shape;96;p15"/>
          <p:cNvPicPr preferRelativeResize="0"/>
          <p:nvPr/>
        </p:nvPicPr>
        <p:blipFill rotWithShape="1">
          <a:blip r:embed="rId3">
            <a:alphaModFix/>
          </a:blip>
          <a:srcRect r="61134"/>
          <a:stretch/>
        </p:blipFill>
        <p:spPr>
          <a:xfrm>
            <a:off x="856140" y="224130"/>
            <a:ext cx="842220" cy="86661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5"/>
          <p:cNvSpPr/>
          <p:nvPr/>
        </p:nvSpPr>
        <p:spPr>
          <a:xfrm rot="900579">
            <a:off x="1634874" y="432944"/>
            <a:ext cx="390607" cy="749072"/>
          </a:xfrm>
          <a:prstGeom prst="rect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98" name="Google Shape;98;p15"/>
          <p:cNvPicPr preferRelativeResize="0"/>
          <p:nvPr/>
        </p:nvPicPr>
        <p:blipFill rotWithShape="1">
          <a:blip r:embed="rId4">
            <a:alphaModFix/>
          </a:blip>
          <a:srcRect l="65283" t="63904" b="8900"/>
          <a:stretch/>
        </p:blipFill>
        <p:spPr>
          <a:xfrm>
            <a:off x="1868610" y="3331667"/>
            <a:ext cx="1652294" cy="1638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5"/>
          <p:cNvPicPr preferRelativeResize="0"/>
          <p:nvPr/>
        </p:nvPicPr>
        <p:blipFill rotWithShape="1">
          <a:blip r:embed="rId5">
            <a:alphaModFix/>
          </a:blip>
          <a:srcRect l="16296" t="42980"/>
          <a:stretch/>
        </p:blipFill>
        <p:spPr>
          <a:xfrm>
            <a:off x="6916972" y="3331668"/>
            <a:ext cx="1652294" cy="1638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5"/>
          <p:cNvPicPr preferRelativeResize="0"/>
          <p:nvPr/>
        </p:nvPicPr>
        <p:blipFill rotWithShape="1">
          <a:blip r:embed="rId6">
            <a:alphaModFix/>
          </a:blip>
          <a:srcRect t="11108" b="20702"/>
          <a:stretch/>
        </p:blipFill>
        <p:spPr>
          <a:xfrm>
            <a:off x="5234186" y="3331663"/>
            <a:ext cx="1652293" cy="16385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5"/>
          <p:cNvPicPr preferRelativeResize="0"/>
          <p:nvPr/>
        </p:nvPicPr>
        <p:blipFill rotWithShape="1">
          <a:blip r:embed="rId7">
            <a:alphaModFix/>
          </a:blip>
          <a:srcRect t="13151" b="6111"/>
          <a:stretch/>
        </p:blipFill>
        <p:spPr>
          <a:xfrm>
            <a:off x="3551398" y="3331665"/>
            <a:ext cx="1652294" cy="1638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15"/>
          <p:cNvPicPr preferRelativeResize="0"/>
          <p:nvPr/>
        </p:nvPicPr>
        <p:blipFill rotWithShape="1">
          <a:blip r:embed="rId8">
            <a:alphaModFix/>
          </a:blip>
          <a:srcRect t="12674" b="9523"/>
          <a:stretch/>
        </p:blipFill>
        <p:spPr>
          <a:xfrm>
            <a:off x="8599759" y="3331663"/>
            <a:ext cx="1652294" cy="1638576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6944240" y="3965371"/>
            <a:ext cx="157752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TRANSFORMAÇÃO DIGITAL DA ECONOMIA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4" name="Google Shape;104;p15"/>
          <p:cNvSpPr/>
          <p:nvPr/>
        </p:nvSpPr>
        <p:spPr>
          <a:xfrm>
            <a:off x="3455207" y="3965371"/>
            <a:ext cx="184464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GESTÃO E GOVERNANÇA NO GOVERNO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5" name="Google Shape;105;p15"/>
          <p:cNvSpPr/>
          <p:nvPr/>
        </p:nvSpPr>
        <p:spPr>
          <a:xfrm>
            <a:off x="5096824" y="3965371"/>
            <a:ext cx="199836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EXPANSÃO DA 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EDUCAÇÃO PROFISSIONAL TECNOLÓGICA 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NO PAÍS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6" name="Google Shape;106;p15"/>
          <p:cNvSpPr/>
          <p:nvPr/>
        </p:nvSpPr>
        <p:spPr>
          <a:xfrm>
            <a:off x="8579557" y="3965371"/>
            <a:ext cx="171180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AGENDA AMBIENTAL COMO UMA OPORTUNIDADE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1943370" y="3965371"/>
            <a:ext cx="1577520" cy="37116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algn="ctr" defTabSz="1097280">
              <a:buClr>
                <a:srgbClr val="000000"/>
              </a:buClr>
            </a:pPr>
            <a:r>
              <a:rPr lang="pt-BR" sz="10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REDUÇÃO DO CUSTO BRASIL</a:t>
            </a:r>
            <a:endParaRPr sz="10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8" name="Google Shape;68;p14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9" name="Google Shape;69;p14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14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14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" name="Google Shape;72;p14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3" name="Google Shape;73;p14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4" name="Google Shape;74;p14"/>
          <p:cNvCxnSpPr/>
          <p:nvPr/>
        </p:nvCxnSpPr>
        <p:spPr>
          <a:xfrm>
            <a:off x="126763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5" name="Google Shape;75;p14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6" name="Google Shape;76;p14"/>
          <p:cNvPicPr preferRelativeResize="0"/>
          <p:nvPr/>
        </p:nvPicPr>
        <p:blipFill rotWithShape="1">
          <a:blip r:embed="rId3">
            <a:alphaModFix/>
          </a:blip>
          <a:srcRect l="7485" t="2799" r="45521" b="12634"/>
          <a:stretch/>
        </p:blipFill>
        <p:spPr>
          <a:xfrm>
            <a:off x="8103090" y="-41160"/>
            <a:ext cx="3936422" cy="704088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4"/>
          <p:cNvSpPr/>
          <p:nvPr/>
        </p:nvSpPr>
        <p:spPr>
          <a:xfrm rot="5400000">
            <a:off x="8103060" y="-26910"/>
            <a:ext cx="4209120" cy="4208400"/>
          </a:xfrm>
          <a:prstGeom prst="rtTriangle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8103090" y="4060230"/>
            <a:ext cx="2939400" cy="2939400"/>
          </a:xfrm>
          <a:prstGeom prst="rtTriangle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14"/>
          <p:cNvSpPr txBox="1"/>
          <p:nvPr/>
        </p:nvSpPr>
        <p:spPr>
          <a:xfrm>
            <a:off x="2076150" y="1131000"/>
            <a:ext cx="7859160" cy="41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dificuldade para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atrair e </a:t>
            </a:r>
            <a:r>
              <a:rPr lang="pt-BR" sz="1320" kern="0" dirty="0">
                <a:solidFill>
                  <a:srgbClr val="98A63A"/>
                </a:solidFill>
                <a:latin typeface="Lato Black"/>
                <a:ea typeface="Lato Black"/>
                <a:cs typeface="Lato Black"/>
                <a:sym typeface="Lato Black"/>
              </a:rPr>
              <a:t>reter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 talentos.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complexidade para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recolher impostos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incerteza da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insegurança jurídica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condição precária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 de uma rodovia.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O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custo do capital 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contratado.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As ameaças do </a:t>
            </a:r>
            <a:r>
              <a:rPr lang="pt-BR" sz="132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atraso na agenda ambiental</a:t>
            </a: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…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20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r>
              <a:rPr lang="pt-BR" sz="120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UMA SÉRIE DE  </a:t>
            </a:r>
            <a:r>
              <a:rPr lang="pt-BR" sz="1200" kern="0" dirty="0">
                <a:solidFill>
                  <a:srgbClr val="BDD800"/>
                </a:solidFill>
                <a:latin typeface="Lato Black"/>
                <a:ea typeface="Lato Black"/>
                <a:cs typeface="Lato Black"/>
                <a:sym typeface="Lato Black"/>
              </a:rPr>
              <a:t>EXTERNALIDADES </a:t>
            </a:r>
            <a:r>
              <a:rPr lang="pt-BR" sz="120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 PREJUDICA O AMBIENTE DE NEGÓCIOS </a:t>
            </a:r>
            <a:endParaRPr sz="120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r>
              <a:rPr lang="pt-BR" sz="1200" kern="0" dirty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DE TODOS AQUELES QUE AQUI PRODUZEM. </a:t>
            </a:r>
            <a:endParaRPr sz="120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Para se ter uma ideia, nossa economia perde                                                                  ,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todos os anos, com custos que fogem à nossa capacidade individual de gestão.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Mas eles continuarão existindo  até que consigamos, juntos e em parceria com o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poder público e com os maiores especialistas de cada setor,  pensar e desenvolver 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defTabSz="1097280">
              <a:buClr>
                <a:srgbClr val="000000"/>
              </a:buClr>
              <a:buSzPts val="1100"/>
            </a:pPr>
            <a:r>
              <a:rPr lang="pt-BR" sz="1320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projetos e agendas para superar os principais entraves do nosso desenvolvimento.</a:t>
            </a:r>
            <a:endParaRPr sz="132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0" name="Google Shape;80;p14"/>
          <p:cNvSpPr txBox="1"/>
          <p:nvPr/>
        </p:nvSpPr>
        <p:spPr>
          <a:xfrm>
            <a:off x="5367916" y="3243299"/>
            <a:ext cx="2685960" cy="9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lnSpc>
                <a:spcPct val="90000"/>
              </a:lnSpc>
              <a:buClr>
                <a:srgbClr val="000000"/>
              </a:buClr>
            </a:pPr>
            <a:endParaRPr sz="16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lnSpc>
                <a:spcPct val="90000"/>
              </a:lnSpc>
              <a:buClr>
                <a:srgbClr val="000000"/>
              </a:buClr>
            </a:pPr>
            <a:endParaRPr sz="1680" kern="0">
              <a:solidFill>
                <a:srgbClr val="FFFFFF"/>
              </a:solidFill>
              <a:latin typeface="Lato Black"/>
              <a:ea typeface="Lato Black"/>
              <a:cs typeface="Lato Black"/>
              <a:sym typeface="Lato Black"/>
            </a:endParaRPr>
          </a:p>
          <a:p>
            <a:pPr defTabSz="1097280">
              <a:lnSpc>
                <a:spcPct val="90000"/>
              </a:lnSpc>
              <a:buClr>
                <a:srgbClr val="000000"/>
              </a:buClr>
            </a:pPr>
            <a:r>
              <a:rPr lang="pt-BR" sz="1680" kern="0">
                <a:solidFill>
                  <a:srgbClr val="FFFFFF"/>
                </a:solidFill>
                <a:latin typeface="Lato Black"/>
                <a:ea typeface="Lato Black"/>
                <a:cs typeface="Lato Black"/>
                <a:sym typeface="Lato Black"/>
              </a:rPr>
              <a:t>R$  </a:t>
            </a:r>
            <a:r>
              <a:rPr lang="pt-BR" sz="3120" kern="0">
                <a:solidFill>
                  <a:srgbClr val="BDD800"/>
                </a:solidFill>
                <a:latin typeface="Lexend Black"/>
                <a:ea typeface="Lexend Black"/>
                <a:cs typeface="Lexend Black"/>
                <a:sym typeface="Lexend Black"/>
              </a:rPr>
              <a:t>1,7</a:t>
            </a:r>
            <a:r>
              <a:rPr lang="pt-BR" kern="0">
                <a:solidFill>
                  <a:srgbClr val="BDD800"/>
                </a:solidFill>
                <a:latin typeface="Lexend Black"/>
                <a:ea typeface="Lexend Black"/>
                <a:cs typeface="Lexend Black"/>
                <a:sym typeface="Lexend Black"/>
              </a:rPr>
              <a:t> </a:t>
            </a:r>
            <a:r>
              <a:rPr lang="pt-BR" sz="2160" kern="0">
                <a:solidFill>
                  <a:srgbClr val="BDD800"/>
                </a:solidFill>
                <a:latin typeface="Lexend Black"/>
                <a:ea typeface="Lexend Black"/>
                <a:cs typeface="Lexend Black"/>
                <a:sym typeface="Lexend Black"/>
              </a:rPr>
              <a:t>trilhão</a:t>
            </a:r>
            <a:endParaRPr sz="1440" kern="0">
              <a:solidFill>
                <a:srgbClr val="BDD800"/>
              </a:solidFill>
              <a:latin typeface="Lexend Black"/>
              <a:ea typeface="Lexend Black"/>
              <a:cs typeface="Lexend Black"/>
              <a:sym typeface="Lexend Black"/>
            </a:endParaRPr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4">
            <a:alphaModFix/>
          </a:blip>
          <a:srcRect r="61134"/>
          <a:stretch/>
        </p:blipFill>
        <p:spPr>
          <a:xfrm>
            <a:off x="856140" y="224130"/>
            <a:ext cx="842220" cy="866611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 rot="900579">
            <a:off x="1634874" y="432944"/>
            <a:ext cx="390607" cy="749072"/>
          </a:xfrm>
          <a:prstGeom prst="rect">
            <a:avLst/>
          </a:prstGeom>
          <a:solidFill>
            <a:srgbClr val="10293C"/>
          </a:solidFill>
          <a:ln w="9525" cap="flat" cmpd="sng">
            <a:solidFill>
              <a:srgbClr val="10293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8A1756C4-88C5-7A93-D2B5-A74CA1F52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0"/>
            <a:ext cx="95583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58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>
          <a:extLst>
            <a:ext uri="{FF2B5EF4-FFF2-40B4-BE49-F238E27FC236}">
              <a16:creationId xmlns:a16="http://schemas.microsoft.com/office/drawing/2014/main" id="{C60773C1-1415-0DDE-C1E8-63292229D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>
            <a:extLst>
              <a:ext uri="{FF2B5EF4-FFF2-40B4-BE49-F238E27FC236}">
                <a16:creationId xmlns:a16="http://schemas.microsoft.com/office/drawing/2014/main" id="{1866AA97-7646-6D7C-E7B1-E87D57F42043}"/>
              </a:ext>
            </a:extLst>
          </p:cNvPr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>
            <a:extLst>
              <a:ext uri="{FF2B5EF4-FFF2-40B4-BE49-F238E27FC236}">
                <a16:creationId xmlns:a16="http://schemas.microsoft.com/office/drawing/2014/main" id="{458F05BF-B65F-3873-39C5-1BB8DDEED268}"/>
              </a:ext>
            </a:extLst>
          </p:cNvPr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>
            <a:extLst>
              <a:ext uri="{FF2B5EF4-FFF2-40B4-BE49-F238E27FC236}">
                <a16:creationId xmlns:a16="http://schemas.microsoft.com/office/drawing/2014/main" id="{ED4867F8-BAAE-FB13-0BBD-6C24E60CBC78}"/>
              </a:ext>
            </a:extLst>
          </p:cNvPr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>
            <a:extLst>
              <a:ext uri="{FF2B5EF4-FFF2-40B4-BE49-F238E27FC236}">
                <a16:creationId xmlns:a16="http://schemas.microsoft.com/office/drawing/2014/main" id="{0E5EA58F-DB4A-4B28-A269-03FC62E64C5E}"/>
              </a:ext>
            </a:extLst>
          </p:cNvPr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>
            <a:extLst>
              <a:ext uri="{FF2B5EF4-FFF2-40B4-BE49-F238E27FC236}">
                <a16:creationId xmlns:a16="http://schemas.microsoft.com/office/drawing/2014/main" id="{1672BAC4-E2AB-6CBC-14F0-73A472822D25}"/>
              </a:ext>
            </a:extLst>
          </p:cNvPr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>
            <a:extLst>
              <a:ext uri="{FF2B5EF4-FFF2-40B4-BE49-F238E27FC236}">
                <a16:creationId xmlns:a16="http://schemas.microsoft.com/office/drawing/2014/main" id="{F0DCFDFF-B4B6-7AE5-3576-AB81CE569746}"/>
              </a:ext>
            </a:extLst>
          </p:cNvPr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>
            <a:extLst>
              <a:ext uri="{FF2B5EF4-FFF2-40B4-BE49-F238E27FC236}">
                <a16:creationId xmlns:a16="http://schemas.microsoft.com/office/drawing/2014/main" id="{CD159B91-51F7-4055-BC08-DDB4632667AC}"/>
              </a:ext>
            </a:extLst>
          </p:cNvPr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>
            <a:extLst>
              <a:ext uri="{FF2B5EF4-FFF2-40B4-BE49-F238E27FC236}">
                <a16:creationId xmlns:a16="http://schemas.microsoft.com/office/drawing/2014/main" id="{5A2799A4-9FAB-9CF9-39F2-3210FFB1D2CF}"/>
              </a:ext>
            </a:extLst>
          </p:cNvPr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34;p16">
            <a:extLst>
              <a:ext uri="{FF2B5EF4-FFF2-40B4-BE49-F238E27FC236}">
                <a16:creationId xmlns:a16="http://schemas.microsoft.com/office/drawing/2014/main" id="{C786EDF8-776F-C0E5-B246-D917A9049B30}"/>
              </a:ext>
            </a:extLst>
          </p:cNvPr>
          <p:cNvSpPr txBox="1"/>
          <p:nvPr/>
        </p:nvSpPr>
        <p:spPr>
          <a:xfrm>
            <a:off x="138296" y="6215744"/>
            <a:ext cx="7865162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não apresentada até o momento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05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7AB557E4-6032-AFD6-3864-B3A8B5C4B1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728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5BE29AA-0A4C-3539-7504-8D5D8474C1F2}"/>
              </a:ext>
            </a:extLst>
          </p:cNvPr>
          <p:cNvSpPr txBox="1"/>
          <p:nvPr/>
        </p:nvSpPr>
        <p:spPr>
          <a:xfrm>
            <a:off x="413555" y="275656"/>
            <a:ext cx="4491037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Documento Fiscal Eletrônico</a:t>
            </a:r>
          </a:p>
          <a:p>
            <a:pPr algn="ctr"/>
            <a:endParaRPr lang="pt-BR" sz="14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44. O sujeito passivo do IBS e da CBS, ao realizar operações com bens ou com serviços, inclusive exportações, e importações, deverá emitir documento fiscal eletrônico. </a:t>
            </a:r>
          </a:p>
          <a:p>
            <a:pPr algn="just"/>
            <a:endParaRPr lang="pt-BR" sz="1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As informações prestadas pelo sujeito passivo nos termos deste artigo possuem caráter declaratório e constituem confissão do valor devido de IBS e de CBS consignados no documento fiscal.”</a:t>
            </a:r>
          </a:p>
          <a:p>
            <a:pPr algn="just"/>
            <a:endParaRPr lang="pt-BR" sz="1400" b="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26E6850-2E5E-4A23-71A8-C5C352704138}"/>
              </a:ext>
            </a:extLst>
          </p:cNvPr>
          <p:cNvSpPr txBox="1"/>
          <p:nvPr/>
        </p:nvSpPr>
        <p:spPr>
          <a:xfrm>
            <a:off x="5606346" y="275656"/>
            <a:ext cx="5532069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Documento Fiscal Eletrônico</a:t>
            </a:r>
          </a:p>
          <a:p>
            <a:pPr algn="ctr"/>
            <a:endParaRPr lang="pt-BR" sz="1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44. O sujeito passivo do IBS e da CBS, ao realizar operações com bens ou com serviços, inclusive exportações, e importações, deverá emitir documento fiscal eletrônico. </a:t>
            </a:r>
          </a:p>
          <a:p>
            <a:pPr algn="just"/>
            <a:endParaRPr lang="pt-BR" sz="1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As informações prestadas pelo sujeito passivo nos termos deste artigo possuem caráter declaratório e constituem confissão do valor devido de IBS e de CBS consignados no documento fiscal.”</a:t>
            </a:r>
          </a:p>
          <a:p>
            <a:pPr algn="just"/>
            <a:endParaRPr lang="pt-BR" sz="1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4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§4º O contribuinte poderá, em conformidade com os procedimentos, prazos e condições estabelecidos em regulamento, solicitar à administração tributária competente a revisão de seus lançamentos de IBS e CBS, apresentando documentos e informações que comprovem a necessidade de ajuste, em especial nas seguintes hipóteses:</a:t>
            </a:r>
          </a:p>
          <a:p>
            <a:pPr algn="just"/>
            <a:r>
              <a:rPr lang="pt-BR" sz="14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- erro material evidente na escrituração ou nos documentos fiscais;</a:t>
            </a:r>
          </a:p>
          <a:p>
            <a:pPr algn="just"/>
            <a:r>
              <a:rPr lang="pt-BR" sz="14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II - duplicidade de pagamento do tributo;</a:t>
            </a:r>
          </a:p>
          <a:p>
            <a:pPr algn="just"/>
            <a:r>
              <a:rPr lang="pt-BR" sz="14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III - apropriação indevida ou não homologada de crédito;</a:t>
            </a:r>
          </a:p>
          <a:p>
            <a:pPr algn="just"/>
            <a:r>
              <a:rPr lang="pt-BR" sz="14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IV - enquadramento tributário equivocado da operação.</a:t>
            </a:r>
          </a:p>
          <a:p>
            <a:pPr algn="just"/>
            <a:endParaRPr lang="pt-BR" sz="14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4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§5º A revisão a pedido do contribuinte não impede o exercício regular da fiscalização por parte da administração tributária, nem a revisão de ofício dos lançamentos, nos termos desta Lei Complementar.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42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" name="Google Shape;134;p16">
            <a:extLst>
              <a:ext uri="{FF2B5EF4-FFF2-40B4-BE49-F238E27FC236}">
                <a16:creationId xmlns:a16="http://schemas.microsoft.com/office/drawing/2014/main" id="{7D3AB4FF-660A-47BD-0AC5-B9BF2B91E62D}"/>
              </a:ext>
            </a:extLst>
          </p:cNvPr>
          <p:cNvSpPr txBox="1"/>
          <p:nvPr/>
        </p:nvSpPr>
        <p:spPr>
          <a:xfrm>
            <a:off x="138296" y="6215744"/>
            <a:ext cx="7367404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157: Ônus da Prova 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05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4728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938213" y="1128743"/>
            <a:ext cx="44910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V</a:t>
            </a:r>
          </a:p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Das Presunções Legais</a:t>
            </a:r>
          </a:p>
          <a:p>
            <a:pPr algn="ctr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334. Caracteriza omissão de receita e</a:t>
            </a: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ocorrência de operações sujeitas à incidência da CBS e do IBS:</a:t>
            </a:r>
          </a:p>
          <a:p>
            <a:pPr algn="just"/>
            <a:endParaRPr lang="pt-BR" sz="1600" b="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Caberá ao sujeito passivo o ônus da prova de desconstituição das presunções de que trata este artigo.”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624DE9-E99D-B96F-30BF-7B61C81B4EFF}"/>
              </a:ext>
            </a:extLst>
          </p:cNvPr>
          <p:cNvSpPr txBox="1"/>
          <p:nvPr/>
        </p:nvSpPr>
        <p:spPr>
          <a:xfrm>
            <a:off x="6435709" y="1128742"/>
            <a:ext cx="4491037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V</a:t>
            </a:r>
          </a:p>
          <a:p>
            <a:pPr algn="ctr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Das Presunções Legais</a:t>
            </a:r>
          </a:p>
          <a:p>
            <a:pPr algn="ctr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334. Caracteriza omissão de receita e</a:t>
            </a: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ocorrência de operações sujeitas à incidência da CBS e do IBS:</a:t>
            </a:r>
          </a:p>
          <a:p>
            <a:pPr algn="just"/>
            <a:endParaRPr lang="pt-BR" sz="1600" b="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b="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strike="sngStrike" dirty="0">
                <a:solidFill>
                  <a:srgbClr val="C0000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Caberá ao sujeito passivo o ônus da prova de desconstituição das presunções de que trata este artigo.”</a:t>
            </a:r>
          </a:p>
        </p:txBody>
      </p:sp>
    </p:spTree>
    <p:extLst>
      <p:ext uri="{BB962C8B-B14F-4D97-AF65-F5344CB8AC3E}">
        <p14:creationId xmlns:p14="http://schemas.microsoft.com/office/powerpoint/2010/main" val="232491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44253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938213" y="1128743"/>
            <a:ext cx="4491037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340. A imposição do regime especial de fiscalização não elide a aplicação de penalidades previstas na legislação tributária, nem dispensa o sujeito passivo do cumprimento das demais obrigações, inclusive acessórias, não abrangidas pelo regime.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As multas de ofício aplicáveis à CBS e ao IBS terão percentual duplicado para as infrações cometidas pelo sujeito passivo durante o período em que estiver submetido ao REF, sem prejuízo da adoção de outras medidas previstas na legislação tributária, administrativa ou penal.”</a:t>
            </a:r>
          </a:p>
          <a:p>
            <a:pPr algn="just"/>
            <a:endParaRPr lang="pt-BR" sz="1600" i="0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624DE9-E99D-B96F-30BF-7B61C81B4EFF}"/>
              </a:ext>
            </a:extLst>
          </p:cNvPr>
          <p:cNvSpPr txBox="1"/>
          <p:nvPr/>
        </p:nvSpPr>
        <p:spPr>
          <a:xfrm>
            <a:off x="6435709" y="1128742"/>
            <a:ext cx="4491037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340. A imposição do regime especial de fiscalização não elide a aplicação de penalidades previstas na legislação tributária, nem dispensa o sujeito passivo do cumprimento das demais obrigações, inclusive acessórias, não abrangidas pelo regime.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</a:t>
            </a:r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As multas de ofício aplicáveis à CBS e ao IBS terão percentual duplicado para as infrações cometidas pelo sujeito passivo durante o período em que estiver submetido ao REF, </a:t>
            </a:r>
            <a:r>
              <a:rPr lang="pt-BR" sz="1600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observando-se o limite global de 100% do valor do débito ou crédito tributário correspondente, </a:t>
            </a:r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sem prejuízo da adoção de outras medidas previstas na legislação tributária, administrativa ou penal.”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</p:txBody>
      </p:sp>
      <p:sp>
        <p:nvSpPr>
          <p:cNvPr id="2" name="Google Shape;134;p16">
            <a:extLst>
              <a:ext uri="{FF2B5EF4-FFF2-40B4-BE49-F238E27FC236}">
                <a16:creationId xmlns:a16="http://schemas.microsoft.com/office/drawing/2014/main" id="{3D090F3B-6882-B908-2E4F-9F7827DFBC1F}"/>
              </a:ext>
            </a:extLst>
          </p:cNvPr>
          <p:cNvSpPr txBox="1"/>
          <p:nvPr/>
        </p:nvSpPr>
        <p:spPr>
          <a:xfrm>
            <a:off x="138295" y="6215744"/>
            <a:ext cx="9558155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148: Delimitação Multa REF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338918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40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709764" y="1063826"/>
            <a:ext cx="399067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341. A transição para o IBS atenderá aos critérios estabelecidos nesta Seção e nos seguintes</a:t>
            </a: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dispositivos:”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5624DE9-E99D-B96F-30BF-7B61C81B4EFF}"/>
              </a:ext>
            </a:extLst>
          </p:cNvPr>
          <p:cNvSpPr txBox="1"/>
          <p:nvPr/>
        </p:nvSpPr>
        <p:spPr>
          <a:xfrm>
            <a:off x="5995871" y="515280"/>
            <a:ext cx="548959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“Art. 341. (...)</a:t>
            </a:r>
          </a:p>
          <a:p>
            <a:pPr algn="just"/>
            <a:endParaRPr lang="pt-BR" sz="1600" i="1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Art. 341-A. A entrada em vigor desta Lei Complementar não extingue os créditos judiciais de PIS/</a:t>
            </a:r>
            <a:r>
              <a:rPr lang="pt-BR" sz="1600" i="1" dirty="0" err="1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Cofins</a:t>
            </a:r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e os créditos remanescentes de IPI, que poderão ser utilizados na forma do disposto neste artigo.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Os créditos de que trata o caput deste artigo poderão ser compensados com os débitos de IBS e de CBS, na forma, nos prazos e nos limites estabelecidos em regulamento, observado o disposto nos § 2º e 3º.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A compensação de créditos judiciais de PIS/</a:t>
            </a:r>
            <a:r>
              <a:rPr lang="pt-BR" sz="1600" i="1" dirty="0" err="1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Cofins</a:t>
            </a:r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, de que trata o § 1º deste artigo, fica limitada aos créditos reconhecidos em decisão judicial transitada em julgado até a data de entrada em vigor desta Lei Complementar.</a:t>
            </a:r>
          </a:p>
          <a:p>
            <a:pPr algn="just"/>
            <a:endParaRPr lang="pt-BR" sz="1600" i="1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rgbClr val="00B050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3º A compensação de créditos remanescentes de IPI, de que trata o § 1º deste artigo, fica condicionada à comprovação, na forma do regulamento, da impossibilidade de sua utilização em relação ao IPI devido até a data de entrada em vigor desta Lei Complementar.</a:t>
            </a:r>
            <a:endParaRPr lang="pt-BR" sz="1600" i="1" u="none" strike="noStrike" baseline="0" dirty="0">
              <a:solidFill>
                <a:srgbClr val="00B050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AF618C-D685-5382-828B-F91C4B9F718E}"/>
              </a:ext>
            </a:extLst>
          </p:cNvPr>
          <p:cNvSpPr txBox="1"/>
          <p:nvPr/>
        </p:nvSpPr>
        <p:spPr>
          <a:xfrm>
            <a:off x="754051" y="479051"/>
            <a:ext cx="4724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I</a:t>
            </a:r>
          </a:p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Da Fixação das Alíquotas do IBS durante a Transição</a:t>
            </a:r>
          </a:p>
        </p:txBody>
      </p:sp>
      <p:sp>
        <p:nvSpPr>
          <p:cNvPr id="6" name="Google Shape;134;p16">
            <a:extLst>
              <a:ext uri="{FF2B5EF4-FFF2-40B4-BE49-F238E27FC236}">
                <a16:creationId xmlns:a16="http://schemas.microsoft.com/office/drawing/2014/main" id="{7A7EBB0A-450B-EFFA-C1BC-B53D492B15B8}"/>
              </a:ext>
            </a:extLst>
          </p:cNvPr>
          <p:cNvSpPr txBox="1"/>
          <p:nvPr/>
        </p:nvSpPr>
        <p:spPr>
          <a:xfrm>
            <a:off x="138295" y="6215744"/>
            <a:ext cx="9558155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149: Aproveitamento PIS/</a:t>
            </a:r>
            <a:r>
              <a:rPr lang="pt-BR" sz="1600" b="1" kern="0" dirty="0" err="1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Cofins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 e IPI pós transição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273368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93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Google Shape;54;p13"/>
          <p:cNvCxnSpPr/>
          <p:nvPr/>
        </p:nvCxnSpPr>
        <p:spPr>
          <a:xfrm>
            <a:off x="238911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13"/>
          <p:cNvCxnSpPr/>
          <p:nvPr/>
        </p:nvCxnSpPr>
        <p:spPr>
          <a:xfrm>
            <a:off x="9392940" y="-1916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6" name="Google Shape;56;p13"/>
          <p:cNvCxnSpPr/>
          <p:nvPr/>
        </p:nvCxnSpPr>
        <p:spPr>
          <a:xfrm>
            <a:off x="238911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9392940" y="6849240"/>
            <a:ext cx="0" cy="15048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-328530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/>
          <p:nvPr/>
        </p:nvCxnSpPr>
        <p:spPr>
          <a:xfrm>
            <a:off x="12219184" y="74849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13"/>
          <p:cNvCxnSpPr/>
          <p:nvPr/>
        </p:nvCxnSpPr>
        <p:spPr>
          <a:xfrm>
            <a:off x="12219184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13"/>
          <p:cNvCxnSpPr/>
          <p:nvPr/>
        </p:nvCxnSpPr>
        <p:spPr>
          <a:xfrm>
            <a:off x="-328526" y="1388572"/>
            <a:ext cx="26028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" name="Imagem 13">
            <a:extLst>
              <a:ext uri="{FF2B5EF4-FFF2-40B4-BE49-F238E27FC236}">
                <a16:creationId xmlns:a16="http://schemas.microsoft.com/office/drawing/2014/main" id="{262A6702-7EED-FD1E-5B29-9B9E2CD29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32740" y="6150942"/>
            <a:ext cx="705441" cy="571835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4EA61DBE-C9A4-4224-9717-97E13F55DA7E}"/>
              </a:ext>
            </a:extLst>
          </p:cNvPr>
          <p:cNvSpPr txBox="1"/>
          <p:nvPr/>
        </p:nvSpPr>
        <p:spPr>
          <a:xfrm>
            <a:off x="709764" y="1063826"/>
            <a:ext cx="1051068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Art. 337. Sem prejuízo de outras medidas previstas na legislação, a RFB e as administrações tributárias dos Estados, do Distrito Federal e dos Municípios poderão determinar Regime Especial de Fiscalização - REF para cumprimento de obrigações tributárias, nas seguintes hipóteses: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(...)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VII - incidência em conduta que configure, em tese, crime contra a ordem tributária.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1º Nas hipóteses previstas nos incisos IV a VII do caput, a aplicação do REF independe da instauração prévia de procedimento de fiscalização.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§ 2º Para fins do disposto no inciso V do caput considera-se prática reiterada:</a:t>
            </a: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 - a segunda ocorrência de idênticas infrações à legislação tributária, inclusive de natureza acessória, verificada em relação aos últimos 5 (cinco) anos-calendário, formalizadas por intermédio de auto de infração; ou</a:t>
            </a:r>
          </a:p>
          <a:p>
            <a:pPr algn="just"/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II - a ocorrência, em 2 (dois) ou mais períodos de apuração, consecutivos ou alternados, de infrações à legislação tributária, caso seja constatada a utilização de artifício, ardil ou qualquer outro meio fraudulento com o fim de suprimir, postergar ou reduzir o pagamento de tributo.</a:t>
            </a:r>
          </a:p>
          <a:p>
            <a:pPr algn="just"/>
            <a:endParaRPr lang="pt-BR" sz="1600" i="1" u="none" strike="noStrike" baseline="0" dirty="0">
              <a:solidFill>
                <a:schemeClr val="bg1"/>
              </a:solidFill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9AF618C-D685-5382-828B-F91C4B9F718E}"/>
              </a:ext>
            </a:extLst>
          </p:cNvPr>
          <p:cNvSpPr txBox="1"/>
          <p:nvPr/>
        </p:nvSpPr>
        <p:spPr>
          <a:xfrm>
            <a:off x="754051" y="479051"/>
            <a:ext cx="472439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Seção VII</a:t>
            </a:r>
          </a:p>
          <a:p>
            <a:r>
              <a:rPr lang="pt-BR" sz="1600" i="1" u="none" strike="noStrike" baseline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Do Regime Especial de Fiscalização - REF</a:t>
            </a:r>
          </a:p>
        </p:txBody>
      </p:sp>
      <p:sp>
        <p:nvSpPr>
          <p:cNvPr id="6" name="Google Shape;134;p16">
            <a:extLst>
              <a:ext uri="{FF2B5EF4-FFF2-40B4-BE49-F238E27FC236}">
                <a16:creationId xmlns:a16="http://schemas.microsoft.com/office/drawing/2014/main" id="{7A7EBB0A-450B-EFFA-C1BC-B53D492B15B8}"/>
              </a:ext>
            </a:extLst>
          </p:cNvPr>
          <p:cNvSpPr txBox="1"/>
          <p:nvPr/>
        </p:nvSpPr>
        <p:spPr>
          <a:xfrm>
            <a:off x="138295" y="6215744"/>
            <a:ext cx="10434453" cy="442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pt-BR" sz="1600" b="1" kern="0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Pontos de </a:t>
            </a:r>
            <a:r>
              <a:rPr lang="pt-BR" sz="1600" b="1" kern="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melhoria ao PLP 68/2024 – </a:t>
            </a:r>
            <a:r>
              <a:rPr lang="pt-BR" sz="1600" b="1" kern="0" dirty="0">
                <a:solidFill>
                  <a:srgbClr val="BDD800"/>
                </a:solidFill>
                <a:latin typeface="Lato"/>
                <a:ea typeface="Lato"/>
                <a:cs typeface="Lato"/>
                <a:sym typeface="Lato"/>
              </a:rPr>
              <a:t>Emenda nº 155: Delimitação REF apenas à condutas fraudulentas</a:t>
            </a:r>
            <a:endParaRPr sz="1600" b="1" kern="0" dirty="0">
              <a:solidFill>
                <a:srgbClr val="BDD800"/>
              </a:solidFill>
              <a:latin typeface="Lato"/>
              <a:ea typeface="Lato"/>
              <a:cs typeface="Lato"/>
              <a:sym typeface="Lato"/>
            </a:endParaRPr>
          </a:p>
          <a:p>
            <a:pPr algn="ctr" defTabSz="1097280">
              <a:buClr>
                <a:srgbClr val="000000"/>
              </a:buClr>
            </a:pPr>
            <a:endParaRPr sz="1600" kern="0" dirty="0"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val="806181085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1816</TotalTime>
  <Words>1532</Words>
  <Application>Microsoft Office PowerPoint</Application>
  <PresentationFormat>Widescreen</PresentationFormat>
  <Paragraphs>136</Paragraphs>
  <Slides>10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 Carezzato Ayres</dc:creator>
  <cp:lastModifiedBy>Lucas Carezzato Ayres</cp:lastModifiedBy>
  <cp:revision>3</cp:revision>
  <dcterms:created xsi:type="dcterms:W3CDTF">2024-10-14T12:40:56Z</dcterms:created>
  <dcterms:modified xsi:type="dcterms:W3CDTF">2024-11-27T14:08:52Z</dcterms:modified>
</cp:coreProperties>
</file>