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20" r:id="rId2"/>
    <p:sldId id="2147375607" r:id="rId3"/>
    <p:sldId id="2147375608" r:id="rId4"/>
    <p:sldId id="2147375609" r:id="rId5"/>
    <p:sldId id="2147375610" r:id="rId6"/>
    <p:sldId id="2147375611" r:id="rId7"/>
    <p:sldId id="2147375612" r:id="rId8"/>
    <p:sldId id="2147375613" r:id="rId9"/>
    <p:sldId id="2147375614" r:id="rId10"/>
    <p:sldId id="2147375615" r:id="rId11"/>
    <p:sldId id="2147375617" r:id="rId12"/>
    <p:sldId id="2147375616" r:id="rId13"/>
    <p:sldId id="2147375618" r:id="rId14"/>
    <p:sldId id="2147375619" r:id="rId15"/>
    <p:sldId id="2147375620" r:id="rId16"/>
    <p:sldId id="2147375621" r:id="rId17"/>
    <p:sldId id="2147375623" r:id="rId18"/>
    <p:sldId id="214737562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1F497D"/>
    <a:srgbClr val="33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68" autoAdjust="0"/>
  </p:normalViewPr>
  <p:slideViewPr>
    <p:cSldViewPr snapToGrid="0" snapToObjects="1">
      <p:cViewPr varScale="1">
        <p:scale>
          <a:sx n="59" d="100"/>
          <a:sy n="59" d="100"/>
        </p:scale>
        <p:origin x="1500" y="64"/>
      </p:cViewPr>
      <p:guideLst>
        <p:guide orient="horz" pos="2160"/>
        <p:guide pos="2880"/>
        <p:guide pos="27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DE5CF-6814-4909-B708-F343D93A7061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743E5-4380-40C3-9838-204ECE7E0F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4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7" descr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m 9" descr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346" y="317692"/>
            <a:ext cx="2683789" cy="90354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132735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1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7230785-7388-8873-D360-E76E6D80632B}"/>
              </a:ext>
            </a:extLst>
          </p:cNvPr>
          <p:cNvSpPr txBox="1"/>
          <p:nvPr/>
        </p:nvSpPr>
        <p:spPr>
          <a:xfrm>
            <a:off x="1505398" y="2425480"/>
            <a:ext cx="6653166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algn="ctr" defTabSz="685800" hangingPunct="0"/>
            <a:r>
              <a:rPr lang="pt-BR" sz="2400" b="1" dirty="0"/>
              <a:t>GESTÃO DE RISCO É GESTÃO DE VULNERABILIDADES</a:t>
            </a:r>
            <a:endParaRPr lang="pt-BR" sz="2400" b="1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E4FFE65-71C6-ABD6-2F3E-8B8F0744E4D7}"/>
              </a:ext>
            </a:extLst>
          </p:cNvPr>
          <p:cNvSpPr txBox="1"/>
          <p:nvPr/>
        </p:nvSpPr>
        <p:spPr>
          <a:xfrm>
            <a:off x="1910160" y="3756708"/>
            <a:ext cx="5016308" cy="1608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algn="ctr" defTabSz="685800" hangingPunct="0"/>
            <a:r>
              <a:rPr lang="pt-BR" sz="2000" dirty="0">
                <a:solidFill>
                  <a:srgbClr val="000000"/>
                </a:solidFill>
                <a:sym typeface="Calibri"/>
              </a:rPr>
              <a:t>Osvaldo L. L. Moraes</a:t>
            </a:r>
          </a:p>
          <a:p>
            <a:pPr algn="ctr" defTabSz="685800" hangingPunct="0"/>
            <a:r>
              <a:rPr lang="pt-BR" sz="2000" dirty="0"/>
              <a:t>Diretor para o Clima e Sustentabilidade</a:t>
            </a:r>
          </a:p>
          <a:p>
            <a:pPr algn="ctr" defTabSz="685800" hangingPunct="0"/>
            <a:r>
              <a:rPr lang="pt-BR" sz="2000" dirty="0">
                <a:solidFill>
                  <a:srgbClr val="000000"/>
                </a:solidFill>
                <a:sym typeface="Calibri"/>
              </a:rPr>
              <a:t>Secretaria de Políticas e Programas Estratégicos</a:t>
            </a:r>
          </a:p>
          <a:p>
            <a:pPr algn="ctr" defTabSz="685800" hangingPunct="0"/>
            <a:r>
              <a:rPr lang="pt-BR" sz="2000" dirty="0">
                <a:solidFill>
                  <a:srgbClr val="000000"/>
                </a:solidFill>
                <a:sym typeface="Calibri"/>
              </a:rPr>
              <a:t>Professor </a:t>
            </a:r>
          </a:p>
          <a:p>
            <a:pPr algn="ctr" defTabSz="685800" hangingPunct="0"/>
            <a:r>
              <a:rPr lang="pt-BR" sz="2000" dirty="0">
                <a:solidFill>
                  <a:srgbClr val="000000"/>
                </a:solidFill>
                <a:sym typeface="Calibri"/>
              </a:rPr>
              <a:t>Instituto de Física UFRGS</a:t>
            </a:r>
          </a:p>
        </p:txBody>
      </p:sp>
    </p:spTree>
    <p:extLst>
      <p:ext uri="{BB962C8B-B14F-4D97-AF65-F5344CB8AC3E}">
        <p14:creationId xmlns:p14="http://schemas.microsoft.com/office/powerpoint/2010/main" val="249857146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EE9DC-39AF-E040-E060-30CCF530D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1235C5A-5C8D-2B7F-8BC2-4E81816357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47E7F89-CB75-7750-CD6B-DFAD94579D11}"/>
                  </a:ext>
                </a:extLst>
              </p:cNvPr>
              <p:cNvSpPr txBox="1"/>
              <p:nvPr/>
            </p:nvSpPr>
            <p:spPr>
              <a:xfrm>
                <a:off x="3207895" y="120396"/>
                <a:ext cx="2312338" cy="742511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pt-BR" sz="3200" b="0" i="1" smtClean="0">
                        <a:latin typeface="Cambria Math" panose="02040503050406030204" pitchFamily="18" charset="0"/>
                        <a:ea typeface="Arial Unicode MS"/>
                        <a:cs typeface="Helvetica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𝑛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pt-BR" sz="3200" b="0" i="1" smtClean="0">
                        <a:latin typeface="Cambria Math" panose="02040503050406030204" pitchFamily="18" charset="0"/>
                        <a:ea typeface="Arial Unicode MS"/>
                        <a:cs typeface="Helvetica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Helvetica" panose="020B0604020202020204" pitchFamily="34" charset="0"/>
                  </a:rPr>
                  <a:t>                                                     </a:t>
                </a:r>
                <a:endParaRPr lang="pt-BR" sz="3200" dirty="0">
                  <a:latin typeface="Times New Roman" panose="02020603050405020304" pitchFamily="18" charset="0"/>
                  <a:ea typeface="Arial Unicode MS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47E7F89-CB75-7750-CD6B-DFAD94579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895" y="120396"/>
                <a:ext cx="2312338" cy="7425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440CFB9-A666-CD6E-CF02-91D02075D3A6}"/>
                  </a:ext>
                </a:extLst>
              </p:cNvPr>
              <p:cNvSpPr txBox="1"/>
              <p:nvPr/>
            </p:nvSpPr>
            <p:spPr>
              <a:xfrm>
                <a:off x="287312" y="1153015"/>
                <a:ext cx="8874176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Risco </a:t>
                </a:r>
                <a:r>
                  <a:rPr lang="en-US" sz="2800" dirty="0" err="1"/>
                  <a:t>existe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quando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𝑛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 </m:t>
                        </m:r>
                      </m:sub>
                    </m:sSub>
                    <m:r>
                      <a:rPr lang="pt-BR" sz="2800" i="1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/>
                  <a:t>&gt; 0.0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𝑎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800" dirty="0"/>
                  <a:t> &gt; 0.0. Se </a:t>
                </a:r>
                <a:r>
                  <a:rPr lang="en-US" sz="2800" dirty="0" err="1"/>
                  <a:t>qualquer</a:t>
                </a:r>
                <a:r>
                  <a:rPr lang="en-US" sz="2800" dirty="0"/>
                  <a:t> um </a:t>
                </a:r>
                <a:r>
                  <a:rPr lang="en-US" sz="2800" dirty="0" err="1"/>
                  <a:t>destes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termos</a:t>
                </a:r>
                <a:r>
                  <a:rPr lang="en-US" sz="2800" dirty="0"/>
                  <a:t> for ZERO o </a:t>
                </a:r>
                <a:r>
                  <a:rPr lang="en-US" sz="2800" dirty="0" err="1"/>
                  <a:t>risco</a:t>
                </a:r>
                <a:r>
                  <a:rPr lang="en-US" sz="2800" dirty="0"/>
                  <a:t> é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sz="2800" dirty="0"/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dirty="0" err="1"/>
                  <a:t>Desastre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ocorre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quando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𝑑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 </m:t>
                        </m:r>
                      </m:sub>
                    </m:sSub>
                    <m:r>
                      <a:rPr lang="pt-BR" sz="2800" i="1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/>
                  <a:t>= 1.0. Isto </a:t>
                </a:r>
                <a:r>
                  <a:rPr lang="en-US" sz="2800" dirty="0" err="1"/>
                  <a:t>apenas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acontece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quando</a:t>
                </a:r>
                <a:r>
                  <a:rPr lang="en-US" sz="2800" dirty="0"/>
                  <a:t> ambos </a:t>
                </a:r>
                <a:r>
                  <a:rPr lang="en-US" sz="2800" dirty="0" err="1"/>
                  <a:t>os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termos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são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igual</a:t>
                </a:r>
                <a:r>
                  <a:rPr lang="en-US" sz="2800" dirty="0"/>
                  <a:t> a UM. </a:t>
                </a:r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440CFB9-A666-CD6E-CF02-91D02075D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12" y="1153015"/>
                <a:ext cx="8874176" cy="2246769"/>
              </a:xfrm>
              <a:prstGeom prst="rect">
                <a:avLst/>
              </a:prstGeom>
              <a:blipFill>
                <a:blip r:embed="rId3"/>
                <a:stretch>
                  <a:fillRect l="-1168" t="-2439" b="-67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7D2D6157-0D3E-C0DE-9CBA-73FE25E6E582}"/>
                  </a:ext>
                </a:extLst>
              </p:cNvPr>
              <p:cNvSpPr/>
              <p:nvPr/>
            </p:nvSpPr>
            <p:spPr>
              <a:xfrm>
                <a:off x="489857" y="3476549"/>
                <a:ext cx="8469086" cy="3108543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latin typeface="Eras Bold ITC" panose="020B0907030504020204" pitchFamily="34" charset="0"/>
                  </a:rPr>
                  <a:t>Como Podemos interpreter </a:t>
                </a:r>
                <a:r>
                  <a:rPr lang="en-US" sz="2400" b="1" dirty="0" err="1">
                    <a:latin typeface="Eras Bold ITC" panose="020B0907030504020204" pitchFamily="34" charset="0"/>
                  </a:rPr>
                  <a:t>essa</a:t>
                </a:r>
                <a:r>
                  <a:rPr lang="en-US" sz="2400" b="1" dirty="0">
                    <a:latin typeface="Eras Bold ITC" panose="020B0907030504020204" pitchFamily="34" charset="0"/>
                  </a:rPr>
                  <a:t> </a:t>
                </a:r>
                <a:r>
                  <a:rPr lang="en-US" sz="2400" b="1" dirty="0" err="1">
                    <a:latin typeface="Eras Bold ITC" panose="020B0907030504020204" pitchFamily="34" charset="0"/>
                  </a:rPr>
                  <a:t>equação</a:t>
                </a:r>
                <a:r>
                  <a:rPr lang="en-US" sz="2400" b="1" dirty="0">
                    <a:latin typeface="Eras Bold ITC" panose="020B0907030504020204" pitchFamily="34" charset="0"/>
                  </a:rPr>
                  <a:t>?</a:t>
                </a:r>
              </a:p>
              <a:p>
                <a:pPr algn="ctr"/>
                <a:endParaRPr lang="en-US" sz="2700" b="1" dirty="0">
                  <a:latin typeface="Eras Bold ITC" panose="020B0907030504020204" pitchFamily="34" charset="0"/>
                </a:endParaRPr>
              </a:p>
              <a:p>
                <a:pPr algn="ctr"/>
                <a:r>
                  <a:rPr lang="en-US" sz="2700" b="1" dirty="0" err="1">
                    <a:latin typeface="Eras Bold ITC" panose="020B0907030504020204" pitchFamily="34" charset="0"/>
                  </a:rPr>
                  <a:t>Entender</a:t>
                </a:r>
                <a:r>
                  <a:rPr lang="en-US" sz="2700" b="1" dirty="0">
                    <a:latin typeface="Eras Bold ITC" panose="020B0907030504020204" pitchFamily="34" charset="0"/>
                  </a:rPr>
                  <a:t> (</a:t>
                </a:r>
                <a:r>
                  <a:rPr lang="en-US" sz="2700" b="1" dirty="0" err="1">
                    <a:latin typeface="Eras Bold ITC" panose="020B0907030504020204" pitchFamily="34" charset="0"/>
                  </a:rPr>
                  <a:t>mensurar</a:t>
                </a:r>
                <a:r>
                  <a:rPr lang="en-US" sz="2700" b="1" dirty="0">
                    <a:latin typeface="Eras Bold ITC" panose="020B0907030504020204" pitchFamily="34" charset="0"/>
                  </a:rPr>
                  <a:t> o </a:t>
                </a:r>
                <a:r>
                  <a:rPr lang="en-US" sz="2700" b="1" dirty="0" err="1">
                    <a:latin typeface="Eras Bold ITC" panose="020B0907030504020204" pitchFamily="34" charset="0"/>
                  </a:rPr>
                  <a:t>risco</a:t>
                </a:r>
                <a:r>
                  <a:rPr lang="en-US" sz="2700" b="1" dirty="0">
                    <a:latin typeface="Eras Bold ITC" panose="020B0907030504020204" pitchFamily="34" charset="0"/>
                  </a:rPr>
                  <a:t>) </a:t>
                </a:r>
                <a:r>
                  <a:rPr lang="en-US" sz="2700" b="1" dirty="0" err="1">
                    <a:latin typeface="Eras Bold ITC" panose="020B0907030504020204" pitchFamily="34" charset="0"/>
                  </a:rPr>
                  <a:t>requer</a:t>
                </a:r>
                <a:r>
                  <a:rPr lang="en-US" sz="2700" b="1" dirty="0">
                    <a:latin typeface="Eras Bold ITC" panose="020B0907030504020204" pitchFamily="34" charset="0"/>
                  </a:rPr>
                  <a:t>:</a:t>
                </a:r>
              </a:p>
              <a:p>
                <a:endParaRPr lang="en-US" sz="2700" b="1" dirty="0">
                  <a:latin typeface="Eras Bold ITC" panose="020B0907030504020204" pitchFamily="34" charset="0"/>
                </a:endParaRPr>
              </a:p>
              <a:p>
                <a:pPr algn="ctr"/>
                <a:r>
                  <a:rPr lang="en-US" sz="2700" b="1" dirty="0" err="1">
                    <a:latin typeface="Eras Bold ITC" panose="020B0907030504020204" pitchFamily="34" charset="0"/>
                  </a:rPr>
                  <a:t>Conhecer</a:t>
                </a:r>
                <a:r>
                  <a:rPr lang="en-US" sz="2700" b="1" dirty="0">
                    <a:latin typeface="Eras Bold ITC" panose="020B0907030504020204" pitchFamily="34" charset="0"/>
                  </a:rPr>
                  <a:t> (n) e  </a:t>
                </a:r>
                <a:r>
                  <a:rPr lang="en-US" sz="2700" b="1" dirty="0" err="1">
                    <a:latin typeface="Eras Bold ITC" panose="020B0907030504020204" pitchFamily="34" charset="0"/>
                  </a:rPr>
                  <a:t>estimar</a:t>
                </a:r>
                <a:r>
                  <a:rPr lang="en-US" sz="2700" b="1" dirty="0">
                    <a:latin typeface="Eras Bold ITC" panose="020B0907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b="1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pt-BR" sz="3200" b="1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pt-BR" sz="3200" b="1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𝒏</m:t>
                        </m:r>
                        <m:r>
                          <a:rPr lang="pt-BR" sz="3200" b="1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3200" b="1" dirty="0">
                  <a:latin typeface="Eras Bold ITC" panose="020B0907030504020204" pitchFamily="34" charset="0"/>
                </a:endParaRPr>
              </a:p>
              <a:p>
                <a:pPr algn="ctr"/>
                <a:r>
                  <a:rPr lang="en-US" sz="2700" b="1" dirty="0" err="1">
                    <a:latin typeface="Eras Bold ITC" panose="020B0907030504020204" pitchFamily="34" charset="0"/>
                  </a:rPr>
                  <a:t>Conhcer</a:t>
                </a:r>
                <a:r>
                  <a:rPr lang="en-US" sz="2700" b="1" dirty="0">
                    <a:latin typeface="Eras Bold ITC" panose="020B0907030504020204" pitchFamily="34" charset="0"/>
                  </a:rPr>
                  <a:t> (a) e </a:t>
                </a:r>
                <a:r>
                  <a:rPr lang="en-US" sz="2700" b="1" dirty="0" err="1">
                    <a:latin typeface="Eras Bold ITC" panose="020B0907030504020204" pitchFamily="34" charset="0"/>
                  </a:rPr>
                  <a:t>estimar</a:t>
                </a:r>
                <a:r>
                  <a:rPr lang="en-US" sz="2700" b="1" dirty="0">
                    <a:latin typeface="Eras Bold ITC" panose="020B0907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b="1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pt-BR" sz="3200" b="1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pt-BR" sz="3200" b="1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𝒂</m:t>
                        </m:r>
                      </m:sub>
                    </m:sSub>
                    <m:r>
                      <a:rPr lang="pt-BR" sz="3200" b="1" i="1">
                        <a:latin typeface="Cambria Math" panose="02040503050406030204" pitchFamily="18" charset="0"/>
                        <a:ea typeface="Arial Unicode MS"/>
                        <a:cs typeface="Helvetica" panose="020B0604020202020204" pitchFamily="34" charset="0"/>
                      </a:rPr>
                      <m:t> </m:t>
                    </m:r>
                  </m:oMath>
                </a14:m>
                <a:endParaRPr lang="en-US" sz="3200" b="1" dirty="0">
                  <a:latin typeface="Eras Bold ITC" panose="020B0907030504020204" pitchFamily="34" charset="0"/>
                </a:endParaRPr>
              </a:p>
              <a:p>
                <a:endParaRPr lang="en-US" sz="2700" b="1" dirty="0">
                  <a:latin typeface="Eras Bold ITC" panose="020B0907030504020204" pitchFamily="34" charset="0"/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7D2D6157-0D3E-C0DE-9CBA-73FE25E6E5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7" y="3476549"/>
                <a:ext cx="8469086" cy="3108543"/>
              </a:xfrm>
              <a:prstGeom prst="rect">
                <a:avLst/>
              </a:prstGeom>
              <a:blipFill>
                <a:blip r:embed="rId4"/>
                <a:stretch>
                  <a:fillRect t="-13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1719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D22CF-EA96-9FAF-9193-7404022FB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F5E9D36-90F8-110E-3082-E0CF3875BE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17D1C63-FD23-DD02-125C-0091A04388F2}"/>
                  </a:ext>
                </a:extLst>
              </p:cNvPr>
              <p:cNvSpPr txBox="1"/>
              <p:nvPr/>
            </p:nvSpPr>
            <p:spPr>
              <a:xfrm>
                <a:off x="3207895" y="120396"/>
                <a:ext cx="2312338" cy="742511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pt-BR" sz="3200" b="0" i="1" smtClean="0">
                        <a:latin typeface="Cambria Math" panose="02040503050406030204" pitchFamily="18" charset="0"/>
                        <a:ea typeface="Arial Unicode MS"/>
                        <a:cs typeface="Helvetica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𝑛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pt-BR" sz="3200" b="0" i="1" smtClean="0">
                        <a:latin typeface="Cambria Math" panose="02040503050406030204" pitchFamily="18" charset="0"/>
                        <a:ea typeface="Arial Unicode MS"/>
                        <a:cs typeface="Helvetica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Helvetica" panose="020B0604020202020204" pitchFamily="34" charset="0"/>
                  </a:rPr>
                  <a:t>                                                     </a:t>
                </a:r>
                <a:endParaRPr lang="pt-BR" sz="3200" dirty="0">
                  <a:latin typeface="Times New Roman" panose="02020603050405020304" pitchFamily="18" charset="0"/>
                  <a:ea typeface="Arial Unicode MS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25C43AA-5C6C-CAFA-110C-B708EBD0F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895" y="120396"/>
                <a:ext cx="2312338" cy="7425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7FD94E5-C861-53C9-6465-0866190F995A}"/>
                  </a:ext>
                </a:extLst>
              </p:cNvPr>
              <p:cNvSpPr txBox="1"/>
              <p:nvPr/>
            </p:nvSpPr>
            <p:spPr>
              <a:xfrm>
                <a:off x="895557" y="1938310"/>
                <a:ext cx="944129" cy="869469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𝑛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Times New Roman" panose="02020603050405020304" pitchFamily="18" charset="0"/>
                  <a:ea typeface="Arial Unicode MS"/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33E2D8D-E5F0-69E4-75E0-4A820983C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57" y="1938310"/>
                <a:ext cx="944129" cy="8694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6C778FAB-DCC2-8944-27BD-DF316F4313BE}"/>
              </a:ext>
            </a:extLst>
          </p:cNvPr>
          <p:cNvSpPr txBox="1"/>
          <p:nvPr/>
        </p:nvSpPr>
        <p:spPr>
          <a:xfrm>
            <a:off x="1865792" y="2188378"/>
            <a:ext cx="4996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Bodoni MT Black" panose="02070A03080606020203" pitchFamily="18" charset="0"/>
              </a:rPr>
              <a:t>MONITORAR, ALERTAR E PREVER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425DC06-7996-B40C-555C-64FA187CD892}"/>
                  </a:ext>
                </a:extLst>
              </p:cNvPr>
              <p:cNvSpPr txBox="1"/>
              <p:nvPr/>
            </p:nvSpPr>
            <p:spPr>
              <a:xfrm>
                <a:off x="895556" y="3146665"/>
                <a:ext cx="944129" cy="869469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𝑎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Times New Roman" panose="02020603050405020304" pitchFamily="18" charset="0"/>
                  <a:ea typeface="Arial Unicode MS"/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7AE02E1-8ACE-1172-ABD3-EC30210BF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56" y="3146665"/>
                <a:ext cx="944129" cy="8694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>
            <a:extLst>
              <a:ext uri="{FF2B5EF4-FFF2-40B4-BE49-F238E27FC236}">
                <a16:creationId xmlns:a16="http://schemas.microsoft.com/office/drawing/2014/main" id="{1AA364A7-EF99-6EE8-244C-5DE98A607906}"/>
              </a:ext>
            </a:extLst>
          </p:cNvPr>
          <p:cNvSpPr txBox="1"/>
          <p:nvPr/>
        </p:nvSpPr>
        <p:spPr>
          <a:xfrm>
            <a:off x="250372" y="334200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Bodoni MT Black" panose="02070A03080606020203" pitchFamily="18" charset="0"/>
              </a:rPr>
              <a:t>AGIR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A78A371-4E3C-D82F-8856-6B2924DDC570}"/>
              </a:ext>
            </a:extLst>
          </p:cNvPr>
          <p:cNvSpPr txBox="1"/>
          <p:nvPr/>
        </p:nvSpPr>
        <p:spPr>
          <a:xfrm>
            <a:off x="1971872" y="4855420"/>
            <a:ext cx="6100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As ameaças humanas são as vulnerabilidades</a:t>
            </a:r>
            <a:r>
              <a:rPr lang="pt-B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39637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9660C-FD68-E769-23E6-07B254EA7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6479FFC-F53A-1F38-DA89-648C41E7EC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7AE02E1-8ACE-1172-ABD3-EC30210BF832}"/>
                  </a:ext>
                </a:extLst>
              </p:cNvPr>
              <p:cNvSpPr txBox="1"/>
              <p:nvPr/>
            </p:nvSpPr>
            <p:spPr>
              <a:xfrm>
                <a:off x="1027743" y="882436"/>
                <a:ext cx="944129" cy="869469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𝑎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Times New Roman" panose="02020603050405020304" pitchFamily="18" charset="0"/>
                  <a:ea typeface="Arial Unicode MS"/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7AE02E1-8ACE-1172-ABD3-EC30210BF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743" y="882436"/>
                <a:ext cx="944129" cy="8694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>
            <a:extLst>
              <a:ext uri="{FF2B5EF4-FFF2-40B4-BE49-F238E27FC236}">
                <a16:creationId xmlns:a16="http://schemas.microsoft.com/office/drawing/2014/main" id="{D9A8A2CC-BCF7-3E5E-134D-E8D566C54B0B}"/>
              </a:ext>
            </a:extLst>
          </p:cNvPr>
          <p:cNvSpPr txBox="1"/>
          <p:nvPr/>
        </p:nvSpPr>
        <p:spPr>
          <a:xfrm>
            <a:off x="1223175" y="113250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Bodoni MT Black" panose="02070A03080606020203" pitchFamily="18" charset="0"/>
              </a:rPr>
              <a:t>QUAIS SÃO ELAS?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D4516A-E886-1F55-9F12-D3BB5C2AA7B6}"/>
              </a:ext>
            </a:extLst>
          </p:cNvPr>
          <p:cNvSpPr txBox="1"/>
          <p:nvPr/>
        </p:nvSpPr>
        <p:spPr>
          <a:xfrm>
            <a:off x="2673467" y="2022588"/>
            <a:ext cx="3797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A LISTA NÃO É PEQUENA.....</a:t>
            </a:r>
            <a:r>
              <a:rPr lang="pt-BR" sz="2400" dirty="0"/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576A0F-A77C-5727-A5DA-5BAC53262469}"/>
              </a:ext>
            </a:extLst>
          </p:cNvPr>
          <p:cNvSpPr txBox="1"/>
          <p:nvPr/>
        </p:nvSpPr>
        <p:spPr>
          <a:xfrm>
            <a:off x="406468" y="2754935"/>
            <a:ext cx="80843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b="1" dirty="0"/>
              <a:t>REDE OBSERVACIONAL INADEQUADA OU INEXISTENTE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b="1" dirty="0"/>
              <a:t>IMPLEMENTAR UMA REDE OBSERVACIONAL E NÃO MANTER....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b="1" dirty="0"/>
              <a:t>FALTA DE PROTOCOLOS ENTRE AS INSTITUIÇÕES QUE TRABALHAM NA RR....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b="1" dirty="0"/>
              <a:t>FALTA DE RH....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400" b="1" dirty="0"/>
          </a:p>
          <a:p>
            <a:r>
              <a:rPr lang="pt-BR" sz="2400" b="1" dirty="0"/>
              <a:t>ESSAS SÃO ALGUMAS RELACIONADAS A CAPACIDADE DE MONITORAR E ALERTAR. MAS HÁ OUTRAS QUE VÃO ALÉM DO MONITORAMENTO E DO ALERTA</a:t>
            </a:r>
          </a:p>
          <a:p>
            <a:r>
              <a:rPr lang="pt-B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031904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21559-F247-FC62-59ED-AFD00BB7C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6EDEB0D-B145-A333-F8C4-CA74A6F5D2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D8D25070-1FFD-E03A-346A-01BE805CC99A}"/>
                  </a:ext>
                </a:extLst>
              </p:cNvPr>
              <p:cNvSpPr txBox="1"/>
              <p:nvPr/>
            </p:nvSpPr>
            <p:spPr>
              <a:xfrm>
                <a:off x="1027743" y="882436"/>
                <a:ext cx="944129" cy="869469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𝑎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Times New Roman" panose="02020603050405020304" pitchFamily="18" charset="0"/>
                  <a:ea typeface="Arial Unicode MS"/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D8D25070-1FFD-E03A-346A-01BE805CC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743" y="882436"/>
                <a:ext cx="944129" cy="8694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>
            <a:extLst>
              <a:ext uri="{FF2B5EF4-FFF2-40B4-BE49-F238E27FC236}">
                <a16:creationId xmlns:a16="http://schemas.microsoft.com/office/drawing/2014/main" id="{25B3084F-A110-9506-A60C-DA1AD18F8338}"/>
              </a:ext>
            </a:extLst>
          </p:cNvPr>
          <p:cNvSpPr txBox="1"/>
          <p:nvPr/>
        </p:nvSpPr>
        <p:spPr>
          <a:xfrm>
            <a:off x="1223175" y="113250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Bodoni MT Black" panose="02070A03080606020203" pitchFamily="18" charset="0"/>
              </a:rPr>
              <a:t>QUAIS SÃO ELAS?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3ED25B-7642-A8F5-0253-216A6DF61868}"/>
              </a:ext>
            </a:extLst>
          </p:cNvPr>
          <p:cNvSpPr txBox="1"/>
          <p:nvPr/>
        </p:nvSpPr>
        <p:spPr>
          <a:xfrm>
            <a:off x="529805" y="2330392"/>
            <a:ext cx="80843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b="1" dirty="0"/>
              <a:t>VULNERABILIDADE SOCIAL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b="1" dirty="0"/>
              <a:t>VULNERABILIDADE TECNOLÓGICA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b="1" dirty="0"/>
              <a:t>VULNERABILIDADE CULTURAL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b="1" dirty="0"/>
              <a:t>VULNERABILIDADE ECONÔMICA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b="1" dirty="0"/>
              <a:t>VULNERABILIDADE EDUCACIONAL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b="1" dirty="0"/>
              <a:t>VULNERABILIDADE NA LEGISLAÇÃO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b="1" dirty="0" err="1"/>
              <a:t>etc</a:t>
            </a:r>
            <a:r>
              <a:rPr lang="pt-BR" sz="2400" b="1" dirty="0"/>
              <a:t> </a:t>
            </a:r>
            <a:r>
              <a:rPr lang="pt-BR" sz="2400" b="1" dirty="0" err="1"/>
              <a:t>etc</a:t>
            </a:r>
            <a:r>
              <a:rPr lang="pt-BR" sz="2400" b="1" dirty="0"/>
              <a:t> etc.....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 algn="ctr"/>
            <a:r>
              <a:rPr lang="pt-BR" sz="2400" dirty="0"/>
              <a:t> </a:t>
            </a:r>
            <a:r>
              <a:rPr lang="pt-BR" sz="2400" b="1" dirty="0">
                <a:solidFill>
                  <a:srgbClr val="FF0000"/>
                </a:solidFill>
              </a:rPr>
              <a:t>A GESTÃO DO RISCO É A GESTÃO DAS VULNERABILIDADES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382196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2C251-699F-A693-EC71-D5F4D1394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36375D9-99F5-3D02-C191-AF3BFE971D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74891B5-51DE-0189-0307-5EAA1CBF6B63}"/>
                  </a:ext>
                </a:extLst>
              </p:cNvPr>
              <p:cNvSpPr txBox="1"/>
              <p:nvPr/>
            </p:nvSpPr>
            <p:spPr>
              <a:xfrm>
                <a:off x="1027743" y="882436"/>
                <a:ext cx="944129" cy="869469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𝑎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Times New Roman" panose="02020603050405020304" pitchFamily="18" charset="0"/>
                  <a:ea typeface="Arial Unicode MS"/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74891B5-51DE-0189-0307-5EAA1CBF6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743" y="882436"/>
                <a:ext cx="944129" cy="8694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>
            <a:extLst>
              <a:ext uri="{FF2B5EF4-FFF2-40B4-BE49-F238E27FC236}">
                <a16:creationId xmlns:a16="http://schemas.microsoft.com/office/drawing/2014/main" id="{AC3CED03-00CA-384C-B342-7D79E338B824}"/>
              </a:ext>
            </a:extLst>
          </p:cNvPr>
          <p:cNvSpPr txBox="1"/>
          <p:nvPr/>
        </p:nvSpPr>
        <p:spPr>
          <a:xfrm>
            <a:off x="1223175" y="113250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Bodoni MT Black" panose="02070A03080606020203" pitchFamily="18" charset="0"/>
              </a:rPr>
              <a:t>QUAIS SÃO ELAS?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E50B534-F02C-0621-FE4C-11CCD61F9A67}"/>
              </a:ext>
            </a:extLst>
          </p:cNvPr>
          <p:cNvSpPr txBox="1"/>
          <p:nvPr/>
        </p:nvSpPr>
        <p:spPr>
          <a:xfrm>
            <a:off x="529805" y="2330392"/>
            <a:ext cx="80843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b="1" dirty="0"/>
              <a:t>VULNERABILIDADE SOCIAL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b="1" dirty="0"/>
              <a:t>VULNERABILIDADE TECNOLÓGICA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b="1" dirty="0"/>
              <a:t>VULNERABILIDADE CULTURAL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b="1" dirty="0"/>
              <a:t>VULNERABILIDADE ECONÔMICA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b="1" dirty="0"/>
              <a:t>VULNERABILIDADE EDUCACIONAL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b="1" dirty="0"/>
              <a:t>VULNERABILIDADE NA LEGISLAÇÃO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b="1" dirty="0" err="1"/>
              <a:t>etc</a:t>
            </a:r>
            <a:r>
              <a:rPr lang="pt-BR" sz="2400" b="1" dirty="0"/>
              <a:t> </a:t>
            </a:r>
            <a:r>
              <a:rPr lang="pt-BR" sz="2400" b="1" dirty="0" err="1"/>
              <a:t>etc</a:t>
            </a:r>
            <a:r>
              <a:rPr lang="pt-BR" sz="2400" b="1" dirty="0"/>
              <a:t> etc.....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 algn="ctr"/>
            <a:r>
              <a:rPr lang="pt-BR" sz="2400" dirty="0"/>
              <a:t> </a:t>
            </a:r>
            <a:r>
              <a:rPr lang="pt-BR" sz="2400" b="1" dirty="0">
                <a:solidFill>
                  <a:srgbClr val="FF0000"/>
                </a:solidFill>
              </a:rPr>
              <a:t>A GESTÃO DO RISCO É A GESTÃO DAS VULNERABILIDADES</a:t>
            </a:r>
            <a:r>
              <a:rPr lang="pt-BR" sz="2400" dirty="0"/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06D6ED9-146A-A601-23E5-3148863861EA}"/>
              </a:ext>
            </a:extLst>
          </p:cNvPr>
          <p:cNvSpPr txBox="1"/>
          <p:nvPr/>
        </p:nvSpPr>
        <p:spPr>
          <a:xfrm>
            <a:off x="859971" y="116030"/>
            <a:ext cx="8055429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Bodoni MT Black" panose="02070A03080606020203" pitchFamily="18" charset="0"/>
              </a:rPr>
              <a:t>FEITO ESSE REGISTRO RESTA A PERGUNTA: COMO A CIÊNCIA PODE CONTRIBUIR PARA MITIGAR OS IMPACTOS?</a:t>
            </a:r>
          </a:p>
        </p:txBody>
      </p:sp>
    </p:spTree>
    <p:extLst>
      <p:ext uri="{BB962C8B-B14F-4D97-AF65-F5344CB8AC3E}">
        <p14:creationId xmlns:p14="http://schemas.microsoft.com/office/powerpoint/2010/main" val="416995074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6848F-4857-BEB9-81DE-5F576500D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1BBE1DC-E0C7-3F6F-310E-9A8D620836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5F14-804C-ABAE-E0BA-4E003C64BD96}"/>
              </a:ext>
            </a:extLst>
          </p:cNvPr>
          <p:cNvSpPr txBox="1"/>
          <p:nvPr/>
        </p:nvSpPr>
        <p:spPr>
          <a:xfrm>
            <a:off x="783771" y="343916"/>
            <a:ext cx="8055429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Bodoni MT Black" panose="02070A03080606020203" pitchFamily="18" charset="0"/>
              </a:rPr>
              <a:t>FEITO ESSE REGISTRO RESTA A PERGUNTA: COMO A CIÊNCIA PODE CONTRIBUIR PARA MITIGAR OS IMPACTOS?</a:t>
            </a:r>
          </a:p>
        </p:txBody>
      </p:sp>
      <p:sp>
        <p:nvSpPr>
          <p:cNvPr id="4" name="Seta: Dobrada para Cima 3">
            <a:extLst>
              <a:ext uri="{FF2B5EF4-FFF2-40B4-BE49-F238E27FC236}">
                <a16:creationId xmlns:a16="http://schemas.microsoft.com/office/drawing/2014/main" id="{5BA1CBB8-F508-4983-0DE8-5EDCCC2326C2}"/>
              </a:ext>
            </a:extLst>
          </p:cNvPr>
          <p:cNvSpPr/>
          <p:nvPr/>
        </p:nvSpPr>
        <p:spPr>
          <a:xfrm flipH="1">
            <a:off x="1110341" y="2492782"/>
            <a:ext cx="1415144" cy="461665"/>
          </a:xfrm>
          <a:prstGeom prst="bentUpArrow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80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262639-FAF5-045E-7837-F50EB7EC5B68}"/>
              </a:ext>
            </a:extLst>
          </p:cNvPr>
          <p:cNvSpPr txBox="1"/>
          <p:nvPr/>
        </p:nvSpPr>
        <p:spPr>
          <a:xfrm>
            <a:off x="2703302" y="2171533"/>
            <a:ext cx="5961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E VOLTEMOS A ESSA QUESTÃO....PARA NÃO FICAR APENAS NA QUESTÃO TEORICA OU NO DISCURSO RETÓRICO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E816C65-FF70-EC72-013E-9239A9F78E61}"/>
              </a:ext>
            </a:extLst>
          </p:cNvPr>
          <p:cNvSpPr txBox="1"/>
          <p:nvPr/>
        </p:nvSpPr>
        <p:spPr>
          <a:xfrm>
            <a:off x="1672947" y="3534944"/>
            <a:ext cx="6485496" cy="267765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Uma das vulnerabilidades que não podemos “ignorar” são as limitações dos gestores municipais em acessar “ferramentas” científicas adequadas para mitigar as vulnerabilidades presentes nos seus territórios.</a:t>
            </a:r>
          </a:p>
        </p:txBody>
      </p:sp>
    </p:spTree>
    <p:extLst>
      <p:ext uri="{BB962C8B-B14F-4D97-AF65-F5344CB8AC3E}">
        <p14:creationId xmlns:p14="http://schemas.microsoft.com/office/powerpoint/2010/main" val="182339927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1CCEA-55D7-C490-19D6-0690B16F0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AA6473B-E6EF-8997-FA00-DA89DD56D6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6613040-31AC-F1D0-E77B-F6EF8DFBBC4D}"/>
              </a:ext>
            </a:extLst>
          </p:cNvPr>
          <p:cNvSpPr txBox="1"/>
          <p:nvPr/>
        </p:nvSpPr>
        <p:spPr>
          <a:xfrm>
            <a:off x="287110" y="0"/>
            <a:ext cx="8806543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pt-BR" sz="2800" b="1" dirty="0"/>
          </a:p>
          <a:p>
            <a:pPr algn="ctr"/>
            <a:r>
              <a:rPr lang="pt-BR" sz="2800" b="1" dirty="0"/>
              <a:t> CONEXÃO (OU FALTA DE) ENTRE CIÊNCIA E TOMADOR DE DECISÃO É, POR ÓBVIO, UMA VULNERABILIDADE.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DEE2123-39D3-760F-C210-A59C9FCB1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060" y="1360174"/>
            <a:ext cx="4917621" cy="383285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17C15BD-EA13-E5F6-3998-848BEA6849CF}"/>
              </a:ext>
            </a:extLst>
          </p:cNvPr>
          <p:cNvSpPr txBox="1"/>
          <p:nvPr/>
        </p:nvSpPr>
        <p:spPr>
          <a:xfrm>
            <a:off x="647700" y="5152482"/>
            <a:ext cx="7848600" cy="16312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Essa “frase” por si só é uma obviedade. Repetida em diversas situações em todos os momentos. Mas, para GRD, ela representa uma situação para qual a AÇÃO pode ser concreta. E imediata</a:t>
            </a:r>
            <a:r>
              <a:rPr lang="pt-BR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114368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42E38-0B64-685F-E594-69C28289F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CB6011C-590C-6DFD-BBBB-7A66052C03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19B785C-D0DE-CC1C-34B4-103BF9650813}"/>
              </a:ext>
            </a:extLst>
          </p:cNvPr>
          <p:cNvSpPr txBox="1"/>
          <p:nvPr/>
        </p:nvSpPr>
        <p:spPr>
          <a:xfrm>
            <a:off x="287110" y="0"/>
            <a:ext cx="8806543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pt-BR" sz="2800" b="1" dirty="0"/>
          </a:p>
          <a:p>
            <a:pPr algn="ctr"/>
            <a:r>
              <a:rPr lang="pt-BR" sz="2800" b="1" dirty="0"/>
              <a:t> Dois exemplos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2B91B39-34F0-9CA5-F351-9D7107C104C9}"/>
                  </a:ext>
                </a:extLst>
              </p:cNvPr>
              <p:cNvSpPr txBox="1"/>
              <p:nvPr/>
            </p:nvSpPr>
            <p:spPr>
              <a:xfrm>
                <a:off x="647700" y="4222799"/>
                <a:ext cx="7848600" cy="89255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400" b="1" dirty="0">
                    <a:latin typeface="Aptos" panose="020B0004020202020204" pitchFamily="34" charset="0"/>
                  </a:rPr>
                  <a:t>Na esquerda é óbvio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pt-BR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pt-BR" sz="2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sz="2800" b="1" dirty="0">
                    <a:latin typeface="Aptos" panose="020B0004020202020204" pitchFamily="34" charset="0"/>
                  </a:rPr>
                  <a:t> </a:t>
                </a:r>
                <a:r>
                  <a:rPr lang="pt-BR" sz="2400" b="1" dirty="0">
                    <a:latin typeface="Aptos" panose="020B0004020202020204" pitchFamily="34" charset="0"/>
                  </a:rPr>
                  <a:t>Na direita a vulnerabilidade era desconhecida até Maio de 2024</a:t>
                </a:r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2B91B39-34F0-9CA5-F351-9D7107C10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222799"/>
                <a:ext cx="7848600" cy="892552"/>
              </a:xfrm>
              <a:prstGeom prst="rect">
                <a:avLst/>
              </a:prstGeom>
              <a:blipFill>
                <a:blip r:embed="rId2"/>
                <a:stretch>
                  <a:fillRect b="-150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0E3BDA32-E1F6-E662-31B4-9C2FC0598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59" y="1466777"/>
            <a:ext cx="4481315" cy="2689628"/>
          </a:xfrm>
          <a:prstGeom prst="rect">
            <a:avLst/>
          </a:prstGeom>
        </p:spPr>
      </p:pic>
      <p:pic>
        <p:nvPicPr>
          <p:cNvPr id="1026" name="Picture 2" descr="Porto Alegre 250 anos - Um tour pelo Centro Histórico - Top ...">
            <a:extLst>
              <a:ext uri="{FF2B5EF4-FFF2-40B4-BE49-F238E27FC236}">
                <a16:creationId xmlns:a16="http://schemas.microsoft.com/office/drawing/2014/main" id="{445EA628-D8C8-1100-298B-5211FFD42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66777"/>
            <a:ext cx="4043260" cy="26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D498222-2E61-9D34-C1CF-305C905EBEFD}"/>
              </a:ext>
            </a:extLst>
          </p:cNvPr>
          <p:cNvSpPr txBox="1"/>
          <p:nvPr/>
        </p:nvSpPr>
        <p:spPr>
          <a:xfrm>
            <a:off x="647700" y="5175867"/>
            <a:ext cx="7848600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ptos" panose="020B0004020202020204" pitchFamily="34" charset="0"/>
              </a:rPr>
              <a:t>Na esquerda a Ciência pode auxiliar os gestores públicos na melhor forma de mitigação. Na direita a Ciência pode auxiliar os gestores públicos na identificação das vulnerabilidades e na preparação.</a:t>
            </a:r>
          </a:p>
        </p:txBody>
      </p:sp>
    </p:spTree>
    <p:extLst>
      <p:ext uri="{BB962C8B-B14F-4D97-AF65-F5344CB8AC3E}">
        <p14:creationId xmlns:p14="http://schemas.microsoft.com/office/powerpoint/2010/main" val="23915148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EEE8C-0FA5-4D0B-48D9-48A0E4DB5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DD12B27-192F-2B72-FB08-F08E1EB7B5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7B9299-BB33-23D7-1287-A34DF5404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38" y="291192"/>
            <a:ext cx="2963636" cy="199833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AC856C2-8103-783C-973E-6A7FC3286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505" y="323169"/>
            <a:ext cx="2830393" cy="195746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A4FFA68-1A04-D2A4-F6EF-7A8266C2E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629" y="291192"/>
            <a:ext cx="2602151" cy="199833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15AFBA6-0CD3-A8D7-E99F-758249420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37" y="2365732"/>
            <a:ext cx="3536291" cy="2630812"/>
          </a:xfrm>
          <a:prstGeom prst="rect">
            <a:avLst/>
          </a:prstGeom>
        </p:spPr>
      </p:pic>
      <p:pic>
        <p:nvPicPr>
          <p:cNvPr id="1026" name="Picture 2" descr="As águas das enchentes prendem pessoas e veículos.">
            <a:extLst>
              <a:ext uri="{FF2B5EF4-FFF2-40B4-BE49-F238E27FC236}">
                <a16:creationId xmlns:a16="http://schemas.microsoft.com/office/drawing/2014/main" id="{D5EE49AF-89ED-43CE-0F88-9ABB908F6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712" y="2365732"/>
            <a:ext cx="3830151" cy="263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06CCFB9C-5E09-9EBA-658B-46DD67111E36}"/>
              </a:ext>
            </a:extLst>
          </p:cNvPr>
          <p:cNvSpPr txBox="1"/>
          <p:nvPr/>
        </p:nvSpPr>
        <p:spPr>
          <a:xfrm>
            <a:off x="2053146" y="5638564"/>
            <a:ext cx="5865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/>
              <a:t>OBRIGADO PELA ATENÇÃO</a:t>
            </a:r>
          </a:p>
        </p:txBody>
      </p:sp>
    </p:spTree>
    <p:extLst>
      <p:ext uri="{BB962C8B-B14F-4D97-AF65-F5344CB8AC3E}">
        <p14:creationId xmlns:p14="http://schemas.microsoft.com/office/powerpoint/2010/main" val="3712871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97DFBA-2C84-B4C0-2626-EE6F6BED1286}"/>
              </a:ext>
            </a:extLst>
          </p:cNvPr>
          <p:cNvSpPr txBox="1">
            <a:spLocks/>
          </p:cNvSpPr>
          <p:nvPr/>
        </p:nvSpPr>
        <p:spPr>
          <a:xfrm>
            <a:off x="457200" y="100466"/>
            <a:ext cx="5736771" cy="9022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F497D"/>
                </a:solidFill>
              </a:rPr>
              <a:t>Global Risks Report 2020 e 2026 </a:t>
            </a:r>
            <a:br>
              <a:rPr lang="en-US" sz="3200" dirty="0">
                <a:solidFill>
                  <a:srgbClr val="1F497D"/>
                </a:solidFill>
              </a:rPr>
            </a:br>
            <a:r>
              <a:rPr lang="en-US" sz="3200" dirty="0">
                <a:solidFill>
                  <a:srgbClr val="1F497D"/>
                </a:solidFill>
              </a:rPr>
              <a:t>(World Economic Forum)</a:t>
            </a:r>
            <a:endParaRPr lang="es-ES" sz="3200" dirty="0">
              <a:solidFill>
                <a:srgbClr val="1F497D"/>
              </a:solidFill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94A3B211-5C43-0B30-E048-5094EBC88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89" y="1763039"/>
            <a:ext cx="4154567" cy="413701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6A8C3EA-B352-E5F7-6FF1-38B5D1E69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918" y="1621970"/>
            <a:ext cx="3681993" cy="46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187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4E46F-914B-E150-CBCF-FD26C5CD3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458314C-54A2-B556-EC9C-4EC7909CD6AB}"/>
              </a:ext>
            </a:extLst>
          </p:cNvPr>
          <p:cNvSpPr txBox="1"/>
          <p:nvPr/>
        </p:nvSpPr>
        <p:spPr>
          <a:xfrm>
            <a:off x="1514975" y="1487822"/>
            <a:ext cx="6575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COMO É CONSTRUÍDO ESSE CENÁRIO DE RISCO?</a:t>
            </a:r>
          </a:p>
          <a:p>
            <a:endParaRPr lang="pt-BR" dirty="0"/>
          </a:p>
          <a:p>
            <a:pPr algn="ctr"/>
            <a:r>
              <a:rPr lang="pt-BR" sz="2400" i="1" dirty="0"/>
              <a:t>“Global Risks </a:t>
            </a:r>
            <a:r>
              <a:rPr lang="pt-BR" sz="2400" i="1" dirty="0" err="1"/>
              <a:t>Perception</a:t>
            </a:r>
            <a:r>
              <a:rPr lang="pt-BR" sz="2400" i="1" dirty="0"/>
              <a:t> </a:t>
            </a:r>
            <a:r>
              <a:rPr lang="pt-BR" sz="2400" i="1" dirty="0" err="1"/>
              <a:t>Survey</a:t>
            </a:r>
            <a:r>
              <a:rPr lang="pt-BR" sz="2400" i="1" dirty="0"/>
              <a:t> (GRPS), captures insights </a:t>
            </a:r>
            <a:r>
              <a:rPr lang="pt-BR" sz="2400" i="1" dirty="0" err="1"/>
              <a:t>from</a:t>
            </a:r>
            <a:r>
              <a:rPr lang="pt-BR" sz="2400" i="1" dirty="0"/>
              <a:t> over 1,300 experts </a:t>
            </a:r>
            <a:r>
              <a:rPr lang="pt-BR" sz="2400" i="1" dirty="0" err="1"/>
              <a:t>worldwide</a:t>
            </a:r>
            <a:r>
              <a:rPr lang="pt-BR" sz="2400" i="1" dirty="0"/>
              <a:t>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8C88B6-84E5-9313-458A-88C4FECE13F0}"/>
              </a:ext>
            </a:extLst>
          </p:cNvPr>
          <p:cNvSpPr txBox="1"/>
          <p:nvPr/>
        </p:nvSpPr>
        <p:spPr>
          <a:xfrm>
            <a:off x="1864800" y="3727829"/>
            <a:ext cx="6225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QUAL ou QUAIS CENÁRIOS SERIAM ELABORADOS SE OUTRA AUDIÊNCIA FOSSE OUVIDA?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66034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79158-322B-DB71-B808-6E83B9DB3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276D067-80C7-50B3-29C5-AF43A6E73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171" y="3525837"/>
            <a:ext cx="4605082" cy="3093359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FAD7E92-AD13-1CC2-2143-C70D5610F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5" y="271461"/>
            <a:ext cx="4828616" cy="321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9B26D10-6A35-22CA-E33C-685AF77EE66D}"/>
              </a:ext>
            </a:extLst>
          </p:cNvPr>
          <p:cNvSpPr txBox="1"/>
          <p:nvPr/>
        </p:nvSpPr>
        <p:spPr>
          <a:xfrm>
            <a:off x="5987143" y="1654629"/>
            <a:ext cx="2798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Qual a percepção do risco nesses dois municípios?</a:t>
            </a:r>
            <a:endParaRPr lang="pt-BR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84E62D3-8348-5082-2EBF-F4EB5C7BB0FE}"/>
              </a:ext>
            </a:extLst>
          </p:cNvPr>
          <p:cNvSpPr txBox="1"/>
          <p:nvPr/>
        </p:nvSpPr>
        <p:spPr>
          <a:xfrm>
            <a:off x="755755" y="4343400"/>
            <a:ext cx="2798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Em um deles a percepção </a:t>
            </a:r>
            <a:r>
              <a:rPr lang="pt-BR" sz="2400" b="1" i="1" dirty="0">
                <a:solidFill>
                  <a:srgbClr val="FF0000"/>
                </a:solidFill>
              </a:rPr>
              <a:t>deve</a:t>
            </a:r>
            <a:r>
              <a:rPr lang="pt-BR" sz="2400" b="1" dirty="0"/>
              <a:t> ser alta. No outro, a percepção, </a:t>
            </a:r>
            <a:r>
              <a:rPr lang="pt-BR" sz="2400" b="1" dirty="0">
                <a:solidFill>
                  <a:srgbClr val="FF0000"/>
                </a:solidFill>
              </a:rPr>
              <a:t>certamente</a:t>
            </a:r>
            <a:r>
              <a:rPr lang="pt-BR" sz="2400" b="1" dirty="0"/>
              <a:t>, mudou em maio de 2024.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422548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BA5CD-D1DA-6B59-7F73-ACE2E0B17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26B1D8C-4FFD-7F8E-DACA-D6722F151F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AA12AC-C5EE-816C-6A93-E8BE291F8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180" y="3429000"/>
            <a:ext cx="4604855" cy="311603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098EAF7-B5D8-918D-4EAA-8E239CF6C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96" y="164158"/>
            <a:ext cx="4599475" cy="30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450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CE897-9F8D-A057-A197-7F2E4DE97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AD10062-7168-AE59-EBEA-679BDFCEEDB7}"/>
              </a:ext>
            </a:extLst>
          </p:cNvPr>
          <p:cNvSpPr txBox="1"/>
          <p:nvPr/>
        </p:nvSpPr>
        <p:spPr>
          <a:xfrm>
            <a:off x="781048" y="2102496"/>
            <a:ext cx="8134352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Bodoni MT Black" panose="02070A03080606020203" pitchFamily="18" charset="0"/>
              </a:rPr>
              <a:t>MONITORAR E ALERTAR. NECESSÁRIO. </a:t>
            </a:r>
          </a:p>
          <a:p>
            <a:pPr algn="ctr"/>
            <a:r>
              <a:rPr lang="pt-BR" sz="2800" b="1" dirty="0">
                <a:latin typeface="Bodoni MT Black" panose="02070A03080606020203" pitchFamily="18" charset="0"/>
              </a:rPr>
              <a:t>MAS NÃO SUFIENTE !!!!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A3DAD81-AC74-9D79-4A37-5472B1F2BC0A}"/>
              </a:ext>
            </a:extLst>
          </p:cNvPr>
          <p:cNvSpPr txBox="1"/>
          <p:nvPr/>
        </p:nvSpPr>
        <p:spPr>
          <a:xfrm>
            <a:off x="859971" y="116030"/>
            <a:ext cx="8055429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Bodoni MT Black" panose="02070A03080606020203" pitchFamily="18" charset="0"/>
              </a:rPr>
              <a:t>FEITO ESSE REGISTRO RESTA A PERGUNTA: COMO A CIÊNCIA PODE CONTRIBUIR PARA MITIGAR OS IMPACTOS?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5BEAD-8AF0-2375-4F1C-5CE5A62ECBA0}"/>
              </a:ext>
            </a:extLst>
          </p:cNvPr>
          <p:cNvSpPr txBox="1"/>
          <p:nvPr/>
        </p:nvSpPr>
        <p:spPr>
          <a:xfrm>
            <a:off x="859971" y="3658074"/>
            <a:ext cx="77397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Bodoni MT Black" panose="02070A03080606020203" pitchFamily="18" charset="0"/>
              </a:rPr>
              <a:t>MONITORAR – REQUER OBSERVAÇÕES.</a:t>
            </a:r>
          </a:p>
          <a:p>
            <a:pPr algn="ctr"/>
            <a:r>
              <a:rPr lang="pt-BR" sz="2800" b="1" dirty="0">
                <a:latin typeface="Bodoni MT Black" panose="02070A03080606020203" pitchFamily="18" charset="0"/>
              </a:rPr>
              <a:t>ALERTAR – REQUER CONHECER OS PROCESSOS FÍSICOS DAS AMEAÇAS NATURAIS. 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A9EA37E-32A5-F48B-1F8E-8C7C92EA66CE}"/>
              </a:ext>
            </a:extLst>
          </p:cNvPr>
          <p:cNvSpPr/>
          <p:nvPr/>
        </p:nvSpPr>
        <p:spPr>
          <a:xfrm>
            <a:off x="1096736" y="3565764"/>
            <a:ext cx="7581898" cy="2431390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Dobrada para Cima 5">
            <a:extLst>
              <a:ext uri="{FF2B5EF4-FFF2-40B4-BE49-F238E27FC236}">
                <a16:creationId xmlns:a16="http://schemas.microsoft.com/office/drawing/2014/main" id="{BF038B9F-C2DA-1329-B9F1-4D7606BB9593}"/>
              </a:ext>
            </a:extLst>
          </p:cNvPr>
          <p:cNvSpPr/>
          <p:nvPr/>
        </p:nvSpPr>
        <p:spPr>
          <a:xfrm flipH="1">
            <a:off x="1284513" y="6177616"/>
            <a:ext cx="1415144" cy="461665"/>
          </a:xfrm>
          <a:prstGeom prst="bentUpArrow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80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B833F9B-514E-5FA9-C034-4D60489B9382}"/>
              </a:ext>
            </a:extLst>
          </p:cNvPr>
          <p:cNvSpPr txBox="1"/>
          <p:nvPr/>
        </p:nvSpPr>
        <p:spPr>
          <a:xfrm>
            <a:off x="2786743" y="6284800"/>
            <a:ext cx="6296980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CIÊNCIAS DA NATUREZA. BRASIL É REFERÊNCIA</a:t>
            </a:r>
            <a:r>
              <a:rPr lang="pt-BR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096954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A5882-133D-89CB-069F-3733AC531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DFD4840-E605-201E-95CD-FCFB5AA80D1B}"/>
              </a:ext>
            </a:extLst>
          </p:cNvPr>
          <p:cNvSpPr txBox="1"/>
          <p:nvPr/>
        </p:nvSpPr>
        <p:spPr>
          <a:xfrm>
            <a:off x="859971" y="116030"/>
            <a:ext cx="8055429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Bodoni MT Black" panose="02070A03080606020203" pitchFamily="18" charset="0"/>
              </a:rPr>
              <a:t>FEITO ESSE REGISTRO RESTA A PERGUNTA: COMO A CIÊNCIA PODE CONTRIBUIR PARA MITIGAR OS IMPACTOS?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EEFDDAA-E2E1-6CE0-140A-5CC6FB7C2839}"/>
              </a:ext>
            </a:extLst>
          </p:cNvPr>
          <p:cNvSpPr txBox="1"/>
          <p:nvPr/>
        </p:nvSpPr>
        <p:spPr>
          <a:xfrm>
            <a:off x="781048" y="2102496"/>
            <a:ext cx="8134352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Bodoni MT Black" panose="02070A03080606020203" pitchFamily="18" charset="0"/>
              </a:rPr>
              <a:t>VAMOS COLOCAR UMA BASE CIENTÍFICA PARA A RESPOSTA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5D7858A-8E5A-FA5A-947E-E76A69267584}"/>
              </a:ext>
            </a:extLst>
          </p:cNvPr>
          <p:cNvSpPr txBox="1"/>
          <p:nvPr/>
        </p:nvSpPr>
        <p:spPr>
          <a:xfrm>
            <a:off x="859971" y="3658074"/>
            <a:ext cx="77397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Bodoni MT Black" panose="02070A03080606020203" pitchFamily="18" charset="0"/>
              </a:rPr>
              <a:t>RISCO DE DESASTRE (UNDRR).</a:t>
            </a:r>
          </a:p>
          <a:p>
            <a:pPr algn="ctr"/>
            <a:r>
              <a:rPr lang="pt-BR" sz="2400" dirty="0"/>
              <a:t>“</a:t>
            </a:r>
            <a:r>
              <a:rPr lang="pt-BR" sz="2400" b="1" i="1" dirty="0"/>
              <a:t>The </a:t>
            </a:r>
            <a:r>
              <a:rPr lang="pt-BR" sz="2400" b="1" i="1" dirty="0" err="1"/>
              <a:t>potential</a:t>
            </a:r>
            <a:r>
              <a:rPr lang="pt-BR" sz="2400" b="1" i="1" dirty="0"/>
              <a:t> </a:t>
            </a:r>
            <a:r>
              <a:rPr lang="pt-BR" sz="2400" b="1" i="1" dirty="0" err="1"/>
              <a:t>loss</a:t>
            </a:r>
            <a:r>
              <a:rPr lang="pt-BR" sz="2400" b="1" i="1" dirty="0"/>
              <a:t> </a:t>
            </a:r>
            <a:r>
              <a:rPr lang="pt-BR" sz="2400" b="1" i="1" dirty="0" err="1"/>
              <a:t>of</a:t>
            </a:r>
            <a:r>
              <a:rPr lang="pt-BR" sz="2400" b="1" i="1" dirty="0"/>
              <a:t> </a:t>
            </a:r>
            <a:r>
              <a:rPr lang="pt-BR" sz="2400" b="1" i="1" dirty="0" err="1"/>
              <a:t>life</a:t>
            </a:r>
            <a:r>
              <a:rPr lang="pt-BR" sz="2400" b="1" i="1" dirty="0"/>
              <a:t>, </a:t>
            </a:r>
            <a:r>
              <a:rPr lang="pt-BR" sz="2400" b="1" i="1" dirty="0" err="1"/>
              <a:t>injury</a:t>
            </a:r>
            <a:r>
              <a:rPr lang="pt-BR" sz="2400" b="1" i="1" dirty="0"/>
              <a:t>, </a:t>
            </a:r>
            <a:r>
              <a:rPr lang="pt-BR" sz="2400" b="1" i="1" dirty="0" err="1"/>
              <a:t>or</a:t>
            </a:r>
            <a:r>
              <a:rPr lang="pt-BR" sz="2400" b="1" i="1" dirty="0"/>
              <a:t> </a:t>
            </a:r>
            <a:r>
              <a:rPr lang="pt-BR" sz="2400" b="1" i="1" dirty="0" err="1"/>
              <a:t>destroyed</a:t>
            </a:r>
            <a:r>
              <a:rPr lang="pt-BR" sz="2400" b="1" i="1" dirty="0"/>
              <a:t> </a:t>
            </a:r>
            <a:r>
              <a:rPr lang="pt-BR" sz="2400" b="1" i="1" dirty="0" err="1"/>
              <a:t>or</a:t>
            </a:r>
            <a:r>
              <a:rPr lang="pt-BR" sz="2400" b="1" i="1" dirty="0"/>
              <a:t> </a:t>
            </a:r>
            <a:r>
              <a:rPr lang="pt-BR" sz="2400" b="1" i="1" dirty="0" err="1"/>
              <a:t>damaged</a:t>
            </a:r>
            <a:r>
              <a:rPr lang="pt-BR" sz="2400" b="1" i="1" dirty="0"/>
              <a:t> </a:t>
            </a:r>
            <a:r>
              <a:rPr lang="pt-BR" sz="2400" b="1" i="1" dirty="0" err="1"/>
              <a:t>assets</a:t>
            </a:r>
            <a:r>
              <a:rPr lang="pt-BR" sz="2400" b="1" i="1" dirty="0"/>
              <a:t> </a:t>
            </a:r>
            <a:r>
              <a:rPr lang="pt-BR" sz="2400" b="1" i="1" dirty="0" err="1"/>
              <a:t>which</a:t>
            </a:r>
            <a:r>
              <a:rPr lang="pt-BR" sz="2400" b="1" i="1" dirty="0"/>
              <a:t> </a:t>
            </a:r>
            <a:r>
              <a:rPr lang="pt-BR" sz="2400" b="1" i="1" dirty="0" err="1"/>
              <a:t>could</a:t>
            </a:r>
            <a:r>
              <a:rPr lang="pt-BR" sz="2400" b="1" i="1" dirty="0"/>
              <a:t> </a:t>
            </a:r>
            <a:r>
              <a:rPr lang="pt-BR" sz="2400" b="1" i="1" dirty="0" err="1"/>
              <a:t>occur</a:t>
            </a:r>
            <a:r>
              <a:rPr lang="pt-BR" sz="2400" b="1" i="1" dirty="0"/>
              <a:t> </a:t>
            </a:r>
            <a:r>
              <a:rPr lang="pt-BR" sz="2400" b="1" i="1" dirty="0" err="1"/>
              <a:t>to</a:t>
            </a:r>
            <a:r>
              <a:rPr lang="pt-BR" sz="2400" b="1" i="1" dirty="0"/>
              <a:t> a system, </a:t>
            </a:r>
            <a:r>
              <a:rPr lang="pt-BR" sz="2400" b="1" i="1" dirty="0" err="1"/>
              <a:t>society</a:t>
            </a:r>
            <a:r>
              <a:rPr lang="pt-BR" sz="2400" b="1" i="1" dirty="0"/>
              <a:t> </a:t>
            </a:r>
            <a:r>
              <a:rPr lang="pt-BR" sz="2400" b="1" i="1" dirty="0" err="1"/>
              <a:t>or</a:t>
            </a:r>
            <a:r>
              <a:rPr lang="pt-BR" sz="2400" b="1" i="1" dirty="0"/>
              <a:t> a </a:t>
            </a:r>
            <a:r>
              <a:rPr lang="pt-BR" sz="2400" b="1" i="1" dirty="0" err="1"/>
              <a:t>community</a:t>
            </a:r>
            <a:r>
              <a:rPr lang="pt-BR" sz="2400" b="1" i="1" dirty="0"/>
              <a:t> in a </a:t>
            </a:r>
            <a:r>
              <a:rPr lang="pt-BR" sz="2400" b="1" i="1" dirty="0" err="1"/>
              <a:t>specific</a:t>
            </a:r>
            <a:r>
              <a:rPr lang="pt-BR" sz="2400" b="1" i="1" dirty="0"/>
              <a:t> </a:t>
            </a:r>
            <a:r>
              <a:rPr lang="pt-BR" sz="2400" b="1" i="1" dirty="0" err="1"/>
              <a:t>period</a:t>
            </a:r>
            <a:r>
              <a:rPr lang="pt-BR" sz="2400" b="1" i="1" dirty="0"/>
              <a:t> </a:t>
            </a:r>
            <a:r>
              <a:rPr lang="pt-BR" sz="2400" b="1" i="1" dirty="0" err="1"/>
              <a:t>of</a:t>
            </a:r>
            <a:r>
              <a:rPr lang="pt-BR" sz="2400" b="1" i="1" dirty="0"/>
              <a:t> time, </a:t>
            </a:r>
            <a:r>
              <a:rPr lang="pt-BR" sz="2400" b="1" i="1" dirty="0" err="1">
                <a:solidFill>
                  <a:srgbClr val="FF0000"/>
                </a:solidFill>
              </a:rPr>
              <a:t>determined</a:t>
            </a:r>
            <a:r>
              <a:rPr lang="pt-BR" sz="2400" b="1" i="1" dirty="0">
                <a:solidFill>
                  <a:srgbClr val="FF0000"/>
                </a:solidFill>
              </a:rPr>
              <a:t> </a:t>
            </a:r>
            <a:r>
              <a:rPr lang="pt-BR" sz="2400" b="1" i="1" dirty="0" err="1">
                <a:solidFill>
                  <a:srgbClr val="FF0000"/>
                </a:solidFill>
              </a:rPr>
              <a:t>probabilistically</a:t>
            </a:r>
            <a:r>
              <a:rPr lang="pt-BR" sz="2400" b="1" i="1" dirty="0"/>
              <a:t> as a </a:t>
            </a:r>
            <a:r>
              <a:rPr lang="pt-BR" sz="2400" b="1" i="1" dirty="0" err="1"/>
              <a:t>function</a:t>
            </a:r>
            <a:r>
              <a:rPr lang="pt-BR" sz="2400" b="1" i="1" dirty="0"/>
              <a:t> </a:t>
            </a:r>
            <a:r>
              <a:rPr lang="pt-BR" sz="2400" b="1" i="1" dirty="0" err="1"/>
              <a:t>of</a:t>
            </a:r>
            <a:r>
              <a:rPr lang="pt-BR" sz="2400" b="1" i="1" dirty="0"/>
              <a:t> </a:t>
            </a:r>
            <a:r>
              <a:rPr lang="pt-BR" sz="2400" b="1" i="1" dirty="0" err="1"/>
              <a:t>hazard</a:t>
            </a:r>
            <a:r>
              <a:rPr lang="pt-BR" sz="2400" b="1" i="1" dirty="0"/>
              <a:t>, </a:t>
            </a:r>
            <a:r>
              <a:rPr lang="pt-BR" sz="2400" b="1" i="1" dirty="0" err="1"/>
              <a:t>exposure</a:t>
            </a:r>
            <a:r>
              <a:rPr lang="pt-BR" sz="2400" b="1" i="1" dirty="0"/>
              <a:t>, </a:t>
            </a:r>
            <a:r>
              <a:rPr lang="pt-BR" sz="2400" b="1" i="1" dirty="0" err="1"/>
              <a:t>vulnerability</a:t>
            </a:r>
            <a:r>
              <a:rPr lang="pt-BR" sz="2400" b="1" i="1" dirty="0"/>
              <a:t> </a:t>
            </a:r>
            <a:r>
              <a:rPr lang="pt-BR" sz="2400" b="1" i="1" dirty="0" err="1"/>
              <a:t>and</a:t>
            </a:r>
            <a:r>
              <a:rPr lang="pt-BR" sz="2400" b="1" i="1" dirty="0"/>
              <a:t> </a:t>
            </a:r>
            <a:r>
              <a:rPr lang="pt-BR" sz="2400" b="1" i="1" dirty="0" err="1"/>
              <a:t>capacity</a:t>
            </a:r>
            <a:r>
              <a:rPr lang="pt-BR" sz="2400" b="1" i="1" dirty="0"/>
              <a:t>”.</a:t>
            </a:r>
            <a:r>
              <a:rPr lang="pt-BR" sz="2400" b="1" i="1" dirty="0">
                <a:latin typeface="Bodoni MT Black" panose="02070A03080606020203" pitchFamily="18" charset="0"/>
              </a:rPr>
              <a:t> 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88885AE-01ED-48B6-C4D8-460ECA5D04DC}"/>
              </a:ext>
            </a:extLst>
          </p:cNvPr>
          <p:cNvSpPr/>
          <p:nvPr/>
        </p:nvSpPr>
        <p:spPr>
          <a:xfrm>
            <a:off x="1096736" y="3565764"/>
            <a:ext cx="7581898" cy="2431390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79089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4B067-9723-8D14-17A1-D10E06336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86101A0-41CC-2502-9AD7-76FFA0294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61" y="1460868"/>
            <a:ext cx="6835540" cy="3938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A696ADE-A2F8-EB1A-43C4-3AF7056FAC33}"/>
                  </a:ext>
                </a:extLst>
              </p:cNvPr>
              <p:cNvSpPr txBox="1"/>
              <p:nvPr/>
            </p:nvSpPr>
            <p:spPr>
              <a:xfrm>
                <a:off x="3214756" y="5697808"/>
                <a:ext cx="2104578" cy="742511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200" b="0" i="1" smtClean="0">
                        <a:latin typeface="Cambria Math" panose="02040503050406030204" pitchFamily="18" charset="0"/>
                        <a:ea typeface="Arial Unicode MS"/>
                        <a:cs typeface="Helvetica" panose="020B0604020202020204" pitchFamily="34" charset="0"/>
                      </a:rPr>
                      <m:t>𝑅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Arial Unicode MS"/>
                        <a:cs typeface="Helvetica" panose="020B0604020202020204" pitchFamily="34" charset="0"/>
                      </a:rPr>
                      <m:t>=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Arial Unicode MS"/>
                        <a:cs typeface="Helvetica" panose="020B0604020202020204" pitchFamily="34" charset="0"/>
                      </a:rPr>
                      <m:t>𝐻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Arial Unicode MS"/>
                        <a:cs typeface="Helvetica" panose="020B0604020202020204" pitchFamily="34" charset="0"/>
                      </a:rPr>
                      <m:t> 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Arial Unicode MS"/>
                        <a:cs typeface="Helvetica" panose="020B0604020202020204" pitchFamily="34" charset="0"/>
                      </a:rPr>
                      <m:t>𝑉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Arial Unicode MS"/>
                        <a:cs typeface="Helvetica" panose="020B0604020202020204" pitchFamily="34" charset="0"/>
                      </a:rPr>
                      <m:t> 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Arial Unicode MS"/>
                        <a:cs typeface="Helvetica" panose="020B0604020202020204" pitchFamily="34" charset="0"/>
                      </a:rPr>
                      <m:t>𝐸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Helvetica" panose="020B0604020202020204" pitchFamily="34" charset="0"/>
                  </a:rPr>
                  <a:t>                                                     </a:t>
                </a:r>
                <a:endParaRPr lang="pt-BR" sz="3200" dirty="0">
                  <a:latin typeface="Times New Roman" panose="02020603050405020304" pitchFamily="18" charset="0"/>
                  <a:ea typeface="Arial Unicode MS"/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A696ADE-A2F8-EB1A-43C4-3AF7056FA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756" y="5697808"/>
                <a:ext cx="2104578" cy="742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4338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29EA9-3EC6-0986-7474-5FBED3B4C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2833BA6-8A3B-A997-B5C0-68AFD3C4B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61" y="1460868"/>
            <a:ext cx="6835540" cy="3938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C67AB36-8DC2-0B01-0BD8-EAED24902583}"/>
                  </a:ext>
                </a:extLst>
              </p:cNvPr>
              <p:cNvSpPr txBox="1"/>
              <p:nvPr/>
            </p:nvSpPr>
            <p:spPr>
              <a:xfrm>
                <a:off x="3214756" y="5697808"/>
                <a:ext cx="2104578" cy="742511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pt-BR" sz="3200" b="0" i="1" smtClean="0">
                        <a:latin typeface="Cambria Math" panose="02040503050406030204" pitchFamily="18" charset="0"/>
                        <a:ea typeface="Arial Unicode MS"/>
                        <a:cs typeface="Helvetica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BR" sz="3200" b="0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Helvetica" panose="020B0604020202020204" pitchFamily="34" charset="0"/>
                  </a:rPr>
                  <a:t>                                                     </a:t>
                </a:r>
                <a:endParaRPr lang="pt-BR" sz="3200" dirty="0">
                  <a:latin typeface="Times New Roman" panose="02020603050405020304" pitchFamily="18" charset="0"/>
                  <a:ea typeface="Arial Unicode MS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C67AB36-8DC2-0B01-0BD8-EAED24902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756" y="5697808"/>
                <a:ext cx="2104578" cy="742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B7750B6F-7E3C-6BD5-030A-CB097BC23666}"/>
              </a:ext>
            </a:extLst>
          </p:cNvPr>
          <p:cNvCxnSpPr>
            <a:cxnSpLocks/>
          </p:cNvCxnSpPr>
          <p:nvPr/>
        </p:nvCxnSpPr>
        <p:spPr>
          <a:xfrm flipH="1" flipV="1">
            <a:off x="5268418" y="2634337"/>
            <a:ext cx="2385206" cy="4728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0D07D44D-BA4A-7351-54B0-72E0647919CE}"/>
              </a:ext>
            </a:extLst>
          </p:cNvPr>
          <p:cNvCxnSpPr>
            <a:cxnSpLocks/>
          </p:cNvCxnSpPr>
          <p:nvPr/>
        </p:nvCxnSpPr>
        <p:spPr>
          <a:xfrm flipH="1">
            <a:off x="5268418" y="3584397"/>
            <a:ext cx="2367643" cy="45175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A1BA932-1A9C-79F5-3194-EAF7CF7244E8}"/>
                  </a:ext>
                </a:extLst>
              </p:cNvPr>
              <p:cNvSpPr txBox="1"/>
              <p:nvPr/>
            </p:nvSpPr>
            <p:spPr>
              <a:xfrm>
                <a:off x="7636061" y="2981215"/>
                <a:ext cx="517514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pt-BR" sz="3200" dirty="0"/>
                  <a:t> 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A1BA932-1A9C-79F5-3194-EAF7CF724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061" y="2981215"/>
                <a:ext cx="51751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1E0458B-6AEF-ACB4-D901-7EF68963A32C}"/>
                  </a:ext>
                </a:extLst>
              </p:cNvPr>
              <p:cNvSpPr txBox="1"/>
              <p:nvPr/>
            </p:nvSpPr>
            <p:spPr>
              <a:xfrm>
                <a:off x="2302061" y="466615"/>
                <a:ext cx="517514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t-BR" sz="3200" dirty="0"/>
                  <a:t> 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1E0458B-6AEF-ACB4-D901-7EF68963A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061" y="466615"/>
                <a:ext cx="51751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72921082-28BC-3E0D-A56C-3F2D8952367C}"/>
              </a:ext>
            </a:extLst>
          </p:cNvPr>
          <p:cNvCxnSpPr>
            <a:cxnSpLocks/>
          </p:cNvCxnSpPr>
          <p:nvPr/>
        </p:nvCxnSpPr>
        <p:spPr>
          <a:xfrm>
            <a:off x="2897510" y="1162373"/>
            <a:ext cx="400861" cy="14719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E27CEBF-36DD-8A0F-6883-0999F057D2B7}"/>
              </a:ext>
            </a:extLst>
          </p:cNvPr>
          <p:cNvSpPr txBox="1"/>
          <p:nvPr/>
        </p:nvSpPr>
        <p:spPr>
          <a:xfrm>
            <a:off x="5867400" y="5697808"/>
            <a:ext cx="3210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/>
              <a:t>Pascal e Fermat </a:t>
            </a:r>
          </a:p>
          <a:p>
            <a:pPr algn="ctr"/>
            <a:r>
              <a:rPr lang="pt-BR" sz="3600" dirty="0"/>
              <a:t>1654</a:t>
            </a:r>
          </a:p>
        </p:txBody>
      </p:sp>
    </p:spTree>
    <p:extLst>
      <p:ext uri="{BB962C8B-B14F-4D97-AF65-F5344CB8AC3E}">
        <p14:creationId xmlns:p14="http://schemas.microsoft.com/office/powerpoint/2010/main" val="142069688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D3DC0AFA5F365409AC94D4E33D66A90" ma:contentTypeVersion="14" ma:contentTypeDescription="Crie um novo documento." ma:contentTypeScope="" ma:versionID="96401c06b4ce69e32ea8780dc1b2d9ca">
  <xsd:schema xmlns:xsd="http://www.w3.org/2001/XMLSchema" xmlns:xs="http://www.w3.org/2001/XMLSchema" xmlns:p="http://schemas.microsoft.com/office/2006/metadata/properties" xmlns:ns2="65c3da86-9ecc-4788-90f4-77b0ed5eca1d" xmlns:ns3="f1a1b4cd-c6ba-4df7-a47f-7c59c3e3b68e" targetNamespace="http://schemas.microsoft.com/office/2006/metadata/properties" ma:root="true" ma:fieldsID="4b90855d9b029c837d360e1613de27d0" ns2:_="" ns3:_="">
    <xsd:import namespace="65c3da86-9ecc-4788-90f4-77b0ed5eca1d"/>
    <xsd:import namespace="f1a1b4cd-c6ba-4df7-a47f-7c59c3e3b6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c3da86-9ecc-4788-90f4-77b0ed5eca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Marcações de imagem" ma:readOnly="false" ma:fieldId="{5cf76f15-5ced-4ddc-b409-7134ff3c332f}" ma:taxonomyMulti="true" ma:sspId="d2bda3a4-2e47-4d17-9188-24fd44e025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1b4cd-c6ba-4df7-a47f-7c59c3e3b68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6b84d11-ccfb-4467-b5ba-8c26293716c9}" ma:internalName="TaxCatchAll" ma:showField="CatchAllData" ma:web="f1a1b4cd-c6ba-4df7-a47f-7c59c3e3b6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a1b4cd-c6ba-4df7-a47f-7c59c3e3b68e" xsi:nil="true"/>
    <lcf76f155ced4ddcb4097134ff3c332f xmlns="65c3da86-9ecc-4788-90f4-77b0ed5eca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0CD823-7A9F-4C8F-805E-495072DA219B}"/>
</file>

<file path=customXml/itemProps2.xml><?xml version="1.0" encoding="utf-8"?>
<ds:datastoreItem xmlns:ds="http://schemas.openxmlformats.org/officeDocument/2006/customXml" ds:itemID="{66522CA9-89AB-4DE3-A4C5-A522A27297C1}"/>
</file>

<file path=customXml/itemProps3.xml><?xml version="1.0" encoding="utf-8"?>
<ds:datastoreItem xmlns:ds="http://schemas.openxmlformats.org/officeDocument/2006/customXml" ds:itemID="{9C51251A-A643-4246-904D-5C40F23777E2}"/>
</file>

<file path=docProps/app.xml><?xml version="1.0" encoding="utf-8"?>
<Properties xmlns="http://schemas.openxmlformats.org/officeDocument/2006/extended-properties" xmlns:vt="http://schemas.openxmlformats.org/officeDocument/2006/docPropsVTypes">
  <Template>WMO_BLUE_Powerpoint_en_fr</Template>
  <TotalTime>17438</TotalTime>
  <Words>672</Words>
  <Application>Microsoft Office PowerPoint</Application>
  <PresentationFormat>Apresentação na tela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7" baseType="lpstr">
      <vt:lpstr>Aptos</vt:lpstr>
      <vt:lpstr>Arial</vt:lpstr>
      <vt:lpstr>Bodoni MT Black</vt:lpstr>
      <vt:lpstr>Calibri</vt:lpstr>
      <vt:lpstr>Cambria Math</vt:lpstr>
      <vt:lpstr>Eras Bold ITC</vt:lpstr>
      <vt:lpstr>Times New Roman</vt:lpstr>
      <vt:lpstr>Wingdings</vt:lpstr>
      <vt:lpstr>WMO_BLUE_Powerpoint_en_fr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WMO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 Proescholdt</dc:creator>
  <cp:lastModifiedBy>User</cp:lastModifiedBy>
  <cp:revision>236</cp:revision>
  <dcterms:created xsi:type="dcterms:W3CDTF">2016-05-31T14:56:00Z</dcterms:created>
  <dcterms:modified xsi:type="dcterms:W3CDTF">2026-05-27T06:37:35Z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0x0101005D3DC0AFA5F365409AC94D4E33D66A90</vt:lpwstr>
  </property>
</Properties>
</file>