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03" r:id="rId3"/>
    <p:sldId id="302" r:id="rId4"/>
    <p:sldId id="287" r:id="rId5"/>
    <p:sldId id="300" r:id="rId6"/>
    <p:sldId id="301" r:id="rId7"/>
    <p:sldId id="292" r:id="rId8"/>
    <p:sldId id="295" r:id="rId9"/>
    <p:sldId id="296" r:id="rId10"/>
    <p:sldId id="298" r:id="rId11"/>
    <p:sldId id="299" r:id="rId12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FC174-4699-4C4E-8430-4C72A879D31A}" type="doc">
      <dgm:prSet loTypeId="urn:microsoft.com/office/officeart/2005/8/layout/h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AFCA4F6-82B5-4C30-8A34-1123B437F520}">
      <dgm:prSet phldrT="[Texto]"/>
      <dgm:spPr/>
      <dgm:t>
        <a:bodyPr/>
        <a:lstStyle/>
        <a:p>
          <a:r>
            <a:rPr lang="pt-BR" b="1" dirty="0" smtClean="0">
              <a:latin typeface="Century Gothic" panose="020B0502020202020204" pitchFamily="34" charset="0"/>
            </a:rPr>
            <a:t>Produção Agrícola Sustentável</a:t>
          </a:r>
          <a:endParaRPr lang="pt-BR" b="1" dirty="0">
            <a:latin typeface="Century Gothic" panose="020B0502020202020204" pitchFamily="34" charset="0"/>
          </a:endParaRPr>
        </a:p>
      </dgm:t>
    </dgm:pt>
    <dgm:pt modelId="{D5431206-60CE-4A1C-B3B8-549CD6939924}" type="parTrans" cxnId="{E4FE3A13-D78E-44DA-AAF4-FC6A00AC5A07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043730D9-7DF7-44EB-BC7C-6582F28245C7}" type="sibTrans" cxnId="{E4FE3A13-D78E-44DA-AAF4-FC6A00AC5A07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114BF662-89C2-4590-A549-794A71FC8D5A}">
      <dgm:prSet phldrT="[Texto]" custT="1"/>
      <dgm:spPr/>
      <dgm:t>
        <a:bodyPr/>
        <a:lstStyle/>
        <a:p>
          <a:pPr algn="just"/>
          <a:r>
            <a:rPr lang="pt-BR" sz="1600" dirty="0" smtClean="0">
              <a:latin typeface="Century Gothic" panose="020B0502020202020204" pitchFamily="34" charset="0"/>
            </a:rPr>
            <a:t>Apoiar PD&amp;I para valorizar experiências locais em </a:t>
          </a:r>
          <a:r>
            <a:rPr lang="pt-BR" sz="1600" b="1" dirty="0" smtClean="0">
              <a:latin typeface="Century Gothic" panose="020B0502020202020204" pitchFamily="34" charset="0"/>
            </a:rPr>
            <a:t>sistemas de produção sustentáveis</a:t>
          </a:r>
          <a:r>
            <a:rPr lang="pt-BR" sz="1600" dirty="0" smtClean="0">
              <a:latin typeface="Century Gothic" panose="020B0502020202020204" pitchFamily="34" charset="0"/>
            </a:rPr>
            <a:t>;</a:t>
          </a:r>
          <a:endParaRPr lang="pt-BR" sz="1600" dirty="0">
            <a:latin typeface="Century Gothic" panose="020B0502020202020204" pitchFamily="34" charset="0"/>
          </a:endParaRPr>
        </a:p>
      </dgm:t>
    </dgm:pt>
    <dgm:pt modelId="{368A4703-3BD0-421B-8855-A657BCC5DB9B}" type="parTrans" cxnId="{DC412EAE-0A1A-483D-9D19-C0D6E3BB2D81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4DDC5752-4953-43FC-8E82-68E304ABA312}" type="sibTrans" cxnId="{DC412EAE-0A1A-483D-9D19-C0D6E3BB2D81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B8440F40-9953-4B2C-BBCD-103C1653B8F9}">
      <dgm:prSet phldrT="[Texto]"/>
      <dgm:spPr/>
      <dgm:t>
        <a:bodyPr/>
        <a:lstStyle/>
        <a:p>
          <a:r>
            <a:rPr lang="pt-BR" b="1" dirty="0" smtClean="0">
              <a:latin typeface="Century Gothic" panose="020B0502020202020204" pitchFamily="34" charset="0"/>
            </a:rPr>
            <a:t>Desenvolvimento Produtivo e Competitividade da Agropecuária </a:t>
          </a:r>
          <a:endParaRPr lang="pt-BR" b="1" dirty="0">
            <a:latin typeface="Century Gothic" panose="020B0502020202020204" pitchFamily="34" charset="0"/>
          </a:endParaRPr>
        </a:p>
      </dgm:t>
    </dgm:pt>
    <dgm:pt modelId="{32063CCF-8B3A-4FA3-94FB-E6EFC3F99718}" type="parTrans" cxnId="{B0A89776-55CF-4B04-B4FF-C175837B6EAC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5497CE15-9BBE-4850-8CA2-3B6A757760C2}" type="sibTrans" cxnId="{B0A89776-55CF-4B04-B4FF-C175837B6EAC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D091EE00-BFB7-4083-B79A-C88564DE34FD}">
      <dgm:prSet phldrT="[Texto]"/>
      <dgm:spPr/>
      <dgm:t>
        <a:bodyPr/>
        <a:lstStyle/>
        <a:p>
          <a:pPr algn="l"/>
          <a:r>
            <a:rPr lang="pt-BR" dirty="0" smtClean="0">
              <a:latin typeface="Century Gothic" panose="020B0502020202020204" pitchFamily="34" charset="0"/>
            </a:rPr>
            <a:t>PD&amp;I em áreas de fronteira do conhecimento: </a:t>
          </a:r>
          <a:r>
            <a:rPr lang="pt-BR" b="1" dirty="0" smtClean="0">
              <a:latin typeface="Century Gothic" panose="020B0502020202020204" pitchFamily="34" charset="0"/>
            </a:rPr>
            <a:t>Biotecnologia, Bioinformática, Nanotecnologia, Modelagem,                 Simulação e automação</a:t>
          </a:r>
          <a:r>
            <a:rPr lang="pt-BR" dirty="0" smtClean="0">
              <a:latin typeface="Century Gothic" panose="020B0502020202020204" pitchFamily="34" charset="0"/>
            </a:rPr>
            <a:t>.</a:t>
          </a:r>
          <a:endParaRPr lang="pt-BR" dirty="0">
            <a:latin typeface="Century Gothic" panose="020B0502020202020204" pitchFamily="34" charset="0"/>
          </a:endParaRPr>
        </a:p>
      </dgm:t>
    </dgm:pt>
    <dgm:pt modelId="{222ECA82-F2C5-4EF8-BAB6-3540BB337016}" type="parTrans" cxnId="{D834F8E0-2044-4401-83BB-C51C0122A6E3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3CBA278E-C3DF-4AD9-817C-2636DC635B80}" type="sibTrans" cxnId="{D834F8E0-2044-4401-83BB-C51C0122A6E3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D1072358-25A9-4B5A-BBA6-7B3A8C46EEBE}">
      <dgm:prSet phldrT="[Texto]"/>
      <dgm:spPr/>
      <dgm:t>
        <a:bodyPr/>
        <a:lstStyle/>
        <a:p>
          <a:r>
            <a:rPr lang="pt-BR" b="1" dirty="0" smtClean="0">
              <a:latin typeface="Century Gothic" panose="020B0502020202020204" pitchFamily="34" charset="0"/>
            </a:rPr>
            <a:t>PD&amp;I para Insumos Agropecuários </a:t>
          </a:r>
          <a:endParaRPr lang="pt-BR" b="1" dirty="0">
            <a:latin typeface="Century Gothic" panose="020B0502020202020204" pitchFamily="34" charset="0"/>
          </a:endParaRPr>
        </a:p>
      </dgm:t>
    </dgm:pt>
    <dgm:pt modelId="{99B919D9-DB0A-4B3D-903A-D7BEA9E0C24B}" type="parTrans" cxnId="{C9E7652A-D8D1-4215-A3D0-D7481635B194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486E7B89-9998-4E9D-B316-165533C1A4AA}" type="sibTrans" cxnId="{C9E7652A-D8D1-4215-A3D0-D7481635B194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6E0B2EE4-3F1D-4B86-98A3-072D4657BEFC}">
      <dgm:prSet phldrT="[Texto]"/>
      <dgm:spPr/>
      <dgm:t>
        <a:bodyPr/>
        <a:lstStyle/>
        <a:p>
          <a:pPr algn="just"/>
          <a:r>
            <a:rPr lang="pt-BR" dirty="0" smtClean="0">
              <a:latin typeface="Century Gothic" panose="020B0502020202020204" pitchFamily="34" charset="0"/>
            </a:rPr>
            <a:t> PD&amp;I para produção de </a:t>
          </a:r>
          <a:r>
            <a:rPr lang="pt-BR" b="1" dirty="0" smtClean="0">
              <a:latin typeface="Century Gothic" panose="020B0502020202020204" pitchFamily="34" charset="0"/>
            </a:rPr>
            <a:t>fertilizantes a partir de fontes alternativas</a:t>
          </a:r>
          <a:r>
            <a:rPr lang="pt-BR" dirty="0" smtClean="0">
              <a:latin typeface="Century Gothic" panose="020B0502020202020204" pitchFamily="34" charset="0"/>
            </a:rPr>
            <a:t>;</a:t>
          </a:r>
          <a:endParaRPr lang="pt-BR" dirty="0">
            <a:latin typeface="Century Gothic" panose="020B0502020202020204" pitchFamily="34" charset="0"/>
          </a:endParaRPr>
        </a:p>
      </dgm:t>
    </dgm:pt>
    <dgm:pt modelId="{FA6639D3-AF04-4EC1-837D-295E4F633F86}" type="parTrans" cxnId="{72D3AE59-2310-492B-880E-7B759600ACE0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08E585DB-DE1A-4A91-A761-4C79ECA10673}" type="sibTrans" cxnId="{72D3AE59-2310-492B-880E-7B759600ACE0}">
      <dgm:prSet/>
      <dgm:spPr/>
      <dgm:t>
        <a:bodyPr/>
        <a:lstStyle/>
        <a:p>
          <a:endParaRPr lang="pt-BR">
            <a:latin typeface="Century Gothic" panose="020B0502020202020204" pitchFamily="34" charset="0"/>
          </a:endParaRPr>
        </a:p>
      </dgm:t>
    </dgm:pt>
    <dgm:pt modelId="{7F4D65E1-DEB1-4458-9A20-0B1452598BA0}">
      <dgm:prSet phldrT="[Texto]"/>
      <dgm:spPr/>
      <dgm:t>
        <a:bodyPr/>
        <a:lstStyle/>
        <a:p>
          <a:pPr algn="l"/>
          <a:endParaRPr lang="pt-BR" dirty="0">
            <a:latin typeface="Century Gothic" panose="020B0502020202020204" pitchFamily="34" charset="0"/>
          </a:endParaRPr>
        </a:p>
      </dgm:t>
    </dgm:pt>
    <dgm:pt modelId="{E58A67B9-2418-473D-BDD1-716B8A2DDBC0}" type="parTrans" cxnId="{53794BDD-B495-43C0-8FB1-47690371A1CE}">
      <dgm:prSet/>
      <dgm:spPr/>
      <dgm:t>
        <a:bodyPr/>
        <a:lstStyle/>
        <a:p>
          <a:endParaRPr lang="pt-BR"/>
        </a:p>
      </dgm:t>
    </dgm:pt>
    <dgm:pt modelId="{AE3B4097-CA5B-4542-930B-81A2165DBA65}" type="sibTrans" cxnId="{53794BDD-B495-43C0-8FB1-47690371A1CE}">
      <dgm:prSet/>
      <dgm:spPr/>
      <dgm:t>
        <a:bodyPr/>
        <a:lstStyle/>
        <a:p>
          <a:endParaRPr lang="pt-BR"/>
        </a:p>
      </dgm:t>
    </dgm:pt>
    <dgm:pt modelId="{C99E4821-2B62-45AB-994A-CB1E27BB1544}">
      <dgm:prSet phldrT="[Texto]" custT="1"/>
      <dgm:spPr/>
      <dgm:t>
        <a:bodyPr/>
        <a:lstStyle/>
        <a:p>
          <a:pPr algn="just"/>
          <a:r>
            <a:rPr lang="pt-BR" sz="1600" dirty="0" smtClean="0">
              <a:latin typeface="Century Gothic" panose="020B0502020202020204" pitchFamily="34" charset="0"/>
            </a:rPr>
            <a:t>Apoiar projetos de PD&amp;I visando:  </a:t>
          </a:r>
          <a:r>
            <a:rPr lang="pt-BR" sz="1600" b="1" dirty="0" smtClean="0">
              <a:latin typeface="Century Gothic" panose="020B0502020202020204" pitchFamily="34" charset="0"/>
            </a:rPr>
            <a:t>melhoramento genético</a:t>
          </a:r>
          <a:r>
            <a:rPr lang="pt-BR" sz="1600" dirty="0" smtClean="0">
              <a:latin typeface="Century Gothic" panose="020B0502020202020204" pitchFamily="34" charset="0"/>
            </a:rPr>
            <a:t>; </a:t>
          </a:r>
          <a:r>
            <a:rPr lang="pt-BR" sz="1600" b="1" dirty="0" smtClean="0">
              <a:latin typeface="Century Gothic" panose="020B0502020202020204" pitchFamily="34" charset="0"/>
            </a:rPr>
            <a:t>novos produtos agroindustriais</a:t>
          </a:r>
          <a:r>
            <a:rPr lang="pt-BR" sz="1600" dirty="0" smtClean="0">
              <a:latin typeface="Century Gothic" panose="020B0502020202020204" pitchFamily="34" charset="0"/>
            </a:rPr>
            <a:t>; </a:t>
          </a:r>
          <a:r>
            <a:rPr lang="pt-BR" sz="1600" b="1" dirty="0" smtClean="0">
              <a:latin typeface="Century Gothic" panose="020B0502020202020204" pitchFamily="34" charset="0"/>
            </a:rPr>
            <a:t>insumos adequados à agricultura sustentável</a:t>
          </a:r>
          <a:r>
            <a:rPr lang="pt-BR" sz="1600" dirty="0" smtClean="0">
              <a:latin typeface="Century Gothic" panose="020B0502020202020204" pitchFamily="34" charset="0"/>
            </a:rPr>
            <a:t>.</a:t>
          </a:r>
          <a:endParaRPr lang="pt-BR" sz="1600" dirty="0">
            <a:latin typeface="Century Gothic" panose="020B0502020202020204" pitchFamily="34" charset="0"/>
          </a:endParaRPr>
        </a:p>
      </dgm:t>
    </dgm:pt>
    <dgm:pt modelId="{263DE944-4DDC-45E9-A4E9-9C24B00E29EA}" type="parTrans" cxnId="{69AF37D6-BE1E-46D9-8833-FB3D22E6C53F}">
      <dgm:prSet/>
      <dgm:spPr/>
      <dgm:t>
        <a:bodyPr/>
        <a:lstStyle/>
        <a:p>
          <a:endParaRPr lang="pt-BR"/>
        </a:p>
      </dgm:t>
    </dgm:pt>
    <dgm:pt modelId="{287AB758-15D4-4D53-9257-413070947129}" type="sibTrans" cxnId="{69AF37D6-BE1E-46D9-8833-FB3D22E6C53F}">
      <dgm:prSet/>
      <dgm:spPr/>
      <dgm:t>
        <a:bodyPr/>
        <a:lstStyle/>
        <a:p>
          <a:endParaRPr lang="pt-BR"/>
        </a:p>
      </dgm:t>
    </dgm:pt>
    <dgm:pt modelId="{30AFDEFB-58A9-4CEA-A227-33A973FD0BD8}">
      <dgm:prSet phldrT="[Texto]" custT="1"/>
      <dgm:spPr/>
      <dgm:t>
        <a:bodyPr/>
        <a:lstStyle/>
        <a:p>
          <a:pPr algn="just"/>
          <a:endParaRPr lang="pt-BR" sz="1600" dirty="0">
            <a:latin typeface="Century Gothic" panose="020B0502020202020204" pitchFamily="34" charset="0"/>
          </a:endParaRPr>
        </a:p>
      </dgm:t>
    </dgm:pt>
    <dgm:pt modelId="{587BFA86-C7E4-46CF-900F-10136E7E71CF}" type="parTrans" cxnId="{EFA199C9-E452-4495-B37F-85C520ECC869}">
      <dgm:prSet/>
      <dgm:spPr/>
      <dgm:t>
        <a:bodyPr/>
        <a:lstStyle/>
        <a:p>
          <a:endParaRPr lang="pt-BR"/>
        </a:p>
      </dgm:t>
    </dgm:pt>
    <dgm:pt modelId="{C1CF78CB-741F-41FC-AA74-0933279B7A29}" type="sibTrans" cxnId="{EFA199C9-E452-4495-B37F-85C520ECC869}">
      <dgm:prSet/>
      <dgm:spPr/>
      <dgm:t>
        <a:bodyPr/>
        <a:lstStyle/>
        <a:p>
          <a:endParaRPr lang="pt-BR"/>
        </a:p>
      </dgm:t>
    </dgm:pt>
    <dgm:pt modelId="{DF182EE4-0AE4-46EF-A7C8-FA70B94B61A7}">
      <dgm:prSet phldrT="[Texto]"/>
      <dgm:spPr/>
      <dgm:t>
        <a:bodyPr/>
        <a:lstStyle/>
        <a:p>
          <a:pPr algn="just"/>
          <a:r>
            <a:rPr lang="pt-BR" dirty="0" smtClean="0">
              <a:latin typeface="Century Gothic" panose="020B0502020202020204" pitchFamily="34" charset="0"/>
            </a:rPr>
            <a:t> Sustentar a capacidade competitiva e </a:t>
          </a:r>
          <a:r>
            <a:rPr lang="pt-BR" b="1" dirty="0" smtClean="0">
              <a:latin typeface="Century Gothic" panose="020B0502020202020204" pitchFamily="34" charset="0"/>
            </a:rPr>
            <a:t>garantir a liderança </a:t>
          </a:r>
          <a:r>
            <a:rPr lang="pt-BR" dirty="0" smtClean="0">
              <a:latin typeface="Century Gothic" panose="020B0502020202020204" pitchFamily="34" charset="0"/>
            </a:rPr>
            <a:t>do agronegócio brasileiro.</a:t>
          </a:r>
          <a:endParaRPr lang="pt-BR" dirty="0">
            <a:latin typeface="Century Gothic" panose="020B0502020202020204" pitchFamily="34" charset="0"/>
          </a:endParaRPr>
        </a:p>
      </dgm:t>
    </dgm:pt>
    <dgm:pt modelId="{C1F2530B-5826-42D7-BD80-765EF2DC7578}" type="parTrans" cxnId="{5ADDFE73-2BDD-44AC-9A75-05BD58463268}">
      <dgm:prSet/>
      <dgm:spPr/>
      <dgm:t>
        <a:bodyPr/>
        <a:lstStyle/>
        <a:p>
          <a:endParaRPr lang="pt-BR"/>
        </a:p>
      </dgm:t>
    </dgm:pt>
    <dgm:pt modelId="{F458BFE2-CFFE-43B6-A240-FB874DC46104}" type="sibTrans" cxnId="{5ADDFE73-2BDD-44AC-9A75-05BD58463268}">
      <dgm:prSet/>
      <dgm:spPr/>
      <dgm:t>
        <a:bodyPr/>
        <a:lstStyle/>
        <a:p>
          <a:endParaRPr lang="pt-BR"/>
        </a:p>
      </dgm:t>
    </dgm:pt>
    <dgm:pt modelId="{E09E2DF5-C1A9-4208-A678-4B5C1266B9E8}">
      <dgm:prSet phldrT="[Texto]"/>
      <dgm:spPr/>
      <dgm:t>
        <a:bodyPr/>
        <a:lstStyle/>
        <a:p>
          <a:pPr algn="just"/>
          <a:endParaRPr lang="pt-BR" dirty="0">
            <a:latin typeface="Century Gothic" panose="020B0502020202020204" pitchFamily="34" charset="0"/>
          </a:endParaRPr>
        </a:p>
      </dgm:t>
    </dgm:pt>
    <dgm:pt modelId="{4A51B560-18B0-40ED-B5AB-14F674EF6DBD}" type="parTrans" cxnId="{64D5BE74-0C6B-47F2-94C2-F475AA175FBB}">
      <dgm:prSet/>
      <dgm:spPr/>
      <dgm:t>
        <a:bodyPr/>
        <a:lstStyle/>
        <a:p>
          <a:endParaRPr lang="pt-BR"/>
        </a:p>
      </dgm:t>
    </dgm:pt>
    <dgm:pt modelId="{BE4D44E0-AD96-4DB2-8F6D-4E6A97937863}" type="sibTrans" cxnId="{64D5BE74-0C6B-47F2-94C2-F475AA175FBB}">
      <dgm:prSet/>
      <dgm:spPr/>
      <dgm:t>
        <a:bodyPr/>
        <a:lstStyle/>
        <a:p>
          <a:endParaRPr lang="pt-BR"/>
        </a:p>
      </dgm:t>
    </dgm:pt>
    <dgm:pt modelId="{CAFDEDB8-74A3-4278-81FF-745BAE76AFD7}">
      <dgm:prSet phldrT="[Texto]"/>
      <dgm:spPr/>
      <dgm:t>
        <a:bodyPr/>
        <a:lstStyle/>
        <a:p>
          <a:pPr algn="just"/>
          <a:r>
            <a:rPr lang="pt-BR" dirty="0" smtClean="0">
              <a:latin typeface="Century Gothic" panose="020B0502020202020204" pitchFamily="34" charset="0"/>
            </a:rPr>
            <a:t>  Avaliação e a validação de produtos e de processos biológicos para </a:t>
          </a:r>
          <a:r>
            <a:rPr lang="pt-BR" b="1" dirty="0" smtClean="0">
              <a:latin typeface="Century Gothic" panose="020B0502020202020204" pitchFamily="34" charset="0"/>
            </a:rPr>
            <a:t>nutrição animal e vegetal</a:t>
          </a:r>
          <a:r>
            <a:rPr lang="pt-BR" dirty="0" smtClean="0">
              <a:latin typeface="Century Gothic" panose="020B0502020202020204" pitchFamily="34" charset="0"/>
            </a:rPr>
            <a:t>;</a:t>
          </a:r>
          <a:endParaRPr lang="pt-BR" dirty="0">
            <a:latin typeface="Century Gothic" panose="020B0502020202020204" pitchFamily="34" charset="0"/>
          </a:endParaRPr>
        </a:p>
      </dgm:t>
    </dgm:pt>
    <dgm:pt modelId="{5B7C68AE-7040-41D5-95A2-ADC4D81E7002}" type="parTrans" cxnId="{B5398D1E-CBF4-4683-8079-24584B50AB41}">
      <dgm:prSet/>
      <dgm:spPr/>
      <dgm:t>
        <a:bodyPr/>
        <a:lstStyle/>
        <a:p>
          <a:endParaRPr lang="pt-BR"/>
        </a:p>
      </dgm:t>
    </dgm:pt>
    <dgm:pt modelId="{BAE2D370-0009-4401-B2CB-3B89FECAB68A}" type="sibTrans" cxnId="{B5398D1E-CBF4-4683-8079-24584B50AB41}">
      <dgm:prSet/>
      <dgm:spPr/>
      <dgm:t>
        <a:bodyPr/>
        <a:lstStyle/>
        <a:p>
          <a:endParaRPr lang="pt-BR"/>
        </a:p>
      </dgm:t>
    </dgm:pt>
    <dgm:pt modelId="{E5CEB589-3CEF-4E17-A1D7-20DEAAF0C8E4}">
      <dgm:prSet phldrT="[Texto]"/>
      <dgm:spPr/>
      <dgm:t>
        <a:bodyPr/>
        <a:lstStyle/>
        <a:p>
          <a:pPr algn="just"/>
          <a:r>
            <a:rPr lang="pt-BR" dirty="0" smtClean="0">
              <a:latin typeface="Century Gothic" panose="020B0502020202020204" pitchFamily="34" charset="0"/>
            </a:rPr>
            <a:t> Ampliar as opções para o controle e o </a:t>
          </a:r>
          <a:r>
            <a:rPr lang="pt-BR" b="1" dirty="0" smtClean="0">
              <a:latin typeface="Century Gothic" panose="020B0502020202020204" pitchFamily="34" charset="0"/>
            </a:rPr>
            <a:t>manejo fitossanitário </a:t>
          </a:r>
          <a:r>
            <a:rPr lang="pt-BR" dirty="0" smtClean="0">
              <a:latin typeface="Century Gothic" panose="020B0502020202020204" pitchFamily="34" charset="0"/>
            </a:rPr>
            <a:t>a partir de produtos de baixo impacto ao meio ambiente e de baixo risco a saúde humana.</a:t>
          </a:r>
          <a:endParaRPr lang="pt-BR" dirty="0">
            <a:latin typeface="Century Gothic" panose="020B0502020202020204" pitchFamily="34" charset="0"/>
          </a:endParaRPr>
        </a:p>
      </dgm:t>
    </dgm:pt>
    <dgm:pt modelId="{FD549A5B-E757-4FBB-B747-010879C0DF7A}" type="parTrans" cxnId="{2E860C0A-CB14-4BDF-B7E3-579926A8ED0F}">
      <dgm:prSet/>
      <dgm:spPr/>
      <dgm:t>
        <a:bodyPr/>
        <a:lstStyle/>
        <a:p>
          <a:endParaRPr lang="pt-BR"/>
        </a:p>
      </dgm:t>
    </dgm:pt>
    <dgm:pt modelId="{3CF984A6-C714-4E64-88BE-E1461F33DE09}" type="sibTrans" cxnId="{2E860C0A-CB14-4BDF-B7E3-579926A8ED0F}">
      <dgm:prSet/>
      <dgm:spPr/>
      <dgm:t>
        <a:bodyPr/>
        <a:lstStyle/>
        <a:p>
          <a:endParaRPr lang="pt-BR"/>
        </a:p>
      </dgm:t>
    </dgm:pt>
    <dgm:pt modelId="{498EBA7C-B92E-4F0B-844F-9E8FF55A74BF}">
      <dgm:prSet phldrT="[Texto]"/>
      <dgm:spPr/>
      <dgm:t>
        <a:bodyPr/>
        <a:lstStyle/>
        <a:p>
          <a:pPr algn="just"/>
          <a:endParaRPr lang="pt-BR" dirty="0">
            <a:latin typeface="Century Gothic" panose="020B0502020202020204" pitchFamily="34" charset="0"/>
          </a:endParaRPr>
        </a:p>
      </dgm:t>
    </dgm:pt>
    <dgm:pt modelId="{B03E1860-A170-4192-9475-23B53E45CB7A}" type="parTrans" cxnId="{09CE7AF4-8A5B-4F26-85BE-A9C376C98C30}">
      <dgm:prSet/>
      <dgm:spPr/>
      <dgm:t>
        <a:bodyPr/>
        <a:lstStyle/>
        <a:p>
          <a:endParaRPr lang="pt-BR"/>
        </a:p>
      </dgm:t>
    </dgm:pt>
    <dgm:pt modelId="{DF20F5F2-DD51-4B27-B16C-9E56EAC714F1}" type="sibTrans" cxnId="{09CE7AF4-8A5B-4F26-85BE-A9C376C98C30}">
      <dgm:prSet/>
      <dgm:spPr/>
      <dgm:t>
        <a:bodyPr/>
        <a:lstStyle/>
        <a:p>
          <a:endParaRPr lang="pt-BR"/>
        </a:p>
      </dgm:t>
    </dgm:pt>
    <dgm:pt modelId="{C7089CDF-CD81-40B2-9F0A-D7D5772A29E7}">
      <dgm:prSet phldrT="[Texto]"/>
      <dgm:spPr/>
      <dgm:t>
        <a:bodyPr/>
        <a:lstStyle/>
        <a:p>
          <a:pPr algn="just"/>
          <a:endParaRPr lang="pt-BR" dirty="0">
            <a:latin typeface="Century Gothic" panose="020B0502020202020204" pitchFamily="34" charset="0"/>
          </a:endParaRPr>
        </a:p>
      </dgm:t>
    </dgm:pt>
    <dgm:pt modelId="{FF4C83D4-A15E-484E-9DBF-67F6244EBEF2}" type="parTrans" cxnId="{1A9B9A6B-479C-4103-8782-8394C2424B71}">
      <dgm:prSet/>
      <dgm:spPr/>
      <dgm:t>
        <a:bodyPr/>
        <a:lstStyle/>
        <a:p>
          <a:endParaRPr lang="pt-BR"/>
        </a:p>
      </dgm:t>
    </dgm:pt>
    <dgm:pt modelId="{93EF28C2-E5CB-427C-BCBA-506D9AF22E22}" type="sibTrans" cxnId="{1A9B9A6B-479C-4103-8782-8394C2424B71}">
      <dgm:prSet/>
      <dgm:spPr/>
      <dgm:t>
        <a:bodyPr/>
        <a:lstStyle/>
        <a:p>
          <a:endParaRPr lang="pt-BR"/>
        </a:p>
      </dgm:t>
    </dgm:pt>
    <dgm:pt modelId="{635B3DFB-0BA6-41A4-AA67-C16AD1ABF627}" type="pres">
      <dgm:prSet presAssocID="{423FC174-4699-4C4E-8430-4C72A879D31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FA5E5545-6FCA-4CBF-BFCC-D90D260590EC}" type="pres">
      <dgm:prSet presAssocID="{3AFCA4F6-82B5-4C30-8A34-1123B437F520}" presName="compositeNode" presStyleCnt="0">
        <dgm:presLayoutVars>
          <dgm:bulletEnabled val="1"/>
        </dgm:presLayoutVars>
      </dgm:prSet>
      <dgm:spPr/>
    </dgm:pt>
    <dgm:pt modelId="{71582D6E-EFC4-400B-A9B8-1381E4EE1358}" type="pres">
      <dgm:prSet presAssocID="{3AFCA4F6-82B5-4C30-8A34-1123B437F520}" presName="image" presStyleLbl="fgImgPlace1" presStyleIdx="0" presStyleCnt="3" custScaleX="88784" custScaleY="83887" custLinFactNeighborY="90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3C320EA-77B6-43C7-BEEF-EEAB5FC87220}" type="pres">
      <dgm:prSet presAssocID="{3AFCA4F6-82B5-4C30-8A34-1123B437F520}" presName="childNode" presStyleLbl="node1" presStyleIdx="0" presStyleCnt="3" custScaleX="91054" custScaleY="114422" custLinFactNeighborX="10264" custLinFactNeighborY="34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15A426-87C0-4629-A164-FF9FD0F13DE6}" type="pres">
      <dgm:prSet presAssocID="{3AFCA4F6-82B5-4C30-8A34-1123B437F520}" presName="parentNode" presStyleLbl="revTx" presStyleIdx="0" presStyleCnt="3" custLinFactNeighborX="6520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8FC419-48EA-40CA-8245-C1EF3BB06D38}" type="pres">
      <dgm:prSet presAssocID="{043730D9-7DF7-44EB-BC7C-6582F28245C7}" presName="sibTrans" presStyleCnt="0"/>
      <dgm:spPr/>
    </dgm:pt>
    <dgm:pt modelId="{6292471B-B743-4509-96CC-5541C35E951B}" type="pres">
      <dgm:prSet presAssocID="{B8440F40-9953-4B2C-BBCD-103C1653B8F9}" presName="compositeNode" presStyleCnt="0">
        <dgm:presLayoutVars>
          <dgm:bulletEnabled val="1"/>
        </dgm:presLayoutVars>
      </dgm:prSet>
      <dgm:spPr/>
    </dgm:pt>
    <dgm:pt modelId="{92B37DFF-52A2-4A93-9930-BE71A9554AF5}" type="pres">
      <dgm:prSet presAssocID="{B8440F40-9953-4B2C-BBCD-103C1653B8F9}" presName="image" presStyleLbl="fgImgPlace1" presStyleIdx="1" presStyleCnt="3" custScaleX="97562" custScaleY="97317" custLinFactNeighborX="-12345" custLinFactNeighborY="65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57E5C774-D89F-4E3D-94BF-45B136E935B1}" type="pres">
      <dgm:prSet presAssocID="{B8440F40-9953-4B2C-BBCD-103C1653B8F9}" presName="childNode" presStyleLbl="node1" presStyleIdx="1" presStyleCnt="3" custScaleX="93568" custScaleY="116571" custLinFactNeighborX="64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3C31E1-A1A0-481A-9C13-AEAFDE5281BA}" type="pres">
      <dgm:prSet presAssocID="{B8440F40-9953-4B2C-BBCD-103C1653B8F9}" presName="parentNode" presStyleLbl="revTx" presStyleIdx="1" presStyleCnt="3" custScaleX="118789" custScaleY="101607" custLinFactNeighborX="23823" custLinFactNeighborY="7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3DB587-2586-4178-A066-E5A828293AEB}" type="pres">
      <dgm:prSet presAssocID="{5497CE15-9BBE-4850-8CA2-3B6A757760C2}" presName="sibTrans" presStyleCnt="0"/>
      <dgm:spPr/>
    </dgm:pt>
    <dgm:pt modelId="{35F157C7-9F51-4CCF-9849-E4A339F5C425}" type="pres">
      <dgm:prSet presAssocID="{D1072358-25A9-4B5A-BBA6-7B3A8C46EEBE}" presName="compositeNode" presStyleCnt="0">
        <dgm:presLayoutVars>
          <dgm:bulletEnabled val="1"/>
        </dgm:presLayoutVars>
      </dgm:prSet>
      <dgm:spPr/>
    </dgm:pt>
    <dgm:pt modelId="{1600FC44-CE29-48AE-A5B9-D2802CF90130}" type="pres">
      <dgm:prSet presAssocID="{D1072358-25A9-4B5A-BBA6-7B3A8C46EEBE}" presName="image" presStyleLbl="fgImgPlace1" presStyleIdx="2" presStyleCnt="3" custScaleX="87970" custScaleY="78712" custLinFactNeighborX="-29565" custLinFactNeighborY="83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BA221D52-7B8E-457B-81F8-02C95D613433}" type="pres">
      <dgm:prSet presAssocID="{D1072358-25A9-4B5A-BBA6-7B3A8C46EEBE}" presName="childNode" presStyleLbl="node1" presStyleIdx="2" presStyleCnt="3" custScaleY="119276" custLinFactNeighborX="1732" custLinFactNeighborY="11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A8B1E5-A36C-4333-93FF-D1690149D96B}" type="pres">
      <dgm:prSet presAssocID="{D1072358-25A9-4B5A-BBA6-7B3A8C46EEBE}" presName="parentNode" presStyleLbl="revTx" presStyleIdx="2" presStyleCnt="3" custScaleY="81750" custLinFactNeighborY="-992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834F8E0-2044-4401-83BB-C51C0122A6E3}" srcId="{B8440F40-9953-4B2C-BBCD-103C1653B8F9}" destId="{D091EE00-BFB7-4083-B79A-C88564DE34FD}" srcOrd="0" destOrd="0" parTransId="{222ECA82-F2C5-4EF8-BAB6-3540BB337016}" sibTransId="{3CBA278E-C3DF-4AD9-817C-2636DC635B80}"/>
    <dgm:cxn modelId="{AB7079A4-27B7-4EF2-BB2D-C8DFC5DF53C8}" type="presOf" srcId="{B8440F40-9953-4B2C-BBCD-103C1653B8F9}" destId="{F03C31E1-A1A0-481A-9C13-AEAFDE5281BA}" srcOrd="0" destOrd="0" presId="urn:microsoft.com/office/officeart/2005/8/layout/hList2"/>
    <dgm:cxn modelId="{48BFF302-7CBA-4842-822F-D6F603CC9223}" type="presOf" srcId="{114BF662-89C2-4590-A549-794A71FC8D5A}" destId="{73C320EA-77B6-43C7-BEEF-EEAB5FC87220}" srcOrd="0" destOrd="0" presId="urn:microsoft.com/office/officeart/2005/8/layout/hList2"/>
    <dgm:cxn modelId="{B5398D1E-CBF4-4683-8079-24584B50AB41}" srcId="{D1072358-25A9-4B5A-BBA6-7B3A8C46EEBE}" destId="{CAFDEDB8-74A3-4278-81FF-745BAE76AFD7}" srcOrd="2" destOrd="0" parTransId="{5B7C68AE-7040-41D5-95A2-ADC4D81E7002}" sibTransId="{BAE2D370-0009-4401-B2CB-3B89FECAB68A}"/>
    <dgm:cxn modelId="{F96800F4-BA59-484E-9E5B-CCFBBF73CEE5}" type="presOf" srcId="{D1072358-25A9-4B5A-BBA6-7B3A8C46EEBE}" destId="{94A8B1E5-A36C-4333-93FF-D1690149D96B}" srcOrd="0" destOrd="0" presId="urn:microsoft.com/office/officeart/2005/8/layout/hList2"/>
    <dgm:cxn modelId="{3B18C9A5-8B1D-4B6F-8435-704C76EF1BA6}" type="presOf" srcId="{C99E4821-2B62-45AB-994A-CB1E27BB1544}" destId="{73C320EA-77B6-43C7-BEEF-EEAB5FC87220}" srcOrd="0" destOrd="2" presId="urn:microsoft.com/office/officeart/2005/8/layout/hList2"/>
    <dgm:cxn modelId="{000664B0-52DF-4CC0-B7F5-A74EFA472CF8}" type="presOf" srcId="{C7089CDF-CD81-40B2-9F0A-D7D5772A29E7}" destId="{BA221D52-7B8E-457B-81F8-02C95D613433}" srcOrd="0" destOrd="3" presId="urn:microsoft.com/office/officeart/2005/8/layout/hList2"/>
    <dgm:cxn modelId="{5ADDFE73-2BDD-44AC-9A75-05BD58463268}" srcId="{B8440F40-9953-4B2C-BBCD-103C1653B8F9}" destId="{DF182EE4-0AE4-46EF-A7C8-FA70B94B61A7}" srcOrd="2" destOrd="0" parTransId="{C1F2530B-5826-42D7-BD80-765EF2DC7578}" sibTransId="{F458BFE2-CFFE-43B6-A240-FB874DC46104}"/>
    <dgm:cxn modelId="{EC3C69F2-7304-42D3-A6BD-ADBB7BF2AFDE}" type="presOf" srcId="{E09E2DF5-C1A9-4208-A678-4B5C1266B9E8}" destId="{57E5C774-D89F-4E3D-94BF-45B136E935B1}" srcOrd="0" destOrd="1" presId="urn:microsoft.com/office/officeart/2005/8/layout/hList2"/>
    <dgm:cxn modelId="{09CE7AF4-8A5B-4F26-85BE-A9C376C98C30}" srcId="{D1072358-25A9-4B5A-BBA6-7B3A8C46EEBE}" destId="{498EBA7C-B92E-4F0B-844F-9E8FF55A74BF}" srcOrd="1" destOrd="0" parTransId="{B03E1860-A170-4192-9475-23B53E45CB7A}" sibTransId="{DF20F5F2-DD51-4B27-B16C-9E56EAC714F1}"/>
    <dgm:cxn modelId="{E4FE3A13-D78E-44DA-AAF4-FC6A00AC5A07}" srcId="{423FC174-4699-4C4E-8430-4C72A879D31A}" destId="{3AFCA4F6-82B5-4C30-8A34-1123B437F520}" srcOrd="0" destOrd="0" parTransId="{D5431206-60CE-4A1C-B3B8-549CD6939924}" sibTransId="{043730D9-7DF7-44EB-BC7C-6582F28245C7}"/>
    <dgm:cxn modelId="{64D5BE74-0C6B-47F2-94C2-F475AA175FBB}" srcId="{B8440F40-9953-4B2C-BBCD-103C1653B8F9}" destId="{E09E2DF5-C1A9-4208-A678-4B5C1266B9E8}" srcOrd="1" destOrd="0" parTransId="{4A51B560-18B0-40ED-B5AB-14F674EF6DBD}" sibTransId="{BE4D44E0-AD96-4DB2-8F6D-4E6A97937863}"/>
    <dgm:cxn modelId="{CCCA3788-0642-43B6-88AE-21C48CD31263}" type="presOf" srcId="{423FC174-4699-4C4E-8430-4C72A879D31A}" destId="{635B3DFB-0BA6-41A4-AA67-C16AD1ABF627}" srcOrd="0" destOrd="0" presId="urn:microsoft.com/office/officeart/2005/8/layout/hList2"/>
    <dgm:cxn modelId="{F8F338BD-1E92-4D77-A978-7BB36E76042C}" type="presOf" srcId="{DF182EE4-0AE4-46EF-A7C8-FA70B94B61A7}" destId="{57E5C774-D89F-4E3D-94BF-45B136E935B1}" srcOrd="0" destOrd="2" presId="urn:microsoft.com/office/officeart/2005/8/layout/hList2"/>
    <dgm:cxn modelId="{53794BDD-B495-43C0-8FB1-47690371A1CE}" srcId="{D1072358-25A9-4B5A-BBA6-7B3A8C46EEBE}" destId="{7F4D65E1-DEB1-4458-9A20-0B1452598BA0}" srcOrd="5" destOrd="0" parTransId="{E58A67B9-2418-473D-BDD1-716B8A2DDBC0}" sibTransId="{AE3B4097-CA5B-4542-930B-81A2165DBA65}"/>
    <dgm:cxn modelId="{69AF37D6-BE1E-46D9-8833-FB3D22E6C53F}" srcId="{3AFCA4F6-82B5-4C30-8A34-1123B437F520}" destId="{C99E4821-2B62-45AB-994A-CB1E27BB1544}" srcOrd="2" destOrd="0" parTransId="{263DE944-4DDC-45E9-A4E9-9C24B00E29EA}" sibTransId="{287AB758-15D4-4D53-9257-413070947129}"/>
    <dgm:cxn modelId="{00E3B133-1DFB-422A-89A5-FF6442E7A792}" type="presOf" srcId="{CAFDEDB8-74A3-4278-81FF-745BAE76AFD7}" destId="{BA221D52-7B8E-457B-81F8-02C95D613433}" srcOrd="0" destOrd="2" presId="urn:microsoft.com/office/officeart/2005/8/layout/hList2"/>
    <dgm:cxn modelId="{EFA199C9-E452-4495-B37F-85C520ECC869}" srcId="{3AFCA4F6-82B5-4C30-8A34-1123B437F520}" destId="{30AFDEFB-58A9-4CEA-A227-33A973FD0BD8}" srcOrd="1" destOrd="0" parTransId="{587BFA86-C7E4-46CF-900F-10136E7E71CF}" sibTransId="{C1CF78CB-741F-41FC-AA74-0933279B7A29}"/>
    <dgm:cxn modelId="{1A9B9A6B-479C-4103-8782-8394C2424B71}" srcId="{D1072358-25A9-4B5A-BBA6-7B3A8C46EEBE}" destId="{C7089CDF-CD81-40B2-9F0A-D7D5772A29E7}" srcOrd="3" destOrd="0" parTransId="{FF4C83D4-A15E-484E-9DBF-67F6244EBEF2}" sibTransId="{93EF28C2-E5CB-427C-BCBA-506D9AF22E22}"/>
    <dgm:cxn modelId="{C7EE3B5A-C7BF-4071-A48C-13EB29C98264}" type="presOf" srcId="{D091EE00-BFB7-4083-B79A-C88564DE34FD}" destId="{57E5C774-D89F-4E3D-94BF-45B136E935B1}" srcOrd="0" destOrd="0" presId="urn:microsoft.com/office/officeart/2005/8/layout/hList2"/>
    <dgm:cxn modelId="{6245597D-84B9-45D8-8BD4-771A8E388DE3}" type="presOf" srcId="{498EBA7C-B92E-4F0B-844F-9E8FF55A74BF}" destId="{BA221D52-7B8E-457B-81F8-02C95D613433}" srcOrd="0" destOrd="1" presId="urn:microsoft.com/office/officeart/2005/8/layout/hList2"/>
    <dgm:cxn modelId="{2E860C0A-CB14-4BDF-B7E3-579926A8ED0F}" srcId="{D1072358-25A9-4B5A-BBA6-7B3A8C46EEBE}" destId="{E5CEB589-3CEF-4E17-A1D7-20DEAAF0C8E4}" srcOrd="4" destOrd="0" parTransId="{FD549A5B-E757-4FBB-B747-010879C0DF7A}" sibTransId="{3CF984A6-C714-4E64-88BE-E1461F33DE09}"/>
    <dgm:cxn modelId="{72D3AE59-2310-492B-880E-7B759600ACE0}" srcId="{D1072358-25A9-4B5A-BBA6-7B3A8C46EEBE}" destId="{6E0B2EE4-3F1D-4B86-98A3-072D4657BEFC}" srcOrd="0" destOrd="0" parTransId="{FA6639D3-AF04-4EC1-837D-295E4F633F86}" sibTransId="{08E585DB-DE1A-4A91-A761-4C79ECA10673}"/>
    <dgm:cxn modelId="{C9E7652A-D8D1-4215-A3D0-D7481635B194}" srcId="{423FC174-4699-4C4E-8430-4C72A879D31A}" destId="{D1072358-25A9-4B5A-BBA6-7B3A8C46EEBE}" srcOrd="2" destOrd="0" parTransId="{99B919D9-DB0A-4B3D-903A-D7BEA9E0C24B}" sibTransId="{486E7B89-9998-4E9D-B316-165533C1A4AA}"/>
    <dgm:cxn modelId="{DB192180-27A7-4DE6-806C-D82381B7ABC7}" type="presOf" srcId="{30AFDEFB-58A9-4CEA-A227-33A973FD0BD8}" destId="{73C320EA-77B6-43C7-BEEF-EEAB5FC87220}" srcOrd="0" destOrd="1" presId="urn:microsoft.com/office/officeart/2005/8/layout/hList2"/>
    <dgm:cxn modelId="{DC412EAE-0A1A-483D-9D19-C0D6E3BB2D81}" srcId="{3AFCA4F6-82B5-4C30-8A34-1123B437F520}" destId="{114BF662-89C2-4590-A549-794A71FC8D5A}" srcOrd="0" destOrd="0" parTransId="{368A4703-3BD0-421B-8855-A657BCC5DB9B}" sibTransId="{4DDC5752-4953-43FC-8E82-68E304ABA312}"/>
    <dgm:cxn modelId="{F952C221-A44E-4D0E-B559-421C797B7D43}" type="presOf" srcId="{6E0B2EE4-3F1D-4B86-98A3-072D4657BEFC}" destId="{BA221D52-7B8E-457B-81F8-02C95D613433}" srcOrd="0" destOrd="0" presId="urn:microsoft.com/office/officeart/2005/8/layout/hList2"/>
    <dgm:cxn modelId="{B4086DAE-734A-4E36-B6E5-5C81F5F6C5AB}" type="presOf" srcId="{E5CEB589-3CEF-4E17-A1D7-20DEAAF0C8E4}" destId="{BA221D52-7B8E-457B-81F8-02C95D613433}" srcOrd="0" destOrd="4" presId="urn:microsoft.com/office/officeart/2005/8/layout/hList2"/>
    <dgm:cxn modelId="{D970FC12-01AC-4ADB-9A94-0F2DDA3FFC2D}" type="presOf" srcId="{7F4D65E1-DEB1-4458-9A20-0B1452598BA0}" destId="{BA221D52-7B8E-457B-81F8-02C95D613433}" srcOrd="0" destOrd="5" presId="urn:microsoft.com/office/officeart/2005/8/layout/hList2"/>
    <dgm:cxn modelId="{97E6C028-AE33-41F9-AD83-CAF52F25A6AC}" type="presOf" srcId="{3AFCA4F6-82B5-4C30-8A34-1123B437F520}" destId="{DC15A426-87C0-4629-A164-FF9FD0F13DE6}" srcOrd="0" destOrd="0" presId="urn:microsoft.com/office/officeart/2005/8/layout/hList2"/>
    <dgm:cxn modelId="{B0A89776-55CF-4B04-B4FF-C175837B6EAC}" srcId="{423FC174-4699-4C4E-8430-4C72A879D31A}" destId="{B8440F40-9953-4B2C-BBCD-103C1653B8F9}" srcOrd="1" destOrd="0" parTransId="{32063CCF-8B3A-4FA3-94FB-E6EFC3F99718}" sibTransId="{5497CE15-9BBE-4850-8CA2-3B6A757760C2}"/>
    <dgm:cxn modelId="{88C3FF92-8D46-416A-A979-D0DB04CE248D}" type="presParOf" srcId="{635B3DFB-0BA6-41A4-AA67-C16AD1ABF627}" destId="{FA5E5545-6FCA-4CBF-BFCC-D90D260590EC}" srcOrd="0" destOrd="0" presId="urn:microsoft.com/office/officeart/2005/8/layout/hList2"/>
    <dgm:cxn modelId="{4B19E083-C457-4821-AEFE-DF39D44FF597}" type="presParOf" srcId="{FA5E5545-6FCA-4CBF-BFCC-D90D260590EC}" destId="{71582D6E-EFC4-400B-A9B8-1381E4EE1358}" srcOrd="0" destOrd="0" presId="urn:microsoft.com/office/officeart/2005/8/layout/hList2"/>
    <dgm:cxn modelId="{DA65844E-EA2D-4C74-9B6A-4DCC6DBCEEEE}" type="presParOf" srcId="{FA5E5545-6FCA-4CBF-BFCC-D90D260590EC}" destId="{73C320EA-77B6-43C7-BEEF-EEAB5FC87220}" srcOrd="1" destOrd="0" presId="urn:microsoft.com/office/officeart/2005/8/layout/hList2"/>
    <dgm:cxn modelId="{C0F9D305-A2F9-4D28-A11D-FB861C54DA08}" type="presParOf" srcId="{FA5E5545-6FCA-4CBF-BFCC-D90D260590EC}" destId="{DC15A426-87C0-4629-A164-FF9FD0F13DE6}" srcOrd="2" destOrd="0" presId="urn:microsoft.com/office/officeart/2005/8/layout/hList2"/>
    <dgm:cxn modelId="{C8BC858D-89B1-4B8D-8D47-354E42F86EAD}" type="presParOf" srcId="{635B3DFB-0BA6-41A4-AA67-C16AD1ABF627}" destId="{258FC419-48EA-40CA-8245-C1EF3BB06D38}" srcOrd="1" destOrd="0" presId="urn:microsoft.com/office/officeart/2005/8/layout/hList2"/>
    <dgm:cxn modelId="{9989189E-84A9-4379-BBEB-62C0C2679F63}" type="presParOf" srcId="{635B3DFB-0BA6-41A4-AA67-C16AD1ABF627}" destId="{6292471B-B743-4509-96CC-5541C35E951B}" srcOrd="2" destOrd="0" presId="urn:microsoft.com/office/officeart/2005/8/layout/hList2"/>
    <dgm:cxn modelId="{1B2036C1-EC70-432D-A9BE-75885FA35316}" type="presParOf" srcId="{6292471B-B743-4509-96CC-5541C35E951B}" destId="{92B37DFF-52A2-4A93-9930-BE71A9554AF5}" srcOrd="0" destOrd="0" presId="urn:microsoft.com/office/officeart/2005/8/layout/hList2"/>
    <dgm:cxn modelId="{C81E2441-0D1A-4ACD-9E09-6A143B42EA6F}" type="presParOf" srcId="{6292471B-B743-4509-96CC-5541C35E951B}" destId="{57E5C774-D89F-4E3D-94BF-45B136E935B1}" srcOrd="1" destOrd="0" presId="urn:microsoft.com/office/officeart/2005/8/layout/hList2"/>
    <dgm:cxn modelId="{14B3BC19-AC1E-4776-ABFD-E6B9834A722B}" type="presParOf" srcId="{6292471B-B743-4509-96CC-5541C35E951B}" destId="{F03C31E1-A1A0-481A-9C13-AEAFDE5281BA}" srcOrd="2" destOrd="0" presId="urn:microsoft.com/office/officeart/2005/8/layout/hList2"/>
    <dgm:cxn modelId="{44CBA4C0-CD86-4F21-A544-7F9254902D36}" type="presParOf" srcId="{635B3DFB-0BA6-41A4-AA67-C16AD1ABF627}" destId="{213DB587-2586-4178-A066-E5A828293AEB}" srcOrd="3" destOrd="0" presId="urn:microsoft.com/office/officeart/2005/8/layout/hList2"/>
    <dgm:cxn modelId="{1D680CB6-3F32-4E4E-AD49-CF8AC1A1788E}" type="presParOf" srcId="{635B3DFB-0BA6-41A4-AA67-C16AD1ABF627}" destId="{35F157C7-9F51-4CCF-9849-E4A339F5C425}" srcOrd="4" destOrd="0" presId="urn:microsoft.com/office/officeart/2005/8/layout/hList2"/>
    <dgm:cxn modelId="{C77A582F-E6AC-4C96-A447-3C7EAEBC7EEB}" type="presParOf" srcId="{35F157C7-9F51-4CCF-9849-E4A339F5C425}" destId="{1600FC44-CE29-48AE-A5B9-D2802CF90130}" srcOrd="0" destOrd="0" presId="urn:microsoft.com/office/officeart/2005/8/layout/hList2"/>
    <dgm:cxn modelId="{A9E28E9B-01A6-4693-A63F-9B9DAA0FD700}" type="presParOf" srcId="{35F157C7-9F51-4CCF-9849-E4A339F5C425}" destId="{BA221D52-7B8E-457B-81F8-02C95D613433}" srcOrd="1" destOrd="0" presId="urn:microsoft.com/office/officeart/2005/8/layout/hList2"/>
    <dgm:cxn modelId="{69B2BE19-227C-42FE-80E8-45E6CD2596DC}" type="presParOf" srcId="{35F157C7-9F51-4CCF-9849-E4A339F5C425}" destId="{94A8B1E5-A36C-4333-93FF-D1690149D96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B1974-899A-4146-8836-C301170D15A2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9E0A4-3660-4507-9ACE-C734640252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49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56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55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85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1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08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01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61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24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1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68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48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A5067-D912-4FB7-8961-66DCFEBA54A9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DD485-3798-4AD9-88FC-B85C76FFF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4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eped@mctic.gov.b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7" name="Retângulo 36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40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42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1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Triângulo Retângulo 6"/>
          <p:cNvSpPr/>
          <p:nvPr/>
        </p:nvSpPr>
        <p:spPr>
          <a:xfrm rot="16200000">
            <a:off x="11231888" y="-211464"/>
            <a:ext cx="748650" cy="11715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Agrupar 24"/>
          <p:cNvGrpSpPr/>
          <p:nvPr/>
        </p:nvGrpSpPr>
        <p:grpSpPr>
          <a:xfrm>
            <a:off x="6519520" y="5686387"/>
            <a:ext cx="5583272" cy="1138391"/>
            <a:chOff x="6608728" y="5719609"/>
            <a:chExt cx="5583272" cy="1138391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2000" y="5719609"/>
              <a:ext cx="2520000" cy="1138391"/>
            </a:xfrm>
            <a:prstGeom prst="rect">
              <a:avLst/>
            </a:prstGeom>
          </p:spPr>
        </p:pic>
        <p:grpSp>
          <p:nvGrpSpPr>
            <p:cNvPr id="27" name="Agrupar 26"/>
            <p:cNvGrpSpPr/>
            <p:nvPr/>
          </p:nvGrpSpPr>
          <p:grpSpPr>
            <a:xfrm>
              <a:off x="6608728" y="6043961"/>
              <a:ext cx="2986638" cy="611089"/>
              <a:chOff x="1589550" y="3184847"/>
              <a:chExt cx="2340000" cy="478782"/>
            </a:xfrm>
          </p:grpSpPr>
          <p:pic>
            <p:nvPicPr>
              <p:cNvPr id="28" name="Picture 6" descr="http://www.cufonfonts.com/site/makeimage?type=custom&amp;text=INOVA%C3%87%C3%95ES%20E%20COMUNICA%C3%87%C3%95ES&amp;size=36&amp;id=2017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9550" y="3499066"/>
                <a:ext cx="2340000" cy="164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http://www.cufonfonts.com/site/makeimage?type=custom&amp;text=CI%C3%8ANCIA,%20TECNOLOGIA&amp;size=36&amp;id=2017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663" y="3339440"/>
                <a:ext cx="1721887" cy="156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0" descr="http://www.cufonfonts.com/site/makeimage?type=custom&amp;text=MINIST%C3%89RIO%20DA&amp;size=36&amp;id=2047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22" y="3184847"/>
                <a:ext cx="1119828" cy="13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" name="Retângulo 30"/>
          <p:cNvSpPr/>
          <p:nvPr/>
        </p:nvSpPr>
        <p:spPr>
          <a:xfrm>
            <a:off x="320039" y="2372554"/>
            <a:ext cx="11551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Política de Pesquisa </a:t>
            </a:r>
            <a:r>
              <a:rPr lang="pt-BR" sz="4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Agropecuária</a:t>
            </a:r>
          </a:p>
          <a:p>
            <a:pPr algn="ctr"/>
            <a:r>
              <a:rPr lang="pt-BR" sz="4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 papel e as políticas dos ministérios</a:t>
            </a:r>
            <a:endParaRPr lang="pt-BR" sz="4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763498" y="195834"/>
            <a:ext cx="776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Comissão de Agricultura e Reforma Agrária - CRA</a:t>
            </a:r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tângulo de cantos arredondados 14"/>
          <p:cNvSpPr/>
          <p:nvPr/>
        </p:nvSpPr>
        <p:spPr>
          <a:xfrm>
            <a:off x="0" y="6324609"/>
            <a:ext cx="4656765" cy="510778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Brasília, </a:t>
            </a:r>
            <a:r>
              <a:rPr kumimoji="0" lang="es-E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09 de agosto de 2017</a:t>
            </a:r>
            <a:endParaRPr kumimoji="0" lang="pt-BR" sz="24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2594089" y="4397791"/>
            <a:ext cx="6922088" cy="101566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0" cap="sm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Sávio </a:t>
            </a:r>
            <a:r>
              <a:rPr lang="pt-BR" sz="2800" b="1" kern="0" cap="smal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Raeder</a:t>
            </a:r>
            <a:endParaRPr kumimoji="0" lang="pt-BR" sz="2800" b="1" i="0" u="none" strike="noStrike" kern="0" cap="small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lvl="0" algn="ctr"/>
            <a:r>
              <a:rPr lang="pt-BR" sz="16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Diretor</a:t>
            </a:r>
            <a:r>
              <a:rPr kumimoji="0" lang="pt-BR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de Políticas e Programas de Ciência</a:t>
            </a:r>
          </a:p>
          <a:p>
            <a:pPr lvl="0" algn="ctr"/>
            <a:r>
              <a:rPr lang="pt-BR" sz="16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Secretaria de Políticas e Programas de Pesquisa e Desenvolvimento</a:t>
            </a:r>
            <a:endParaRPr kumimoji="0" lang="pt-BR" sz="16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8" name="Picture 4" descr="Resultado de imagem para senado federal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42" y="-82372"/>
            <a:ext cx="2854240" cy="9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75153" y="1461399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AUDIÊNCIA PÚBLICA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2024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Plano de </a:t>
            </a:r>
            <a:r>
              <a:rPr lang="en-US" sz="3600" b="1" i="1" kern="0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Ação</a:t>
            </a: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em</a:t>
            </a: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CT&amp;I para Alimentos</a:t>
            </a:r>
            <a:endParaRPr lang="en-US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US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34" name="Diagrama 33"/>
          <p:cNvGraphicFramePr/>
          <p:nvPr>
            <p:extLst>
              <p:ext uri="{D42A27DB-BD31-4B8C-83A1-F6EECF244321}">
                <p14:modId xmlns:p14="http://schemas.microsoft.com/office/powerpoint/2010/main" val="4209368667"/>
              </p:ext>
            </p:extLst>
          </p:nvPr>
        </p:nvGraphicFramePr>
        <p:xfrm>
          <a:off x="275770" y="1033283"/>
          <a:ext cx="11640458" cy="5662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50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7" name="Retângulo 36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40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42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" name="Triângulo Retângulo 6"/>
          <p:cNvSpPr/>
          <p:nvPr/>
        </p:nvSpPr>
        <p:spPr>
          <a:xfrm rot="16200000">
            <a:off x="11231888" y="-211464"/>
            <a:ext cx="748650" cy="11715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5" name="Agrupar 24"/>
          <p:cNvGrpSpPr/>
          <p:nvPr/>
        </p:nvGrpSpPr>
        <p:grpSpPr>
          <a:xfrm>
            <a:off x="6519520" y="5686387"/>
            <a:ext cx="5583272" cy="1138391"/>
            <a:chOff x="6608728" y="5719609"/>
            <a:chExt cx="5583272" cy="1138391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2000" y="5719609"/>
              <a:ext cx="2520000" cy="1138391"/>
            </a:xfrm>
            <a:prstGeom prst="rect">
              <a:avLst/>
            </a:prstGeom>
          </p:spPr>
        </p:pic>
        <p:grpSp>
          <p:nvGrpSpPr>
            <p:cNvPr id="27" name="Agrupar 26"/>
            <p:cNvGrpSpPr/>
            <p:nvPr/>
          </p:nvGrpSpPr>
          <p:grpSpPr>
            <a:xfrm>
              <a:off x="6608728" y="6043961"/>
              <a:ext cx="2986638" cy="611089"/>
              <a:chOff x="1589550" y="3184847"/>
              <a:chExt cx="2340000" cy="478782"/>
            </a:xfrm>
          </p:grpSpPr>
          <p:pic>
            <p:nvPicPr>
              <p:cNvPr id="28" name="Picture 6" descr="http://www.cufonfonts.com/site/makeimage?type=custom&amp;text=INOVA%C3%87%C3%95ES%20E%20COMUNICA%C3%87%C3%95ES&amp;size=36&amp;id=2017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9550" y="3499066"/>
                <a:ext cx="2340000" cy="164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http://www.cufonfonts.com/site/makeimage?type=custom&amp;text=CI%C3%8ANCIA,%20TECNOLOGIA&amp;size=36&amp;id=2017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663" y="3339440"/>
                <a:ext cx="1721887" cy="156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0" descr="http://www.cufonfonts.com/site/makeimage?type=custom&amp;text=MINIST%C3%89RIO%20DA&amp;size=36&amp;id=2047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22" y="3184847"/>
                <a:ext cx="1119828" cy="13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" name="Retângulo 30"/>
          <p:cNvSpPr/>
          <p:nvPr/>
        </p:nvSpPr>
        <p:spPr>
          <a:xfrm>
            <a:off x="320039" y="2372554"/>
            <a:ext cx="11551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pt-BR" sz="48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Obrigado!</a:t>
            </a:r>
            <a:endParaRPr lang="pt-BR" sz="4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763498" y="195834"/>
            <a:ext cx="776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Comissão de Agricultura e Reforma Agrária - CRA</a:t>
            </a:r>
            <a:endParaRPr lang="pt-BR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tângulo de cantos arredondados 14"/>
          <p:cNvSpPr/>
          <p:nvPr/>
        </p:nvSpPr>
        <p:spPr>
          <a:xfrm>
            <a:off x="0" y="6324609"/>
            <a:ext cx="4656765" cy="510778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Brasília, </a:t>
            </a:r>
            <a:r>
              <a:rPr lang="es-ES" sz="24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09 de agosto de 2017</a:t>
            </a:r>
            <a:endParaRPr lang="pt-BR" sz="2400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2763498" y="3865738"/>
            <a:ext cx="6922087" cy="18158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kern="0" cap="small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Sávio </a:t>
            </a:r>
            <a:r>
              <a:rPr lang="pt-BR" sz="2800" b="1" kern="0" cap="small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Raeder</a:t>
            </a:r>
            <a:endParaRPr lang="pt-BR" sz="2800" b="1" kern="0" cap="small" dirty="0" smtClean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600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Diretor de Políticas e Programas de Ciência</a:t>
            </a:r>
          </a:p>
          <a:p>
            <a:pPr algn="ctr"/>
            <a:r>
              <a:rPr lang="pt-BR" sz="1600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Secretaria de Políticas e Programas de Pesquisa e Desenvolvimento</a:t>
            </a:r>
          </a:p>
          <a:p>
            <a:pPr algn="ctr"/>
            <a:endParaRPr lang="pt-BR" sz="1600" i="1" kern="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20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hlinkClick r:id="rId6"/>
              </a:rPr>
              <a:t>seped@mctic.gov.br</a:t>
            </a:r>
            <a:endParaRPr lang="pt-BR" sz="2000" b="1" i="1" kern="0" dirty="0" smtClean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ctr"/>
            <a:endParaRPr lang="pt-BR" sz="1600" i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8" name="Picture 4" descr="Resultado de imagem para senado federal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42" y="-82372"/>
            <a:ext cx="2854240" cy="9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75153" y="1461399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AUDIÊNCIA PÚBLICA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SEPED/MCTIC e os ODS</a:t>
            </a:r>
          </a:p>
          <a:p>
            <a:pPr>
              <a:defRPr/>
            </a:pPr>
            <a:endParaRPr lang="pt-BR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2" y="1331692"/>
            <a:ext cx="5261337" cy="526133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1244131"/>
            <a:ext cx="4701379" cy="529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7352876" y="2949857"/>
            <a:ext cx="336823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CT&amp;I</a:t>
            </a:r>
            <a:endParaRPr lang="pt-BR" sz="11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396947" y="4550180"/>
            <a:ext cx="5280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como base para </a:t>
            </a:r>
            <a:r>
              <a:rPr lang="es-E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</a:t>
            </a:r>
            <a:r>
              <a:rPr lang="es-E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desenvolvimento</a:t>
            </a:r>
            <a:r>
              <a:rPr lang="es-E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E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sustentável</a:t>
            </a:r>
            <a:endParaRPr lang="pt-BR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Desenvolvimento Sustentável</a:t>
            </a:r>
          </a:p>
          <a:p>
            <a:pPr>
              <a:defRPr/>
            </a:pPr>
            <a:endParaRPr lang="pt-BR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24" name="Agrupar 13"/>
          <p:cNvGrpSpPr/>
          <p:nvPr/>
        </p:nvGrpSpPr>
        <p:grpSpPr>
          <a:xfrm>
            <a:off x="87205" y="1543049"/>
            <a:ext cx="7189895" cy="4857750"/>
            <a:chOff x="563455" y="1543049"/>
            <a:chExt cx="7189895" cy="4857750"/>
          </a:xfrm>
        </p:grpSpPr>
        <p:sp>
          <p:nvSpPr>
            <p:cNvPr id="26" name="Pentágono 25"/>
            <p:cNvSpPr/>
            <p:nvPr/>
          </p:nvSpPr>
          <p:spPr>
            <a:xfrm>
              <a:off x="2933700" y="1657350"/>
              <a:ext cx="4819650" cy="4581525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lumMod val="50000"/>
                    <a:shade val="30000"/>
                    <a:satMod val="115000"/>
                  </a:schemeClr>
                </a:gs>
                <a:gs pos="50000">
                  <a:schemeClr val="accent1">
                    <a:lumMod val="50000"/>
                    <a:shade val="67500"/>
                    <a:satMod val="115000"/>
                  </a:schemeClr>
                </a:gs>
                <a:gs pos="100000">
                  <a:schemeClr val="accent1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455" y="1543049"/>
              <a:ext cx="4876800" cy="4857750"/>
            </a:xfrm>
            <a:prstGeom prst="ellipse">
              <a:avLst/>
            </a:prstGeom>
          </p:spPr>
        </p:pic>
      </p:grpSp>
      <p:pic>
        <p:nvPicPr>
          <p:cNvPr id="3074" name="Picture 2" descr="Resultado de imagem para 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79" y="3346704"/>
            <a:ext cx="2075358" cy="14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Agricultura Brasileira</a:t>
            </a:r>
          </a:p>
          <a:p>
            <a:pPr>
              <a:defRPr/>
            </a:pPr>
            <a:endParaRPr lang="pt-BR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58520" y="1244158"/>
            <a:ext cx="1147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6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2</a:t>
            </a:r>
            <a:r>
              <a:rPr lang="pt-BR" sz="3600" b="1" i="1" baseline="300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º</a:t>
            </a:r>
            <a:r>
              <a:rPr lang="pt-BR" sz="36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 maior produtor e exportador de alimentos</a:t>
            </a:r>
            <a:endParaRPr lang="pt-BR" sz="3600" b="1" i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Agrupar 18"/>
          <p:cNvGrpSpPr/>
          <p:nvPr/>
        </p:nvGrpSpPr>
        <p:grpSpPr>
          <a:xfrm>
            <a:off x="1329852" y="2250225"/>
            <a:ext cx="3381583" cy="2902991"/>
            <a:chOff x="672580" y="1841536"/>
            <a:chExt cx="3381583" cy="2902991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323" y="2811080"/>
              <a:ext cx="1438236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688" y="3711080"/>
              <a:ext cx="1305000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688" y="1960726"/>
              <a:ext cx="1307506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0871" y="2359854"/>
              <a:ext cx="1530000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6414" y="3375157"/>
              <a:ext cx="1238462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Retângulo: Cantos Arredondados 17"/>
            <p:cNvSpPr/>
            <p:nvPr/>
          </p:nvSpPr>
          <p:spPr>
            <a:xfrm>
              <a:off x="672580" y="1841536"/>
              <a:ext cx="3381583" cy="2902991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4940180" y="2597161"/>
            <a:ext cx="2693884" cy="2209118"/>
            <a:chOff x="3774958" y="1691868"/>
            <a:chExt cx="2693884" cy="2209118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19758" y="1943474"/>
              <a:ext cx="1050000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5557" y="1928836"/>
              <a:ext cx="1343284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25675" y="2865070"/>
              <a:ext cx="1599763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Retângulo: Cantos Arredondados 19"/>
            <p:cNvSpPr/>
            <p:nvPr/>
          </p:nvSpPr>
          <p:spPr>
            <a:xfrm>
              <a:off x="3774958" y="1691868"/>
              <a:ext cx="2693884" cy="2209118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6" name="Agrupar 22"/>
          <p:cNvGrpSpPr/>
          <p:nvPr/>
        </p:nvGrpSpPr>
        <p:grpSpPr>
          <a:xfrm>
            <a:off x="7878864" y="3055368"/>
            <a:ext cx="2693884" cy="1226350"/>
            <a:chOff x="7238247" y="2759054"/>
            <a:chExt cx="2693884" cy="1226350"/>
          </a:xfrm>
        </p:grpSpPr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7592" y="2888831"/>
              <a:ext cx="1198225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24507" y="2888831"/>
              <a:ext cx="1085870" cy="9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tângulo: Cantos Arredondados 21"/>
            <p:cNvSpPr/>
            <p:nvPr/>
          </p:nvSpPr>
          <p:spPr>
            <a:xfrm>
              <a:off x="7238247" y="2759054"/>
              <a:ext cx="2693884" cy="1226350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4990209" y="5092168"/>
            <a:ext cx="2643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pt-BR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º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em gado bovino, soja e etanol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1329852" y="5138336"/>
            <a:ext cx="3381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pt-BR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º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em açúcar, suco de laranja, café, celulose e aves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972424" y="4953669"/>
            <a:ext cx="2600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pt-BR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º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em suínos e em grande variedade de frutas tropicais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32" name="Retângulo 31"/>
          <p:cNvSpPr/>
          <p:nvPr/>
        </p:nvSpPr>
        <p:spPr>
          <a:xfrm>
            <a:off x="963827" y="1312381"/>
            <a:ext cx="105181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Agronegócio: </a:t>
            </a:r>
          </a:p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23.6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% 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PIB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(US$ 472.9 bi – 2016)</a:t>
            </a:r>
          </a:p>
          <a:p>
            <a:endParaRPr lang="pt-BR" sz="2400" b="1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endParaRPr lang="pt-BR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marL="457200" indent="-457200" defTabSz="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800" b="1" dirty="0" err="1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Superavit</a:t>
            </a:r>
            <a:r>
              <a:rPr lang="pt-BR" sz="28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: </a:t>
            </a:r>
            <a:endParaRPr lang="pt-BR" sz="2800" b="1" dirty="0" smtClean="0">
              <a:solidFill>
                <a:schemeClr val="accent6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</a:pPr>
            <a:r>
              <a:rPr lang="pt-BR" sz="2800" b="1" dirty="0" smtClean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Agronegócio é responsável por </a:t>
            </a:r>
            <a:r>
              <a:rPr lang="pt-BR" sz="28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50% </a:t>
            </a:r>
            <a:r>
              <a:rPr lang="pt-BR" sz="2800" b="1" dirty="0" smtClean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das exportações brasileiras</a:t>
            </a:r>
            <a:endParaRPr lang="pt-BR" sz="2800" b="1" dirty="0">
              <a:solidFill>
                <a:schemeClr val="accent6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endParaRPr lang="pt-BR" sz="2400" dirty="0" smtClean="0">
              <a:latin typeface="Century Gothic" panose="020B0502020202020204" pitchFamily="34" charset="0"/>
            </a:endParaRPr>
          </a:p>
          <a:p>
            <a:endParaRPr lang="pt-BR" sz="2400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Grande mercado interno: </a:t>
            </a:r>
          </a:p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70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% 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da produção agrícola é consumida no Brasil</a:t>
            </a:r>
            <a:endParaRPr lang="pt-BR" sz="2400" dirty="0">
              <a:latin typeface="Century Gothic" panose="020B0502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0164792" y="6490252"/>
            <a:ext cx="2027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/>
              <a:t>CEPEA, </a:t>
            </a:r>
            <a:r>
              <a:rPr lang="pt-BR" sz="1400" dirty="0" smtClean="0"/>
              <a:t>2017</a:t>
            </a:r>
            <a:endParaRPr lang="pt-BR" sz="1400" dirty="0"/>
          </a:p>
        </p:txBody>
      </p:sp>
      <p:sp>
        <p:nvSpPr>
          <p:cNvPr id="13" name="Retângulo 12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Agricultura Brasileira – alguns dados</a:t>
            </a:r>
          </a:p>
          <a:p>
            <a:pPr>
              <a:defRPr/>
            </a:pPr>
            <a:endParaRPr lang="pt-BR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05" y="939125"/>
            <a:ext cx="1375327" cy="1277863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Atuação do MCTIC em Agricultura</a:t>
            </a:r>
          </a:p>
          <a:p>
            <a:pPr>
              <a:defRPr/>
            </a:pPr>
            <a:endParaRPr lang="pt-BR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9" y="1132545"/>
            <a:ext cx="3425748" cy="1058565"/>
          </a:xfrm>
          <a:prstGeom prst="rect">
            <a:avLst/>
          </a:prstGeom>
        </p:spPr>
      </p:pic>
      <p:pic>
        <p:nvPicPr>
          <p:cNvPr id="12" name="Espaço Reservado para Conteúdo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601"/>
            <a:ext cx="6372693" cy="4210758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3292591" y="5592965"/>
            <a:ext cx="129547" cy="481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735302" y="5445229"/>
            <a:ext cx="129547" cy="481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2990122" y="6142458"/>
            <a:ext cx="129547" cy="481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/>
        </p:nvCxnSpPr>
        <p:spPr>
          <a:xfrm>
            <a:off x="3800075" y="5493378"/>
            <a:ext cx="734549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14" idx="3"/>
          </p:cNvCxnSpPr>
          <p:nvPr/>
        </p:nvCxnSpPr>
        <p:spPr>
          <a:xfrm flipH="1">
            <a:off x="2361056" y="5634062"/>
            <a:ext cx="950508" cy="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2361056" y="5529212"/>
            <a:ext cx="0" cy="203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16" idx="2"/>
          </p:cNvCxnSpPr>
          <p:nvPr/>
        </p:nvCxnSpPr>
        <p:spPr>
          <a:xfrm flipH="1" flipV="1">
            <a:off x="2030015" y="6166532"/>
            <a:ext cx="96010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2038939" y="6081791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3692571" y="4657695"/>
            <a:ext cx="129547" cy="481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 flipH="1">
            <a:off x="5441906" y="3803207"/>
            <a:ext cx="53790" cy="1401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4369056" y="5397080"/>
            <a:ext cx="129547" cy="481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reto 24"/>
          <p:cNvCxnSpPr/>
          <p:nvPr/>
        </p:nvCxnSpPr>
        <p:spPr>
          <a:xfrm>
            <a:off x="4517333" y="5423026"/>
            <a:ext cx="605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V="1">
            <a:off x="5508451" y="3803207"/>
            <a:ext cx="454434" cy="88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3864849" y="4664745"/>
            <a:ext cx="1656599" cy="17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459528" y="5508040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solidFill>
                  <a:schemeClr val="bg1">
                    <a:lumMod val="50000"/>
                  </a:schemeClr>
                </a:solidFill>
              </a:rPr>
              <a:t>Detec</a:t>
            </a:r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/TECPAR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306356" y="6043422"/>
            <a:ext cx="771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solidFill>
                  <a:schemeClr val="bg1">
                    <a:lumMod val="50000"/>
                  </a:schemeClr>
                </a:solidFill>
              </a:rPr>
              <a:t>Larp</a:t>
            </a:r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/UFSM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4536323" y="5615249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LRP/IB</a:t>
            </a:r>
            <a:endParaRPr lang="pt-BR" sz="10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937154" y="3587460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solidFill>
                  <a:schemeClr val="bg1">
                    <a:lumMod val="50000"/>
                  </a:schemeClr>
                </a:solidFill>
              </a:rPr>
              <a:t>LabTox</a:t>
            </a:r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/ITEP</a:t>
            </a:r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CETENE/MCTIC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094233" y="5240561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INCQS/Fiocruz,</a:t>
            </a:r>
          </a:p>
          <a:p>
            <a:r>
              <a:rPr lang="pt-BR" sz="1000" dirty="0" err="1" smtClean="0">
                <a:solidFill>
                  <a:schemeClr val="bg1">
                    <a:lumMod val="50000"/>
                  </a:schemeClr>
                </a:solidFill>
              </a:rPr>
              <a:t>Ladetec</a:t>
            </a:r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/UFRJ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577759" y="4558658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LabTox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/UnB</a:t>
            </a:r>
          </a:p>
        </p:txBody>
      </p:sp>
      <p:sp>
        <p:nvSpPr>
          <p:cNvPr id="34" name="Elipse 33"/>
          <p:cNvSpPr/>
          <p:nvPr/>
        </p:nvSpPr>
        <p:spPr>
          <a:xfrm>
            <a:off x="4662268" y="6192297"/>
            <a:ext cx="93264" cy="13782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/>
          <p:nvPr/>
        </p:nvSpPr>
        <p:spPr>
          <a:xfrm>
            <a:off x="4662268" y="6480571"/>
            <a:ext cx="104493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4796145" y="6117443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Laboratórios Centrais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4796145" y="6408911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Laboratórios Associados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8" name="Conector reto 37"/>
          <p:cNvCxnSpPr/>
          <p:nvPr/>
        </p:nvCxnSpPr>
        <p:spPr>
          <a:xfrm>
            <a:off x="5981274" y="3693727"/>
            <a:ext cx="1" cy="19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5533293" y="4582624"/>
            <a:ext cx="1" cy="19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5122336" y="5346085"/>
            <a:ext cx="1" cy="19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4534624" y="5638682"/>
            <a:ext cx="1" cy="19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/>
          <p:cNvSpPr/>
          <p:nvPr/>
        </p:nvSpPr>
        <p:spPr>
          <a:xfrm>
            <a:off x="6775292" y="1194048"/>
            <a:ext cx="5147354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1000"/>
              </a:spcAft>
              <a:buFont typeface="Wingdings"/>
              <a:buChar char=""/>
            </a:pP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Implementada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em 2008 por iniciativa do </a:t>
            </a: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MCTIC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e do MAPA, a RRC tem como objetivo </a:t>
            </a:r>
            <a:r>
              <a:rPr lang="pt-BR" sz="20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garantir a produção de alimentos seguros para o consumidor brasileiro e evitar barreiras não </a:t>
            </a:r>
            <a:r>
              <a:rPr lang="pt-BR" sz="20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tarifárias no </a:t>
            </a:r>
            <a:r>
              <a:rPr lang="pt-BR" sz="20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programa de exportação</a:t>
            </a: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lvl="1" algn="just">
              <a:spcAft>
                <a:spcPts val="1000"/>
              </a:spcAft>
              <a:buFont typeface="Wingdings"/>
              <a:buChar char=""/>
            </a:pPr>
            <a:endParaRPr lang="pt-BR" sz="2000" b="1" i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lvl="1" algn="just">
              <a:spcAft>
                <a:spcPts val="1000"/>
              </a:spcAft>
              <a:buFont typeface="Wingdings"/>
              <a:buChar char=""/>
            </a:pP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Seus laboratórios atuam em projetos de P,D&amp;I e em prestação de serviços </a:t>
            </a: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analíticos;</a:t>
            </a:r>
          </a:p>
          <a:p>
            <a:pPr lvl="1" algn="just">
              <a:spcAft>
                <a:spcPts val="1000"/>
              </a:spcAft>
              <a:buFont typeface="Wingdings"/>
              <a:buChar char=""/>
            </a:pPr>
            <a:endParaRPr lang="pt-BR" sz="2000" b="1" i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lvl="1" algn="just">
              <a:spcAft>
                <a:spcPts val="1000"/>
              </a:spcAft>
              <a:buFont typeface="Wingdings"/>
              <a:buChar char=""/>
            </a:pP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2015 a 2017: Monitoramento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e avaliação da conformidade da qualidade de produtos orgânicos colocados no mercado brasileiro</a:t>
            </a: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</p:txBody>
      </p:sp>
      <p:sp>
        <p:nvSpPr>
          <p:cNvPr id="44" name="Elipse 43"/>
          <p:cNvSpPr/>
          <p:nvPr/>
        </p:nvSpPr>
        <p:spPr>
          <a:xfrm>
            <a:off x="4456684" y="5368946"/>
            <a:ext cx="129547" cy="481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85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0" y="33744"/>
            <a:ext cx="1148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i="1" kern="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Atuação do MCTIC em Agricultura</a:t>
            </a:r>
          </a:p>
          <a:p>
            <a:pPr>
              <a:defRPr/>
            </a:pPr>
            <a:endParaRPr lang="pt-BR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12223" r="23660" b="8684"/>
          <a:stretch/>
        </p:blipFill>
        <p:spPr bwMode="auto">
          <a:xfrm>
            <a:off x="693625" y="1902904"/>
            <a:ext cx="4170684" cy="3417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CaixaDeTexto 9"/>
          <p:cNvSpPr txBox="1"/>
          <p:nvPr/>
        </p:nvSpPr>
        <p:spPr>
          <a:xfrm>
            <a:off x="5467350" y="1184287"/>
            <a:ext cx="636540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pt-BR" sz="2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Plano Nacional de Agroecologia e Produção Orgânica 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pt-BR" sz="20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Planapo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2016-2019) 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está voltado para ações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indutoras da transição agroecológica e da produção orgânica e de base 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agroecológica;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São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194 iniciativas,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dentre elas podemos destacar  o apoio do MCTIC aos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Núcleos de Estudo em Agroecologia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e a interação das iniciativas do </a:t>
            </a: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Planapo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com 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RRC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0" y="33744"/>
            <a:ext cx="11481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kern="0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Planejamento</a:t>
            </a: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em</a:t>
            </a: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CT&amp;I</a:t>
            </a:r>
            <a:endParaRPr lang="en-US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343964" y="1709760"/>
            <a:ext cx="4845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defTabSz="457200">
              <a:spcBef>
                <a:spcPct val="0"/>
              </a:spcBef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Estratégia Nacional de CT&amp;I 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– 2016|2022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69" y="957337"/>
            <a:ext cx="3001227" cy="326866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96" y="4226000"/>
            <a:ext cx="5314384" cy="2461512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89605" y="4723510"/>
            <a:ext cx="300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defTabSz="457200">
              <a:spcBef>
                <a:spcPct val="0"/>
              </a:spcBef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600" b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Temas estratégicos</a:t>
            </a:r>
            <a:endParaRPr lang="pt-BR" sz="36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3773596" y="4144088"/>
            <a:ext cx="5495453" cy="261885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4658414" y="4150573"/>
            <a:ext cx="886187" cy="1302940"/>
          </a:xfrm>
          <a:prstGeom prst="roundRect">
            <a:avLst/>
          </a:prstGeom>
          <a:noFill/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3773596" y="4144088"/>
            <a:ext cx="5495453" cy="1302940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" y="1121"/>
            <a:ext cx="12192000" cy="981134"/>
            <a:chOff x="0" y="-1"/>
            <a:chExt cx="12192000" cy="981134"/>
          </a:xfrm>
        </p:grpSpPr>
        <p:sp>
          <p:nvSpPr>
            <p:cNvPr id="3" name="Retângulo 2"/>
            <p:cNvSpPr/>
            <p:nvPr/>
          </p:nvSpPr>
          <p:spPr>
            <a:xfrm>
              <a:off x="0" y="0"/>
              <a:ext cx="12192000" cy="25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0" y="244237"/>
              <a:ext cx="12192000" cy="2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0" y="496650"/>
              <a:ext cx="12192000" cy="25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F0"/>
                </a:solidFill>
              </a:endParaRPr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0" y="2688"/>
              <a:ext cx="11832760" cy="978445"/>
              <a:chOff x="0" y="1476385"/>
              <a:chExt cx="11832760" cy="978445"/>
            </a:xfrm>
          </p:grpSpPr>
          <p:sp>
            <p:nvSpPr>
              <p:cNvPr id="8" name="Retângulo 9"/>
              <p:cNvSpPr/>
              <p:nvPr/>
            </p:nvSpPr>
            <p:spPr>
              <a:xfrm>
                <a:off x="1" y="1689402"/>
                <a:ext cx="11471337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tângulo 9"/>
              <p:cNvSpPr/>
              <p:nvPr/>
            </p:nvSpPr>
            <p:spPr>
              <a:xfrm>
                <a:off x="0" y="1476385"/>
                <a:ext cx="11832760" cy="765428"/>
              </a:xfrm>
              <a:custGeom>
                <a:avLst/>
                <a:gdLst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10550353 w 10550353"/>
                  <a:gd name="connsiteY2" fmla="*/ 765428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  <a:gd name="connsiteX0" fmla="*/ 0 w 10550353"/>
                  <a:gd name="connsiteY0" fmla="*/ 0 h 765428"/>
                  <a:gd name="connsiteX1" fmla="*/ 10550353 w 10550353"/>
                  <a:gd name="connsiteY1" fmla="*/ 0 h 765428"/>
                  <a:gd name="connsiteX2" fmla="*/ 9469698 w 10550353"/>
                  <a:gd name="connsiteY2" fmla="*/ 755037 h 765428"/>
                  <a:gd name="connsiteX3" fmla="*/ 0 w 10550353"/>
                  <a:gd name="connsiteY3" fmla="*/ 765428 h 765428"/>
                  <a:gd name="connsiteX4" fmla="*/ 0 w 10550353"/>
                  <a:gd name="connsiteY4" fmla="*/ 0 h 76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riângulo Retângulo 6"/>
            <p:cNvSpPr/>
            <p:nvPr/>
          </p:nvSpPr>
          <p:spPr>
            <a:xfrm rot="16200000">
              <a:off x="11231888" y="-211464"/>
              <a:ext cx="748650" cy="11715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0" y="33744"/>
            <a:ext cx="11481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kern="0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Planejamento</a:t>
            </a: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0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em</a:t>
            </a:r>
            <a:r>
              <a:rPr lang="en-US" sz="3600" b="1" i="1" kern="0" dirty="0" smtClean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CT&amp;I</a:t>
            </a:r>
            <a:endParaRPr lang="en-US" sz="3600" b="1" i="1" kern="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655064" y="3337155"/>
            <a:ext cx="6161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defTabSz="457200">
              <a:spcBef>
                <a:spcPct val="0"/>
              </a:spcBef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Plano de Ação em CT&amp;I para Alimentos</a:t>
            </a:r>
            <a:endParaRPr lang="pt-BR" sz="48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037029" y="1501336"/>
            <a:ext cx="483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defTabSz="457200">
              <a:spcBef>
                <a:spcPct val="0"/>
              </a:spcBef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Estratégia Nacional de CT&amp;I – 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2016|2022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37" y="1117575"/>
            <a:ext cx="1915838" cy="2086558"/>
          </a:xfrm>
          <a:prstGeom prst="rect">
            <a:avLst/>
          </a:prstGeom>
        </p:spPr>
      </p:pic>
      <p:grpSp>
        <p:nvGrpSpPr>
          <p:cNvPr id="24" name="Agrupar 20"/>
          <p:cNvGrpSpPr>
            <a:grpSpLocks noChangeAspect="1"/>
          </p:cNvGrpSpPr>
          <p:nvPr/>
        </p:nvGrpSpPr>
        <p:grpSpPr>
          <a:xfrm>
            <a:off x="1759893" y="5690859"/>
            <a:ext cx="6074387" cy="720000"/>
            <a:chOff x="1012294" y="5405675"/>
            <a:chExt cx="7592982" cy="900000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437" y="5405675"/>
              <a:ext cx="897493" cy="900000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294" y="5405675"/>
              <a:ext cx="902256" cy="900000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817" y="5405675"/>
              <a:ext cx="902256" cy="900000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8960" y="5405675"/>
              <a:ext cx="902256" cy="900000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6103" y="5405675"/>
              <a:ext cx="900000" cy="900000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0990" y="5405675"/>
              <a:ext cx="902256" cy="900000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8133" y="5405675"/>
              <a:ext cx="902256" cy="900000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05276" y="5405675"/>
              <a:ext cx="900000" cy="900000"/>
            </a:xfrm>
            <a:prstGeom prst="rect">
              <a:avLst/>
            </a:prstGeom>
          </p:spPr>
        </p:pic>
      </p:grpSp>
      <p:sp>
        <p:nvSpPr>
          <p:cNvPr id="33" name="Retângulo 32"/>
          <p:cNvSpPr/>
          <p:nvPr/>
        </p:nvSpPr>
        <p:spPr>
          <a:xfrm>
            <a:off x="1777757" y="5039837"/>
            <a:ext cx="6038661" cy="5471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Objetivos do Desenvolvimento Sustentável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eta para baixo 10"/>
          <p:cNvSpPr/>
          <p:nvPr/>
        </p:nvSpPr>
        <p:spPr>
          <a:xfrm>
            <a:off x="4053226" y="2701666"/>
            <a:ext cx="1485715" cy="7170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Picture 2" descr="http://www4.goiania.go.gov.br/portal/dados/uploads/arquivos/1/421586685069444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0292" y="2701665"/>
            <a:ext cx="3030954" cy="3030483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3735</TotalTime>
  <Words>513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Fábio Donato Soares Larotonda</dc:creator>
  <cp:lastModifiedBy>Leomar Diniz</cp:lastModifiedBy>
  <cp:revision>113</cp:revision>
  <cp:lastPrinted>2017-05-12T18:48:52Z</cp:lastPrinted>
  <dcterms:created xsi:type="dcterms:W3CDTF">2016-10-10T13:27:06Z</dcterms:created>
  <dcterms:modified xsi:type="dcterms:W3CDTF">2017-08-09T16:52:42Z</dcterms:modified>
</cp:coreProperties>
</file>