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 lvl="0">
      <a:defRPr lang="en-US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66842" y="1009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613801" y="-153875"/>
            <a:ext cx="3702643" cy="12954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66842" y="5659654"/>
            <a:ext cx="1196474" cy="119647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5918" y="1149050"/>
            <a:ext cx="9736336" cy="4345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79"/>
              </a:lnSpc>
            </a:pPr>
            <a:r>
              <a:rPr lang="en-US" sz="5400" b="1" err="1">
                <a:solidFill>
                  <a:srgbClr val="000000"/>
                </a:solidFill>
                <a:latin typeface="Open Sans Light Bold"/>
              </a:rPr>
              <a:t>Educação</a:t>
            </a:r>
            <a:r>
              <a:rPr lang="en-US" sz="5400" b="1">
                <a:solidFill>
                  <a:srgbClr val="000000"/>
                </a:solidFill>
                <a:latin typeface="Open Sans Light Bold"/>
              </a:rPr>
              <a:t> Especial, </a:t>
            </a:r>
            <a:r>
              <a:rPr lang="en-US" sz="5400" b="1" err="1">
                <a:solidFill>
                  <a:srgbClr val="000000"/>
                </a:solidFill>
                <a:latin typeface="Open Sans Light Bold"/>
              </a:rPr>
              <a:t>na</a:t>
            </a:r>
            <a:r>
              <a:rPr lang="en-US" sz="5400" b="1">
                <a:solidFill>
                  <a:srgbClr val="000000"/>
                </a:solidFill>
                <a:latin typeface="Open Sans Light Bold"/>
              </a:rPr>
              <a:t> </a:t>
            </a:r>
            <a:r>
              <a:rPr lang="en-US" sz="5400" b="1" err="1">
                <a:solidFill>
                  <a:srgbClr val="000000"/>
                </a:solidFill>
                <a:latin typeface="Open Sans Light Bold"/>
              </a:rPr>
              <a:t>perspectiva</a:t>
            </a:r>
            <a:r>
              <a:rPr lang="en-US" sz="5400" b="1">
                <a:solidFill>
                  <a:srgbClr val="000000"/>
                </a:solidFill>
                <a:latin typeface="Open Sans Light Bold"/>
              </a:rPr>
              <a:t> da </a:t>
            </a:r>
            <a:r>
              <a:rPr lang="en-US" sz="5400" b="1" err="1">
                <a:solidFill>
                  <a:srgbClr val="000000"/>
                </a:solidFill>
                <a:latin typeface="Open Sans Light Bold"/>
              </a:rPr>
              <a:t>Inclusão</a:t>
            </a:r>
            <a:r>
              <a:rPr lang="en-US" sz="5400" b="1">
                <a:solidFill>
                  <a:srgbClr val="000000"/>
                </a:solidFill>
                <a:latin typeface="Open Sans Light Bold"/>
              </a:rPr>
              <a:t> </a:t>
            </a:r>
            <a:endParaRPr lang="pt-BR" sz="5400" b="1">
              <a:solidFill>
                <a:srgbClr val="000000"/>
              </a:solidFill>
              <a:latin typeface="Calibri"/>
              <a:cs typeface="Calibri"/>
            </a:endParaRPr>
          </a:p>
          <a:p>
            <a:pPr algn="ctr">
              <a:lnSpc>
                <a:spcPts val="8679"/>
              </a:lnSpc>
            </a:pPr>
            <a:r>
              <a:rPr lang="en-US" sz="4800" err="1">
                <a:solidFill>
                  <a:srgbClr val="000000"/>
                </a:solidFill>
                <a:latin typeface="Open Sans Light Bold"/>
              </a:rPr>
              <a:t>Os</a:t>
            </a:r>
            <a:r>
              <a:rPr lang="en-US" sz="4800">
                <a:solidFill>
                  <a:srgbClr val="000000"/>
                </a:solidFill>
                <a:latin typeface="Open Sans Light Bold"/>
              </a:rPr>
              <a:t> Centros de Ensino Especial do Distrito Federal</a:t>
            </a:r>
            <a:endParaRPr lang="en-US" sz="4800"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66842" y="1009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613801" y="-153875"/>
            <a:ext cx="3702643" cy="12954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66842" y="5659654"/>
            <a:ext cx="1196474" cy="119647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5918" y="1149050"/>
            <a:ext cx="9736336" cy="4345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79"/>
              </a:lnSpc>
            </a:pPr>
            <a:r>
              <a:rPr lang="en-US" sz="5400" b="1" err="1">
                <a:solidFill>
                  <a:srgbClr val="000000"/>
                </a:solidFill>
                <a:latin typeface="Open Sans Light Bold"/>
              </a:rPr>
              <a:t>Educação</a:t>
            </a:r>
            <a:r>
              <a:rPr lang="en-US" sz="5400" b="1">
                <a:solidFill>
                  <a:srgbClr val="000000"/>
                </a:solidFill>
                <a:latin typeface="Open Sans Light Bold"/>
              </a:rPr>
              <a:t> Especial, </a:t>
            </a:r>
            <a:r>
              <a:rPr lang="en-US" sz="5400" b="1" err="1">
                <a:solidFill>
                  <a:srgbClr val="000000"/>
                </a:solidFill>
                <a:latin typeface="Open Sans Light Bold"/>
              </a:rPr>
              <a:t>na</a:t>
            </a:r>
            <a:r>
              <a:rPr lang="en-US" sz="5400" b="1">
                <a:solidFill>
                  <a:srgbClr val="000000"/>
                </a:solidFill>
                <a:latin typeface="Open Sans Light Bold"/>
              </a:rPr>
              <a:t> </a:t>
            </a:r>
            <a:r>
              <a:rPr lang="en-US" sz="5400" b="1" err="1">
                <a:solidFill>
                  <a:srgbClr val="000000"/>
                </a:solidFill>
                <a:latin typeface="Open Sans Light Bold"/>
              </a:rPr>
              <a:t>perspectiva</a:t>
            </a:r>
            <a:r>
              <a:rPr lang="en-US" sz="5400" b="1">
                <a:solidFill>
                  <a:srgbClr val="000000"/>
                </a:solidFill>
                <a:latin typeface="Open Sans Light Bold"/>
              </a:rPr>
              <a:t> da </a:t>
            </a:r>
            <a:r>
              <a:rPr lang="en-US" sz="5400" b="1" err="1">
                <a:solidFill>
                  <a:srgbClr val="000000"/>
                </a:solidFill>
                <a:latin typeface="Open Sans Light Bold"/>
              </a:rPr>
              <a:t>Inclusão</a:t>
            </a:r>
            <a:r>
              <a:rPr lang="en-US" sz="5400" b="1">
                <a:solidFill>
                  <a:srgbClr val="000000"/>
                </a:solidFill>
                <a:latin typeface="Open Sans Light Bold"/>
              </a:rPr>
              <a:t> </a:t>
            </a:r>
            <a:endParaRPr lang="pt-BR" sz="5400" b="1">
              <a:solidFill>
                <a:srgbClr val="000000"/>
              </a:solidFill>
              <a:latin typeface="Calibri"/>
              <a:cs typeface="Calibri"/>
            </a:endParaRPr>
          </a:p>
          <a:p>
            <a:pPr algn="ctr">
              <a:lnSpc>
                <a:spcPts val="8679"/>
              </a:lnSpc>
            </a:pPr>
            <a:r>
              <a:rPr lang="en-US" sz="4800" err="1">
                <a:solidFill>
                  <a:srgbClr val="000000"/>
                </a:solidFill>
                <a:latin typeface="Open Sans Light Bold"/>
              </a:rPr>
              <a:t>Os</a:t>
            </a:r>
            <a:r>
              <a:rPr lang="en-US" sz="4800">
                <a:solidFill>
                  <a:srgbClr val="000000"/>
                </a:solidFill>
                <a:latin typeface="Open Sans Light Bold"/>
              </a:rPr>
              <a:t> Centros de Ensino Especial do Distrito Federal</a:t>
            </a:r>
            <a:endParaRPr lang="en-US" sz="4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8615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118426" y="685800"/>
            <a:ext cx="2387774" cy="8353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85800" y="685800"/>
            <a:ext cx="1001251" cy="100125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313297" y="1399457"/>
            <a:ext cx="4927642" cy="326724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964050" y="4680626"/>
            <a:ext cx="3868936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 Light Bold"/>
              </a:rPr>
              <a:t>Vera Barros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322580" y="5619750"/>
            <a:ext cx="7546839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 Bold"/>
              </a:rPr>
              <a:t>Subsecretária da Subsecretaria de Educação Inclusiva e Integral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58151" y="129396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489967" y="6279097"/>
            <a:ext cx="2387774" cy="8353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68857" y="613913"/>
            <a:ext cx="1001251" cy="1001251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xmlns="" id="{9CC6E431-20DB-8A22-A666-4F1568965944}"/>
              </a:ext>
            </a:extLst>
          </p:cNvPr>
          <p:cNvSpPr txBox="1"/>
          <p:nvPr/>
        </p:nvSpPr>
        <p:spPr>
          <a:xfrm>
            <a:off x="1364226" y="471112"/>
            <a:ext cx="8943546" cy="12821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2800" b="1" err="1">
                <a:solidFill>
                  <a:srgbClr val="000000"/>
                </a:solidFill>
                <a:latin typeface="Open Sans Light Bold"/>
              </a:rPr>
              <a:t>Educação</a:t>
            </a:r>
            <a:r>
              <a:rPr lang="en-US" sz="2800" b="1">
                <a:solidFill>
                  <a:srgbClr val="000000"/>
                </a:solidFill>
                <a:latin typeface="Open Sans Light Bold"/>
              </a:rPr>
              <a:t> Especial, </a:t>
            </a:r>
            <a:r>
              <a:rPr lang="en-US" sz="2800" b="1" err="1">
                <a:solidFill>
                  <a:srgbClr val="000000"/>
                </a:solidFill>
                <a:latin typeface="Open Sans Light Bold"/>
              </a:rPr>
              <a:t>na</a:t>
            </a:r>
            <a:r>
              <a:rPr lang="en-US" sz="2800" b="1">
                <a:solidFill>
                  <a:srgbClr val="000000"/>
                </a:solidFill>
                <a:latin typeface="Open Sans Light Bold"/>
              </a:rPr>
              <a:t> </a:t>
            </a:r>
            <a:r>
              <a:rPr lang="en-US" sz="2800" b="1" err="1">
                <a:solidFill>
                  <a:srgbClr val="000000"/>
                </a:solidFill>
                <a:latin typeface="Open Sans Light Bold"/>
              </a:rPr>
              <a:t>perpectiva</a:t>
            </a:r>
            <a:r>
              <a:rPr lang="en-US" sz="2800" b="1">
                <a:solidFill>
                  <a:srgbClr val="000000"/>
                </a:solidFill>
                <a:latin typeface="Open Sans Light Bold"/>
              </a:rPr>
              <a:t> da </a:t>
            </a:r>
            <a:r>
              <a:rPr lang="en-US" sz="2800" b="1" err="1">
                <a:solidFill>
                  <a:srgbClr val="000000"/>
                </a:solidFill>
                <a:latin typeface="Open Sans Light Bold"/>
              </a:rPr>
              <a:t>Inclusão</a:t>
            </a:r>
            <a:r>
              <a:rPr lang="en-US" sz="2800" b="1">
                <a:solidFill>
                  <a:srgbClr val="000000"/>
                </a:solidFill>
                <a:latin typeface="Open Sans Light Bold"/>
              </a:rPr>
              <a:t> </a:t>
            </a:r>
            <a:endParaRPr lang="pt-BR" sz="2000">
              <a:solidFill>
                <a:srgbClr val="000000"/>
              </a:solidFill>
              <a:latin typeface="Calibri"/>
              <a:cs typeface="Calibri"/>
            </a:endParaRPr>
          </a:p>
          <a:p>
            <a:pPr algn="ctr">
              <a:lnSpc>
                <a:spcPts val="5320"/>
              </a:lnSpc>
            </a:pPr>
            <a:r>
              <a:rPr lang="en-US" sz="2800" b="1">
                <a:solidFill>
                  <a:srgbClr val="000000"/>
                </a:solidFill>
                <a:latin typeface="Open Sans Light Bold"/>
              </a:rPr>
              <a:t> </a:t>
            </a:r>
            <a:r>
              <a:rPr lang="en-US" sz="2000" b="1" err="1">
                <a:solidFill>
                  <a:srgbClr val="000000"/>
                </a:solidFill>
                <a:latin typeface="Open Sans Light Bold"/>
              </a:rPr>
              <a:t>Atendimentos</a:t>
            </a:r>
            <a:r>
              <a:rPr lang="en-US" sz="2000" b="1">
                <a:solidFill>
                  <a:srgbClr val="000000"/>
                </a:solidFill>
                <a:latin typeface="Open Sans Light Bold"/>
              </a:rPr>
              <a:t> </a:t>
            </a:r>
            <a:r>
              <a:rPr lang="en-US" sz="2000" b="1" err="1">
                <a:solidFill>
                  <a:srgbClr val="000000"/>
                </a:solidFill>
                <a:latin typeface="Open Sans Light Bold"/>
              </a:rPr>
              <a:t>aos</a:t>
            </a:r>
            <a:r>
              <a:rPr lang="en-US" sz="2000" b="1">
                <a:solidFill>
                  <a:srgbClr val="000000"/>
                </a:solidFill>
                <a:latin typeface="Open Sans Light Bold"/>
              </a:rPr>
              <a:t> </a:t>
            </a:r>
            <a:r>
              <a:rPr lang="en-US" sz="2000" b="1" err="1">
                <a:solidFill>
                  <a:srgbClr val="000000"/>
                </a:solidFill>
                <a:latin typeface="Open Sans Light Bold"/>
              </a:rPr>
              <a:t>estudantes</a:t>
            </a:r>
            <a:r>
              <a:rPr lang="en-US" sz="2000" b="1">
                <a:solidFill>
                  <a:srgbClr val="000000"/>
                </a:solidFill>
                <a:latin typeface="Open Sans Light Bold"/>
              </a:rPr>
              <a:t> com </a:t>
            </a:r>
            <a:r>
              <a:rPr lang="en-US" sz="2000" b="1" err="1">
                <a:solidFill>
                  <a:srgbClr val="000000"/>
                </a:solidFill>
                <a:latin typeface="Open Sans Light Bold"/>
              </a:rPr>
              <a:t>deficiência</a:t>
            </a:r>
            <a:r>
              <a:rPr lang="en-US" sz="2000" b="1">
                <a:solidFill>
                  <a:srgbClr val="000000"/>
                </a:solidFill>
                <a:latin typeface="Open Sans Light Bold"/>
              </a:rPr>
              <a:t> e TEA </a:t>
            </a:r>
            <a:r>
              <a:rPr lang="en-US" sz="2000" b="1" err="1">
                <a:solidFill>
                  <a:srgbClr val="000000"/>
                </a:solidFill>
                <a:latin typeface="Open Sans Light Bold"/>
              </a:rPr>
              <a:t>na</a:t>
            </a:r>
            <a:r>
              <a:rPr lang="en-US" sz="2000" b="1">
                <a:solidFill>
                  <a:srgbClr val="000000"/>
                </a:solidFill>
                <a:latin typeface="Open Sans Light Bold"/>
              </a:rPr>
              <a:t> SEDF</a:t>
            </a:r>
            <a:endParaRPr lang="pt-BR" sz="2000">
              <a:cs typeface="Calibri"/>
            </a:endParaRPr>
          </a:p>
        </p:txBody>
      </p:sp>
      <p:graphicFrame>
        <p:nvGraphicFramePr>
          <p:cNvPr id="9" name="Tabela 9">
            <a:extLst>
              <a:ext uri="{FF2B5EF4-FFF2-40B4-BE49-F238E27FC236}">
                <a16:creationId xmlns:a16="http://schemas.microsoft.com/office/drawing/2014/main" xmlns="" id="{099E7C53-FD4A-FD2A-CDC4-07FFF5B33C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4704817"/>
              </p:ext>
            </p:extLst>
          </p:nvPr>
        </p:nvGraphicFramePr>
        <p:xfrm>
          <a:off x="1711157" y="2179052"/>
          <a:ext cx="8121314" cy="23310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0921">
                  <a:extLst>
                    <a:ext uri="{9D8B030D-6E8A-4147-A177-3AD203B41FA5}">
                      <a16:colId xmlns:a16="http://schemas.microsoft.com/office/drawing/2014/main" xmlns="" val="1244581543"/>
                    </a:ext>
                  </a:extLst>
                </a:gridCol>
                <a:gridCol w="2690393">
                  <a:extLst>
                    <a:ext uri="{9D8B030D-6E8A-4147-A177-3AD203B41FA5}">
                      <a16:colId xmlns:a16="http://schemas.microsoft.com/office/drawing/2014/main" xmlns="" val="138046209"/>
                    </a:ext>
                  </a:extLst>
                </a:gridCol>
              </a:tblGrid>
              <a:tr h="718552">
                <a:tc gridSpan="2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2000" b="1" i="0" u="none" strike="noStrike" noProof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libri"/>
                        </a:rPr>
                        <a:t>Total de estudantes matriculados na SEDF - </a:t>
                      </a:r>
                      <a:endParaRPr lang="pt-BR" sz="2000" b="1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  <a:p>
                      <a:pPr lvl="0" algn="ctr">
                        <a:buNone/>
                      </a:pPr>
                      <a:r>
                        <a:rPr lang="pt-BR" sz="3600" b="1" i="0" u="none" strike="noStrike" noProof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libri"/>
                        </a:rPr>
                        <a:t>472.000</a:t>
                      </a:r>
                      <a:endParaRPr lang="pt-BR" sz="3600" b="1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81654976"/>
                  </a:ext>
                </a:extLst>
              </a:tr>
              <a:tr h="68513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2000" b="1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Total de Estudantes com Deficiência ou TEA*</a:t>
                      </a:r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20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5,7%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54984377"/>
                  </a:ext>
                </a:extLst>
              </a:tr>
              <a:tr h="68513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2000" b="1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Total de Estudantes matriculados em CEE</a:t>
                      </a:r>
                    </a:p>
                    <a:p>
                      <a:pPr lvl="0">
                        <a:buNone/>
                      </a:pPr>
                      <a:endParaRPr lang="pt-BR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2000"/>
                        <a:t>0,8% </a:t>
                      </a:r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82018706"/>
                  </a:ext>
                </a:extLst>
              </a:tr>
            </a:tbl>
          </a:graphicData>
        </a:graphic>
      </p:graphicFrame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FB215299-929E-340D-918E-796AE8BBDE6F}"/>
              </a:ext>
            </a:extLst>
          </p:cNvPr>
          <p:cNvSpPr txBox="1"/>
          <p:nvPr/>
        </p:nvSpPr>
        <p:spPr>
          <a:xfrm>
            <a:off x="1746631" y="452315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>
                <a:cs typeface="Calibri"/>
              </a:rPr>
              <a:t>*Valores Aproximados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118426" y="685800"/>
            <a:ext cx="2387774" cy="8353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85800" y="685800"/>
            <a:ext cx="1001251" cy="1001251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xmlns="" id="{9CC6E431-20DB-8A22-A666-4F1568965944}"/>
              </a:ext>
            </a:extLst>
          </p:cNvPr>
          <p:cNvSpPr txBox="1"/>
          <p:nvPr/>
        </p:nvSpPr>
        <p:spPr>
          <a:xfrm>
            <a:off x="1627559" y="229471"/>
            <a:ext cx="8943546" cy="6024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2800" b="1" err="1">
                <a:solidFill>
                  <a:srgbClr val="000000"/>
                </a:solidFill>
                <a:latin typeface="Open Sans Light Bold"/>
                <a:ea typeface="Open Sans Light Bold"/>
                <a:cs typeface="Open Sans Light Bold"/>
              </a:rPr>
              <a:t>Os</a:t>
            </a:r>
            <a:r>
              <a:rPr lang="en-US" sz="2800" b="1">
                <a:solidFill>
                  <a:srgbClr val="000000"/>
                </a:solidFill>
                <a:latin typeface="Open Sans Light Bold"/>
                <a:ea typeface="Open Sans Light Bold"/>
                <a:cs typeface="Open Sans Light Bold"/>
              </a:rPr>
              <a:t> Centros de Ensino Especial no Distrito Federal</a:t>
            </a:r>
          </a:p>
        </p:txBody>
      </p:sp>
      <p:graphicFrame>
        <p:nvGraphicFramePr>
          <p:cNvPr id="9" name="Tabela 9">
            <a:extLst>
              <a:ext uri="{FF2B5EF4-FFF2-40B4-BE49-F238E27FC236}">
                <a16:creationId xmlns:a16="http://schemas.microsoft.com/office/drawing/2014/main" xmlns="" id="{099E7C53-FD4A-FD2A-CDC4-07FFF5B33C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8807900"/>
              </p:ext>
            </p:extLst>
          </p:nvPr>
        </p:nvGraphicFramePr>
        <p:xfrm>
          <a:off x="1853529" y="966791"/>
          <a:ext cx="8381995" cy="560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12235">
                  <a:extLst>
                    <a:ext uri="{9D8B030D-6E8A-4147-A177-3AD203B41FA5}">
                      <a16:colId xmlns:a16="http://schemas.microsoft.com/office/drawing/2014/main" xmlns="" val="138046209"/>
                    </a:ext>
                  </a:extLst>
                </a:gridCol>
                <a:gridCol w="3869760">
                  <a:extLst>
                    <a:ext uri="{9D8B030D-6E8A-4147-A177-3AD203B41FA5}">
                      <a16:colId xmlns:a16="http://schemas.microsoft.com/office/drawing/2014/main" xmlns="" val="37263998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000">
                          <a:latin typeface="Calibri"/>
                        </a:rPr>
                        <a:t>Coordenação Regional de Ensino</a:t>
                      </a: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>
                          <a:latin typeface="Calibri"/>
                        </a:rPr>
                        <a:t>Escola</a:t>
                      </a: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8165497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2000" b="1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Brazlândia</a:t>
                      </a:r>
                      <a:endParaRPr lang="pt-BR" sz="2000">
                        <a:latin typeface="Calibri"/>
                      </a:endParaRP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>
                          <a:latin typeface="Calibri"/>
                        </a:rPr>
                        <a:t>CEE 01</a:t>
                      </a: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39453591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2000" b="1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Ceilândia</a:t>
                      </a:r>
                      <a:endParaRPr lang="pt-BR" sz="2000">
                        <a:latin typeface="Calibri"/>
                      </a:endParaRP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>
                          <a:latin typeface="Calibri"/>
                        </a:rPr>
                        <a:t>CEE 01</a:t>
                      </a: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82018706"/>
                  </a:ext>
                </a:extLst>
              </a:tr>
              <a:tr h="37083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2000">
                          <a:latin typeface="Calibri"/>
                        </a:rPr>
                        <a:t>CEE 02</a:t>
                      </a: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56220490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2000" b="1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Gama</a:t>
                      </a:r>
                      <a:endParaRPr lang="pt-BR" sz="2000">
                        <a:latin typeface="Calibri"/>
                      </a:endParaRP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2000">
                          <a:latin typeface="Calibri"/>
                        </a:rPr>
                        <a:t>CEE 01</a:t>
                      </a: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87915486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2000" b="1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Guará</a:t>
                      </a:r>
                      <a:endParaRPr lang="pt-BR" sz="2000">
                        <a:latin typeface="Calibri"/>
                      </a:endParaRP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2000">
                          <a:latin typeface="Calibri"/>
                        </a:rPr>
                        <a:t>CEE 01</a:t>
                      </a: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62231019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2000" b="1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Planaltina</a:t>
                      </a:r>
                      <a:endParaRPr lang="pt-BR" sz="2000">
                        <a:latin typeface="Calibri"/>
                      </a:endParaRP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2000">
                          <a:latin typeface="Calibri"/>
                        </a:rPr>
                        <a:t>CEE 01</a:t>
                      </a: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57899288"/>
                  </a:ext>
                </a:extLst>
              </a:tr>
              <a:tr h="370838">
                <a:tc rowSpan="3">
                  <a:txBody>
                    <a:bodyPr/>
                    <a:lstStyle/>
                    <a:p>
                      <a:pPr lvl="0">
                        <a:buNone/>
                      </a:pPr>
                      <a:endParaRPr lang="pt-BR" sz="2000" b="1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lvl="0">
                        <a:buNone/>
                      </a:pPr>
                      <a:r>
                        <a:rPr lang="pt-BR" sz="2000" b="1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Plano Piloto</a:t>
                      </a:r>
                      <a:endParaRPr lang="pt-BR" sz="2000">
                        <a:latin typeface="Calibri"/>
                      </a:endParaRP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2000">
                          <a:latin typeface="Calibri"/>
                        </a:rPr>
                        <a:t>CEE 01</a:t>
                      </a: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28408529"/>
                  </a:ext>
                </a:extLst>
              </a:tr>
              <a:tr h="20170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2000">
                          <a:latin typeface="Calibri"/>
                        </a:rPr>
                        <a:t>CEE 02</a:t>
                      </a: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28217771"/>
                  </a:ext>
                </a:extLst>
              </a:tr>
              <a:tr h="201705">
                <a:tc vMerge="1">
                  <a:txBody>
                    <a:bodyPr/>
                    <a:lstStyle/>
                    <a:p>
                      <a:pPr lvl="0">
                        <a:buNone/>
                      </a:pPr>
                      <a:endParaRPr lang="pt-BR" sz="2000">
                        <a:latin typeface="Calibri"/>
                      </a:endParaRP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2000">
                          <a:latin typeface="Calibri"/>
                        </a:rPr>
                        <a:t>CEEDV</a:t>
                      </a: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43073887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2000" b="1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Samambaia</a:t>
                      </a:r>
                      <a:endParaRPr lang="pt-BR" sz="2000">
                        <a:latin typeface="Calibri"/>
                      </a:endParaRP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2000">
                          <a:latin typeface="Calibri"/>
                        </a:rPr>
                        <a:t>CEE 01</a:t>
                      </a: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39320092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2000" b="1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Santa Maria</a:t>
                      </a:r>
                      <a:endParaRPr lang="pt-BR" sz="2000">
                        <a:latin typeface="Calibri"/>
                      </a:endParaRP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2000">
                          <a:latin typeface="Calibri"/>
                        </a:rPr>
                        <a:t>CEE 01</a:t>
                      </a: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27740328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2000" b="1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Sobradinho</a:t>
                      </a:r>
                      <a:endParaRPr lang="pt-BR" sz="2000">
                        <a:latin typeface="Calibri"/>
                      </a:endParaRP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2000">
                          <a:latin typeface="Calibri"/>
                        </a:rPr>
                        <a:t>CEE 01</a:t>
                      </a: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51848318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2000" b="1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Taguatinga</a:t>
                      </a:r>
                      <a:endParaRPr lang="pt-BR" sz="2000">
                        <a:latin typeface="Calibri"/>
                      </a:endParaRP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2000">
                          <a:latin typeface="Calibri"/>
                        </a:rPr>
                        <a:t>CEE 01</a:t>
                      </a: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570819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5845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118426" y="519932"/>
            <a:ext cx="2387774" cy="8353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85800" y="519932"/>
            <a:ext cx="1001251" cy="1001251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685068" y="1638452"/>
            <a:ext cx="8627245" cy="646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000000"/>
                </a:solidFill>
                <a:latin typeface="Open Sans Light Bold"/>
              </a:rPr>
              <a:t>Atendimentos ofertados nos CEE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01713" y="2968685"/>
            <a:ext cx="10304487" cy="2656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065" lvl="1" indent="-323215">
              <a:lnSpc>
                <a:spcPts val="4199"/>
              </a:lnSpc>
              <a:buFont typeface="Arial"/>
              <a:buChar char="•"/>
            </a:pPr>
            <a:r>
              <a:rPr lang="en-US" sz="2950" err="1">
                <a:solidFill>
                  <a:srgbClr val="000000"/>
                </a:solidFill>
                <a:latin typeface="Open Sans Extra Bold"/>
              </a:rPr>
              <a:t>Programas</a:t>
            </a:r>
            <a:r>
              <a:rPr lang="en-US" sz="2950">
                <a:solidFill>
                  <a:srgbClr val="000000"/>
                </a:solidFill>
                <a:latin typeface="Open Sans Extra Bold"/>
              </a:rPr>
              <a:t> de </a:t>
            </a:r>
            <a:r>
              <a:rPr lang="en-US" sz="2950" err="1">
                <a:solidFill>
                  <a:srgbClr val="000000"/>
                </a:solidFill>
                <a:latin typeface="Open Sans Extra Bold"/>
              </a:rPr>
              <a:t>atendimento</a:t>
            </a:r>
            <a:r>
              <a:rPr lang="en-US" sz="295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2950" err="1">
                <a:solidFill>
                  <a:srgbClr val="000000"/>
                </a:solidFill>
                <a:latin typeface="Open Sans Extra Bold"/>
              </a:rPr>
              <a:t>pedagógicos</a:t>
            </a:r>
            <a:r>
              <a:rPr lang="en-US" sz="295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2950" err="1">
                <a:solidFill>
                  <a:srgbClr val="000000"/>
                </a:solidFill>
                <a:latin typeface="Open Sans Extra Bold"/>
              </a:rPr>
              <a:t>especializados</a:t>
            </a:r>
            <a:r>
              <a:rPr lang="en-US" sz="2950">
                <a:solidFill>
                  <a:srgbClr val="000000"/>
                </a:solidFill>
                <a:latin typeface="Open Sans Extra Bold"/>
              </a:rPr>
              <a:t>;</a:t>
            </a:r>
            <a:endParaRPr lang="pt-BR" sz="2950"/>
          </a:p>
          <a:p>
            <a:pPr marL="647065" lvl="1" indent="-323215">
              <a:lnSpc>
                <a:spcPts val="4199"/>
              </a:lnSpc>
              <a:buFont typeface="Arial"/>
              <a:buChar char="•"/>
            </a:pPr>
            <a:r>
              <a:rPr lang="en-US" sz="2950" err="1">
                <a:solidFill>
                  <a:srgbClr val="000000"/>
                </a:solidFill>
                <a:latin typeface="Open Sans Extra Bold"/>
              </a:rPr>
              <a:t>Atendimentos</a:t>
            </a:r>
            <a:r>
              <a:rPr lang="en-US" sz="295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2950" err="1">
                <a:solidFill>
                  <a:srgbClr val="000000"/>
                </a:solidFill>
                <a:latin typeface="Open Sans Extra Bold"/>
              </a:rPr>
              <a:t>Interdisciplinares</a:t>
            </a:r>
            <a:r>
              <a:rPr lang="en-US" sz="2950">
                <a:solidFill>
                  <a:srgbClr val="000000"/>
                </a:solidFill>
                <a:latin typeface="Open Sans Extra Bold"/>
              </a:rPr>
              <a:t>;</a:t>
            </a:r>
            <a:endParaRPr lang="en-US" sz="2950">
              <a:solidFill>
                <a:srgbClr val="000000"/>
              </a:solidFill>
              <a:latin typeface="Open Sans Extra Bold"/>
              <a:ea typeface="Open Sans Extra Bold"/>
              <a:cs typeface="Open Sans Extra Bold"/>
            </a:endParaRPr>
          </a:p>
          <a:p>
            <a:pPr marL="647065" lvl="1" indent="-323215">
              <a:lnSpc>
                <a:spcPts val="4199"/>
              </a:lnSpc>
              <a:buFont typeface="Arial"/>
              <a:buChar char="•"/>
            </a:pPr>
            <a:r>
              <a:rPr lang="en-US" sz="2950" err="1">
                <a:solidFill>
                  <a:srgbClr val="000000"/>
                </a:solidFill>
                <a:latin typeface="Open Sans Extra Bold"/>
              </a:rPr>
              <a:t>Oficinas</a:t>
            </a:r>
            <a:r>
              <a:rPr lang="en-US" sz="295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2950" err="1">
                <a:solidFill>
                  <a:srgbClr val="000000"/>
                </a:solidFill>
                <a:latin typeface="Open Sans Extra Bold"/>
              </a:rPr>
              <a:t>Pedagógicas</a:t>
            </a:r>
            <a:r>
              <a:rPr lang="en-US" sz="2950">
                <a:solidFill>
                  <a:srgbClr val="000000"/>
                </a:solidFill>
                <a:latin typeface="Open Sans Extra Bold"/>
              </a:rPr>
              <a:t>;</a:t>
            </a:r>
            <a:endParaRPr lang="en-US" sz="2950">
              <a:solidFill>
                <a:srgbClr val="000000"/>
              </a:solidFill>
              <a:latin typeface="Open Sans Extra Bold"/>
              <a:ea typeface="Open Sans Extra Bold"/>
              <a:cs typeface="Open Sans Extra Bold"/>
            </a:endParaRPr>
          </a:p>
          <a:p>
            <a:pPr marL="647065" lvl="1" indent="-323215">
              <a:lnSpc>
                <a:spcPts val="4199"/>
              </a:lnSpc>
              <a:buFont typeface="Arial"/>
              <a:buChar char="•"/>
            </a:pPr>
            <a:r>
              <a:rPr lang="en-US" sz="2950" err="1">
                <a:solidFill>
                  <a:srgbClr val="000000"/>
                </a:solidFill>
                <a:latin typeface="Open Sans Extra Bold"/>
              </a:rPr>
              <a:t>Atendimentos</a:t>
            </a:r>
            <a:r>
              <a:rPr lang="en-US" sz="295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2950" err="1">
                <a:solidFill>
                  <a:srgbClr val="000000"/>
                </a:solidFill>
                <a:latin typeface="Open Sans Extra Bold"/>
              </a:rPr>
              <a:t>Complementares</a:t>
            </a:r>
            <a:r>
              <a:rPr lang="en-US" sz="2950">
                <a:solidFill>
                  <a:srgbClr val="000000"/>
                </a:solidFill>
                <a:latin typeface="Open Sans Extra Bold"/>
              </a:rPr>
              <a:t>.</a:t>
            </a:r>
            <a:endParaRPr lang="en-US" sz="2950">
              <a:solidFill>
                <a:srgbClr val="000000"/>
              </a:solidFill>
              <a:latin typeface="Open Sans Extra Bold"/>
              <a:ea typeface="Open Sans Extra Bold"/>
              <a:cs typeface="Open Sans Extra 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118426" y="685800"/>
            <a:ext cx="2387774" cy="8353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85800" y="685800"/>
            <a:ext cx="1001251" cy="1001251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0" y="1835368"/>
            <a:ext cx="12192000" cy="1144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000000"/>
                </a:solidFill>
                <a:latin typeface="Open Sans Light Bold"/>
              </a:rPr>
              <a:t>O Centro de Ensino Especial e sua importância no processo de Inclusão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90705" y="3142197"/>
            <a:ext cx="10899764" cy="3196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err="1">
                <a:solidFill>
                  <a:srgbClr val="000000"/>
                </a:solidFill>
                <a:latin typeface="Open Sans Bold"/>
              </a:rPr>
              <a:t>Inclusão</a:t>
            </a:r>
            <a:r>
              <a:rPr lang="en-US" sz="3000">
                <a:solidFill>
                  <a:srgbClr val="000000"/>
                </a:solidFill>
                <a:latin typeface="Open Sans Bold"/>
              </a:rPr>
              <a:t> de </a:t>
            </a:r>
            <a:r>
              <a:rPr lang="en-US" sz="3000" err="1">
                <a:solidFill>
                  <a:srgbClr val="000000"/>
                </a:solidFill>
                <a:latin typeface="Open Sans Bold"/>
              </a:rPr>
              <a:t>todos</a:t>
            </a:r>
            <a:r>
              <a:rPr lang="en-US" sz="3000">
                <a:solidFill>
                  <a:srgbClr val="000000"/>
                </a:solidFill>
                <a:latin typeface="Open Sans Bold"/>
              </a:rPr>
              <a:t>;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err="1">
                <a:solidFill>
                  <a:srgbClr val="000000"/>
                </a:solidFill>
                <a:latin typeface="Open Sans Bold"/>
              </a:rPr>
              <a:t>Desenvolvimento</a:t>
            </a:r>
            <a:r>
              <a:rPr lang="en-US" sz="3000">
                <a:solidFill>
                  <a:srgbClr val="000000"/>
                </a:solidFill>
                <a:latin typeface="Open Sans Bold"/>
              </a:rPr>
              <a:t> de </a:t>
            </a:r>
            <a:r>
              <a:rPr lang="en-US" sz="3000" err="1">
                <a:solidFill>
                  <a:srgbClr val="000000"/>
                </a:solidFill>
                <a:latin typeface="Open Sans Bold"/>
              </a:rPr>
              <a:t>habilidades</a:t>
            </a:r>
            <a:r>
              <a:rPr lang="en-US" sz="300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Open Sans Bold"/>
              </a:rPr>
              <a:t>adaptativas</a:t>
            </a:r>
            <a:r>
              <a:rPr lang="en-US" sz="3000">
                <a:solidFill>
                  <a:srgbClr val="000000"/>
                </a:solidFill>
                <a:latin typeface="Open Sans Bold"/>
              </a:rPr>
              <a:t>;</a:t>
            </a:r>
            <a:endParaRPr lang="en-US" sz="3000">
              <a:solidFill>
                <a:srgbClr val="000000"/>
              </a:solidFill>
              <a:latin typeface="Open Sans Bold"/>
              <a:ea typeface="Open Sans Bold"/>
              <a:cs typeface="Open Sans Bold"/>
            </a:endParaRP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err="1">
                <a:solidFill>
                  <a:srgbClr val="000000"/>
                </a:solidFill>
                <a:latin typeface="Open Sans Bold"/>
              </a:rPr>
              <a:t>Escolarização</a:t>
            </a:r>
            <a:r>
              <a:rPr lang="en-US" sz="3000">
                <a:solidFill>
                  <a:srgbClr val="000000"/>
                </a:solidFill>
                <a:latin typeface="Open Sans Bold"/>
              </a:rPr>
              <a:t> e </a:t>
            </a:r>
            <a:r>
              <a:rPr lang="en-US" sz="3000" err="1">
                <a:solidFill>
                  <a:srgbClr val="000000"/>
                </a:solidFill>
                <a:latin typeface="Open Sans Bold"/>
              </a:rPr>
              <a:t>protagonismo</a:t>
            </a:r>
            <a:r>
              <a:rPr lang="en-US" sz="3000">
                <a:solidFill>
                  <a:srgbClr val="000000"/>
                </a:solidFill>
                <a:latin typeface="Open Sans Bold"/>
              </a:rPr>
              <a:t>;</a:t>
            </a:r>
            <a:endParaRPr lang="en-US" sz="3000">
              <a:solidFill>
                <a:srgbClr val="000000"/>
              </a:solidFill>
              <a:latin typeface="Open Sans Bold"/>
              <a:ea typeface="Open Sans Bold"/>
              <a:cs typeface="Open Sans Bold"/>
            </a:endParaRP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err="1">
                <a:solidFill>
                  <a:srgbClr val="000000"/>
                </a:solidFill>
                <a:latin typeface="Open Sans Bold"/>
              </a:rPr>
              <a:t>Acessibilidade</a:t>
            </a:r>
            <a:r>
              <a:rPr lang="en-US" sz="3000">
                <a:solidFill>
                  <a:srgbClr val="000000"/>
                </a:solidFill>
                <a:latin typeface="Open Sans Bold"/>
              </a:rPr>
              <a:t>.</a:t>
            </a:r>
            <a:endParaRPr lang="en-US" sz="3000">
              <a:solidFill>
                <a:srgbClr val="000000"/>
              </a:solidFill>
              <a:latin typeface="Open Sans Bold"/>
              <a:ea typeface="Open Sans Bold"/>
              <a:cs typeface="Open Sans Bold"/>
            </a:endParaRPr>
          </a:p>
          <a:p>
            <a:pPr>
              <a:lnSpc>
                <a:spcPts val="4200"/>
              </a:lnSpc>
            </a:pPr>
            <a:endParaRPr lang="en-US" sz="300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200"/>
              </a:lnSpc>
            </a:pPr>
            <a:endParaRPr lang="en-US" sz="3000">
              <a:solidFill>
                <a:srgbClr val="000000"/>
              </a:solidFill>
              <a:latin typeface="Open Sans 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118426" y="685800"/>
            <a:ext cx="2387774" cy="8353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85800" y="685800"/>
            <a:ext cx="1001251" cy="1001251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0" y="1835368"/>
            <a:ext cx="12192000" cy="1144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000000"/>
                </a:solidFill>
                <a:latin typeface="Open Sans Light Bold"/>
              </a:rPr>
              <a:t>O  respeito pelas necessidades individuais e a valorização do papel da família na vida escolar.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85800" y="3479884"/>
            <a:ext cx="10899764" cy="2778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50">
                <a:solidFill>
                  <a:srgbClr val="000000"/>
                </a:solidFill>
                <a:latin typeface="Open Sans Bold Italics"/>
              </a:rPr>
              <a:t>A </a:t>
            </a:r>
            <a:r>
              <a:rPr lang="en-US" sz="3150" err="1">
                <a:solidFill>
                  <a:srgbClr val="000000"/>
                </a:solidFill>
                <a:latin typeface="Open Sans Bold Italics"/>
              </a:rPr>
              <a:t>matrícula</a:t>
            </a:r>
            <a:r>
              <a:rPr lang="en-US" sz="3150">
                <a:solidFill>
                  <a:srgbClr val="000000"/>
                </a:solidFill>
                <a:latin typeface="Open Sans Bold Italics"/>
              </a:rPr>
              <a:t> dos </a:t>
            </a:r>
            <a:r>
              <a:rPr lang="en-US" sz="3150" err="1">
                <a:solidFill>
                  <a:srgbClr val="000000"/>
                </a:solidFill>
                <a:latin typeface="Open Sans Bold Italics"/>
              </a:rPr>
              <a:t>estudantes</a:t>
            </a:r>
            <a:r>
              <a:rPr lang="en-US" sz="3150">
                <a:solidFill>
                  <a:srgbClr val="000000"/>
                </a:solidFill>
                <a:latin typeface="Open Sans Bold Italics"/>
              </a:rPr>
              <a:t> </a:t>
            </a:r>
            <a:r>
              <a:rPr lang="en-US" sz="3150" err="1">
                <a:solidFill>
                  <a:srgbClr val="000000"/>
                </a:solidFill>
                <a:latin typeface="Open Sans Bold Italics"/>
              </a:rPr>
              <a:t>nos</a:t>
            </a:r>
            <a:r>
              <a:rPr lang="en-US" sz="3150">
                <a:solidFill>
                  <a:srgbClr val="000000"/>
                </a:solidFill>
                <a:latin typeface="Open Sans Bold Italics"/>
              </a:rPr>
              <a:t> Centros de Ensino Especial </a:t>
            </a:r>
            <a:r>
              <a:rPr lang="en-US" sz="3150" err="1">
                <a:solidFill>
                  <a:srgbClr val="000000"/>
                </a:solidFill>
                <a:latin typeface="Open Sans Bold Italics"/>
              </a:rPr>
              <a:t>está</a:t>
            </a:r>
            <a:r>
              <a:rPr lang="en-US" sz="3150">
                <a:solidFill>
                  <a:srgbClr val="000000"/>
                </a:solidFill>
                <a:latin typeface="Open Sans Bold Italics"/>
              </a:rPr>
              <a:t> </a:t>
            </a:r>
            <a:r>
              <a:rPr lang="en-US" sz="3150" err="1">
                <a:solidFill>
                  <a:srgbClr val="000000"/>
                </a:solidFill>
                <a:latin typeface="Open Sans Bold Italics"/>
              </a:rPr>
              <a:t>condicionada</a:t>
            </a:r>
            <a:r>
              <a:rPr lang="en-US" sz="3150">
                <a:solidFill>
                  <a:srgbClr val="000000"/>
                </a:solidFill>
                <a:latin typeface="Open Sans Bold Italics"/>
              </a:rPr>
              <a:t> à </a:t>
            </a:r>
            <a:r>
              <a:rPr lang="en-US" sz="3150" err="1">
                <a:solidFill>
                  <a:srgbClr val="000000"/>
                </a:solidFill>
                <a:latin typeface="Open Sans Bold Italics"/>
              </a:rPr>
              <a:t>avaliação</a:t>
            </a:r>
            <a:r>
              <a:rPr lang="en-US" sz="3150">
                <a:solidFill>
                  <a:srgbClr val="000000"/>
                </a:solidFill>
                <a:latin typeface="Open Sans Bold Italics"/>
              </a:rPr>
              <a:t> da Equipe </a:t>
            </a:r>
            <a:r>
              <a:rPr lang="en-US" sz="3150" err="1">
                <a:solidFill>
                  <a:srgbClr val="000000"/>
                </a:solidFill>
                <a:latin typeface="Open Sans Bold Italics"/>
              </a:rPr>
              <a:t>Pedagógica</a:t>
            </a:r>
            <a:r>
              <a:rPr lang="en-US" sz="3150">
                <a:solidFill>
                  <a:srgbClr val="000000"/>
                </a:solidFill>
                <a:latin typeface="Open Sans Bold Italics"/>
              </a:rPr>
              <a:t>* </a:t>
            </a:r>
            <a:r>
              <a:rPr lang="en-US" sz="3150" u="sng">
                <a:solidFill>
                  <a:srgbClr val="000000"/>
                </a:solidFill>
                <a:latin typeface="Open Sans Bold Italics"/>
              </a:rPr>
              <a:t>COM PARTICIPAÇÃO E ANUÊNCIA DA FAMÍLIA</a:t>
            </a:r>
            <a:endParaRPr lang="en-US" sz="3150" u="sng">
              <a:solidFill>
                <a:srgbClr val="000000"/>
              </a:solidFill>
              <a:latin typeface="Open Sans Bold Italics"/>
              <a:ea typeface="Open Sans Bold Italics"/>
              <a:cs typeface="Open Sans Bold Italics"/>
            </a:endParaRPr>
          </a:p>
          <a:p>
            <a:pPr>
              <a:lnSpc>
                <a:spcPts val="4200"/>
              </a:lnSpc>
            </a:pPr>
            <a:endParaRPr lang="en-US" sz="3199">
              <a:solidFill>
                <a:srgbClr val="000000"/>
              </a:solidFill>
              <a:latin typeface="Open Sans Bold Italics"/>
            </a:endParaRPr>
          </a:p>
          <a:p>
            <a:pPr>
              <a:lnSpc>
                <a:spcPts val="4200"/>
              </a:lnSpc>
            </a:pPr>
            <a:r>
              <a:rPr lang="en-US" sz="160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</a:rPr>
              <a:t>*Equipe </a:t>
            </a:r>
            <a:r>
              <a:rPr lang="en-US" sz="160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</a:rPr>
              <a:t>pedagógica</a:t>
            </a:r>
            <a:r>
              <a:rPr lang="en-US" sz="160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</a:rPr>
              <a:t> = </a:t>
            </a:r>
            <a:r>
              <a:rPr lang="en-US" sz="160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</a:rPr>
              <a:t>pedagogo</a:t>
            </a:r>
            <a:r>
              <a:rPr lang="en-US" sz="160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</a:rPr>
              <a:t>, </a:t>
            </a:r>
            <a:r>
              <a:rPr lang="en-US" sz="160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</a:rPr>
              <a:t>psicólogo</a:t>
            </a:r>
            <a:r>
              <a:rPr lang="en-US" sz="160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</a:rPr>
              <a:t>, </a:t>
            </a:r>
            <a:r>
              <a:rPr lang="en-US" sz="160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</a:rPr>
              <a:t>orientador</a:t>
            </a:r>
            <a:r>
              <a:rPr lang="en-US" sz="160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</a:rPr>
              <a:t>educacional</a:t>
            </a:r>
            <a:r>
              <a:rPr lang="en-US" sz="160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</a:rPr>
              <a:t> e </a:t>
            </a:r>
            <a:r>
              <a:rPr lang="en-US" sz="160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</a:rPr>
              <a:t>profissionais</a:t>
            </a:r>
            <a:r>
              <a:rPr lang="en-US" sz="160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</a:rPr>
              <a:t> do AEE</a:t>
            </a:r>
            <a:r>
              <a:rPr lang="en-US" sz="315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</a:rPr>
              <a:t> </a:t>
            </a:r>
            <a:endParaRPr lang="en-US" sz="3199">
              <a:solidFill>
                <a:srgbClr val="000000"/>
              </a:solidFill>
              <a:latin typeface="Open Sans Bold Itali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445174" y="5994800"/>
            <a:ext cx="2387774" cy="835383"/>
          </a:xfrm>
          <a:prstGeom prst="rect">
            <a:avLst/>
          </a:prstGeom>
        </p:spPr>
      </p:pic>
      <p:pic>
        <p:nvPicPr>
          <p:cNvPr id="7" name="VIDEO-2023-05-02-14-22-44 (1)">
            <a:hlinkClick r:id="" action="ppaction://media"/>
            <a:extLst>
              <a:ext uri="{FF2B5EF4-FFF2-40B4-BE49-F238E27FC236}">
                <a16:creationId xmlns:a16="http://schemas.microsoft.com/office/drawing/2014/main" xmlns="" id="{0F6B344F-ADA3-549C-B849-ED3D2187B7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88599" y="381000"/>
            <a:ext cx="9691628" cy="54515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5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196</Words>
  <Application>Microsoft Office PowerPoint</Application>
  <PresentationFormat>Widescreen</PresentationFormat>
  <Paragraphs>56</Paragraphs>
  <Slides>9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6" baseType="lpstr">
      <vt:lpstr>Arial</vt:lpstr>
      <vt:lpstr>Calibri</vt:lpstr>
      <vt:lpstr>Open Sans Bold</vt:lpstr>
      <vt:lpstr>Open Sans Bold Italics</vt:lpstr>
      <vt:lpstr>Open Sans Extra Bold</vt:lpstr>
      <vt:lpstr>Open Sans Light Bold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Marcia Andrea Renno Silva Negreiros</dc:creator>
  <cp:lastModifiedBy>Marcia Andrea Renno Silva Negreiros</cp:lastModifiedBy>
  <cp:revision>1</cp:revision>
  <dcterms:modified xsi:type="dcterms:W3CDTF">2023-05-17T15:44:19Z</dcterms:modified>
</cp:coreProperties>
</file>