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65" r:id="rId5"/>
    <p:sldId id="310" r:id="rId6"/>
    <p:sldId id="297" r:id="rId7"/>
    <p:sldId id="298" r:id="rId8"/>
    <p:sldId id="299" r:id="rId9"/>
    <p:sldId id="285" r:id="rId10"/>
    <p:sldId id="279" r:id="rId11"/>
    <p:sldId id="278" r:id="rId12"/>
    <p:sldId id="312" r:id="rId13"/>
    <p:sldId id="301" r:id="rId14"/>
    <p:sldId id="302" r:id="rId15"/>
    <p:sldId id="303" r:id="rId16"/>
    <p:sldId id="271" r:id="rId17"/>
    <p:sldId id="315" r:id="rId18"/>
    <p:sldId id="270" r:id="rId19"/>
    <p:sldId id="274" r:id="rId20"/>
    <p:sldId id="307" r:id="rId21"/>
    <p:sldId id="308" r:id="rId22"/>
    <p:sldId id="316" r:id="rId23"/>
    <p:sldId id="264" r:id="rId24"/>
    <p:sldId id="314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nter Medium" panose="020B0604020202020204" charset="0"/>
      <p:regular r:id="rId31"/>
    </p:embeddedFont>
    <p:embeddedFont>
      <p:font typeface="Montserrat Light Bold" panose="020B0604020202020204" charset="0"/>
      <p:regular r:id="rId32"/>
    </p:embeddedFont>
    <p:embeddedFont>
      <p:font typeface="Codec Pro ExtraBold" panose="020B0604020202020204" charset="0"/>
      <p:regular r:id="rId33"/>
    </p:embeddedFont>
    <p:embeddedFont>
      <p:font typeface="Inter" panose="020B0604020202020204" charset="0"/>
      <p:regular r:id="rId34"/>
    </p:embeddedFont>
    <p:embeddedFont>
      <p:font typeface="Inter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4C43B-B992-4B07-9969-8A618ACC59E3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E02A-5232-49BF-826A-54069BE73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72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3fefc78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3fefc78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06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3fefc78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3fefc78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18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3fefc78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3fefc78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826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3dae24bb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3dae24bb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46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3fefc78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3fefc78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831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3fefc78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3fefc78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70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3dae24bb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3dae24bb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7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3dae24bb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3dae24bb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7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3dae24bb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3dae24bb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44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3fefc784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c3fefc784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9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3dae24bb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3dae24bb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79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3dae24bb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3dae24bb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65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3dae24bb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3dae24bb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62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3dae24b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3dae24bb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9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3dae24bb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3dae24bb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49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8242" y="9505950"/>
            <a:ext cx="2974729" cy="1627988"/>
          </a:xfrm>
          <a:custGeom>
            <a:avLst/>
            <a:gdLst/>
            <a:ahLst/>
            <a:cxnLst/>
            <a:rect l="l" t="t" r="r" b="b"/>
            <a:pathLst>
              <a:path w="2974729" h="1627988">
                <a:moveTo>
                  <a:pt x="0" y="0"/>
                </a:moveTo>
                <a:lnTo>
                  <a:pt x="2974728" y="0"/>
                </a:lnTo>
                <a:lnTo>
                  <a:pt x="2974728" y="1627988"/>
                </a:lnTo>
                <a:lnTo>
                  <a:pt x="0" y="1627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70623" y="4042906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31279" y="1828293"/>
            <a:ext cx="3527836" cy="702900"/>
            <a:chOff x="0" y="-28575"/>
            <a:chExt cx="825638" cy="1645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39501" y="0"/>
                  </a:moveTo>
                  <a:lnTo>
                    <a:pt x="786136" y="0"/>
                  </a:lnTo>
                  <a:cubicBezTo>
                    <a:pt x="796613" y="0"/>
                    <a:pt x="806660" y="4162"/>
                    <a:pt x="814068" y="11570"/>
                  </a:cubicBezTo>
                  <a:cubicBezTo>
                    <a:pt x="821476" y="18978"/>
                    <a:pt x="825638" y="29025"/>
                    <a:pt x="825638" y="39501"/>
                  </a:cubicBezTo>
                  <a:lnTo>
                    <a:pt x="825638" y="96427"/>
                  </a:lnTo>
                  <a:cubicBezTo>
                    <a:pt x="825638" y="106903"/>
                    <a:pt x="821476" y="116951"/>
                    <a:pt x="814068" y="124359"/>
                  </a:cubicBezTo>
                  <a:cubicBezTo>
                    <a:pt x="806660" y="131766"/>
                    <a:pt x="796613" y="135928"/>
                    <a:pt x="786136" y="135928"/>
                  </a:cubicBezTo>
                  <a:lnTo>
                    <a:pt x="39501" y="135928"/>
                  </a:lnTo>
                  <a:cubicBezTo>
                    <a:pt x="29025" y="135928"/>
                    <a:pt x="18978" y="131766"/>
                    <a:pt x="11570" y="124359"/>
                  </a:cubicBezTo>
                  <a:cubicBezTo>
                    <a:pt x="4162" y="116951"/>
                    <a:pt x="0" y="106903"/>
                    <a:pt x="0" y="96427"/>
                  </a:cubicBezTo>
                  <a:lnTo>
                    <a:pt x="0" y="39501"/>
                  </a:lnTo>
                  <a:cubicBezTo>
                    <a:pt x="0" y="29025"/>
                    <a:pt x="4162" y="18978"/>
                    <a:pt x="11570" y="11570"/>
                  </a:cubicBezTo>
                  <a:cubicBezTo>
                    <a:pt x="18978" y="4162"/>
                    <a:pt x="29025" y="0"/>
                    <a:pt x="39501" y="0"/>
                  </a:cubicBez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25638" cy="164503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AFBFB"/>
                  </a:solidFill>
                  <a:latin typeface="Montserrat Light Bold"/>
                </a:rPr>
                <a:t>FOPROP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93607" y="511916"/>
            <a:ext cx="1069516" cy="1014198"/>
          </a:xfrm>
          <a:custGeom>
            <a:avLst/>
            <a:gdLst/>
            <a:ahLst/>
            <a:cxnLst/>
            <a:rect l="l" t="t" r="r" b="b"/>
            <a:pathLst>
              <a:path w="1069516" h="1014198">
                <a:moveTo>
                  <a:pt x="0" y="0"/>
                </a:moveTo>
                <a:lnTo>
                  <a:pt x="1069516" y="0"/>
                </a:lnTo>
                <a:lnTo>
                  <a:pt x="1069516" y="1014197"/>
                </a:lnTo>
                <a:lnTo>
                  <a:pt x="0" y="1014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5305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2031279" y="4229100"/>
            <a:ext cx="13589721" cy="4828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55"/>
              </a:lnSpc>
            </a:pP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Desafios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e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perspectivas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para a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atual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situação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do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financiamento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das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Universidades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Federais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,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Programas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de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Pós-graduação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e o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Fomento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à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Pesquisa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 no </a:t>
            </a:r>
            <a:r>
              <a:rPr lang="en-US" sz="6000" i="1" dirty="0" err="1">
                <a:solidFill>
                  <a:srgbClr val="17AA62"/>
                </a:solidFill>
                <a:latin typeface="Codec Pro ExtraBold"/>
              </a:rPr>
              <a:t>Brasil</a:t>
            </a:r>
            <a:r>
              <a:rPr lang="en-US" sz="6000" i="1" dirty="0">
                <a:solidFill>
                  <a:srgbClr val="17AA62"/>
                </a:solidFill>
                <a:latin typeface="Codec Pro ExtraBold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7425880" y="-197546"/>
            <a:ext cx="1724240" cy="1012575"/>
            <a:chOff x="0" y="0"/>
            <a:chExt cx="454121" cy="2666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4121" cy="266686"/>
            </a:xfrm>
            <a:custGeom>
              <a:avLst/>
              <a:gdLst/>
              <a:ahLst/>
              <a:cxnLst/>
              <a:rect l="l" t="t" r="r" b="b"/>
              <a:pathLst>
                <a:path w="454121" h="266686">
                  <a:moveTo>
                    <a:pt x="0" y="0"/>
                  </a:moveTo>
                  <a:lnTo>
                    <a:pt x="454121" y="0"/>
                  </a:lnTo>
                  <a:lnTo>
                    <a:pt x="454121" y="266686"/>
                  </a:lnTo>
                  <a:lnTo>
                    <a:pt x="0" y="266686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454121" cy="285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551" y="580500"/>
            <a:ext cx="12228850" cy="91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1197150"/>
            <a:ext cx="17678402" cy="6978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 txBox="1"/>
          <p:nvPr/>
        </p:nvSpPr>
        <p:spPr>
          <a:xfrm>
            <a:off x="568800" y="8553700"/>
            <a:ext cx="7370400" cy="73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pt-BR" sz="2400">
                <a:solidFill>
                  <a:schemeClr val="dk1"/>
                </a:solidFill>
              </a:rPr>
              <a:t>Fonte: Revista FAPESP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541" r="2712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76490" y="-194775"/>
            <a:ext cx="1724240" cy="1207350"/>
            <a:chOff x="0" y="0"/>
            <a:chExt cx="454121" cy="3179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4121" cy="317985"/>
            </a:xfrm>
            <a:custGeom>
              <a:avLst/>
              <a:gdLst/>
              <a:ahLst/>
              <a:cxnLst/>
              <a:rect l="l" t="t" r="r" b="b"/>
              <a:pathLst>
                <a:path w="454121" h="317985">
                  <a:moveTo>
                    <a:pt x="0" y="0"/>
                  </a:moveTo>
                  <a:lnTo>
                    <a:pt x="454121" y="0"/>
                  </a:lnTo>
                  <a:lnTo>
                    <a:pt x="454121" y="317985"/>
                  </a:lnTo>
                  <a:lnTo>
                    <a:pt x="0" y="317985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54121" cy="33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7DB58512-5657-A44B-9C42-0E5A7A9FCA54}"/>
              </a:ext>
            </a:extLst>
          </p:cNvPr>
          <p:cNvSpPr txBox="1"/>
          <p:nvPr/>
        </p:nvSpPr>
        <p:spPr>
          <a:xfrm>
            <a:off x="173340" y="2247900"/>
            <a:ext cx="8915400" cy="4787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7200" dirty="0">
                <a:latin typeface="Inter Bold"/>
              </a:rPr>
              <a:t>ORÇAMENTO DA PÓS-GRADUAÇÃO E DA PESQUISA</a:t>
            </a:r>
          </a:p>
        </p:txBody>
      </p:sp>
    </p:spTree>
    <p:extLst>
      <p:ext uri="{BB962C8B-B14F-4D97-AF65-F5344CB8AC3E}">
        <p14:creationId xmlns:p14="http://schemas.microsoft.com/office/powerpoint/2010/main" val="285984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400" y="304801"/>
            <a:ext cx="15197212" cy="967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304800"/>
            <a:ext cx="17678398" cy="784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/>
        </p:nvSpPr>
        <p:spPr>
          <a:xfrm>
            <a:off x="4329600" y="8631951"/>
            <a:ext cx="96288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pt-BR" sz="3600">
                <a:solidFill>
                  <a:schemeClr val="dk1"/>
                </a:solidFill>
              </a:rPr>
              <a:t>Evolução orçamento DPB (2019-2023)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627" y="304800"/>
            <a:ext cx="14760754" cy="96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1311750"/>
            <a:ext cx="17678398" cy="645714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 txBox="1"/>
          <p:nvPr/>
        </p:nvSpPr>
        <p:spPr>
          <a:xfrm>
            <a:off x="5458800" y="8073701"/>
            <a:ext cx="73704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pt-BR" sz="3600" dirty="0">
                <a:solidFill>
                  <a:schemeClr val="dk1"/>
                </a:solidFill>
              </a:rPr>
              <a:t>Orçamento CAPES (2023 / 2024)</a:t>
            </a: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A2B9402-1E93-F091-FB7C-360918923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9" y="571500"/>
            <a:ext cx="17372041" cy="94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2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4800"/>
            <a:ext cx="17678396" cy="658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7192997"/>
            <a:ext cx="17678400" cy="2492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10526"/>
            <a:ext cx="17678408" cy="7751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 txBox="1"/>
          <p:nvPr/>
        </p:nvSpPr>
        <p:spPr>
          <a:xfrm>
            <a:off x="568800" y="8706100"/>
            <a:ext cx="7370400" cy="73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pt-BR" sz="2400">
                <a:solidFill>
                  <a:schemeClr val="dk1"/>
                </a:solidFill>
              </a:rPr>
              <a:t>Fonte: Revista FAPESP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1884213" y="8092819"/>
            <a:ext cx="2827188" cy="2847900"/>
          </a:xfrm>
          <a:custGeom>
            <a:avLst/>
            <a:gdLst/>
            <a:ahLst/>
            <a:cxnLst/>
            <a:rect l="l" t="t" r="r" b="b"/>
            <a:pathLst>
              <a:path w="2827188" h="2847900">
                <a:moveTo>
                  <a:pt x="0" y="0"/>
                </a:moveTo>
                <a:lnTo>
                  <a:pt x="2827188" y="0"/>
                </a:lnTo>
                <a:lnTo>
                  <a:pt x="2827188" y="2847900"/>
                </a:lnTo>
                <a:lnTo>
                  <a:pt x="0" y="284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251808" y="8284336"/>
            <a:ext cx="1299655" cy="1232433"/>
          </a:xfrm>
          <a:custGeom>
            <a:avLst/>
            <a:gdLst/>
            <a:ahLst/>
            <a:cxnLst/>
            <a:rect l="l" t="t" r="r" b="b"/>
            <a:pathLst>
              <a:path w="1299655" h="1232433">
                <a:moveTo>
                  <a:pt x="0" y="0"/>
                </a:moveTo>
                <a:lnTo>
                  <a:pt x="1299655" y="0"/>
                </a:lnTo>
                <a:lnTo>
                  <a:pt x="1299655" y="1232433"/>
                </a:lnTo>
                <a:lnTo>
                  <a:pt x="0" y="1232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5305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17551463" y="4323645"/>
            <a:ext cx="2529599" cy="252959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10476" y="2998017"/>
            <a:ext cx="9252724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919" dirty="0">
                <a:solidFill>
                  <a:srgbClr val="FAFBFB"/>
                </a:solidFill>
                <a:latin typeface="Inter Bold"/>
              </a:rPr>
              <a:t>COORDENAÇÕES REGIONAIS</a:t>
            </a:r>
          </a:p>
          <a:p>
            <a:pPr algn="l">
              <a:lnSpc>
                <a:spcPts val="3474"/>
              </a:lnSpc>
            </a:pPr>
            <a:r>
              <a:rPr lang="en-US" sz="2919" dirty="0" err="1">
                <a:solidFill>
                  <a:srgbClr val="FAFBFB"/>
                </a:solidFill>
                <a:latin typeface="Inter Medium"/>
              </a:rPr>
              <a:t>Coordenadores</a:t>
            </a:r>
            <a:r>
              <a:rPr lang="en-US" sz="2919" dirty="0">
                <a:solidFill>
                  <a:srgbClr val="FAFBFB"/>
                </a:solidFill>
                <a:latin typeface="Inter Medium"/>
              </a:rPr>
              <a:t> e Vice-</a:t>
            </a:r>
            <a:r>
              <a:rPr lang="en-US" sz="2919" dirty="0" err="1">
                <a:solidFill>
                  <a:srgbClr val="FAFBFB"/>
                </a:solidFill>
                <a:latin typeface="Inter Medium"/>
              </a:rPr>
              <a:t>coordenadores</a:t>
            </a:r>
            <a:r>
              <a:rPr lang="en-US" sz="2919" dirty="0">
                <a:solidFill>
                  <a:srgbClr val="FAFBFB"/>
                </a:solidFill>
                <a:latin typeface="Inter Medium"/>
              </a:rPr>
              <a:t> das </a:t>
            </a:r>
            <a:r>
              <a:rPr lang="en-US" sz="2919" dirty="0" err="1">
                <a:solidFill>
                  <a:srgbClr val="FAFBFB"/>
                </a:solidFill>
                <a:latin typeface="Inter Medium"/>
              </a:rPr>
              <a:t>Regiões</a:t>
            </a:r>
            <a:r>
              <a:rPr lang="en-US" sz="2919" dirty="0">
                <a:solidFill>
                  <a:srgbClr val="FAFBFB"/>
                </a:solidFill>
                <a:latin typeface="Inter Medium"/>
              </a:rPr>
              <a:t>:</a:t>
            </a:r>
          </a:p>
          <a:p>
            <a:pPr algn="l">
              <a:lnSpc>
                <a:spcPts val="3474"/>
              </a:lnSpc>
            </a:pPr>
            <a:r>
              <a:rPr lang="en-US" sz="2919" b="1" dirty="0" err="1">
                <a:solidFill>
                  <a:srgbClr val="FFFF00"/>
                </a:solidFill>
                <a:latin typeface="Inter"/>
              </a:rPr>
              <a:t>Nordeste</a:t>
            </a:r>
            <a:r>
              <a:rPr lang="en-US" sz="2919" b="1" dirty="0">
                <a:solidFill>
                  <a:srgbClr val="FFFF00"/>
                </a:solidFill>
                <a:latin typeface="Inter"/>
              </a:rPr>
              <a:t>, Norte, Sul, </a:t>
            </a:r>
            <a:r>
              <a:rPr lang="en-US" sz="2919" b="1" dirty="0" err="1">
                <a:solidFill>
                  <a:srgbClr val="FFFF00"/>
                </a:solidFill>
                <a:latin typeface="Inter"/>
              </a:rPr>
              <a:t>Sudeste</a:t>
            </a:r>
            <a:r>
              <a:rPr lang="en-US" sz="2919" b="1" dirty="0">
                <a:solidFill>
                  <a:srgbClr val="FFFF00"/>
                </a:solidFill>
                <a:latin typeface="Inter"/>
              </a:rPr>
              <a:t> e Centro-</a:t>
            </a:r>
            <a:r>
              <a:rPr lang="en-US" sz="2919" b="1" dirty="0" err="1">
                <a:solidFill>
                  <a:srgbClr val="FFFF00"/>
                </a:solidFill>
                <a:latin typeface="Inter"/>
              </a:rPr>
              <a:t>oeste</a:t>
            </a:r>
            <a:r>
              <a:rPr lang="en-US" sz="2919" dirty="0">
                <a:solidFill>
                  <a:srgbClr val="FAFBFB"/>
                </a:solidFill>
                <a:latin typeface="Inter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2640" y="5558800"/>
            <a:ext cx="909576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919" dirty="0">
                <a:solidFill>
                  <a:srgbClr val="FAFBFB"/>
                </a:solidFill>
                <a:latin typeface="Inter Bold"/>
              </a:rPr>
              <a:t>COORDENAÇÕES DE SEGMENTOS</a:t>
            </a:r>
          </a:p>
          <a:p>
            <a:pPr algn="l">
              <a:lnSpc>
                <a:spcPts val="3474"/>
              </a:lnSpc>
            </a:pPr>
            <a:r>
              <a:rPr lang="en-US" sz="2919" dirty="0" err="1">
                <a:solidFill>
                  <a:srgbClr val="FAFBFB"/>
                </a:solidFill>
                <a:latin typeface="Inter Medium"/>
              </a:rPr>
              <a:t>Coordenadores</a:t>
            </a:r>
            <a:r>
              <a:rPr lang="en-US" sz="2919" dirty="0">
                <a:solidFill>
                  <a:srgbClr val="FAFBFB"/>
                </a:solidFill>
                <a:latin typeface="Inter Medium"/>
              </a:rPr>
              <a:t> e Vice-</a:t>
            </a:r>
            <a:r>
              <a:rPr lang="en-US" sz="2919" dirty="0" err="1">
                <a:solidFill>
                  <a:srgbClr val="FAFBFB"/>
                </a:solidFill>
                <a:latin typeface="Inter Medium"/>
              </a:rPr>
              <a:t>coordenadores</a:t>
            </a:r>
            <a:r>
              <a:rPr lang="en-US" sz="2919" dirty="0">
                <a:solidFill>
                  <a:srgbClr val="FAFBFB"/>
                </a:solidFill>
                <a:latin typeface="Inter Medium"/>
              </a:rPr>
              <a:t> das IES:</a:t>
            </a:r>
          </a:p>
          <a:p>
            <a:pPr algn="l">
              <a:lnSpc>
                <a:spcPts val="3474"/>
              </a:lnSpc>
            </a:pPr>
            <a:r>
              <a:rPr lang="en-US" sz="2919" b="1" dirty="0" err="1">
                <a:solidFill>
                  <a:srgbClr val="FFFF00"/>
                </a:solidFill>
                <a:latin typeface="Inter"/>
              </a:rPr>
              <a:t>Privadas</a:t>
            </a:r>
            <a:r>
              <a:rPr lang="en-US" sz="2919" b="1" dirty="0">
                <a:solidFill>
                  <a:srgbClr val="FFFF00"/>
                </a:solidFill>
                <a:latin typeface="Inter"/>
              </a:rPr>
              <a:t>, </a:t>
            </a:r>
            <a:r>
              <a:rPr lang="en-US" sz="2919" b="1" dirty="0" err="1">
                <a:solidFill>
                  <a:srgbClr val="FFFF00"/>
                </a:solidFill>
                <a:latin typeface="Inter"/>
              </a:rPr>
              <a:t>Comunitárias</a:t>
            </a:r>
            <a:r>
              <a:rPr lang="en-US" sz="2919" b="1" dirty="0">
                <a:solidFill>
                  <a:srgbClr val="FFFF00"/>
                </a:solidFill>
                <a:latin typeface="Inter"/>
              </a:rPr>
              <a:t>, </a:t>
            </a:r>
            <a:r>
              <a:rPr lang="en-US" sz="2919" b="1" dirty="0" err="1">
                <a:solidFill>
                  <a:srgbClr val="FFFF00"/>
                </a:solidFill>
                <a:latin typeface="Inter"/>
              </a:rPr>
              <a:t>Federais</a:t>
            </a:r>
            <a:r>
              <a:rPr lang="en-US" sz="2919" b="1" dirty="0">
                <a:solidFill>
                  <a:srgbClr val="FFFF00"/>
                </a:solidFill>
                <a:latin typeface="Inter"/>
              </a:rPr>
              <a:t> e </a:t>
            </a:r>
            <a:r>
              <a:rPr lang="en-US" sz="2919" b="1" dirty="0" err="1">
                <a:solidFill>
                  <a:srgbClr val="FFFF00"/>
                </a:solidFill>
                <a:latin typeface="Inter"/>
              </a:rPr>
              <a:t>Estaduais</a:t>
            </a:r>
            <a:r>
              <a:rPr lang="en-US" sz="2919" b="1" dirty="0">
                <a:solidFill>
                  <a:srgbClr val="FFFF00"/>
                </a:solidFill>
                <a:latin typeface="Inter"/>
              </a:rPr>
              <a:t>.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277600" y="0"/>
            <a:ext cx="6824722" cy="10287000"/>
          </a:xfrm>
          <a:custGeom>
            <a:avLst/>
            <a:gdLst/>
            <a:ahLst/>
            <a:cxnLst/>
            <a:rect l="l" t="t" r="r" b="b"/>
            <a:pathLst>
              <a:path w="5173586" h="8229600">
                <a:moveTo>
                  <a:pt x="0" y="0"/>
                </a:moveTo>
                <a:lnTo>
                  <a:pt x="5173586" y="0"/>
                </a:lnTo>
                <a:lnTo>
                  <a:pt x="51735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4473" t="-20394" r="-370" b="-5887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85162E2-0FD8-E0D0-D736-0DFF1CEE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74510"/>
            <a:ext cx="16954500" cy="97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99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AC744E0-54A3-4247-9B4D-4E715FB8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4" y="227908"/>
            <a:ext cx="17529971" cy="98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3AD4E57-EDCE-FD48-1101-A51BB107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7843"/>
            <a:ext cx="14554201" cy="98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1176010"/>
            <a:ext cx="17678400" cy="9027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7800" algn="just">
              <a:lnSpc>
                <a:spcPct val="115000"/>
              </a:lnSpc>
              <a:buClr>
                <a:schemeClr val="dk1"/>
              </a:buClr>
              <a:buSzPts val="2200"/>
            </a:pPr>
            <a:r>
              <a:rPr lang="en-US" sz="2919" dirty="0">
                <a:solidFill>
                  <a:srgbClr val="35364D"/>
                </a:solidFill>
                <a:latin typeface="Inter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1. Ações governamentais e institucionais.</a:t>
            </a:r>
          </a:p>
          <a:p>
            <a:pPr marL="914400" algn="just">
              <a:lnSpc>
                <a:spcPct val="115000"/>
              </a:lnSpc>
            </a:pPr>
            <a:r>
              <a:rPr lang="pt-BR" sz="3200" dirty="0">
                <a:solidFill>
                  <a:schemeClr val="dk1"/>
                </a:solidFill>
              </a:rPr>
              <a:t>Previsibilidade, planejamento, orçamento, políticas de Estado para a Pós-graduação, a Pesquisa e a Inovação no Brasil. </a:t>
            </a:r>
          </a:p>
          <a:p>
            <a:pPr marL="914400" algn="just">
              <a:lnSpc>
                <a:spcPct val="115000"/>
              </a:lnSpc>
            </a:pPr>
            <a:r>
              <a:rPr lang="pt-BR" sz="3200" b="1" dirty="0">
                <a:solidFill>
                  <a:schemeClr val="dk1"/>
                </a:solidFill>
              </a:rPr>
              <a:t>Universidades Federais </a:t>
            </a:r>
          </a:p>
          <a:p>
            <a:pPr marL="914400" algn="just">
              <a:lnSpc>
                <a:spcPct val="115000"/>
              </a:lnSpc>
            </a:pPr>
            <a:r>
              <a:rPr lang="pt-BR" sz="3200" dirty="0">
                <a:solidFill>
                  <a:schemeClr val="dk1"/>
                </a:solidFill>
              </a:rPr>
              <a:t>Recomposição dos recursos orçamentários ao patamares de 2017- Reestruturação orçamentária. </a:t>
            </a:r>
          </a:p>
          <a:p>
            <a:pPr marL="914400" algn="just">
              <a:lnSpc>
                <a:spcPct val="115000"/>
              </a:lnSpc>
            </a:pPr>
            <a:r>
              <a:rPr lang="pt-BR" sz="3200" dirty="0">
                <a:solidFill>
                  <a:schemeClr val="dk1"/>
                </a:solidFill>
              </a:rPr>
              <a:t>Recomposição salarial, reestruturação das carreiras, abertura de novas vagas de concursos para docentes e servidores </a:t>
            </a:r>
            <a:r>
              <a:rPr lang="pt-BR" sz="3200" dirty="0" err="1">
                <a:solidFill>
                  <a:schemeClr val="dk1"/>
                </a:solidFill>
              </a:rPr>
              <a:t>TAEs</a:t>
            </a:r>
            <a:r>
              <a:rPr lang="pt-BR" sz="3200" dirty="0">
                <a:solidFill>
                  <a:schemeClr val="dk1"/>
                </a:solidFill>
              </a:rPr>
              <a:t>.</a:t>
            </a:r>
          </a:p>
          <a:p>
            <a:pPr marL="914400" algn="just">
              <a:lnSpc>
                <a:spcPct val="115000"/>
              </a:lnSpc>
            </a:pPr>
            <a:r>
              <a:rPr lang="pt-BR" sz="3200" b="1" dirty="0">
                <a:solidFill>
                  <a:schemeClr val="dk1"/>
                </a:solidFill>
              </a:rPr>
              <a:t>Pós-graduação e Pesquisa</a:t>
            </a:r>
          </a:p>
          <a:p>
            <a:pPr marL="914400" algn="just">
              <a:lnSpc>
                <a:spcPct val="115000"/>
              </a:lnSpc>
            </a:pPr>
            <a:r>
              <a:rPr lang="pt-BR" sz="3200" dirty="0">
                <a:solidFill>
                  <a:schemeClr val="dk1"/>
                </a:solidFill>
              </a:rPr>
              <a:t>Impacto positivo dos reajustes da CAPES em 2023.</a:t>
            </a:r>
          </a:p>
          <a:p>
            <a:pPr marL="914400" algn="just">
              <a:lnSpc>
                <a:spcPct val="115000"/>
              </a:lnSpc>
            </a:pPr>
            <a:r>
              <a:rPr lang="pt-BR" sz="3200" dirty="0">
                <a:solidFill>
                  <a:schemeClr val="dk1"/>
                </a:solidFill>
              </a:rPr>
              <a:t>Necessidade de expansão do orçamento das agências de fomentos CAPES e CNPq.</a:t>
            </a:r>
          </a:p>
          <a:p>
            <a:pPr marL="914400" algn="just">
              <a:lnSpc>
                <a:spcPct val="115000"/>
              </a:lnSpc>
            </a:pPr>
            <a:r>
              <a:rPr lang="pt-BR" sz="3200" dirty="0">
                <a:solidFill>
                  <a:schemeClr val="dk1"/>
                </a:solidFill>
              </a:rPr>
              <a:t>Expansão do orçamento de 2025 para permitir o reajuste das bolsas no exterior.</a:t>
            </a:r>
          </a:p>
          <a:p>
            <a:pPr marL="914400" algn="just">
              <a:lnSpc>
                <a:spcPct val="115000"/>
              </a:lnSpc>
            </a:pPr>
            <a:r>
              <a:rPr lang="pt-BR" sz="3200" dirty="0">
                <a:solidFill>
                  <a:schemeClr val="dk1"/>
                </a:solidFill>
              </a:rPr>
              <a:t> </a:t>
            </a:r>
          </a:p>
          <a:p>
            <a:pPr marL="177800" algn="just">
              <a:lnSpc>
                <a:spcPct val="115000"/>
              </a:lnSpc>
              <a:buClr>
                <a:schemeClr val="dk1"/>
              </a:buClr>
              <a:buSzPts val="2200"/>
            </a:pPr>
            <a:r>
              <a:rPr lang="pt-BR" sz="3200" b="1" dirty="0">
                <a:solidFill>
                  <a:schemeClr val="dk1"/>
                </a:solidFill>
              </a:rPr>
              <a:t>2. Valorização do trabalho dos Pós-graduandos.</a:t>
            </a:r>
          </a:p>
          <a:p>
            <a:pPr marL="177800" algn="just">
              <a:lnSpc>
                <a:spcPct val="115000"/>
              </a:lnSpc>
              <a:buClr>
                <a:schemeClr val="dk1"/>
              </a:buClr>
              <a:buSzPts val="2200"/>
            </a:pPr>
            <a:endParaRPr lang="pt-BR" sz="3200" dirty="0">
              <a:solidFill>
                <a:schemeClr val="dk1"/>
              </a:solidFill>
            </a:endParaRPr>
          </a:p>
          <a:p>
            <a:pPr marL="177800" algn="just">
              <a:lnSpc>
                <a:spcPct val="115000"/>
              </a:lnSpc>
              <a:buClr>
                <a:schemeClr val="dk1"/>
              </a:buClr>
              <a:buSzPts val="2200"/>
            </a:pPr>
            <a:r>
              <a:rPr lang="pt-BR" sz="3200" b="1" dirty="0">
                <a:solidFill>
                  <a:schemeClr val="dk1"/>
                </a:solidFill>
              </a:rPr>
              <a:t>3. Busca ativa por Inovação na Pós-graduação com uma aproximação cada vez maior com a sociedade e seus diferentes setores.</a:t>
            </a:r>
            <a:endParaRPr lang="pt-BR" sz="3200" dirty="0">
              <a:solidFill>
                <a:schemeClr val="dk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676490" y="-194775"/>
            <a:ext cx="1724240" cy="1207350"/>
            <a:chOff x="0" y="0"/>
            <a:chExt cx="454121" cy="3179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121" cy="317985"/>
            </a:xfrm>
            <a:custGeom>
              <a:avLst/>
              <a:gdLst/>
              <a:ahLst/>
              <a:cxnLst/>
              <a:rect l="l" t="t" r="r" b="b"/>
              <a:pathLst>
                <a:path w="454121" h="317985">
                  <a:moveTo>
                    <a:pt x="0" y="0"/>
                  </a:moveTo>
                  <a:lnTo>
                    <a:pt x="454121" y="0"/>
                  </a:lnTo>
                  <a:lnTo>
                    <a:pt x="454121" y="317985"/>
                  </a:lnTo>
                  <a:lnTo>
                    <a:pt x="0" y="317985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54121" cy="33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76400" y="339550"/>
            <a:ext cx="10537726" cy="81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rgbClr val="35364D"/>
                </a:solidFill>
                <a:latin typeface="Inter Bold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8114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541" r="2712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76490" y="-194775"/>
            <a:ext cx="1724240" cy="1207350"/>
            <a:chOff x="0" y="0"/>
            <a:chExt cx="454121" cy="3179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4121" cy="317985"/>
            </a:xfrm>
            <a:custGeom>
              <a:avLst/>
              <a:gdLst/>
              <a:ahLst/>
              <a:cxnLst/>
              <a:rect l="l" t="t" r="r" b="b"/>
              <a:pathLst>
                <a:path w="454121" h="317985">
                  <a:moveTo>
                    <a:pt x="0" y="0"/>
                  </a:moveTo>
                  <a:lnTo>
                    <a:pt x="454121" y="0"/>
                  </a:lnTo>
                  <a:lnTo>
                    <a:pt x="454121" y="317985"/>
                  </a:lnTo>
                  <a:lnTo>
                    <a:pt x="0" y="317985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54121" cy="33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7DB58512-5657-A44B-9C42-0E5A7A9FCA54}"/>
              </a:ext>
            </a:extLst>
          </p:cNvPr>
          <p:cNvSpPr txBox="1"/>
          <p:nvPr/>
        </p:nvSpPr>
        <p:spPr>
          <a:xfrm>
            <a:off x="228600" y="6210300"/>
            <a:ext cx="8915400" cy="1463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7200" dirty="0">
                <a:latin typeface="Inter Bold"/>
              </a:rPr>
              <a:t>OBRIGADO!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738CD42-F3F8-6FCB-CC4F-AE7791C8BD26}"/>
              </a:ext>
            </a:extLst>
          </p:cNvPr>
          <p:cNvSpPr txBox="1"/>
          <p:nvPr/>
        </p:nvSpPr>
        <p:spPr>
          <a:xfrm>
            <a:off x="248265" y="9715500"/>
            <a:ext cx="6251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https://foprop.org.br/institucional/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EF15D272-532F-B5F1-F780-4F8D2C837D35}"/>
              </a:ext>
            </a:extLst>
          </p:cNvPr>
          <p:cNvSpPr txBox="1"/>
          <p:nvPr/>
        </p:nvSpPr>
        <p:spPr>
          <a:xfrm>
            <a:off x="77967" y="2071216"/>
            <a:ext cx="8915400" cy="33239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7200" dirty="0">
                <a:latin typeface="Inter Bold"/>
              </a:rPr>
              <a:t>EDUCAÇÃO</a:t>
            </a:r>
          </a:p>
          <a:p>
            <a:pPr algn="ctr"/>
            <a:r>
              <a:rPr lang="pt-BR" sz="7200" dirty="0">
                <a:latin typeface="Inter Bold"/>
              </a:rPr>
              <a:t>É</a:t>
            </a:r>
            <a:br>
              <a:rPr lang="pt-BR" sz="7200" dirty="0">
                <a:latin typeface="Inter Bold"/>
              </a:rPr>
            </a:br>
            <a:r>
              <a:rPr lang="pt-BR" sz="7200" dirty="0">
                <a:latin typeface="Inter Bold"/>
              </a:rPr>
              <a:t>INVESTIMENTO</a:t>
            </a:r>
          </a:p>
        </p:txBody>
      </p:sp>
    </p:spTree>
    <p:extLst>
      <p:ext uri="{BB962C8B-B14F-4D97-AF65-F5344CB8AC3E}">
        <p14:creationId xmlns:p14="http://schemas.microsoft.com/office/powerpoint/2010/main" val="22869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676490" y="-194775"/>
            <a:ext cx="1724240" cy="1207350"/>
            <a:chOff x="0" y="0"/>
            <a:chExt cx="454121" cy="3179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121" cy="317985"/>
            </a:xfrm>
            <a:custGeom>
              <a:avLst/>
              <a:gdLst/>
              <a:ahLst/>
              <a:cxnLst/>
              <a:rect l="l" t="t" r="r" b="b"/>
              <a:pathLst>
                <a:path w="454121" h="317985">
                  <a:moveTo>
                    <a:pt x="0" y="0"/>
                  </a:moveTo>
                  <a:lnTo>
                    <a:pt x="454121" y="0"/>
                  </a:lnTo>
                  <a:lnTo>
                    <a:pt x="454121" y="317985"/>
                  </a:lnTo>
                  <a:lnTo>
                    <a:pt x="0" y="317985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54121" cy="33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47800" y="876300"/>
            <a:ext cx="9597702" cy="481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4800" dirty="0" err="1">
                <a:solidFill>
                  <a:srgbClr val="35364D"/>
                </a:solidFill>
                <a:latin typeface="Inter Bold"/>
              </a:rPr>
              <a:t>Instituições</a:t>
            </a:r>
            <a:r>
              <a:rPr lang="en-US" sz="4800" dirty="0">
                <a:solidFill>
                  <a:srgbClr val="35364D"/>
                </a:solidFill>
                <a:latin typeface="Inter Bold"/>
              </a:rPr>
              <a:t> </a:t>
            </a:r>
            <a:r>
              <a:rPr lang="en-US" sz="4800" dirty="0" err="1">
                <a:solidFill>
                  <a:srgbClr val="35364D"/>
                </a:solidFill>
                <a:latin typeface="Inter Bold"/>
              </a:rPr>
              <a:t>Federais</a:t>
            </a:r>
            <a:r>
              <a:rPr lang="en-US" sz="4800" dirty="0">
                <a:solidFill>
                  <a:srgbClr val="35364D"/>
                </a:solidFill>
                <a:latin typeface="Inter Bold"/>
              </a:rPr>
              <a:t> de Ensino</a:t>
            </a:r>
          </a:p>
        </p:txBody>
      </p:sp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xmlns="" id="{302AD88D-0B30-B254-D277-B85DAA0F7881}"/>
              </a:ext>
            </a:extLst>
          </p:cNvPr>
          <p:cNvSpPr/>
          <p:nvPr/>
        </p:nvSpPr>
        <p:spPr>
          <a:xfrm>
            <a:off x="533400" y="3253950"/>
            <a:ext cx="6400800" cy="342738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9A28A14-485E-5F8D-9DA2-C445F2AEA278}"/>
              </a:ext>
            </a:extLst>
          </p:cNvPr>
          <p:cNvSpPr txBox="1"/>
          <p:nvPr/>
        </p:nvSpPr>
        <p:spPr>
          <a:xfrm>
            <a:off x="698704" y="3599025"/>
            <a:ext cx="60830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69 universidades federais,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38 Institutos Federais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CEFETs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Colégio Pedro II 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Escolas técnicas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Queda no orçamento desde 2016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30E1456F-1AD1-1FAA-0554-C89F74BEA58A}"/>
              </a:ext>
            </a:extLst>
          </p:cNvPr>
          <p:cNvSpPr/>
          <p:nvPr/>
        </p:nvSpPr>
        <p:spPr>
          <a:xfrm>
            <a:off x="8668982" y="4108466"/>
            <a:ext cx="7543800" cy="15240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5E572D2E-B9DC-9BAC-B76A-F76CD5291AF2}"/>
              </a:ext>
            </a:extLst>
          </p:cNvPr>
          <p:cNvSpPr txBox="1"/>
          <p:nvPr/>
        </p:nvSpPr>
        <p:spPr>
          <a:xfrm>
            <a:off x="8916632" y="4176041"/>
            <a:ext cx="704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R$ 12,9 bilhões para as universidades </a:t>
            </a:r>
          </a:p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R$ 6,3 bilhões para a educação básica, técnica e tecnológica. </a:t>
            </a:r>
          </a:p>
          <a:p>
            <a:endParaRPr lang="pt-BR" sz="2800" dirty="0"/>
          </a:p>
        </p:txBody>
      </p:sp>
      <p:sp>
        <p:nvSpPr>
          <p:cNvPr id="22" name="Seta: para a Direita Listrada 21">
            <a:extLst>
              <a:ext uri="{FF2B5EF4-FFF2-40B4-BE49-F238E27FC236}">
                <a16:creationId xmlns:a16="http://schemas.microsoft.com/office/drawing/2014/main" xmlns="" id="{4E32B075-0FE3-00BA-A032-3BC5C817AF7E}"/>
              </a:ext>
            </a:extLst>
          </p:cNvPr>
          <p:cNvSpPr/>
          <p:nvPr/>
        </p:nvSpPr>
        <p:spPr>
          <a:xfrm>
            <a:off x="7236542" y="4701546"/>
            <a:ext cx="1047750" cy="48135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5FBC44D0-588D-38DF-C236-898761385B5F}"/>
              </a:ext>
            </a:extLst>
          </p:cNvPr>
          <p:cNvSpPr txBox="1"/>
          <p:nvPr/>
        </p:nvSpPr>
        <p:spPr>
          <a:xfrm>
            <a:off x="7123780" y="3791853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IPCA (54,17%)</a:t>
            </a:r>
            <a:endParaRPr lang="pt-BR" dirty="0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xmlns="" id="{EE3A11FE-8CB5-3C6B-994D-262E1DEBFE45}"/>
              </a:ext>
            </a:extLst>
          </p:cNvPr>
          <p:cNvSpPr/>
          <p:nvPr/>
        </p:nvSpPr>
        <p:spPr>
          <a:xfrm>
            <a:off x="7467600" y="1669058"/>
            <a:ext cx="7543800" cy="15240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9FB113E0-6740-A2D5-F72D-B57113C5436C}"/>
              </a:ext>
            </a:extLst>
          </p:cNvPr>
          <p:cNvSpPr txBox="1"/>
          <p:nvPr/>
        </p:nvSpPr>
        <p:spPr>
          <a:xfrm>
            <a:off x="7734603" y="1818542"/>
            <a:ext cx="704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1,350 milhão de estudantes de graduação 211 mil matrículas e cerca de 50 mil concluintes da pós-graduação por ano. </a:t>
            </a:r>
            <a:endParaRPr lang="pt-BR" sz="2800" dirty="0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xmlns="" id="{E5CC124A-21B1-B16D-3957-E3A06D28E000}"/>
              </a:ext>
            </a:extLst>
          </p:cNvPr>
          <p:cNvSpPr/>
          <p:nvPr/>
        </p:nvSpPr>
        <p:spPr>
          <a:xfrm>
            <a:off x="11378383" y="6013442"/>
            <a:ext cx="6789174" cy="2953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9BFF12BD-2F94-942A-AE67-BDF39442BAF7}"/>
              </a:ext>
            </a:extLst>
          </p:cNvPr>
          <p:cNvSpPr txBox="1"/>
          <p:nvPr/>
        </p:nvSpPr>
        <p:spPr>
          <a:xfrm>
            <a:off x="11608211" y="6270908"/>
            <a:ext cx="64407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Perda real – 8 últimos anos em recurso de custeio e manutenção </a:t>
            </a:r>
          </a:p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54,3% nas universidades </a:t>
            </a:r>
          </a:p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58,8% nos institutos federais, </a:t>
            </a:r>
            <a:r>
              <a:rPr lang="pt-BR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CEFETs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Colégio Pedro II e escolas básicas e técnicas federais</a:t>
            </a:r>
            <a:endParaRPr lang="pt-BR" sz="2800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xmlns="" id="{4191D95E-87C9-4EC7-E14F-7E8B025AF4CA}"/>
              </a:ext>
            </a:extLst>
          </p:cNvPr>
          <p:cNvSpPr/>
          <p:nvPr/>
        </p:nvSpPr>
        <p:spPr>
          <a:xfrm>
            <a:off x="94024" y="7089825"/>
            <a:ext cx="10896600" cy="29756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FAF53D97-C769-8F3D-2176-708BC8937BA8}"/>
              </a:ext>
            </a:extLst>
          </p:cNvPr>
          <p:cNvSpPr txBox="1"/>
          <p:nvPr/>
        </p:nvSpPr>
        <p:spPr>
          <a:xfrm>
            <a:off x="312881" y="7238804"/>
            <a:ext cx="10599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uplementação (maio-junho) em R$ 746,9 milhões</a:t>
            </a:r>
          </a:p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R$ 521,2 milhões para as universidades </a:t>
            </a:r>
          </a:p>
          <a:p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R$ 225,7 milhões para a rede federal de educação técnica e tecnológica. </a:t>
            </a:r>
          </a:p>
          <a:p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reivindicação inicial do(a)s dirigentes foi atendida em 20,8%, no caso da ANDIFES, e em 15,04%, no caso do CONIF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1" grpId="0"/>
      <p:bldP spid="22" grpId="0" animBg="1"/>
      <p:bldP spid="23" grpId="0"/>
      <p:bldP spid="26" grpId="0" animBg="1"/>
      <p:bldP spid="27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676490" y="-194775"/>
            <a:ext cx="1724240" cy="1207350"/>
            <a:chOff x="0" y="0"/>
            <a:chExt cx="454121" cy="3179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4121" cy="317985"/>
            </a:xfrm>
            <a:custGeom>
              <a:avLst/>
              <a:gdLst/>
              <a:ahLst/>
              <a:cxnLst/>
              <a:rect l="l" t="t" r="r" b="b"/>
              <a:pathLst>
                <a:path w="454121" h="317985">
                  <a:moveTo>
                    <a:pt x="0" y="0"/>
                  </a:moveTo>
                  <a:lnTo>
                    <a:pt x="454121" y="0"/>
                  </a:lnTo>
                  <a:lnTo>
                    <a:pt x="454121" y="317985"/>
                  </a:lnTo>
                  <a:lnTo>
                    <a:pt x="0" y="317985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54121" cy="33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91854" y="-2814"/>
            <a:ext cx="7543800" cy="1043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000" dirty="0">
                <a:solidFill>
                  <a:srgbClr val="35364D"/>
                </a:solidFill>
                <a:latin typeface="Inter Bold"/>
              </a:rPr>
              <a:t>UNIVERSIDADES FEDERAIS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3778AD5B-0606-48A4-28E5-0BFEEAD9F1CA}"/>
              </a:ext>
            </a:extLst>
          </p:cNvPr>
          <p:cNvSpPr/>
          <p:nvPr/>
        </p:nvSpPr>
        <p:spPr>
          <a:xfrm>
            <a:off x="6019800" y="4000500"/>
            <a:ext cx="6248400" cy="2590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9E1FF73-8175-606F-D148-97479A520C30}"/>
              </a:ext>
            </a:extLst>
          </p:cNvPr>
          <p:cNvSpPr txBox="1"/>
          <p:nvPr/>
        </p:nvSpPr>
        <p:spPr>
          <a:xfrm>
            <a:off x="7444864" y="50305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UNIVERSIDADES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07EA1878-8BE3-CB19-BBB3-23B1BF713CA7}"/>
              </a:ext>
            </a:extLst>
          </p:cNvPr>
          <p:cNvSpPr/>
          <p:nvPr/>
        </p:nvSpPr>
        <p:spPr>
          <a:xfrm>
            <a:off x="12484510" y="1883604"/>
            <a:ext cx="35814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5FE58EB-766C-BC2C-474F-5D852837C134}"/>
              </a:ext>
            </a:extLst>
          </p:cNvPr>
          <p:cNvSpPr txBox="1"/>
          <p:nvPr/>
        </p:nvSpPr>
        <p:spPr>
          <a:xfrm>
            <a:off x="13117960" y="2086587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Política de Cotas</a:t>
            </a:r>
          </a:p>
          <a:p>
            <a:r>
              <a:rPr lang="pt-BR" sz="2400" dirty="0"/>
              <a:t>Ações afirmativas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BE06ED60-3AD3-3049-81D8-C0A3E6A5C75B}"/>
              </a:ext>
            </a:extLst>
          </p:cNvPr>
          <p:cNvSpPr/>
          <p:nvPr/>
        </p:nvSpPr>
        <p:spPr>
          <a:xfrm>
            <a:off x="14240797" y="3466042"/>
            <a:ext cx="35814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64E8102-1D4E-36F8-CFF1-D6D208489304}"/>
              </a:ext>
            </a:extLst>
          </p:cNvPr>
          <p:cNvSpPr txBox="1"/>
          <p:nvPr/>
        </p:nvSpPr>
        <p:spPr>
          <a:xfrm>
            <a:off x="14686935" y="3926187"/>
            <a:ext cx="292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Assistência estudantil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0A74BFE5-AFCE-B66D-A974-3BD1B73A556F}"/>
              </a:ext>
            </a:extLst>
          </p:cNvPr>
          <p:cNvSpPr/>
          <p:nvPr/>
        </p:nvSpPr>
        <p:spPr>
          <a:xfrm>
            <a:off x="14275210" y="5676900"/>
            <a:ext cx="35814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65CBDA0-070C-E7C5-826B-D1ABC7762CB3}"/>
              </a:ext>
            </a:extLst>
          </p:cNvPr>
          <p:cNvSpPr txBox="1"/>
          <p:nvPr/>
        </p:nvSpPr>
        <p:spPr>
          <a:xfrm>
            <a:off x="14829503" y="6169967"/>
            <a:ext cx="278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R$ 6.233.008.264,00</a:t>
            </a:r>
          </a:p>
          <a:p>
            <a:r>
              <a:rPr lang="pt-BR" sz="2400" dirty="0"/>
              <a:t>             2023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DBEF2A7D-1D47-0B45-D164-F4C488449D05}"/>
              </a:ext>
            </a:extLst>
          </p:cNvPr>
          <p:cNvSpPr/>
          <p:nvPr/>
        </p:nvSpPr>
        <p:spPr>
          <a:xfrm>
            <a:off x="12005696" y="7887758"/>
            <a:ext cx="35814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C089C5E-24AD-C8D5-25BC-29D3630E6910}"/>
              </a:ext>
            </a:extLst>
          </p:cNvPr>
          <p:cNvSpPr txBox="1"/>
          <p:nvPr/>
        </p:nvSpPr>
        <p:spPr>
          <a:xfrm>
            <a:off x="12561718" y="8297422"/>
            <a:ext cx="301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R$ 5.793.251.455,00</a:t>
            </a:r>
          </a:p>
          <a:p>
            <a:r>
              <a:rPr lang="pt-BR" sz="2400" dirty="0"/>
              <a:t>            2024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xmlns="" id="{527AB48F-4F3E-C884-43AB-05040307FF7F}"/>
              </a:ext>
            </a:extLst>
          </p:cNvPr>
          <p:cNvSpPr/>
          <p:nvPr/>
        </p:nvSpPr>
        <p:spPr>
          <a:xfrm rot="19720236">
            <a:off x="10581042" y="3101175"/>
            <a:ext cx="1676400" cy="448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xmlns="" id="{823CA19C-D99D-0102-D30A-74EF02EBF6CA}"/>
              </a:ext>
            </a:extLst>
          </p:cNvPr>
          <p:cNvSpPr/>
          <p:nvPr/>
        </p:nvSpPr>
        <p:spPr>
          <a:xfrm rot="21395013">
            <a:off x="12228455" y="4106907"/>
            <a:ext cx="1676400" cy="448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xmlns="" id="{AC91E7E1-E20B-FEB1-EB8C-2FE842730ED2}"/>
              </a:ext>
            </a:extLst>
          </p:cNvPr>
          <p:cNvSpPr/>
          <p:nvPr/>
        </p:nvSpPr>
        <p:spPr>
          <a:xfrm rot="1256447">
            <a:off x="12433505" y="5729055"/>
            <a:ext cx="1676400" cy="448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xmlns="" id="{189E28B1-F28A-CC6B-7052-396F8A80D633}"/>
              </a:ext>
            </a:extLst>
          </p:cNvPr>
          <p:cNvSpPr/>
          <p:nvPr/>
        </p:nvSpPr>
        <p:spPr>
          <a:xfrm rot="2551309">
            <a:off x="10869080" y="7077231"/>
            <a:ext cx="1676400" cy="448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588F019E-B40C-EC2A-C729-F0EE74052E47}"/>
              </a:ext>
            </a:extLst>
          </p:cNvPr>
          <p:cNvSpPr/>
          <p:nvPr/>
        </p:nvSpPr>
        <p:spPr>
          <a:xfrm>
            <a:off x="6248400" y="7957198"/>
            <a:ext cx="35814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3517B086-E295-99AA-AE6A-60737217C56E}"/>
              </a:ext>
            </a:extLst>
          </p:cNvPr>
          <p:cNvSpPr txBox="1"/>
          <p:nvPr/>
        </p:nvSpPr>
        <p:spPr>
          <a:xfrm>
            <a:off x="6711987" y="8422744"/>
            <a:ext cx="301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R$ 6.036.061.451,00</a:t>
            </a:r>
          </a:p>
          <a:p>
            <a:r>
              <a:rPr lang="pt-BR" sz="2400" dirty="0"/>
              <a:t>            2024</a:t>
            </a:r>
          </a:p>
        </p:txBody>
      </p:sp>
      <p:sp>
        <p:nvSpPr>
          <p:cNvPr id="28" name="Seta: para a Direita Listrada 27">
            <a:extLst>
              <a:ext uri="{FF2B5EF4-FFF2-40B4-BE49-F238E27FC236}">
                <a16:creationId xmlns:a16="http://schemas.microsoft.com/office/drawing/2014/main" xmlns="" id="{2FFDB055-6720-50AE-5431-52D175A96111}"/>
              </a:ext>
            </a:extLst>
          </p:cNvPr>
          <p:cNvSpPr/>
          <p:nvPr/>
        </p:nvSpPr>
        <p:spPr>
          <a:xfrm flipH="1">
            <a:off x="10152121" y="8411683"/>
            <a:ext cx="1116634" cy="46055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EC13BD22-FE41-4E08-1D5C-D99E8E018AFB}"/>
              </a:ext>
            </a:extLst>
          </p:cNvPr>
          <p:cNvSpPr txBox="1"/>
          <p:nvPr/>
        </p:nvSpPr>
        <p:spPr>
          <a:xfrm>
            <a:off x="10347059" y="8964946"/>
            <a:ext cx="110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 maio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01BD174E-26CF-7100-EB5C-FE78F56D1E29}"/>
              </a:ext>
            </a:extLst>
          </p:cNvPr>
          <p:cNvSpPr/>
          <p:nvPr/>
        </p:nvSpPr>
        <p:spPr>
          <a:xfrm>
            <a:off x="1041471" y="6509398"/>
            <a:ext cx="35814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E91013BC-65E1-6CE5-C2B1-BACF74F364AB}"/>
              </a:ext>
            </a:extLst>
          </p:cNvPr>
          <p:cNvSpPr txBox="1"/>
          <p:nvPr/>
        </p:nvSpPr>
        <p:spPr>
          <a:xfrm>
            <a:off x="1135010" y="6825816"/>
            <a:ext cx="341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Programa de Aceleração do Crescimento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BC7CF8BB-5405-9A20-912E-3261165EFB97}"/>
              </a:ext>
            </a:extLst>
          </p:cNvPr>
          <p:cNvSpPr/>
          <p:nvPr/>
        </p:nvSpPr>
        <p:spPr>
          <a:xfrm>
            <a:off x="1164815" y="3953123"/>
            <a:ext cx="35814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7BF0F15C-AD79-514E-F1AA-FF340BB9E1CE}"/>
              </a:ext>
            </a:extLst>
          </p:cNvPr>
          <p:cNvSpPr txBox="1"/>
          <p:nvPr/>
        </p:nvSpPr>
        <p:spPr>
          <a:xfrm>
            <a:off x="1366651" y="4261524"/>
            <a:ext cx="301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Parque de Equipamentos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xmlns="" id="{2F3C44DF-9ED7-5C80-0E53-3C5FFE7949F8}"/>
              </a:ext>
            </a:extLst>
          </p:cNvPr>
          <p:cNvSpPr/>
          <p:nvPr/>
        </p:nvSpPr>
        <p:spPr>
          <a:xfrm rot="20280892">
            <a:off x="4824589" y="6310530"/>
            <a:ext cx="1676400" cy="448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Interrogação vermelho 3d interrogação sinal pessoa perguntar ícone  caractere pontuação dicas gráfico homem pessoas negócio">
            <a:extLst>
              <a:ext uri="{FF2B5EF4-FFF2-40B4-BE49-F238E27FC236}">
                <a16:creationId xmlns:a16="http://schemas.microsoft.com/office/drawing/2014/main" xmlns="" id="{A040E92C-A128-AC75-374C-3048765D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96" y="2539739"/>
            <a:ext cx="1990431" cy="199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D6BB10EB-C39F-E21A-F8B0-63439C386489}"/>
              </a:ext>
            </a:extLst>
          </p:cNvPr>
          <p:cNvSpPr/>
          <p:nvPr/>
        </p:nvSpPr>
        <p:spPr>
          <a:xfrm>
            <a:off x="6218018" y="1732357"/>
            <a:ext cx="3581400" cy="1447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191FD442-270A-C514-C392-C043E0A2CF42}"/>
              </a:ext>
            </a:extLst>
          </p:cNvPr>
          <p:cNvSpPr txBox="1"/>
          <p:nvPr/>
        </p:nvSpPr>
        <p:spPr>
          <a:xfrm>
            <a:off x="6269535" y="2000871"/>
            <a:ext cx="341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PLOA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2025</a:t>
            </a:r>
          </a:p>
        </p:txBody>
      </p:sp>
      <p:pic>
        <p:nvPicPr>
          <p:cNvPr id="1028" name="Picture 4" descr="Ponto de interrogação interrogação 3d pedindo homem pessoa sinal de  pontuação pensando personagem isolado no fundo branco">
            <a:extLst>
              <a:ext uri="{FF2B5EF4-FFF2-40B4-BE49-F238E27FC236}">
                <a16:creationId xmlns:a16="http://schemas.microsoft.com/office/drawing/2014/main" xmlns="" id="{01110409-DB5B-2338-765A-354BAE75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646" y="2014612"/>
            <a:ext cx="1787970" cy="17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10">
            <a:extLst>
              <a:ext uri="{FF2B5EF4-FFF2-40B4-BE49-F238E27FC236}">
                <a16:creationId xmlns:a16="http://schemas.microsoft.com/office/drawing/2014/main" xmlns="" id="{9E75CEEC-A2A4-6E5D-E381-940AE0B236CD}"/>
              </a:ext>
            </a:extLst>
          </p:cNvPr>
          <p:cNvSpPr txBox="1"/>
          <p:nvPr/>
        </p:nvSpPr>
        <p:spPr>
          <a:xfrm>
            <a:off x="6377134" y="618115"/>
            <a:ext cx="11678872" cy="1043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4000" dirty="0">
                <a:solidFill>
                  <a:srgbClr val="35364D"/>
                </a:solidFill>
                <a:latin typeface="Inter Bold"/>
              </a:rPr>
              <a:t>COM FINANCIAMENTO MÍNIMO PERMANENTE</a:t>
            </a:r>
          </a:p>
        </p:txBody>
      </p:sp>
    </p:spTree>
    <p:extLst>
      <p:ext uri="{BB962C8B-B14F-4D97-AF65-F5344CB8AC3E}">
        <p14:creationId xmlns:p14="http://schemas.microsoft.com/office/powerpoint/2010/main" val="21268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5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541" r="2712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76490" y="-194775"/>
            <a:ext cx="1724240" cy="1207350"/>
            <a:chOff x="0" y="0"/>
            <a:chExt cx="454121" cy="3179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4121" cy="317985"/>
            </a:xfrm>
            <a:custGeom>
              <a:avLst/>
              <a:gdLst/>
              <a:ahLst/>
              <a:cxnLst/>
              <a:rect l="l" t="t" r="r" b="b"/>
              <a:pathLst>
                <a:path w="454121" h="317985">
                  <a:moveTo>
                    <a:pt x="0" y="0"/>
                  </a:moveTo>
                  <a:lnTo>
                    <a:pt x="454121" y="0"/>
                  </a:lnTo>
                  <a:lnTo>
                    <a:pt x="454121" y="317985"/>
                  </a:lnTo>
                  <a:lnTo>
                    <a:pt x="0" y="317985"/>
                  </a:lnTo>
                  <a:close/>
                </a:path>
              </a:pathLst>
            </a:custGeom>
            <a:solidFill>
              <a:srgbClr val="17AA6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454121" cy="337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7DB58512-5657-A44B-9C42-0E5A7A9FCA54}"/>
              </a:ext>
            </a:extLst>
          </p:cNvPr>
          <p:cNvSpPr txBox="1"/>
          <p:nvPr/>
        </p:nvSpPr>
        <p:spPr>
          <a:xfrm>
            <a:off x="258097" y="2552700"/>
            <a:ext cx="8915400" cy="4787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latin typeface="Inter Bold"/>
              </a:rPr>
              <a:t>VISÃO DO SISTEMA NACIONAL DE  PÓS-GRADUAÇÃO</a:t>
            </a:r>
          </a:p>
        </p:txBody>
      </p:sp>
    </p:spTree>
    <p:extLst>
      <p:ext uri="{BB962C8B-B14F-4D97-AF65-F5344CB8AC3E}">
        <p14:creationId xmlns:p14="http://schemas.microsoft.com/office/powerpoint/2010/main" val="133526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304801"/>
            <a:ext cx="17678394" cy="55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0651" y="5887451"/>
            <a:ext cx="14751814" cy="37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4801"/>
            <a:ext cx="17491008" cy="967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1" y="304801"/>
            <a:ext cx="17678398" cy="957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3" descr="Captura de Tela 2021-08-04 às 13.33.55.png"/>
          <p:cNvPicPr preferRelativeResize="0"/>
          <p:nvPr/>
        </p:nvPicPr>
        <p:blipFill rotWithShape="1">
          <a:blip r:embed="rId3">
            <a:alphaModFix/>
          </a:blip>
          <a:srcRect b="13163"/>
          <a:stretch/>
        </p:blipFill>
        <p:spPr>
          <a:xfrm>
            <a:off x="0" y="288081"/>
            <a:ext cx="9398188" cy="843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3" descr="Captura de Tela 2021-08-04 às 13.34.43.png"/>
          <p:cNvPicPr preferRelativeResize="0"/>
          <p:nvPr/>
        </p:nvPicPr>
        <p:blipFill rotWithShape="1">
          <a:blip r:embed="rId4">
            <a:alphaModFix/>
          </a:blip>
          <a:srcRect b="13331"/>
          <a:stretch/>
        </p:blipFill>
        <p:spPr>
          <a:xfrm>
            <a:off x="9398188" y="265825"/>
            <a:ext cx="8655424" cy="84548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5B5D9FE-DF78-AD99-01C1-5049C78FB1DD}"/>
              </a:ext>
            </a:extLst>
          </p:cNvPr>
          <p:cNvSpPr/>
          <p:nvPr/>
        </p:nvSpPr>
        <p:spPr>
          <a:xfrm>
            <a:off x="1185334" y="2167470"/>
            <a:ext cx="7027332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44FC726-6594-3976-4273-E33207484BD3}"/>
              </a:ext>
            </a:extLst>
          </p:cNvPr>
          <p:cNvSpPr/>
          <p:nvPr/>
        </p:nvSpPr>
        <p:spPr>
          <a:xfrm>
            <a:off x="1202268" y="3002522"/>
            <a:ext cx="7027332" cy="150174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013DA5B-D9EF-1CD6-7AB2-CD51B8BEB413}"/>
              </a:ext>
            </a:extLst>
          </p:cNvPr>
          <p:cNvSpPr/>
          <p:nvPr/>
        </p:nvSpPr>
        <p:spPr>
          <a:xfrm>
            <a:off x="10176934" y="2726268"/>
            <a:ext cx="7027332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E211C7F-1865-C1B1-4FCC-37359CA0CB98}"/>
              </a:ext>
            </a:extLst>
          </p:cNvPr>
          <p:cNvSpPr/>
          <p:nvPr/>
        </p:nvSpPr>
        <p:spPr>
          <a:xfrm>
            <a:off x="10176938" y="3557087"/>
            <a:ext cx="7027332" cy="126891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  <p:sp>
        <p:nvSpPr>
          <p:cNvPr id="6" name="Google Shape;229;p45">
            <a:extLst>
              <a:ext uri="{FF2B5EF4-FFF2-40B4-BE49-F238E27FC236}">
                <a16:creationId xmlns:a16="http://schemas.microsoft.com/office/drawing/2014/main" xmlns="" id="{9CA5C77B-EBF5-493C-990B-0AEC23142E44}"/>
              </a:ext>
            </a:extLst>
          </p:cNvPr>
          <p:cNvSpPr txBox="1"/>
          <p:nvPr/>
        </p:nvSpPr>
        <p:spPr>
          <a:xfrm>
            <a:off x="774629" y="8913241"/>
            <a:ext cx="16429638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r>
              <a:rPr lang="pt-BR" sz="2400" dirty="0">
                <a:solidFill>
                  <a:schemeClr val="dk1"/>
                </a:solidFill>
              </a:rPr>
              <a:t>Fonte: Melo, L. (2021) Ações afirmativas para pessoas negras na pós-graduação: ausências, propostas e disputas</a:t>
            </a:r>
          </a:p>
          <a:p>
            <a:r>
              <a:rPr lang="pt-BR" sz="2400" dirty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460</Words>
  <Application>Microsoft Office PowerPoint</Application>
  <PresentationFormat>Personalizar</PresentationFormat>
  <Paragraphs>70</Paragraphs>
  <Slides>24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Calibri</vt:lpstr>
      <vt:lpstr>Inter Medium</vt:lpstr>
      <vt:lpstr>Montserrat Light Bold</vt:lpstr>
      <vt:lpstr>Codec Pro ExtraBold</vt:lpstr>
      <vt:lpstr>Aptos</vt:lpstr>
      <vt:lpstr>Arial</vt:lpstr>
      <vt:lpstr>Wingdings</vt:lpstr>
      <vt:lpstr>Inter</vt:lpstr>
      <vt:lpstr>Inter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Chapa ciência, colaboração  e reconstrução - Apresentação</dc:title>
  <dc:creator>Claudia Xavier</dc:creator>
  <cp:lastModifiedBy>Felipe Luiz da Silva</cp:lastModifiedBy>
  <cp:revision>9</cp:revision>
  <dcterms:created xsi:type="dcterms:W3CDTF">2006-08-16T00:00:00Z</dcterms:created>
  <dcterms:modified xsi:type="dcterms:W3CDTF">2024-06-19T13:35:40Z</dcterms:modified>
  <dc:identifier>DAGFgu-y1uA</dc:identifier>
</cp:coreProperties>
</file>